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8.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6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6.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1.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8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8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8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84.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85.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6.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9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95.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98.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02.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103.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04.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105.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106.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107.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08.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111.xml" ContentType="application/vnd.openxmlformats-officedocument.presentationml.notesSl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112.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115.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118.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121.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124.xml" ContentType="application/vnd.openxmlformats-officedocument.presentationml.notesSl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125.xml" ContentType="application/vnd.openxmlformats-officedocument.presentationml.notesSl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4"/>
  </p:sldMasterIdLst>
  <p:notesMasterIdLst>
    <p:notesMasterId r:id="rId132"/>
  </p:notesMasterIdLst>
  <p:handoutMasterIdLst>
    <p:handoutMasterId r:id="rId133"/>
  </p:handoutMasterIdLst>
  <p:sldIdLst>
    <p:sldId id="257" r:id="rId5"/>
    <p:sldId id="425" r:id="rId6"/>
    <p:sldId id="573" r:id="rId7"/>
    <p:sldId id="1049" r:id="rId8"/>
    <p:sldId id="534" r:id="rId9"/>
    <p:sldId id="535" r:id="rId10"/>
    <p:sldId id="628" r:id="rId11"/>
    <p:sldId id="615" r:id="rId12"/>
    <p:sldId id="789" r:id="rId13"/>
    <p:sldId id="790" r:id="rId14"/>
    <p:sldId id="1054" r:id="rId15"/>
    <p:sldId id="759" r:id="rId16"/>
    <p:sldId id="653" r:id="rId17"/>
    <p:sldId id="651" r:id="rId18"/>
    <p:sldId id="734" r:id="rId19"/>
    <p:sldId id="852" r:id="rId20"/>
    <p:sldId id="760" r:id="rId21"/>
    <p:sldId id="765" r:id="rId22"/>
    <p:sldId id="957" r:id="rId23"/>
    <p:sldId id="958" r:id="rId24"/>
    <p:sldId id="1041" r:id="rId25"/>
    <p:sldId id="960" r:id="rId26"/>
    <p:sldId id="961" r:id="rId27"/>
    <p:sldId id="657" r:id="rId28"/>
    <p:sldId id="735" r:id="rId29"/>
    <p:sldId id="1038" r:id="rId30"/>
    <p:sldId id="1051" r:id="rId31"/>
    <p:sldId id="661" r:id="rId32"/>
    <p:sldId id="846" r:id="rId33"/>
    <p:sldId id="577" r:id="rId34"/>
    <p:sldId id="1030" r:id="rId35"/>
    <p:sldId id="1032" r:id="rId36"/>
    <p:sldId id="853" r:id="rId37"/>
    <p:sldId id="963" r:id="rId38"/>
    <p:sldId id="964" r:id="rId39"/>
    <p:sldId id="965" r:id="rId40"/>
    <p:sldId id="1039" r:id="rId41"/>
    <p:sldId id="896" r:id="rId42"/>
    <p:sldId id="620" r:id="rId43"/>
    <p:sldId id="725" r:id="rId44"/>
    <p:sldId id="739" r:id="rId45"/>
    <p:sldId id="674" r:id="rId46"/>
    <p:sldId id="742" r:id="rId47"/>
    <p:sldId id="624" r:id="rId48"/>
    <p:sldId id="761" r:id="rId49"/>
    <p:sldId id="766" r:id="rId50"/>
    <p:sldId id="767" r:id="rId51"/>
    <p:sldId id="768" r:id="rId52"/>
    <p:sldId id="822" r:id="rId53"/>
    <p:sldId id="823" r:id="rId54"/>
    <p:sldId id="824" r:id="rId55"/>
    <p:sldId id="972" r:id="rId56"/>
    <p:sldId id="974" r:id="rId57"/>
    <p:sldId id="922" r:id="rId58"/>
    <p:sldId id="1034" r:id="rId59"/>
    <p:sldId id="1037" r:id="rId60"/>
    <p:sldId id="580" r:id="rId61"/>
    <p:sldId id="682" r:id="rId62"/>
    <p:sldId id="744" r:id="rId63"/>
    <p:sldId id="626" r:id="rId64"/>
    <p:sldId id="762" r:id="rId65"/>
    <p:sldId id="802" r:id="rId66"/>
    <p:sldId id="811" r:id="rId67"/>
    <p:sldId id="812" r:id="rId68"/>
    <p:sldId id="828" r:id="rId69"/>
    <p:sldId id="829" r:id="rId70"/>
    <p:sldId id="1040" r:id="rId71"/>
    <p:sldId id="684" r:id="rId72"/>
    <p:sldId id="745" r:id="rId73"/>
    <p:sldId id="627" r:id="rId74"/>
    <p:sldId id="880" r:id="rId75"/>
    <p:sldId id="902" r:id="rId76"/>
    <p:sldId id="629" r:id="rId77"/>
    <p:sldId id="716" r:id="rId78"/>
    <p:sldId id="747" r:id="rId79"/>
    <p:sldId id="1023" r:id="rId80"/>
    <p:sldId id="866" r:id="rId81"/>
    <p:sldId id="868" r:id="rId82"/>
    <p:sldId id="763" r:id="rId83"/>
    <p:sldId id="798" r:id="rId84"/>
    <p:sldId id="799" r:id="rId85"/>
    <p:sldId id="800" r:id="rId86"/>
    <p:sldId id="834" r:id="rId87"/>
    <p:sldId id="835" r:id="rId88"/>
    <p:sldId id="836" r:id="rId89"/>
    <p:sldId id="690" r:id="rId90"/>
    <p:sldId id="749" r:id="rId91"/>
    <p:sldId id="630" r:id="rId92"/>
    <p:sldId id="688" r:id="rId93"/>
    <p:sldId id="908" r:id="rId94"/>
    <p:sldId id="621" r:id="rId95"/>
    <p:sldId id="692" r:id="rId96"/>
    <p:sldId id="751" r:id="rId97"/>
    <p:sldId id="1042" r:id="rId98"/>
    <p:sldId id="718" r:id="rId99"/>
    <p:sldId id="856" r:id="rId100"/>
    <p:sldId id="986" r:id="rId101"/>
    <p:sldId id="720" r:id="rId102"/>
    <p:sldId id="752" r:id="rId103"/>
    <p:sldId id="1045" r:id="rId104"/>
    <p:sldId id="764" r:id="rId105"/>
    <p:sldId id="771" r:id="rId106"/>
    <p:sldId id="1027" r:id="rId107"/>
    <p:sldId id="810" r:id="rId108"/>
    <p:sldId id="840" r:id="rId109"/>
    <p:sldId id="841" r:id="rId110"/>
    <p:sldId id="842" r:id="rId111"/>
    <p:sldId id="861" r:id="rId112"/>
    <p:sldId id="914" r:id="rId113"/>
    <p:sldId id="623" r:id="rId114"/>
    <p:sldId id="1046" r:id="rId115"/>
    <p:sldId id="1047" r:id="rId116"/>
    <p:sldId id="1053" r:id="rId117"/>
    <p:sldId id="1048" r:id="rId118"/>
    <p:sldId id="1011" r:id="rId119"/>
    <p:sldId id="1013" r:id="rId120"/>
    <p:sldId id="1015" r:id="rId121"/>
    <p:sldId id="991" r:id="rId122"/>
    <p:sldId id="993" r:id="rId123"/>
    <p:sldId id="995" r:id="rId124"/>
    <p:sldId id="1018" r:id="rId125"/>
    <p:sldId id="1020" r:id="rId126"/>
    <p:sldId id="1022" r:id="rId127"/>
    <p:sldId id="1044" r:id="rId128"/>
    <p:sldId id="1050" r:id="rId129"/>
    <p:sldId id="1043" r:id="rId130"/>
    <p:sldId id="1052" r:id="rId131"/>
  </p:sldIdLst>
  <p:sldSz cx="9144000" cy="6858000" type="screen4x3"/>
  <p:notesSz cx="7102475" cy="9388475"/>
  <p:defaultTextStyle>
    <a:defPPr>
      <a:defRPr lang="en-US"/>
    </a:defPPr>
    <a:lvl1pPr algn="ctr"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12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12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12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A8FFF"/>
    <a:srgbClr val="AB7942"/>
    <a:srgbClr val="0000FF"/>
    <a:srgbClr val="195DAA"/>
    <a:srgbClr val="0061A9"/>
    <a:srgbClr val="00FF00"/>
    <a:srgbClr val="2582EB"/>
    <a:srgbClr val="FFCC66"/>
    <a:srgbClr val="EDC4B9"/>
    <a:srgbClr val="0C7A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7F6791-37C6-4707-BB60-C5AB8B5305A3}" v="27109" dt="2020-04-17T16:35:10.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autoAdjust="0"/>
    <p:restoredTop sz="93080" autoAdjust="0"/>
  </p:normalViewPr>
  <p:slideViewPr>
    <p:cSldViewPr>
      <p:cViewPr varScale="1">
        <p:scale>
          <a:sx n="171" d="100"/>
          <a:sy n="171" d="100"/>
        </p:scale>
        <p:origin x="176" y="728"/>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3" d="100"/>
          <a:sy n="153" d="100"/>
        </p:scale>
        <p:origin x="1720" y="200"/>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6.xml"/><Relationship Id="rId1" Type="http://schemas.microsoft.com/office/2011/relationships/chartStyle" Target="style86.xml"/></Relationships>
</file>

<file path=ppt/charts/_rels/chart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Desjardins</a:t>
            </a:r>
          </a:p>
          <a:p>
            <a:pPr>
              <a:defRPr/>
            </a:pPr>
            <a:r>
              <a:rPr lang="en-US" sz="1200" dirty="0"/>
              <a:t>%</a:t>
            </a:r>
            <a:r>
              <a:rPr lang="en-US" sz="1200" baseline="0" dirty="0"/>
              <a:t> Change in Share</a:t>
            </a:r>
            <a:endParaRPr lang="en-US" sz="1200" dirty="0"/>
          </a:p>
        </c:rich>
      </c:tx>
      <c:layout>
        <c:manualLayout>
          <c:xMode val="edge"/>
          <c:yMode val="edge"/>
          <c:x val="0.36203368487328819"/>
          <c:y val="4.29568641489171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Chgs'!$AG$2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Chgs'!$AG$3:$AG$8</c:f>
              <c:numCache>
                <c:formatCode>0.00%</c:formatCode>
                <c:ptCount val="6"/>
                <c:pt idx="0">
                  <c:v>0</c:v>
                </c:pt>
                <c:pt idx="1">
                  <c:v>4.1907307300199004E-4</c:v>
                </c:pt>
                <c:pt idx="2">
                  <c:v>2.2254644521457416E-2</c:v>
                </c:pt>
                <c:pt idx="3">
                  <c:v>5.4088294627841774E-2</c:v>
                </c:pt>
                <c:pt idx="4">
                  <c:v>8.0913887266689966E-2</c:v>
                </c:pt>
                <c:pt idx="5">
                  <c:v>9.723751176747665E-2</c:v>
                </c:pt>
              </c:numCache>
            </c:numRef>
          </c:val>
          <c:smooth val="0"/>
          <c:extLst>
            <c:ext xmlns:c16="http://schemas.microsoft.com/office/drawing/2014/chart" uri="{C3380CC4-5D6E-409C-BE32-E72D297353CC}">
              <c16:uniqueId val="{00000000-52B2-408E-BA34-F6C219DE6A61}"/>
            </c:ext>
          </c:extLst>
        </c:ser>
        <c:ser>
          <c:idx val="1"/>
          <c:order val="1"/>
          <c:tx>
            <c:strRef>
              <c:f>'21 5 Year Tot Mkt Shr Chgs'!$AH$2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Chgs'!$AH$3:$AH$8</c:f>
              <c:numCache>
                <c:formatCode>0.00%</c:formatCode>
                <c:ptCount val="6"/>
                <c:pt idx="0">
                  <c:v>0</c:v>
                </c:pt>
                <c:pt idx="1">
                  <c:v>-1.8359084568150278E-2</c:v>
                </c:pt>
                <c:pt idx="2">
                  <c:v>-4.3735950572676506E-2</c:v>
                </c:pt>
                <c:pt idx="3">
                  <c:v>-7.5138535040104273E-2</c:v>
                </c:pt>
                <c:pt idx="4">
                  <c:v>-0.14111735786531454</c:v>
                </c:pt>
                <c:pt idx="5">
                  <c:v>-0.15946074156715312</c:v>
                </c:pt>
              </c:numCache>
            </c:numRef>
          </c:val>
          <c:smooth val="0"/>
          <c:extLst>
            <c:ext xmlns:c16="http://schemas.microsoft.com/office/drawing/2014/chart" uri="{C3380CC4-5D6E-409C-BE32-E72D297353CC}">
              <c16:uniqueId val="{00000001-52B2-408E-BA34-F6C219DE6A61}"/>
            </c:ext>
          </c:extLst>
        </c:ser>
        <c:ser>
          <c:idx val="2"/>
          <c:order val="2"/>
          <c:tx>
            <c:strRef>
              <c:f>'21 5 Year Tot Mkt Shr Chgs'!$AI$2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Chgs'!$AI$3:$AI$8</c:f>
              <c:numCache>
                <c:formatCode>0.00%</c:formatCode>
                <c:ptCount val="6"/>
                <c:pt idx="0">
                  <c:v>0</c:v>
                </c:pt>
                <c:pt idx="1">
                  <c:v>-2.3356018246481987E-2</c:v>
                </c:pt>
                <c:pt idx="2">
                  <c:v>-3.2538128250399416E-2</c:v>
                </c:pt>
                <c:pt idx="3">
                  <c:v>-3.5122059598855448E-2</c:v>
                </c:pt>
                <c:pt idx="4">
                  <c:v>-4.9541029881253681E-2</c:v>
                </c:pt>
                <c:pt idx="5">
                  <c:v>-5.0916924252005363E-2</c:v>
                </c:pt>
              </c:numCache>
            </c:numRef>
          </c:val>
          <c:smooth val="0"/>
          <c:extLst>
            <c:ext xmlns:c16="http://schemas.microsoft.com/office/drawing/2014/chart" uri="{C3380CC4-5D6E-409C-BE32-E72D297353CC}">
              <c16:uniqueId val="{00000002-52B2-408E-BA34-F6C219DE6A61}"/>
            </c:ext>
          </c:extLst>
        </c:ser>
        <c:ser>
          <c:idx val="3"/>
          <c:order val="3"/>
          <c:tx>
            <c:strRef>
              <c:f>'21 5 Year Tot Mkt Shr Chgs'!$AJ$2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Chgs'!$AJ$3:$AJ$8</c:f>
              <c:numCache>
                <c:formatCode>0.00%</c:formatCode>
                <c:ptCount val="6"/>
                <c:pt idx="0">
                  <c:v>0</c:v>
                </c:pt>
                <c:pt idx="1">
                  <c:v>-1.4216211199599399E-2</c:v>
                </c:pt>
                <c:pt idx="2">
                  <c:v>-3.1447610127075386E-2</c:v>
                </c:pt>
                <c:pt idx="3">
                  <c:v>-2.3749256851467806E-2</c:v>
                </c:pt>
                <c:pt idx="4">
                  <c:v>-5.5862861096556962E-3</c:v>
                </c:pt>
                <c:pt idx="5">
                  <c:v>2.9893790677288794E-4</c:v>
                </c:pt>
              </c:numCache>
            </c:numRef>
          </c:val>
          <c:smooth val="0"/>
          <c:extLst>
            <c:ext xmlns:c16="http://schemas.microsoft.com/office/drawing/2014/chart" uri="{C3380CC4-5D6E-409C-BE32-E72D297353CC}">
              <c16:uniqueId val="{00000003-52B2-408E-BA34-F6C219DE6A61}"/>
            </c:ext>
          </c:extLst>
        </c:ser>
        <c:ser>
          <c:idx val="4"/>
          <c:order val="4"/>
          <c:tx>
            <c:strRef>
              <c:f>'21 5 Year Tot Mkt Shr Chgs'!$AK$2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Chgs'!$AK$3:$AK$8</c:f>
              <c:numCache>
                <c:formatCode>0.00%</c:formatCode>
                <c:ptCount val="6"/>
                <c:pt idx="0">
                  <c:v>0</c:v>
                </c:pt>
                <c:pt idx="1">
                  <c:v>9.0860013413556224E-3</c:v>
                </c:pt>
                <c:pt idx="2">
                  <c:v>9.2026736806343351E-3</c:v>
                </c:pt>
                <c:pt idx="3">
                  <c:v>4.1015458660254911E-2</c:v>
                </c:pt>
                <c:pt idx="4">
                  <c:v>9.596303671912268E-2</c:v>
                </c:pt>
                <c:pt idx="5">
                  <c:v>7.6983754214970154E-2</c:v>
                </c:pt>
              </c:numCache>
            </c:numRef>
          </c:val>
          <c:smooth val="0"/>
          <c:extLst>
            <c:ext xmlns:c16="http://schemas.microsoft.com/office/drawing/2014/chart" uri="{C3380CC4-5D6E-409C-BE32-E72D297353CC}">
              <c16:uniqueId val="{00000004-52B2-408E-BA34-F6C219DE6A61}"/>
            </c:ext>
          </c:extLst>
        </c:ser>
        <c:ser>
          <c:idx val="5"/>
          <c:order val="5"/>
          <c:tx>
            <c:strRef>
              <c:f>'21 5 Year Tot Mkt Shr Chgs'!$AL$2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Chgs'!$AL$3:$AL$8</c:f>
              <c:numCache>
                <c:formatCode>0.00%</c:formatCode>
                <c:ptCount val="6"/>
                <c:pt idx="0">
                  <c:v>0</c:v>
                </c:pt>
                <c:pt idx="1">
                  <c:v>-5.7785796257047786E-3</c:v>
                </c:pt>
                <c:pt idx="2">
                  <c:v>-1.8375720506415252E-2</c:v>
                </c:pt>
                <c:pt idx="3">
                  <c:v>-5.9138164440357723E-3</c:v>
                </c:pt>
                <c:pt idx="4">
                  <c:v>1.8507215438978389E-2</c:v>
                </c:pt>
                <c:pt idx="5">
                  <c:v>2.2084369213011084E-2</c:v>
                </c:pt>
              </c:numCache>
            </c:numRef>
          </c:val>
          <c:smooth val="0"/>
          <c:extLst>
            <c:ext xmlns:c16="http://schemas.microsoft.com/office/drawing/2014/chart" uri="{C3380CC4-5D6E-409C-BE32-E72D297353CC}">
              <c16:uniqueId val="{00000005-52B2-408E-BA34-F6C219DE6A61}"/>
            </c:ext>
          </c:extLst>
        </c:ser>
        <c:ser>
          <c:idx val="6"/>
          <c:order val="6"/>
          <c:tx>
            <c:strRef>
              <c:f>'21 5 Year Tot Mkt Shr Chgs'!$AM$2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Chgs'!$AM$3:$AM$8</c:f>
              <c:numCache>
                <c:formatCode>0.00%</c:formatCode>
                <c:ptCount val="6"/>
                <c:pt idx="0">
                  <c:v>0</c:v>
                </c:pt>
                <c:pt idx="1">
                  <c:v>-1.3170672878596057E-2</c:v>
                </c:pt>
                <c:pt idx="2">
                  <c:v>-2.3926231449003476E-2</c:v>
                </c:pt>
                <c:pt idx="3">
                  <c:v>-1.8036342972551685E-2</c:v>
                </c:pt>
                <c:pt idx="4">
                  <c:v>-9.7078311364629903E-3</c:v>
                </c:pt>
                <c:pt idx="5">
                  <c:v>-7.7230220124351956E-3</c:v>
                </c:pt>
              </c:numCache>
            </c:numRef>
          </c:val>
          <c:smooth val="0"/>
          <c:extLst>
            <c:ext xmlns:c16="http://schemas.microsoft.com/office/drawing/2014/chart" uri="{C3380CC4-5D6E-409C-BE32-E72D297353CC}">
              <c16:uniqueId val="{00000006-52B2-408E-BA34-F6C219DE6A6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Vancity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33774332729949"/>
          <c:w val="0.85836329833770775"/>
          <c:h val="0.64505430941437458"/>
        </c:manualLayout>
      </c:layout>
      <c:lineChart>
        <c:grouping val="standard"/>
        <c:varyColors val="0"/>
        <c:ser>
          <c:idx val="0"/>
          <c:order val="0"/>
          <c:tx>
            <c:strRef>
              <c:f>'21 5 Year Tot Mkt Shr Chgs'!$AL$2</c:f>
              <c:strCache>
                <c:ptCount val="1"/>
                <c:pt idx="0">
                  <c:v> Demand Deposits </c:v>
                </c:pt>
              </c:strCache>
            </c:strRef>
          </c:tx>
          <c:spPr>
            <a:ln w="28575" cap="rnd">
              <a:solidFill>
                <a:srgbClr val="00FA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Chgs'!$AL$3:$AL$8</c:f>
              <c:numCache>
                <c:formatCode>0.00%</c:formatCode>
                <c:ptCount val="6"/>
                <c:pt idx="0">
                  <c:v>0</c:v>
                </c:pt>
                <c:pt idx="1">
                  <c:v>1.294618541668931E-2</c:v>
                </c:pt>
                <c:pt idx="2">
                  <c:v>4.1449342153965306E-2</c:v>
                </c:pt>
                <c:pt idx="3">
                  <c:v>7.1536701811266423E-2</c:v>
                </c:pt>
                <c:pt idx="4">
                  <c:v>0.13233721030659018</c:v>
                </c:pt>
                <c:pt idx="5">
                  <c:v>0.13764496338303134</c:v>
                </c:pt>
              </c:numCache>
            </c:numRef>
          </c:val>
          <c:smooth val="0"/>
          <c:extLst>
            <c:ext xmlns:c16="http://schemas.microsoft.com/office/drawing/2014/chart" uri="{C3380CC4-5D6E-409C-BE32-E72D297353CC}">
              <c16:uniqueId val="{00000000-EDE4-7D41-A11D-8CE2C114DCAF}"/>
            </c:ext>
          </c:extLst>
        </c:ser>
        <c:ser>
          <c:idx val="1"/>
          <c:order val="1"/>
          <c:tx>
            <c:strRef>
              <c:f>'21 5 Year Tot Mkt Shr Chgs'!$AM$2</c:f>
              <c:strCache>
                <c:ptCount val="1"/>
                <c:pt idx="0">
                  <c:v> Term Deposits </c:v>
                </c:pt>
              </c:strCache>
            </c:strRef>
          </c:tx>
          <c:spPr>
            <a:ln w="28575" cap="rnd">
              <a:solidFill>
                <a:srgbClr val="C000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Chgs'!$AM$3:$AM$8</c:f>
              <c:numCache>
                <c:formatCode>0.00%</c:formatCode>
                <c:ptCount val="6"/>
                <c:pt idx="0">
                  <c:v>0</c:v>
                </c:pt>
                <c:pt idx="1">
                  <c:v>7.4070619560122161E-2</c:v>
                </c:pt>
                <c:pt idx="2">
                  <c:v>9.9436056609709125E-2</c:v>
                </c:pt>
                <c:pt idx="3">
                  <c:v>8.6675143420780837E-2</c:v>
                </c:pt>
                <c:pt idx="4">
                  <c:v>-3.0074581199123693E-3</c:v>
                </c:pt>
                <c:pt idx="5">
                  <c:v>-6.7621719407918918E-2</c:v>
                </c:pt>
              </c:numCache>
            </c:numRef>
          </c:val>
          <c:smooth val="0"/>
          <c:extLst>
            <c:ext xmlns:c16="http://schemas.microsoft.com/office/drawing/2014/chart" uri="{C3380CC4-5D6E-409C-BE32-E72D297353CC}">
              <c16:uniqueId val="{00000001-EDE4-7D41-A11D-8CE2C114DCAF}"/>
            </c:ext>
          </c:extLst>
        </c:ser>
        <c:ser>
          <c:idx val="2"/>
          <c:order val="2"/>
          <c:tx>
            <c:strRef>
              <c:f>'21 5 Year Tot Mkt Shr Chgs'!$AN$2</c:f>
              <c:strCache>
                <c:ptCount val="1"/>
                <c:pt idx="0">
                  <c:v> Total Deposits </c:v>
                </c:pt>
              </c:strCache>
            </c:strRef>
          </c:tx>
          <c:spPr>
            <a:ln w="28575" cap="rnd">
              <a:solidFill>
                <a:srgbClr val="0432FF"/>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Chgs'!$AN$3:$AN$8</c:f>
              <c:numCache>
                <c:formatCode>0.00%</c:formatCode>
                <c:ptCount val="6"/>
                <c:pt idx="0">
                  <c:v>0</c:v>
                </c:pt>
                <c:pt idx="1">
                  <c:v>4.0887043143652026E-2</c:v>
                </c:pt>
                <c:pt idx="2">
                  <c:v>4.3501685897071318E-2</c:v>
                </c:pt>
                <c:pt idx="3">
                  <c:v>3.6383997364022938E-2</c:v>
                </c:pt>
                <c:pt idx="4">
                  <c:v>4.8573267134898882E-3</c:v>
                </c:pt>
                <c:pt idx="5">
                  <c:v>-9.2025842371095384E-3</c:v>
                </c:pt>
              </c:numCache>
            </c:numRef>
          </c:val>
          <c:smooth val="0"/>
          <c:extLst>
            <c:ext xmlns:c16="http://schemas.microsoft.com/office/drawing/2014/chart" uri="{C3380CC4-5D6E-409C-BE32-E72D297353CC}">
              <c16:uniqueId val="{00000002-EDE4-7D41-A11D-8CE2C114DCAF}"/>
            </c:ext>
          </c:extLst>
        </c:ser>
        <c:ser>
          <c:idx val="3"/>
          <c:order val="3"/>
          <c:tx>
            <c:strRef>
              <c:f>'21 5 Year Tot Mkt Shr Chgs'!$AO$2</c:f>
              <c:strCache>
                <c:ptCount val="1"/>
                <c:pt idx="0">
                  <c:v> Mortgages </c:v>
                </c:pt>
              </c:strCache>
            </c:strRef>
          </c:tx>
          <c:spPr>
            <a:ln w="28575" cap="rnd">
              <a:solidFill>
                <a:srgbClr val="AB7942"/>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Chgs'!$AO$3:$AO$8</c:f>
              <c:numCache>
                <c:formatCode>0.00%</c:formatCode>
                <c:ptCount val="6"/>
                <c:pt idx="0">
                  <c:v>0</c:v>
                </c:pt>
                <c:pt idx="1">
                  <c:v>2.9100450709651855E-2</c:v>
                </c:pt>
                <c:pt idx="2">
                  <c:v>4.9903505403634026E-3</c:v>
                </c:pt>
                <c:pt idx="3">
                  <c:v>9.3403640985898258E-3</c:v>
                </c:pt>
                <c:pt idx="4">
                  <c:v>-2.0170028624892596E-2</c:v>
                </c:pt>
                <c:pt idx="5">
                  <c:v>-4.6315740650405057E-2</c:v>
                </c:pt>
              </c:numCache>
            </c:numRef>
          </c:val>
          <c:smooth val="0"/>
          <c:extLst>
            <c:ext xmlns:c16="http://schemas.microsoft.com/office/drawing/2014/chart" uri="{C3380CC4-5D6E-409C-BE32-E72D297353CC}">
              <c16:uniqueId val="{00000003-EDE4-7D41-A11D-8CE2C114DCAF}"/>
            </c:ext>
          </c:extLst>
        </c:ser>
        <c:ser>
          <c:idx val="4"/>
          <c:order val="4"/>
          <c:tx>
            <c:strRef>
              <c:f>'21 5 Year Tot Mkt Shr Chgs'!$AP$2</c:f>
              <c:strCache>
                <c:ptCount val="1"/>
                <c:pt idx="0">
                  <c:v>Personal Loans</c:v>
                </c:pt>
              </c:strCache>
            </c:strRef>
          </c:tx>
          <c:spPr>
            <a:ln w="28575" cap="rnd">
              <a:solidFill>
                <a:srgbClr val="00B0F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Chgs'!$AP$3:$AP$8</c:f>
              <c:numCache>
                <c:formatCode>0.00%</c:formatCode>
                <c:ptCount val="6"/>
                <c:pt idx="0">
                  <c:v>0</c:v>
                </c:pt>
                <c:pt idx="1">
                  <c:v>-3.8607875068913514E-2</c:v>
                </c:pt>
                <c:pt idx="2">
                  <c:v>1.9744801941239804E-2</c:v>
                </c:pt>
                <c:pt idx="3">
                  <c:v>-0.13318517459811441</c:v>
                </c:pt>
                <c:pt idx="4">
                  <c:v>-0.17751915026968268</c:v>
                </c:pt>
                <c:pt idx="5">
                  <c:v>-0.20261593292232194</c:v>
                </c:pt>
              </c:numCache>
            </c:numRef>
          </c:val>
          <c:smooth val="0"/>
          <c:extLst>
            <c:ext xmlns:c16="http://schemas.microsoft.com/office/drawing/2014/chart" uri="{C3380CC4-5D6E-409C-BE32-E72D297353CC}">
              <c16:uniqueId val="{00000004-EDE4-7D41-A11D-8CE2C114DCAF}"/>
            </c:ext>
          </c:extLst>
        </c:ser>
        <c:ser>
          <c:idx val="5"/>
          <c:order val="5"/>
          <c:tx>
            <c:strRef>
              <c:f>'21 5 Year Tot Mkt Shr Chgs'!$AQ$2</c:f>
              <c:strCache>
                <c:ptCount val="1"/>
                <c:pt idx="0">
                  <c:v>Total Loans</c:v>
                </c:pt>
              </c:strCache>
            </c:strRef>
          </c:tx>
          <c:spPr>
            <a:ln w="28575" cap="rnd">
              <a:solidFill>
                <a:srgbClr val="FF0000"/>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Chgs'!$AQ$3:$AQ$8</c:f>
              <c:numCache>
                <c:formatCode>0.00%</c:formatCode>
                <c:ptCount val="6"/>
                <c:pt idx="0">
                  <c:v>0</c:v>
                </c:pt>
                <c:pt idx="1">
                  <c:v>3.02420820825769E-2</c:v>
                </c:pt>
                <c:pt idx="2">
                  <c:v>2.0368540360089216E-2</c:v>
                </c:pt>
                <c:pt idx="3">
                  <c:v>1.8188070296426571E-2</c:v>
                </c:pt>
                <c:pt idx="4">
                  <c:v>-1.2092418108195814E-2</c:v>
                </c:pt>
                <c:pt idx="5">
                  <c:v>-3.7625305276458708E-2</c:v>
                </c:pt>
              </c:numCache>
            </c:numRef>
          </c:val>
          <c:smooth val="0"/>
          <c:extLst>
            <c:ext xmlns:c16="http://schemas.microsoft.com/office/drawing/2014/chart" uri="{C3380CC4-5D6E-409C-BE32-E72D297353CC}">
              <c16:uniqueId val="{00000005-EDE4-7D41-A11D-8CE2C114DCAF}"/>
            </c:ext>
          </c:extLst>
        </c:ser>
        <c:ser>
          <c:idx val="6"/>
          <c:order val="6"/>
          <c:tx>
            <c:strRef>
              <c:f>'21 5 Year Tot Mkt Shr Chgs'!$AR$2</c:f>
              <c:strCache>
                <c:ptCount val="1"/>
                <c:pt idx="0">
                  <c:v>Total</c:v>
                </c:pt>
              </c:strCache>
            </c:strRef>
          </c:tx>
          <c:spPr>
            <a:ln w="28575" cap="rnd">
              <a:solidFill>
                <a:schemeClr val="tx1"/>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Chgs'!$AR$3:$AR$8</c:f>
              <c:numCache>
                <c:formatCode>0.00%</c:formatCode>
                <c:ptCount val="6"/>
                <c:pt idx="0">
                  <c:v>0</c:v>
                </c:pt>
                <c:pt idx="1">
                  <c:v>3.4703229299329938E-2</c:v>
                </c:pt>
                <c:pt idx="2">
                  <c:v>3.2827393625330714E-2</c:v>
                </c:pt>
                <c:pt idx="3">
                  <c:v>2.9350178374622646E-2</c:v>
                </c:pt>
                <c:pt idx="4">
                  <c:v>-2.2663437294530571E-3</c:v>
                </c:pt>
                <c:pt idx="5">
                  <c:v>-1.4475096847152825E-2</c:v>
                </c:pt>
              </c:numCache>
            </c:numRef>
          </c:val>
          <c:smooth val="0"/>
          <c:extLst>
            <c:ext xmlns:c16="http://schemas.microsoft.com/office/drawing/2014/chart" uri="{C3380CC4-5D6E-409C-BE32-E72D297353CC}">
              <c16:uniqueId val="{00000006-EDE4-7D41-A11D-8CE2C114DCA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15000000000000002"/>
          <c:min val="-0.2200000000000000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Vancity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240837082864641"/>
          <c:w val="0.85836329833770775"/>
          <c:h val="0.65198373640794904"/>
        </c:manualLayout>
      </c:layout>
      <c:lineChart>
        <c:grouping val="standard"/>
        <c:varyColors val="0"/>
        <c:ser>
          <c:idx val="0"/>
          <c:order val="0"/>
          <c:tx>
            <c:strRef>
              <c:f>'22 5 Yr Change Prov Sh of Bks'!$AL$4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Bks'!$AL$5:$AL$10</c:f>
              <c:numCache>
                <c:formatCode>0.0%</c:formatCode>
                <c:ptCount val="6"/>
                <c:pt idx="0">
                  <c:v>0</c:v>
                </c:pt>
                <c:pt idx="1">
                  <c:v>4.6178147771772388E-3</c:v>
                </c:pt>
                <c:pt idx="2">
                  <c:v>4.3021327680418733E-3</c:v>
                </c:pt>
                <c:pt idx="3">
                  <c:v>-1.7795745101305656E-4</c:v>
                </c:pt>
                <c:pt idx="4">
                  <c:v>4.4952018710945972E-2</c:v>
                </c:pt>
                <c:pt idx="5">
                  <c:v>5.9907111162430408E-2</c:v>
                </c:pt>
              </c:numCache>
            </c:numRef>
          </c:val>
          <c:smooth val="0"/>
          <c:extLst>
            <c:ext xmlns:c16="http://schemas.microsoft.com/office/drawing/2014/chart" uri="{C3380CC4-5D6E-409C-BE32-E72D297353CC}">
              <c16:uniqueId val="{00000000-2483-2546-96A4-80EF5647028D}"/>
            </c:ext>
          </c:extLst>
        </c:ser>
        <c:ser>
          <c:idx val="1"/>
          <c:order val="1"/>
          <c:tx>
            <c:strRef>
              <c:f>'22 5 Yr Change Prov Sh of Bks'!$AM$4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Bks'!$AM$5:$AM$10</c:f>
              <c:numCache>
                <c:formatCode>0.0%</c:formatCode>
                <c:ptCount val="6"/>
                <c:pt idx="0">
                  <c:v>0</c:v>
                </c:pt>
                <c:pt idx="1">
                  <c:v>6.9089697395335714E-2</c:v>
                </c:pt>
                <c:pt idx="2">
                  <c:v>8.380302902914602E-2</c:v>
                </c:pt>
                <c:pt idx="3">
                  <c:v>4.1972488906411386E-2</c:v>
                </c:pt>
                <c:pt idx="4">
                  <c:v>-5.6275875571176547E-2</c:v>
                </c:pt>
                <c:pt idx="5">
                  <c:v>-0.10499936697480287</c:v>
                </c:pt>
              </c:numCache>
            </c:numRef>
          </c:val>
          <c:smooth val="0"/>
          <c:extLst>
            <c:ext xmlns:c16="http://schemas.microsoft.com/office/drawing/2014/chart" uri="{C3380CC4-5D6E-409C-BE32-E72D297353CC}">
              <c16:uniqueId val="{00000001-2483-2546-96A4-80EF5647028D}"/>
            </c:ext>
          </c:extLst>
        </c:ser>
        <c:ser>
          <c:idx val="2"/>
          <c:order val="2"/>
          <c:tx>
            <c:strRef>
              <c:f>'22 5 Yr Change Prov Sh of Bks'!$AN$4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Bks'!$AN$5:$AN$10</c:f>
              <c:numCache>
                <c:formatCode>0.0%</c:formatCode>
                <c:ptCount val="6"/>
                <c:pt idx="0">
                  <c:v>0</c:v>
                </c:pt>
                <c:pt idx="1">
                  <c:v>3.3958767860652946E-2</c:v>
                </c:pt>
                <c:pt idx="2">
                  <c:v>1.5293462947294376E-2</c:v>
                </c:pt>
                <c:pt idx="3">
                  <c:v>-2.251763348581623E-2</c:v>
                </c:pt>
                <c:pt idx="4">
                  <c:v>-6.3355381473391786E-2</c:v>
                </c:pt>
                <c:pt idx="5">
                  <c:v>-6.5278083219122998E-2</c:v>
                </c:pt>
              </c:numCache>
            </c:numRef>
          </c:val>
          <c:smooth val="0"/>
          <c:extLst>
            <c:ext xmlns:c16="http://schemas.microsoft.com/office/drawing/2014/chart" uri="{C3380CC4-5D6E-409C-BE32-E72D297353CC}">
              <c16:uniqueId val="{00000002-2483-2546-96A4-80EF5647028D}"/>
            </c:ext>
          </c:extLst>
        </c:ser>
        <c:ser>
          <c:idx val="3"/>
          <c:order val="3"/>
          <c:tx>
            <c:strRef>
              <c:f>'22 5 Yr Change Prov Sh of Bks'!$AO$4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Bks'!$AO$5:$AO$10</c:f>
              <c:numCache>
                <c:formatCode>0.0%</c:formatCode>
                <c:ptCount val="6"/>
                <c:pt idx="0">
                  <c:v>0</c:v>
                </c:pt>
                <c:pt idx="1">
                  <c:v>4.6981382094006895E-2</c:v>
                </c:pt>
                <c:pt idx="2">
                  <c:v>2.8722939082679786E-2</c:v>
                </c:pt>
                <c:pt idx="3">
                  <c:v>1.5440972901161891E-2</c:v>
                </c:pt>
                <c:pt idx="4">
                  <c:v>-4.9517826451770323E-2</c:v>
                </c:pt>
                <c:pt idx="5">
                  <c:v>-8.0160470429771438E-2</c:v>
                </c:pt>
              </c:numCache>
            </c:numRef>
          </c:val>
          <c:smooth val="0"/>
          <c:extLst>
            <c:ext xmlns:c16="http://schemas.microsoft.com/office/drawing/2014/chart" uri="{C3380CC4-5D6E-409C-BE32-E72D297353CC}">
              <c16:uniqueId val="{00000003-2483-2546-96A4-80EF5647028D}"/>
            </c:ext>
          </c:extLst>
        </c:ser>
        <c:ser>
          <c:idx val="4"/>
          <c:order val="4"/>
          <c:tx>
            <c:strRef>
              <c:f>'22 5 Yr Change Prov Sh of Bks'!$AP$4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Bks'!$AP$5:$AP$10</c:f>
              <c:numCache>
                <c:formatCode>0.0%</c:formatCode>
                <c:ptCount val="6"/>
                <c:pt idx="0">
                  <c:v>0</c:v>
                </c:pt>
                <c:pt idx="1">
                  <c:v>-5.8452231270709441E-3</c:v>
                </c:pt>
                <c:pt idx="2">
                  <c:v>0.10011346092903374</c:v>
                </c:pt>
                <c:pt idx="3">
                  <c:v>-4.9768364400754592E-2</c:v>
                </c:pt>
                <c:pt idx="4">
                  <c:v>-0.11388089636063849</c:v>
                </c:pt>
                <c:pt idx="5">
                  <c:v>-0.16480327970334951</c:v>
                </c:pt>
              </c:numCache>
            </c:numRef>
          </c:val>
          <c:smooth val="0"/>
          <c:extLst>
            <c:ext xmlns:c16="http://schemas.microsoft.com/office/drawing/2014/chart" uri="{C3380CC4-5D6E-409C-BE32-E72D297353CC}">
              <c16:uniqueId val="{00000004-2483-2546-96A4-80EF5647028D}"/>
            </c:ext>
          </c:extLst>
        </c:ser>
        <c:ser>
          <c:idx val="5"/>
          <c:order val="5"/>
          <c:tx>
            <c:strRef>
              <c:f>'22 5 Yr Change Prov Sh of Bks'!$AQ$4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Bks'!$AQ$5:$AQ$10</c:f>
              <c:numCache>
                <c:formatCode>0.0%</c:formatCode>
                <c:ptCount val="6"/>
                <c:pt idx="0">
                  <c:v>0</c:v>
                </c:pt>
                <c:pt idx="1">
                  <c:v>5.0637095944663042E-2</c:v>
                </c:pt>
                <c:pt idx="2">
                  <c:v>5.2926592698865786E-2</c:v>
                </c:pt>
                <c:pt idx="3">
                  <c:v>3.8937229900089895E-2</c:v>
                </c:pt>
                <c:pt idx="4">
                  <c:v>-2.4355804792902305E-2</c:v>
                </c:pt>
                <c:pt idx="5">
                  <c:v>-5.9762846820923081E-2</c:v>
                </c:pt>
              </c:numCache>
            </c:numRef>
          </c:val>
          <c:smooth val="0"/>
          <c:extLst>
            <c:ext xmlns:c16="http://schemas.microsoft.com/office/drawing/2014/chart" uri="{C3380CC4-5D6E-409C-BE32-E72D297353CC}">
              <c16:uniqueId val="{00000005-2483-2546-96A4-80EF5647028D}"/>
            </c:ext>
          </c:extLst>
        </c:ser>
        <c:ser>
          <c:idx val="6"/>
          <c:order val="6"/>
          <c:tx>
            <c:strRef>
              <c:f>'22 5 Yr Change Prov Sh of Bks'!$AR$4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Bks'!$AR$5:$AR$10</c:f>
              <c:numCache>
                <c:formatCode>0.0%</c:formatCode>
                <c:ptCount val="6"/>
                <c:pt idx="0">
                  <c:v>0</c:v>
                </c:pt>
                <c:pt idx="1">
                  <c:v>4.4506426290966468E-2</c:v>
                </c:pt>
                <c:pt idx="2">
                  <c:v>4.1387288532117351E-2</c:v>
                </c:pt>
                <c:pt idx="3">
                  <c:v>1.7876614589509496E-2</c:v>
                </c:pt>
                <c:pt idx="4">
                  <c:v>-3.6913536188402769E-2</c:v>
                </c:pt>
                <c:pt idx="5">
                  <c:v>-5.0791954936653207E-2</c:v>
                </c:pt>
              </c:numCache>
            </c:numRef>
          </c:val>
          <c:smooth val="0"/>
          <c:extLst>
            <c:ext xmlns:c16="http://schemas.microsoft.com/office/drawing/2014/chart" uri="{C3380CC4-5D6E-409C-BE32-E72D297353CC}">
              <c16:uniqueId val="{00000006-2483-2546-96A4-80EF5647028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1"/>
          <c:min val="-0.180000000000000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 Capital</a:t>
            </a:r>
          </a:p>
          <a:p>
            <a:pPr>
              <a:defRPr/>
            </a:pPr>
            <a:r>
              <a:rPr lang="en-US" sz="1000"/>
              <a:t>%</a:t>
            </a:r>
            <a:r>
              <a:rPr lang="en-US" sz="1000" baseline="0"/>
              <a:t> Changes in Total Market Share</a:t>
            </a:r>
            <a:endParaRPr lang="en-US" sz="1000"/>
          </a:p>
        </c:rich>
      </c:tx>
      <c:layout>
        <c:manualLayout>
          <c:xMode val="edge"/>
          <c:yMode val="edge"/>
          <c:x val="0.31804749015748029"/>
          <c:y val="2.38095717166465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22224444763935"/>
          <c:y val="0.13691669661345071"/>
          <c:w val="0.84684773436181449"/>
          <c:h val="0.71385711151730347"/>
        </c:manualLayout>
      </c:layout>
      <c:lineChart>
        <c:grouping val="standard"/>
        <c:varyColors val="0"/>
        <c:ser>
          <c:idx val="0"/>
          <c:order val="0"/>
          <c:tx>
            <c:strRef>
              <c:f>'4. Tot Mkt BP Changes '!$AR$3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'!$AR$4:$AR$28</c:f>
              <c:numCache>
                <c:formatCode>0.0%</c:formatCode>
                <c:ptCount val="25"/>
                <c:pt idx="0">
                  <c:v>0</c:v>
                </c:pt>
                <c:pt idx="1">
                  <c:v>-9.9369917908646768E-3</c:v>
                </c:pt>
                <c:pt idx="2">
                  <c:v>-1.3541493423489018E-2</c:v>
                </c:pt>
                <c:pt idx="3">
                  <c:v>-1.8107104021732792E-2</c:v>
                </c:pt>
                <c:pt idx="4">
                  <c:v>-1.6193052648734045E-2</c:v>
                </c:pt>
                <c:pt idx="5">
                  <c:v>-9.8536044117831945E-3</c:v>
                </c:pt>
                <c:pt idx="6">
                  <c:v>-2.4335137066136148E-2</c:v>
                </c:pt>
                <c:pt idx="7">
                  <c:v>-2.6809604875737754E-2</c:v>
                </c:pt>
                <c:pt idx="8">
                  <c:v>-2.247830018676851E-2</c:v>
                </c:pt>
                <c:pt idx="9">
                  <c:v>-2.3749204478502768E-2</c:v>
                </c:pt>
                <c:pt idx="10">
                  <c:v>-3.41921048225435E-2</c:v>
                </c:pt>
                <c:pt idx="11">
                  <c:v>-3.6436074188123738E-2</c:v>
                </c:pt>
                <c:pt idx="12">
                  <c:v>-3.864213036191743E-2</c:v>
                </c:pt>
                <c:pt idx="13">
                  <c:v>-2.9537353149313262E-2</c:v>
                </c:pt>
                <c:pt idx="14">
                  <c:v>-3.9110996247870615E-2</c:v>
                </c:pt>
              </c:numCache>
            </c:numRef>
          </c:val>
          <c:smooth val="0"/>
          <c:extLst>
            <c:ext xmlns:c16="http://schemas.microsoft.com/office/drawing/2014/chart" uri="{C3380CC4-5D6E-409C-BE32-E72D297353CC}">
              <c16:uniqueId val="{00000000-D8D2-1C4C-B872-1476F36CFB0F}"/>
            </c:ext>
          </c:extLst>
        </c:ser>
        <c:ser>
          <c:idx val="1"/>
          <c:order val="1"/>
          <c:tx>
            <c:strRef>
              <c:f>'4. Tot Mkt BP Changes '!$AS$3</c:f>
              <c:strCache>
                <c:ptCount val="1"/>
                <c:pt idx="0">
                  <c:v>TERM</c:v>
                </c:pt>
              </c:strCache>
            </c:strRef>
          </c:tx>
          <c:spPr>
            <a:ln w="28575" cap="rnd">
              <a:solidFill>
                <a:srgbClr val="C000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'!$AS$4:$AS$28</c:f>
              <c:numCache>
                <c:formatCode>0.0%</c:formatCode>
                <c:ptCount val="25"/>
                <c:pt idx="0">
                  <c:v>0</c:v>
                </c:pt>
                <c:pt idx="1">
                  <c:v>-7.2874854473272931E-3</c:v>
                </c:pt>
                <c:pt idx="2">
                  <c:v>-1.2538177108858966E-2</c:v>
                </c:pt>
                <c:pt idx="3">
                  <c:v>-1.2262146569403505E-2</c:v>
                </c:pt>
                <c:pt idx="4">
                  <c:v>-2.3154081723091108E-2</c:v>
                </c:pt>
                <c:pt idx="5">
                  <c:v>-2.6416295263551808E-2</c:v>
                </c:pt>
                <c:pt idx="6">
                  <c:v>-3.707481178766929E-2</c:v>
                </c:pt>
                <c:pt idx="7">
                  <c:v>-4.3520621417312881E-2</c:v>
                </c:pt>
                <c:pt idx="8">
                  <c:v>-5.7195720731072985E-2</c:v>
                </c:pt>
                <c:pt idx="9">
                  <c:v>-6.0929828300876739E-2</c:v>
                </c:pt>
                <c:pt idx="10">
                  <c:v>-6.1025975523774263E-2</c:v>
                </c:pt>
                <c:pt idx="11">
                  <c:v>-5.8580905052162263E-2</c:v>
                </c:pt>
                <c:pt idx="12">
                  <c:v>-5.7297137480856061E-2</c:v>
                </c:pt>
                <c:pt idx="13">
                  <c:v>-6.1599867898978831E-2</c:v>
                </c:pt>
                <c:pt idx="14">
                  <c:v>-6.2775918978325129E-2</c:v>
                </c:pt>
              </c:numCache>
            </c:numRef>
          </c:val>
          <c:smooth val="0"/>
          <c:extLst>
            <c:ext xmlns:c16="http://schemas.microsoft.com/office/drawing/2014/chart" uri="{C3380CC4-5D6E-409C-BE32-E72D297353CC}">
              <c16:uniqueId val="{00000001-D8D2-1C4C-B872-1476F36CFB0F}"/>
            </c:ext>
          </c:extLst>
        </c:ser>
        <c:ser>
          <c:idx val="3"/>
          <c:order val="2"/>
          <c:tx>
            <c:strRef>
              <c:f>'4. Tot Mkt BP Changes '!$AU$3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'!$AU$4:$AU$28</c:f>
              <c:numCache>
                <c:formatCode>0.0%</c:formatCode>
                <c:ptCount val="25"/>
                <c:pt idx="0">
                  <c:v>0</c:v>
                </c:pt>
                <c:pt idx="1">
                  <c:v>2.619245128416312E-3</c:v>
                </c:pt>
                <c:pt idx="2">
                  <c:v>5.7084796131155434E-3</c:v>
                </c:pt>
                <c:pt idx="3">
                  <c:v>7.6336342768690687E-3</c:v>
                </c:pt>
                <c:pt idx="4">
                  <c:v>9.9135650589851528E-3</c:v>
                </c:pt>
                <c:pt idx="5">
                  <c:v>7.2636519614693957E-3</c:v>
                </c:pt>
                <c:pt idx="6">
                  <c:v>8.5450688043061593E-3</c:v>
                </c:pt>
                <c:pt idx="7">
                  <c:v>8.795078754868655E-3</c:v>
                </c:pt>
                <c:pt idx="8">
                  <c:v>5.1356578901258654E-3</c:v>
                </c:pt>
                <c:pt idx="9">
                  <c:v>6.445599378536399E-3</c:v>
                </c:pt>
                <c:pt idx="10">
                  <c:v>7.5474663294997492E-4</c:v>
                </c:pt>
                <c:pt idx="11">
                  <c:v>1.5458254916381278E-3</c:v>
                </c:pt>
                <c:pt idx="12">
                  <c:v>-6.4908505316319974E-4</c:v>
                </c:pt>
                <c:pt idx="13">
                  <c:v>-3.5838521659431097E-3</c:v>
                </c:pt>
                <c:pt idx="14">
                  <c:v>-5.2845605790399573E-3</c:v>
                </c:pt>
              </c:numCache>
            </c:numRef>
          </c:val>
          <c:smooth val="0"/>
          <c:extLst>
            <c:ext xmlns:c16="http://schemas.microsoft.com/office/drawing/2014/chart" uri="{C3380CC4-5D6E-409C-BE32-E72D297353CC}">
              <c16:uniqueId val="{00000002-D8D2-1C4C-B872-1476F36CFB0F}"/>
            </c:ext>
          </c:extLst>
        </c:ser>
        <c:ser>
          <c:idx val="4"/>
          <c:order val="3"/>
          <c:tx>
            <c:strRef>
              <c:f>'4. Tot Mkt BP Changes '!$AV$3</c:f>
              <c:strCache>
                <c:ptCount val="1"/>
                <c:pt idx="0">
                  <c:v>Real Estate Secured Personal Loans</c:v>
                </c:pt>
              </c:strCache>
            </c:strRef>
          </c:tx>
          <c:spPr>
            <a:ln w="28575" cap="rnd">
              <a:solidFill>
                <a:srgbClr val="00206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'!$AV$4:$AV$28</c:f>
              <c:numCache>
                <c:formatCode>0.0%</c:formatCode>
                <c:ptCount val="25"/>
                <c:pt idx="0">
                  <c:v>0</c:v>
                </c:pt>
                <c:pt idx="1">
                  <c:v>-2.2884738989153368E-3</c:v>
                </c:pt>
                <c:pt idx="2">
                  <c:v>-2.457262452617081E-3</c:v>
                </c:pt>
                <c:pt idx="3">
                  <c:v>-5.9243467479464596E-3</c:v>
                </c:pt>
                <c:pt idx="4">
                  <c:v>-1.0741129198340697E-2</c:v>
                </c:pt>
                <c:pt idx="5">
                  <c:v>-2.0171844126315508E-2</c:v>
                </c:pt>
                <c:pt idx="6">
                  <c:v>-2.5677742524549328E-2</c:v>
                </c:pt>
                <c:pt idx="7">
                  <c:v>-2.4801598154063634E-2</c:v>
                </c:pt>
                <c:pt idx="8">
                  <c:v>-3.6455786196986389E-2</c:v>
                </c:pt>
                <c:pt idx="9">
                  <c:v>-3.7990846778963673E-2</c:v>
                </c:pt>
                <c:pt idx="10">
                  <c:v>-4.6516605868076925E-2</c:v>
                </c:pt>
                <c:pt idx="11">
                  <c:v>-5.9774380026676906E-2</c:v>
                </c:pt>
                <c:pt idx="12">
                  <c:v>-6.9665820107699006E-2</c:v>
                </c:pt>
                <c:pt idx="13">
                  <c:v>-7.0609192103037871E-2</c:v>
                </c:pt>
                <c:pt idx="14">
                  <c:v>-8.3248754997606797E-2</c:v>
                </c:pt>
              </c:numCache>
            </c:numRef>
          </c:val>
          <c:smooth val="0"/>
          <c:extLst>
            <c:ext xmlns:c16="http://schemas.microsoft.com/office/drawing/2014/chart" uri="{C3380CC4-5D6E-409C-BE32-E72D297353CC}">
              <c16:uniqueId val="{00000003-D8D2-1C4C-B872-1476F36CFB0F}"/>
            </c:ext>
          </c:extLst>
        </c:ser>
        <c:ser>
          <c:idx val="5"/>
          <c:order val="4"/>
          <c:tx>
            <c:strRef>
              <c:f>'4. Tot Mkt BP Changes '!$AW$3</c:f>
              <c:strCache>
                <c:ptCount val="1"/>
                <c:pt idx="0">
                  <c:v>Other Personal Loans</c:v>
                </c:pt>
              </c:strCache>
            </c:strRef>
          </c:tx>
          <c:spPr>
            <a:ln w="28575" cap="rnd">
              <a:solidFill>
                <a:srgbClr val="00B0F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'!$AW$4:$AW$28</c:f>
              <c:numCache>
                <c:formatCode>0.0%</c:formatCode>
                <c:ptCount val="25"/>
                <c:pt idx="0">
                  <c:v>0</c:v>
                </c:pt>
                <c:pt idx="1">
                  <c:v>1.4738335667026039E-2</c:v>
                </c:pt>
                <c:pt idx="2">
                  <c:v>4.3946738438417544E-2</c:v>
                </c:pt>
                <c:pt idx="3">
                  <c:v>4.2818737394490762E-2</c:v>
                </c:pt>
                <c:pt idx="4">
                  <c:v>1.9826533953309879E-2</c:v>
                </c:pt>
                <c:pt idx="5">
                  <c:v>-8.0368332948772391E-3</c:v>
                </c:pt>
                <c:pt idx="6">
                  <c:v>7.866323583327936E-3</c:v>
                </c:pt>
                <c:pt idx="7">
                  <c:v>2.3222669282729834E-2</c:v>
                </c:pt>
                <c:pt idx="8">
                  <c:v>-1.3729503987731288E-2</c:v>
                </c:pt>
                <c:pt idx="9">
                  <c:v>-1.2779857932321264E-2</c:v>
                </c:pt>
                <c:pt idx="10">
                  <c:v>3.0094011117295191E-2</c:v>
                </c:pt>
                <c:pt idx="11">
                  <c:v>-2.4536029288494469E-2</c:v>
                </c:pt>
                <c:pt idx="12">
                  <c:v>-2.8417109695410753E-2</c:v>
                </c:pt>
                <c:pt idx="13">
                  <c:v>-4.3487922542439689E-2</c:v>
                </c:pt>
                <c:pt idx="14">
                  <c:v>-2.9930396889743329E-2</c:v>
                </c:pt>
              </c:numCache>
            </c:numRef>
          </c:val>
          <c:smooth val="0"/>
          <c:extLst>
            <c:ext xmlns:c16="http://schemas.microsoft.com/office/drawing/2014/chart" uri="{C3380CC4-5D6E-409C-BE32-E72D297353CC}">
              <c16:uniqueId val="{00000004-D8D2-1C4C-B872-1476F36CFB0F}"/>
            </c:ext>
          </c:extLst>
        </c:ser>
        <c:dLbls>
          <c:showLegendKey val="0"/>
          <c:showVal val="0"/>
          <c:showCatName val="0"/>
          <c:showSerName val="0"/>
          <c:showPercent val="0"/>
          <c:showBubbleSize val="0"/>
        </c:dLbls>
        <c:smooth val="0"/>
        <c:axId val="79864752"/>
        <c:axId val="79867232"/>
      </c:lineChart>
      <c:catAx>
        <c:axId val="7986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7232"/>
        <c:crosses val="autoZero"/>
        <c:auto val="1"/>
        <c:lblAlgn val="ctr"/>
        <c:lblOffset val="100"/>
        <c:noMultiLvlLbl val="0"/>
      </c:catAx>
      <c:valAx>
        <c:axId val="79867232"/>
        <c:scaling>
          <c:orientation val="minMax"/>
          <c:max val="5.000000000000001E-2"/>
          <c:min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4752"/>
        <c:crosses val="autoZero"/>
        <c:crossBetween val="between"/>
      </c:valAx>
      <c:spPr>
        <a:noFill/>
        <a:ln>
          <a:noFill/>
        </a:ln>
        <a:effectLst/>
      </c:spPr>
    </c:plotArea>
    <c:legend>
      <c:legendPos val="b"/>
      <c:layout>
        <c:manualLayout>
          <c:xMode val="edge"/>
          <c:yMode val="edge"/>
          <c:x val="0"/>
          <c:y val="0.86744047844279926"/>
          <c:w val="0.99025209873919373"/>
          <c:h val="0.124226186401178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 Capital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Chgs'!$AV$2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Chgs'!$AV$3:$AV$8</c:f>
              <c:numCache>
                <c:formatCode>0.00%</c:formatCode>
                <c:ptCount val="6"/>
                <c:pt idx="0">
                  <c:v>0</c:v>
                </c:pt>
                <c:pt idx="1">
                  <c:v>2.5463536303861858E-2</c:v>
                </c:pt>
                <c:pt idx="2">
                  <c:v>6.8758024890929095E-2</c:v>
                </c:pt>
                <c:pt idx="3">
                  <c:v>1.2411984252653809E-2</c:v>
                </c:pt>
                <c:pt idx="4">
                  <c:v>-4.1498272904266345E-2</c:v>
                </c:pt>
                <c:pt idx="5">
                  <c:v>-6.6539300304828033E-2</c:v>
                </c:pt>
              </c:numCache>
            </c:numRef>
          </c:val>
          <c:smooth val="0"/>
          <c:extLst>
            <c:ext xmlns:c16="http://schemas.microsoft.com/office/drawing/2014/chart" uri="{C3380CC4-5D6E-409C-BE32-E72D297353CC}">
              <c16:uniqueId val="{00000000-B297-DC4B-B02E-8CD944B0872C}"/>
            </c:ext>
          </c:extLst>
        </c:ser>
        <c:ser>
          <c:idx val="1"/>
          <c:order val="1"/>
          <c:tx>
            <c:strRef>
              <c:f>'21 5 Year Tot Mkt Shr Chgs'!$AW$2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Chgs'!$AW$3:$AW$8</c:f>
              <c:numCache>
                <c:formatCode>0.00%</c:formatCode>
                <c:ptCount val="6"/>
                <c:pt idx="0">
                  <c:v>0</c:v>
                </c:pt>
                <c:pt idx="1">
                  <c:v>-4.6752620070319301E-2</c:v>
                </c:pt>
                <c:pt idx="2">
                  <c:v>-7.1123284040044768E-2</c:v>
                </c:pt>
                <c:pt idx="3">
                  <c:v>-1.2649534632648706E-2</c:v>
                </c:pt>
                <c:pt idx="4">
                  <c:v>0.15897258657646879</c:v>
                </c:pt>
                <c:pt idx="5">
                  <c:v>8.5780486679676624E-2</c:v>
                </c:pt>
              </c:numCache>
            </c:numRef>
          </c:val>
          <c:smooth val="0"/>
          <c:extLst>
            <c:ext xmlns:c16="http://schemas.microsoft.com/office/drawing/2014/chart" uri="{C3380CC4-5D6E-409C-BE32-E72D297353CC}">
              <c16:uniqueId val="{00000001-B297-DC4B-B02E-8CD944B0872C}"/>
            </c:ext>
          </c:extLst>
        </c:ser>
        <c:ser>
          <c:idx val="2"/>
          <c:order val="2"/>
          <c:tx>
            <c:strRef>
              <c:f>'21 5 Year Tot Mkt Shr Chgs'!$AX$2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Chgs'!$AX$3:$AX$8</c:f>
              <c:numCache>
                <c:formatCode>0.00%</c:formatCode>
                <c:ptCount val="6"/>
                <c:pt idx="0">
                  <c:v>0</c:v>
                </c:pt>
                <c:pt idx="1">
                  <c:v>-2.0903591088149785E-2</c:v>
                </c:pt>
                <c:pt idx="2">
                  <c:v>-1.487513100544457E-2</c:v>
                </c:pt>
                <c:pt idx="3">
                  <c:v>-1.4829266539559238E-2</c:v>
                </c:pt>
                <c:pt idx="4">
                  <c:v>5.7057214075215613E-2</c:v>
                </c:pt>
                <c:pt idx="5">
                  <c:v>1.0074987508688469E-2</c:v>
                </c:pt>
              </c:numCache>
            </c:numRef>
          </c:val>
          <c:smooth val="0"/>
          <c:extLst>
            <c:ext xmlns:c16="http://schemas.microsoft.com/office/drawing/2014/chart" uri="{C3380CC4-5D6E-409C-BE32-E72D297353CC}">
              <c16:uniqueId val="{00000002-B297-DC4B-B02E-8CD944B0872C}"/>
            </c:ext>
          </c:extLst>
        </c:ser>
        <c:ser>
          <c:idx val="3"/>
          <c:order val="3"/>
          <c:tx>
            <c:strRef>
              <c:f>'21 5 Year Tot Mkt Shr Chgs'!$AY$2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Chgs'!$AY$3:$AY$8</c:f>
              <c:numCache>
                <c:formatCode>0.00%</c:formatCode>
                <c:ptCount val="6"/>
                <c:pt idx="0">
                  <c:v>0</c:v>
                </c:pt>
                <c:pt idx="1">
                  <c:v>-3.5217950975589543E-3</c:v>
                </c:pt>
                <c:pt idx="2">
                  <c:v>5.6258644847590099E-2</c:v>
                </c:pt>
                <c:pt idx="3">
                  <c:v>0.16141739697433607</c:v>
                </c:pt>
                <c:pt idx="4">
                  <c:v>0.19735551580265048</c:v>
                </c:pt>
                <c:pt idx="5">
                  <c:v>0.19062413998681477</c:v>
                </c:pt>
              </c:numCache>
            </c:numRef>
          </c:val>
          <c:smooth val="0"/>
          <c:extLst>
            <c:ext xmlns:c16="http://schemas.microsoft.com/office/drawing/2014/chart" uri="{C3380CC4-5D6E-409C-BE32-E72D297353CC}">
              <c16:uniqueId val="{00000003-B297-DC4B-B02E-8CD944B0872C}"/>
            </c:ext>
          </c:extLst>
        </c:ser>
        <c:ser>
          <c:idx val="5"/>
          <c:order val="4"/>
          <c:tx>
            <c:strRef>
              <c:f>'21 5 Year Tot Mkt Shr Chgs'!$AZ$2</c:f>
              <c:strCache>
                <c:ptCount val="1"/>
                <c:pt idx="0">
                  <c:v>Personal Loans</c:v>
                </c:pt>
              </c:strCache>
            </c:strRef>
          </c:tx>
          <c:spPr>
            <a:ln w="28575" cap="rnd">
              <a:solidFill>
                <a:srgbClr val="00B0F0"/>
              </a:solidFill>
              <a:prstDash val="solid"/>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Chgs'!$AZ$3:$AZ$8</c:f>
              <c:numCache>
                <c:formatCode>0.00%</c:formatCode>
                <c:ptCount val="6"/>
                <c:pt idx="0">
                  <c:v>0</c:v>
                </c:pt>
                <c:pt idx="1">
                  <c:v>-9.3444765760105436E-2</c:v>
                </c:pt>
                <c:pt idx="2">
                  <c:v>-0.10947780892188301</c:v>
                </c:pt>
                <c:pt idx="3">
                  <c:v>-0.10487420445883607</c:v>
                </c:pt>
                <c:pt idx="4">
                  <c:v>-9.029309193741715E-2</c:v>
                </c:pt>
                <c:pt idx="5">
                  <c:v>-0.14917174444628362</c:v>
                </c:pt>
              </c:numCache>
            </c:numRef>
          </c:val>
          <c:smooth val="0"/>
          <c:extLst>
            <c:ext xmlns:c16="http://schemas.microsoft.com/office/drawing/2014/chart" uri="{C3380CC4-5D6E-409C-BE32-E72D297353CC}">
              <c16:uniqueId val="{00000004-B297-DC4B-B02E-8CD944B0872C}"/>
            </c:ext>
          </c:extLst>
        </c:ser>
        <c:ser>
          <c:idx val="6"/>
          <c:order val="5"/>
          <c:tx>
            <c:strRef>
              <c:f>'21 5 Year Tot Mkt Shr Chgs'!$BA$2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Chgs'!$BA$3:$BA$8</c:f>
              <c:numCache>
                <c:formatCode>0.00%</c:formatCode>
                <c:ptCount val="6"/>
                <c:pt idx="0">
                  <c:v>0</c:v>
                </c:pt>
                <c:pt idx="1">
                  <c:v>-1.1665189085481715E-2</c:v>
                </c:pt>
                <c:pt idx="2">
                  <c:v>3.9741651349249757E-2</c:v>
                </c:pt>
                <c:pt idx="3">
                  <c:v>0.13202319424918765</c:v>
                </c:pt>
                <c:pt idx="4">
                  <c:v>0.16512844932681531</c:v>
                </c:pt>
                <c:pt idx="5">
                  <c:v>0.1570511962381192</c:v>
                </c:pt>
              </c:numCache>
            </c:numRef>
          </c:val>
          <c:smooth val="0"/>
          <c:extLst>
            <c:ext xmlns:c16="http://schemas.microsoft.com/office/drawing/2014/chart" uri="{C3380CC4-5D6E-409C-BE32-E72D297353CC}">
              <c16:uniqueId val="{00000005-B297-DC4B-B02E-8CD944B0872C}"/>
            </c:ext>
          </c:extLst>
        </c:ser>
        <c:ser>
          <c:idx val="4"/>
          <c:order val="6"/>
          <c:tx>
            <c:strRef>
              <c:f>'21 5 Year Tot Mkt Shr Chgs'!$BB$2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Chgs'!$BB$3:$BB$8</c:f>
              <c:numCache>
                <c:formatCode>0.00%</c:formatCode>
                <c:ptCount val="6"/>
                <c:pt idx="0">
                  <c:v>0</c:v>
                </c:pt>
                <c:pt idx="1">
                  <c:v>-1.5789498160281235E-2</c:v>
                </c:pt>
                <c:pt idx="2">
                  <c:v>1.4610797218976332E-2</c:v>
                </c:pt>
                <c:pt idx="3">
                  <c:v>6.241623354613688E-2</c:v>
                </c:pt>
                <c:pt idx="4">
                  <c:v>0.11583066861287014</c:v>
                </c:pt>
                <c:pt idx="5">
                  <c:v>9.0133689831418201E-2</c:v>
                </c:pt>
              </c:numCache>
            </c:numRef>
          </c:val>
          <c:smooth val="0"/>
          <c:extLst>
            <c:ext xmlns:c16="http://schemas.microsoft.com/office/drawing/2014/chart" uri="{C3380CC4-5D6E-409C-BE32-E72D297353CC}">
              <c16:uniqueId val="{00000006-B297-DC4B-B02E-8CD944B0872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 Capital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Bks'!$AT$4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Bks'!$AT$5:$AT$10</c:f>
              <c:numCache>
                <c:formatCode>0.0%</c:formatCode>
                <c:ptCount val="6"/>
                <c:pt idx="0">
                  <c:v>0</c:v>
                </c:pt>
                <c:pt idx="1">
                  <c:v>-2.9831071787690447E-3</c:v>
                </c:pt>
                <c:pt idx="2">
                  <c:v>5.5417475981394291E-3</c:v>
                </c:pt>
                <c:pt idx="3">
                  <c:v>-5.7919543749624353E-2</c:v>
                </c:pt>
                <c:pt idx="4">
                  <c:v>-9.5914419101720799E-2</c:v>
                </c:pt>
                <c:pt idx="5">
                  <c:v>-9.9769381671425156E-2</c:v>
                </c:pt>
              </c:numCache>
            </c:numRef>
          </c:val>
          <c:smooth val="0"/>
          <c:extLst>
            <c:ext xmlns:c16="http://schemas.microsoft.com/office/drawing/2014/chart" uri="{C3380CC4-5D6E-409C-BE32-E72D297353CC}">
              <c16:uniqueId val="{00000000-86BB-9348-A017-049F0BBF1163}"/>
            </c:ext>
          </c:extLst>
        </c:ser>
        <c:ser>
          <c:idx val="1"/>
          <c:order val="1"/>
          <c:tx>
            <c:strRef>
              <c:f>'22 5 Yr Change Prov Sh of Bks'!$AU$4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Bks'!$AU$5:$AU$10</c:f>
              <c:numCache>
                <c:formatCode>0.0%</c:formatCode>
                <c:ptCount val="6"/>
                <c:pt idx="0">
                  <c:v>0</c:v>
                </c:pt>
                <c:pt idx="1">
                  <c:v>-5.5928037150091342E-2</c:v>
                </c:pt>
                <c:pt idx="2">
                  <c:v>-0.10479459244773771</c:v>
                </c:pt>
                <c:pt idx="3">
                  <c:v>-6.0627673243358868E-2</c:v>
                </c:pt>
                <c:pt idx="4">
                  <c:v>3.0159102543853587E-2</c:v>
                </c:pt>
                <c:pt idx="5">
                  <c:v>2.6344504194872536E-2</c:v>
                </c:pt>
              </c:numCache>
            </c:numRef>
          </c:val>
          <c:smooth val="0"/>
          <c:extLst>
            <c:ext xmlns:c16="http://schemas.microsoft.com/office/drawing/2014/chart" uri="{C3380CC4-5D6E-409C-BE32-E72D297353CC}">
              <c16:uniqueId val="{00000001-86BB-9348-A017-049F0BBF1163}"/>
            </c:ext>
          </c:extLst>
        </c:ser>
        <c:ser>
          <c:idx val="2"/>
          <c:order val="2"/>
          <c:tx>
            <c:strRef>
              <c:f>'22 5 Yr Change Prov Sh of Bks'!$AV$4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Bks'!$AV$5:$AV$10</c:f>
              <c:numCache>
                <c:formatCode>0.0%</c:formatCode>
                <c:ptCount val="6"/>
                <c:pt idx="0">
                  <c:v>0</c:v>
                </c:pt>
                <c:pt idx="1">
                  <c:v>-4.102475788177342E-2</c:v>
                </c:pt>
                <c:pt idx="2">
                  <c:v>-6.444700148442202E-2</c:v>
                </c:pt>
                <c:pt idx="3">
                  <c:v>-7.5354253800707122E-2</c:v>
                </c:pt>
                <c:pt idx="4">
                  <c:v>-2.7476850404449617E-2</c:v>
                </c:pt>
                <c:pt idx="5">
                  <c:v>-3.4035023245553082E-2</c:v>
                </c:pt>
              </c:numCache>
            </c:numRef>
          </c:val>
          <c:smooth val="0"/>
          <c:extLst>
            <c:ext xmlns:c16="http://schemas.microsoft.com/office/drawing/2014/chart" uri="{C3380CC4-5D6E-409C-BE32-E72D297353CC}">
              <c16:uniqueId val="{00000002-86BB-9348-A017-049F0BBF1163}"/>
            </c:ext>
          </c:extLst>
        </c:ser>
        <c:ser>
          <c:idx val="3"/>
          <c:order val="3"/>
          <c:tx>
            <c:strRef>
              <c:f>'22 5 Yr Change Prov Sh of Bks'!$AW$4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Bks'!$AW$5:$AW$10</c:f>
              <c:numCache>
                <c:formatCode>0.0%</c:formatCode>
                <c:ptCount val="6"/>
                <c:pt idx="0">
                  <c:v>0</c:v>
                </c:pt>
                <c:pt idx="1">
                  <c:v>2.5897359288259473E-3</c:v>
                </c:pt>
                <c:pt idx="2">
                  <c:v>4.4353932679072006E-2</c:v>
                </c:pt>
                <c:pt idx="3">
                  <c:v>0.10722045251041637</c:v>
                </c:pt>
                <c:pt idx="4">
                  <c:v>0.11294658483846355</c:v>
                </c:pt>
                <c:pt idx="5">
                  <c:v>0.13353218285531546</c:v>
                </c:pt>
              </c:numCache>
            </c:numRef>
          </c:val>
          <c:smooth val="0"/>
          <c:extLst>
            <c:ext xmlns:c16="http://schemas.microsoft.com/office/drawing/2014/chart" uri="{C3380CC4-5D6E-409C-BE32-E72D297353CC}">
              <c16:uniqueId val="{00000003-86BB-9348-A017-049F0BBF1163}"/>
            </c:ext>
          </c:extLst>
        </c:ser>
        <c:ser>
          <c:idx val="5"/>
          <c:order val="4"/>
          <c:tx>
            <c:strRef>
              <c:f>'22 5 Yr Change Prov Sh of Bks'!$AX$4</c:f>
              <c:strCache>
                <c:ptCount val="1"/>
                <c:pt idx="0">
                  <c:v>Pers Loans</c:v>
                </c:pt>
              </c:strCache>
            </c:strRef>
          </c:tx>
          <c:spPr>
            <a:ln w="28575" cap="rnd">
              <a:solidFill>
                <a:srgbClr val="00B0F0"/>
              </a:solidFill>
              <a:prstDash val="solid"/>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Bks'!$AX$5:$AX$10</c:f>
              <c:numCache>
                <c:formatCode>0.0%</c:formatCode>
                <c:ptCount val="6"/>
                <c:pt idx="0">
                  <c:v>0</c:v>
                </c:pt>
                <c:pt idx="1">
                  <c:v>-5.2823247573385815E-2</c:v>
                </c:pt>
                <c:pt idx="2">
                  <c:v>-5.4006928188546403E-2</c:v>
                </c:pt>
                <c:pt idx="3">
                  <c:v>-7.0032046300269171E-2</c:v>
                </c:pt>
                <c:pt idx="4">
                  <c:v>-8.7429752619658935E-2</c:v>
                </c:pt>
                <c:pt idx="5">
                  <c:v>-0.13904762350695679</c:v>
                </c:pt>
              </c:numCache>
            </c:numRef>
          </c:val>
          <c:smooth val="0"/>
          <c:extLst>
            <c:ext xmlns:c16="http://schemas.microsoft.com/office/drawing/2014/chart" uri="{C3380CC4-5D6E-409C-BE32-E72D297353CC}">
              <c16:uniqueId val="{00000004-86BB-9348-A017-049F0BBF1163}"/>
            </c:ext>
          </c:extLst>
        </c:ser>
        <c:ser>
          <c:idx val="6"/>
          <c:order val="5"/>
          <c:tx>
            <c:strRef>
              <c:f>'22 5 Yr Change Prov Sh of Bks'!$AY$4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Bks'!$AY$5:$AY$10</c:f>
              <c:numCache>
                <c:formatCode>0.0%</c:formatCode>
                <c:ptCount val="6"/>
                <c:pt idx="0">
                  <c:v>0</c:v>
                </c:pt>
                <c:pt idx="1">
                  <c:v>3.5435605001308369E-4</c:v>
                </c:pt>
                <c:pt idx="2">
                  <c:v>4.0557183458922542E-2</c:v>
                </c:pt>
                <c:pt idx="3">
                  <c:v>9.5078180827567652E-2</c:v>
                </c:pt>
                <c:pt idx="4">
                  <c:v>9.6707422271808424E-2</c:v>
                </c:pt>
                <c:pt idx="5">
                  <c:v>0.10938985026511917</c:v>
                </c:pt>
              </c:numCache>
            </c:numRef>
          </c:val>
          <c:smooth val="0"/>
          <c:extLst>
            <c:ext xmlns:c16="http://schemas.microsoft.com/office/drawing/2014/chart" uri="{C3380CC4-5D6E-409C-BE32-E72D297353CC}">
              <c16:uniqueId val="{00000005-86BB-9348-A017-049F0BBF1163}"/>
            </c:ext>
          </c:extLst>
        </c:ser>
        <c:ser>
          <c:idx val="4"/>
          <c:order val="6"/>
          <c:tx>
            <c:strRef>
              <c:f>'22 5 Yr Change Prov Sh of Bks'!$AZ$4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Bks'!$AZ$5:$AZ$10</c:f>
              <c:numCache>
                <c:formatCode>0.0%</c:formatCode>
                <c:ptCount val="6"/>
                <c:pt idx="0">
                  <c:v>0</c:v>
                </c:pt>
                <c:pt idx="1">
                  <c:v>-1.6806050483943773E-2</c:v>
                </c:pt>
                <c:pt idx="2">
                  <c:v>-5.9526008530784514E-3</c:v>
                </c:pt>
                <c:pt idx="3">
                  <c:v>1.5275798766303037E-2</c:v>
                </c:pt>
                <c:pt idx="4">
                  <c:v>4.0240174165359265E-2</c:v>
                </c:pt>
                <c:pt idx="5">
                  <c:v>4.3389360673399463E-2</c:v>
                </c:pt>
              </c:numCache>
            </c:numRef>
          </c:val>
          <c:smooth val="0"/>
          <c:extLst>
            <c:ext xmlns:c16="http://schemas.microsoft.com/office/drawing/2014/chart" uri="{C3380CC4-5D6E-409C-BE32-E72D297353CC}">
              <c16:uniqueId val="{00000006-86BB-9348-A017-049F0BBF116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 West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3063362726988"/>
          <c:w val="0.85836329833770775"/>
          <c:h val="0.64446146822356865"/>
        </c:manualLayout>
      </c:layout>
      <c:lineChart>
        <c:grouping val="standard"/>
        <c:varyColors val="0"/>
        <c:ser>
          <c:idx val="0"/>
          <c:order val="0"/>
          <c:tx>
            <c:strRef>
              <c:f>'21 5 Year Tot Mkt Shr Chgs'!$BC$2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Chgs'!$BC$3:$BC$8</c:f>
              <c:numCache>
                <c:formatCode>0.00%</c:formatCode>
                <c:ptCount val="6"/>
                <c:pt idx="0">
                  <c:v>0</c:v>
                </c:pt>
                <c:pt idx="1">
                  <c:v>-3.621779292425685E-2</c:v>
                </c:pt>
                <c:pt idx="2">
                  <c:v>-6.1756239463241509E-3</c:v>
                </c:pt>
                <c:pt idx="3">
                  <c:v>6.4650382248797919E-2</c:v>
                </c:pt>
                <c:pt idx="4">
                  <c:v>6.6684247971061247E-2</c:v>
                </c:pt>
                <c:pt idx="5">
                  <c:v>5.248891338179025E-2</c:v>
                </c:pt>
              </c:numCache>
            </c:numRef>
          </c:val>
          <c:smooth val="0"/>
          <c:extLst>
            <c:ext xmlns:c16="http://schemas.microsoft.com/office/drawing/2014/chart" uri="{C3380CC4-5D6E-409C-BE32-E72D297353CC}">
              <c16:uniqueId val="{00000000-3252-4C9A-9453-5E39D65C52BA}"/>
            </c:ext>
          </c:extLst>
        </c:ser>
        <c:ser>
          <c:idx val="1"/>
          <c:order val="1"/>
          <c:tx>
            <c:strRef>
              <c:f>'21 5 Year Tot Mkt Shr Chgs'!$BD$2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Chgs'!$BD$3:$BD$8</c:f>
              <c:numCache>
                <c:formatCode>0.00%</c:formatCode>
                <c:ptCount val="6"/>
                <c:pt idx="0">
                  <c:v>0</c:v>
                </c:pt>
                <c:pt idx="1">
                  <c:v>8.321030263891771E-2</c:v>
                </c:pt>
                <c:pt idx="2">
                  <c:v>0.15370793038452488</c:v>
                </c:pt>
                <c:pt idx="3">
                  <c:v>0.10172617474307839</c:v>
                </c:pt>
                <c:pt idx="4">
                  <c:v>6.7358324069189957E-3</c:v>
                </c:pt>
                <c:pt idx="5">
                  <c:v>1.7864416066752521E-2</c:v>
                </c:pt>
              </c:numCache>
            </c:numRef>
          </c:val>
          <c:smooth val="0"/>
          <c:extLst>
            <c:ext xmlns:c16="http://schemas.microsoft.com/office/drawing/2014/chart" uri="{C3380CC4-5D6E-409C-BE32-E72D297353CC}">
              <c16:uniqueId val="{00000001-3252-4C9A-9453-5E39D65C52BA}"/>
            </c:ext>
          </c:extLst>
        </c:ser>
        <c:ser>
          <c:idx val="2"/>
          <c:order val="2"/>
          <c:tx>
            <c:strRef>
              <c:f>'21 5 Year Tot Mkt Shr Chgs'!$BE$2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Chgs'!$BE$3:$BE$8</c:f>
              <c:numCache>
                <c:formatCode>0.00%</c:formatCode>
                <c:ptCount val="6"/>
                <c:pt idx="0">
                  <c:v>0</c:v>
                </c:pt>
                <c:pt idx="1">
                  <c:v>1.7058404754927151E-2</c:v>
                </c:pt>
                <c:pt idx="2">
                  <c:v>5.9465241657772928E-2</c:v>
                </c:pt>
                <c:pt idx="3">
                  <c:v>5.1905448766300856E-2</c:v>
                </c:pt>
                <c:pt idx="4">
                  <c:v>1.6347978360876834E-2</c:v>
                </c:pt>
                <c:pt idx="5">
                  <c:v>2.3622980208885241E-2</c:v>
                </c:pt>
              </c:numCache>
            </c:numRef>
          </c:val>
          <c:smooth val="0"/>
          <c:extLst>
            <c:ext xmlns:c16="http://schemas.microsoft.com/office/drawing/2014/chart" uri="{C3380CC4-5D6E-409C-BE32-E72D297353CC}">
              <c16:uniqueId val="{00000002-3252-4C9A-9453-5E39D65C52BA}"/>
            </c:ext>
          </c:extLst>
        </c:ser>
        <c:ser>
          <c:idx val="3"/>
          <c:order val="3"/>
          <c:tx>
            <c:strRef>
              <c:f>'21 5 Year Tot Mkt Shr Chgs'!$BF$2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Chgs'!$BF$3:$BF$8</c:f>
              <c:numCache>
                <c:formatCode>0.00%</c:formatCode>
                <c:ptCount val="6"/>
                <c:pt idx="0">
                  <c:v>0</c:v>
                </c:pt>
                <c:pt idx="1">
                  <c:v>0.25979955204779026</c:v>
                </c:pt>
                <c:pt idx="2">
                  <c:v>0.25212893368317341</c:v>
                </c:pt>
                <c:pt idx="3">
                  <c:v>0.31129663429015891</c:v>
                </c:pt>
                <c:pt idx="4">
                  <c:v>0.35317747562884816</c:v>
                </c:pt>
                <c:pt idx="5">
                  <c:v>0.3550874883255094</c:v>
                </c:pt>
              </c:numCache>
            </c:numRef>
          </c:val>
          <c:smooth val="0"/>
          <c:extLst>
            <c:ext xmlns:c16="http://schemas.microsoft.com/office/drawing/2014/chart" uri="{C3380CC4-5D6E-409C-BE32-E72D297353CC}">
              <c16:uniqueId val="{00000003-3252-4C9A-9453-5E39D65C52BA}"/>
            </c:ext>
          </c:extLst>
        </c:ser>
        <c:ser>
          <c:idx val="4"/>
          <c:order val="4"/>
          <c:tx>
            <c:strRef>
              <c:f>'21 5 Year Tot Mkt Shr Chgs'!$BG$2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Chgs'!$BG$3:$BG$8</c:f>
              <c:numCache>
                <c:formatCode>0.00%</c:formatCode>
                <c:ptCount val="6"/>
                <c:pt idx="0">
                  <c:v>0</c:v>
                </c:pt>
                <c:pt idx="1">
                  <c:v>1.2561568000082596E-2</c:v>
                </c:pt>
                <c:pt idx="2">
                  <c:v>-0.13430192957263337</c:v>
                </c:pt>
                <c:pt idx="3">
                  <c:v>-0.19115238473217036</c:v>
                </c:pt>
                <c:pt idx="4">
                  <c:v>-0.25331252277310123</c:v>
                </c:pt>
                <c:pt idx="5">
                  <c:v>-0.32256835485061136</c:v>
                </c:pt>
              </c:numCache>
            </c:numRef>
          </c:val>
          <c:smooth val="0"/>
          <c:extLst>
            <c:ext xmlns:c16="http://schemas.microsoft.com/office/drawing/2014/chart" uri="{C3380CC4-5D6E-409C-BE32-E72D297353CC}">
              <c16:uniqueId val="{00000004-3252-4C9A-9453-5E39D65C52BA}"/>
            </c:ext>
          </c:extLst>
        </c:ser>
        <c:ser>
          <c:idx val="5"/>
          <c:order val="5"/>
          <c:tx>
            <c:strRef>
              <c:f>'21 5 Year Tot Mkt Shr Chgs'!$BH$2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Chgs'!$BH$3:$BH$8</c:f>
              <c:numCache>
                <c:formatCode>0.00%</c:formatCode>
                <c:ptCount val="6"/>
                <c:pt idx="0">
                  <c:v>0</c:v>
                </c:pt>
                <c:pt idx="1">
                  <c:v>0.19258130207363477</c:v>
                </c:pt>
                <c:pt idx="2">
                  <c:v>0.14816575961728881</c:v>
                </c:pt>
                <c:pt idx="3">
                  <c:v>0.17660411802051412</c:v>
                </c:pt>
                <c:pt idx="4">
                  <c:v>0.19040578679630049</c:v>
                </c:pt>
                <c:pt idx="5">
                  <c:v>0.17551380517399992</c:v>
                </c:pt>
              </c:numCache>
            </c:numRef>
          </c:val>
          <c:smooth val="0"/>
          <c:extLst>
            <c:ext xmlns:c16="http://schemas.microsoft.com/office/drawing/2014/chart" uri="{C3380CC4-5D6E-409C-BE32-E72D297353CC}">
              <c16:uniqueId val="{00000005-3252-4C9A-9453-5E39D65C52BA}"/>
            </c:ext>
          </c:extLst>
        </c:ser>
        <c:ser>
          <c:idx val="6"/>
          <c:order val="6"/>
          <c:tx>
            <c:strRef>
              <c:f>'21 5 Year Tot Mkt Shr Chgs'!$BI$2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Chgs'!$BI$3:$BI$8</c:f>
              <c:numCache>
                <c:formatCode>0.00%</c:formatCode>
                <c:ptCount val="6"/>
                <c:pt idx="0">
                  <c:v>0</c:v>
                </c:pt>
                <c:pt idx="1">
                  <c:v>8.0742201079796322E-2</c:v>
                </c:pt>
                <c:pt idx="2">
                  <c:v>9.4296469771836755E-2</c:v>
                </c:pt>
                <c:pt idx="3">
                  <c:v>9.9029543432993153E-2</c:v>
                </c:pt>
                <c:pt idx="4">
                  <c:v>8.5684482230067041E-2</c:v>
                </c:pt>
                <c:pt idx="5">
                  <c:v>8.9524443497212516E-2</c:v>
                </c:pt>
              </c:numCache>
            </c:numRef>
          </c:val>
          <c:smooth val="0"/>
          <c:extLst>
            <c:ext xmlns:c16="http://schemas.microsoft.com/office/drawing/2014/chart" uri="{C3380CC4-5D6E-409C-BE32-E72D297353CC}">
              <c16:uniqueId val="{00000006-3252-4C9A-9453-5E39D65C52B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 West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094649353041397"/>
          <c:w val="0.85836329833770775"/>
          <c:h val="0.65344568771008882"/>
        </c:manualLayout>
      </c:layout>
      <c:lineChart>
        <c:grouping val="standard"/>
        <c:varyColors val="0"/>
        <c:ser>
          <c:idx val="0"/>
          <c:order val="0"/>
          <c:tx>
            <c:strRef>
              <c:f>'22 5 Yr Change Prov Sh of Bks'!$BA$4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Bks'!$BA$5:$BA$10</c:f>
              <c:numCache>
                <c:formatCode>0.0%</c:formatCode>
                <c:ptCount val="6"/>
                <c:pt idx="0">
                  <c:v>0</c:v>
                </c:pt>
                <c:pt idx="1">
                  <c:v>-6.2953379192302289E-2</c:v>
                </c:pt>
                <c:pt idx="2">
                  <c:v>-6.4959629187692755E-2</c:v>
                </c:pt>
                <c:pt idx="3">
                  <c:v>-9.3101094645054346E-3</c:v>
                </c:pt>
                <c:pt idx="4">
                  <c:v>6.1263539754067842E-3</c:v>
                </c:pt>
                <c:pt idx="5">
                  <c:v>1.2706896333562638E-2</c:v>
                </c:pt>
              </c:numCache>
            </c:numRef>
          </c:val>
          <c:smooth val="0"/>
          <c:extLst>
            <c:ext xmlns:c16="http://schemas.microsoft.com/office/drawing/2014/chart" uri="{C3380CC4-5D6E-409C-BE32-E72D297353CC}">
              <c16:uniqueId val="{00000000-12D8-468B-B6B3-6F6C0527421B}"/>
            </c:ext>
          </c:extLst>
        </c:ser>
        <c:ser>
          <c:idx val="1"/>
          <c:order val="1"/>
          <c:tx>
            <c:strRef>
              <c:f>'22 5 Yr Change Prov Sh of Bks'!$BB$4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Bks'!$BB$5:$BB$10</c:f>
              <c:numCache>
                <c:formatCode>0.0%</c:formatCode>
                <c:ptCount val="6"/>
                <c:pt idx="0">
                  <c:v>0</c:v>
                </c:pt>
                <c:pt idx="1">
                  <c:v>7.2783936387010112E-2</c:v>
                </c:pt>
                <c:pt idx="2">
                  <c:v>0.11188660483193867</c:v>
                </c:pt>
                <c:pt idx="3">
                  <c:v>4.8190198433790424E-2</c:v>
                </c:pt>
                <c:pt idx="4">
                  <c:v>-0.10515736642695503</c:v>
                </c:pt>
                <c:pt idx="5">
                  <c:v>-3.7627733358055374E-2</c:v>
                </c:pt>
              </c:numCache>
            </c:numRef>
          </c:val>
          <c:smooth val="0"/>
          <c:extLst>
            <c:ext xmlns:c16="http://schemas.microsoft.com/office/drawing/2014/chart" uri="{C3380CC4-5D6E-409C-BE32-E72D297353CC}">
              <c16:uniqueId val="{00000001-12D8-468B-B6B3-6F6C0527421B}"/>
            </c:ext>
          </c:extLst>
        </c:ser>
        <c:ser>
          <c:idx val="2"/>
          <c:order val="2"/>
          <c:tx>
            <c:strRef>
              <c:f>'22 5 Yr Change Prov Sh of Bks'!$BC$4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Bks'!$BC$5:$BC$10</c:f>
              <c:numCache>
                <c:formatCode>0.0%</c:formatCode>
                <c:ptCount val="6"/>
                <c:pt idx="0">
                  <c:v>0</c:v>
                </c:pt>
                <c:pt idx="1">
                  <c:v>-3.8429095739391937E-3</c:v>
                </c:pt>
                <c:pt idx="2">
                  <c:v>6.1525344168720615E-3</c:v>
                </c:pt>
                <c:pt idx="3">
                  <c:v>-1.2719455043906331E-2</c:v>
                </c:pt>
                <c:pt idx="4">
                  <c:v>-6.4930522360298143E-2</c:v>
                </c:pt>
                <c:pt idx="5">
                  <c:v>-2.2284672707985981E-2</c:v>
                </c:pt>
              </c:numCache>
            </c:numRef>
          </c:val>
          <c:smooth val="0"/>
          <c:extLst>
            <c:ext xmlns:c16="http://schemas.microsoft.com/office/drawing/2014/chart" uri="{C3380CC4-5D6E-409C-BE32-E72D297353CC}">
              <c16:uniqueId val="{00000002-12D8-468B-B6B3-6F6C0527421B}"/>
            </c:ext>
          </c:extLst>
        </c:ser>
        <c:ser>
          <c:idx val="3"/>
          <c:order val="3"/>
          <c:tx>
            <c:strRef>
              <c:f>'22 5 Yr Change Prov Sh of Bks'!$BD$4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Bks'!$BD$5:$BD$10</c:f>
              <c:numCache>
                <c:formatCode>0.0%</c:formatCode>
                <c:ptCount val="6"/>
                <c:pt idx="0">
                  <c:v>0</c:v>
                </c:pt>
                <c:pt idx="1">
                  <c:v>0.2675260673006955</c:v>
                </c:pt>
                <c:pt idx="2">
                  <c:v>0.2380166377733752</c:v>
                </c:pt>
                <c:pt idx="3">
                  <c:v>0.25010565243515004</c:v>
                </c:pt>
                <c:pt idx="4">
                  <c:v>0.25778369941520579</c:v>
                </c:pt>
                <c:pt idx="5">
                  <c:v>0.28420755528412966</c:v>
                </c:pt>
              </c:numCache>
            </c:numRef>
          </c:val>
          <c:smooth val="0"/>
          <c:extLst>
            <c:ext xmlns:c16="http://schemas.microsoft.com/office/drawing/2014/chart" uri="{C3380CC4-5D6E-409C-BE32-E72D297353CC}">
              <c16:uniqueId val="{00000003-12D8-468B-B6B3-6F6C0527421B}"/>
            </c:ext>
          </c:extLst>
        </c:ser>
        <c:ser>
          <c:idx val="4"/>
          <c:order val="4"/>
          <c:tx>
            <c:strRef>
              <c:f>'22 5 Yr Change Prov Sh of Bks'!$BE$4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Bks'!$BE$5:$BE$10</c:f>
              <c:numCache>
                <c:formatCode>0.0%</c:formatCode>
                <c:ptCount val="6"/>
                <c:pt idx="0">
                  <c:v>0</c:v>
                </c:pt>
                <c:pt idx="1">
                  <c:v>5.7933087126742361E-2</c:v>
                </c:pt>
                <c:pt idx="2">
                  <c:v>-8.0377350379812501E-2</c:v>
                </c:pt>
                <c:pt idx="3">
                  <c:v>-0.15966854561400087</c:v>
                </c:pt>
                <c:pt idx="4">
                  <c:v>-0.25096229371287015</c:v>
                </c:pt>
                <c:pt idx="5">
                  <c:v>-0.30689721037876749</c:v>
                </c:pt>
              </c:numCache>
            </c:numRef>
          </c:val>
          <c:smooth val="0"/>
          <c:extLst>
            <c:ext xmlns:c16="http://schemas.microsoft.com/office/drawing/2014/chart" uri="{C3380CC4-5D6E-409C-BE32-E72D297353CC}">
              <c16:uniqueId val="{00000004-12D8-468B-B6B3-6F6C0527421B}"/>
            </c:ext>
          </c:extLst>
        </c:ser>
        <c:ser>
          <c:idx val="5"/>
          <c:order val="5"/>
          <c:tx>
            <c:strRef>
              <c:f>'22 5 Yr Change Prov Sh of Bks'!$BF$4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Bks'!$BF$5:$BF$10</c:f>
              <c:numCache>
                <c:formatCode>0.0%</c:formatCode>
                <c:ptCount val="6"/>
                <c:pt idx="0">
                  <c:v>0</c:v>
                </c:pt>
                <c:pt idx="1">
                  <c:v>0.20708477258759703</c:v>
                </c:pt>
                <c:pt idx="2">
                  <c:v>0.1490663352968141</c:v>
                </c:pt>
                <c:pt idx="3">
                  <c:v>0.13820414958079272</c:v>
                </c:pt>
                <c:pt idx="4">
                  <c:v>0.12050037285512881</c:v>
                </c:pt>
                <c:pt idx="5">
                  <c:v>0.12683869589756724</c:v>
                </c:pt>
              </c:numCache>
            </c:numRef>
          </c:val>
          <c:smooth val="0"/>
          <c:extLst>
            <c:ext xmlns:c16="http://schemas.microsoft.com/office/drawing/2014/chart" uri="{C3380CC4-5D6E-409C-BE32-E72D297353CC}">
              <c16:uniqueId val="{00000005-12D8-468B-B6B3-6F6C0527421B}"/>
            </c:ext>
          </c:extLst>
        </c:ser>
        <c:ser>
          <c:idx val="6"/>
          <c:order val="6"/>
          <c:tx>
            <c:strRef>
              <c:f>'22 5 Yr Change Prov Sh of Bks'!$BG$4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Bks'!$BG$5:$BG$10</c:f>
              <c:numCache>
                <c:formatCode>0.0%</c:formatCode>
                <c:ptCount val="6"/>
                <c:pt idx="0">
                  <c:v>0</c:v>
                </c:pt>
                <c:pt idx="1">
                  <c:v>7.9625944960059453E-2</c:v>
                </c:pt>
                <c:pt idx="2">
                  <c:v>7.2118060101408255E-2</c:v>
                </c:pt>
                <c:pt idx="3">
                  <c:v>5.0264540718015636E-2</c:v>
                </c:pt>
                <c:pt idx="4">
                  <c:v>1.2136201891275594E-2</c:v>
                </c:pt>
                <c:pt idx="5">
                  <c:v>4.2163155133924164E-2</c:v>
                </c:pt>
              </c:numCache>
            </c:numRef>
          </c:val>
          <c:smooth val="0"/>
          <c:extLst>
            <c:ext xmlns:c16="http://schemas.microsoft.com/office/drawing/2014/chart" uri="{C3380CC4-5D6E-409C-BE32-E72D297353CC}">
              <c16:uniqueId val="{00000006-12D8-468B-B6B3-6F6C0527421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Blue Shore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6785655572751"/>
          <c:w val="0.85836329833770775"/>
          <c:h val="0.61760627653724709"/>
        </c:manualLayout>
      </c:layout>
      <c:lineChart>
        <c:grouping val="standard"/>
        <c:varyColors val="0"/>
        <c:ser>
          <c:idx val="0"/>
          <c:order val="0"/>
          <c:tx>
            <c:strRef>
              <c:f>'21 5 Year Tot Mkt Shr Chgs'!$BJ$2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Chgs'!$BJ$3:$BJ$8</c:f>
              <c:numCache>
                <c:formatCode>0.00%</c:formatCode>
                <c:ptCount val="6"/>
                <c:pt idx="0">
                  <c:v>0</c:v>
                </c:pt>
                <c:pt idx="1">
                  <c:v>-1.5288995775403687E-2</c:v>
                </c:pt>
                <c:pt idx="2">
                  <c:v>-3.0409835896698406E-2</c:v>
                </c:pt>
                <c:pt idx="3">
                  <c:v>-6.9914637605440394E-2</c:v>
                </c:pt>
                <c:pt idx="4">
                  <c:v>-0.1142358499607514</c:v>
                </c:pt>
                <c:pt idx="5">
                  <c:v>-0.21704962388165291</c:v>
                </c:pt>
              </c:numCache>
            </c:numRef>
          </c:val>
          <c:smooth val="0"/>
          <c:extLst>
            <c:ext xmlns:c16="http://schemas.microsoft.com/office/drawing/2014/chart" uri="{C3380CC4-5D6E-409C-BE32-E72D297353CC}">
              <c16:uniqueId val="{00000000-C841-412D-B686-AF5EBD1CF54C}"/>
            </c:ext>
          </c:extLst>
        </c:ser>
        <c:ser>
          <c:idx val="1"/>
          <c:order val="1"/>
          <c:tx>
            <c:strRef>
              <c:f>'21 5 Year Tot Mkt Shr Chgs'!$BK$2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Chgs'!$BK$3:$BK$8</c:f>
              <c:numCache>
                <c:formatCode>0.00%</c:formatCode>
                <c:ptCount val="6"/>
                <c:pt idx="0">
                  <c:v>0</c:v>
                </c:pt>
                <c:pt idx="1">
                  <c:v>0.12682657228243954</c:v>
                </c:pt>
                <c:pt idx="2">
                  <c:v>0.22267878364960983</c:v>
                </c:pt>
                <c:pt idx="3">
                  <c:v>0.37208940674899971</c:v>
                </c:pt>
                <c:pt idx="4">
                  <c:v>0.43517031673127776</c:v>
                </c:pt>
                <c:pt idx="5">
                  <c:v>0.45319751667896802</c:v>
                </c:pt>
              </c:numCache>
            </c:numRef>
          </c:val>
          <c:smooth val="0"/>
          <c:extLst>
            <c:ext xmlns:c16="http://schemas.microsoft.com/office/drawing/2014/chart" uri="{C3380CC4-5D6E-409C-BE32-E72D297353CC}">
              <c16:uniqueId val="{00000001-C841-412D-B686-AF5EBD1CF54C}"/>
            </c:ext>
          </c:extLst>
        </c:ser>
        <c:ser>
          <c:idx val="2"/>
          <c:order val="2"/>
          <c:tx>
            <c:strRef>
              <c:f>'21 5 Year Tot Mkt Shr Chgs'!$BL$2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Chgs'!$BL$3:$BL$8</c:f>
              <c:numCache>
                <c:formatCode>0.00%</c:formatCode>
                <c:ptCount val="6"/>
                <c:pt idx="0">
                  <c:v>0</c:v>
                </c:pt>
                <c:pt idx="1">
                  <c:v>5.5770994949613052E-2</c:v>
                </c:pt>
                <c:pt idx="2">
                  <c:v>0.1026236520930922</c:v>
                </c:pt>
                <c:pt idx="3">
                  <c:v>0.19409777224842095</c:v>
                </c:pt>
                <c:pt idx="4">
                  <c:v>0.27624124310953463</c:v>
                </c:pt>
                <c:pt idx="5">
                  <c:v>0.27579360727256008</c:v>
                </c:pt>
              </c:numCache>
            </c:numRef>
          </c:val>
          <c:smooth val="0"/>
          <c:extLst>
            <c:ext xmlns:c16="http://schemas.microsoft.com/office/drawing/2014/chart" uri="{C3380CC4-5D6E-409C-BE32-E72D297353CC}">
              <c16:uniqueId val="{00000002-C841-412D-B686-AF5EBD1CF54C}"/>
            </c:ext>
          </c:extLst>
        </c:ser>
        <c:ser>
          <c:idx val="3"/>
          <c:order val="3"/>
          <c:tx>
            <c:strRef>
              <c:f>'21 5 Year Tot Mkt Shr Chgs'!$BM$2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Chgs'!$BM$3:$BM$8</c:f>
              <c:numCache>
                <c:formatCode>0.00%</c:formatCode>
                <c:ptCount val="6"/>
                <c:pt idx="0">
                  <c:v>0</c:v>
                </c:pt>
                <c:pt idx="1">
                  <c:v>0.12482389473838784</c:v>
                </c:pt>
                <c:pt idx="2">
                  <c:v>0.18976962979257683</c:v>
                </c:pt>
                <c:pt idx="3">
                  <c:v>0.28830029689816045</c:v>
                </c:pt>
                <c:pt idx="4">
                  <c:v>0.3452669111369629</c:v>
                </c:pt>
                <c:pt idx="5">
                  <c:v>0.36839678134588816</c:v>
                </c:pt>
              </c:numCache>
            </c:numRef>
          </c:val>
          <c:smooth val="0"/>
          <c:extLst>
            <c:ext xmlns:c16="http://schemas.microsoft.com/office/drawing/2014/chart" uri="{C3380CC4-5D6E-409C-BE32-E72D297353CC}">
              <c16:uniqueId val="{00000003-C841-412D-B686-AF5EBD1CF54C}"/>
            </c:ext>
          </c:extLst>
        </c:ser>
        <c:ser>
          <c:idx val="4"/>
          <c:order val="4"/>
          <c:tx>
            <c:strRef>
              <c:f>'21 5 Year Tot Mkt Shr Chgs'!$BN$2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Chgs'!$BN$3:$BN$8</c:f>
              <c:numCache>
                <c:formatCode>0.00%</c:formatCode>
                <c:ptCount val="6"/>
                <c:pt idx="0">
                  <c:v>0</c:v>
                </c:pt>
                <c:pt idx="1">
                  <c:v>-0.10170620152374736</c:v>
                </c:pt>
                <c:pt idx="2">
                  <c:v>-0.14842294289405708</c:v>
                </c:pt>
                <c:pt idx="3">
                  <c:v>-9.7689493564153407E-2</c:v>
                </c:pt>
                <c:pt idx="4">
                  <c:v>-0.25453556596682902</c:v>
                </c:pt>
                <c:pt idx="5">
                  <c:v>-0.25940718303763877</c:v>
                </c:pt>
              </c:numCache>
            </c:numRef>
          </c:val>
          <c:smooth val="0"/>
          <c:extLst>
            <c:ext xmlns:c16="http://schemas.microsoft.com/office/drawing/2014/chart" uri="{C3380CC4-5D6E-409C-BE32-E72D297353CC}">
              <c16:uniqueId val="{00000004-C841-412D-B686-AF5EBD1CF54C}"/>
            </c:ext>
          </c:extLst>
        </c:ser>
        <c:ser>
          <c:idx val="5"/>
          <c:order val="5"/>
          <c:tx>
            <c:strRef>
              <c:f>'21 5 Year Tot Mkt Shr Chgs'!$BO$2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Chgs'!$BO$3:$BO$8</c:f>
              <c:numCache>
                <c:formatCode>0.00%</c:formatCode>
                <c:ptCount val="6"/>
                <c:pt idx="0">
                  <c:v>0</c:v>
                </c:pt>
                <c:pt idx="1">
                  <c:v>0.13394747721291425</c:v>
                </c:pt>
                <c:pt idx="2">
                  <c:v>0.20354749547716666</c:v>
                </c:pt>
                <c:pt idx="3">
                  <c:v>0.30523133781582601</c:v>
                </c:pt>
                <c:pt idx="4">
                  <c:v>0.36060231072188986</c:v>
                </c:pt>
                <c:pt idx="5">
                  <c:v>0.39000495138804775</c:v>
                </c:pt>
              </c:numCache>
            </c:numRef>
          </c:val>
          <c:smooth val="0"/>
          <c:extLst>
            <c:ext xmlns:c16="http://schemas.microsoft.com/office/drawing/2014/chart" uri="{C3380CC4-5D6E-409C-BE32-E72D297353CC}">
              <c16:uniqueId val="{00000005-C841-412D-B686-AF5EBD1CF54C}"/>
            </c:ext>
          </c:extLst>
        </c:ser>
        <c:ser>
          <c:idx val="6"/>
          <c:order val="6"/>
          <c:tx>
            <c:strRef>
              <c:f>'21 5 Year Tot Mkt Shr Chgs'!$BP$2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Chgs'!$BP$3:$BP$8</c:f>
              <c:numCache>
                <c:formatCode>0.00%</c:formatCode>
                <c:ptCount val="6"/>
                <c:pt idx="0">
                  <c:v>0</c:v>
                </c:pt>
                <c:pt idx="1">
                  <c:v>8.575840334906279E-2</c:v>
                </c:pt>
                <c:pt idx="2">
                  <c:v>0.14328397866599482</c:v>
                </c:pt>
                <c:pt idx="3">
                  <c:v>0.2382357995505906</c:v>
                </c:pt>
                <c:pt idx="4">
                  <c:v>0.31642063638134238</c:v>
                </c:pt>
                <c:pt idx="5">
                  <c:v>0.33228455661929523</c:v>
                </c:pt>
              </c:numCache>
            </c:numRef>
          </c:val>
          <c:smooth val="0"/>
          <c:extLst>
            <c:ext xmlns:c16="http://schemas.microsoft.com/office/drawing/2014/chart" uri="{C3380CC4-5D6E-409C-BE32-E72D297353CC}">
              <c16:uniqueId val="{00000006-C841-412D-B686-AF5EBD1CF54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Blue Shore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251820432081536"/>
          <c:w val="0.85836329833770775"/>
          <c:h val="0.64187367243098603"/>
        </c:manualLayout>
      </c:layout>
      <c:lineChart>
        <c:grouping val="standard"/>
        <c:varyColors val="0"/>
        <c:ser>
          <c:idx val="0"/>
          <c:order val="0"/>
          <c:tx>
            <c:strRef>
              <c:f>'22 5 Yr Change Prov Sh of Bks'!$BH$4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Bks'!$BH$5:$BH$10</c:f>
              <c:numCache>
                <c:formatCode>0.0%</c:formatCode>
                <c:ptCount val="6"/>
                <c:pt idx="0">
                  <c:v>0</c:v>
                </c:pt>
                <c:pt idx="1">
                  <c:v>-4.2605152692659666E-2</c:v>
                </c:pt>
                <c:pt idx="2">
                  <c:v>-8.7760404731558411E-2</c:v>
                </c:pt>
                <c:pt idx="3">
                  <c:v>-0.13452699475572619</c:v>
                </c:pt>
                <c:pt idx="4">
                  <c:v>-0.16452253189615673</c:v>
                </c:pt>
                <c:pt idx="5">
                  <c:v>-0.24664361277278124</c:v>
                </c:pt>
              </c:numCache>
            </c:numRef>
          </c:val>
          <c:smooth val="0"/>
          <c:extLst>
            <c:ext xmlns:c16="http://schemas.microsoft.com/office/drawing/2014/chart" uri="{C3380CC4-5D6E-409C-BE32-E72D297353CC}">
              <c16:uniqueId val="{00000000-7B14-45C1-A93F-80D74E1A44A8}"/>
            </c:ext>
          </c:extLst>
        </c:ser>
        <c:ser>
          <c:idx val="1"/>
          <c:order val="1"/>
          <c:tx>
            <c:strRef>
              <c:f>'22 5 Yr Change Prov Sh of Bks'!$BI$4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Bks'!$BI$5:$BI$10</c:f>
              <c:numCache>
                <c:formatCode>0.0%</c:formatCode>
                <c:ptCount val="6"/>
                <c:pt idx="0">
                  <c:v>0</c:v>
                </c:pt>
                <c:pt idx="1">
                  <c:v>0.11598038062752658</c:v>
                </c:pt>
                <c:pt idx="2">
                  <c:v>0.17835729975358813</c:v>
                </c:pt>
                <c:pt idx="3">
                  <c:v>0.30541571989476035</c:v>
                </c:pt>
                <c:pt idx="4">
                  <c:v>0.27565896088080016</c:v>
                </c:pt>
                <c:pt idx="5">
                  <c:v>0.37397178438455958</c:v>
                </c:pt>
              </c:numCache>
            </c:numRef>
          </c:val>
          <c:smooth val="0"/>
          <c:extLst>
            <c:ext xmlns:c16="http://schemas.microsoft.com/office/drawing/2014/chart" uri="{C3380CC4-5D6E-409C-BE32-E72D297353CC}">
              <c16:uniqueId val="{00000001-7B14-45C1-A93F-80D74E1A44A8}"/>
            </c:ext>
          </c:extLst>
        </c:ser>
        <c:ser>
          <c:idx val="2"/>
          <c:order val="2"/>
          <c:tx>
            <c:strRef>
              <c:f>'22 5 Yr Change Prov Sh of Bks'!$BJ$4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Bks'!$BJ$5:$BJ$10</c:f>
              <c:numCache>
                <c:formatCode>0.0%</c:formatCode>
                <c:ptCount val="6"/>
                <c:pt idx="0">
                  <c:v>0</c:v>
                </c:pt>
                <c:pt idx="1">
                  <c:v>3.407410780766057E-2</c:v>
                </c:pt>
                <c:pt idx="2">
                  <c:v>4.7139196681462645E-2</c:v>
                </c:pt>
                <c:pt idx="3">
                  <c:v>0.120737135356539</c:v>
                </c:pt>
                <c:pt idx="4">
                  <c:v>0.17417878319716823</c:v>
                </c:pt>
                <c:pt idx="5">
                  <c:v>0.21857655446247168</c:v>
                </c:pt>
              </c:numCache>
            </c:numRef>
          </c:val>
          <c:smooth val="0"/>
          <c:extLst>
            <c:ext xmlns:c16="http://schemas.microsoft.com/office/drawing/2014/chart" uri="{C3380CC4-5D6E-409C-BE32-E72D297353CC}">
              <c16:uniqueId val="{00000002-7B14-45C1-A93F-80D74E1A44A8}"/>
            </c:ext>
          </c:extLst>
        </c:ser>
        <c:ser>
          <c:idx val="3"/>
          <c:order val="3"/>
          <c:tx>
            <c:strRef>
              <c:f>'22 5 Yr Change Prov Sh of Bks'!$BK$4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Bks'!$BK$5:$BK$10</c:f>
              <c:numCache>
                <c:formatCode>0.0%</c:formatCode>
                <c:ptCount val="6"/>
                <c:pt idx="0">
                  <c:v>0</c:v>
                </c:pt>
                <c:pt idx="1">
                  <c:v>0.13172258664965317</c:v>
                </c:pt>
                <c:pt idx="2">
                  <c:v>0.17636016322052467</c:v>
                </c:pt>
                <c:pt idx="3">
                  <c:v>0.22818242727976362</c:v>
                </c:pt>
                <c:pt idx="4">
                  <c:v>0.25043079911183486</c:v>
                </c:pt>
                <c:pt idx="5">
                  <c:v>0.29682068528460015</c:v>
                </c:pt>
              </c:numCache>
            </c:numRef>
          </c:val>
          <c:smooth val="0"/>
          <c:extLst>
            <c:ext xmlns:c16="http://schemas.microsoft.com/office/drawing/2014/chart" uri="{C3380CC4-5D6E-409C-BE32-E72D297353CC}">
              <c16:uniqueId val="{00000003-7B14-45C1-A93F-80D74E1A44A8}"/>
            </c:ext>
          </c:extLst>
        </c:ser>
        <c:ser>
          <c:idx val="4"/>
          <c:order val="4"/>
          <c:tx>
            <c:strRef>
              <c:f>'22 5 Yr Change Prov Sh of Bks'!$BL$4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Bks'!$BL$5:$BL$10</c:f>
              <c:numCache>
                <c:formatCode>0.0%</c:formatCode>
                <c:ptCount val="6"/>
                <c:pt idx="0">
                  <c:v>0</c:v>
                </c:pt>
                <c:pt idx="1">
                  <c:v>-6.1454867138792932E-2</c:v>
                </c:pt>
                <c:pt idx="2">
                  <c:v>-9.5377965640002407E-2</c:v>
                </c:pt>
                <c:pt idx="3">
                  <c:v>-6.2567675457718602E-2</c:v>
                </c:pt>
                <c:pt idx="4">
                  <c:v>-0.25218918648455874</c:v>
                </c:pt>
                <c:pt idx="5">
                  <c:v>-0.24227492015542926</c:v>
                </c:pt>
              </c:numCache>
            </c:numRef>
          </c:val>
          <c:smooth val="0"/>
          <c:extLst>
            <c:ext xmlns:c16="http://schemas.microsoft.com/office/drawing/2014/chart" uri="{C3380CC4-5D6E-409C-BE32-E72D297353CC}">
              <c16:uniqueId val="{00000004-7B14-45C1-A93F-80D74E1A44A8}"/>
            </c:ext>
          </c:extLst>
        </c:ser>
        <c:ser>
          <c:idx val="5"/>
          <c:order val="5"/>
          <c:tx>
            <c:strRef>
              <c:f>'22 5 Yr Change Prov Sh of Bks'!$BM$4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Bks'!$BM$5:$BM$10</c:f>
              <c:numCache>
                <c:formatCode>0.0%</c:formatCode>
                <c:ptCount val="6"/>
                <c:pt idx="0">
                  <c:v>0</c:v>
                </c:pt>
                <c:pt idx="1">
                  <c:v>0.14773787772610608</c:v>
                </c:pt>
                <c:pt idx="2">
                  <c:v>0.20449151039356833</c:v>
                </c:pt>
                <c:pt idx="3">
                  <c:v>0.26263345683697598</c:v>
                </c:pt>
                <c:pt idx="4">
                  <c:v>0.28070227260437991</c:v>
                </c:pt>
                <c:pt idx="5">
                  <c:v>0.33244829607205079</c:v>
                </c:pt>
              </c:numCache>
            </c:numRef>
          </c:val>
          <c:smooth val="0"/>
          <c:extLst>
            <c:ext xmlns:c16="http://schemas.microsoft.com/office/drawing/2014/chart" uri="{C3380CC4-5D6E-409C-BE32-E72D297353CC}">
              <c16:uniqueId val="{00000005-7B14-45C1-A93F-80D74E1A44A8}"/>
            </c:ext>
          </c:extLst>
        </c:ser>
        <c:ser>
          <c:idx val="6"/>
          <c:order val="6"/>
          <c:tx>
            <c:strRef>
              <c:f>'22 5 Yr Change Prov Sh of Bks'!$BN$4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Bks'!$BN$5:$BN$10</c:f>
              <c:numCache>
                <c:formatCode>0.0%</c:formatCode>
                <c:ptCount val="6"/>
                <c:pt idx="0">
                  <c:v>0</c:v>
                </c:pt>
                <c:pt idx="1">
                  <c:v>8.4636966191262306E-2</c:v>
                </c:pt>
                <c:pt idx="2">
                  <c:v>0.12011272558338315</c:v>
                </c:pt>
                <c:pt idx="3">
                  <c:v>0.18329408075179268</c:v>
                </c:pt>
                <c:pt idx="4">
                  <c:v>0.22724143598467708</c:v>
                </c:pt>
                <c:pt idx="5">
                  <c:v>0.27437056171573476</c:v>
                </c:pt>
              </c:numCache>
            </c:numRef>
          </c:val>
          <c:smooth val="0"/>
          <c:extLst>
            <c:ext xmlns:c16="http://schemas.microsoft.com/office/drawing/2014/chart" uri="{C3380CC4-5D6E-409C-BE32-E72D297353CC}">
              <c16:uniqueId val="{00000006-7B14-45C1-A93F-80D74E1A44A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Prospera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402901888312148"/>
          <c:w val="0.85836329833770775"/>
          <c:h val="0.64036285010162863"/>
        </c:manualLayout>
      </c:layout>
      <c:lineChart>
        <c:grouping val="standard"/>
        <c:varyColors val="0"/>
        <c:ser>
          <c:idx val="0"/>
          <c:order val="0"/>
          <c:tx>
            <c:strRef>
              <c:f>'21 5 Year Tot Mkt Shr Chgs'!$BO$2</c:f>
              <c:strCache>
                <c:ptCount val="1"/>
                <c:pt idx="0">
                  <c:v> Demand Deposits </c:v>
                </c:pt>
              </c:strCache>
            </c:strRef>
          </c:tx>
          <c:spPr>
            <a:ln w="28575" cap="rnd">
              <a:solidFill>
                <a:srgbClr val="00FA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Chgs'!$BO$3:$BO$8</c:f>
              <c:numCache>
                <c:formatCode>0.00%</c:formatCode>
                <c:ptCount val="6"/>
                <c:pt idx="0">
                  <c:v>0</c:v>
                </c:pt>
                <c:pt idx="1">
                  <c:v>-1.6661390076308822E-2</c:v>
                </c:pt>
                <c:pt idx="2">
                  <c:v>-1.4672415589440949E-2</c:v>
                </c:pt>
                <c:pt idx="3">
                  <c:v>7.8301471570648692E-2</c:v>
                </c:pt>
                <c:pt idx="4">
                  <c:v>7.0837916317964628E-2</c:v>
                </c:pt>
                <c:pt idx="5">
                  <c:v>2.2699231974496643E-2</c:v>
                </c:pt>
              </c:numCache>
            </c:numRef>
          </c:val>
          <c:smooth val="0"/>
          <c:extLst>
            <c:ext xmlns:c16="http://schemas.microsoft.com/office/drawing/2014/chart" uri="{C3380CC4-5D6E-409C-BE32-E72D297353CC}">
              <c16:uniqueId val="{00000000-8CD2-674F-B8AB-8C9A28A416C4}"/>
            </c:ext>
          </c:extLst>
        </c:ser>
        <c:ser>
          <c:idx val="1"/>
          <c:order val="1"/>
          <c:tx>
            <c:strRef>
              <c:f>'21 5 Year Tot Mkt Shr Chgs'!$BP$2</c:f>
              <c:strCache>
                <c:ptCount val="1"/>
                <c:pt idx="0">
                  <c:v> Term Deposits </c:v>
                </c:pt>
              </c:strCache>
            </c:strRef>
          </c:tx>
          <c:spPr>
            <a:ln w="28575" cap="rnd">
              <a:solidFill>
                <a:srgbClr val="C000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Chgs'!$BP$3:$BP$8</c:f>
              <c:numCache>
                <c:formatCode>0.00%</c:formatCode>
                <c:ptCount val="6"/>
                <c:pt idx="0">
                  <c:v>0</c:v>
                </c:pt>
                <c:pt idx="1">
                  <c:v>5.0705052423658303E-2</c:v>
                </c:pt>
                <c:pt idx="2">
                  <c:v>0.11301991476444459</c:v>
                </c:pt>
                <c:pt idx="3">
                  <c:v>0.15417047227135042</c:v>
                </c:pt>
                <c:pt idx="4">
                  <c:v>0.21047669620883175</c:v>
                </c:pt>
                <c:pt idx="5">
                  <c:v>0.13879235401934226</c:v>
                </c:pt>
              </c:numCache>
            </c:numRef>
          </c:val>
          <c:smooth val="0"/>
          <c:extLst>
            <c:ext xmlns:c16="http://schemas.microsoft.com/office/drawing/2014/chart" uri="{C3380CC4-5D6E-409C-BE32-E72D297353CC}">
              <c16:uniqueId val="{00000001-8CD2-674F-B8AB-8C9A28A416C4}"/>
            </c:ext>
          </c:extLst>
        </c:ser>
        <c:ser>
          <c:idx val="2"/>
          <c:order val="2"/>
          <c:tx>
            <c:strRef>
              <c:f>'21 5 Year Tot Mkt Shr Chgs'!$BQ$2</c:f>
              <c:strCache>
                <c:ptCount val="1"/>
                <c:pt idx="0">
                  <c:v> Total Deposits </c:v>
                </c:pt>
              </c:strCache>
            </c:strRef>
          </c:tx>
          <c:spPr>
            <a:ln w="28575" cap="rnd">
              <a:solidFill>
                <a:srgbClr val="0432FF"/>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Chgs'!$BQ$3:$BQ$8</c:f>
              <c:numCache>
                <c:formatCode>0.00%</c:formatCode>
                <c:ptCount val="6"/>
                <c:pt idx="0">
                  <c:v>0</c:v>
                </c:pt>
                <c:pt idx="1">
                  <c:v>1.6666567630714394E-2</c:v>
                </c:pt>
                <c:pt idx="2">
                  <c:v>2.9936897136374842E-2</c:v>
                </c:pt>
                <c:pt idx="3">
                  <c:v>7.0385597130642921E-2</c:v>
                </c:pt>
                <c:pt idx="4">
                  <c:v>0.10278084647754296</c:v>
                </c:pt>
                <c:pt idx="5">
                  <c:v>8.4279808339848994E-2</c:v>
                </c:pt>
              </c:numCache>
            </c:numRef>
          </c:val>
          <c:smooth val="0"/>
          <c:extLst>
            <c:ext xmlns:c16="http://schemas.microsoft.com/office/drawing/2014/chart" uri="{C3380CC4-5D6E-409C-BE32-E72D297353CC}">
              <c16:uniqueId val="{00000002-8CD2-674F-B8AB-8C9A28A416C4}"/>
            </c:ext>
          </c:extLst>
        </c:ser>
        <c:ser>
          <c:idx val="3"/>
          <c:order val="3"/>
          <c:tx>
            <c:strRef>
              <c:f>'21 5 Year Tot Mkt Shr Chgs'!$BR$2</c:f>
              <c:strCache>
                <c:ptCount val="1"/>
                <c:pt idx="0">
                  <c:v> Mortgages </c:v>
                </c:pt>
              </c:strCache>
            </c:strRef>
          </c:tx>
          <c:spPr>
            <a:ln w="28575" cap="rnd">
              <a:solidFill>
                <a:srgbClr val="AB7942"/>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Chgs'!$BR$3:$BR$8</c:f>
              <c:numCache>
                <c:formatCode>0.00%</c:formatCode>
                <c:ptCount val="6"/>
                <c:pt idx="0">
                  <c:v>0</c:v>
                </c:pt>
                <c:pt idx="1">
                  <c:v>-1.5088477612712689E-2</c:v>
                </c:pt>
                <c:pt idx="2">
                  <c:v>-3.3092639637232038E-2</c:v>
                </c:pt>
                <c:pt idx="3">
                  <c:v>1.3279119552499904E-2</c:v>
                </c:pt>
                <c:pt idx="4">
                  <c:v>0.10068454067242387</c:v>
                </c:pt>
                <c:pt idx="5">
                  <c:v>0.15288293792043989</c:v>
                </c:pt>
              </c:numCache>
            </c:numRef>
          </c:val>
          <c:smooth val="0"/>
          <c:extLst>
            <c:ext xmlns:c16="http://schemas.microsoft.com/office/drawing/2014/chart" uri="{C3380CC4-5D6E-409C-BE32-E72D297353CC}">
              <c16:uniqueId val="{00000003-8CD2-674F-B8AB-8C9A28A416C4}"/>
            </c:ext>
          </c:extLst>
        </c:ser>
        <c:ser>
          <c:idx val="4"/>
          <c:order val="4"/>
          <c:tx>
            <c:strRef>
              <c:f>'21 5 Year Tot Mkt Shr Chgs'!$BS$2</c:f>
              <c:strCache>
                <c:ptCount val="1"/>
                <c:pt idx="0">
                  <c:v>Personal Loans</c:v>
                </c:pt>
              </c:strCache>
            </c:strRef>
          </c:tx>
          <c:spPr>
            <a:ln w="28575" cap="rnd">
              <a:solidFill>
                <a:srgbClr val="00B0F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Chgs'!$BS$3:$BS$8</c:f>
              <c:numCache>
                <c:formatCode>0.00%</c:formatCode>
                <c:ptCount val="6"/>
                <c:pt idx="0">
                  <c:v>0</c:v>
                </c:pt>
                <c:pt idx="1">
                  <c:v>-3.0137186312261054E-2</c:v>
                </c:pt>
                <c:pt idx="2">
                  <c:v>-0.13704451223570591</c:v>
                </c:pt>
                <c:pt idx="3">
                  <c:v>0.51321076800826304</c:v>
                </c:pt>
                <c:pt idx="4">
                  <c:v>0.36749420315522313</c:v>
                </c:pt>
                <c:pt idx="5">
                  <c:v>0.21147290821012527</c:v>
                </c:pt>
              </c:numCache>
            </c:numRef>
          </c:val>
          <c:smooth val="0"/>
          <c:extLst>
            <c:ext xmlns:c16="http://schemas.microsoft.com/office/drawing/2014/chart" uri="{C3380CC4-5D6E-409C-BE32-E72D297353CC}">
              <c16:uniqueId val="{00000004-8CD2-674F-B8AB-8C9A28A416C4}"/>
            </c:ext>
          </c:extLst>
        </c:ser>
        <c:ser>
          <c:idx val="5"/>
          <c:order val="5"/>
          <c:tx>
            <c:strRef>
              <c:f>'21 5 Year Tot Mkt Shr Chgs'!$BT$2</c:f>
              <c:strCache>
                <c:ptCount val="1"/>
                <c:pt idx="0">
                  <c:v>Total Loans</c:v>
                </c:pt>
              </c:strCache>
            </c:strRef>
          </c:tx>
          <c:spPr>
            <a:ln w="28575" cap="rnd">
              <a:solidFill>
                <a:srgbClr val="FF0000"/>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Chgs'!$BT$3:$BT$8</c:f>
              <c:numCache>
                <c:formatCode>0.00%</c:formatCode>
                <c:ptCount val="6"/>
                <c:pt idx="0">
                  <c:v>0</c:v>
                </c:pt>
                <c:pt idx="1">
                  <c:v>-1.3661059342163225E-2</c:v>
                </c:pt>
                <c:pt idx="2">
                  <c:v>-3.8599308999009034E-2</c:v>
                </c:pt>
                <c:pt idx="3">
                  <c:v>9.5038807506836395E-2</c:v>
                </c:pt>
                <c:pt idx="4">
                  <c:v>0.15138634715039845</c:v>
                </c:pt>
                <c:pt idx="5">
                  <c:v>0.17601140080308203</c:v>
                </c:pt>
              </c:numCache>
            </c:numRef>
          </c:val>
          <c:smooth val="0"/>
          <c:extLst>
            <c:ext xmlns:c16="http://schemas.microsoft.com/office/drawing/2014/chart" uri="{C3380CC4-5D6E-409C-BE32-E72D297353CC}">
              <c16:uniqueId val="{00000005-8CD2-674F-B8AB-8C9A28A416C4}"/>
            </c:ext>
          </c:extLst>
        </c:ser>
        <c:ser>
          <c:idx val="6"/>
          <c:order val="6"/>
          <c:tx>
            <c:strRef>
              <c:f>'21 5 Year Tot Mkt Shr Chgs'!$BU$2</c:f>
              <c:strCache>
                <c:ptCount val="1"/>
                <c:pt idx="0">
                  <c:v>Total</c:v>
                </c:pt>
              </c:strCache>
            </c:strRef>
          </c:tx>
          <c:spPr>
            <a:ln w="28575" cap="rnd">
              <a:solidFill>
                <a:schemeClr val="tx1"/>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Chgs'!$BU$3:$BU$8</c:f>
              <c:numCache>
                <c:formatCode>0.00%</c:formatCode>
                <c:ptCount val="6"/>
                <c:pt idx="0">
                  <c:v>0</c:v>
                </c:pt>
                <c:pt idx="1">
                  <c:v>2.191487066867804E-3</c:v>
                </c:pt>
                <c:pt idx="2">
                  <c:v>7.8992642903176176E-6</c:v>
                </c:pt>
                <c:pt idx="3">
                  <c:v>8.1286499091560674E-2</c:v>
                </c:pt>
                <c:pt idx="4">
                  <c:v>0.1231790463094866</c:v>
                </c:pt>
                <c:pt idx="5">
                  <c:v>0.1292707983759116</c:v>
                </c:pt>
              </c:numCache>
            </c:numRef>
          </c:val>
          <c:smooth val="0"/>
          <c:extLst>
            <c:ext xmlns:c16="http://schemas.microsoft.com/office/drawing/2014/chart" uri="{C3380CC4-5D6E-409C-BE32-E72D297353CC}">
              <c16:uniqueId val="{00000006-8CD2-674F-B8AB-8C9A28A416C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51"/>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Desjardins</a:t>
            </a:r>
          </a:p>
          <a:p>
            <a:pPr>
              <a:defRPr/>
            </a:pPr>
            <a:r>
              <a:rPr lang="en-US" sz="1000"/>
              <a:t>%</a:t>
            </a:r>
            <a:r>
              <a:rPr lang="en-US" sz="1000" baseline="0"/>
              <a:t> Changes in Total Market Share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'!$AI$3</c:f>
              <c:strCache>
                <c:ptCount val="1"/>
                <c:pt idx="0">
                  <c:v>Demand</c:v>
                </c:pt>
              </c:strCache>
            </c:strRef>
          </c:tx>
          <c:spPr>
            <a:ln w="28575" cap="rnd">
              <a:solidFill>
                <a:srgbClr val="00FA00"/>
              </a:solidFill>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'!$AI$4:$AI$28</c:f>
              <c:numCache>
                <c:formatCode>0.0%</c:formatCode>
                <c:ptCount val="25"/>
                <c:pt idx="0">
                  <c:v>0</c:v>
                </c:pt>
                <c:pt idx="1">
                  <c:v>0</c:v>
                </c:pt>
                <c:pt idx="2">
                  <c:v>0</c:v>
                </c:pt>
                <c:pt idx="3">
                  <c:v>1.4322977956754445E-2</c:v>
                </c:pt>
                <c:pt idx="4">
                  <c:v>1.4322977956754445E-2</c:v>
                </c:pt>
                <c:pt idx="5">
                  <c:v>1.4322977956754445E-2</c:v>
                </c:pt>
                <c:pt idx="6">
                  <c:v>3.5711202430024874E-2</c:v>
                </c:pt>
                <c:pt idx="7">
                  <c:v>3.5711202430024874E-2</c:v>
                </c:pt>
                <c:pt idx="8">
                  <c:v>3.5711202430024874E-2</c:v>
                </c:pt>
                <c:pt idx="9">
                  <c:v>9.7204336903672309E-3</c:v>
                </c:pt>
                <c:pt idx="10">
                  <c:v>9.7204336903672309E-3</c:v>
                </c:pt>
                <c:pt idx="11">
                  <c:v>9.7204336903672309E-3</c:v>
                </c:pt>
                <c:pt idx="12">
                  <c:v>3.5711202430024874E-2</c:v>
                </c:pt>
                <c:pt idx="13">
                  <c:v>3.5711202430024874E-2</c:v>
                </c:pt>
                <c:pt idx="14">
                  <c:v>3.5711202430024874E-2</c:v>
                </c:pt>
              </c:numCache>
            </c:numRef>
          </c:val>
          <c:smooth val="0"/>
          <c:extLst>
            <c:ext xmlns:c16="http://schemas.microsoft.com/office/drawing/2014/chart" uri="{C3380CC4-5D6E-409C-BE32-E72D297353CC}">
              <c16:uniqueId val="{00000000-5DAA-4B29-B5AC-EB5F61E7F02F}"/>
            </c:ext>
          </c:extLst>
        </c:ser>
        <c:ser>
          <c:idx val="1"/>
          <c:order val="1"/>
          <c:tx>
            <c:strRef>
              <c:f>'4. Tot Mkt BP Changes '!$AJ$3</c:f>
              <c:strCache>
                <c:ptCount val="1"/>
                <c:pt idx="0">
                  <c:v>TERM</c:v>
                </c:pt>
              </c:strCache>
            </c:strRef>
          </c:tx>
          <c:spPr>
            <a:ln w="28575" cap="rnd">
              <a:solidFill>
                <a:srgbClr val="FF0000"/>
              </a:solidFill>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'!$AJ$4:$AJ$28</c:f>
              <c:numCache>
                <c:formatCode>0.0%</c:formatCode>
                <c:ptCount val="25"/>
                <c:pt idx="0">
                  <c:v>0</c:v>
                </c:pt>
                <c:pt idx="1">
                  <c:v>0</c:v>
                </c:pt>
                <c:pt idx="2">
                  <c:v>0</c:v>
                </c:pt>
                <c:pt idx="3">
                  <c:v>-2.6185503279113297E-2</c:v>
                </c:pt>
                <c:pt idx="4">
                  <c:v>-2.6185503279113297E-2</c:v>
                </c:pt>
                <c:pt idx="5">
                  <c:v>-2.6185503279113297E-2</c:v>
                </c:pt>
                <c:pt idx="6">
                  <c:v>-2.7241490220143761E-2</c:v>
                </c:pt>
                <c:pt idx="7">
                  <c:v>-2.7241490220143761E-2</c:v>
                </c:pt>
                <c:pt idx="8">
                  <c:v>-2.7241490220143761E-2</c:v>
                </c:pt>
                <c:pt idx="9">
                  <c:v>-2.7647823244316118E-2</c:v>
                </c:pt>
                <c:pt idx="10">
                  <c:v>-2.7647823244316118E-2</c:v>
                </c:pt>
                <c:pt idx="11">
                  <c:v>-2.7647823244316118E-2</c:v>
                </c:pt>
                <c:pt idx="12">
                  <c:v>-2.7241490220143761E-2</c:v>
                </c:pt>
                <c:pt idx="13">
                  <c:v>-2.7241490220143761E-2</c:v>
                </c:pt>
                <c:pt idx="14">
                  <c:v>-2.7241490220143761E-2</c:v>
                </c:pt>
              </c:numCache>
            </c:numRef>
          </c:val>
          <c:smooth val="0"/>
          <c:extLst>
            <c:ext xmlns:c16="http://schemas.microsoft.com/office/drawing/2014/chart" uri="{C3380CC4-5D6E-409C-BE32-E72D297353CC}">
              <c16:uniqueId val="{00000001-5DAA-4B29-B5AC-EB5F61E7F02F}"/>
            </c:ext>
          </c:extLst>
        </c:ser>
        <c:ser>
          <c:idx val="2"/>
          <c:order val="2"/>
          <c:tx>
            <c:strRef>
              <c:f>'4. Tot Mkt BP Changes '!$AK$3</c:f>
              <c:strCache>
                <c:ptCount val="1"/>
                <c:pt idx="0">
                  <c:v>Total Deposits</c:v>
                </c:pt>
              </c:strCache>
            </c:strRef>
          </c:tx>
          <c:spPr>
            <a:ln w="28575" cap="rnd">
              <a:solidFill>
                <a:srgbClr val="0432FF"/>
              </a:solidFill>
              <a:prstDash val="sysDot"/>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'!$AK$4:$AK$28</c:f>
              <c:numCache>
                <c:formatCode>0.0%</c:formatCode>
                <c:ptCount val="25"/>
                <c:pt idx="0">
                  <c:v>0</c:v>
                </c:pt>
                <c:pt idx="1">
                  <c:v>0</c:v>
                </c:pt>
                <c:pt idx="2">
                  <c:v>0</c:v>
                </c:pt>
                <c:pt idx="3">
                  <c:v>-2.8651784822462906E-3</c:v>
                </c:pt>
                <c:pt idx="4">
                  <c:v>-2.8651784822462906E-3</c:v>
                </c:pt>
                <c:pt idx="5">
                  <c:v>-2.8651784822462906E-3</c:v>
                </c:pt>
                <c:pt idx="6">
                  <c:v>7.8070196651558689E-3</c:v>
                </c:pt>
                <c:pt idx="7">
                  <c:v>7.8070196651558689E-3</c:v>
                </c:pt>
                <c:pt idx="8">
                  <c:v>7.8070196651558689E-3</c:v>
                </c:pt>
                <c:pt idx="9">
                  <c:v>-5.1598355075720944E-3</c:v>
                </c:pt>
                <c:pt idx="10">
                  <c:v>-5.1598355075720944E-3</c:v>
                </c:pt>
                <c:pt idx="11">
                  <c:v>-5.1598355075720944E-3</c:v>
                </c:pt>
                <c:pt idx="12">
                  <c:v>7.8070196651558689E-3</c:v>
                </c:pt>
                <c:pt idx="13">
                  <c:v>7.8070196651558689E-3</c:v>
                </c:pt>
                <c:pt idx="14">
                  <c:v>7.8070196651558689E-3</c:v>
                </c:pt>
              </c:numCache>
            </c:numRef>
          </c:val>
          <c:smooth val="0"/>
          <c:extLst>
            <c:ext xmlns:c16="http://schemas.microsoft.com/office/drawing/2014/chart" uri="{C3380CC4-5D6E-409C-BE32-E72D297353CC}">
              <c16:uniqueId val="{00000002-5DAA-4B29-B5AC-EB5F61E7F02F}"/>
            </c:ext>
          </c:extLst>
        </c:ser>
        <c:ser>
          <c:idx val="3"/>
          <c:order val="3"/>
          <c:tx>
            <c:strRef>
              <c:f>'4. Tot Mkt BP Changes '!$AL$3</c:f>
              <c:strCache>
                <c:ptCount val="1"/>
                <c:pt idx="0">
                  <c:v>Mtgs</c:v>
                </c:pt>
              </c:strCache>
            </c:strRef>
          </c:tx>
          <c:spPr>
            <a:ln w="28575" cap="rnd">
              <a:solidFill>
                <a:srgbClr val="DEB263"/>
              </a:solidFill>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'!$AL$4:$AL$28</c:f>
              <c:numCache>
                <c:formatCode>0.0%</c:formatCode>
                <c:ptCount val="25"/>
                <c:pt idx="0">
                  <c:v>0</c:v>
                </c:pt>
                <c:pt idx="1">
                  <c:v>0</c:v>
                </c:pt>
                <c:pt idx="2">
                  <c:v>0</c:v>
                </c:pt>
                <c:pt idx="3">
                  <c:v>-6.8827121870057475E-4</c:v>
                </c:pt>
                <c:pt idx="4">
                  <c:v>-6.8827121870057475E-4</c:v>
                </c:pt>
                <c:pt idx="5">
                  <c:v>-6.8827121870057475E-4</c:v>
                </c:pt>
                <c:pt idx="6">
                  <c:v>7.4575147823713077E-3</c:v>
                </c:pt>
                <c:pt idx="7">
                  <c:v>7.4575147823713077E-3</c:v>
                </c:pt>
                <c:pt idx="8">
                  <c:v>7.4575147823713077E-3</c:v>
                </c:pt>
                <c:pt idx="9">
                  <c:v>4.2183922798308508E-3</c:v>
                </c:pt>
                <c:pt idx="10">
                  <c:v>4.2183922798308508E-3</c:v>
                </c:pt>
                <c:pt idx="11">
                  <c:v>4.2183922798308508E-3</c:v>
                </c:pt>
                <c:pt idx="12">
                  <c:v>7.4575147823713077E-3</c:v>
                </c:pt>
                <c:pt idx="13">
                  <c:v>7.4575147823713077E-3</c:v>
                </c:pt>
                <c:pt idx="14">
                  <c:v>7.4575147823713077E-3</c:v>
                </c:pt>
              </c:numCache>
            </c:numRef>
          </c:val>
          <c:smooth val="0"/>
          <c:extLst>
            <c:ext xmlns:c16="http://schemas.microsoft.com/office/drawing/2014/chart" uri="{C3380CC4-5D6E-409C-BE32-E72D297353CC}">
              <c16:uniqueId val="{00000003-5DAA-4B29-B5AC-EB5F61E7F02F}"/>
            </c:ext>
          </c:extLst>
        </c:ser>
        <c:ser>
          <c:idx val="4"/>
          <c:order val="4"/>
          <c:tx>
            <c:strRef>
              <c:f>'4. Tot Mkt BP Changes '!$AM$3</c:f>
              <c:strCache>
                <c:ptCount val="1"/>
                <c:pt idx="0">
                  <c:v>Pers Loans</c:v>
                </c:pt>
              </c:strCache>
            </c:strRef>
          </c:tx>
          <c:spPr>
            <a:ln w="28575" cap="rnd">
              <a:solidFill>
                <a:srgbClr val="00B0F0"/>
              </a:solidFill>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'!$AM$4:$AM$28</c:f>
              <c:numCache>
                <c:formatCode>0.0%</c:formatCode>
                <c:ptCount val="25"/>
                <c:pt idx="0">
                  <c:v>0</c:v>
                </c:pt>
                <c:pt idx="1">
                  <c:v>0</c:v>
                </c:pt>
                <c:pt idx="2">
                  <c:v>0</c:v>
                </c:pt>
                <c:pt idx="3">
                  <c:v>-6.0048890840022984E-3</c:v>
                </c:pt>
                <c:pt idx="4">
                  <c:v>-6.0048890840022984E-3</c:v>
                </c:pt>
                <c:pt idx="5">
                  <c:v>-6.0048890840022984E-3</c:v>
                </c:pt>
                <c:pt idx="6">
                  <c:v>-1.9808418319264758E-2</c:v>
                </c:pt>
                <c:pt idx="7">
                  <c:v>-1.9808418319264758E-2</c:v>
                </c:pt>
                <c:pt idx="8">
                  <c:v>-1.9808418319264758E-2</c:v>
                </c:pt>
                <c:pt idx="9">
                  <c:v>-2.082147653528935E-2</c:v>
                </c:pt>
                <c:pt idx="10">
                  <c:v>-2.082147653528935E-2</c:v>
                </c:pt>
                <c:pt idx="11">
                  <c:v>-2.082147653528935E-2</c:v>
                </c:pt>
                <c:pt idx="12">
                  <c:v>-1.9808418319264758E-2</c:v>
                </c:pt>
                <c:pt idx="13">
                  <c:v>-1.9808418319264758E-2</c:v>
                </c:pt>
                <c:pt idx="14">
                  <c:v>-1.9808418319264758E-2</c:v>
                </c:pt>
              </c:numCache>
            </c:numRef>
          </c:val>
          <c:smooth val="0"/>
          <c:extLst>
            <c:ext xmlns:c16="http://schemas.microsoft.com/office/drawing/2014/chart" uri="{C3380CC4-5D6E-409C-BE32-E72D297353CC}">
              <c16:uniqueId val="{00000004-5DAA-4B29-B5AC-EB5F61E7F02F}"/>
            </c:ext>
          </c:extLst>
        </c:ser>
        <c:ser>
          <c:idx val="5"/>
          <c:order val="5"/>
          <c:tx>
            <c:strRef>
              <c:f>'4. Tot Mkt BP Changes '!$AN$3</c:f>
              <c:strCache>
                <c:ptCount val="1"/>
                <c:pt idx="0">
                  <c:v>Total Loans</c:v>
                </c:pt>
              </c:strCache>
            </c:strRef>
          </c:tx>
          <c:spPr>
            <a:ln w="28575" cap="rnd">
              <a:solidFill>
                <a:srgbClr val="FF0000"/>
              </a:solidFill>
              <a:prstDash val="sysDot"/>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'!$AN$4:$AN$28</c:f>
              <c:numCache>
                <c:formatCode>0.0%</c:formatCode>
                <c:ptCount val="25"/>
                <c:pt idx="0">
                  <c:v>0</c:v>
                </c:pt>
                <c:pt idx="1">
                  <c:v>0</c:v>
                </c:pt>
                <c:pt idx="2">
                  <c:v>0</c:v>
                </c:pt>
                <c:pt idx="3">
                  <c:v>-9.2933725181373297E-4</c:v>
                </c:pt>
                <c:pt idx="4">
                  <c:v>-9.2933725181373297E-4</c:v>
                </c:pt>
                <c:pt idx="5">
                  <c:v>-9.2933725181373297E-4</c:v>
                </c:pt>
                <c:pt idx="6">
                  <c:v>2.688548775631273E-3</c:v>
                </c:pt>
                <c:pt idx="7">
                  <c:v>2.688548775631273E-3</c:v>
                </c:pt>
                <c:pt idx="8">
                  <c:v>2.688548775631273E-3</c:v>
                </c:pt>
                <c:pt idx="9">
                  <c:v>3.8598680178937356E-4</c:v>
                </c:pt>
                <c:pt idx="10">
                  <c:v>3.8598680178937356E-4</c:v>
                </c:pt>
                <c:pt idx="11">
                  <c:v>3.8598680178937356E-4</c:v>
                </c:pt>
                <c:pt idx="12">
                  <c:v>2.688548775631273E-3</c:v>
                </c:pt>
                <c:pt idx="13">
                  <c:v>2.688548775631273E-3</c:v>
                </c:pt>
                <c:pt idx="14">
                  <c:v>2.688548775631273E-3</c:v>
                </c:pt>
              </c:numCache>
            </c:numRef>
          </c:val>
          <c:smooth val="0"/>
          <c:extLst>
            <c:ext xmlns:c16="http://schemas.microsoft.com/office/drawing/2014/chart" uri="{C3380CC4-5D6E-409C-BE32-E72D297353CC}">
              <c16:uniqueId val="{00000005-5DAA-4B29-B5AC-EB5F61E7F02F}"/>
            </c:ext>
          </c:extLst>
        </c:ser>
        <c:ser>
          <c:idx val="6"/>
          <c:order val="6"/>
          <c:tx>
            <c:strRef>
              <c:f>'4. Tot Mkt BP Changes '!$AO$3</c:f>
              <c:strCache>
                <c:ptCount val="1"/>
                <c:pt idx="0">
                  <c:v>Total Deps and Lns</c:v>
                </c:pt>
              </c:strCache>
            </c:strRef>
          </c:tx>
          <c:spPr>
            <a:ln w="28575" cap="rnd">
              <a:solidFill>
                <a:schemeClr val="tx1"/>
              </a:solidFill>
              <a:prstDash val="sysDot"/>
              <a:round/>
            </a:ln>
            <a:effectLst/>
          </c:spPr>
          <c:marker>
            <c:symbol val="none"/>
          </c:marker>
          <c:cat>
            <c:strRef>
              <c:f>'4. Tot Mkt BP Changes '!$AH$4:$AH$28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'!$AO$4:$AO$28</c:f>
              <c:numCache>
                <c:formatCode>0.0%</c:formatCode>
                <c:ptCount val="25"/>
                <c:pt idx="0">
                  <c:v>0</c:v>
                </c:pt>
                <c:pt idx="1">
                  <c:v>0</c:v>
                </c:pt>
                <c:pt idx="2">
                  <c:v>0</c:v>
                </c:pt>
                <c:pt idx="3">
                  <c:v>-1.2069636722024048E-3</c:v>
                </c:pt>
                <c:pt idx="4">
                  <c:v>-1.2069636722024048E-3</c:v>
                </c:pt>
                <c:pt idx="5">
                  <c:v>-1.2069636722024048E-3</c:v>
                </c:pt>
                <c:pt idx="6">
                  <c:v>5.306770098758528E-3</c:v>
                </c:pt>
                <c:pt idx="7">
                  <c:v>5.306770098758528E-3</c:v>
                </c:pt>
                <c:pt idx="8">
                  <c:v>5.306770098758528E-3</c:v>
                </c:pt>
                <c:pt idx="9">
                  <c:v>-1.6459965787007022E-3</c:v>
                </c:pt>
                <c:pt idx="10">
                  <c:v>-1.6459965787007022E-3</c:v>
                </c:pt>
                <c:pt idx="11">
                  <c:v>-1.6459965787007022E-3</c:v>
                </c:pt>
                <c:pt idx="12">
                  <c:v>5.306770098758528E-3</c:v>
                </c:pt>
                <c:pt idx="13">
                  <c:v>5.306770098758528E-3</c:v>
                </c:pt>
                <c:pt idx="14">
                  <c:v>5.306770098758528E-3</c:v>
                </c:pt>
              </c:numCache>
            </c:numRef>
          </c:val>
          <c:smooth val="0"/>
          <c:extLst>
            <c:ext xmlns:c16="http://schemas.microsoft.com/office/drawing/2014/chart" uri="{C3380CC4-5D6E-409C-BE32-E72D297353CC}">
              <c16:uniqueId val="{00000006-5DAA-4B29-B5AC-EB5F61E7F02F}"/>
            </c:ext>
          </c:extLst>
        </c:ser>
        <c:dLbls>
          <c:showLegendKey val="0"/>
          <c:showVal val="0"/>
          <c:showCatName val="0"/>
          <c:showSerName val="0"/>
          <c:showPercent val="0"/>
          <c:showBubbleSize val="0"/>
        </c:dLbls>
        <c:smooth val="0"/>
        <c:axId val="76332928"/>
        <c:axId val="76335680"/>
      </c:lineChart>
      <c:catAx>
        <c:axId val="763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35680"/>
        <c:crosses val="autoZero"/>
        <c:auto val="1"/>
        <c:lblAlgn val="ctr"/>
        <c:lblOffset val="100"/>
        <c:noMultiLvlLbl val="0"/>
      </c:catAx>
      <c:valAx>
        <c:axId val="76335680"/>
        <c:scaling>
          <c:orientation val="minMax"/>
          <c:max val="4.0000000000000008E-2"/>
          <c:min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3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Prospera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400154009674411"/>
          <c:w val="0.85836329833770775"/>
          <c:h val="0.64039034764249514"/>
        </c:manualLayout>
      </c:layout>
      <c:lineChart>
        <c:grouping val="standard"/>
        <c:varyColors val="0"/>
        <c:ser>
          <c:idx val="0"/>
          <c:order val="0"/>
          <c:tx>
            <c:strRef>
              <c:f>'22 5 Yr Change Prov Sh of Bks'!$BN$4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Bks'!$BN$5:$BN$10</c:f>
              <c:numCache>
                <c:formatCode>0.0%</c:formatCode>
                <c:ptCount val="6"/>
                <c:pt idx="0">
                  <c:v>0</c:v>
                </c:pt>
                <c:pt idx="1">
                  <c:v>-2.4746329360835935E-2</c:v>
                </c:pt>
                <c:pt idx="2">
                  <c:v>-4.9817831319526468E-2</c:v>
                </c:pt>
                <c:pt idx="3">
                  <c:v>6.1340670524557741E-3</c:v>
                </c:pt>
                <c:pt idx="4">
                  <c:v>-1.1801226539479719E-2</c:v>
                </c:pt>
                <c:pt idx="5">
                  <c:v>-4.7184118561278694E-2</c:v>
                </c:pt>
              </c:numCache>
            </c:numRef>
          </c:val>
          <c:smooth val="0"/>
          <c:extLst>
            <c:ext xmlns:c16="http://schemas.microsoft.com/office/drawing/2014/chart" uri="{C3380CC4-5D6E-409C-BE32-E72D297353CC}">
              <c16:uniqueId val="{00000000-115D-F24A-AB10-16A2BD01A9F3}"/>
            </c:ext>
          </c:extLst>
        </c:ser>
        <c:ser>
          <c:idx val="1"/>
          <c:order val="1"/>
          <c:tx>
            <c:strRef>
              <c:f>'22 5 Yr Change Prov Sh of Bks'!$BO$4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Bks'!$BO$5:$BO$10</c:f>
              <c:numCache>
                <c:formatCode>0.0%</c:formatCode>
                <c:ptCount val="6"/>
                <c:pt idx="0">
                  <c:v>0</c:v>
                </c:pt>
                <c:pt idx="1">
                  <c:v>4.5832486328876258E-2</c:v>
                </c:pt>
                <c:pt idx="2">
                  <c:v>9.7193736497302605E-2</c:v>
                </c:pt>
                <c:pt idx="3">
                  <c:v>0.10669125625632597</c:v>
                </c:pt>
                <c:pt idx="4">
                  <c:v>0.14580201183548092</c:v>
                </c:pt>
                <c:pt idx="5">
                  <c:v>9.313987567829031E-2</c:v>
                </c:pt>
              </c:numCache>
            </c:numRef>
          </c:val>
          <c:smooth val="0"/>
          <c:extLst>
            <c:ext xmlns:c16="http://schemas.microsoft.com/office/drawing/2014/chart" uri="{C3380CC4-5D6E-409C-BE32-E72D297353CC}">
              <c16:uniqueId val="{00000001-115D-F24A-AB10-16A2BD01A9F3}"/>
            </c:ext>
          </c:extLst>
        </c:ser>
        <c:ser>
          <c:idx val="2"/>
          <c:order val="2"/>
          <c:tx>
            <c:strRef>
              <c:f>'22 5 Yr Change Prov Sh of Bks'!$BP$4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Bks'!$BP$5:$BP$10</c:f>
              <c:numCache>
                <c:formatCode>0.0%</c:formatCode>
                <c:ptCount val="6"/>
                <c:pt idx="0">
                  <c:v>0</c:v>
                </c:pt>
                <c:pt idx="1">
                  <c:v>9.89950688385937E-3</c:v>
                </c:pt>
                <c:pt idx="2">
                  <c:v>2.095361266072637E-3</c:v>
                </c:pt>
                <c:pt idx="3">
                  <c:v>9.5515264873959355E-3</c:v>
                </c:pt>
                <c:pt idx="4">
                  <c:v>2.7920798115370845E-2</c:v>
                </c:pt>
                <c:pt idx="5">
                  <c:v>2.2913548879065881E-2</c:v>
                </c:pt>
              </c:numCache>
            </c:numRef>
          </c:val>
          <c:smooth val="0"/>
          <c:extLst>
            <c:ext xmlns:c16="http://schemas.microsoft.com/office/drawing/2014/chart" uri="{C3380CC4-5D6E-409C-BE32-E72D297353CC}">
              <c16:uniqueId val="{00000002-115D-F24A-AB10-16A2BD01A9F3}"/>
            </c:ext>
          </c:extLst>
        </c:ser>
        <c:ser>
          <c:idx val="3"/>
          <c:order val="3"/>
          <c:tx>
            <c:strRef>
              <c:f>'22 5 Yr Change Prov Sh of Bks'!$BQ$4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Bks'!$BQ$5:$BQ$10</c:f>
              <c:numCache>
                <c:formatCode>0.0%</c:formatCode>
                <c:ptCount val="6"/>
                <c:pt idx="0">
                  <c:v>0</c:v>
                </c:pt>
                <c:pt idx="1">
                  <c:v>2.0246577856088631E-3</c:v>
                </c:pt>
                <c:pt idx="2">
                  <c:v>-1.0259371109142551E-2</c:v>
                </c:pt>
                <c:pt idx="3">
                  <c:v>1.9403534800398088E-2</c:v>
                </c:pt>
                <c:pt idx="4">
                  <c:v>6.7716915355257937E-2</c:v>
                </c:pt>
                <c:pt idx="5">
                  <c:v>0.111968965482885</c:v>
                </c:pt>
              </c:numCache>
            </c:numRef>
          </c:val>
          <c:smooth val="0"/>
          <c:extLst>
            <c:ext xmlns:c16="http://schemas.microsoft.com/office/drawing/2014/chart" uri="{C3380CC4-5D6E-409C-BE32-E72D297353CC}">
              <c16:uniqueId val="{00000003-115D-F24A-AB10-16A2BD01A9F3}"/>
            </c:ext>
          </c:extLst>
        </c:ser>
        <c:ser>
          <c:idx val="4"/>
          <c:order val="4"/>
          <c:tx>
            <c:strRef>
              <c:f>'22 5 Yr Change Prov Sh of Bks'!$BR$4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Bks'!$BR$5:$BR$10</c:f>
              <c:numCache>
                <c:formatCode>0.0%</c:formatCode>
                <c:ptCount val="6"/>
                <c:pt idx="0">
                  <c:v>0</c:v>
                </c:pt>
                <c:pt idx="1">
                  <c:v>2.9141326783798356E-3</c:v>
                </c:pt>
                <c:pt idx="2">
                  <c:v>-6.9032814420971367E-2</c:v>
                </c:pt>
                <c:pt idx="3">
                  <c:v>0.65883266062531987</c:v>
                </c:pt>
                <c:pt idx="4">
                  <c:v>0.47330206889224602</c:v>
                </c:pt>
                <c:pt idx="5">
                  <c:v>0.26892201818571593</c:v>
                </c:pt>
              </c:numCache>
            </c:numRef>
          </c:val>
          <c:smooth val="0"/>
          <c:extLst>
            <c:ext xmlns:c16="http://schemas.microsoft.com/office/drawing/2014/chart" uri="{C3380CC4-5D6E-409C-BE32-E72D297353CC}">
              <c16:uniqueId val="{00000004-115D-F24A-AB10-16A2BD01A9F3}"/>
            </c:ext>
          </c:extLst>
        </c:ser>
        <c:ser>
          <c:idx val="5"/>
          <c:order val="5"/>
          <c:tx>
            <c:strRef>
              <c:f>'22 5 Yr Change Prov Sh of Bks'!$BS$4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Bks'!$BS$5:$BS$10</c:f>
              <c:numCache>
                <c:formatCode>0.0%</c:formatCode>
                <c:ptCount val="6"/>
                <c:pt idx="0">
                  <c:v>0</c:v>
                </c:pt>
                <c:pt idx="1">
                  <c:v>5.8648333749811129E-3</c:v>
                </c:pt>
                <c:pt idx="2">
                  <c:v>-7.9228104810327611E-3</c:v>
                </c:pt>
                <c:pt idx="3">
                  <c:v>0.11735407091642389</c:v>
                </c:pt>
                <c:pt idx="4">
                  <c:v>0.13709361748882612</c:v>
                </c:pt>
                <c:pt idx="5">
                  <c:v>0.14895956601900057</c:v>
                </c:pt>
              </c:numCache>
            </c:numRef>
          </c:val>
          <c:smooth val="0"/>
          <c:extLst>
            <c:ext xmlns:c16="http://schemas.microsoft.com/office/drawing/2014/chart" uri="{C3380CC4-5D6E-409C-BE32-E72D297353CC}">
              <c16:uniqueId val="{00000005-115D-F24A-AB10-16A2BD01A9F3}"/>
            </c:ext>
          </c:extLst>
        </c:ser>
        <c:ser>
          <c:idx val="6"/>
          <c:order val="6"/>
          <c:tx>
            <c:strRef>
              <c:f>'22 5 Yr Change Prov Sh of Bks'!$BT$4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Bks'!$BT$5:$BT$10</c:f>
              <c:numCache>
                <c:formatCode>0.0%</c:formatCode>
                <c:ptCount val="6"/>
                <c:pt idx="0">
                  <c:v>0</c:v>
                </c:pt>
                <c:pt idx="1">
                  <c:v>1.1686654659715417E-2</c:v>
                </c:pt>
                <c:pt idx="2">
                  <c:v>8.2957918748965045E-3</c:v>
                </c:pt>
                <c:pt idx="3">
                  <c:v>6.9234031546552471E-2</c:v>
                </c:pt>
                <c:pt idx="4">
                  <c:v>8.4175650624905188E-2</c:v>
                </c:pt>
                <c:pt idx="5">
                  <c:v>8.76568653357295E-2</c:v>
                </c:pt>
              </c:numCache>
            </c:numRef>
          </c:val>
          <c:smooth val="0"/>
          <c:extLst>
            <c:ext xmlns:c16="http://schemas.microsoft.com/office/drawing/2014/chart" uri="{C3380CC4-5D6E-409C-BE32-E72D297353CC}">
              <c16:uniqueId val="{00000006-115D-F24A-AB10-16A2BD01A9F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73187796185896"/>
          <c:w val="0.85836329833770775"/>
          <c:h val="0.65766003053508293"/>
        </c:manualLayout>
      </c:layout>
      <c:lineChart>
        <c:grouping val="standard"/>
        <c:varyColors val="0"/>
        <c:ser>
          <c:idx val="0"/>
          <c:order val="0"/>
          <c:tx>
            <c:strRef>
              <c:f>'21 5 Year Tot Mkt Shr Chgs'!$CC$2</c:f>
              <c:strCache>
                <c:ptCount val="1"/>
                <c:pt idx="0">
                  <c:v> Demand Deposits </c:v>
                </c:pt>
              </c:strCache>
            </c:strRef>
          </c:tx>
          <c:spPr>
            <a:ln w="28575" cap="rnd">
              <a:solidFill>
                <a:srgbClr val="00FA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Chgs'!$CC$3:$CC$8</c:f>
              <c:numCache>
                <c:formatCode>0.00%</c:formatCode>
                <c:ptCount val="6"/>
                <c:pt idx="0">
                  <c:v>0</c:v>
                </c:pt>
                <c:pt idx="1">
                  <c:v>-8.4896057067395544E-2</c:v>
                </c:pt>
                <c:pt idx="2">
                  <c:v>-0.1005967130721639</c:v>
                </c:pt>
                <c:pt idx="3">
                  <c:v>-0.10530199512203522</c:v>
                </c:pt>
                <c:pt idx="4">
                  <c:v>-0.10278944429357724</c:v>
                </c:pt>
                <c:pt idx="5">
                  <c:v>-8.4058285413304804E-2</c:v>
                </c:pt>
              </c:numCache>
            </c:numRef>
          </c:val>
          <c:smooth val="0"/>
          <c:extLst>
            <c:ext xmlns:c16="http://schemas.microsoft.com/office/drawing/2014/chart" uri="{C3380CC4-5D6E-409C-BE32-E72D297353CC}">
              <c16:uniqueId val="{00000000-8AB8-8148-83CE-60A69615482A}"/>
            </c:ext>
          </c:extLst>
        </c:ser>
        <c:ser>
          <c:idx val="1"/>
          <c:order val="1"/>
          <c:tx>
            <c:strRef>
              <c:f>'21 5 Year Tot Mkt Shr Chgs'!$CD$2</c:f>
              <c:strCache>
                <c:ptCount val="1"/>
                <c:pt idx="0">
                  <c:v> Term Deposits </c:v>
                </c:pt>
              </c:strCache>
            </c:strRef>
          </c:tx>
          <c:spPr>
            <a:ln w="28575" cap="rnd">
              <a:solidFill>
                <a:srgbClr val="C000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Chgs'!$CD$3:$CD$8</c:f>
              <c:numCache>
                <c:formatCode>0.00%</c:formatCode>
                <c:ptCount val="6"/>
                <c:pt idx="0">
                  <c:v>0</c:v>
                </c:pt>
                <c:pt idx="1">
                  <c:v>3.64688031346906E-2</c:v>
                </c:pt>
                <c:pt idx="2">
                  <c:v>4.771224976250673E-2</c:v>
                </c:pt>
                <c:pt idx="3">
                  <c:v>1.9050119954166556E-2</c:v>
                </c:pt>
                <c:pt idx="4">
                  <c:v>-1.5738343449357875E-3</c:v>
                </c:pt>
                <c:pt idx="5">
                  <c:v>-0.14106028995221609</c:v>
                </c:pt>
              </c:numCache>
            </c:numRef>
          </c:val>
          <c:smooth val="0"/>
          <c:extLst>
            <c:ext xmlns:c16="http://schemas.microsoft.com/office/drawing/2014/chart" uri="{C3380CC4-5D6E-409C-BE32-E72D297353CC}">
              <c16:uniqueId val="{00000001-8AB8-8148-83CE-60A69615482A}"/>
            </c:ext>
          </c:extLst>
        </c:ser>
        <c:ser>
          <c:idx val="2"/>
          <c:order val="2"/>
          <c:tx>
            <c:strRef>
              <c:f>'21 5 Year Tot Mkt Shr Chgs'!$CE$2</c:f>
              <c:strCache>
                <c:ptCount val="1"/>
                <c:pt idx="0">
                  <c:v> Total Deposits </c:v>
                </c:pt>
              </c:strCache>
            </c:strRef>
          </c:tx>
          <c:spPr>
            <a:ln w="28575" cap="rnd">
              <a:solidFill>
                <a:srgbClr val="0432FF"/>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Chgs'!$CE$3:$CE$8</c:f>
              <c:numCache>
                <c:formatCode>0.00%</c:formatCode>
                <c:ptCount val="6"/>
                <c:pt idx="0">
                  <c:v>0</c:v>
                </c:pt>
                <c:pt idx="1">
                  <c:v>-2.7154035588615254E-2</c:v>
                </c:pt>
                <c:pt idx="2">
                  <c:v>-4.0430681540063407E-2</c:v>
                </c:pt>
                <c:pt idx="3">
                  <c:v>-6.1423869136970198E-2</c:v>
                </c:pt>
                <c:pt idx="4">
                  <c:v>-7.0329377900453821E-2</c:v>
                </c:pt>
                <c:pt idx="5">
                  <c:v>-0.1179951326589422</c:v>
                </c:pt>
              </c:numCache>
            </c:numRef>
          </c:val>
          <c:smooth val="0"/>
          <c:extLst>
            <c:ext xmlns:c16="http://schemas.microsoft.com/office/drawing/2014/chart" uri="{C3380CC4-5D6E-409C-BE32-E72D297353CC}">
              <c16:uniqueId val="{00000002-8AB8-8148-83CE-60A69615482A}"/>
            </c:ext>
          </c:extLst>
        </c:ser>
        <c:ser>
          <c:idx val="3"/>
          <c:order val="3"/>
          <c:tx>
            <c:strRef>
              <c:f>'21 5 Year Tot Mkt Shr Chgs'!$CF$2</c:f>
              <c:strCache>
                <c:ptCount val="1"/>
                <c:pt idx="0">
                  <c:v> Mortgages </c:v>
                </c:pt>
              </c:strCache>
            </c:strRef>
          </c:tx>
          <c:spPr>
            <a:ln w="28575" cap="rnd">
              <a:solidFill>
                <a:srgbClr val="AB7942"/>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Chgs'!$CF$3:$CF$8</c:f>
              <c:numCache>
                <c:formatCode>0.00%</c:formatCode>
                <c:ptCount val="6"/>
                <c:pt idx="0">
                  <c:v>0</c:v>
                </c:pt>
                <c:pt idx="1">
                  <c:v>-5.5860715586416067E-2</c:v>
                </c:pt>
                <c:pt idx="2">
                  <c:v>1.6990874931318366E-2</c:v>
                </c:pt>
                <c:pt idx="3">
                  <c:v>4.9960354324514872E-2</c:v>
                </c:pt>
                <c:pt idx="4">
                  <c:v>-1.289479035184379E-2</c:v>
                </c:pt>
                <c:pt idx="5">
                  <c:v>-5.0814177725885958E-2</c:v>
                </c:pt>
              </c:numCache>
            </c:numRef>
          </c:val>
          <c:smooth val="0"/>
          <c:extLst>
            <c:ext xmlns:c16="http://schemas.microsoft.com/office/drawing/2014/chart" uri="{C3380CC4-5D6E-409C-BE32-E72D297353CC}">
              <c16:uniqueId val="{00000003-8AB8-8148-83CE-60A69615482A}"/>
            </c:ext>
          </c:extLst>
        </c:ser>
        <c:ser>
          <c:idx val="4"/>
          <c:order val="4"/>
          <c:tx>
            <c:strRef>
              <c:f>'21 5 Year Tot Mkt Shr Chgs'!$CG$2</c:f>
              <c:strCache>
                <c:ptCount val="1"/>
                <c:pt idx="0">
                  <c:v>Personal Loans</c:v>
                </c:pt>
              </c:strCache>
            </c:strRef>
          </c:tx>
          <c:spPr>
            <a:ln w="28575" cap="rnd">
              <a:solidFill>
                <a:srgbClr val="00B0F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Chgs'!$CG$3:$CG$8</c:f>
              <c:numCache>
                <c:formatCode>0.00%</c:formatCode>
                <c:ptCount val="6"/>
                <c:pt idx="0">
                  <c:v>0</c:v>
                </c:pt>
                <c:pt idx="1">
                  <c:v>7.5379908576579516E-2</c:v>
                </c:pt>
                <c:pt idx="2">
                  <c:v>-0.14335119992176037</c:v>
                </c:pt>
                <c:pt idx="3">
                  <c:v>-0.29627705666501314</c:v>
                </c:pt>
                <c:pt idx="4">
                  <c:v>-0.37737067727349388</c:v>
                </c:pt>
                <c:pt idx="5">
                  <c:v>-0.38588774983456497</c:v>
                </c:pt>
              </c:numCache>
            </c:numRef>
          </c:val>
          <c:smooth val="0"/>
          <c:extLst>
            <c:ext xmlns:c16="http://schemas.microsoft.com/office/drawing/2014/chart" uri="{C3380CC4-5D6E-409C-BE32-E72D297353CC}">
              <c16:uniqueId val="{00000004-8AB8-8148-83CE-60A69615482A}"/>
            </c:ext>
          </c:extLst>
        </c:ser>
        <c:ser>
          <c:idx val="5"/>
          <c:order val="5"/>
          <c:tx>
            <c:strRef>
              <c:f>'21 5 Year Tot Mkt Shr Chgs'!$CH$2</c:f>
              <c:strCache>
                <c:ptCount val="1"/>
                <c:pt idx="0">
                  <c:v>Total Loans</c:v>
                </c:pt>
              </c:strCache>
            </c:strRef>
          </c:tx>
          <c:spPr>
            <a:ln w="28575" cap="rnd">
              <a:solidFill>
                <a:srgbClr val="FF0000"/>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Chgs'!$CH$3:$CH$8</c:f>
              <c:numCache>
                <c:formatCode>0.00%</c:formatCode>
                <c:ptCount val="6"/>
                <c:pt idx="0">
                  <c:v>0</c:v>
                </c:pt>
                <c:pt idx="1">
                  <c:v>-4.2947723121293475E-2</c:v>
                </c:pt>
                <c:pt idx="2">
                  <c:v>2.3428200181591578E-2</c:v>
                </c:pt>
                <c:pt idx="3">
                  <c:v>5.0811115704820879E-2</c:v>
                </c:pt>
                <c:pt idx="4">
                  <c:v>-1.3436776636789528E-2</c:v>
                </c:pt>
                <c:pt idx="5">
                  <c:v>-4.9396848472226182E-2</c:v>
                </c:pt>
              </c:numCache>
            </c:numRef>
          </c:val>
          <c:smooth val="0"/>
          <c:extLst>
            <c:ext xmlns:c16="http://schemas.microsoft.com/office/drawing/2014/chart" uri="{C3380CC4-5D6E-409C-BE32-E72D297353CC}">
              <c16:uniqueId val="{00000005-8AB8-8148-83CE-60A69615482A}"/>
            </c:ext>
          </c:extLst>
        </c:ser>
        <c:ser>
          <c:idx val="6"/>
          <c:order val="6"/>
          <c:tx>
            <c:strRef>
              <c:f>'21 5 Year Tot Mkt Shr Chgs'!$CI$2</c:f>
              <c:strCache>
                <c:ptCount val="1"/>
                <c:pt idx="0">
                  <c:v>Total</c:v>
                </c:pt>
              </c:strCache>
            </c:strRef>
          </c:tx>
          <c:spPr>
            <a:ln w="28575" cap="rnd">
              <a:solidFill>
                <a:schemeClr val="tx1"/>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Chgs'!$CI$3:$CI$8</c:f>
              <c:numCache>
                <c:formatCode>0.00%</c:formatCode>
                <c:ptCount val="6"/>
                <c:pt idx="0">
                  <c:v>0</c:v>
                </c:pt>
                <c:pt idx="1">
                  <c:v>-3.5367958034646214E-2</c:v>
                </c:pt>
                <c:pt idx="2">
                  <c:v>-1.4819149986768931E-2</c:v>
                </c:pt>
                <c:pt idx="3">
                  <c:v>-1.4381140320528576E-2</c:v>
                </c:pt>
                <c:pt idx="4">
                  <c:v>-4.6769726524470943E-2</c:v>
                </c:pt>
                <c:pt idx="5">
                  <c:v>-8.4142907658539975E-2</c:v>
                </c:pt>
              </c:numCache>
            </c:numRef>
          </c:val>
          <c:smooth val="0"/>
          <c:extLst>
            <c:ext xmlns:c16="http://schemas.microsoft.com/office/drawing/2014/chart" uri="{C3380CC4-5D6E-409C-BE32-E72D297353CC}">
              <c16:uniqueId val="{00000006-8AB8-8148-83CE-60A69615482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560438817500415"/>
          <c:w val="0.85836329833770775"/>
          <c:h val="0.64878757284704036"/>
        </c:manualLayout>
      </c:layout>
      <c:lineChart>
        <c:grouping val="standard"/>
        <c:varyColors val="0"/>
        <c:ser>
          <c:idx val="0"/>
          <c:order val="0"/>
          <c:tx>
            <c:strRef>
              <c:f>'22 5 Yr Change Prov Sh of Bks'!$CB$4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Bks'!$CB$5:$CB$10</c:f>
              <c:numCache>
                <c:formatCode>0.0%</c:formatCode>
                <c:ptCount val="6"/>
                <c:pt idx="0">
                  <c:v>0</c:v>
                </c:pt>
                <c:pt idx="1">
                  <c:v>-9.2419975830450432E-2</c:v>
                </c:pt>
                <c:pt idx="2">
                  <c:v>-0.13267731543040773</c:v>
                </c:pt>
                <c:pt idx="3">
                  <c:v>-0.16518138371787808</c:v>
                </c:pt>
                <c:pt idx="4">
                  <c:v>-0.17202934526866939</c:v>
                </c:pt>
                <c:pt idx="5">
                  <c:v>-0.14664665343937691</c:v>
                </c:pt>
              </c:numCache>
            </c:numRef>
          </c:val>
          <c:smooth val="0"/>
          <c:extLst>
            <c:ext xmlns:c16="http://schemas.microsoft.com/office/drawing/2014/chart" uri="{C3380CC4-5D6E-409C-BE32-E72D297353CC}">
              <c16:uniqueId val="{00000000-6BCE-CF45-B3F9-16F04015A8D0}"/>
            </c:ext>
          </c:extLst>
        </c:ser>
        <c:ser>
          <c:idx val="1"/>
          <c:order val="1"/>
          <c:tx>
            <c:strRef>
              <c:f>'22 5 Yr Change Prov Sh of Bks'!$CC$4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Bks'!$CC$5:$CC$10</c:f>
              <c:numCache>
                <c:formatCode>0.0%</c:formatCode>
                <c:ptCount val="6"/>
                <c:pt idx="0">
                  <c:v>0</c:v>
                </c:pt>
                <c:pt idx="1">
                  <c:v>3.1662256581208262E-2</c:v>
                </c:pt>
                <c:pt idx="2">
                  <c:v>3.2814689873904811E-2</c:v>
                </c:pt>
                <c:pt idx="3">
                  <c:v>-2.2870637800295569E-2</c:v>
                </c:pt>
                <c:pt idx="4">
                  <c:v>-5.4918849028882902E-2</c:v>
                </c:pt>
                <c:pt idx="5">
                  <c:v>-0.17549389531567464</c:v>
                </c:pt>
              </c:numCache>
            </c:numRef>
          </c:val>
          <c:smooth val="0"/>
          <c:extLst>
            <c:ext xmlns:c16="http://schemas.microsoft.com/office/drawing/2014/chart" uri="{C3380CC4-5D6E-409C-BE32-E72D297353CC}">
              <c16:uniqueId val="{00000001-6BCE-CF45-B3F9-16F04015A8D0}"/>
            </c:ext>
          </c:extLst>
        </c:ser>
        <c:ser>
          <c:idx val="2"/>
          <c:order val="2"/>
          <c:tx>
            <c:strRef>
              <c:f>'22 5 Yr Change Prov Sh of Bks'!$CD$4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Bks'!$CD$5:$CD$10</c:f>
              <c:numCache>
                <c:formatCode>0.0%</c:formatCode>
                <c:ptCount val="6"/>
                <c:pt idx="0">
                  <c:v>0</c:v>
                </c:pt>
                <c:pt idx="1">
                  <c:v>-3.3629420880222499E-2</c:v>
                </c:pt>
                <c:pt idx="2">
                  <c:v>-6.6370021779474625E-2</c:v>
                </c:pt>
                <c:pt idx="3">
                  <c:v>-0.11476670820547671</c:v>
                </c:pt>
                <c:pt idx="4">
                  <c:v>-0.13343818864336873</c:v>
                </c:pt>
                <c:pt idx="5">
                  <c:v>-0.1679133725068252</c:v>
                </c:pt>
              </c:numCache>
            </c:numRef>
          </c:val>
          <c:smooth val="0"/>
          <c:extLst>
            <c:ext xmlns:c16="http://schemas.microsoft.com/office/drawing/2014/chart" uri="{C3380CC4-5D6E-409C-BE32-E72D297353CC}">
              <c16:uniqueId val="{00000002-6BCE-CF45-B3F9-16F04015A8D0}"/>
            </c:ext>
          </c:extLst>
        </c:ser>
        <c:ser>
          <c:idx val="3"/>
          <c:order val="3"/>
          <c:tx>
            <c:strRef>
              <c:f>'22 5 Yr Change Prov Sh of Bks'!$CE$4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Bks'!$CE$5:$CE$10</c:f>
              <c:numCache>
                <c:formatCode>0.0%</c:formatCode>
                <c:ptCount val="6"/>
                <c:pt idx="0">
                  <c:v>0</c:v>
                </c:pt>
                <c:pt idx="1">
                  <c:v>-3.9456010146600232E-2</c:v>
                </c:pt>
                <c:pt idx="2">
                  <c:v>4.1006852769372201E-2</c:v>
                </c:pt>
                <c:pt idx="3">
                  <c:v>5.6306476611682504E-2</c:v>
                </c:pt>
                <c:pt idx="4">
                  <c:v>-4.2460495599618335E-2</c:v>
                </c:pt>
                <c:pt idx="5">
                  <c:v>-8.4499265164764234E-2</c:v>
                </c:pt>
              </c:numCache>
            </c:numRef>
          </c:val>
          <c:smooth val="0"/>
          <c:extLst>
            <c:ext xmlns:c16="http://schemas.microsoft.com/office/drawing/2014/chart" uri="{C3380CC4-5D6E-409C-BE32-E72D297353CC}">
              <c16:uniqueId val="{00000003-6BCE-CF45-B3F9-16F04015A8D0}"/>
            </c:ext>
          </c:extLst>
        </c:ser>
        <c:ser>
          <c:idx val="4"/>
          <c:order val="4"/>
          <c:tx>
            <c:strRef>
              <c:f>'22 5 Yr Change Prov Sh of Bks'!$CF$4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Bks'!$CF$5:$CF$10</c:f>
              <c:numCache>
                <c:formatCode>0.0%</c:formatCode>
                <c:ptCount val="6"/>
                <c:pt idx="0">
                  <c:v>0</c:v>
                </c:pt>
                <c:pt idx="1">
                  <c:v>0.112027075467478</c:v>
                </c:pt>
                <c:pt idx="2">
                  <c:v>-7.5836548065012679E-2</c:v>
                </c:pt>
                <c:pt idx="3">
                  <c:v>-0.22855518403958155</c:v>
                </c:pt>
                <c:pt idx="4">
                  <c:v>-0.32919564323607192</c:v>
                </c:pt>
                <c:pt idx="5">
                  <c:v>-0.35676600723675811</c:v>
                </c:pt>
              </c:numCache>
            </c:numRef>
          </c:val>
          <c:smooth val="0"/>
          <c:extLst>
            <c:ext xmlns:c16="http://schemas.microsoft.com/office/drawing/2014/chart" uri="{C3380CC4-5D6E-409C-BE32-E72D297353CC}">
              <c16:uniqueId val="{00000004-6BCE-CF45-B3F9-16F04015A8D0}"/>
            </c:ext>
          </c:extLst>
        </c:ser>
        <c:ser>
          <c:idx val="5"/>
          <c:order val="5"/>
          <c:tx>
            <c:strRef>
              <c:f>'22 5 Yr Change Prov Sh of Bks'!$CG$4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Bks'!$CG$5:$CG$10</c:f>
              <c:numCache>
                <c:formatCode>0.0%</c:formatCode>
                <c:ptCount val="6"/>
                <c:pt idx="0">
                  <c:v>0</c:v>
                </c:pt>
                <c:pt idx="1">
                  <c:v>-2.4001598911121816E-2</c:v>
                </c:pt>
                <c:pt idx="2">
                  <c:v>5.6083880544623155E-2</c:v>
                </c:pt>
                <c:pt idx="3">
                  <c:v>7.2225084488324015E-2</c:v>
                </c:pt>
                <c:pt idx="4">
                  <c:v>-2.5683475132457837E-2</c:v>
                </c:pt>
                <c:pt idx="5">
                  <c:v>-7.1263608762811528E-2</c:v>
                </c:pt>
              </c:numCache>
            </c:numRef>
          </c:val>
          <c:smooth val="0"/>
          <c:extLst>
            <c:ext xmlns:c16="http://schemas.microsoft.com/office/drawing/2014/chart" uri="{C3380CC4-5D6E-409C-BE32-E72D297353CC}">
              <c16:uniqueId val="{00000005-6BCE-CF45-B3F9-16F04015A8D0}"/>
            </c:ext>
          </c:extLst>
        </c:ser>
        <c:ser>
          <c:idx val="6"/>
          <c:order val="6"/>
          <c:tx>
            <c:strRef>
              <c:f>'22 5 Yr Change Prov Sh of Bks'!$CH$4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Bks'!$CH$5:$CH$10</c:f>
              <c:numCache>
                <c:formatCode>0.0%</c:formatCode>
                <c:ptCount val="6"/>
                <c:pt idx="0">
                  <c:v>0</c:v>
                </c:pt>
                <c:pt idx="1">
                  <c:v>-2.6228643819656675E-2</c:v>
                </c:pt>
                <c:pt idx="2">
                  <c:v>-6.6541413973945128E-3</c:v>
                </c:pt>
                <c:pt idx="3">
                  <c:v>-2.5367256699504181E-2</c:v>
                </c:pt>
                <c:pt idx="4">
                  <c:v>-7.9871499262353096E-2</c:v>
                </c:pt>
                <c:pt idx="5">
                  <c:v>-0.1178924881576426</c:v>
                </c:pt>
              </c:numCache>
            </c:numRef>
          </c:val>
          <c:smooth val="0"/>
          <c:extLst>
            <c:ext xmlns:c16="http://schemas.microsoft.com/office/drawing/2014/chart" uri="{C3380CC4-5D6E-409C-BE32-E72D297353CC}">
              <c16:uniqueId val="{00000006-6BCE-CF45-B3F9-16F04015A8D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Coastal Community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15095370042927"/>
          <c:w val="0.85836329833770775"/>
          <c:h val="0.64824099233189925"/>
        </c:manualLayout>
      </c:layout>
      <c:lineChart>
        <c:grouping val="standard"/>
        <c:varyColors val="0"/>
        <c:ser>
          <c:idx val="0"/>
          <c:order val="0"/>
          <c:tx>
            <c:strRef>
              <c:f>'21 5 Year Tot Mkt Shr Chgs'!$CJ$2</c:f>
              <c:strCache>
                <c:ptCount val="1"/>
                <c:pt idx="0">
                  <c:v> Demand Deposits </c:v>
                </c:pt>
              </c:strCache>
            </c:strRef>
          </c:tx>
          <c:spPr>
            <a:ln w="28575" cap="rnd">
              <a:solidFill>
                <a:srgbClr val="00FA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Chgs'!$CJ$3:$CJ$8</c:f>
              <c:numCache>
                <c:formatCode>0.00%</c:formatCode>
                <c:ptCount val="6"/>
                <c:pt idx="0">
                  <c:v>0</c:v>
                </c:pt>
                <c:pt idx="1">
                  <c:v>-4.0772151653726364E-2</c:v>
                </c:pt>
                <c:pt idx="2">
                  <c:v>-7.5794427552472482E-2</c:v>
                </c:pt>
                <c:pt idx="3">
                  <c:v>-6.5719628033656358E-2</c:v>
                </c:pt>
                <c:pt idx="4">
                  <c:v>-5.854839611042835E-2</c:v>
                </c:pt>
                <c:pt idx="5">
                  <c:v>-6.1761016404763724E-2</c:v>
                </c:pt>
              </c:numCache>
            </c:numRef>
          </c:val>
          <c:smooth val="0"/>
          <c:extLst>
            <c:ext xmlns:c16="http://schemas.microsoft.com/office/drawing/2014/chart" uri="{C3380CC4-5D6E-409C-BE32-E72D297353CC}">
              <c16:uniqueId val="{00000000-9874-BE47-B0C3-96A2453F5B6A}"/>
            </c:ext>
          </c:extLst>
        </c:ser>
        <c:ser>
          <c:idx val="1"/>
          <c:order val="1"/>
          <c:tx>
            <c:strRef>
              <c:f>'21 5 Year Tot Mkt Shr Chgs'!$CK$2</c:f>
              <c:strCache>
                <c:ptCount val="1"/>
                <c:pt idx="0">
                  <c:v> Term Deposits </c:v>
                </c:pt>
              </c:strCache>
            </c:strRef>
          </c:tx>
          <c:spPr>
            <a:ln w="28575" cap="rnd">
              <a:solidFill>
                <a:srgbClr val="C0000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Chgs'!$CK$3:$CK$8</c:f>
              <c:numCache>
                <c:formatCode>0.00%</c:formatCode>
                <c:ptCount val="6"/>
                <c:pt idx="0">
                  <c:v>0</c:v>
                </c:pt>
                <c:pt idx="1">
                  <c:v>5.7429705802584545E-2</c:v>
                </c:pt>
                <c:pt idx="2">
                  <c:v>0.14629322766628899</c:v>
                </c:pt>
                <c:pt idx="3">
                  <c:v>0.19613834049079201</c:v>
                </c:pt>
                <c:pt idx="4">
                  <c:v>0.26762035267612266</c:v>
                </c:pt>
                <c:pt idx="5">
                  <c:v>0.25712822141974984</c:v>
                </c:pt>
              </c:numCache>
            </c:numRef>
          </c:val>
          <c:smooth val="0"/>
          <c:extLst>
            <c:ext xmlns:c16="http://schemas.microsoft.com/office/drawing/2014/chart" uri="{C3380CC4-5D6E-409C-BE32-E72D297353CC}">
              <c16:uniqueId val="{00000001-9874-BE47-B0C3-96A2453F5B6A}"/>
            </c:ext>
          </c:extLst>
        </c:ser>
        <c:ser>
          <c:idx val="2"/>
          <c:order val="2"/>
          <c:tx>
            <c:strRef>
              <c:f>'21 5 Year Tot Mkt Shr Chgs'!$CL$2</c:f>
              <c:strCache>
                <c:ptCount val="1"/>
                <c:pt idx="0">
                  <c:v> Total Deposits </c:v>
                </c:pt>
              </c:strCache>
            </c:strRef>
          </c:tx>
          <c:spPr>
            <a:ln w="28575" cap="rnd">
              <a:solidFill>
                <a:srgbClr val="0432FF"/>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Chgs'!$CL$3:$CL$8</c:f>
              <c:numCache>
                <c:formatCode>0.00%</c:formatCode>
                <c:ptCount val="6"/>
                <c:pt idx="0">
                  <c:v>0</c:v>
                </c:pt>
                <c:pt idx="1">
                  <c:v>-2.1946514374817892E-3</c:v>
                </c:pt>
                <c:pt idx="2">
                  <c:v>8.6359352250483818E-3</c:v>
                </c:pt>
                <c:pt idx="3">
                  <c:v>3.2599202629574782E-2</c:v>
                </c:pt>
                <c:pt idx="4">
                  <c:v>6.1278976342227377E-2</c:v>
                </c:pt>
                <c:pt idx="5">
                  <c:v>5.6563474206331454E-2</c:v>
                </c:pt>
              </c:numCache>
            </c:numRef>
          </c:val>
          <c:smooth val="0"/>
          <c:extLst>
            <c:ext xmlns:c16="http://schemas.microsoft.com/office/drawing/2014/chart" uri="{C3380CC4-5D6E-409C-BE32-E72D297353CC}">
              <c16:uniqueId val="{00000002-9874-BE47-B0C3-96A2453F5B6A}"/>
            </c:ext>
          </c:extLst>
        </c:ser>
        <c:ser>
          <c:idx val="3"/>
          <c:order val="3"/>
          <c:tx>
            <c:strRef>
              <c:f>'21 5 Year Tot Mkt Shr Chgs'!$CM$2</c:f>
              <c:strCache>
                <c:ptCount val="1"/>
                <c:pt idx="0">
                  <c:v> Mortgages </c:v>
                </c:pt>
              </c:strCache>
            </c:strRef>
          </c:tx>
          <c:spPr>
            <a:ln w="28575" cap="rnd">
              <a:solidFill>
                <a:srgbClr val="AB7942"/>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Chgs'!$CM$3:$CM$8</c:f>
              <c:numCache>
                <c:formatCode>0.00%</c:formatCode>
                <c:ptCount val="6"/>
                <c:pt idx="0">
                  <c:v>0</c:v>
                </c:pt>
                <c:pt idx="1">
                  <c:v>3.9867421256148221E-3</c:v>
                </c:pt>
                <c:pt idx="2">
                  <c:v>3.0535510117665209E-2</c:v>
                </c:pt>
                <c:pt idx="3">
                  <c:v>0.11360796807196923</c:v>
                </c:pt>
                <c:pt idx="4">
                  <c:v>0.20496986913890469</c:v>
                </c:pt>
                <c:pt idx="5">
                  <c:v>0.25030674756492116</c:v>
                </c:pt>
              </c:numCache>
            </c:numRef>
          </c:val>
          <c:smooth val="0"/>
          <c:extLst>
            <c:ext xmlns:c16="http://schemas.microsoft.com/office/drawing/2014/chart" uri="{C3380CC4-5D6E-409C-BE32-E72D297353CC}">
              <c16:uniqueId val="{00000003-9874-BE47-B0C3-96A2453F5B6A}"/>
            </c:ext>
          </c:extLst>
        </c:ser>
        <c:ser>
          <c:idx val="4"/>
          <c:order val="4"/>
          <c:tx>
            <c:strRef>
              <c:f>'21 5 Year Tot Mkt Shr Chgs'!$CN$2</c:f>
              <c:strCache>
                <c:ptCount val="1"/>
                <c:pt idx="0">
                  <c:v>Personal Loans</c:v>
                </c:pt>
              </c:strCache>
            </c:strRef>
          </c:tx>
          <c:spPr>
            <a:ln w="28575" cap="rnd">
              <a:solidFill>
                <a:srgbClr val="00B0F0"/>
              </a:solidFill>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Chgs'!$CN$3:$CN$8</c:f>
              <c:numCache>
                <c:formatCode>0.00%</c:formatCode>
                <c:ptCount val="6"/>
                <c:pt idx="0">
                  <c:v>0</c:v>
                </c:pt>
                <c:pt idx="1">
                  <c:v>-9.1556745029104936E-2</c:v>
                </c:pt>
                <c:pt idx="2">
                  <c:v>-0.19499120098189029</c:v>
                </c:pt>
                <c:pt idx="3">
                  <c:v>-0.31087032973558054</c:v>
                </c:pt>
                <c:pt idx="4">
                  <c:v>-0.41482142723300997</c:v>
                </c:pt>
                <c:pt idx="5">
                  <c:v>-0.48851694247548588</c:v>
                </c:pt>
              </c:numCache>
            </c:numRef>
          </c:val>
          <c:smooth val="0"/>
          <c:extLst>
            <c:ext xmlns:c16="http://schemas.microsoft.com/office/drawing/2014/chart" uri="{C3380CC4-5D6E-409C-BE32-E72D297353CC}">
              <c16:uniqueId val="{00000004-9874-BE47-B0C3-96A2453F5B6A}"/>
            </c:ext>
          </c:extLst>
        </c:ser>
        <c:ser>
          <c:idx val="5"/>
          <c:order val="5"/>
          <c:tx>
            <c:strRef>
              <c:f>'21 5 Year Tot Mkt Shr Chgs'!$CO$2</c:f>
              <c:strCache>
                <c:ptCount val="1"/>
                <c:pt idx="0">
                  <c:v>Total Loans</c:v>
                </c:pt>
              </c:strCache>
            </c:strRef>
          </c:tx>
          <c:spPr>
            <a:ln w="28575" cap="rnd">
              <a:solidFill>
                <a:srgbClr val="FF0000"/>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Chgs'!$CO$3:$CO$8</c:f>
              <c:numCache>
                <c:formatCode>0.00%</c:formatCode>
                <c:ptCount val="6"/>
                <c:pt idx="0">
                  <c:v>0</c:v>
                </c:pt>
                <c:pt idx="1">
                  <c:v>-2.9740985143635081E-3</c:v>
                </c:pt>
                <c:pt idx="2">
                  <c:v>1.6092342310274999E-2</c:v>
                </c:pt>
                <c:pt idx="3">
                  <c:v>8.0866418212582128E-2</c:v>
                </c:pt>
                <c:pt idx="4">
                  <c:v>0.15211698370178331</c:v>
                </c:pt>
                <c:pt idx="5">
                  <c:v>0.18590257145192801</c:v>
                </c:pt>
              </c:numCache>
            </c:numRef>
          </c:val>
          <c:smooth val="0"/>
          <c:extLst>
            <c:ext xmlns:c16="http://schemas.microsoft.com/office/drawing/2014/chart" uri="{C3380CC4-5D6E-409C-BE32-E72D297353CC}">
              <c16:uniqueId val="{00000005-9874-BE47-B0C3-96A2453F5B6A}"/>
            </c:ext>
          </c:extLst>
        </c:ser>
        <c:ser>
          <c:idx val="6"/>
          <c:order val="6"/>
          <c:tx>
            <c:strRef>
              <c:f>'21 5 Year Tot Mkt Shr Chgs'!$CP$2</c:f>
              <c:strCache>
                <c:ptCount val="1"/>
                <c:pt idx="0">
                  <c:v>Total</c:v>
                </c:pt>
              </c:strCache>
            </c:strRef>
          </c:tx>
          <c:spPr>
            <a:ln w="28575" cap="rnd">
              <a:solidFill>
                <a:schemeClr val="tx1"/>
              </a:solidFill>
              <a:prstDash val="sysDot"/>
              <a:round/>
            </a:ln>
            <a:effectLst/>
          </c:spPr>
          <c:marker>
            <c:symbol val="none"/>
          </c:marker>
          <c:cat>
            <c:strRef>
              <c:f>'21 5 Year Tot Mkt Shr Chgs'!$AD$3:$AD$8</c:f>
              <c:strCache>
                <c:ptCount val="6"/>
                <c:pt idx="0">
                  <c:v>2013</c:v>
                </c:pt>
                <c:pt idx="1">
                  <c:v>2014</c:v>
                </c:pt>
                <c:pt idx="2">
                  <c:v>2015</c:v>
                </c:pt>
                <c:pt idx="3">
                  <c:v>2016</c:v>
                </c:pt>
                <c:pt idx="4">
                  <c:v>2017</c:v>
                </c:pt>
                <c:pt idx="5">
                  <c:v>2018</c:v>
                </c:pt>
              </c:strCache>
            </c:strRef>
          </c:cat>
          <c:val>
            <c:numRef>
              <c:f>'21 5 Year Tot Mkt Shr Chgs'!$CP$3:$CP$8</c:f>
              <c:numCache>
                <c:formatCode>0.00%</c:formatCode>
                <c:ptCount val="6"/>
                <c:pt idx="0">
                  <c:v>0</c:v>
                </c:pt>
                <c:pt idx="1">
                  <c:v>-4.1157878700488464E-3</c:v>
                </c:pt>
                <c:pt idx="2">
                  <c:v>1.0863070231240042E-2</c:v>
                </c:pt>
                <c:pt idx="3">
                  <c:v>5.3637768344377175E-2</c:v>
                </c:pt>
                <c:pt idx="4">
                  <c:v>9.9908619647290905E-2</c:v>
                </c:pt>
                <c:pt idx="5">
                  <c:v>0.11748213228627598</c:v>
                </c:pt>
              </c:numCache>
            </c:numRef>
          </c:val>
          <c:smooth val="0"/>
          <c:extLst>
            <c:ext xmlns:c16="http://schemas.microsoft.com/office/drawing/2014/chart" uri="{C3380CC4-5D6E-409C-BE32-E72D297353CC}">
              <c16:uniqueId val="{00000006-9874-BE47-B0C3-96A2453F5B6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30000000000000004"/>
          <c:min val="-0.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Coastal Community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132848662949758"/>
          <c:w val="0.85836329833770775"/>
          <c:h val="0.64306347439254707"/>
        </c:manualLayout>
      </c:layout>
      <c:lineChart>
        <c:grouping val="standard"/>
        <c:varyColors val="0"/>
        <c:ser>
          <c:idx val="0"/>
          <c:order val="0"/>
          <c:tx>
            <c:strRef>
              <c:f>'22 5 Yr Change Prov Sh of Bks'!$CI$4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Bks'!$CI$5:$CI$10</c:f>
              <c:numCache>
                <c:formatCode>0.0%</c:formatCode>
                <c:ptCount val="6"/>
                <c:pt idx="0">
                  <c:v>0</c:v>
                </c:pt>
                <c:pt idx="1">
                  <c:v>-4.8658853991702278E-2</c:v>
                </c:pt>
                <c:pt idx="2">
                  <c:v>-0.10875969674582506</c:v>
                </c:pt>
                <c:pt idx="3">
                  <c:v>-0.12824814284583821</c:v>
                </c:pt>
                <c:pt idx="4">
                  <c:v>-0.13120248540035118</c:v>
                </c:pt>
                <c:pt idx="5">
                  <c:v>-0.12587300722959949</c:v>
                </c:pt>
              </c:numCache>
            </c:numRef>
          </c:val>
          <c:smooth val="0"/>
          <c:extLst>
            <c:ext xmlns:c16="http://schemas.microsoft.com/office/drawing/2014/chart" uri="{C3380CC4-5D6E-409C-BE32-E72D297353CC}">
              <c16:uniqueId val="{00000000-AA47-D140-8F8D-3AAE749AE45F}"/>
            </c:ext>
          </c:extLst>
        </c:ser>
        <c:ser>
          <c:idx val="1"/>
          <c:order val="1"/>
          <c:tx>
            <c:strRef>
              <c:f>'22 5 Yr Change Prov Sh of Bks'!$CJ$4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Bks'!$CJ$5:$CJ$10</c:f>
              <c:numCache>
                <c:formatCode>0.0%</c:formatCode>
                <c:ptCount val="6"/>
                <c:pt idx="0">
                  <c:v>0</c:v>
                </c:pt>
                <c:pt idx="1">
                  <c:v>5.2525954630717749E-2</c:v>
                </c:pt>
                <c:pt idx="2">
                  <c:v>0.12999393173562843</c:v>
                </c:pt>
                <c:pt idx="3">
                  <c:v>0.14693268845201485</c:v>
                </c:pt>
                <c:pt idx="4">
                  <c:v>0.19989253398177598</c:v>
                </c:pt>
                <c:pt idx="5">
                  <c:v>0.20673183554858549</c:v>
                </c:pt>
              </c:numCache>
            </c:numRef>
          </c:val>
          <c:smooth val="0"/>
          <c:extLst>
            <c:ext xmlns:c16="http://schemas.microsoft.com/office/drawing/2014/chart" uri="{C3380CC4-5D6E-409C-BE32-E72D297353CC}">
              <c16:uniqueId val="{00000001-AA47-D140-8F8D-3AAE749AE45F}"/>
            </c:ext>
          </c:extLst>
        </c:ser>
        <c:ser>
          <c:idx val="2"/>
          <c:order val="2"/>
          <c:tx>
            <c:strRef>
              <c:f>'22 5 Yr Change Prov Sh of Bks'!$CK$4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Bks'!$CK$5:$CK$10</c:f>
              <c:numCache>
                <c:formatCode>0.0%</c:formatCode>
                <c:ptCount val="6"/>
                <c:pt idx="0">
                  <c:v>0</c:v>
                </c:pt>
                <c:pt idx="1">
                  <c:v>-8.8361695342113137E-3</c:v>
                </c:pt>
                <c:pt idx="2">
                  <c:v>-1.8629787217484726E-2</c:v>
                </c:pt>
                <c:pt idx="3">
                  <c:v>-2.6087323989730373E-2</c:v>
                </c:pt>
                <c:pt idx="4">
                  <c:v>-1.076380146671212E-2</c:v>
                </c:pt>
                <c:pt idx="5">
                  <c:v>-3.2341424201418876E-3</c:v>
                </c:pt>
              </c:numCache>
            </c:numRef>
          </c:val>
          <c:smooth val="0"/>
          <c:extLst>
            <c:ext xmlns:c16="http://schemas.microsoft.com/office/drawing/2014/chart" uri="{C3380CC4-5D6E-409C-BE32-E72D297353CC}">
              <c16:uniqueId val="{00000002-AA47-D140-8F8D-3AAE749AE45F}"/>
            </c:ext>
          </c:extLst>
        </c:ser>
        <c:ser>
          <c:idx val="3"/>
          <c:order val="3"/>
          <c:tx>
            <c:strRef>
              <c:f>'22 5 Yr Change Prov Sh of Bks'!$CL$4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Bks'!$CL$5:$CL$10</c:f>
              <c:numCache>
                <c:formatCode>0.0%</c:formatCode>
                <c:ptCount val="6"/>
                <c:pt idx="0">
                  <c:v>0</c:v>
                </c:pt>
                <c:pt idx="1">
                  <c:v>2.1431315232517033E-2</c:v>
                </c:pt>
                <c:pt idx="2">
                  <c:v>5.4871341030587648E-2</c:v>
                </c:pt>
                <c:pt idx="3">
                  <c:v>0.12033878635119401</c:v>
                </c:pt>
                <c:pt idx="4">
                  <c:v>0.16887869705795808</c:v>
                </c:pt>
                <c:pt idx="5">
                  <c:v>0.2059353598673698</c:v>
                </c:pt>
              </c:numCache>
            </c:numRef>
          </c:val>
          <c:smooth val="0"/>
          <c:extLst>
            <c:ext xmlns:c16="http://schemas.microsoft.com/office/drawing/2014/chart" uri="{C3380CC4-5D6E-409C-BE32-E72D297353CC}">
              <c16:uniqueId val="{00000003-AA47-D140-8F8D-3AAE749AE45F}"/>
            </c:ext>
          </c:extLst>
        </c:ser>
        <c:ser>
          <c:idx val="4"/>
          <c:order val="4"/>
          <c:tx>
            <c:strRef>
              <c:f>'22 5 Yr Change Prov Sh of Bks'!$CM$4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Bks'!$CM$5:$CM$10</c:f>
              <c:numCache>
                <c:formatCode>0.0%</c:formatCode>
                <c:ptCount val="6"/>
                <c:pt idx="0">
                  <c:v>0</c:v>
                </c:pt>
                <c:pt idx="1">
                  <c:v>-6.0598502913631863E-2</c:v>
                </c:pt>
                <c:pt idx="2">
                  <c:v>-0.131546427811879</c:v>
                </c:pt>
                <c:pt idx="3">
                  <c:v>-0.24455282198049089</c:v>
                </c:pt>
                <c:pt idx="4">
                  <c:v>-0.36954409024931212</c:v>
                </c:pt>
                <c:pt idx="5">
                  <c:v>-0.46426196638543815</c:v>
                </c:pt>
              </c:numCache>
            </c:numRef>
          </c:val>
          <c:smooth val="0"/>
          <c:extLst>
            <c:ext xmlns:c16="http://schemas.microsoft.com/office/drawing/2014/chart" uri="{C3380CC4-5D6E-409C-BE32-E72D297353CC}">
              <c16:uniqueId val="{00000004-AA47-D140-8F8D-3AAE749AE45F}"/>
            </c:ext>
          </c:extLst>
        </c:ser>
        <c:ser>
          <c:idx val="5"/>
          <c:order val="5"/>
          <c:tx>
            <c:strRef>
              <c:f>'22 5 Yr Change Prov Sh of Bks'!$CN$4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Bks'!$CN$5:$CN$10</c:f>
              <c:numCache>
                <c:formatCode>0.0%</c:formatCode>
                <c:ptCount val="6"/>
                <c:pt idx="0">
                  <c:v>0</c:v>
                </c:pt>
                <c:pt idx="1">
                  <c:v>1.6763356822884524E-2</c:v>
                </c:pt>
                <c:pt idx="2">
                  <c:v>4.8513949164493711E-2</c:v>
                </c:pt>
                <c:pt idx="3">
                  <c:v>0.10289286939188488</c:v>
                </c:pt>
                <c:pt idx="4">
                  <c:v>0.13781518428640011</c:v>
                </c:pt>
                <c:pt idx="5">
                  <c:v>0.15862320969486765</c:v>
                </c:pt>
              </c:numCache>
            </c:numRef>
          </c:val>
          <c:smooth val="0"/>
          <c:extLst>
            <c:ext xmlns:c16="http://schemas.microsoft.com/office/drawing/2014/chart" uri="{C3380CC4-5D6E-409C-BE32-E72D297353CC}">
              <c16:uniqueId val="{00000005-AA47-D140-8F8D-3AAE749AE45F}"/>
            </c:ext>
          </c:extLst>
        </c:ser>
        <c:ser>
          <c:idx val="6"/>
          <c:order val="6"/>
          <c:tx>
            <c:strRef>
              <c:f>'22 5 Yr Change Prov Sh of Bks'!$CO$4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Bks'!$CO$5:$CO$10</c:f>
              <c:numCache>
                <c:formatCode>0.0%</c:formatCode>
                <c:ptCount val="6"/>
                <c:pt idx="0">
                  <c:v>0</c:v>
                </c:pt>
                <c:pt idx="1">
                  <c:v>5.3196220483893684E-3</c:v>
                </c:pt>
                <c:pt idx="2">
                  <c:v>1.9240928622426583E-2</c:v>
                </c:pt>
                <c:pt idx="3">
                  <c:v>4.1893485013516599E-2</c:v>
                </c:pt>
                <c:pt idx="4">
                  <c:v>6.1713310315314449E-2</c:v>
                </c:pt>
                <c:pt idx="5">
                  <c:v>7.6302614766261961E-2</c:v>
                </c:pt>
              </c:numCache>
            </c:numRef>
          </c:val>
          <c:smooth val="0"/>
          <c:extLst>
            <c:ext xmlns:c16="http://schemas.microsoft.com/office/drawing/2014/chart" uri="{C3380CC4-5D6E-409C-BE32-E72D297353CC}">
              <c16:uniqueId val="{00000006-AA47-D140-8F8D-3AAE749AE45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25"/>
          <c:min val="-0.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 and Loans</a:t>
            </a:r>
          </a:p>
          <a:p>
            <a:pPr>
              <a:defRPr/>
            </a:pPr>
            <a:r>
              <a:rPr lang="en-US" sz="1200"/>
              <a:t>%</a:t>
            </a:r>
            <a:r>
              <a:rPr lang="en-US" sz="1200" baseline="0"/>
              <a:t> Change in Share</a:t>
            </a:r>
            <a:endParaRPr lang="en-US" sz="1200"/>
          </a:p>
        </c:rich>
      </c:tx>
      <c:layout>
        <c:manualLayout>
          <c:xMode val="edge"/>
          <c:yMode val="edge"/>
          <c:x val="0.16448182828122521"/>
          <c:y val="2.25982983557160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Chgs'!$CS$78</c:f>
              <c:strCache>
                <c:ptCount val="1"/>
                <c:pt idx="0">
                  <c:v> ATB Financial </c:v>
                </c:pt>
              </c:strCache>
            </c:strRef>
          </c:tx>
          <c:spPr>
            <a:ln w="28575" cap="rnd">
              <a:solidFill>
                <a:srgbClr val="FF0000"/>
              </a:solidFill>
              <a:round/>
            </a:ln>
            <a:effectLst/>
          </c:spPr>
          <c:marker>
            <c:symbol val="none"/>
          </c:marker>
          <c:cat>
            <c:strRef>
              <c:f>'21 5 Year Tot Mkt Shr Chgs'!$CR$79:$CR$84</c:f>
              <c:strCache>
                <c:ptCount val="6"/>
                <c:pt idx="0">
                  <c:v>2014</c:v>
                </c:pt>
                <c:pt idx="1">
                  <c:v>2015</c:v>
                </c:pt>
                <c:pt idx="2">
                  <c:v>2016</c:v>
                </c:pt>
                <c:pt idx="3">
                  <c:v>2017</c:v>
                </c:pt>
                <c:pt idx="4">
                  <c:v>2018</c:v>
                </c:pt>
                <c:pt idx="5">
                  <c:v>2019</c:v>
                </c:pt>
              </c:strCache>
            </c:strRef>
          </c:cat>
          <c:val>
            <c:numRef>
              <c:f>'21 5 Year Tot Mkt Shr Chgs'!$CS$79:$CS$84</c:f>
              <c:numCache>
                <c:formatCode>0.0%</c:formatCode>
                <c:ptCount val="6"/>
                <c:pt idx="0">
                  <c:v>0</c:v>
                </c:pt>
                <c:pt idx="1">
                  <c:v>4.3539883864848063E-2</c:v>
                </c:pt>
                <c:pt idx="2">
                  <c:v>3.1663969064222252E-3</c:v>
                </c:pt>
                <c:pt idx="3">
                  <c:v>2.4873501125270692E-2</c:v>
                </c:pt>
                <c:pt idx="4">
                  <c:v>-9.6957399432791164E-3</c:v>
                </c:pt>
                <c:pt idx="5">
                  <c:v>-4.4616770806657914E-2</c:v>
                </c:pt>
              </c:numCache>
            </c:numRef>
          </c:val>
          <c:smooth val="0"/>
          <c:extLst>
            <c:ext xmlns:c16="http://schemas.microsoft.com/office/drawing/2014/chart" uri="{C3380CC4-5D6E-409C-BE32-E72D297353CC}">
              <c16:uniqueId val="{00000000-0A25-41FA-9F87-CEB65EA0FB7C}"/>
            </c:ext>
          </c:extLst>
        </c:ser>
        <c:ser>
          <c:idx val="1"/>
          <c:order val="1"/>
          <c:tx>
            <c:strRef>
              <c:f>'21 5 Year Tot Mkt Shr Chgs'!$CT$78</c:f>
              <c:strCache>
                <c:ptCount val="1"/>
                <c:pt idx="0">
                  <c:v> Servus Credit Union </c:v>
                </c:pt>
              </c:strCache>
            </c:strRef>
          </c:tx>
          <c:spPr>
            <a:ln w="28575" cap="rnd">
              <a:solidFill>
                <a:srgbClr val="0432FF"/>
              </a:solidFill>
              <a:round/>
            </a:ln>
            <a:effectLst/>
          </c:spPr>
          <c:marker>
            <c:symbol val="none"/>
          </c:marker>
          <c:cat>
            <c:strRef>
              <c:f>'21 5 Year Tot Mkt Shr Chgs'!$CR$79:$CR$84</c:f>
              <c:strCache>
                <c:ptCount val="6"/>
                <c:pt idx="0">
                  <c:v>2014</c:v>
                </c:pt>
                <c:pt idx="1">
                  <c:v>2015</c:v>
                </c:pt>
                <c:pt idx="2">
                  <c:v>2016</c:v>
                </c:pt>
                <c:pt idx="3">
                  <c:v>2017</c:v>
                </c:pt>
                <c:pt idx="4">
                  <c:v>2018</c:v>
                </c:pt>
                <c:pt idx="5">
                  <c:v>2019</c:v>
                </c:pt>
              </c:strCache>
            </c:strRef>
          </c:cat>
          <c:val>
            <c:numRef>
              <c:f>'21 5 Year Tot Mkt Shr Chgs'!$CT$79:$CT$84</c:f>
              <c:numCache>
                <c:formatCode>0.0%</c:formatCode>
                <c:ptCount val="6"/>
                <c:pt idx="0">
                  <c:v>0</c:v>
                </c:pt>
                <c:pt idx="1">
                  <c:v>-5.8832667137716725E-2</c:v>
                </c:pt>
                <c:pt idx="2">
                  <c:v>-9.8345649806909824E-2</c:v>
                </c:pt>
                <c:pt idx="3">
                  <c:v>-0.11607777958632007</c:v>
                </c:pt>
                <c:pt idx="4">
                  <c:v>-0.12807292074045701</c:v>
                </c:pt>
                <c:pt idx="5">
                  <c:v>-0.16093207339905122</c:v>
                </c:pt>
              </c:numCache>
            </c:numRef>
          </c:val>
          <c:smooth val="0"/>
          <c:extLst>
            <c:ext xmlns:c16="http://schemas.microsoft.com/office/drawing/2014/chart" uri="{C3380CC4-5D6E-409C-BE32-E72D297353CC}">
              <c16:uniqueId val="{00000001-0A25-41FA-9F87-CEB65EA0FB7C}"/>
            </c:ext>
          </c:extLst>
        </c:ser>
        <c:ser>
          <c:idx val="2"/>
          <c:order val="2"/>
          <c:tx>
            <c:strRef>
              <c:f>'21 5 Year Tot Mkt Shr Chgs'!$CU$78</c:f>
              <c:strCache>
                <c:ptCount val="1"/>
                <c:pt idx="0">
                  <c:v> Connect First </c:v>
                </c:pt>
              </c:strCache>
            </c:strRef>
          </c:tx>
          <c:spPr>
            <a:ln w="28575" cap="rnd">
              <a:solidFill>
                <a:srgbClr val="AB7942"/>
              </a:solidFill>
              <a:prstDash val="solid"/>
              <a:round/>
            </a:ln>
            <a:effectLst/>
          </c:spPr>
          <c:marker>
            <c:symbol val="none"/>
          </c:marker>
          <c:cat>
            <c:strRef>
              <c:f>'21 5 Year Tot Mkt Shr Chgs'!$CR$79:$CR$84</c:f>
              <c:strCache>
                <c:ptCount val="6"/>
                <c:pt idx="0">
                  <c:v>2014</c:v>
                </c:pt>
                <c:pt idx="1">
                  <c:v>2015</c:v>
                </c:pt>
                <c:pt idx="2">
                  <c:v>2016</c:v>
                </c:pt>
                <c:pt idx="3">
                  <c:v>2017</c:v>
                </c:pt>
                <c:pt idx="4">
                  <c:v>2018</c:v>
                </c:pt>
                <c:pt idx="5">
                  <c:v>2019</c:v>
                </c:pt>
              </c:strCache>
            </c:strRef>
          </c:cat>
          <c:val>
            <c:numRef>
              <c:f>'21 5 Year Tot Mkt Shr Chgs'!$CU$79:$CU$84</c:f>
              <c:numCache>
                <c:formatCode>0.0%</c:formatCode>
                <c:ptCount val="6"/>
                <c:pt idx="0">
                  <c:v>0</c:v>
                </c:pt>
                <c:pt idx="1">
                  <c:v>0.31393366084374008</c:v>
                </c:pt>
                <c:pt idx="2">
                  <c:v>0.29022259592162397</c:v>
                </c:pt>
                <c:pt idx="3">
                  <c:v>0.26973815011915947</c:v>
                </c:pt>
                <c:pt idx="4">
                  <c:v>0.48180614608980082</c:v>
                </c:pt>
                <c:pt idx="5">
                  <c:v>0.40399237868218846</c:v>
                </c:pt>
              </c:numCache>
            </c:numRef>
          </c:val>
          <c:smooth val="0"/>
          <c:extLst>
            <c:ext xmlns:c16="http://schemas.microsoft.com/office/drawing/2014/chart" uri="{C3380CC4-5D6E-409C-BE32-E72D297353CC}">
              <c16:uniqueId val="{00000002-0A25-41FA-9F87-CEB65EA0FB7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Chgs'!$CS$62</c:f>
              <c:strCache>
                <c:ptCount val="1"/>
                <c:pt idx="0">
                  <c:v> ATB Financial </c:v>
                </c:pt>
              </c:strCache>
            </c:strRef>
          </c:tx>
          <c:spPr>
            <a:ln w="28575" cap="rnd">
              <a:solidFill>
                <a:srgbClr val="FF0000"/>
              </a:solidFill>
              <a:round/>
            </a:ln>
            <a:effectLst/>
          </c:spPr>
          <c:marker>
            <c:symbol val="none"/>
          </c:marker>
          <c:cat>
            <c:strRef>
              <c:f>'21 5 Year Tot Mkt Shr Chgs'!$CR$63:$CR$68</c:f>
              <c:strCache>
                <c:ptCount val="6"/>
                <c:pt idx="0">
                  <c:v>2014</c:v>
                </c:pt>
                <c:pt idx="1">
                  <c:v>2015</c:v>
                </c:pt>
                <c:pt idx="2">
                  <c:v>2016</c:v>
                </c:pt>
                <c:pt idx="3">
                  <c:v>2017</c:v>
                </c:pt>
                <c:pt idx="4">
                  <c:v>2018</c:v>
                </c:pt>
                <c:pt idx="5">
                  <c:v>2019</c:v>
                </c:pt>
              </c:strCache>
            </c:strRef>
          </c:cat>
          <c:val>
            <c:numRef>
              <c:f>'21 5 Year Tot Mkt Shr Chgs'!$CS$63:$CS$68</c:f>
              <c:numCache>
                <c:formatCode>0.0%</c:formatCode>
                <c:ptCount val="6"/>
                <c:pt idx="0">
                  <c:v>0</c:v>
                </c:pt>
                <c:pt idx="1">
                  <c:v>6.0338760679852693E-2</c:v>
                </c:pt>
                <c:pt idx="2">
                  <c:v>4.3209625431401459E-3</c:v>
                </c:pt>
                <c:pt idx="3">
                  <c:v>5.4052311363390934E-2</c:v>
                </c:pt>
                <c:pt idx="4">
                  <c:v>-1.1384906307290721E-2</c:v>
                </c:pt>
                <c:pt idx="5">
                  <c:v>-3.3820862750178433E-2</c:v>
                </c:pt>
              </c:numCache>
            </c:numRef>
          </c:val>
          <c:smooth val="0"/>
          <c:extLst>
            <c:ext xmlns:c16="http://schemas.microsoft.com/office/drawing/2014/chart" uri="{C3380CC4-5D6E-409C-BE32-E72D297353CC}">
              <c16:uniqueId val="{00000000-A845-46F8-B359-E3A6F518E4A1}"/>
            </c:ext>
          </c:extLst>
        </c:ser>
        <c:ser>
          <c:idx val="1"/>
          <c:order val="1"/>
          <c:tx>
            <c:strRef>
              <c:f>'21 5 Year Tot Mkt Shr Chgs'!$CT$62</c:f>
              <c:strCache>
                <c:ptCount val="1"/>
                <c:pt idx="0">
                  <c:v> Servus Credit Union </c:v>
                </c:pt>
              </c:strCache>
            </c:strRef>
          </c:tx>
          <c:spPr>
            <a:ln w="28575" cap="rnd">
              <a:solidFill>
                <a:srgbClr val="0432FF"/>
              </a:solidFill>
              <a:round/>
            </a:ln>
            <a:effectLst/>
          </c:spPr>
          <c:marker>
            <c:symbol val="none"/>
          </c:marker>
          <c:cat>
            <c:strRef>
              <c:f>'21 5 Year Tot Mkt Shr Chgs'!$CR$63:$CR$68</c:f>
              <c:strCache>
                <c:ptCount val="6"/>
                <c:pt idx="0">
                  <c:v>2014</c:v>
                </c:pt>
                <c:pt idx="1">
                  <c:v>2015</c:v>
                </c:pt>
                <c:pt idx="2">
                  <c:v>2016</c:v>
                </c:pt>
                <c:pt idx="3">
                  <c:v>2017</c:v>
                </c:pt>
                <c:pt idx="4">
                  <c:v>2018</c:v>
                </c:pt>
                <c:pt idx="5">
                  <c:v>2019</c:v>
                </c:pt>
              </c:strCache>
            </c:strRef>
          </c:cat>
          <c:val>
            <c:numRef>
              <c:f>'21 5 Year Tot Mkt Shr Chgs'!$CT$63:$CT$68</c:f>
              <c:numCache>
                <c:formatCode>0.0%</c:formatCode>
                <c:ptCount val="6"/>
                <c:pt idx="0">
                  <c:v>0</c:v>
                </c:pt>
                <c:pt idx="1">
                  <c:v>-7.5993128440516505E-2</c:v>
                </c:pt>
                <c:pt idx="2">
                  <c:v>-0.12853740397833641</c:v>
                </c:pt>
                <c:pt idx="3">
                  <c:v>-0.14955710470044467</c:v>
                </c:pt>
                <c:pt idx="4">
                  <c:v>-0.18274887166319245</c:v>
                </c:pt>
                <c:pt idx="5">
                  <c:v>-0.21458973999369893</c:v>
                </c:pt>
              </c:numCache>
            </c:numRef>
          </c:val>
          <c:smooth val="0"/>
          <c:extLst>
            <c:ext xmlns:c16="http://schemas.microsoft.com/office/drawing/2014/chart" uri="{C3380CC4-5D6E-409C-BE32-E72D297353CC}">
              <c16:uniqueId val="{00000001-A845-46F8-B359-E3A6F518E4A1}"/>
            </c:ext>
          </c:extLst>
        </c:ser>
        <c:ser>
          <c:idx val="2"/>
          <c:order val="2"/>
          <c:tx>
            <c:strRef>
              <c:f>'21 5 Year Tot Mkt Shr Chgs'!$CU$62</c:f>
              <c:strCache>
                <c:ptCount val="1"/>
                <c:pt idx="0">
                  <c:v> Connect First </c:v>
                </c:pt>
              </c:strCache>
            </c:strRef>
          </c:tx>
          <c:spPr>
            <a:ln w="28575" cap="rnd">
              <a:solidFill>
                <a:srgbClr val="AB7942"/>
              </a:solidFill>
              <a:prstDash val="solid"/>
              <a:round/>
            </a:ln>
            <a:effectLst/>
          </c:spPr>
          <c:marker>
            <c:symbol val="none"/>
          </c:marker>
          <c:cat>
            <c:strRef>
              <c:f>'21 5 Year Tot Mkt Shr Chgs'!$CR$63:$CR$68</c:f>
              <c:strCache>
                <c:ptCount val="6"/>
                <c:pt idx="0">
                  <c:v>2014</c:v>
                </c:pt>
                <c:pt idx="1">
                  <c:v>2015</c:v>
                </c:pt>
                <c:pt idx="2">
                  <c:v>2016</c:v>
                </c:pt>
                <c:pt idx="3">
                  <c:v>2017</c:v>
                </c:pt>
                <c:pt idx="4">
                  <c:v>2018</c:v>
                </c:pt>
                <c:pt idx="5">
                  <c:v>2019</c:v>
                </c:pt>
              </c:strCache>
            </c:strRef>
          </c:cat>
          <c:val>
            <c:numRef>
              <c:f>'21 5 Year Tot Mkt Shr Chgs'!$CU$63:$CU$68</c:f>
              <c:numCache>
                <c:formatCode>0.0%</c:formatCode>
                <c:ptCount val="6"/>
                <c:pt idx="0">
                  <c:v>0</c:v>
                </c:pt>
                <c:pt idx="1">
                  <c:v>0.33216401978158339</c:v>
                </c:pt>
                <c:pt idx="2">
                  <c:v>0.2806221016637041</c:v>
                </c:pt>
                <c:pt idx="3">
                  <c:v>0.24004670352852167</c:v>
                </c:pt>
                <c:pt idx="4">
                  <c:v>0.4298851747106891</c:v>
                </c:pt>
                <c:pt idx="5">
                  <c:v>0.33534799383676683</c:v>
                </c:pt>
              </c:numCache>
            </c:numRef>
          </c:val>
          <c:smooth val="0"/>
          <c:extLst>
            <c:ext xmlns:c16="http://schemas.microsoft.com/office/drawing/2014/chart" uri="{C3380CC4-5D6E-409C-BE32-E72D297353CC}">
              <c16:uniqueId val="{00000002-A845-46F8-B359-E3A6F518E4A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Chgs'!$CS$70</c:f>
              <c:strCache>
                <c:ptCount val="1"/>
                <c:pt idx="0">
                  <c:v> ATB Financial </c:v>
                </c:pt>
              </c:strCache>
            </c:strRef>
          </c:tx>
          <c:spPr>
            <a:ln w="28575" cap="rnd">
              <a:solidFill>
                <a:srgbClr val="FF0000"/>
              </a:solidFill>
              <a:round/>
            </a:ln>
            <a:effectLst/>
          </c:spPr>
          <c:marker>
            <c:symbol val="none"/>
          </c:marker>
          <c:cat>
            <c:strRef>
              <c:f>'21 5 Year Tot Mkt Shr Chgs'!$CR$71:$CR$76</c:f>
              <c:strCache>
                <c:ptCount val="6"/>
                <c:pt idx="0">
                  <c:v>2014</c:v>
                </c:pt>
                <c:pt idx="1">
                  <c:v>2015</c:v>
                </c:pt>
                <c:pt idx="2">
                  <c:v>2016</c:v>
                </c:pt>
                <c:pt idx="3">
                  <c:v>2017</c:v>
                </c:pt>
                <c:pt idx="4">
                  <c:v>2018</c:v>
                </c:pt>
                <c:pt idx="5">
                  <c:v>2019</c:v>
                </c:pt>
              </c:strCache>
            </c:strRef>
          </c:cat>
          <c:val>
            <c:numRef>
              <c:f>'21 5 Year Tot Mkt Shr Chgs'!$CS$71:$CS$76</c:f>
              <c:numCache>
                <c:formatCode>0.0%</c:formatCode>
                <c:ptCount val="6"/>
                <c:pt idx="0">
                  <c:v>0</c:v>
                </c:pt>
                <c:pt idx="1">
                  <c:v>1.9099369257642891E-2</c:v>
                </c:pt>
                <c:pt idx="2">
                  <c:v>-3.7748876240742153E-3</c:v>
                </c:pt>
                <c:pt idx="3">
                  <c:v>-1.9688859329521458E-2</c:v>
                </c:pt>
                <c:pt idx="4">
                  <c:v>-2.0641451644230105E-2</c:v>
                </c:pt>
                <c:pt idx="5">
                  <c:v>-8.0358235399176692E-2</c:v>
                </c:pt>
              </c:numCache>
            </c:numRef>
          </c:val>
          <c:smooth val="0"/>
          <c:extLst>
            <c:ext xmlns:c16="http://schemas.microsoft.com/office/drawing/2014/chart" uri="{C3380CC4-5D6E-409C-BE32-E72D297353CC}">
              <c16:uniqueId val="{00000000-13DE-42EB-A490-F9649981EDCE}"/>
            </c:ext>
          </c:extLst>
        </c:ser>
        <c:ser>
          <c:idx val="1"/>
          <c:order val="1"/>
          <c:tx>
            <c:strRef>
              <c:f>'21 5 Year Tot Mkt Shr Chgs'!$CT$70</c:f>
              <c:strCache>
                <c:ptCount val="1"/>
                <c:pt idx="0">
                  <c:v> Servus Credit Union </c:v>
                </c:pt>
              </c:strCache>
            </c:strRef>
          </c:tx>
          <c:spPr>
            <a:ln w="28575" cap="rnd">
              <a:solidFill>
                <a:srgbClr val="0432FF"/>
              </a:solidFill>
              <a:round/>
            </a:ln>
            <a:effectLst/>
          </c:spPr>
          <c:marker>
            <c:symbol val="none"/>
          </c:marker>
          <c:cat>
            <c:strRef>
              <c:f>'21 5 Year Tot Mkt Shr Chgs'!$CR$71:$CR$76</c:f>
              <c:strCache>
                <c:ptCount val="6"/>
                <c:pt idx="0">
                  <c:v>2014</c:v>
                </c:pt>
                <c:pt idx="1">
                  <c:v>2015</c:v>
                </c:pt>
                <c:pt idx="2">
                  <c:v>2016</c:v>
                </c:pt>
                <c:pt idx="3">
                  <c:v>2017</c:v>
                </c:pt>
                <c:pt idx="4">
                  <c:v>2018</c:v>
                </c:pt>
                <c:pt idx="5">
                  <c:v>2019</c:v>
                </c:pt>
              </c:strCache>
            </c:strRef>
          </c:cat>
          <c:val>
            <c:numRef>
              <c:f>'21 5 Year Tot Mkt Shr Chgs'!$CT$71:$CT$76</c:f>
              <c:numCache>
                <c:formatCode>0.0%</c:formatCode>
                <c:ptCount val="6"/>
                <c:pt idx="0">
                  <c:v>0</c:v>
                </c:pt>
                <c:pt idx="1">
                  <c:v>-3.4337412550118664E-2</c:v>
                </c:pt>
                <c:pt idx="2">
                  <c:v>-5.7802422415046052E-2</c:v>
                </c:pt>
                <c:pt idx="3">
                  <c:v>-6.943809991862078E-2</c:v>
                </c:pt>
                <c:pt idx="4">
                  <c:v>-5.6849683030385491E-2</c:v>
                </c:pt>
                <c:pt idx="5">
                  <c:v>-9.7385659691600679E-2</c:v>
                </c:pt>
              </c:numCache>
            </c:numRef>
          </c:val>
          <c:smooth val="0"/>
          <c:extLst>
            <c:ext xmlns:c16="http://schemas.microsoft.com/office/drawing/2014/chart" uri="{C3380CC4-5D6E-409C-BE32-E72D297353CC}">
              <c16:uniqueId val="{00000001-13DE-42EB-A490-F9649981EDCE}"/>
            </c:ext>
          </c:extLst>
        </c:ser>
        <c:ser>
          <c:idx val="2"/>
          <c:order val="2"/>
          <c:tx>
            <c:strRef>
              <c:f>'21 5 Year Tot Mkt Shr Chgs'!$CU$70</c:f>
              <c:strCache>
                <c:ptCount val="1"/>
                <c:pt idx="0">
                  <c:v> Connect First </c:v>
                </c:pt>
              </c:strCache>
            </c:strRef>
          </c:tx>
          <c:spPr>
            <a:ln w="28575" cap="rnd">
              <a:solidFill>
                <a:srgbClr val="AB7942"/>
              </a:solidFill>
              <a:prstDash val="solid"/>
              <a:round/>
            </a:ln>
            <a:effectLst/>
          </c:spPr>
          <c:marker>
            <c:symbol val="none"/>
          </c:marker>
          <c:cat>
            <c:strRef>
              <c:f>'21 5 Year Tot Mkt Shr Chgs'!$CR$71:$CR$76</c:f>
              <c:strCache>
                <c:ptCount val="6"/>
                <c:pt idx="0">
                  <c:v>2014</c:v>
                </c:pt>
                <c:pt idx="1">
                  <c:v>2015</c:v>
                </c:pt>
                <c:pt idx="2">
                  <c:v>2016</c:v>
                </c:pt>
                <c:pt idx="3">
                  <c:v>2017</c:v>
                </c:pt>
                <c:pt idx="4">
                  <c:v>2018</c:v>
                </c:pt>
                <c:pt idx="5">
                  <c:v>2019</c:v>
                </c:pt>
              </c:strCache>
            </c:strRef>
          </c:cat>
          <c:val>
            <c:numRef>
              <c:f>'21 5 Year Tot Mkt Shr Chgs'!$CU$71:$CU$76</c:f>
              <c:numCache>
                <c:formatCode>0.0%</c:formatCode>
                <c:ptCount val="6"/>
                <c:pt idx="0">
                  <c:v>0</c:v>
                </c:pt>
                <c:pt idx="1">
                  <c:v>0.27992862541054431</c:v>
                </c:pt>
                <c:pt idx="2">
                  <c:v>0.29675795744934264</c:v>
                </c:pt>
                <c:pt idx="3">
                  <c:v>0.3128552879630645</c:v>
                </c:pt>
                <c:pt idx="4">
                  <c:v>0.54396841553408704</c:v>
                </c:pt>
                <c:pt idx="5">
                  <c:v>0.4828785198319312</c:v>
                </c:pt>
              </c:numCache>
            </c:numRef>
          </c:val>
          <c:smooth val="0"/>
          <c:extLst>
            <c:ext xmlns:c16="http://schemas.microsoft.com/office/drawing/2014/chart" uri="{C3380CC4-5D6E-409C-BE32-E72D297353CC}">
              <c16:uniqueId val="{00000002-13DE-42EB-A490-F9649981EDC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 and Loans</a:t>
            </a:r>
          </a:p>
          <a:p>
            <a:pPr>
              <a:defRPr/>
            </a:pPr>
            <a:r>
              <a:rPr lang="en-US" sz="1200"/>
              <a:t>%</a:t>
            </a:r>
            <a:r>
              <a:rPr lang="en-US" sz="1200" baseline="0"/>
              <a:t> Change in Share</a:t>
            </a:r>
            <a:endParaRPr lang="en-US" sz="1200"/>
          </a:p>
        </c:rich>
      </c:tx>
      <c:layout>
        <c:manualLayout>
          <c:xMode val="edge"/>
          <c:yMode val="edge"/>
          <c:x val="9.5890840652446657E-2"/>
          <c:y val="1.9125862088113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Bks'!$CJ$80</c:f>
              <c:strCache>
                <c:ptCount val="1"/>
                <c:pt idx="0">
                  <c:v> ATB Financial </c:v>
                </c:pt>
              </c:strCache>
            </c:strRef>
          </c:tx>
          <c:spPr>
            <a:ln w="28575" cap="rnd">
              <a:solidFill>
                <a:srgbClr val="FF0000"/>
              </a:solidFill>
              <a:round/>
            </a:ln>
            <a:effectLst/>
          </c:spPr>
          <c:marker>
            <c:symbol val="none"/>
          </c:marker>
          <c:cat>
            <c:numRef>
              <c:f>'22 5 Yr Change Prov Sh of Bks'!$CI$81:$CI$86</c:f>
              <c:numCache>
                <c:formatCode>General</c:formatCode>
                <c:ptCount val="6"/>
                <c:pt idx="0">
                  <c:v>2014</c:v>
                </c:pt>
                <c:pt idx="1">
                  <c:v>2015</c:v>
                </c:pt>
                <c:pt idx="2">
                  <c:v>2016</c:v>
                </c:pt>
                <c:pt idx="3">
                  <c:v>2017</c:v>
                </c:pt>
                <c:pt idx="4">
                  <c:v>2018</c:v>
                </c:pt>
                <c:pt idx="5">
                  <c:v>2019</c:v>
                </c:pt>
              </c:numCache>
            </c:numRef>
          </c:cat>
          <c:val>
            <c:numRef>
              <c:f>'22 5 Yr Change Prov Sh of Bks'!$CJ$81:$CJ$86</c:f>
              <c:numCache>
                <c:formatCode>0.0%</c:formatCode>
                <c:ptCount val="6"/>
                <c:pt idx="0">
                  <c:v>0</c:v>
                </c:pt>
                <c:pt idx="1">
                  <c:v>6.2071908595252911E-2</c:v>
                </c:pt>
                <c:pt idx="2">
                  <c:v>6.1451134133724147E-2</c:v>
                </c:pt>
                <c:pt idx="3">
                  <c:v>0.11045825997910727</c:v>
                </c:pt>
                <c:pt idx="4">
                  <c:v>9.2334737511985912E-2</c:v>
                </c:pt>
                <c:pt idx="5">
                  <c:v>9.8831076523273872E-2</c:v>
                </c:pt>
              </c:numCache>
            </c:numRef>
          </c:val>
          <c:smooth val="0"/>
          <c:extLst>
            <c:ext xmlns:c16="http://schemas.microsoft.com/office/drawing/2014/chart" uri="{C3380CC4-5D6E-409C-BE32-E72D297353CC}">
              <c16:uniqueId val="{00000000-7E1B-446C-93CB-13EADDE8904E}"/>
            </c:ext>
          </c:extLst>
        </c:ser>
        <c:ser>
          <c:idx val="1"/>
          <c:order val="1"/>
          <c:tx>
            <c:strRef>
              <c:f>'22 5 Yr Change Prov Sh of Bks'!$CK$80</c:f>
              <c:strCache>
                <c:ptCount val="1"/>
                <c:pt idx="0">
                  <c:v> Servus Credit Union </c:v>
                </c:pt>
              </c:strCache>
            </c:strRef>
          </c:tx>
          <c:spPr>
            <a:ln w="28575" cap="rnd">
              <a:solidFill>
                <a:srgbClr val="0432FF"/>
              </a:solidFill>
              <a:round/>
            </a:ln>
            <a:effectLst/>
          </c:spPr>
          <c:marker>
            <c:symbol val="none"/>
          </c:marker>
          <c:cat>
            <c:numRef>
              <c:f>'22 5 Yr Change Prov Sh of Bks'!$CI$81:$CI$86</c:f>
              <c:numCache>
                <c:formatCode>General</c:formatCode>
                <c:ptCount val="6"/>
                <c:pt idx="0">
                  <c:v>2014</c:v>
                </c:pt>
                <c:pt idx="1">
                  <c:v>2015</c:v>
                </c:pt>
                <c:pt idx="2">
                  <c:v>2016</c:v>
                </c:pt>
                <c:pt idx="3">
                  <c:v>2017</c:v>
                </c:pt>
                <c:pt idx="4">
                  <c:v>2018</c:v>
                </c:pt>
                <c:pt idx="5">
                  <c:v>2019</c:v>
                </c:pt>
              </c:numCache>
            </c:numRef>
          </c:cat>
          <c:val>
            <c:numRef>
              <c:f>'22 5 Yr Change Prov Sh of Bks'!$CK$81:$CK$86</c:f>
              <c:numCache>
                <c:formatCode>0.0%</c:formatCode>
                <c:ptCount val="6"/>
                <c:pt idx="0">
                  <c:v>0</c:v>
                </c:pt>
                <c:pt idx="1">
                  <c:v>-4.21186569137319E-2</c:v>
                </c:pt>
                <c:pt idx="2">
                  <c:v>-4.5958840367398487E-2</c:v>
                </c:pt>
                <c:pt idx="3">
                  <c:v>-4.2263528367421477E-2</c:v>
                </c:pt>
                <c:pt idx="4">
                  <c:v>-3.8238776032313765E-2</c:v>
                </c:pt>
                <c:pt idx="5">
                  <c:v>-3.4948610264450182E-2</c:v>
                </c:pt>
              </c:numCache>
            </c:numRef>
          </c:val>
          <c:smooth val="0"/>
          <c:extLst>
            <c:ext xmlns:c16="http://schemas.microsoft.com/office/drawing/2014/chart" uri="{C3380CC4-5D6E-409C-BE32-E72D297353CC}">
              <c16:uniqueId val="{00000001-7E1B-446C-93CB-13EADDE8904E}"/>
            </c:ext>
          </c:extLst>
        </c:ser>
        <c:ser>
          <c:idx val="2"/>
          <c:order val="2"/>
          <c:tx>
            <c:strRef>
              <c:f>'22 5 Yr Change Prov Sh of Bks'!$CL$80</c:f>
              <c:strCache>
                <c:ptCount val="1"/>
                <c:pt idx="0">
                  <c:v> Connect First </c:v>
                </c:pt>
              </c:strCache>
            </c:strRef>
          </c:tx>
          <c:spPr>
            <a:ln w="28575" cap="rnd">
              <a:solidFill>
                <a:srgbClr val="AB7942"/>
              </a:solidFill>
              <a:prstDash val="solid"/>
              <a:round/>
            </a:ln>
            <a:effectLst/>
          </c:spPr>
          <c:marker>
            <c:symbol val="none"/>
          </c:marker>
          <c:cat>
            <c:numRef>
              <c:f>'22 5 Yr Change Prov Sh of Bks'!$CI$81:$CI$86</c:f>
              <c:numCache>
                <c:formatCode>General</c:formatCode>
                <c:ptCount val="6"/>
                <c:pt idx="0">
                  <c:v>2014</c:v>
                </c:pt>
                <c:pt idx="1">
                  <c:v>2015</c:v>
                </c:pt>
                <c:pt idx="2">
                  <c:v>2016</c:v>
                </c:pt>
                <c:pt idx="3">
                  <c:v>2017</c:v>
                </c:pt>
                <c:pt idx="4">
                  <c:v>2018</c:v>
                </c:pt>
                <c:pt idx="5">
                  <c:v>2019</c:v>
                </c:pt>
              </c:numCache>
            </c:numRef>
          </c:cat>
          <c:val>
            <c:numRef>
              <c:f>'22 5 Yr Change Prov Sh of Bks'!$CL$81:$CL$86</c:f>
              <c:numCache>
                <c:formatCode>0.0%</c:formatCode>
                <c:ptCount val="6"/>
                <c:pt idx="0">
                  <c:v>0</c:v>
                </c:pt>
                <c:pt idx="1">
                  <c:v>0.33726755681970039</c:v>
                </c:pt>
                <c:pt idx="2">
                  <c:v>0.36518551852342079</c:v>
                </c:pt>
                <c:pt idx="3">
                  <c:v>0.37577097589341341</c:v>
                </c:pt>
                <c:pt idx="4">
                  <c:v>0.63447577973656466</c:v>
                </c:pt>
                <c:pt idx="5">
                  <c:v>0.61479750717459292</c:v>
                </c:pt>
              </c:numCache>
            </c:numRef>
          </c:val>
          <c:smooth val="0"/>
          <c:extLst>
            <c:ext xmlns:c16="http://schemas.microsoft.com/office/drawing/2014/chart" uri="{C3380CC4-5D6E-409C-BE32-E72D297353CC}">
              <c16:uniqueId val="{00000002-7E1B-446C-93CB-13EADDE8904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Bks'!$CJ$64</c:f>
              <c:strCache>
                <c:ptCount val="1"/>
                <c:pt idx="0">
                  <c:v> ATB Financial </c:v>
                </c:pt>
              </c:strCache>
            </c:strRef>
          </c:tx>
          <c:spPr>
            <a:ln w="28575" cap="rnd">
              <a:solidFill>
                <a:srgbClr val="FF0000"/>
              </a:solidFill>
              <a:round/>
            </a:ln>
            <a:effectLst/>
          </c:spPr>
          <c:marker>
            <c:symbol val="none"/>
          </c:marker>
          <c:cat>
            <c:numRef>
              <c:f>'22 5 Yr Change Prov Sh of Bks'!$CI$65:$CI$70</c:f>
              <c:numCache>
                <c:formatCode>General</c:formatCode>
                <c:ptCount val="6"/>
                <c:pt idx="0">
                  <c:v>2014</c:v>
                </c:pt>
                <c:pt idx="1">
                  <c:v>2015</c:v>
                </c:pt>
                <c:pt idx="2">
                  <c:v>2016</c:v>
                </c:pt>
                <c:pt idx="3">
                  <c:v>2017</c:v>
                </c:pt>
                <c:pt idx="4">
                  <c:v>2018</c:v>
                </c:pt>
                <c:pt idx="5">
                  <c:v>2019</c:v>
                </c:pt>
              </c:numCache>
            </c:numRef>
          </c:cat>
          <c:val>
            <c:numRef>
              <c:f>'22 5 Yr Change Prov Sh of Bks'!$CJ$65:$CJ$70</c:f>
              <c:numCache>
                <c:formatCode>0.0%</c:formatCode>
                <c:ptCount val="6"/>
                <c:pt idx="0">
                  <c:v>0</c:v>
                </c:pt>
                <c:pt idx="1">
                  <c:v>7.0953468841581852E-2</c:v>
                </c:pt>
                <c:pt idx="2">
                  <c:v>5.3649243790742297E-2</c:v>
                </c:pt>
                <c:pt idx="3">
                  <c:v>0.12772834602148114</c:v>
                </c:pt>
                <c:pt idx="4">
                  <c:v>6.5114914533108595E-2</c:v>
                </c:pt>
                <c:pt idx="5">
                  <c:v>9.6405384743664363E-2</c:v>
                </c:pt>
              </c:numCache>
            </c:numRef>
          </c:val>
          <c:smooth val="0"/>
          <c:extLst>
            <c:ext xmlns:c16="http://schemas.microsoft.com/office/drawing/2014/chart" uri="{C3380CC4-5D6E-409C-BE32-E72D297353CC}">
              <c16:uniqueId val="{00000000-4833-4C73-8E30-5130B6E32B6C}"/>
            </c:ext>
          </c:extLst>
        </c:ser>
        <c:ser>
          <c:idx val="1"/>
          <c:order val="1"/>
          <c:tx>
            <c:strRef>
              <c:f>'22 5 Yr Change Prov Sh of Bks'!$CK$64</c:f>
              <c:strCache>
                <c:ptCount val="1"/>
                <c:pt idx="0">
                  <c:v> Servus Credit Union </c:v>
                </c:pt>
              </c:strCache>
            </c:strRef>
          </c:tx>
          <c:spPr>
            <a:ln w="28575" cap="rnd">
              <a:solidFill>
                <a:srgbClr val="0432FF"/>
              </a:solidFill>
              <a:round/>
            </a:ln>
            <a:effectLst/>
          </c:spPr>
          <c:marker>
            <c:symbol val="none"/>
          </c:marker>
          <c:cat>
            <c:numRef>
              <c:f>'22 5 Yr Change Prov Sh of Bks'!$CI$65:$CI$70</c:f>
              <c:numCache>
                <c:formatCode>General</c:formatCode>
                <c:ptCount val="6"/>
                <c:pt idx="0">
                  <c:v>2014</c:v>
                </c:pt>
                <c:pt idx="1">
                  <c:v>2015</c:v>
                </c:pt>
                <c:pt idx="2">
                  <c:v>2016</c:v>
                </c:pt>
                <c:pt idx="3">
                  <c:v>2017</c:v>
                </c:pt>
                <c:pt idx="4">
                  <c:v>2018</c:v>
                </c:pt>
                <c:pt idx="5">
                  <c:v>2019</c:v>
                </c:pt>
              </c:numCache>
            </c:numRef>
          </c:cat>
          <c:val>
            <c:numRef>
              <c:f>'22 5 Yr Change Prov Sh of Bks'!$CK$65:$CK$70</c:f>
              <c:numCache>
                <c:formatCode>0.0%</c:formatCode>
                <c:ptCount val="6"/>
                <c:pt idx="0">
                  <c:v>0</c:v>
                </c:pt>
                <c:pt idx="1">
                  <c:v>-6.6743194697881911E-2</c:v>
                </c:pt>
                <c:pt idx="2">
                  <c:v>-8.5734601252334924E-2</c:v>
                </c:pt>
                <c:pt idx="3">
                  <c:v>-9.0112939023533623E-2</c:v>
                </c:pt>
                <c:pt idx="4">
                  <c:v>-0.11950933051290057</c:v>
                </c:pt>
                <c:pt idx="5">
                  <c:v>-0.1087283867927582</c:v>
                </c:pt>
              </c:numCache>
            </c:numRef>
          </c:val>
          <c:smooth val="0"/>
          <c:extLst>
            <c:ext xmlns:c16="http://schemas.microsoft.com/office/drawing/2014/chart" uri="{C3380CC4-5D6E-409C-BE32-E72D297353CC}">
              <c16:uniqueId val="{00000001-4833-4C73-8E30-5130B6E32B6C}"/>
            </c:ext>
          </c:extLst>
        </c:ser>
        <c:ser>
          <c:idx val="2"/>
          <c:order val="2"/>
          <c:tx>
            <c:strRef>
              <c:f>'22 5 Yr Change Prov Sh of Bks'!$CL$64</c:f>
              <c:strCache>
                <c:ptCount val="1"/>
                <c:pt idx="0">
                  <c:v> Connect First </c:v>
                </c:pt>
              </c:strCache>
            </c:strRef>
          </c:tx>
          <c:spPr>
            <a:ln w="28575" cap="rnd">
              <a:solidFill>
                <a:srgbClr val="AB7942"/>
              </a:solidFill>
              <a:prstDash val="solid"/>
              <a:round/>
            </a:ln>
            <a:effectLst/>
          </c:spPr>
          <c:marker>
            <c:symbol val="none"/>
          </c:marker>
          <c:cat>
            <c:numRef>
              <c:f>'22 5 Yr Change Prov Sh of Bks'!$CI$65:$CI$70</c:f>
              <c:numCache>
                <c:formatCode>General</c:formatCode>
                <c:ptCount val="6"/>
                <c:pt idx="0">
                  <c:v>2014</c:v>
                </c:pt>
                <c:pt idx="1">
                  <c:v>2015</c:v>
                </c:pt>
                <c:pt idx="2">
                  <c:v>2016</c:v>
                </c:pt>
                <c:pt idx="3">
                  <c:v>2017</c:v>
                </c:pt>
                <c:pt idx="4">
                  <c:v>2018</c:v>
                </c:pt>
                <c:pt idx="5">
                  <c:v>2019</c:v>
                </c:pt>
              </c:numCache>
            </c:numRef>
          </c:cat>
          <c:val>
            <c:numRef>
              <c:f>'22 5 Yr Change Prov Sh of Bks'!$CL$65:$CL$70</c:f>
              <c:numCache>
                <c:formatCode>0.0%</c:formatCode>
                <c:ptCount val="6"/>
                <c:pt idx="0">
                  <c:v>0</c:v>
                </c:pt>
                <c:pt idx="1">
                  <c:v>0.34549988263778125</c:v>
                </c:pt>
                <c:pt idx="2">
                  <c:v>0.34352120420040866</c:v>
                </c:pt>
                <c:pt idx="3">
                  <c:v>0.32672335412913939</c:v>
                </c:pt>
                <c:pt idx="4">
                  <c:v>0.54053082475749237</c:v>
                </c:pt>
                <c:pt idx="5">
                  <c:v>0.51533258637390555</c:v>
                </c:pt>
              </c:numCache>
            </c:numRef>
          </c:val>
          <c:smooth val="0"/>
          <c:extLst>
            <c:ext xmlns:c16="http://schemas.microsoft.com/office/drawing/2014/chart" uri="{C3380CC4-5D6E-409C-BE32-E72D297353CC}">
              <c16:uniqueId val="{00000002-4833-4C73-8E30-5130B6E32B6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Desjardins</a:t>
            </a:r>
          </a:p>
          <a:p>
            <a:pPr>
              <a:defRPr/>
            </a:pPr>
            <a:r>
              <a:rPr lang="en-US" sz="1000"/>
              <a:t>Change in Share of Quebec Banks and CUs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'17 Change in Pers Province'!$AG$4</c:f>
              <c:strCache>
                <c:ptCount val="1"/>
                <c:pt idx="0">
                  <c:v> Demand </c:v>
                </c:pt>
              </c:strCache>
            </c:strRef>
          </c:tx>
          <c:spPr>
            <a:ln w="28575" cap="rnd">
              <a:solidFill>
                <a:srgbClr val="00FA00"/>
              </a:solidFill>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Province'!$AG$5:$AG$25</c:f>
              <c:numCache>
                <c:formatCode>0.0%</c:formatCode>
                <c:ptCount val="21"/>
                <c:pt idx="0">
                  <c:v>0</c:v>
                </c:pt>
                <c:pt idx="1">
                  <c:v>2.432951455483617E-3</c:v>
                </c:pt>
                <c:pt idx="2">
                  <c:v>8.8330301994250897E-3</c:v>
                </c:pt>
                <c:pt idx="3">
                  <c:v>-1.1681755292235493E-3</c:v>
                </c:pt>
                <c:pt idx="4">
                  <c:v>1.9130817385162383E-2</c:v>
                </c:pt>
                <c:pt idx="5">
                  <c:v>1.9976723070989726E-2</c:v>
                </c:pt>
                <c:pt idx="6">
                  <c:v>1.6576513941104643E-2</c:v>
                </c:pt>
                <c:pt idx="7">
                  <c:v>6.0111625417793142E-2</c:v>
                </c:pt>
                <c:pt idx="8">
                  <c:v>5.4116347999756939E-2</c:v>
                </c:pt>
                <c:pt idx="9">
                  <c:v>6.3233763304938656E-2</c:v>
                </c:pt>
                <c:pt idx="10">
                  <c:v>8.1447654029993335E-2</c:v>
                </c:pt>
                <c:pt idx="11">
                  <c:v>7.4858334197532739E-2</c:v>
                </c:pt>
                <c:pt idx="12">
                  <c:v>8.936745772448787E-2</c:v>
                </c:pt>
                <c:pt idx="13">
                  <c:v>9.5627330168918431E-2</c:v>
                </c:pt>
                <c:pt idx="14">
                  <c:v>0.11097131851072159</c:v>
                </c:pt>
                <c:pt idx="15">
                  <c:v>0.12281789731233714</c:v>
                </c:pt>
                <c:pt idx="16">
                  <c:v>0.11099529844761459</c:v>
                </c:pt>
                <c:pt idx="17">
                  <c:v>0.12866594819443838</c:v>
                </c:pt>
                <c:pt idx="18">
                  <c:v>0.13137105523393341</c:v>
                </c:pt>
                <c:pt idx="19">
                  <c:v>0.11367865421492759</c:v>
                </c:pt>
                <c:pt idx="20">
                  <c:v>0.12194664561119081</c:v>
                </c:pt>
              </c:numCache>
            </c:numRef>
          </c:val>
          <c:smooth val="0"/>
          <c:extLst>
            <c:ext xmlns:c16="http://schemas.microsoft.com/office/drawing/2014/chart" uri="{C3380CC4-5D6E-409C-BE32-E72D297353CC}">
              <c16:uniqueId val="{00000000-FC6B-8440-8060-1AFF227EC939}"/>
            </c:ext>
          </c:extLst>
        </c:ser>
        <c:ser>
          <c:idx val="1"/>
          <c:order val="1"/>
          <c:tx>
            <c:strRef>
              <c:f>'17 Change in Pers Province'!$AH$4</c:f>
              <c:strCache>
                <c:ptCount val="1"/>
                <c:pt idx="0">
                  <c:v> Term </c:v>
                </c:pt>
              </c:strCache>
            </c:strRef>
          </c:tx>
          <c:spPr>
            <a:ln w="28575" cap="rnd">
              <a:solidFill>
                <a:srgbClr val="C00000"/>
              </a:solidFill>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Province'!$AH$5:$AH$25</c:f>
              <c:numCache>
                <c:formatCode>0.0%</c:formatCode>
                <c:ptCount val="21"/>
                <c:pt idx="0">
                  <c:v>0</c:v>
                </c:pt>
                <c:pt idx="1">
                  <c:v>4.9939209747974214E-3</c:v>
                </c:pt>
                <c:pt idx="2">
                  <c:v>-1.447609827200938E-3</c:v>
                </c:pt>
                <c:pt idx="3">
                  <c:v>-2.1767019403359034E-3</c:v>
                </c:pt>
                <c:pt idx="4">
                  <c:v>-4.2026481497677058E-3</c:v>
                </c:pt>
                <c:pt idx="5">
                  <c:v>-8.182540733146745E-3</c:v>
                </c:pt>
                <c:pt idx="6">
                  <c:v>-1.7665099865459572E-2</c:v>
                </c:pt>
                <c:pt idx="7">
                  <c:v>-3.8189295304125542E-2</c:v>
                </c:pt>
                <c:pt idx="8">
                  <c:v>-5.0180355908976182E-2</c:v>
                </c:pt>
                <c:pt idx="9">
                  <c:v>-5.852586571886266E-2</c:v>
                </c:pt>
                <c:pt idx="10">
                  <c:v>-8.2353000992386113E-2</c:v>
                </c:pt>
                <c:pt idx="11">
                  <c:v>-9.1088431417572474E-2</c:v>
                </c:pt>
                <c:pt idx="12">
                  <c:v>-8.6087829589435436E-2</c:v>
                </c:pt>
                <c:pt idx="13">
                  <c:v>-9.6456041335379925E-2</c:v>
                </c:pt>
                <c:pt idx="14">
                  <c:v>-0.11988258032818064</c:v>
                </c:pt>
                <c:pt idx="15">
                  <c:v>-0.12530892771708735</c:v>
                </c:pt>
                <c:pt idx="16">
                  <c:v>-0.14173693156996803</c:v>
                </c:pt>
                <c:pt idx="17">
                  <c:v>-0.16668345025734532</c:v>
                </c:pt>
                <c:pt idx="18">
                  <c:v>-0.1773025762908928</c:v>
                </c:pt>
                <c:pt idx="19">
                  <c:v>-0.18217359724482851</c:v>
                </c:pt>
                <c:pt idx="20">
                  <c:v>-0.18687303923360238</c:v>
                </c:pt>
              </c:numCache>
            </c:numRef>
          </c:val>
          <c:smooth val="0"/>
          <c:extLst>
            <c:ext xmlns:c16="http://schemas.microsoft.com/office/drawing/2014/chart" uri="{C3380CC4-5D6E-409C-BE32-E72D297353CC}">
              <c16:uniqueId val="{00000001-FC6B-8440-8060-1AFF227EC939}"/>
            </c:ext>
          </c:extLst>
        </c:ser>
        <c:ser>
          <c:idx val="2"/>
          <c:order val="2"/>
          <c:tx>
            <c:strRef>
              <c:f>'17 Change in Pers Province'!$AI$4</c:f>
              <c:strCache>
                <c:ptCount val="1"/>
                <c:pt idx="0">
                  <c:v> Total Deposits </c:v>
                </c:pt>
              </c:strCache>
            </c:strRef>
          </c:tx>
          <c:spPr>
            <a:ln w="28575" cap="rnd">
              <a:solidFill>
                <a:srgbClr val="0432FF"/>
              </a:solidFill>
              <a:prstDash val="sysDot"/>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Province'!$AI$5:$AI$25</c:f>
              <c:numCache>
                <c:formatCode>0.0%</c:formatCode>
                <c:ptCount val="21"/>
                <c:pt idx="0">
                  <c:v>0</c:v>
                </c:pt>
                <c:pt idx="1">
                  <c:v>3.6917538934007812E-3</c:v>
                </c:pt>
                <c:pt idx="2">
                  <c:v>1.9793105135134303E-4</c:v>
                </c:pt>
                <c:pt idx="3">
                  <c:v>-5.824026439746461E-3</c:v>
                </c:pt>
                <c:pt idx="4">
                  <c:v>8.8204237060432076E-4</c:v>
                </c:pt>
                <c:pt idx="5">
                  <c:v>-1.1932507230791462E-4</c:v>
                </c:pt>
                <c:pt idx="6">
                  <c:v>-8.0096935269551583E-3</c:v>
                </c:pt>
                <c:pt idx="7">
                  <c:v>1.0087667905387735E-3</c:v>
                </c:pt>
                <c:pt idx="8">
                  <c:v>-8.7129155109415043E-3</c:v>
                </c:pt>
                <c:pt idx="9">
                  <c:v>-8.854048085160271E-3</c:v>
                </c:pt>
                <c:pt idx="10">
                  <c:v>-1.3668631684882663E-2</c:v>
                </c:pt>
                <c:pt idx="11">
                  <c:v>-2.1422325386753507E-2</c:v>
                </c:pt>
                <c:pt idx="12">
                  <c:v>-1.2199923180738793E-2</c:v>
                </c:pt>
                <c:pt idx="13">
                  <c:v>-1.4719117917736677E-2</c:v>
                </c:pt>
                <c:pt idx="14">
                  <c:v>-2.0668480118495931E-2</c:v>
                </c:pt>
                <c:pt idx="15">
                  <c:v>-1.8465146981823187E-2</c:v>
                </c:pt>
                <c:pt idx="16">
                  <c:v>-3.2898386209715622E-2</c:v>
                </c:pt>
                <c:pt idx="17">
                  <c:v>-3.9932477752533335E-2</c:v>
                </c:pt>
                <c:pt idx="18">
                  <c:v>-4.4959069097065131E-2</c:v>
                </c:pt>
                <c:pt idx="19">
                  <c:v>-5.5501952507435857E-2</c:v>
                </c:pt>
                <c:pt idx="20">
                  <c:v>-5.4516227623133191E-2</c:v>
                </c:pt>
              </c:numCache>
            </c:numRef>
          </c:val>
          <c:smooth val="0"/>
          <c:extLst>
            <c:ext xmlns:c16="http://schemas.microsoft.com/office/drawing/2014/chart" uri="{C3380CC4-5D6E-409C-BE32-E72D297353CC}">
              <c16:uniqueId val="{00000002-FC6B-8440-8060-1AFF227EC939}"/>
            </c:ext>
          </c:extLst>
        </c:ser>
        <c:ser>
          <c:idx val="3"/>
          <c:order val="3"/>
          <c:tx>
            <c:strRef>
              <c:f>'17 Change in Pers Province'!$AJ$4</c:f>
              <c:strCache>
                <c:ptCount val="1"/>
                <c:pt idx="0">
                  <c:v> Mortgages </c:v>
                </c:pt>
              </c:strCache>
            </c:strRef>
          </c:tx>
          <c:spPr>
            <a:ln w="28575" cap="rnd">
              <a:solidFill>
                <a:srgbClr val="AB7942"/>
              </a:solidFill>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Province'!$AJ$5:$AJ$25</c:f>
              <c:numCache>
                <c:formatCode>0.0%</c:formatCode>
                <c:ptCount val="21"/>
                <c:pt idx="0">
                  <c:v>0</c:v>
                </c:pt>
                <c:pt idx="1">
                  <c:v>1.809139595532788E-3</c:v>
                </c:pt>
                <c:pt idx="2">
                  <c:v>-7.2112000422615817E-4</c:v>
                </c:pt>
                <c:pt idx="3">
                  <c:v>1.4178098970245941E-3</c:v>
                </c:pt>
                <c:pt idx="4">
                  <c:v>3.7388976502491381E-3</c:v>
                </c:pt>
                <c:pt idx="5">
                  <c:v>6.7676035565921704E-3</c:v>
                </c:pt>
                <c:pt idx="6">
                  <c:v>1.3304268585466518E-2</c:v>
                </c:pt>
                <c:pt idx="7">
                  <c:v>6.9986804478509562E-3</c:v>
                </c:pt>
                <c:pt idx="8">
                  <c:v>4.2947300027071549E-3</c:v>
                </c:pt>
                <c:pt idx="9">
                  <c:v>1.5769433428527422E-3</c:v>
                </c:pt>
                <c:pt idx="10">
                  <c:v>1.1532414723766747E-2</c:v>
                </c:pt>
                <c:pt idx="11">
                  <c:v>1.2196221971700128E-2</c:v>
                </c:pt>
                <c:pt idx="12">
                  <c:v>2.4279188390687149E-2</c:v>
                </c:pt>
                <c:pt idx="13">
                  <c:v>3.5072346047283431E-2</c:v>
                </c:pt>
                <c:pt idx="14">
                  <c:v>4.7007123848764529E-2</c:v>
                </c:pt>
                <c:pt idx="15">
                  <c:v>5.594781574082771E-2</c:v>
                </c:pt>
                <c:pt idx="16">
                  <c:v>5.3324280703180543E-2</c:v>
                </c:pt>
                <c:pt idx="17">
                  <c:v>5.8638612699641483E-2</c:v>
                </c:pt>
                <c:pt idx="18">
                  <c:v>5.3536651409454405E-2</c:v>
                </c:pt>
                <c:pt idx="19">
                  <c:v>5.5117868130314981E-2</c:v>
                </c:pt>
                <c:pt idx="20">
                  <c:v>5.7472858509836057E-2</c:v>
                </c:pt>
              </c:numCache>
            </c:numRef>
          </c:val>
          <c:smooth val="0"/>
          <c:extLst>
            <c:ext xmlns:c16="http://schemas.microsoft.com/office/drawing/2014/chart" uri="{C3380CC4-5D6E-409C-BE32-E72D297353CC}">
              <c16:uniqueId val="{00000003-FC6B-8440-8060-1AFF227EC939}"/>
            </c:ext>
          </c:extLst>
        </c:ser>
        <c:ser>
          <c:idx val="4"/>
          <c:order val="4"/>
          <c:tx>
            <c:strRef>
              <c:f>'17 Change in Pers Province'!$AK$4</c:f>
              <c:strCache>
                <c:ptCount val="1"/>
                <c:pt idx="0">
                  <c:v> Personal Loans </c:v>
                </c:pt>
              </c:strCache>
            </c:strRef>
          </c:tx>
          <c:spPr>
            <a:ln w="28575" cap="rnd">
              <a:solidFill>
                <a:srgbClr val="00B0F0"/>
              </a:solidFill>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Province'!$AK$5:$AK$25</c:f>
              <c:numCache>
                <c:formatCode>0.0%</c:formatCode>
                <c:ptCount val="21"/>
                <c:pt idx="0">
                  <c:v>0</c:v>
                </c:pt>
                <c:pt idx="1">
                  <c:v>3.8385335173948716E-2</c:v>
                </c:pt>
                <c:pt idx="2">
                  <c:v>3.5880241404517954E-2</c:v>
                </c:pt>
                <c:pt idx="3">
                  <c:v>3.3117310341331682E-2</c:v>
                </c:pt>
                <c:pt idx="4">
                  <c:v>3.3588446299643679E-2</c:v>
                </c:pt>
                <c:pt idx="5">
                  <c:v>1.3439583010453131E-2</c:v>
                </c:pt>
                <c:pt idx="6">
                  <c:v>1.6135053503981974E-2</c:v>
                </c:pt>
                <c:pt idx="7">
                  <c:v>2.7048285280165282E-2</c:v>
                </c:pt>
                <c:pt idx="8">
                  <c:v>4.0660859059120445E-2</c:v>
                </c:pt>
                <c:pt idx="9">
                  <c:v>1.9599722387507627E-2</c:v>
                </c:pt>
                <c:pt idx="10">
                  <c:v>1.38611256354263E-2</c:v>
                </c:pt>
                <c:pt idx="11">
                  <c:v>2.8295875812680595E-2</c:v>
                </c:pt>
                <c:pt idx="12">
                  <c:v>5.2375626414304571E-2</c:v>
                </c:pt>
                <c:pt idx="13">
                  <c:v>8.2847016467144347E-2</c:v>
                </c:pt>
                <c:pt idx="14">
                  <c:v>9.7224831991579316E-2</c:v>
                </c:pt>
                <c:pt idx="15">
                  <c:v>0.10300940334178275</c:v>
                </c:pt>
                <c:pt idx="16">
                  <c:v>0.11981593597403087</c:v>
                </c:pt>
                <c:pt idx="17">
                  <c:v>0.10891795960887031</c:v>
                </c:pt>
                <c:pt idx="18">
                  <c:v>9.6407623929978037E-2</c:v>
                </c:pt>
                <c:pt idx="19">
                  <c:v>9.0997225009326874E-2</c:v>
                </c:pt>
                <c:pt idx="20">
                  <c:v>8.9812816205373208E-2</c:v>
                </c:pt>
              </c:numCache>
            </c:numRef>
          </c:val>
          <c:smooth val="0"/>
          <c:extLst>
            <c:ext xmlns:c16="http://schemas.microsoft.com/office/drawing/2014/chart" uri="{C3380CC4-5D6E-409C-BE32-E72D297353CC}">
              <c16:uniqueId val="{00000004-FC6B-8440-8060-1AFF227EC939}"/>
            </c:ext>
          </c:extLst>
        </c:ser>
        <c:ser>
          <c:idx val="5"/>
          <c:order val="5"/>
          <c:tx>
            <c:strRef>
              <c:f>'17 Change in Pers Province'!$AL$4</c:f>
              <c:strCache>
                <c:ptCount val="1"/>
                <c:pt idx="0">
                  <c:v> Total Personal Loans </c:v>
                </c:pt>
              </c:strCache>
            </c:strRef>
          </c:tx>
          <c:spPr>
            <a:ln w="28575" cap="rnd">
              <a:solidFill>
                <a:srgbClr val="FF0000"/>
              </a:solidFill>
              <a:prstDash val="sysDot"/>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Province'!$AL$5:$AL$25</c:f>
              <c:numCache>
                <c:formatCode>0.0%</c:formatCode>
                <c:ptCount val="21"/>
                <c:pt idx="0">
                  <c:v>0</c:v>
                </c:pt>
                <c:pt idx="1">
                  <c:v>7.4751911090050003E-3</c:v>
                </c:pt>
                <c:pt idx="2">
                  <c:v>9.5746595881071369E-3</c:v>
                </c:pt>
                <c:pt idx="3">
                  <c:v>1.0737048143956682E-2</c:v>
                </c:pt>
                <c:pt idx="4">
                  <c:v>1.2727568014409574E-2</c:v>
                </c:pt>
                <c:pt idx="5">
                  <c:v>1.1383376899753397E-2</c:v>
                </c:pt>
                <c:pt idx="6">
                  <c:v>1.7070381037245026E-2</c:v>
                </c:pt>
                <c:pt idx="7">
                  <c:v>1.4410550172245613E-2</c:v>
                </c:pt>
                <c:pt idx="8">
                  <c:v>1.4764033925859833E-2</c:v>
                </c:pt>
                <c:pt idx="9">
                  <c:v>8.1287725496211709E-3</c:v>
                </c:pt>
                <c:pt idx="10">
                  <c:v>1.3707226146352345E-2</c:v>
                </c:pt>
                <c:pt idx="11">
                  <c:v>1.7261964727812332E-2</c:v>
                </c:pt>
                <c:pt idx="12">
                  <c:v>3.1188576713397198E-2</c:v>
                </c:pt>
                <c:pt idx="13">
                  <c:v>4.5542278140811493E-2</c:v>
                </c:pt>
                <c:pt idx="14">
                  <c:v>5.771870010410269E-2</c:v>
                </c:pt>
                <c:pt idx="15">
                  <c:v>6.5566605591611565E-2</c:v>
                </c:pt>
                <c:pt idx="16">
                  <c:v>6.6955236592740566E-2</c:v>
                </c:pt>
                <c:pt idx="17">
                  <c:v>6.9269540699822843E-2</c:v>
                </c:pt>
                <c:pt idx="18">
                  <c:v>6.3783027207040197E-2</c:v>
                </c:pt>
                <c:pt idx="19">
                  <c:v>6.3848176384357108E-2</c:v>
                </c:pt>
                <c:pt idx="20">
                  <c:v>6.6068399273235795E-2</c:v>
                </c:pt>
              </c:numCache>
            </c:numRef>
          </c:val>
          <c:smooth val="0"/>
          <c:extLst>
            <c:ext xmlns:c16="http://schemas.microsoft.com/office/drawing/2014/chart" uri="{C3380CC4-5D6E-409C-BE32-E72D297353CC}">
              <c16:uniqueId val="{00000005-FC6B-8440-8060-1AFF227EC939}"/>
            </c:ext>
          </c:extLst>
        </c:ser>
        <c:ser>
          <c:idx val="6"/>
          <c:order val="6"/>
          <c:tx>
            <c:strRef>
              <c:f>'17 Change in Pers Province'!$AM$4</c:f>
              <c:strCache>
                <c:ptCount val="1"/>
                <c:pt idx="0">
                  <c:v> Total Deps and Loans </c:v>
                </c:pt>
              </c:strCache>
            </c:strRef>
          </c:tx>
          <c:spPr>
            <a:ln w="28575" cap="rnd">
              <a:solidFill>
                <a:schemeClr val="tx1"/>
              </a:solidFill>
              <a:prstDash val="sysDot"/>
              <a:round/>
            </a:ln>
            <a:effectLst/>
          </c:spPr>
          <c:marker>
            <c:symbol val="none"/>
          </c:marker>
          <c:cat>
            <c:strRef>
              <c:f>'17 Change in Pers Province'!$AF$5:$AF$25</c:f>
              <c:strCache>
                <c:ptCount val="21"/>
                <c:pt idx="0">
                  <c:v>Q4</c:v>
                </c:pt>
                <c:pt idx="1">
                  <c:v>Q1'15</c:v>
                </c:pt>
                <c:pt idx="2">
                  <c:v>Q2</c:v>
                </c:pt>
                <c:pt idx="3">
                  <c:v>Q3</c:v>
                </c:pt>
                <c:pt idx="4">
                  <c:v>Q4</c:v>
                </c:pt>
                <c:pt idx="5">
                  <c:v>Q1'16</c:v>
                </c:pt>
                <c:pt idx="6">
                  <c:v>Q2</c:v>
                </c:pt>
                <c:pt idx="7">
                  <c:v>Q3</c:v>
                </c:pt>
                <c:pt idx="8">
                  <c:v>Q4</c:v>
                </c:pt>
                <c:pt idx="9">
                  <c:v>Q1'17</c:v>
                </c:pt>
                <c:pt idx="10">
                  <c:v>Q2</c:v>
                </c:pt>
                <c:pt idx="11">
                  <c:v>Q3</c:v>
                </c:pt>
                <c:pt idx="12">
                  <c:v>Q4</c:v>
                </c:pt>
                <c:pt idx="13">
                  <c:v>Q1'18</c:v>
                </c:pt>
                <c:pt idx="14">
                  <c:v>Q2</c:v>
                </c:pt>
                <c:pt idx="15">
                  <c:v>Q3</c:v>
                </c:pt>
                <c:pt idx="16">
                  <c:v>Q4</c:v>
                </c:pt>
                <c:pt idx="17">
                  <c:v>Q1'19</c:v>
                </c:pt>
                <c:pt idx="18">
                  <c:v>Q2</c:v>
                </c:pt>
                <c:pt idx="19">
                  <c:v>Q3</c:v>
                </c:pt>
                <c:pt idx="20">
                  <c:v>Q4</c:v>
                </c:pt>
              </c:strCache>
            </c:strRef>
          </c:cat>
          <c:val>
            <c:numRef>
              <c:f>'17 Change in Pers Province'!$AM$5:$AM$25</c:f>
              <c:numCache>
                <c:formatCode>0.0%</c:formatCode>
                <c:ptCount val="21"/>
                <c:pt idx="0">
                  <c:v>0</c:v>
                </c:pt>
                <c:pt idx="1">
                  <c:v>5.8489621141259657E-3</c:v>
                </c:pt>
                <c:pt idx="2">
                  <c:v>5.5851503008655509E-3</c:v>
                </c:pt>
                <c:pt idx="3">
                  <c:v>3.7174897671861298E-3</c:v>
                </c:pt>
                <c:pt idx="4">
                  <c:v>7.6668421300683373E-3</c:v>
                </c:pt>
                <c:pt idx="5">
                  <c:v>6.4345540339473791E-3</c:v>
                </c:pt>
                <c:pt idx="6">
                  <c:v>6.2135934246196648E-3</c:v>
                </c:pt>
                <c:pt idx="7">
                  <c:v>8.6294638752493699E-3</c:v>
                </c:pt>
                <c:pt idx="8">
                  <c:v>4.5499501096816627E-3</c:v>
                </c:pt>
                <c:pt idx="9">
                  <c:v>7.3434639559897337E-4</c:v>
                </c:pt>
                <c:pt idx="10">
                  <c:v>1.746753791036387E-3</c:v>
                </c:pt>
                <c:pt idx="11">
                  <c:v>4.0018451252871282E-4</c:v>
                </c:pt>
                <c:pt idx="12">
                  <c:v>1.2316255320148132E-2</c:v>
                </c:pt>
                <c:pt idx="13">
                  <c:v>1.9177321962961309E-2</c:v>
                </c:pt>
                <c:pt idx="14">
                  <c:v>2.322418285545759E-2</c:v>
                </c:pt>
                <c:pt idx="15">
                  <c:v>2.8623709323270168E-2</c:v>
                </c:pt>
                <c:pt idx="16">
                  <c:v>2.2650465278636768E-2</c:v>
                </c:pt>
                <c:pt idx="17">
                  <c:v>2.014579825010732E-2</c:v>
                </c:pt>
                <c:pt idx="18">
                  <c:v>1.4731936319310435E-2</c:v>
                </c:pt>
                <c:pt idx="19">
                  <c:v>1.015817896142983E-2</c:v>
                </c:pt>
                <c:pt idx="20">
                  <c:v>1.1502564289929513E-2</c:v>
                </c:pt>
              </c:numCache>
            </c:numRef>
          </c:val>
          <c:smooth val="0"/>
          <c:extLst>
            <c:ext xmlns:c16="http://schemas.microsoft.com/office/drawing/2014/chart" uri="{C3380CC4-5D6E-409C-BE32-E72D297353CC}">
              <c16:uniqueId val="{00000006-FC6B-8440-8060-1AFF227EC939}"/>
            </c:ext>
          </c:extLst>
        </c:ser>
        <c:dLbls>
          <c:showLegendKey val="0"/>
          <c:showVal val="0"/>
          <c:showCatName val="0"/>
          <c:showSerName val="0"/>
          <c:showPercent val="0"/>
          <c:showBubbleSize val="0"/>
        </c:dLbls>
        <c:smooth val="0"/>
        <c:axId val="81062016"/>
        <c:axId val="81064768"/>
      </c:lineChart>
      <c:catAx>
        <c:axId val="8106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64768"/>
        <c:crosses val="autoZero"/>
        <c:auto val="1"/>
        <c:lblAlgn val="ctr"/>
        <c:lblOffset val="100"/>
        <c:noMultiLvlLbl val="0"/>
      </c:catAx>
      <c:valAx>
        <c:axId val="81064768"/>
        <c:scaling>
          <c:orientation val="minMax"/>
          <c:max val="0.15000000000000002"/>
          <c:min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6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Bks'!$CJ$72</c:f>
              <c:strCache>
                <c:ptCount val="1"/>
                <c:pt idx="0">
                  <c:v> ATB Financial </c:v>
                </c:pt>
              </c:strCache>
            </c:strRef>
          </c:tx>
          <c:spPr>
            <a:ln w="28575" cap="rnd">
              <a:solidFill>
                <a:srgbClr val="FF0000"/>
              </a:solidFill>
              <a:round/>
            </a:ln>
            <a:effectLst/>
          </c:spPr>
          <c:marker>
            <c:symbol val="none"/>
          </c:marker>
          <c:cat>
            <c:numRef>
              <c:f>'22 5 Yr Change Prov Sh of Bks'!$CI$73:$CI$78</c:f>
              <c:numCache>
                <c:formatCode>General</c:formatCode>
                <c:ptCount val="6"/>
                <c:pt idx="0">
                  <c:v>2014</c:v>
                </c:pt>
                <c:pt idx="1">
                  <c:v>2015</c:v>
                </c:pt>
                <c:pt idx="2">
                  <c:v>2016</c:v>
                </c:pt>
                <c:pt idx="3">
                  <c:v>2017</c:v>
                </c:pt>
                <c:pt idx="4">
                  <c:v>2018</c:v>
                </c:pt>
                <c:pt idx="5">
                  <c:v>2019</c:v>
                </c:pt>
              </c:numCache>
            </c:numRef>
          </c:cat>
          <c:val>
            <c:numRef>
              <c:f>'22 5 Yr Change Prov Sh of Bks'!$CJ$73:$CJ$78</c:f>
              <c:numCache>
                <c:formatCode>0.0%</c:formatCode>
                <c:ptCount val="6"/>
                <c:pt idx="0">
                  <c:v>0</c:v>
                </c:pt>
                <c:pt idx="1">
                  <c:v>4.1260548456656027E-2</c:v>
                </c:pt>
                <c:pt idx="2">
                  <c:v>5.8333096744117886E-2</c:v>
                </c:pt>
                <c:pt idx="3">
                  <c:v>6.8909099653580247E-2</c:v>
                </c:pt>
                <c:pt idx="4">
                  <c:v>9.2792851063320275E-2</c:v>
                </c:pt>
                <c:pt idx="5">
                  <c:v>6.3222794511560057E-2</c:v>
                </c:pt>
              </c:numCache>
            </c:numRef>
          </c:val>
          <c:smooth val="0"/>
          <c:extLst>
            <c:ext xmlns:c16="http://schemas.microsoft.com/office/drawing/2014/chart" uri="{C3380CC4-5D6E-409C-BE32-E72D297353CC}">
              <c16:uniqueId val="{00000000-21B9-4AB0-8269-891B9D98AD1E}"/>
            </c:ext>
          </c:extLst>
        </c:ser>
        <c:ser>
          <c:idx val="1"/>
          <c:order val="1"/>
          <c:tx>
            <c:strRef>
              <c:f>'22 5 Yr Change Prov Sh of Bks'!$CK$72</c:f>
              <c:strCache>
                <c:ptCount val="1"/>
                <c:pt idx="0">
                  <c:v> Servus Credit Union </c:v>
                </c:pt>
              </c:strCache>
            </c:strRef>
          </c:tx>
          <c:spPr>
            <a:ln w="28575" cap="rnd">
              <a:solidFill>
                <a:srgbClr val="0432FF"/>
              </a:solidFill>
              <a:round/>
            </a:ln>
            <a:effectLst/>
          </c:spPr>
          <c:marker>
            <c:symbol val="none"/>
          </c:marker>
          <c:cat>
            <c:numRef>
              <c:f>'22 5 Yr Change Prov Sh of Bks'!$CI$73:$CI$78</c:f>
              <c:numCache>
                <c:formatCode>General</c:formatCode>
                <c:ptCount val="6"/>
                <c:pt idx="0">
                  <c:v>2014</c:v>
                </c:pt>
                <c:pt idx="1">
                  <c:v>2015</c:v>
                </c:pt>
                <c:pt idx="2">
                  <c:v>2016</c:v>
                </c:pt>
                <c:pt idx="3">
                  <c:v>2017</c:v>
                </c:pt>
                <c:pt idx="4">
                  <c:v>2018</c:v>
                </c:pt>
                <c:pt idx="5">
                  <c:v>2019</c:v>
                </c:pt>
              </c:numCache>
            </c:numRef>
          </c:cat>
          <c:val>
            <c:numRef>
              <c:f>'22 5 Yr Change Prov Sh of Bks'!$CK$73:$CK$78</c:f>
              <c:numCache>
                <c:formatCode>0.0%</c:formatCode>
                <c:ptCount val="6"/>
                <c:pt idx="0">
                  <c:v>0</c:v>
                </c:pt>
                <c:pt idx="1">
                  <c:v>-1.3338261444914481E-2</c:v>
                </c:pt>
                <c:pt idx="2">
                  <c:v>9.373058787262602E-4</c:v>
                </c:pt>
                <c:pt idx="3">
                  <c:v>1.4663652712955583E-2</c:v>
                </c:pt>
                <c:pt idx="4">
                  <c:v>5.2390797622455521E-2</c:v>
                </c:pt>
                <c:pt idx="5">
                  <c:v>4.3536927322412419E-2</c:v>
                </c:pt>
              </c:numCache>
            </c:numRef>
          </c:val>
          <c:smooth val="0"/>
          <c:extLst>
            <c:ext xmlns:c16="http://schemas.microsoft.com/office/drawing/2014/chart" uri="{C3380CC4-5D6E-409C-BE32-E72D297353CC}">
              <c16:uniqueId val="{00000001-21B9-4AB0-8269-891B9D98AD1E}"/>
            </c:ext>
          </c:extLst>
        </c:ser>
        <c:ser>
          <c:idx val="2"/>
          <c:order val="2"/>
          <c:tx>
            <c:strRef>
              <c:f>'22 5 Yr Change Prov Sh of Bks'!$CL$72</c:f>
              <c:strCache>
                <c:ptCount val="1"/>
                <c:pt idx="0">
                  <c:v> Connect First </c:v>
                </c:pt>
              </c:strCache>
            </c:strRef>
          </c:tx>
          <c:spPr>
            <a:ln w="28575" cap="rnd">
              <a:solidFill>
                <a:srgbClr val="AB7942"/>
              </a:solidFill>
              <a:prstDash val="solid"/>
              <a:round/>
            </a:ln>
            <a:effectLst/>
          </c:spPr>
          <c:marker>
            <c:symbol val="none"/>
          </c:marker>
          <c:cat>
            <c:numRef>
              <c:f>'22 5 Yr Change Prov Sh of Bks'!$CI$73:$CI$78</c:f>
              <c:numCache>
                <c:formatCode>General</c:formatCode>
                <c:ptCount val="6"/>
                <c:pt idx="0">
                  <c:v>2014</c:v>
                </c:pt>
                <c:pt idx="1">
                  <c:v>2015</c:v>
                </c:pt>
                <c:pt idx="2">
                  <c:v>2016</c:v>
                </c:pt>
                <c:pt idx="3">
                  <c:v>2017</c:v>
                </c:pt>
                <c:pt idx="4">
                  <c:v>2018</c:v>
                </c:pt>
                <c:pt idx="5">
                  <c:v>2019</c:v>
                </c:pt>
              </c:numCache>
            </c:numRef>
          </c:cat>
          <c:val>
            <c:numRef>
              <c:f>'22 5 Yr Change Prov Sh of Bks'!$CL$73:$CL$78</c:f>
              <c:numCache>
                <c:formatCode>0.0%</c:formatCode>
                <c:ptCount val="6"/>
                <c:pt idx="0">
                  <c:v>0</c:v>
                </c:pt>
                <c:pt idx="1">
                  <c:v>0.30776175776772746</c:v>
                </c:pt>
                <c:pt idx="2">
                  <c:v>0.3776021581727238</c:v>
                </c:pt>
                <c:pt idx="3">
                  <c:v>0.43150771791927806</c:v>
                </c:pt>
                <c:pt idx="4">
                  <c:v>0.7227987130922473</c:v>
                </c:pt>
                <c:pt idx="5">
                  <c:v>0.71439608819986411</c:v>
                </c:pt>
              </c:numCache>
            </c:numRef>
          </c:val>
          <c:smooth val="0"/>
          <c:extLst>
            <c:ext xmlns:c16="http://schemas.microsoft.com/office/drawing/2014/chart" uri="{C3380CC4-5D6E-409C-BE32-E72D297353CC}">
              <c16:uniqueId val="{00000002-21B9-4AB0-8269-891B9D98AD1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ATB Financial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70569690470661"/>
          <c:w val="0.85836329833770775"/>
          <c:h val="0.64668626708901866"/>
        </c:manualLayout>
      </c:layout>
      <c:lineChart>
        <c:grouping val="standard"/>
        <c:varyColors val="0"/>
        <c:ser>
          <c:idx val="0"/>
          <c:order val="0"/>
          <c:tx>
            <c:strRef>
              <c:f>'21 5 Year Tot Mkt Shr Chgs'!$CS$2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Chgs'!$CS$3:$CS$8</c:f>
              <c:numCache>
                <c:formatCode>0.00%</c:formatCode>
                <c:ptCount val="6"/>
                <c:pt idx="0">
                  <c:v>0</c:v>
                </c:pt>
                <c:pt idx="1">
                  <c:v>2.0743047874898377E-2</c:v>
                </c:pt>
                <c:pt idx="2">
                  <c:v>6.2329209217942765E-2</c:v>
                </c:pt>
                <c:pt idx="3">
                  <c:v>0.16166501125805133</c:v>
                </c:pt>
                <c:pt idx="4">
                  <c:v>0.17390031782855569</c:v>
                </c:pt>
                <c:pt idx="5">
                  <c:v>0.13388595748366469</c:v>
                </c:pt>
              </c:numCache>
            </c:numRef>
          </c:val>
          <c:smooth val="0"/>
          <c:extLst>
            <c:ext xmlns:c16="http://schemas.microsoft.com/office/drawing/2014/chart" uri="{C3380CC4-5D6E-409C-BE32-E72D297353CC}">
              <c16:uniqueId val="{00000000-7289-42D8-A36A-EFE28593B37E}"/>
            </c:ext>
          </c:extLst>
        </c:ser>
        <c:ser>
          <c:idx val="1"/>
          <c:order val="1"/>
          <c:tx>
            <c:strRef>
              <c:f>'21 5 Year Tot Mkt Shr Chgs'!$CT$2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Chgs'!$CT$3:$CT$8</c:f>
              <c:numCache>
                <c:formatCode>0.00%</c:formatCode>
                <c:ptCount val="6"/>
                <c:pt idx="0">
                  <c:v>0</c:v>
                </c:pt>
                <c:pt idx="1">
                  <c:v>0.11938187869161455</c:v>
                </c:pt>
                <c:pt idx="2">
                  <c:v>-0.10762109488047085</c:v>
                </c:pt>
                <c:pt idx="3">
                  <c:v>-0.14668996246571653</c:v>
                </c:pt>
                <c:pt idx="4">
                  <c:v>-0.31139648712525797</c:v>
                </c:pt>
                <c:pt idx="5">
                  <c:v>-0.2983642859645832</c:v>
                </c:pt>
              </c:numCache>
            </c:numRef>
          </c:val>
          <c:smooth val="0"/>
          <c:extLst>
            <c:ext xmlns:c16="http://schemas.microsoft.com/office/drawing/2014/chart" uri="{C3380CC4-5D6E-409C-BE32-E72D297353CC}">
              <c16:uniqueId val="{00000001-7289-42D8-A36A-EFE28593B37E}"/>
            </c:ext>
          </c:extLst>
        </c:ser>
        <c:ser>
          <c:idx val="2"/>
          <c:order val="2"/>
          <c:tx>
            <c:strRef>
              <c:f>'21 5 Year Tot Mkt Shr Chgs'!$CU$2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Chgs'!$CU$3:$CU$8</c:f>
              <c:numCache>
                <c:formatCode>0.00%</c:formatCode>
                <c:ptCount val="6"/>
                <c:pt idx="0">
                  <c:v>0</c:v>
                </c:pt>
                <c:pt idx="1">
                  <c:v>6.0338760679852693E-2</c:v>
                </c:pt>
                <c:pt idx="2">
                  <c:v>4.3209625431401459E-3</c:v>
                </c:pt>
                <c:pt idx="3">
                  <c:v>5.4052311363390934E-2</c:v>
                </c:pt>
                <c:pt idx="4">
                  <c:v>-1.1384906307290721E-2</c:v>
                </c:pt>
                <c:pt idx="5">
                  <c:v>-3.3820862750178433E-2</c:v>
                </c:pt>
              </c:numCache>
            </c:numRef>
          </c:val>
          <c:smooth val="0"/>
          <c:extLst>
            <c:ext xmlns:c16="http://schemas.microsoft.com/office/drawing/2014/chart" uri="{C3380CC4-5D6E-409C-BE32-E72D297353CC}">
              <c16:uniqueId val="{00000002-7289-42D8-A36A-EFE28593B37E}"/>
            </c:ext>
          </c:extLst>
        </c:ser>
        <c:ser>
          <c:idx val="3"/>
          <c:order val="3"/>
          <c:tx>
            <c:strRef>
              <c:f>'21 5 Year Tot Mkt Shr Chgs'!$CV$2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Chgs'!$CV$3:$CV$8</c:f>
              <c:numCache>
                <c:formatCode>0.00%</c:formatCode>
                <c:ptCount val="6"/>
                <c:pt idx="0">
                  <c:v>0</c:v>
                </c:pt>
                <c:pt idx="1">
                  <c:v>4.3620427940629231E-2</c:v>
                </c:pt>
                <c:pt idx="2">
                  <c:v>3.2759612321060866E-2</c:v>
                </c:pt>
                <c:pt idx="3">
                  <c:v>3.0386821698015563E-2</c:v>
                </c:pt>
                <c:pt idx="4">
                  <c:v>4.0352441028560608E-2</c:v>
                </c:pt>
                <c:pt idx="5">
                  <c:v>-2.1197949424815097E-2</c:v>
                </c:pt>
              </c:numCache>
            </c:numRef>
          </c:val>
          <c:smooth val="0"/>
          <c:extLst>
            <c:ext xmlns:c16="http://schemas.microsoft.com/office/drawing/2014/chart" uri="{C3380CC4-5D6E-409C-BE32-E72D297353CC}">
              <c16:uniqueId val="{00000003-7289-42D8-A36A-EFE28593B37E}"/>
            </c:ext>
          </c:extLst>
        </c:ser>
        <c:ser>
          <c:idx val="4"/>
          <c:order val="4"/>
          <c:tx>
            <c:strRef>
              <c:f>'21 5 Year Tot Mkt Shr Chgs'!$CW$2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Chgs'!$CW$3:$CW$8</c:f>
              <c:numCache>
                <c:formatCode>0.00%</c:formatCode>
                <c:ptCount val="6"/>
                <c:pt idx="0">
                  <c:v>0</c:v>
                </c:pt>
                <c:pt idx="1">
                  <c:v>-1.7910400741252157E-2</c:v>
                </c:pt>
                <c:pt idx="2">
                  <c:v>-6.0605586052770201E-2</c:v>
                </c:pt>
                <c:pt idx="3">
                  <c:v>-0.10091707123593138</c:v>
                </c:pt>
                <c:pt idx="4">
                  <c:v>-0.12206025529937055</c:v>
                </c:pt>
                <c:pt idx="5">
                  <c:v>-0.17761171596704395</c:v>
                </c:pt>
              </c:numCache>
            </c:numRef>
          </c:val>
          <c:smooth val="0"/>
          <c:extLst>
            <c:ext xmlns:c16="http://schemas.microsoft.com/office/drawing/2014/chart" uri="{C3380CC4-5D6E-409C-BE32-E72D297353CC}">
              <c16:uniqueId val="{00000004-7289-42D8-A36A-EFE28593B37E}"/>
            </c:ext>
          </c:extLst>
        </c:ser>
        <c:ser>
          <c:idx val="5"/>
          <c:order val="5"/>
          <c:tx>
            <c:strRef>
              <c:f>'21 5 Year Tot Mkt Shr Chgs'!$CX$2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Chgs'!$CX$3:$CX$8</c:f>
              <c:numCache>
                <c:formatCode>0.00%</c:formatCode>
                <c:ptCount val="6"/>
                <c:pt idx="0">
                  <c:v>0</c:v>
                </c:pt>
                <c:pt idx="1">
                  <c:v>1.9099369257642891E-2</c:v>
                </c:pt>
                <c:pt idx="2">
                  <c:v>-3.7748876240742153E-3</c:v>
                </c:pt>
                <c:pt idx="3">
                  <c:v>-1.9688859329521458E-2</c:v>
                </c:pt>
                <c:pt idx="4">
                  <c:v>-2.0641451644230105E-2</c:v>
                </c:pt>
                <c:pt idx="5">
                  <c:v>-8.0358235399176692E-2</c:v>
                </c:pt>
              </c:numCache>
            </c:numRef>
          </c:val>
          <c:smooth val="0"/>
          <c:extLst>
            <c:ext xmlns:c16="http://schemas.microsoft.com/office/drawing/2014/chart" uri="{C3380CC4-5D6E-409C-BE32-E72D297353CC}">
              <c16:uniqueId val="{00000005-7289-42D8-A36A-EFE28593B37E}"/>
            </c:ext>
          </c:extLst>
        </c:ser>
        <c:ser>
          <c:idx val="6"/>
          <c:order val="6"/>
          <c:tx>
            <c:strRef>
              <c:f>'21 5 Year Tot Mkt Shr Chgs'!$CY$2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Chgs'!$CY$3:$CY$8</c:f>
              <c:numCache>
                <c:formatCode>0.00%</c:formatCode>
                <c:ptCount val="6"/>
                <c:pt idx="0">
                  <c:v>0</c:v>
                </c:pt>
                <c:pt idx="1">
                  <c:v>4.3539883864848063E-2</c:v>
                </c:pt>
                <c:pt idx="2">
                  <c:v>3.1663969064222252E-3</c:v>
                </c:pt>
                <c:pt idx="3">
                  <c:v>2.4873501125270692E-2</c:v>
                </c:pt>
                <c:pt idx="4">
                  <c:v>-9.6957399432791164E-3</c:v>
                </c:pt>
                <c:pt idx="5">
                  <c:v>-4.4616770806657914E-2</c:v>
                </c:pt>
              </c:numCache>
            </c:numRef>
          </c:val>
          <c:smooth val="0"/>
          <c:extLst>
            <c:ext xmlns:c16="http://schemas.microsoft.com/office/drawing/2014/chart" uri="{C3380CC4-5D6E-409C-BE32-E72D297353CC}">
              <c16:uniqueId val="{00000006-7289-42D8-A36A-EFE28593B37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Servus Credit Union</a:t>
            </a:r>
          </a:p>
          <a:p>
            <a:pPr>
              <a:defRPr/>
            </a:pPr>
            <a:r>
              <a:rPr lang="en-US" sz="1000"/>
              <a:t>%</a:t>
            </a:r>
            <a:r>
              <a:rPr lang="en-US" sz="1000" baseline="0"/>
              <a:t> Changes in Total Market Share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'!$BK$3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'!$BK$4:$BK$28</c:f>
              <c:numCache>
                <c:formatCode>0.0%</c:formatCode>
                <c:ptCount val="25"/>
                <c:pt idx="0">
                  <c:v>0</c:v>
                </c:pt>
                <c:pt idx="1">
                  <c:v>0</c:v>
                </c:pt>
                <c:pt idx="2">
                  <c:v>0</c:v>
                </c:pt>
                <c:pt idx="3">
                  <c:v>0</c:v>
                </c:pt>
                <c:pt idx="4">
                  <c:v>0</c:v>
                </c:pt>
                <c:pt idx="5">
                  <c:v>0</c:v>
                </c:pt>
                <c:pt idx="6">
                  <c:v>0</c:v>
                </c:pt>
                <c:pt idx="7">
                  <c:v>0</c:v>
                </c:pt>
                <c:pt idx="8">
                  <c:v>0</c:v>
                </c:pt>
                <c:pt idx="9">
                  <c:v>0</c:v>
                </c:pt>
                <c:pt idx="10">
                  <c:v>-3.9246755702950983E-2</c:v>
                </c:pt>
                <c:pt idx="11">
                  <c:v>-3.9246755702950983E-2</c:v>
                </c:pt>
                <c:pt idx="12">
                  <c:v>-3.9246755702950983E-2</c:v>
                </c:pt>
                <c:pt idx="13">
                  <c:v>-3.9246755702950983E-2</c:v>
                </c:pt>
                <c:pt idx="14">
                  <c:v>-3.9246755702950983E-2</c:v>
                </c:pt>
              </c:numCache>
            </c:numRef>
          </c:val>
          <c:smooth val="0"/>
          <c:extLst>
            <c:ext xmlns:c16="http://schemas.microsoft.com/office/drawing/2014/chart" uri="{C3380CC4-5D6E-409C-BE32-E72D297353CC}">
              <c16:uniqueId val="{00000000-E35D-4789-AFB0-CD149B3C2B4D}"/>
            </c:ext>
          </c:extLst>
        </c:ser>
        <c:ser>
          <c:idx val="1"/>
          <c:order val="1"/>
          <c:tx>
            <c:strRef>
              <c:f>'4. Tot Mkt BP Changes '!$BL$3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'!$BL$4:$BL$28</c:f>
              <c:numCache>
                <c:formatCode>0.0%</c:formatCode>
                <c:ptCount val="25"/>
                <c:pt idx="0">
                  <c:v>0</c:v>
                </c:pt>
                <c:pt idx="1">
                  <c:v>0</c:v>
                </c:pt>
                <c:pt idx="2">
                  <c:v>0</c:v>
                </c:pt>
                <c:pt idx="3">
                  <c:v>0</c:v>
                </c:pt>
                <c:pt idx="4">
                  <c:v>0</c:v>
                </c:pt>
                <c:pt idx="5">
                  <c:v>0</c:v>
                </c:pt>
                <c:pt idx="6">
                  <c:v>0</c:v>
                </c:pt>
                <c:pt idx="7">
                  <c:v>0</c:v>
                </c:pt>
                <c:pt idx="8">
                  <c:v>0</c:v>
                </c:pt>
                <c:pt idx="9">
                  <c:v>0</c:v>
                </c:pt>
                <c:pt idx="10">
                  <c:v>-7.8627882589603237E-2</c:v>
                </c:pt>
                <c:pt idx="11">
                  <c:v>-7.8627882589603237E-2</c:v>
                </c:pt>
                <c:pt idx="12">
                  <c:v>-7.8627882589603237E-2</c:v>
                </c:pt>
                <c:pt idx="13">
                  <c:v>-7.8627882589603237E-2</c:v>
                </c:pt>
                <c:pt idx="14">
                  <c:v>-7.8627882589603237E-2</c:v>
                </c:pt>
              </c:numCache>
            </c:numRef>
          </c:val>
          <c:smooth val="0"/>
          <c:extLst>
            <c:ext xmlns:c16="http://schemas.microsoft.com/office/drawing/2014/chart" uri="{C3380CC4-5D6E-409C-BE32-E72D297353CC}">
              <c16:uniqueId val="{00000001-E35D-4789-AFB0-CD149B3C2B4D}"/>
            </c:ext>
          </c:extLst>
        </c:ser>
        <c:ser>
          <c:idx val="2"/>
          <c:order val="2"/>
          <c:tx>
            <c:strRef>
              <c:f>'4. Tot Mkt BP Changes '!$BM$3</c:f>
              <c:strCache>
                <c:ptCount val="1"/>
                <c:pt idx="0">
                  <c:v>Total Deposits</c:v>
                </c:pt>
              </c:strCache>
            </c:strRef>
          </c:tx>
          <c:spPr>
            <a:ln w="28575" cap="rnd">
              <a:solidFill>
                <a:srgbClr val="0432FF"/>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'!$BM$4:$BM$28</c:f>
              <c:numCache>
                <c:formatCode>0.0%</c:formatCode>
                <c:ptCount val="25"/>
                <c:pt idx="0">
                  <c:v>0</c:v>
                </c:pt>
                <c:pt idx="1">
                  <c:v>0</c:v>
                </c:pt>
                <c:pt idx="2">
                  <c:v>0</c:v>
                </c:pt>
                <c:pt idx="3">
                  <c:v>-3.8413243443085922E-2</c:v>
                </c:pt>
                <c:pt idx="4">
                  <c:v>-3.8413243443085922E-2</c:v>
                </c:pt>
                <c:pt idx="5">
                  <c:v>-3.8413243443085922E-2</c:v>
                </c:pt>
                <c:pt idx="6">
                  <c:v>-5.013647258485332E-2</c:v>
                </c:pt>
                <c:pt idx="7">
                  <c:v>-5.013647258485332E-2</c:v>
                </c:pt>
                <c:pt idx="8">
                  <c:v>-5.013647258485332E-2</c:v>
                </c:pt>
                <c:pt idx="9">
                  <c:v>-4.5475014136419072E-2</c:v>
                </c:pt>
                <c:pt idx="10">
                  <c:v>-4.5475014136419072E-2</c:v>
                </c:pt>
                <c:pt idx="11">
                  <c:v>-4.5475014136419072E-2</c:v>
                </c:pt>
                <c:pt idx="12">
                  <c:v>-7.6073518755723851E-2</c:v>
                </c:pt>
                <c:pt idx="13">
                  <c:v>-7.6073518755723851E-2</c:v>
                </c:pt>
                <c:pt idx="14">
                  <c:v>-7.6073518755723851E-2</c:v>
                </c:pt>
              </c:numCache>
            </c:numRef>
          </c:val>
          <c:smooth val="0"/>
          <c:extLst>
            <c:ext xmlns:c16="http://schemas.microsoft.com/office/drawing/2014/chart" uri="{C3380CC4-5D6E-409C-BE32-E72D297353CC}">
              <c16:uniqueId val="{00000002-E35D-4789-AFB0-CD149B3C2B4D}"/>
            </c:ext>
          </c:extLst>
        </c:ser>
        <c:ser>
          <c:idx val="3"/>
          <c:order val="3"/>
          <c:tx>
            <c:strRef>
              <c:f>'4. Tot Mkt BP Changes '!$BN$3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'!$BN$4:$BN$28</c:f>
              <c:numCache>
                <c:formatCode>0.0%</c:formatCode>
                <c:ptCount val="25"/>
                <c:pt idx="0">
                  <c:v>0</c:v>
                </c:pt>
                <c:pt idx="1">
                  <c:v>-2.8304705862939369E-3</c:v>
                </c:pt>
                <c:pt idx="2">
                  <c:v>-2.8304705862939369E-3</c:v>
                </c:pt>
                <c:pt idx="3">
                  <c:v>-2.8304705862939369E-3</c:v>
                </c:pt>
                <c:pt idx="4">
                  <c:v>-9.1819126000469223E-3</c:v>
                </c:pt>
                <c:pt idx="5">
                  <c:v>-9.1819126000469223E-3</c:v>
                </c:pt>
                <c:pt idx="6">
                  <c:v>-9.1819126000469223E-3</c:v>
                </c:pt>
                <c:pt idx="7">
                  <c:v>-2.3669149379254687E-2</c:v>
                </c:pt>
                <c:pt idx="8">
                  <c:v>-2.3669149379254687E-2</c:v>
                </c:pt>
                <c:pt idx="9">
                  <c:v>-2.3669149379254687E-2</c:v>
                </c:pt>
                <c:pt idx="10">
                  <c:v>-5.0763435344561438E-2</c:v>
                </c:pt>
                <c:pt idx="11">
                  <c:v>-5.0763435344561438E-2</c:v>
                </c:pt>
                <c:pt idx="12">
                  <c:v>-5.0763435344561438E-2</c:v>
                </c:pt>
                <c:pt idx="13">
                  <c:v>-5.4021168202144247E-2</c:v>
                </c:pt>
                <c:pt idx="14">
                  <c:v>-5.4021168202144247E-2</c:v>
                </c:pt>
              </c:numCache>
            </c:numRef>
          </c:val>
          <c:smooth val="0"/>
          <c:extLst>
            <c:ext xmlns:c16="http://schemas.microsoft.com/office/drawing/2014/chart" uri="{C3380CC4-5D6E-409C-BE32-E72D297353CC}">
              <c16:uniqueId val="{00000003-E35D-4789-AFB0-CD149B3C2B4D}"/>
            </c:ext>
          </c:extLst>
        </c:ser>
        <c:ser>
          <c:idx val="4"/>
          <c:order val="4"/>
          <c:tx>
            <c:strRef>
              <c:f>'4. Tot Mkt BP Changes '!$BO$3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'!$BO$4:$BO$28</c:f>
              <c:numCache>
                <c:formatCode>0.0%</c:formatCode>
                <c:ptCount val="25"/>
                <c:pt idx="0">
                  <c:v>0</c:v>
                </c:pt>
                <c:pt idx="1">
                  <c:v>-5.9386903975270702E-3</c:v>
                </c:pt>
                <c:pt idx="2">
                  <c:v>-5.9386903975270702E-3</c:v>
                </c:pt>
                <c:pt idx="3">
                  <c:v>-5.9386903975270702E-3</c:v>
                </c:pt>
                <c:pt idx="4">
                  <c:v>-1.7206162449037478E-2</c:v>
                </c:pt>
                <c:pt idx="5">
                  <c:v>-1.7206162449037478E-2</c:v>
                </c:pt>
                <c:pt idx="6">
                  <c:v>-1.7206162449037478E-2</c:v>
                </c:pt>
                <c:pt idx="7">
                  <c:v>-2.5274802556906274E-2</c:v>
                </c:pt>
                <c:pt idx="8">
                  <c:v>-2.5274802556906274E-2</c:v>
                </c:pt>
                <c:pt idx="9">
                  <c:v>-2.5274802556906274E-2</c:v>
                </c:pt>
                <c:pt idx="10">
                  <c:v>-3.0993342967522215E-2</c:v>
                </c:pt>
                <c:pt idx="11">
                  <c:v>-3.0993342967522215E-2</c:v>
                </c:pt>
                <c:pt idx="12">
                  <c:v>-3.0993342967522215E-2</c:v>
                </c:pt>
                <c:pt idx="13">
                  <c:v>-3.1010718657880555E-2</c:v>
                </c:pt>
                <c:pt idx="14">
                  <c:v>-3.1010718657880555E-2</c:v>
                </c:pt>
              </c:numCache>
            </c:numRef>
          </c:val>
          <c:smooth val="0"/>
          <c:extLst>
            <c:ext xmlns:c16="http://schemas.microsoft.com/office/drawing/2014/chart" uri="{C3380CC4-5D6E-409C-BE32-E72D297353CC}">
              <c16:uniqueId val="{00000004-E35D-4789-AFB0-CD149B3C2B4D}"/>
            </c:ext>
          </c:extLst>
        </c:ser>
        <c:ser>
          <c:idx val="5"/>
          <c:order val="5"/>
          <c:tx>
            <c:strRef>
              <c:f>'4. Tot Mkt BP Changes '!$BP$3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'!$BP$4:$BP$28</c:f>
              <c:numCache>
                <c:formatCode>0.0%</c:formatCode>
                <c:ptCount val="25"/>
                <c:pt idx="0">
                  <c:v>0</c:v>
                </c:pt>
                <c:pt idx="1">
                  <c:v>-1.2077171432853106E-3</c:v>
                </c:pt>
                <c:pt idx="2">
                  <c:v>-1.2077171432853106E-3</c:v>
                </c:pt>
                <c:pt idx="3">
                  <c:v>-1.2077171432853106E-3</c:v>
                </c:pt>
                <c:pt idx="4">
                  <c:v>-8.8427737970234056E-3</c:v>
                </c:pt>
                <c:pt idx="5">
                  <c:v>-8.8427737970234056E-3</c:v>
                </c:pt>
                <c:pt idx="6">
                  <c:v>-8.8427737970234056E-3</c:v>
                </c:pt>
                <c:pt idx="7">
                  <c:v>-2.2340881740607284E-2</c:v>
                </c:pt>
                <c:pt idx="8">
                  <c:v>-2.2340881740607284E-2</c:v>
                </c:pt>
                <c:pt idx="9">
                  <c:v>-2.2340881740607284E-2</c:v>
                </c:pt>
                <c:pt idx="10">
                  <c:v>-4.5203265109917207E-2</c:v>
                </c:pt>
                <c:pt idx="11">
                  <c:v>-4.5203265109917207E-2</c:v>
                </c:pt>
                <c:pt idx="12">
                  <c:v>-4.5203265109917207E-2</c:v>
                </c:pt>
                <c:pt idx="13">
                  <c:v>-4.5894127319948116E-2</c:v>
                </c:pt>
                <c:pt idx="14">
                  <c:v>-4.5894127319948116E-2</c:v>
                </c:pt>
              </c:numCache>
            </c:numRef>
          </c:val>
          <c:smooth val="0"/>
          <c:extLst>
            <c:ext xmlns:c16="http://schemas.microsoft.com/office/drawing/2014/chart" uri="{C3380CC4-5D6E-409C-BE32-E72D297353CC}">
              <c16:uniqueId val="{00000005-E35D-4789-AFB0-CD149B3C2B4D}"/>
            </c:ext>
          </c:extLst>
        </c:ser>
        <c:ser>
          <c:idx val="6"/>
          <c:order val="6"/>
          <c:tx>
            <c:strRef>
              <c:f>'4. Tot Mkt BP Changes '!$BQ$3</c:f>
              <c:strCache>
                <c:ptCount val="1"/>
                <c:pt idx="0">
                  <c:v>Total Deps and Lns</c:v>
                </c:pt>
              </c:strCache>
            </c:strRef>
          </c:tx>
          <c:spPr>
            <a:ln w="28575" cap="rnd">
              <a:solidFill>
                <a:schemeClr val="accent1">
                  <a:lumMod val="60000"/>
                </a:schemeClr>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'!$BQ$4:$BQ$28</c:f>
              <c:numCache>
                <c:formatCode>0.0%</c:formatCode>
                <c:ptCount val="25"/>
                <c:pt idx="0">
                  <c:v>0</c:v>
                </c:pt>
                <c:pt idx="1">
                  <c:v>-1.7842302606699223E-2</c:v>
                </c:pt>
                <c:pt idx="2">
                  <c:v>-1.7842302606699223E-2</c:v>
                </c:pt>
                <c:pt idx="3">
                  <c:v>-1.7842302606699223E-2</c:v>
                </c:pt>
                <c:pt idx="4">
                  <c:v>-2.6643225534153249E-2</c:v>
                </c:pt>
                <c:pt idx="5">
                  <c:v>-2.6643225534153249E-2</c:v>
                </c:pt>
                <c:pt idx="6">
                  <c:v>-2.6643225534153249E-2</c:v>
                </c:pt>
                <c:pt idx="7">
                  <c:v>-3.0421287308556713E-2</c:v>
                </c:pt>
                <c:pt idx="8">
                  <c:v>-3.0421287308556713E-2</c:v>
                </c:pt>
                <c:pt idx="9">
                  <c:v>-3.0421287308556713E-2</c:v>
                </c:pt>
                <c:pt idx="10">
                  <c:v>-5.7166288013739068E-2</c:v>
                </c:pt>
                <c:pt idx="11">
                  <c:v>-5.7166288013739068E-2</c:v>
                </c:pt>
                <c:pt idx="12">
                  <c:v>-5.7166288013739068E-2</c:v>
                </c:pt>
                <c:pt idx="13">
                  <c:v>-5.2082998096357538E-2</c:v>
                </c:pt>
                <c:pt idx="14">
                  <c:v>-5.2082998096357538E-2</c:v>
                </c:pt>
              </c:numCache>
            </c:numRef>
          </c:val>
          <c:smooth val="0"/>
          <c:extLst>
            <c:ext xmlns:c16="http://schemas.microsoft.com/office/drawing/2014/chart" uri="{C3380CC4-5D6E-409C-BE32-E72D297353CC}">
              <c16:uniqueId val="{00000006-E35D-4789-AFB0-CD149B3C2B4D}"/>
            </c:ext>
          </c:extLst>
        </c:ser>
        <c:dLbls>
          <c:showLegendKey val="0"/>
          <c:showVal val="0"/>
          <c:showCatName val="0"/>
          <c:showSerName val="0"/>
          <c:showPercent val="0"/>
          <c:showBubbleSize val="0"/>
        </c:dLbls>
        <c:smooth val="0"/>
        <c:axId val="76510688"/>
        <c:axId val="76513440"/>
      </c:lineChart>
      <c:catAx>
        <c:axId val="765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13440"/>
        <c:crosses val="autoZero"/>
        <c:auto val="1"/>
        <c:lblAlgn val="ctr"/>
        <c:lblOffset val="100"/>
        <c:noMultiLvlLbl val="0"/>
      </c:catAx>
      <c:valAx>
        <c:axId val="76513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Chgs'!$CZ$2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Chgs'!$CZ$3:$CZ$8</c:f>
              <c:numCache>
                <c:formatCode>0.00%</c:formatCode>
                <c:ptCount val="6"/>
                <c:pt idx="0">
                  <c:v>0</c:v>
                </c:pt>
                <c:pt idx="1">
                  <c:v>-4.1000851199280101E-3</c:v>
                </c:pt>
                <c:pt idx="2">
                  <c:v>-0.1136076413203875</c:v>
                </c:pt>
                <c:pt idx="3">
                  <c:v>-0.14922808259943879</c:v>
                </c:pt>
                <c:pt idx="4">
                  <c:v>-0.19039413211703338</c:v>
                </c:pt>
                <c:pt idx="5">
                  <c:v>-0.21472517365725971</c:v>
                </c:pt>
              </c:numCache>
            </c:numRef>
          </c:val>
          <c:smooth val="0"/>
          <c:extLst>
            <c:ext xmlns:c16="http://schemas.microsoft.com/office/drawing/2014/chart" uri="{C3380CC4-5D6E-409C-BE32-E72D297353CC}">
              <c16:uniqueId val="{00000000-8FD0-479A-9938-57C00DB3ADB4}"/>
            </c:ext>
          </c:extLst>
        </c:ser>
        <c:ser>
          <c:idx val="1"/>
          <c:order val="1"/>
          <c:tx>
            <c:strRef>
              <c:f>'21 5 Year Tot Mkt Shr Chgs'!$DA$2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Chgs'!$DA$3:$DA$8</c:f>
              <c:numCache>
                <c:formatCode>0.00%</c:formatCode>
                <c:ptCount val="6"/>
                <c:pt idx="0">
                  <c:v>0</c:v>
                </c:pt>
                <c:pt idx="1">
                  <c:v>-0.14306841766607503</c:v>
                </c:pt>
                <c:pt idx="2">
                  <c:v>-0.12741127605587113</c:v>
                </c:pt>
                <c:pt idx="3">
                  <c:v>-0.13110968304565787</c:v>
                </c:pt>
                <c:pt idx="4">
                  <c:v>-0.16886693310825568</c:v>
                </c:pt>
                <c:pt idx="5">
                  <c:v>-0.2114929098956127</c:v>
                </c:pt>
              </c:numCache>
            </c:numRef>
          </c:val>
          <c:smooth val="0"/>
          <c:extLst>
            <c:ext xmlns:c16="http://schemas.microsoft.com/office/drawing/2014/chart" uri="{C3380CC4-5D6E-409C-BE32-E72D297353CC}">
              <c16:uniqueId val="{00000001-8FD0-479A-9938-57C00DB3ADB4}"/>
            </c:ext>
          </c:extLst>
        </c:ser>
        <c:ser>
          <c:idx val="2"/>
          <c:order val="2"/>
          <c:tx>
            <c:strRef>
              <c:f>'21 5 Year Tot Mkt Shr Chgs'!$DB$2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Chgs'!$DB$3:$DB$8</c:f>
              <c:numCache>
                <c:formatCode>0.00%</c:formatCode>
                <c:ptCount val="6"/>
                <c:pt idx="0">
                  <c:v>0</c:v>
                </c:pt>
                <c:pt idx="1">
                  <c:v>-7.5993128440516505E-2</c:v>
                </c:pt>
                <c:pt idx="2">
                  <c:v>-0.12853740397833641</c:v>
                </c:pt>
                <c:pt idx="3">
                  <c:v>-0.14955710470044467</c:v>
                </c:pt>
                <c:pt idx="4">
                  <c:v>-0.18274887166319245</c:v>
                </c:pt>
                <c:pt idx="5">
                  <c:v>-0.21458973999369893</c:v>
                </c:pt>
              </c:numCache>
            </c:numRef>
          </c:val>
          <c:smooth val="0"/>
          <c:extLst>
            <c:ext xmlns:c16="http://schemas.microsoft.com/office/drawing/2014/chart" uri="{C3380CC4-5D6E-409C-BE32-E72D297353CC}">
              <c16:uniqueId val="{00000002-8FD0-479A-9938-57C00DB3ADB4}"/>
            </c:ext>
          </c:extLst>
        </c:ser>
        <c:ser>
          <c:idx val="3"/>
          <c:order val="3"/>
          <c:tx>
            <c:strRef>
              <c:f>'21 5 Year Tot Mkt Shr Chgs'!$DC$2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Chgs'!$DC$3:$DC$8</c:f>
              <c:numCache>
                <c:formatCode>0.00%</c:formatCode>
                <c:ptCount val="6"/>
                <c:pt idx="0">
                  <c:v>0</c:v>
                </c:pt>
                <c:pt idx="1">
                  <c:v>-2.8664635466885267E-2</c:v>
                </c:pt>
                <c:pt idx="2">
                  <c:v>-4.4349285291171943E-2</c:v>
                </c:pt>
                <c:pt idx="3">
                  <c:v>-5.4179797244163684E-2</c:v>
                </c:pt>
                <c:pt idx="4">
                  <c:v>-6.2619267499475315E-2</c:v>
                </c:pt>
                <c:pt idx="5">
                  <c:v>-0.10784821684245699</c:v>
                </c:pt>
              </c:numCache>
            </c:numRef>
          </c:val>
          <c:smooth val="0"/>
          <c:extLst>
            <c:ext xmlns:c16="http://schemas.microsoft.com/office/drawing/2014/chart" uri="{C3380CC4-5D6E-409C-BE32-E72D297353CC}">
              <c16:uniqueId val="{00000003-8FD0-479A-9938-57C00DB3ADB4}"/>
            </c:ext>
          </c:extLst>
        </c:ser>
        <c:ser>
          <c:idx val="4"/>
          <c:order val="4"/>
          <c:tx>
            <c:strRef>
              <c:f>'21 5 Year Tot Mkt Shr Chgs'!$DD$2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Chgs'!$DD$3:$DD$8</c:f>
              <c:numCache>
                <c:formatCode>0.00%</c:formatCode>
                <c:ptCount val="6"/>
                <c:pt idx="0">
                  <c:v>0</c:v>
                </c:pt>
                <c:pt idx="1">
                  <c:v>-0.11195952116378391</c:v>
                </c:pt>
                <c:pt idx="2">
                  <c:v>-0.20315552405729409</c:v>
                </c:pt>
                <c:pt idx="3">
                  <c:v>-0.2333135736177058</c:v>
                </c:pt>
                <c:pt idx="4">
                  <c:v>-8.4171525028628888E-2</c:v>
                </c:pt>
                <c:pt idx="5">
                  <c:v>-0.11111701827259592</c:v>
                </c:pt>
              </c:numCache>
            </c:numRef>
          </c:val>
          <c:smooth val="0"/>
          <c:extLst>
            <c:ext xmlns:c16="http://schemas.microsoft.com/office/drawing/2014/chart" uri="{C3380CC4-5D6E-409C-BE32-E72D297353CC}">
              <c16:uniqueId val="{00000004-8FD0-479A-9938-57C00DB3ADB4}"/>
            </c:ext>
          </c:extLst>
        </c:ser>
        <c:ser>
          <c:idx val="5"/>
          <c:order val="5"/>
          <c:tx>
            <c:strRef>
              <c:f>'21 5 Year Tot Mkt Shr Chgs'!$DE$2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Chgs'!$DE$3:$DE$8</c:f>
              <c:numCache>
                <c:formatCode>0.00%</c:formatCode>
                <c:ptCount val="6"/>
                <c:pt idx="0">
                  <c:v>0</c:v>
                </c:pt>
                <c:pt idx="1">
                  <c:v>-3.4337412550118664E-2</c:v>
                </c:pt>
                <c:pt idx="2">
                  <c:v>-5.7802422415046052E-2</c:v>
                </c:pt>
                <c:pt idx="3">
                  <c:v>-6.943809991862078E-2</c:v>
                </c:pt>
                <c:pt idx="4">
                  <c:v>-5.6849683030385491E-2</c:v>
                </c:pt>
                <c:pt idx="5">
                  <c:v>-9.7385659691600679E-2</c:v>
                </c:pt>
              </c:numCache>
            </c:numRef>
          </c:val>
          <c:smooth val="0"/>
          <c:extLst>
            <c:ext xmlns:c16="http://schemas.microsoft.com/office/drawing/2014/chart" uri="{C3380CC4-5D6E-409C-BE32-E72D297353CC}">
              <c16:uniqueId val="{00000005-8FD0-479A-9938-57C00DB3ADB4}"/>
            </c:ext>
          </c:extLst>
        </c:ser>
        <c:ser>
          <c:idx val="6"/>
          <c:order val="6"/>
          <c:tx>
            <c:strRef>
              <c:f>'21 5 Year Tot Mkt Shr Chgs'!$DF$2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Chgs'!$DF$3:$DF$8</c:f>
              <c:numCache>
                <c:formatCode>0.00%</c:formatCode>
                <c:ptCount val="6"/>
                <c:pt idx="0">
                  <c:v>0</c:v>
                </c:pt>
                <c:pt idx="1">
                  <c:v>-5.8832667137716725E-2</c:v>
                </c:pt>
                <c:pt idx="2">
                  <c:v>-9.8345649806909824E-2</c:v>
                </c:pt>
                <c:pt idx="3">
                  <c:v>-0.11607777958632007</c:v>
                </c:pt>
                <c:pt idx="4">
                  <c:v>-0.12807292074045701</c:v>
                </c:pt>
                <c:pt idx="5">
                  <c:v>-0.16093207339905122</c:v>
                </c:pt>
              </c:numCache>
            </c:numRef>
          </c:val>
          <c:smooth val="0"/>
          <c:extLst>
            <c:ext xmlns:c16="http://schemas.microsoft.com/office/drawing/2014/chart" uri="{C3380CC4-5D6E-409C-BE32-E72D297353CC}">
              <c16:uniqueId val="{00000006-8FD0-479A-9938-57C00DB3ADB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72215506256739"/>
          <c:w val="0.85836329833770775"/>
          <c:h val="0.65717036407793428"/>
        </c:manualLayout>
      </c:layout>
      <c:lineChart>
        <c:grouping val="standard"/>
        <c:varyColors val="0"/>
        <c:ser>
          <c:idx val="0"/>
          <c:order val="0"/>
          <c:tx>
            <c:strRef>
              <c:f>'22 5 Yr Change Prov Sh of Bks'!$CQ$4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Bks'!$CQ$5:$CQ$10</c:f>
              <c:numCache>
                <c:formatCode>0.0%</c:formatCode>
                <c:ptCount val="6"/>
                <c:pt idx="0">
                  <c:v>0</c:v>
                </c:pt>
                <c:pt idx="1">
                  <c:v>1.7720590918352392E-2</c:v>
                </c:pt>
                <c:pt idx="2">
                  <c:v>-5.5746541096052919E-2</c:v>
                </c:pt>
                <c:pt idx="3">
                  <c:v>-7.0518236361341274E-2</c:v>
                </c:pt>
                <c:pt idx="4">
                  <c:v>-9.4672276409875716E-2</c:v>
                </c:pt>
                <c:pt idx="5">
                  <c:v>-9.8155682984055137E-2</c:v>
                </c:pt>
              </c:numCache>
            </c:numRef>
          </c:val>
          <c:smooth val="0"/>
          <c:extLst>
            <c:ext xmlns:c16="http://schemas.microsoft.com/office/drawing/2014/chart" uri="{C3380CC4-5D6E-409C-BE32-E72D297353CC}">
              <c16:uniqueId val="{00000000-0C96-44DD-A390-2A4C2A31270B}"/>
            </c:ext>
          </c:extLst>
        </c:ser>
        <c:ser>
          <c:idx val="1"/>
          <c:order val="1"/>
          <c:tx>
            <c:strRef>
              <c:f>'22 5 Yr Change Prov Sh of Bks'!$CR$4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Bks'!$CR$5:$CR$10</c:f>
              <c:numCache>
                <c:formatCode>0.0%</c:formatCode>
                <c:ptCount val="6"/>
                <c:pt idx="0">
                  <c:v>0</c:v>
                </c:pt>
                <c:pt idx="1">
                  <c:v>-0.14379384167963996</c:v>
                </c:pt>
                <c:pt idx="2">
                  <c:v>-9.6864043143834025E-2</c:v>
                </c:pt>
                <c:pt idx="3">
                  <c:v>-9.1549150326977455E-2</c:v>
                </c:pt>
                <c:pt idx="4">
                  <c:v>-0.15213215871544356</c:v>
                </c:pt>
                <c:pt idx="5">
                  <c:v>-0.12006590338692234</c:v>
                </c:pt>
              </c:numCache>
            </c:numRef>
          </c:val>
          <c:smooth val="0"/>
          <c:extLst>
            <c:ext xmlns:c16="http://schemas.microsoft.com/office/drawing/2014/chart" uri="{C3380CC4-5D6E-409C-BE32-E72D297353CC}">
              <c16:uniqueId val="{00000001-0C96-44DD-A390-2A4C2A31270B}"/>
            </c:ext>
          </c:extLst>
        </c:ser>
        <c:ser>
          <c:idx val="2"/>
          <c:order val="2"/>
          <c:tx>
            <c:strRef>
              <c:f>'22 5 Yr Change Prov Sh of Bks'!$CS$4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Bks'!$CS$5:$CS$10</c:f>
              <c:numCache>
                <c:formatCode>0.0%</c:formatCode>
                <c:ptCount val="6"/>
                <c:pt idx="0">
                  <c:v>0</c:v>
                </c:pt>
                <c:pt idx="1">
                  <c:v>-6.6743194697881911E-2</c:v>
                </c:pt>
                <c:pt idx="2">
                  <c:v>-8.5734601252334924E-2</c:v>
                </c:pt>
                <c:pt idx="3">
                  <c:v>-9.0112939023533623E-2</c:v>
                </c:pt>
                <c:pt idx="4">
                  <c:v>-0.11950933051290057</c:v>
                </c:pt>
                <c:pt idx="5">
                  <c:v>-0.1087283867927582</c:v>
                </c:pt>
              </c:numCache>
            </c:numRef>
          </c:val>
          <c:smooth val="0"/>
          <c:extLst>
            <c:ext xmlns:c16="http://schemas.microsoft.com/office/drawing/2014/chart" uri="{C3380CC4-5D6E-409C-BE32-E72D297353CC}">
              <c16:uniqueId val="{00000002-0C96-44DD-A390-2A4C2A31270B}"/>
            </c:ext>
          </c:extLst>
        </c:ser>
        <c:ser>
          <c:idx val="3"/>
          <c:order val="3"/>
          <c:tx>
            <c:strRef>
              <c:f>'22 5 Yr Change Prov Sh of Bks'!$CT$4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Bks'!$CT$5:$CT$10</c:f>
              <c:numCache>
                <c:formatCode>0.0%</c:formatCode>
                <c:ptCount val="6"/>
                <c:pt idx="0">
                  <c:v>0</c:v>
                </c:pt>
                <c:pt idx="1">
                  <c:v>-1.0459970368198295E-2</c:v>
                </c:pt>
                <c:pt idx="2">
                  <c:v>1.2148242274054198E-2</c:v>
                </c:pt>
                <c:pt idx="3">
                  <c:v>3.6055512777422416E-2</c:v>
                </c:pt>
                <c:pt idx="4">
                  <c:v>5.3181832689547293E-2</c:v>
                </c:pt>
                <c:pt idx="5">
                  <c:v>4.3713438918792112E-2</c:v>
                </c:pt>
              </c:numCache>
            </c:numRef>
          </c:val>
          <c:smooth val="0"/>
          <c:extLst>
            <c:ext xmlns:c16="http://schemas.microsoft.com/office/drawing/2014/chart" uri="{C3380CC4-5D6E-409C-BE32-E72D297353CC}">
              <c16:uniqueId val="{00000003-0C96-44DD-A390-2A4C2A31270B}"/>
            </c:ext>
          </c:extLst>
        </c:ser>
        <c:ser>
          <c:idx val="4"/>
          <c:order val="4"/>
          <c:tx>
            <c:strRef>
              <c:f>'22 5 Yr Change Prov Sh of Bks'!$CU$4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Bks'!$CU$5:$CU$10</c:f>
              <c:numCache>
                <c:formatCode>0.0%</c:formatCode>
                <c:ptCount val="6"/>
                <c:pt idx="0">
                  <c:v>0</c:v>
                </c:pt>
                <c:pt idx="1">
                  <c:v>-8.0578289600935604E-2</c:v>
                </c:pt>
                <c:pt idx="2">
                  <c:v>-0.1401012236012121</c:v>
                </c:pt>
                <c:pt idx="3">
                  <c:v>-0.16912418740355906</c:v>
                </c:pt>
                <c:pt idx="4">
                  <c:v>8.9328653128789015E-3</c:v>
                </c:pt>
                <c:pt idx="5">
                  <c:v>2.1352639188373574E-3</c:v>
                </c:pt>
              </c:numCache>
            </c:numRef>
          </c:val>
          <c:smooth val="0"/>
          <c:extLst>
            <c:ext xmlns:c16="http://schemas.microsoft.com/office/drawing/2014/chart" uri="{C3380CC4-5D6E-409C-BE32-E72D297353CC}">
              <c16:uniqueId val="{00000004-0C96-44DD-A390-2A4C2A31270B}"/>
            </c:ext>
          </c:extLst>
        </c:ser>
        <c:ser>
          <c:idx val="5"/>
          <c:order val="5"/>
          <c:tx>
            <c:strRef>
              <c:f>'22 5 Yr Change Prov Sh of Bks'!$CV$4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Bks'!$CV$5:$CV$10</c:f>
              <c:numCache>
                <c:formatCode>0.0%</c:formatCode>
                <c:ptCount val="6"/>
                <c:pt idx="0">
                  <c:v>0</c:v>
                </c:pt>
                <c:pt idx="1">
                  <c:v>-1.3338261444914481E-2</c:v>
                </c:pt>
                <c:pt idx="2">
                  <c:v>9.373058787262602E-4</c:v>
                </c:pt>
                <c:pt idx="3">
                  <c:v>1.4663652712955583E-2</c:v>
                </c:pt>
                <c:pt idx="4">
                  <c:v>5.2390797622455521E-2</c:v>
                </c:pt>
                <c:pt idx="5">
                  <c:v>4.3536927322412419E-2</c:v>
                </c:pt>
              </c:numCache>
            </c:numRef>
          </c:val>
          <c:smooth val="0"/>
          <c:extLst>
            <c:ext xmlns:c16="http://schemas.microsoft.com/office/drawing/2014/chart" uri="{C3380CC4-5D6E-409C-BE32-E72D297353CC}">
              <c16:uniqueId val="{00000005-0C96-44DD-A390-2A4C2A31270B}"/>
            </c:ext>
          </c:extLst>
        </c:ser>
        <c:ser>
          <c:idx val="6"/>
          <c:order val="6"/>
          <c:tx>
            <c:strRef>
              <c:f>'22 5 Yr Change Prov Sh of Bks'!$CW$4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Bks'!$CW$5:$CW$10</c:f>
              <c:numCache>
                <c:formatCode>0.0%</c:formatCode>
                <c:ptCount val="6"/>
                <c:pt idx="0">
                  <c:v>0</c:v>
                </c:pt>
                <c:pt idx="1">
                  <c:v>-4.21186569137319E-2</c:v>
                </c:pt>
                <c:pt idx="2">
                  <c:v>-4.5958840367398487E-2</c:v>
                </c:pt>
                <c:pt idx="3">
                  <c:v>-4.2263528367421477E-2</c:v>
                </c:pt>
                <c:pt idx="4">
                  <c:v>-3.8238776032313765E-2</c:v>
                </c:pt>
                <c:pt idx="5">
                  <c:v>-3.4948610264450182E-2</c:v>
                </c:pt>
              </c:numCache>
            </c:numRef>
          </c:val>
          <c:smooth val="0"/>
          <c:extLst>
            <c:ext xmlns:c16="http://schemas.microsoft.com/office/drawing/2014/chart" uri="{C3380CC4-5D6E-409C-BE32-E72D297353CC}">
              <c16:uniqueId val="{00000006-0C96-44DD-A390-2A4C2A31270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Connect First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81970435513742"/>
          <c:w val="0.85836329833770775"/>
          <c:h val="0.61482632852711594"/>
        </c:manualLayout>
      </c:layout>
      <c:lineChart>
        <c:grouping val="standard"/>
        <c:varyColors val="0"/>
        <c:ser>
          <c:idx val="0"/>
          <c:order val="0"/>
          <c:tx>
            <c:strRef>
              <c:f>'21 5 Year Tot Mkt Shr Chgs'!$DG$2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Chgs'!$DG$3:$DG$8</c:f>
              <c:numCache>
                <c:formatCode>0.00%</c:formatCode>
                <c:ptCount val="6"/>
                <c:pt idx="0">
                  <c:v>0</c:v>
                </c:pt>
                <c:pt idx="1">
                  <c:v>0.47023751696180366</c:v>
                </c:pt>
                <c:pt idx="2">
                  <c:v>0.29253411837535181</c:v>
                </c:pt>
                <c:pt idx="3">
                  <c:v>0.25905076889011991</c:v>
                </c:pt>
                <c:pt idx="4">
                  <c:v>0.68694786172705302</c:v>
                </c:pt>
                <c:pt idx="5">
                  <c:v>0.61237915635364348</c:v>
                </c:pt>
              </c:numCache>
            </c:numRef>
          </c:val>
          <c:smooth val="0"/>
          <c:extLst>
            <c:ext xmlns:c16="http://schemas.microsoft.com/office/drawing/2014/chart" uri="{C3380CC4-5D6E-409C-BE32-E72D297353CC}">
              <c16:uniqueId val="{00000000-BEE3-4E05-AE10-63528E1337C5}"/>
            </c:ext>
          </c:extLst>
        </c:ser>
        <c:ser>
          <c:idx val="1"/>
          <c:order val="1"/>
          <c:tx>
            <c:strRef>
              <c:f>'21 5 Year Tot Mkt Shr Chgs'!$DH$2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Chgs'!$DH$3:$DH$8</c:f>
              <c:numCache>
                <c:formatCode>0.00%</c:formatCode>
                <c:ptCount val="6"/>
                <c:pt idx="0">
                  <c:v>0</c:v>
                </c:pt>
                <c:pt idx="1">
                  <c:v>0.31510469308304584</c:v>
                </c:pt>
                <c:pt idx="2">
                  <c:v>0.34690670463865259</c:v>
                </c:pt>
                <c:pt idx="3">
                  <c:v>0.30323931035917756</c:v>
                </c:pt>
                <c:pt idx="4">
                  <c:v>0.33583977670337334</c:v>
                </c:pt>
                <c:pt idx="5">
                  <c:v>0.22140430150137785</c:v>
                </c:pt>
              </c:numCache>
            </c:numRef>
          </c:val>
          <c:smooth val="0"/>
          <c:extLst>
            <c:ext xmlns:c16="http://schemas.microsoft.com/office/drawing/2014/chart" uri="{C3380CC4-5D6E-409C-BE32-E72D297353CC}">
              <c16:uniqueId val="{00000001-BEE3-4E05-AE10-63528E1337C5}"/>
            </c:ext>
          </c:extLst>
        </c:ser>
        <c:ser>
          <c:idx val="2"/>
          <c:order val="2"/>
          <c:tx>
            <c:strRef>
              <c:f>'21 5 Year Tot Mkt Shr Chgs'!$DI$2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Chgs'!$DI$3:$DI$8</c:f>
              <c:numCache>
                <c:formatCode>0.00%</c:formatCode>
                <c:ptCount val="6"/>
                <c:pt idx="0">
                  <c:v>0</c:v>
                </c:pt>
                <c:pt idx="1">
                  <c:v>0.33216401978158339</c:v>
                </c:pt>
                <c:pt idx="2">
                  <c:v>0.2806221016637041</c:v>
                </c:pt>
                <c:pt idx="3">
                  <c:v>0.24004670352852167</c:v>
                </c:pt>
                <c:pt idx="4">
                  <c:v>0.4298851747106891</c:v>
                </c:pt>
                <c:pt idx="5">
                  <c:v>0.33534799383676683</c:v>
                </c:pt>
              </c:numCache>
            </c:numRef>
          </c:val>
          <c:smooth val="0"/>
          <c:extLst>
            <c:ext xmlns:c16="http://schemas.microsoft.com/office/drawing/2014/chart" uri="{C3380CC4-5D6E-409C-BE32-E72D297353CC}">
              <c16:uniqueId val="{00000002-BEE3-4E05-AE10-63528E1337C5}"/>
            </c:ext>
          </c:extLst>
        </c:ser>
        <c:ser>
          <c:idx val="3"/>
          <c:order val="3"/>
          <c:tx>
            <c:strRef>
              <c:f>'21 5 Year Tot Mkt Shr Chgs'!$DJ$2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Chgs'!$DJ$3:$DJ$8</c:f>
              <c:numCache>
                <c:formatCode>0.00%</c:formatCode>
                <c:ptCount val="6"/>
                <c:pt idx="0">
                  <c:v>0</c:v>
                </c:pt>
                <c:pt idx="1">
                  <c:v>0.22443084648835457</c:v>
                </c:pt>
                <c:pt idx="2">
                  <c:v>0.22729016256540921</c:v>
                </c:pt>
                <c:pt idx="3">
                  <c:v>0.23690567265763152</c:v>
                </c:pt>
                <c:pt idx="4">
                  <c:v>0.45268871649989534</c:v>
                </c:pt>
                <c:pt idx="5">
                  <c:v>0.3689796326615295</c:v>
                </c:pt>
              </c:numCache>
            </c:numRef>
          </c:val>
          <c:smooth val="0"/>
          <c:extLst>
            <c:ext xmlns:c16="http://schemas.microsoft.com/office/drawing/2014/chart" uri="{C3380CC4-5D6E-409C-BE32-E72D297353CC}">
              <c16:uniqueId val="{00000003-BEE3-4E05-AE10-63528E1337C5}"/>
            </c:ext>
          </c:extLst>
        </c:ser>
        <c:ser>
          <c:idx val="4"/>
          <c:order val="4"/>
          <c:tx>
            <c:strRef>
              <c:f>'21 5 Year Tot Mkt Shr Chgs'!$DK$2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Chgs'!$DK$3:$DK$8</c:f>
              <c:numCache>
                <c:formatCode>0.00%</c:formatCode>
                <c:ptCount val="6"/>
                <c:pt idx="0">
                  <c:v>0</c:v>
                </c:pt>
                <c:pt idx="1">
                  <c:v>0.66101295853506992</c:v>
                </c:pt>
                <c:pt idx="2">
                  <c:v>0.76637596308977229</c:v>
                </c:pt>
                <c:pt idx="3">
                  <c:v>0.82543381205601996</c:v>
                </c:pt>
                <c:pt idx="4">
                  <c:v>1.1634428168174009</c:v>
                </c:pt>
                <c:pt idx="5">
                  <c:v>1.2686601356628018</c:v>
                </c:pt>
              </c:numCache>
            </c:numRef>
          </c:val>
          <c:smooth val="0"/>
          <c:extLst>
            <c:ext xmlns:c16="http://schemas.microsoft.com/office/drawing/2014/chart" uri="{C3380CC4-5D6E-409C-BE32-E72D297353CC}">
              <c16:uniqueId val="{00000004-BEE3-4E05-AE10-63528E1337C5}"/>
            </c:ext>
          </c:extLst>
        </c:ser>
        <c:ser>
          <c:idx val="5"/>
          <c:order val="5"/>
          <c:tx>
            <c:strRef>
              <c:f>'21 5 Year Tot Mkt Shr Chgs'!$DL$2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Chgs'!$DL$3:$DL$8</c:f>
              <c:numCache>
                <c:formatCode>0.00%</c:formatCode>
                <c:ptCount val="6"/>
                <c:pt idx="0">
                  <c:v>0</c:v>
                </c:pt>
                <c:pt idx="1">
                  <c:v>0.27992862541054431</c:v>
                </c:pt>
                <c:pt idx="2">
                  <c:v>0.29675795744934264</c:v>
                </c:pt>
                <c:pt idx="3">
                  <c:v>0.3128552879630645</c:v>
                </c:pt>
                <c:pt idx="4">
                  <c:v>0.54396841553408704</c:v>
                </c:pt>
                <c:pt idx="5">
                  <c:v>0.4828785198319312</c:v>
                </c:pt>
              </c:numCache>
            </c:numRef>
          </c:val>
          <c:smooth val="0"/>
          <c:extLst>
            <c:ext xmlns:c16="http://schemas.microsoft.com/office/drawing/2014/chart" uri="{C3380CC4-5D6E-409C-BE32-E72D297353CC}">
              <c16:uniqueId val="{00000005-BEE3-4E05-AE10-63528E1337C5}"/>
            </c:ext>
          </c:extLst>
        </c:ser>
        <c:ser>
          <c:idx val="6"/>
          <c:order val="6"/>
          <c:tx>
            <c:strRef>
              <c:f>'21 5 Year Tot Mkt Shr Chgs'!$DM$2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Chgs'!$DM$3:$DM$8</c:f>
              <c:numCache>
                <c:formatCode>0.00%</c:formatCode>
                <c:ptCount val="6"/>
                <c:pt idx="0">
                  <c:v>0</c:v>
                </c:pt>
                <c:pt idx="1">
                  <c:v>0.31393366084374008</c:v>
                </c:pt>
                <c:pt idx="2">
                  <c:v>0.29022259592162397</c:v>
                </c:pt>
                <c:pt idx="3">
                  <c:v>0.26973815011915947</c:v>
                </c:pt>
                <c:pt idx="4">
                  <c:v>0.48180614608980082</c:v>
                </c:pt>
                <c:pt idx="5">
                  <c:v>0.40399237868218846</c:v>
                </c:pt>
              </c:numCache>
            </c:numRef>
          </c:val>
          <c:smooth val="0"/>
          <c:extLst>
            <c:ext xmlns:c16="http://schemas.microsoft.com/office/drawing/2014/chart" uri="{C3380CC4-5D6E-409C-BE32-E72D297353CC}">
              <c16:uniqueId val="{00000006-BEE3-4E05-AE10-63528E1337C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Connect First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568657178722222"/>
          <c:w val="0.85836329833770775"/>
          <c:h val="0.64870543355993548"/>
        </c:manualLayout>
      </c:layout>
      <c:lineChart>
        <c:grouping val="standard"/>
        <c:varyColors val="0"/>
        <c:ser>
          <c:idx val="0"/>
          <c:order val="0"/>
          <c:tx>
            <c:strRef>
              <c:f>'22 5 Yr Change Prov Sh of Bks'!$CX$4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Bks'!$CX$5:$CX$10</c:f>
              <c:numCache>
                <c:formatCode>0.0%</c:formatCode>
                <c:ptCount val="6"/>
                <c:pt idx="0">
                  <c:v>0</c:v>
                </c:pt>
                <c:pt idx="1">
                  <c:v>0.50245117224744829</c:v>
                </c:pt>
                <c:pt idx="2">
                  <c:v>0.37690696459222722</c:v>
                </c:pt>
                <c:pt idx="3">
                  <c:v>0.37553286050415441</c:v>
                </c:pt>
                <c:pt idx="4">
                  <c:v>0.88640019552495708</c:v>
                </c:pt>
                <c:pt idx="5">
                  <c:v>0.85172748476446836</c:v>
                </c:pt>
              </c:numCache>
            </c:numRef>
          </c:val>
          <c:smooth val="0"/>
          <c:extLst>
            <c:ext xmlns:c16="http://schemas.microsoft.com/office/drawing/2014/chart" uri="{C3380CC4-5D6E-409C-BE32-E72D297353CC}">
              <c16:uniqueId val="{00000000-A708-43CD-8633-4A805484F3D5}"/>
            </c:ext>
          </c:extLst>
        </c:ser>
        <c:ser>
          <c:idx val="1"/>
          <c:order val="1"/>
          <c:tx>
            <c:strRef>
              <c:f>'22 5 Yr Change Prov Sh of Bks'!$CY$4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Bks'!$CY$5:$CY$10</c:f>
              <c:numCache>
                <c:formatCode>0.0%</c:formatCode>
                <c:ptCount val="6"/>
                <c:pt idx="0">
                  <c:v>0</c:v>
                </c:pt>
                <c:pt idx="1">
                  <c:v>0.31399140872711639</c:v>
                </c:pt>
                <c:pt idx="2">
                  <c:v>0.39405866946282292</c:v>
                </c:pt>
                <c:pt idx="3">
                  <c:v>0.36257573104625923</c:v>
                </c:pt>
                <c:pt idx="4">
                  <c:v>0.36273676610084488</c:v>
                </c:pt>
                <c:pt idx="5">
                  <c:v>0.36302552523485798</c:v>
                </c:pt>
              </c:numCache>
            </c:numRef>
          </c:val>
          <c:smooth val="0"/>
          <c:extLst>
            <c:ext xmlns:c16="http://schemas.microsoft.com/office/drawing/2014/chart" uri="{C3380CC4-5D6E-409C-BE32-E72D297353CC}">
              <c16:uniqueId val="{00000001-A708-43CD-8633-4A805484F3D5}"/>
            </c:ext>
          </c:extLst>
        </c:ser>
        <c:ser>
          <c:idx val="2"/>
          <c:order val="2"/>
          <c:tx>
            <c:strRef>
              <c:f>'22 5 Yr Change Prov Sh of Bks'!$CZ$4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Bks'!$CZ$5:$CZ$10</c:f>
              <c:numCache>
                <c:formatCode>0.0%</c:formatCode>
                <c:ptCount val="6"/>
                <c:pt idx="0">
                  <c:v>0</c:v>
                </c:pt>
                <c:pt idx="1">
                  <c:v>0.34549988263778125</c:v>
                </c:pt>
                <c:pt idx="2">
                  <c:v>0.34352120420040866</c:v>
                </c:pt>
                <c:pt idx="3">
                  <c:v>0.32672335412913939</c:v>
                </c:pt>
                <c:pt idx="4">
                  <c:v>0.54053082475749237</c:v>
                </c:pt>
                <c:pt idx="5">
                  <c:v>0.51533258637390555</c:v>
                </c:pt>
              </c:numCache>
            </c:numRef>
          </c:val>
          <c:smooth val="0"/>
          <c:extLst>
            <c:ext xmlns:c16="http://schemas.microsoft.com/office/drawing/2014/chart" uri="{C3380CC4-5D6E-409C-BE32-E72D297353CC}">
              <c16:uniqueId val="{00000002-A708-43CD-8633-4A805484F3D5}"/>
            </c:ext>
          </c:extLst>
        </c:ser>
        <c:ser>
          <c:idx val="3"/>
          <c:order val="3"/>
          <c:tx>
            <c:strRef>
              <c:f>'22 5 Yr Change Prov Sh of Bks'!$DA$4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Bks'!$DA$5:$DA$10</c:f>
              <c:numCache>
                <c:formatCode>0.0%</c:formatCode>
                <c:ptCount val="6"/>
                <c:pt idx="0">
                  <c:v>0</c:v>
                </c:pt>
                <c:pt idx="1">
                  <c:v>0.24737900045321831</c:v>
                </c:pt>
                <c:pt idx="2">
                  <c:v>0.29984686003117411</c:v>
                </c:pt>
                <c:pt idx="3">
                  <c:v>0.35491178683717084</c:v>
                </c:pt>
                <c:pt idx="4">
                  <c:v>0.63214936228692975</c:v>
                </c:pt>
                <c:pt idx="5">
                  <c:v>0.60154635925066302</c:v>
                </c:pt>
              </c:numCache>
            </c:numRef>
          </c:val>
          <c:smooth val="0"/>
          <c:extLst>
            <c:ext xmlns:c16="http://schemas.microsoft.com/office/drawing/2014/chart" uri="{C3380CC4-5D6E-409C-BE32-E72D297353CC}">
              <c16:uniqueId val="{00000003-A708-43CD-8633-4A805484F3D5}"/>
            </c:ext>
          </c:extLst>
        </c:ser>
        <c:ser>
          <c:idx val="4"/>
          <c:order val="4"/>
          <c:tx>
            <c:strRef>
              <c:f>'22 5 Yr Change Prov Sh of Bks'!$DB$4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Bks'!$DB$5:$DB$10</c:f>
              <c:numCache>
                <c:formatCode>0.0%</c:formatCode>
                <c:ptCount val="6"/>
                <c:pt idx="0">
                  <c:v>0</c:v>
                </c:pt>
                <c:pt idx="1">
                  <c:v>0.71970919313576076</c:v>
                </c:pt>
                <c:pt idx="2">
                  <c:v>0.90614928656459237</c:v>
                </c:pt>
                <c:pt idx="3">
                  <c:v>0.97826484171611616</c:v>
                </c:pt>
                <c:pt idx="4">
                  <c:v>1.3833814079436417</c:v>
                </c:pt>
                <c:pt idx="5">
                  <c:v>1.5577093616714195</c:v>
                </c:pt>
              </c:numCache>
            </c:numRef>
          </c:val>
          <c:smooth val="0"/>
          <c:extLst>
            <c:ext xmlns:c16="http://schemas.microsoft.com/office/drawing/2014/chart" uri="{C3380CC4-5D6E-409C-BE32-E72D297353CC}">
              <c16:uniqueId val="{00000004-A708-43CD-8633-4A805484F3D5}"/>
            </c:ext>
          </c:extLst>
        </c:ser>
        <c:ser>
          <c:idx val="5"/>
          <c:order val="5"/>
          <c:tx>
            <c:strRef>
              <c:f>'22 5 Yr Change Prov Sh of Bks'!$DC$4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Bks'!$DC$5:$DC$10</c:f>
              <c:numCache>
                <c:formatCode>0.0%</c:formatCode>
                <c:ptCount val="6"/>
                <c:pt idx="0">
                  <c:v>0</c:v>
                </c:pt>
                <c:pt idx="1">
                  <c:v>0.30776175776772746</c:v>
                </c:pt>
                <c:pt idx="2">
                  <c:v>0.3776021581727238</c:v>
                </c:pt>
                <c:pt idx="3">
                  <c:v>0.43150771791927806</c:v>
                </c:pt>
                <c:pt idx="4">
                  <c:v>0.7227987130922473</c:v>
                </c:pt>
                <c:pt idx="5">
                  <c:v>0.71439608819986411</c:v>
                </c:pt>
              </c:numCache>
            </c:numRef>
          </c:val>
          <c:smooth val="0"/>
          <c:extLst>
            <c:ext xmlns:c16="http://schemas.microsoft.com/office/drawing/2014/chart" uri="{C3380CC4-5D6E-409C-BE32-E72D297353CC}">
              <c16:uniqueId val="{00000005-A708-43CD-8633-4A805484F3D5}"/>
            </c:ext>
          </c:extLst>
        </c:ser>
        <c:ser>
          <c:idx val="6"/>
          <c:order val="6"/>
          <c:tx>
            <c:strRef>
              <c:f>'22 5 Yr Change Prov Sh of Bks'!$DD$4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Bks'!$DD$5:$DD$10</c:f>
              <c:numCache>
                <c:formatCode>0.0%</c:formatCode>
                <c:ptCount val="6"/>
                <c:pt idx="0">
                  <c:v>0</c:v>
                </c:pt>
                <c:pt idx="1">
                  <c:v>0.33726755681970039</c:v>
                </c:pt>
                <c:pt idx="2">
                  <c:v>0.36518551852342079</c:v>
                </c:pt>
                <c:pt idx="3">
                  <c:v>0.37577097589341341</c:v>
                </c:pt>
                <c:pt idx="4">
                  <c:v>0.63447577973656466</c:v>
                </c:pt>
                <c:pt idx="5">
                  <c:v>0.61479750717459292</c:v>
                </c:pt>
              </c:numCache>
            </c:numRef>
          </c:val>
          <c:smooth val="0"/>
          <c:extLst>
            <c:ext xmlns:c16="http://schemas.microsoft.com/office/drawing/2014/chart" uri="{C3380CC4-5D6E-409C-BE32-E72D297353CC}">
              <c16:uniqueId val="{00000006-A708-43CD-8633-4A805484F3D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 and Loans</a:t>
            </a:r>
          </a:p>
          <a:p>
            <a:pPr>
              <a:defRPr/>
            </a:pPr>
            <a:r>
              <a:rPr lang="en-US" sz="1200"/>
              <a:t>%</a:t>
            </a:r>
            <a:r>
              <a:rPr lang="en-US" sz="1200" baseline="0"/>
              <a:t> Change in Share</a:t>
            </a:r>
            <a:endParaRPr lang="en-US" sz="1200"/>
          </a:p>
        </c:rich>
      </c:tx>
      <c:layout>
        <c:manualLayout>
          <c:xMode val="edge"/>
          <c:yMode val="edge"/>
          <c:x val="9.8861111111111122E-2"/>
          <c:y val="2.61781247932243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Chgs'!$DN$78</c:f>
              <c:strCache>
                <c:ptCount val="1"/>
                <c:pt idx="0">
                  <c:v> Conexus </c:v>
                </c:pt>
              </c:strCache>
            </c:strRef>
          </c:tx>
          <c:spPr>
            <a:ln w="28575" cap="rnd">
              <a:solidFill>
                <a:srgbClr val="FF0000"/>
              </a:solidFill>
              <a:round/>
            </a:ln>
            <a:effectLst/>
          </c:spPr>
          <c:marker>
            <c:symbol val="none"/>
          </c:marker>
          <c:cat>
            <c:strRef>
              <c:f>'21 5 Year Tot Mkt Shr Chgs'!$DM$79:$DM$84</c:f>
              <c:strCache>
                <c:ptCount val="6"/>
                <c:pt idx="0">
                  <c:v>2014</c:v>
                </c:pt>
                <c:pt idx="1">
                  <c:v>2015</c:v>
                </c:pt>
                <c:pt idx="2">
                  <c:v>2016</c:v>
                </c:pt>
                <c:pt idx="3">
                  <c:v>2017</c:v>
                </c:pt>
                <c:pt idx="4">
                  <c:v>2018</c:v>
                </c:pt>
                <c:pt idx="5">
                  <c:v>2019</c:v>
                </c:pt>
              </c:strCache>
            </c:strRef>
          </c:cat>
          <c:val>
            <c:numRef>
              <c:f>'21 5 Year Tot Mkt Shr Chgs'!$DN$79:$DN$84</c:f>
              <c:numCache>
                <c:formatCode>0.0%</c:formatCode>
                <c:ptCount val="6"/>
                <c:pt idx="0">
                  <c:v>0</c:v>
                </c:pt>
                <c:pt idx="1">
                  <c:v>-1.5472312294495173E-2</c:v>
                </c:pt>
                <c:pt idx="2">
                  <c:v>-4.1997421318154586E-2</c:v>
                </c:pt>
                <c:pt idx="3">
                  <c:v>-6.1178706844789231E-2</c:v>
                </c:pt>
                <c:pt idx="4">
                  <c:v>-4.366836627275867E-2</c:v>
                </c:pt>
                <c:pt idx="5">
                  <c:v>-5.6534577342215724E-2</c:v>
                </c:pt>
              </c:numCache>
            </c:numRef>
          </c:val>
          <c:smooth val="0"/>
          <c:extLst>
            <c:ext xmlns:c16="http://schemas.microsoft.com/office/drawing/2014/chart" uri="{C3380CC4-5D6E-409C-BE32-E72D297353CC}">
              <c16:uniqueId val="{00000000-4727-493E-B367-DFB9AD4596F3}"/>
            </c:ext>
          </c:extLst>
        </c:ser>
        <c:ser>
          <c:idx val="1"/>
          <c:order val="1"/>
          <c:tx>
            <c:strRef>
              <c:f>'21 5 Year Tot Mkt Shr Chgs'!$DO$78</c:f>
              <c:strCache>
                <c:ptCount val="1"/>
                <c:pt idx="0">
                  <c:v> Synergy </c:v>
                </c:pt>
              </c:strCache>
            </c:strRef>
          </c:tx>
          <c:spPr>
            <a:ln w="28575" cap="rnd">
              <a:solidFill>
                <a:srgbClr val="0432FF"/>
              </a:solidFill>
              <a:round/>
            </a:ln>
            <a:effectLst/>
          </c:spPr>
          <c:marker>
            <c:symbol val="none"/>
          </c:marker>
          <c:cat>
            <c:strRef>
              <c:f>'21 5 Year Tot Mkt Shr Chgs'!$DM$79:$DM$84</c:f>
              <c:strCache>
                <c:ptCount val="6"/>
                <c:pt idx="0">
                  <c:v>2014</c:v>
                </c:pt>
                <c:pt idx="1">
                  <c:v>2015</c:v>
                </c:pt>
                <c:pt idx="2">
                  <c:v>2016</c:v>
                </c:pt>
                <c:pt idx="3">
                  <c:v>2017</c:v>
                </c:pt>
                <c:pt idx="4">
                  <c:v>2018</c:v>
                </c:pt>
                <c:pt idx="5">
                  <c:v>2019</c:v>
                </c:pt>
              </c:strCache>
            </c:strRef>
          </c:cat>
          <c:val>
            <c:numRef>
              <c:f>'21 5 Year Tot Mkt Shr Chgs'!$DO$79:$DO$84</c:f>
              <c:numCache>
                <c:formatCode>0.0%</c:formatCode>
                <c:ptCount val="6"/>
                <c:pt idx="0">
                  <c:v>0</c:v>
                </c:pt>
                <c:pt idx="1">
                  <c:v>-1.346645258553042E-2</c:v>
                </c:pt>
                <c:pt idx="2">
                  <c:v>-7.5288890823010865E-2</c:v>
                </c:pt>
                <c:pt idx="3">
                  <c:v>-7.2497720065513971E-2</c:v>
                </c:pt>
                <c:pt idx="4">
                  <c:v>-0.11521814436723037</c:v>
                </c:pt>
                <c:pt idx="5">
                  <c:v>-0.15097284497626429</c:v>
                </c:pt>
              </c:numCache>
            </c:numRef>
          </c:val>
          <c:smooth val="0"/>
          <c:extLst>
            <c:ext xmlns:c16="http://schemas.microsoft.com/office/drawing/2014/chart" uri="{C3380CC4-5D6E-409C-BE32-E72D297353CC}">
              <c16:uniqueId val="{00000001-4727-493E-B367-DFB9AD4596F3}"/>
            </c:ext>
          </c:extLst>
        </c:ser>
        <c:ser>
          <c:idx val="2"/>
          <c:order val="2"/>
          <c:tx>
            <c:strRef>
              <c:f>'21 5 Year Tot Mkt Shr Chgs'!$DP$78</c:f>
              <c:strCache>
                <c:ptCount val="1"/>
                <c:pt idx="0">
                  <c:v> Innovation </c:v>
                </c:pt>
              </c:strCache>
            </c:strRef>
          </c:tx>
          <c:spPr>
            <a:ln w="28575" cap="rnd">
              <a:solidFill>
                <a:srgbClr val="AB7942"/>
              </a:solidFill>
              <a:prstDash val="solid"/>
              <a:round/>
            </a:ln>
            <a:effectLst/>
          </c:spPr>
          <c:marker>
            <c:symbol val="none"/>
          </c:marker>
          <c:cat>
            <c:strRef>
              <c:f>'21 5 Year Tot Mkt Shr Chgs'!$DM$79:$DM$84</c:f>
              <c:strCache>
                <c:ptCount val="6"/>
                <c:pt idx="0">
                  <c:v>2014</c:v>
                </c:pt>
                <c:pt idx="1">
                  <c:v>2015</c:v>
                </c:pt>
                <c:pt idx="2">
                  <c:v>2016</c:v>
                </c:pt>
                <c:pt idx="3">
                  <c:v>2017</c:v>
                </c:pt>
                <c:pt idx="4">
                  <c:v>2018</c:v>
                </c:pt>
                <c:pt idx="5">
                  <c:v>2019</c:v>
                </c:pt>
              </c:strCache>
            </c:strRef>
          </c:cat>
          <c:val>
            <c:numRef>
              <c:f>'21 5 Year Tot Mkt Shr Chgs'!$DP$79:$DP$84</c:f>
              <c:numCache>
                <c:formatCode>0.0%</c:formatCode>
                <c:ptCount val="6"/>
                <c:pt idx="0">
                  <c:v>0</c:v>
                </c:pt>
                <c:pt idx="1">
                  <c:v>3.6423828778802993E-2</c:v>
                </c:pt>
                <c:pt idx="2">
                  <c:v>3.5391209697587245E-2</c:v>
                </c:pt>
                <c:pt idx="3">
                  <c:v>3.9358628157080959E-2</c:v>
                </c:pt>
                <c:pt idx="4">
                  <c:v>7.1772411115241977E-2</c:v>
                </c:pt>
              </c:numCache>
            </c:numRef>
          </c:val>
          <c:smooth val="0"/>
          <c:extLst>
            <c:ext xmlns:c16="http://schemas.microsoft.com/office/drawing/2014/chart" uri="{C3380CC4-5D6E-409C-BE32-E72D297353CC}">
              <c16:uniqueId val="{00000002-4727-493E-B367-DFB9AD4596F3}"/>
            </c:ext>
          </c:extLst>
        </c:ser>
        <c:ser>
          <c:idx val="3"/>
          <c:order val="3"/>
          <c:tx>
            <c:strRef>
              <c:f>'21 5 Year Tot Mkt Shr Chgs'!$DQ$78</c:f>
              <c:strCache>
                <c:ptCount val="1"/>
                <c:pt idx="0">
                  <c:v> Affinity </c:v>
                </c:pt>
              </c:strCache>
            </c:strRef>
          </c:tx>
          <c:spPr>
            <a:ln w="28575" cap="rnd">
              <a:solidFill>
                <a:schemeClr val="accent4"/>
              </a:solidFill>
              <a:round/>
            </a:ln>
            <a:effectLst/>
          </c:spPr>
          <c:marker>
            <c:symbol val="none"/>
          </c:marker>
          <c:cat>
            <c:strRef>
              <c:f>'21 5 Year Tot Mkt Shr Chgs'!$DM$79:$DM$84</c:f>
              <c:strCache>
                <c:ptCount val="6"/>
                <c:pt idx="0">
                  <c:v>2014</c:v>
                </c:pt>
                <c:pt idx="1">
                  <c:v>2015</c:v>
                </c:pt>
                <c:pt idx="2">
                  <c:v>2016</c:v>
                </c:pt>
                <c:pt idx="3">
                  <c:v>2017</c:v>
                </c:pt>
                <c:pt idx="4">
                  <c:v>2018</c:v>
                </c:pt>
                <c:pt idx="5">
                  <c:v>2019</c:v>
                </c:pt>
              </c:strCache>
            </c:strRef>
          </c:cat>
          <c:val>
            <c:numRef>
              <c:f>'21 5 Year Tot Mkt Shr Chgs'!$DQ$79:$DQ$84</c:f>
              <c:numCache>
                <c:formatCode>0.0%</c:formatCode>
                <c:ptCount val="6"/>
                <c:pt idx="0">
                  <c:v>0</c:v>
                </c:pt>
                <c:pt idx="1">
                  <c:v>0</c:v>
                </c:pt>
                <c:pt idx="2">
                  <c:v>0</c:v>
                </c:pt>
                <c:pt idx="3">
                  <c:v>0</c:v>
                </c:pt>
                <c:pt idx="4">
                  <c:v>2.4108744913430971E-2</c:v>
                </c:pt>
                <c:pt idx="5">
                  <c:v>1.5783080676936848E-2</c:v>
                </c:pt>
              </c:numCache>
            </c:numRef>
          </c:val>
          <c:smooth val="0"/>
          <c:extLst>
            <c:ext xmlns:c16="http://schemas.microsoft.com/office/drawing/2014/chart" uri="{C3380CC4-5D6E-409C-BE32-E72D297353CC}">
              <c16:uniqueId val="{00000003-4727-493E-B367-DFB9AD4596F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8.881641110650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Chgs'!$DN$62</c:f>
              <c:strCache>
                <c:ptCount val="1"/>
                <c:pt idx="0">
                  <c:v> Conexus </c:v>
                </c:pt>
              </c:strCache>
            </c:strRef>
          </c:tx>
          <c:spPr>
            <a:ln w="28575" cap="rnd">
              <a:solidFill>
                <a:srgbClr val="FF0000"/>
              </a:solidFill>
              <a:round/>
            </a:ln>
            <a:effectLst/>
          </c:spPr>
          <c:marker>
            <c:symbol val="none"/>
          </c:marker>
          <c:cat>
            <c:strRef>
              <c:f>'21 5 Year Tot Mkt Shr Chgs'!$DM$63:$DM$68</c:f>
              <c:strCache>
                <c:ptCount val="6"/>
                <c:pt idx="0">
                  <c:v>2014</c:v>
                </c:pt>
                <c:pt idx="1">
                  <c:v>2015</c:v>
                </c:pt>
                <c:pt idx="2">
                  <c:v>2016</c:v>
                </c:pt>
                <c:pt idx="3">
                  <c:v>2017</c:v>
                </c:pt>
                <c:pt idx="4">
                  <c:v>2018</c:v>
                </c:pt>
                <c:pt idx="5">
                  <c:v>2019</c:v>
                </c:pt>
              </c:strCache>
            </c:strRef>
          </c:cat>
          <c:val>
            <c:numRef>
              <c:f>'21 5 Year Tot Mkt Shr Chgs'!$DN$63:$DN$68</c:f>
              <c:numCache>
                <c:formatCode>0.0%</c:formatCode>
                <c:ptCount val="6"/>
                <c:pt idx="0">
                  <c:v>0</c:v>
                </c:pt>
                <c:pt idx="1">
                  <c:v>-1.4942696043257495E-2</c:v>
                </c:pt>
                <c:pt idx="2">
                  <c:v>-5.1144620632177611E-2</c:v>
                </c:pt>
                <c:pt idx="3">
                  <c:v>-6.6402797242488362E-2</c:v>
                </c:pt>
                <c:pt idx="4">
                  <c:v>-3.3397581539244867E-2</c:v>
                </c:pt>
                <c:pt idx="5">
                  <c:v>-6.4606668137737092E-2</c:v>
                </c:pt>
              </c:numCache>
            </c:numRef>
          </c:val>
          <c:smooth val="0"/>
          <c:extLst>
            <c:ext xmlns:c16="http://schemas.microsoft.com/office/drawing/2014/chart" uri="{C3380CC4-5D6E-409C-BE32-E72D297353CC}">
              <c16:uniqueId val="{00000000-EEFA-4B9D-BEA6-1C08A4A6A957}"/>
            </c:ext>
          </c:extLst>
        </c:ser>
        <c:ser>
          <c:idx val="1"/>
          <c:order val="1"/>
          <c:tx>
            <c:strRef>
              <c:f>'21 5 Year Tot Mkt Shr Chgs'!$DO$62</c:f>
              <c:strCache>
                <c:ptCount val="1"/>
                <c:pt idx="0">
                  <c:v> Synergy </c:v>
                </c:pt>
              </c:strCache>
            </c:strRef>
          </c:tx>
          <c:spPr>
            <a:ln w="28575" cap="rnd">
              <a:solidFill>
                <a:srgbClr val="0432FF"/>
              </a:solidFill>
              <a:round/>
            </a:ln>
            <a:effectLst/>
          </c:spPr>
          <c:marker>
            <c:symbol val="none"/>
          </c:marker>
          <c:cat>
            <c:strRef>
              <c:f>'21 5 Year Tot Mkt Shr Chgs'!$DM$63:$DM$68</c:f>
              <c:strCache>
                <c:ptCount val="6"/>
                <c:pt idx="0">
                  <c:v>2014</c:v>
                </c:pt>
                <c:pt idx="1">
                  <c:v>2015</c:v>
                </c:pt>
                <c:pt idx="2">
                  <c:v>2016</c:v>
                </c:pt>
                <c:pt idx="3">
                  <c:v>2017</c:v>
                </c:pt>
                <c:pt idx="4">
                  <c:v>2018</c:v>
                </c:pt>
                <c:pt idx="5">
                  <c:v>2019</c:v>
                </c:pt>
              </c:strCache>
            </c:strRef>
          </c:cat>
          <c:val>
            <c:numRef>
              <c:f>'21 5 Year Tot Mkt Shr Chgs'!$DO$63:$DO$68</c:f>
              <c:numCache>
                <c:formatCode>0.0%</c:formatCode>
                <c:ptCount val="6"/>
                <c:pt idx="0">
                  <c:v>0</c:v>
                </c:pt>
                <c:pt idx="1">
                  <c:v>-5.5090454922662194E-2</c:v>
                </c:pt>
                <c:pt idx="2">
                  <c:v>-0.13270996635288562</c:v>
                </c:pt>
                <c:pt idx="3">
                  <c:v>-0.10457941244245193</c:v>
                </c:pt>
                <c:pt idx="4">
                  <c:v>-0.1525368222954229</c:v>
                </c:pt>
                <c:pt idx="5">
                  <c:v>-0.17773369354136712</c:v>
                </c:pt>
              </c:numCache>
            </c:numRef>
          </c:val>
          <c:smooth val="0"/>
          <c:extLst>
            <c:ext xmlns:c16="http://schemas.microsoft.com/office/drawing/2014/chart" uri="{C3380CC4-5D6E-409C-BE32-E72D297353CC}">
              <c16:uniqueId val="{00000001-EEFA-4B9D-BEA6-1C08A4A6A957}"/>
            </c:ext>
          </c:extLst>
        </c:ser>
        <c:ser>
          <c:idx val="2"/>
          <c:order val="2"/>
          <c:tx>
            <c:strRef>
              <c:f>'21 5 Year Tot Mkt Shr Chgs'!$DP$62</c:f>
              <c:strCache>
                <c:ptCount val="1"/>
                <c:pt idx="0">
                  <c:v> Innovation </c:v>
                </c:pt>
              </c:strCache>
            </c:strRef>
          </c:tx>
          <c:spPr>
            <a:ln w="28575" cap="rnd">
              <a:solidFill>
                <a:srgbClr val="AB7942"/>
              </a:solidFill>
              <a:prstDash val="solid"/>
              <a:round/>
            </a:ln>
            <a:effectLst/>
          </c:spPr>
          <c:marker>
            <c:symbol val="none"/>
          </c:marker>
          <c:cat>
            <c:strRef>
              <c:f>'21 5 Year Tot Mkt Shr Chgs'!$DM$63:$DM$68</c:f>
              <c:strCache>
                <c:ptCount val="6"/>
                <c:pt idx="0">
                  <c:v>2014</c:v>
                </c:pt>
                <c:pt idx="1">
                  <c:v>2015</c:v>
                </c:pt>
                <c:pt idx="2">
                  <c:v>2016</c:v>
                </c:pt>
                <c:pt idx="3">
                  <c:v>2017</c:v>
                </c:pt>
                <c:pt idx="4">
                  <c:v>2018</c:v>
                </c:pt>
                <c:pt idx="5">
                  <c:v>2019</c:v>
                </c:pt>
              </c:strCache>
            </c:strRef>
          </c:cat>
          <c:val>
            <c:numRef>
              <c:f>'21 5 Year Tot Mkt Shr Chgs'!$DP$63:$DP$68</c:f>
              <c:numCache>
                <c:formatCode>0.0%</c:formatCode>
                <c:ptCount val="6"/>
                <c:pt idx="0">
                  <c:v>0</c:v>
                </c:pt>
                <c:pt idx="1">
                  <c:v>1.6740416105925447E-2</c:v>
                </c:pt>
                <c:pt idx="2">
                  <c:v>5.5688301924257978E-3</c:v>
                </c:pt>
                <c:pt idx="3">
                  <c:v>1.6924813094922542E-2</c:v>
                </c:pt>
                <c:pt idx="4">
                  <c:v>6.0252545143829821E-2</c:v>
                </c:pt>
              </c:numCache>
            </c:numRef>
          </c:val>
          <c:smooth val="0"/>
          <c:extLst>
            <c:ext xmlns:c16="http://schemas.microsoft.com/office/drawing/2014/chart" uri="{C3380CC4-5D6E-409C-BE32-E72D297353CC}">
              <c16:uniqueId val="{00000002-EEFA-4B9D-BEA6-1C08A4A6A957}"/>
            </c:ext>
          </c:extLst>
        </c:ser>
        <c:ser>
          <c:idx val="3"/>
          <c:order val="3"/>
          <c:tx>
            <c:strRef>
              <c:f>'21 5 Year Tot Mkt Shr Chgs'!$DQ$62</c:f>
              <c:strCache>
                <c:ptCount val="1"/>
                <c:pt idx="0">
                  <c:v> Affinity </c:v>
                </c:pt>
              </c:strCache>
            </c:strRef>
          </c:tx>
          <c:spPr>
            <a:ln w="28575" cap="rnd">
              <a:solidFill>
                <a:schemeClr val="accent4"/>
              </a:solidFill>
              <a:round/>
            </a:ln>
            <a:effectLst/>
          </c:spPr>
          <c:marker>
            <c:symbol val="none"/>
          </c:marker>
          <c:cat>
            <c:strRef>
              <c:f>'21 5 Year Tot Mkt Shr Chgs'!$DM$63:$DM$68</c:f>
              <c:strCache>
                <c:ptCount val="6"/>
                <c:pt idx="0">
                  <c:v>2014</c:v>
                </c:pt>
                <c:pt idx="1">
                  <c:v>2015</c:v>
                </c:pt>
                <c:pt idx="2">
                  <c:v>2016</c:v>
                </c:pt>
                <c:pt idx="3">
                  <c:v>2017</c:v>
                </c:pt>
                <c:pt idx="4">
                  <c:v>2018</c:v>
                </c:pt>
                <c:pt idx="5">
                  <c:v>2019</c:v>
                </c:pt>
              </c:strCache>
            </c:strRef>
          </c:cat>
          <c:val>
            <c:numRef>
              <c:f>'21 5 Year Tot Mkt Shr Chgs'!$DQ$63:$DQ$68</c:f>
              <c:numCache>
                <c:formatCode>0.0%</c:formatCode>
                <c:ptCount val="6"/>
                <c:pt idx="0">
                  <c:v>0</c:v>
                </c:pt>
                <c:pt idx="1">
                  <c:v>4.2685370212488201E-2</c:v>
                </c:pt>
                <c:pt idx="2">
                  <c:v>4.714412003769404E-2</c:v>
                </c:pt>
                <c:pt idx="3">
                  <c:v>1.4489713472834018E-2</c:v>
                </c:pt>
                <c:pt idx="4">
                  <c:v>3.677662879904349E-2</c:v>
                </c:pt>
                <c:pt idx="5">
                  <c:v>2.3386484507272903E-2</c:v>
                </c:pt>
              </c:numCache>
            </c:numRef>
          </c:val>
          <c:smooth val="0"/>
          <c:extLst>
            <c:ext xmlns:c16="http://schemas.microsoft.com/office/drawing/2014/chart" uri="{C3380CC4-5D6E-409C-BE32-E72D297353CC}">
              <c16:uniqueId val="{00000003-EEFA-4B9D-BEA6-1C08A4A6A957}"/>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5.95032373421587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Chgs'!$DN$70</c:f>
              <c:strCache>
                <c:ptCount val="1"/>
                <c:pt idx="0">
                  <c:v> Conexus </c:v>
                </c:pt>
              </c:strCache>
            </c:strRef>
          </c:tx>
          <c:spPr>
            <a:ln w="28575" cap="rnd">
              <a:solidFill>
                <a:srgbClr val="FF0000"/>
              </a:solidFill>
              <a:round/>
            </a:ln>
            <a:effectLst/>
          </c:spPr>
          <c:marker>
            <c:symbol val="none"/>
          </c:marker>
          <c:cat>
            <c:strRef>
              <c:f>'21 5 Year Tot Mkt Shr Chgs'!$DM$71:$DM$76</c:f>
              <c:strCache>
                <c:ptCount val="6"/>
                <c:pt idx="0">
                  <c:v>2014</c:v>
                </c:pt>
                <c:pt idx="1">
                  <c:v>2015</c:v>
                </c:pt>
                <c:pt idx="2">
                  <c:v>2016</c:v>
                </c:pt>
                <c:pt idx="3">
                  <c:v>2017</c:v>
                </c:pt>
                <c:pt idx="4">
                  <c:v>2018</c:v>
                </c:pt>
                <c:pt idx="5">
                  <c:v>2019</c:v>
                </c:pt>
              </c:strCache>
            </c:strRef>
          </c:cat>
          <c:val>
            <c:numRef>
              <c:f>'21 5 Year Tot Mkt Shr Chgs'!$DN$71:$DN$76</c:f>
              <c:numCache>
                <c:formatCode>0.0%</c:formatCode>
                <c:ptCount val="6"/>
                <c:pt idx="0">
                  <c:v>0</c:v>
                </c:pt>
                <c:pt idx="1">
                  <c:v>-1.8167370441904335E-2</c:v>
                </c:pt>
                <c:pt idx="2">
                  <c:v>-3.3943453371962133E-2</c:v>
                </c:pt>
                <c:pt idx="3">
                  <c:v>-5.8130792147926526E-2</c:v>
                </c:pt>
                <c:pt idx="4">
                  <c:v>-7.7285446354502435E-2</c:v>
                </c:pt>
                <c:pt idx="5">
                  <c:v>-6.9383109283328956E-2</c:v>
                </c:pt>
              </c:numCache>
            </c:numRef>
          </c:val>
          <c:smooth val="0"/>
          <c:extLst>
            <c:ext xmlns:c16="http://schemas.microsoft.com/office/drawing/2014/chart" uri="{C3380CC4-5D6E-409C-BE32-E72D297353CC}">
              <c16:uniqueId val="{00000000-6F90-4AE1-B46C-521547F9FD00}"/>
            </c:ext>
          </c:extLst>
        </c:ser>
        <c:ser>
          <c:idx val="1"/>
          <c:order val="1"/>
          <c:tx>
            <c:strRef>
              <c:f>'21 5 Year Tot Mkt Shr Chgs'!$DO$70</c:f>
              <c:strCache>
                <c:ptCount val="1"/>
                <c:pt idx="0">
                  <c:v> Synergy </c:v>
                </c:pt>
              </c:strCache>
            </c:strRef>
          </c:tx>
          <c:spPr>
            <a:ln w="28575" cap="rnd">
              <a:solidFill>
                <a:srgbClr val="0432FF"/>
              </a:solidFill>
              <a:round/>
            </a:ln>
            <a:effectLst/>
          </c:spPr>
          <c:marker>
            <c:symbol val="none"/>
          </c:marker>
          <c:cat>
            <c:strRef>
              <c:f>'21 5 Year Tot Mkt Shr Chgs'!$DM$71:$DM$76</c:f>
              <c:strCache>
                <c:ptCount val="6"/>
                <c:pt idx="0">
                  <c:v>2014</c:v>
                </c:pt>
                <c:pt idx="1">
                  <c:v>2015</c:v>
                </c:pt>
                <c:pt idx="2">
                  <c:v>2016</c:v>
                </c:pt>
                <c:pt idx="3">
                  <c:v>2017</c:v>
                </c:pt>
                <c:pt idx="4">
                  <c:v>2018</c:v>
                </c:pt>
                <c:pt idx="5">
                  <c:v>2019</c:v>
                </c:pt>
              </c:strCache>
            </c:strRef>
          </c:cat>
          <c:val>
            <c:numRef>
              <c:f>'21 5 Year Tot Mkt Shr Chgs'!$DO$71:$DO$76</c:f>
              <c:numCache>
                <c:formatCode>0.0%</c:formatCode>
                <c:ptCount val="6"/>
                <c:pt idx="0">
                  <c:v>0</c:v>
                </c:pt>
                <c:pt idx="1">
                  <c:v>5.293490143230712E-2</c:v>
                </c:pt>
                <c:pt idx="2">
                  <c:v>1.3030386966804787E-2</c:v>
                </c:pt>
                <c:pt idx="3">
                  <c:v>-2.5020694063026282E-2</c:v>
                </c:pt>
                <c:pt idx="4">
                  <c:v>-6.8623410481942357E-2</c:v>
                </c:pt>
                <c:pt idx="5">
                  <c:v>-0.12990239449942717</c:v>
                </c:pt>
              </c:numCache>
            </c:numRef>
          </c:val>
          <c:smooth val="0"/>
          <c:extLst>
            <c:ext xmlns:c16="http://schemas.microsoft.com/office/drawing/2014/chart" uri="{C3380CC4-5D6E-409C-BE32-E72D297353CC}">
              <c16:uniqueId val="{00000001-6F90-4AE1-B46C-521547F9FD00}"/>
            </c:ext>
          </c:extLst>
        </c:ser>
        <c:ser>
          <c:idx val="2"/>
          <c:order val="2"/>
          <c:tx>
            <c:strRef>
              <c:f>'21 5 Year Tot Mkt Shr Chgs'!$DP$70</c:f>
              <c:strCache>
                <c:ptCount val="1"/>
                <c:pt idx="0">
                  <c:v> Innovation </c:v>
                </c:pt>
              </c:strCache>
            </c:strRef>
          </c:tx>
          <c:spPr>
            <a:ln w="28575" cap="rnd">
              <a:solidFill>
                <a:srgbClr val="AB7942"/>
              </a:solidFill>
              <a:prstDash val="solid"/>
              <a:round/>
            </a:ln>
            <a:effectLst/>
          </c:spPr>
          <c:marker>
            <c:symbol val="none"/>
          </c:marker>
          <c:cat>
            <c:strRef>
              <c:f>'21 5 Year Tot Mkt Shr Chgs'!$DM$71:$DM$76</c:f>
              <c:strCache>
                <c:ptCount val="6"/>
                <c:pt idx="0">
                  <c:v>2014</c:v>
                </c:pt>
                <c:pt idx="1">
                  <c:v>2015</c:v>
                </c:pt>
                <c:pt idx="2">
                  <c:v>2016</c:v>
                </c:pt>
                <c:pt idx="3">
                  <c:v>2017</c:v>
                </c:pt>
                <c:pt idx="4">
                  <c:v>2018</c:v>
                </c:pt>
                <c:pt idx="5">
                  <c:v>2019</c:v>
                </c:pt>
              </c:strCache>
            </c:strRef>
          </c:cat>
          <c:val>
            <c:numRef>
              <c:f>'21 5 Year Tot Mkt Shr Chgs'!$DP$71:$DP$76</c:f>
              <c:numCache>
                <c:formatCode>0.0%</c:formatCode>
                <c:ptCount val="6"/>
                <c:pt idx="0">
                  <c:v>0</c:v>
                </c:pt>
                <c:pt idx="1">
                  <c:v>7.9095180042158805E-2</c:v>
                </c:pt>
                <c:pt idx="2">
                  <c:v>9.3138866213229921E-2</c:v>
                </c:pt>
                <c:pt idx="3">
                  <c:v>8.1827263696088323E-2</c:v>
                </c:pt>
                <c:pt idx="4">
                  <c:v>6.6425472165401261E-2</c:v>
                </c:pt>
              </c:numCache>
            </c:numRef>
          </c:val>
          <c:smooth val="0"/>
          <c:extLst>
            <c:ext xmlns:c16="http://schemas.microsoft.com/office/drawing/2014/chart" uri="{C3380CC4-5D6E-409C-BE32-E72D297353CC}">
              <c16:uniqueId val="{00000002-6F90-4AE1-B46C-521547F9FD00}"/>
            </c:ext>
          </c:extLst>
        </c:ser>
        <c:ser>
          <c:idx val="3"/>
          <c:order val="3"/>
          <c:tx>
            <c:strRef>
              <c:f>'21 5 Year Tot Mkt Shr Chgs'!$DQ$70</c:f>
              <c:strCache>
                <c:ptCount val="1"/>
                <c:pt idx="0">
                  <c:v> Affinity </c:v>
                </c:pt>
              </c:strCache>
            </c:strRef>
          </c:tx>
          <c:spPr>
            <a:ln w="28575" cap="rnd">
              <a:solidFill>
                <a:schemeClr val="accent4"/>
              </a:solidFill>
              <a:round/>
            </a:ln>
            <a:effectLst/>
          </c:spPr>
          <c:marker>
            <c:symbol val="none"/>
          </c:marker>
          <c:cat>
            <c:strRef>
              <c:f>'21 5 Year Tot Mkt Shr Chgs'!$DM$71:$DM$76</c:f>
              <c:strCache>
                <c:ptCount val="6"/>
                <c:pt idx="0">
                  <c:v>2014</c:v>
                </c:pt>
                <c:pt idx="1">
                  <c:v>2015</c:v>
                </c:pt>
                <c:pt idx="2">
                  <c:v>2016</c:v>
                </c:pt>
                <c:pt idx="3">
                  <c:v>2017</c:v>
                </c:pt>
                <c:pt idx="4">
                  <c:v>2018</c:v>
                </c:pt>
                <c:pt idx="5">
                  <c:v>2019</c:v>
                </c:pt>
              </c:strCache>
            </c:strRef>
          </c:cat>
          <c:val>
            <c:numRef>
              <c:f>'21 5 Year Tot Mkt Shr Chgs'!$DQ$71:$DQ$76</c:f>
              <c:numCache>
                <c:formatCode>General</c:formatCode>
                <c:ptCount val="6"/>
                <c:pt idx="4" formatCode="0.0%">
                  <c:v>1.2758418630157035E-2</c:v>
                </c:pt>
                <c:pt idx="5" formatCode="0.0%">
                  <c:v>8.1556872921960519E-4</c:v>
                </c:pt>
              </c:numCache>
            </c:numRef>
          </c:val>
          <c:smooth val="0"/>
          <c:extLst>
            <c:ext xmlns:c16="http://schemas.microsoft.com/office/drawing/2014/chart" uri="{C3380CC4-5D6E-409C-BE32-E72D297353CC}">
              <c16:uniqueId val="{00000003-6F90-4AE1-B46C-521547F9FD0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9.90323832760341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 and Loans</a:t>
            </a:r>
          </a:p>
          <a:p>
            <a:pPr>
              <a:defRPr/>
            </a:pPr>
            <a:r>
              <a:rPr lang="en-US" sz="1200"/>
              <a:t>%</a:t>
            </a:r>
            <a:r>
              <a:rPr lang="en-US" sz="1200" baseline="0"/>
              <a:t> Change in Share</a:t>
            </a:r>
            <a:endParaRPr lang="en-US" sz="1200"/>
          </a:p>
        </c:rich>
      </c:tx>
      <c:layout>
        <c:manualLayout>
          <c:xMode val="edge"/>
          <c:yMode val="edge"/>
          <c:x val="0.15191666666666667"/>
          <c:y val="2.970414135468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31322029237698"/>
          <c:w val="0.85836329833770775"/>
          <c:h val="0.64507875578565876"/>
        </c:manualLayout>
      </c:layout>
      <c:lineChart>
        <c:grouping val="standard"/>
        <c:varyColors val="0"/>
        <c:ser>
          <c:idx val="0"/>
          <c:order val="0"/>
          <c:tx>
            <c:strRef>
              <c:f>'21 5 Year Tot Mkt Shr Chgs'!$AO$78</c:f>
              <c:strCache>
                <c:ptCount val="1"/>
                <c:pt idx="0">
                  <c:v> Van City </c:v>
                </c:pt>
              </c:strCache>
            </c:strRef>
          </c:tx>
          <c:spPr>
            <a:ln w="28575" cap="rnd">
              <a:solidFill>
                <a:srgbClr val="FF0000"/>
              </a:solidFill>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Chgs'!$AO$79:$AO$84</c:f>
              <c:numCache>
                <c:formatCode>0.0%</c:formatCode>
                <c:ptCount val="6"/>
                <c:pt idx="0">
                  <c:v>0</c:v>
                </c:pt>
                <c:pt idx="1">
                  <c:v>-1.9815192599263636E-3</c:v>
                </c:pt>
                <c:pt idx="2">
                  <c:v>-6.8353412592895854E-3</c:v>
                </c:pt>
                <c:pt idx="3">
                  <c:v>-3.7016976959682611E-2</c:v>
                </c:pt>
                <c:pt idx="4">
                  <c:v>-4.9775342691129681E-2</c:v>
                </c:pt>
              </c:numCache>
            </c:numRef>
          </c:val>
          <c:smooth val="0"/>
          <c:extLst>
            <c:ext xmlns:c16="http://schemas.microsoft.com/office/drawing/2014/chart" uri="{C3380CC4-5D6E-409C-BE32-E72D297353CC}">
              <c16:uniqueId val="{00000000-BEBA-444D-96A3-D5212A7468AA}"/>
            </c:ext>
          </c:extLst>
        </c:ser>
        <c:ser>
          <c:idx val="1"/>
          <c:order val="1"/>
          <c:tx>
            <c:strRef>
              <c:f>'21 5 Year Tot Mkt Shr Chgs'!$AP$78</c:f>
              <c:strCache>
                <c:ptCount val="1"/>
                <c:pt idx="0">
                  <c:v> Coast Capital </c:v>
                </c:pt>
              </c:strCache>
            </c:strRef>
          </c:tx>
          <c:spPr>
            <a:ln w="28575" cap="rnd">
              <a:solidFill>
                <a:srgbClr val="0432FF"/>
              </a:solidFill>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Chgs'!$AP$79:$AP$84</c:f>
              <c:numCache>
                <c:formatCode>0.0%</c:formatCode>
                <c:ptCount val="6"/>
                <c:pt idx="0">
                  <c:v>0</c:v>
                </c:pt>
                <c:pt idx="1">
                  <c:v>-1.5789498160281235E-2</c:v>
                </c:pt>
                <c:pt idx="2">
                  <c:v>1.4610797218976332E-2</c:v>
                </c:pt>
                <c:pt idx="3">
                  <c:v>6.241623354613688E-2</c:v>
                </c:pt>
                <c:pt idx="4">
                  <c:v>0.11583066861287014</c:v>
                </c:pt>
                <c:pt idx="5">
                  <c:v>8.8946073629117925E-2</c:v>
                </c:pt>
              </c:numCache>
            </c:numRef>
          </c:val>
          <c:smooth val="0"/>
          <c:extLst>
            <c:ext xmlns:c16="http://schemas.microsoft.com/office/drawing/2014/chart" uri="{C3380CC4-5D6E-409C-BE32-E72D297353CC}">
              <c16:uniqueId val="{00000001-BEBA-444D-96A3-D5212A7468AA}"/>
            </c:ext>
          </c:extLst>
        </c:ser>
        <c:ser>
          <c:idx val="2"/>
          <c:order val="2"/>
          <c:tx>
            <c:strRef>
              <c:f>'21 5 Year Tot Mkt Shr Chgs'!$AQ$78</c:f>
              <c:strCache>
                <c:ptCount val="1"/>
                <c:pt idx="0">
                  <c:v> First West </c:v>
                </c:pt>
              </c:strCache>
            </c:strRef>
          </c:tx>
          <c:spPr>
            <a:ln w="28575" cap="rnd">
              <a:solidFill>
                <a:srgbClr val="AB7942"/>
              </a:solidFill>
              <a:prstDash val="solid"/>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Chgs'!$AQ$79:$AQ$84</c:f>
              <c:numCache>
                <c:formatCode>0.0%</c:formatCode>
                <c:ptCount val="6"/>
                <c:pt idx="0">
                  <c:v>0</c:v>
                </c:pt>
                <c:pt idx="1">
                  <c:v>8.0742201079796322E-2</c:v>
                </c:pt>
                <c:pt idx="2">
                  <c:v>9.4296469771836755E-2</c:v>
                </c:pt>
                <c:pt idx="3">
                  <c:v>9.9029543432993153E-2</c:v>
                </c:pt>
                <c:pt idx="4">
                  <c:v>8.5684482230067041E-2</c:v>
                </c:pt>
                <c:pt idx="5">
                  <c:v>8.8733091483232149E-2</c:v>
                </c:pt>
              </c:numCache>
            </c:numRef>
          </c:val>
          <c:smooth val="0"/>
          <c:extLst>
            <c:ext xmlns:c16="http://schemas.microsoft.com/office/drawing/2014/chart" uri="{C3380CC4-5D6E-409C-BE32-E72D297353CC}">
              <c16:uniqueId val="{00000002-BEBA-444D-96A3-D5212A7468AA}"/>
            </c:ext>
          </c:extLst>
        </c:ser>
        <c:ser>
          <c:idx val="3"/>
          <c:order val="3"/>
          <c:tx>
            <c:strRef>
              <c:f>'21 5 Year Tot Mkt Shr Chgs'!$AR$78</c:f>
              <c:strCache>
                <c:ptCount val="1"/>
                <c:pt idx="0">
                  <c:v> Prospera </c:v>
                </c:pt>
              </c:strCache>
            </c:strRef>
          </c:tx>
          <c:spPr>
            <a:ln w="28575" cap="rnd">
              <a:solidFill>
                <a:srgbClr val="FFC000"/>
              </a:solidFill>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Chgs'!$AR$79:$AR$84</c:f>
              <c:numCache>
                <c:formatCode>0.0%</c:formatCode>
                <c:ptCount val="6"/>
                <c:pt idx="0">
                  <c:v>0</c:v>
                </c:pt>
                <c:pt idx="1">
                  <c:v>-2.3619394406114509E-3</c:v>
                </c:pt>
                <c:pt idx="2">
                  <c:v>7.2168644628277545E-2</c:v>
                </c:pt>
                <c:pt idx="3">
                  <c:v>0.11408213486755858</c:v>
                </c:pt>
                <c:pt idx="4">
                  <c:v>0.11897658697637772</c:v>
                </c:pt>
              </c:numCache>
            </c:numRef>
          </c:val>
          <c:smooth val="0"/>
          <c:extLst>
            <c:ext xmlns:c16="http://schemas.microsoft.com/office/drawing/2014/chart" uri="{C3380CC4-5D6E-409C-BE32-E72D297353CC}">
              <c16:uniqueId val="{00000003-BEBA-444D-96A3-D5212A7468AA}"/>
            </c:ext>
          </c:extLst>
        </c:ser>
        <c:ser>
          <c:idx val="4"/>
          <c:order val="4"/>
          <c:tx>
            <c:strRef>
              <c:f>'21 5 Year Tot Mkt Shr Chgs'!$AS$78</c:f>
              <c:strCache>
                <c:ptCount val="1"/>
              </c:strCache>
            </c:strRef>
          </c:tx>
          <c:spPr>
            <a:ln w="28575" cap="rnd">
              <a:solidFill>
                <a:schemeClr val="tx1"/>
              </a:solidFill>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Chgs'!$AS$79:$AS$84</c:f>
              <c:numCache>
                <c:formatCode>0.0%</c:formatCode>
                <c:ptCount val="6"/>
                <c:pt idx="0">
                  <c:v>0</c:v>
                </c:pt>
                <c:pt idx="1">
                  <c:v>2.1129722164467447E-2</c:v>
                </c:pt>
                <c:pt idx="2">
                  <c:v>2.0049479994142583E-2</c:v>
                </c:pt>
                <c:pt idx="3">
                  <c:v>-1.3139069397997541E-2</c:v>
                </c:pt>
                <c:pt idx="4">
                  <c:v>-5.2802536152318488E-2</c:v>
                </c:pt>
              </c:numCache>
            </c:numRef>
          </c:val>
          <c:smooth val="0"/>
          <c:extLst>
            <c:ext xmlns:c16="http://schemas.microsoft.com/office/drawing/2014/chart" uri="{C3380CC4-5D6E-409C-BE32-E72D297353CC}">
              <c16:uniqueId val="{00000004-BEBA-444D-96A3-D5212A7468AA}"/>
            </c:ext>
          </c:extLst>
        </c:ser>
        <c:ser>
          <c:idx val="5"/>
          <c:order val="5"/>
          <c:tx>
            <c:strRef>
              <c:f>'21 5 Year Tot Mkt Shr Chgs'!$AT$78</c:f>
              <c:strCache>
                <c:ptCount val="1"/>
                <c:pt idx="0">
                  <c:v> Coastal Community </c:v>
                </c:pt>
              </c:strCache>
            </c:strRef>
          </c:tx>
          <c:spPr>
            <a:ln w="28575" cap="rnd">
              <a:solidFill>
                <a:srgbClr val="00B050"/>
              </a:solidFill>
              <a:prstDash val="solid"/>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Chgs'!$AT$79:$AT$84</c:f>
              <c:numCache>
                <c:formatCode>0.0%</c:formatCode>
                <c:ptCount val="6"/>
                <c:pt idx="0">
                  <c:v>0</c:v>
                </c:pt>
                <c:pt idx="1">
                  <c:v>1.4869318220302248E-2</c:v>
                </c:pt>
                <c:pt idx="2">
                  <c:v>5.6224895513607973E-2</c:v>
                </c:pt>
                <c:pt idx="3">
                  <c:v>0.10297983060286647</c:v>
                </c:pt>
                <c:pt idx="4">
                  <c:v>0.11945396168500275</c:v>
                </c:pt>
              </c:numCache>
            </c:numRef>
          </c:val>
          <c:smooth val="0"/>
          <c:extLst>
            <c:ext xmlns:c16="http://schemas.microsoft.com/office/drawing/2014/chart" uri="{C3380CC4-5D6E-409C-BE32-E72D297353CC}">
              <c16:uniqueId val="{00000005-BEBA-444D-96A3-D5212A7468AA}"/>
            </c:ext>
          </c:extLst>
        </c:ser>
        <c:ser>
          <c:idx val="6"/>
          <c:order val="6"/>
          <c:tx>
            <c:strRef>
              <c:f>'21 5 Year Tot Mkt Shr Chgs'!$AU$78</c:f>
              <c:strCache>
                <c:ptCount val="1"/>
                <c:pt idx="0">
                  <c:v> Blue Shore </c:v>
                </c:pt>
              </c:strCache>
            </c:strRef>
          </c:tx>
          <c:spPr>
            <a:ln w="28575" cap="rnd">
              <a:solidFill>
                <a:srgbClr val="00B0F0"/>
              </a:solidFill>
              <a:prstDash val="solid"/>
              <a:round/>
            </a:ln>
            <a:effectLst/>
          </c:spPr>
          <c:marker>
            <c:symbol val="none"/>
          </c:marker>
          <c:cat>
            <c:strRef>
              <c:f>'21 5 Year Tot Mkt Shr Chgs'!$AN$79:$AN$84</c:f>
              <c:strCache>
                <c:ptCount val="6"/>
                <c:pt idx="0">
                  <c:v>2014</c:v>
                </c:pt>
                <c:pt idx="1">
                  <c:v>2015</c:v>
                </c:pt>
                <c:pt idx="2">
                  <c:v>2016</c:v>
                </c:pt>
                <c:pt idx="3">
                  <c:v>2017</c:v>
                </c:pt>
                <c:pt idx="4">
                  <c:v>2018</c:v>
                </c:pt>
                <c:pt idx="5">
                  <c:v>2019</c:v>
                </c:pt>
              </c:strCache>
            </c:strRef>
          </c:cat>
          <c:val>
            <c:numRef>
              <c:f>'21 5 Year Tot Mkt Shr Chgs'!$AU$79:$AU$84</c:f>
              <c:numCache>
                <c:formatCode>0.0%</c:formatCode>
                <c:ptCount val="6"/>
                <c:pt idx="0">
                  <c:v>0</c:v>
                </c:pt>
                <c:pt idx="1">
                  <c:v>8.575840334906279E-2</c:v>
                </c:pt>
                <c:pt idx="2">
                  <c:v>0.14328397866599482</c:v>
                </c:pt>
                <c:pt idx="3">
                  <c:v>0.2382357995505906</c:v>
                </c:pt>
                <c:pt idx="4">
                  <c:v>0.31642063638134238</c:v>
                </c:pt>
                <c:pt idx="5">
                  <c:v>0.33131688115926494</c:v>
                </c:pt>
              </c:numCache>
            </c:numRef>
          </c:val>
          <c:smooth val="0"/>
          <c:extLst>
            <c:ext xmlns:c16="http://schemas.microsoft.com/office/drawing/2014/chart" uri="{C3380CC4-5D6E-409C-BE32-E72D297353CC}">
              <c16:uniqueId val="{00000006-BEBA-444D-96A3-D5212A7468A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 and Loans</a:t>
            </a:r>
          </a:p>
          <a:p>
            <a:pPr>
              <a:defRPr/>
            </a:pPr>
            <a:r>
              <a:rPr lang="en-US" sz="1200"/>
              <a:t>%</a:t>
            </a:r>
            <a:r>
              <a:rPr lang="en-US" sz="1200" baseline="0"/>
              <a:t> Change in Share</a:t>
            </a:r>
            <a:endParaRPr lang="en-US" sz="1200"/>
          </a:p>
        </c:rich>
      </c:tx>
      <c:layout>
        <c:manualLayout>
          <c:xMode val="edge"/>
          <c:yMode val="edge"/>
          <c:x val="0.1639247843758479"/>
          <c:y val="2.31414286090035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Bks'!$DE$80</c:f>
              <c:strCache>
                <c:ptCount val="1"/>
                <c:pt idx="0">
                  <c:v> Conexus </c:v>
                </c:pt>
              </c:strCache>
            </c:strRef>
          </c:tx>
          <c:spPr>
            <a:ln w="28575" cap="rnd">
              <a:solidFill>
                <a:srgbClr val="FF0000"/>
              </a:solidFill>
              <a:round/>
            </a:ln>
            <a:effectLst/>
          </c:spPr>
          <c:marker>
            <c:symbol val="none"/>
          </c:marker>
          <c:cat>
            <c:numRef>
              <c:f>'22 5 Yr Change Prov Sh of Bks'!$DD$81:$DD$86</c:f>
              <c:numCache>
                <c:formatCode>@</c:formatCode>
                <c:ptCount val="6"/>
                <c:pt idx="0">
                  <c:v>2014</c:v>
                </c:pt>
                <c:pt idx="1">
                  <c:v>2015</c:v>
                </c:pt>
                <c:pt idx="2">
                  <c:v>2016</c:v>
                </c:pt>
                <c:pt idx="3">
                  <c:v>2017</c:v>
                </c:pt>
                <c:pt idx="4">
                  <c:v>2018</c:v>
                </c:pt>
                <c:pt idx="5">
                  <c:v>2019</c:v>
                </c:pt>
              </c:numCache>
            </c:numRef>
          </c:cat>
          <c:val>
            <c:numRef>
              <c:f>'22 5 Yr Change Prov Sh of Bks'!$DE$81:$DE$86</c:f>
              <c:numCache>
                <c:formatCode>0.0%</c:formatCode>
                <c:ptCount val="6"/>
                <c:pt idx="0">
                  <c:v>0</c:v>
                </c:pt>
                <c:pt idx="1">
                  <c:v>-4.8267563097650519E-3</c:v>
                </c:pt>
                <c:pt idx="2">
                  <c:v>-8.2652203000479329E-3</c:v>
                </c:pt>
                <c:pt idx="3">
                  <c:v>-4.4040307896198547E-2</c:v>
                </c:pt>
                <c:pt idx="4">
                  <c:v>-2.9925798486709464E-2</c:v>
                </c:pt>
                <c:pt idx="5">
                  <c:v>1.6450176267027194E-3</c:v>
                </c:pt>
              </c:numCache>
            </c:numRef>
          </c:val>
          <c:smooth val="0"/>
          <c:extLst>
            <c:ext xmlns:c16="http://schemas.microsoft.com/office/drawing/2014/chart" uri="{C3380CC4-5D6E-409C-BE32-E72D297353CC}">
              <c16:uniqueId val="{00000000-A7C0-47A2-8118-4737E2A46533}"/>
            </c:ext>
          </c:extLst>
        </c:ser>
        <c:ser>
          <c:idx val="1"/>
          <c:order val="1"/>
          <c:tx>
            <c:strRef>
              <c:f>'22 5 Yr Change Prov Sh of Bks'!$DF$80</c:f>
              <c:strCache>
                <c:ptCount val="1"/>
                <c:pt idx="0">
                  <c:v> Synergy </c:v>
                </c:pt>
              </c:strCache>
            </c:strRef>
          </c:tx>
          <c:spPr>
            <a:ln w="28575" cap="rnd">
              <a:solidFill>
                <a:srgbClr val="0432FF"/>
              </a:solidFill>
              <a:round/>
            </a:ln>
            <a:effectLst/>
          </c:spPr>
          <c:marker>
            <c:symbol val="none"/>
          </c:marker>
          <c:cat>
            <c:numRef>
              <c:f>'22 5 Yr Change Prov Sh of Bks'!$DD$81:$DD$86</c:f>
              <c:numCache>
                <c:formatCode>@</c:formatCode>
                <c:ptCount val="6"/>
                <c:pt idx="0">
                  <c:v>2014</c:v>
                </c:pt>
                <c:pt idx="1">
                  <c:v>2015</c:v>
                </c:pt>
                <c:pt idx="2">
                  <c:v>2016</c:v>
                </c:pt>
                <c:pt idx="3">
                  <c:v>2017</c:v>
                </c:pt>
                <c:pt idx="4">
                  <c:v>2018</c:v>
                </c:pt>
                <c:pt idx="5">
                  <c:v>2019</c:v>
                </c:pt>
              </c:numCache>
            </c:numRef>
          </c:cat>
          <c:val>
            <c:numRef>
              <c:f>'22 5 Yr Change Prov Sh of Bks'!$DF$81:$DF$86</c:f>
              <c:numCache>
                <c:formatCode>0.0%</c:formatCode>
                <c:ptCount val="6"/>
                <c:pt idx="0">
                  <c:v>0</c:v>
                </c:pt>
                <c:pt idx="1">
                  <c:v>-2.7992075288765794E-3</c:v>
                </c:pt>
                <c:pt idx="2">
                  <c:v>-4.2728914772264287E-2</c:v>
                </c:pt>
                <c:pt idx="3">
                  <c:v>-5.5565952310416215E-2</c:v>
                </c:pt>
                <c:pt idx="4">
                  <c:v>-0.10250375304305108</c:v>
                </c:pt>
                <c:pt idx="5">
                  <c:v>-9.8616865826818667E-2</c:v>
                </c:pt>
              </c:numCache>
            </c:numRef>
          </c:val>
          <c:smooth val="0"/>
          <c:extLst>
            <c:ext xmlns:c16="http://schemas.microsoft.com/office/drawing/2014/chart" uri="{C3380CC4-5D6E-409C-BE32-E72D297353CC}">
              <c16:uniqueId val="{00000001-A7C0-47A2-8118-4737E2A46533}"/>
            </c:ext>
          </c:extLst>
        </c:ser>
        <c:ser>
          <c:idx val="2"/>
          <c:order val="2"/>
          <c:tx>
            <c:strRef>
              <c:f>'22 5 Yr Change Prov Sh of Bks'!$DG$80</c:f>
              <c:strCache>
                <c:ptCount val="1"/>
                <c:pt idx="0">
                  <c:v> Innovation </c:v>
                </c:pt>
              </c:strCache>
            </c:strRef>
          </c:tx>
          <c:spPr>
            <a:ln w="28575" cap="rnd">
              <a:solidFill>
                <a:srgbClr val="AB7942"/>
              </a:solidFill>
              <a:prstDash val="solid"/>
              <a:round/>
            </a:ln>
            <a:effectLst/>
          </c:spPr>
          <c:marker>
            <c:symbol val="none"/>
          </c:marker>
          <c:cat>
            <c:numRef>
              <c:f>'22 5 Yr Change Prov Sh of Bks'!$DD$81:$DD$86</c:f>
              <c:numCache>
                <c:formatCode>@</c:formatCode>
                <c:ptCount val="6"/>
                <c:pt idx="0">
                  <c:v>2014</c:v>
                </c:pt>
                <c:pt idx="1">
                  <c:v>2015</c:v>
                </c:pt>
                <c:pt idx="2">
                  <c:v>2016</c:v>
                </c:pt>
                <c:pt idx="3">
                  <c:v>2017</c:v>
                </c:pt>
                <c:pt idx="4">
                  <c:v>2018</c:v>
                </c:pt>
                <c:pt idx="5">
                  <c:v>2019</c:v>
                </c:pt>
              </c:numCache>
            </c:numRef>
          </c:cat>
          <c:val>
            <c:numRef>
              <c:f>'22 5 Yr Change Prov Sh of Bks'!$DG$81:$DG$86</c:f>
              <c:numCache>
                <c:formatCode>0.0%</c:formatCode>
                <c:ptCount val="6"/>
                <c:pt idx="0">
                  <c:v>0</c:v>
                </c:pt>
                <c:pt idx="1">
                  <c:v>4.7630530257038728E-2</c:v>
                </c:pt>
                <c:pt idx="2">
                  <c:v>7.184833955829735E-2</c:v>
                </c:pt>
                <c:pt idx="3">
                  <c:v>5.8332359313252202E-2</c:v>
                </c:pt>
                <c:pt idx="4">
                  <c:v>8.7173872796022595E-2</c:v>
                </c:pt>
              </c:numCache>
            </c:numRef>
          </c:val>
          <c:smooth val="0"/>
          <c:extLst>
            <c:ext xmlns:c16="http://schemas.microsoft.com/office/drawing/2014/chart" uri="{C3380CC4-5D6E-409C-BE32-E72D297353CC}">
              <c16:uniqueId val="{00000002-A7C0-47A2-8118-4737E2A46533}"/>
            </c:ext>
          </c:extLst>
        </c:ser>
        <c:ser>
          <c:idx val="3"/>
          <c:order val="3"/>
          <c:tx>
            <c:strRef>
              <c:f>'22 5 Yr Change Prov Sh of Bks'!$DH$80</c:f>
              <c:strCache>
                <c:ptCount val="1"/>
                <c:pt idx="0">
                  <c:v> Affinity </c:v>
                </c:pt>
              </c:strCache>
            </c:strRef>
          </c:tx>
          <c:spPr>
            <a:ln w="28575" cap="rnd">
              <a:solidFill>
                <a:schemeClr val="accent4"/>
              </a:solidFill>
              <a:round/>
            </a:ln>
            <a:effectLst/>
          </c:spPr>
          <c:marker>
            <c:symbol val="none"/>
          </c:marker>
          <c:cat>
            <c:numRef>
              <c:f>'22 5 Yr Change Prov Sh of Bks'!$DD$81:$DD$86</c:f>
              <c:numCache>
                <c:formatCode>@</c:formatCode>
                <c:ptCount val="6"/>
                <c:pt idx="0">
                  <c:v>2014</c:v>
                </c:pt>
                <c:pt idx="1">
                  <c:v>2015</c:v>
                </c:pt>
                <c:pt idx="2">
                  <c:v>2016</c:v>
                </c:pt>
                <c:pt idx="3">
                  <c:v>2017</c:v>
                </c:pt>
                <c:pt idx="4">
                  <c:v>2018</c:v>
                </c:pt>
                <c:pt idx="5">
                  <c:v>2019</c:v>
                </c:pt>
              </c:numCache>
            </c:numRef>
          </c:cat>
          <c:val>
            <c:numRef>
              <c:f>'22 5 Yr Change Prov Sh of Bks'!$DH$81:$DH$86</c:f>
              <c:numCache>
                <c:formatCode>General</c:formatCode>
                <c:ptCount val="6"/>
                <c:pt idx="4" formatCode="0.0%">
                  <c:v>2.0201266506903282E-2</c:v>
                </c:pt>
                <c:pt idx="5" formatCode="0.0%">
                  <c:v>5.9088304383910994E-2</c:v>
                </c:pt>
              </c:numCache>
            </c:numRef>
          </c:val>
          <c:smooth val="0"/>
          <c:extLst>
            <c:ext xmlns:c16="http://schemas.microsoft.com/office/drawing/2014/chart" uri="{C3380CC4-5D6E-409C-BE32-E72D297353CC}">
              <c16:uniqueId val="{00000003-A7C0-47A2-8118-4737E2A4653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8.881641110650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Bks'!$DE$64</c:f>
              <c:strCache>
                <c:ptCount val="1"/>
                <c:pt idx="0">
                  <c:v> Conexus </c:v>
                </c:pt>
              </c:strCache>
            </c:strRef>
          </c:tx>
          <c:spPr>
            <a:ln w="28575" cap="rnd">
              <a:solidFill>
                <a:srgbClr val="FF0000"/>
              </a:solidFill>
              <a:round/>
            </a:ln>
            <a:effectLst/>
          </c:spPr>
          <c:marker>
            <c:symbol val="none"/>
          </c:marker>
          <c:cat>
            <c:numRef>
              <c:f>'22 5 Yr Change Prov Sh of Bks'!$DD$65:$DD$70</c:f>
              <c:numCache>
                <c:formatCode>General</c:formatCode>
                <c:ptCount val="6"/>
                <c:pt idx="0">
                  <c:v>2014</c:v>
                </c:pt>
                <c:pt idx="1">
                  <c:v>2015</c:v>
                </c:pt>
                <c:pt idx="2">
                  <c:v>2016</c:v>
                </c:pt>
                <c:pt idx="3">
                  <c:v>2017</c:v>
                </c:pt>
                <c:pt idx="4">
                  <c:v>2018</c:v>
                </c:pt>
                <c:pt idx="5">
                  <c:v>2019</c:v>
                </c:pt>
              </c:numCache>
            </c:numRef>
          </c:cat>
          <c:val>
            <c:numRef>
              <c:f>'22 5 Yr Change Prov Sh of Bks'!$DE$65:$DE$70</c:f>
              <c:numCache>
                <c:formatCode>0.0%</c:formatCode>
                <c:ptCount val="6"/>
                <c:pt idx="0">
                  <c:v>0</c:v>
                </c:pt>
                <c:pt idx="1">
                  <c:v>-6.4457324694551553E-3</c:v>
                </c:pt>
                <c:pt idx="2">
                  <c:v>-1.4909405387624079E-2</c:v>
                </c:pt>
                <c:pt idx="3">
                  <c:v>-6.9889371885976215E-2</c:v>
                </c:pt>
                <c:pt idx="4">
                  <c:v>-5.8311952764742568E-2</c:v>
                </c:pt>
                <c:pt idx="5">
                  <c:v>-3.6741638246127986E-2</c:v>
                </c:pt>
              </c:numCache>
            </c:numRef>
          </c:val>
          <c:smooth val="0"/>
          <c:extLst>
            <c:ext xmlns:c16="http://schemas.microsoft.com/office/drawing/2014/chart" uri="{C3380CC4-5D6E-409C-BE32-E72D297353CC}">
              <c16:uniqueId val="{00000000-0950-4B6E-B7AC-33C65F6E2EB2}"/>
            </c:ext>
          </c:extLst>
        </c:ser>
        <c:ser>
          <c:idx val="1"/>
          <c:order val="1"/>
          <c:tx>
            <c:strRef>
              <c:f>'22 5 Yr Change Prov Sh of Bks'!$DF$64</c:f>
              <c:strCache>
                <c:ptCount val="1"/>
                <c:pt idx="0">
                  <c:v> Synergy </c:v>
                </c:pt>
              </c:strCache>
            </c:strRef>
          </c:tx>
          <c:spPr>
            <a:ln w="28575" cap="rnd">
              <a:solidFill>
                <a:srgbClr val="0432FF"/>
              </a:solidFill>
              <a:round/>
            </a:ln>
            <a:effectLst/>
          </c:spPr>
          <c:marker>
            <c:symbol val="none"/>
          </c:marker>
          <c:cat>
            <c:numRef>
              <c:f>'22 5 Yr Change Prov Sh of Bks'!$DD$65:$DD$70</c:f>
              <c:numCache>
                <c:formatCode>General</c:formatCode>
                <c:ptCount val="6"/>
                <c:pt idx="0">
                  <c:v>2014</c:v>
                </c:pt>
                <c:pt idx="1">
                  <c:v>2015</c:v>
                </c:pt>
                <c:pt idx="2">
                  <c:v>2016</c:v>
                </c:pt>
                <c:pt idx="3">
                  <c:v>2017</c:v>
                </c:pt>
                <c:pt idx="4">
                  <c:v>2018</c:v>
                </c:pt>
                <c:pt idx="5">
                  <c:v>2019</c:v>
                </c:pt>
              </c:numCache>
            </c:numRef>
          </c:cat>
          <c:val>
            <c:numRef>
              <c:f>'22 5 Yr Change Prov Sh of Bks'!$DF$65:$DF$70</c:f>
              <c:numCache>
                <c:formatCode>0.0%</c:formatCode>
                <c:ptCount val="6"/>
                <c:pt idx="0">
                  <c:v>0</c:v>
                </c:pt>
                <c:pt idx="1">
                  <c:v>-4.6939800181247444E-2</c:v>
                </c:pt>
                <c:pt idx="2">
                  <c:v>-9.958959655575475E-2</c:v>
                </c:pt>
                <c:pt idx="3">
                  <c:v>-0.10792341423103283</c:v>
                </c:pt>
                <c:pt idx="4">
                  <c:v>-0.17438035569242638</c:v>
                </c:pt>
                <c:pt idx="5">
                  <c:v>-0.15323867692336696</c:v>
                </c:pt>
              </c:numCache>
            </c:numRef>
          </c:val>
          <c:smooth val="0"/>
          <c:extLst>
            <c:ext xmlns:c16="http://schemas.microsoft.com/office/drawing/2014/chart" uri="{C3380CC4-5D6E-409C-BE32-E72D297353CC}">
              <c16:uniqueId val="{00000001-0950-4B6E-B7AC-33C65F6E2EB2}"/>
            </c:ext>
          </c:extLst>
        </c:ser>
        <c:ser>
          <c:idx val="2"/>
          <c:order val="2"/>
          <c:tx>
            <c:strRef>
              <c:f>'22 5 Yr Change Prov Sh of Bks'!$DG$64</c:f>
              <c:strCache>
                <c:ptCount val="1"/>
                <c:pt idx="0">
                  <c:v> Innovation </c:v>
                </c:pt>
              </c:strCache>
            </c:strRef>
          </c:tx>
          <c:spPr>
            <a:ln w="28575" cap="rnd">
              <a:solidFill>
                <a:srgbClr val="AB7942"/>
              </a:solidFill>
              <a:prstDash val="solid"/>
              <a:round/>
            </a:ln>
            <a:effectLst/>
          </c:spPr>
          <c:marker>
            <c:symbol val="none"/>
          </c:marker>
          <c:cat>
            <c:numRef>
              <c:f>'22 5 Yr Change Prov Sh of Bks'!$DD$65:$DD$70</c:f>
              <c:numCache>
                <c:formatCode>General</c:formatCode>
                <c:ptCount val="6"/>
                <c:pt idx="0">
                  <c:v>2014</c:v>
                </c:pt>
                <c:pt idx="1">
                  <c:v>2015</c:v>
                </c:pt>
                <c:pt idx="2">
                  <c:v>2016</c:v>
                </c:pt>
                <c:pt idx="3">
                  <c:v>2017</c:v>
                </c:pt>
                <c:pt idx="4">
                  <c:v>2018</c:v>
                </c:pt>
                <c:pt idx="5">
                  <c:v>2019</c:v>
                </c:pt>
              </c:numCache>
            </c:numRef>
          </c:cat>
          <c:val>
            <c:numRef>
              <c:f>'22 5 Yr Change Prov Sh of Bks'!$DG$65:$DG$70</c:f>
              <c:numCache>
                <c:formatCode>0.0%</c:formatCode>
                <c:ptCount val="6"/>
                <c:pt idx="0">
                  <c:v>0</c:v>
                </c:pt>
                <c:pt idx="1">
                  <c:v>2.5510673678721556E-2</c:v>
                </c:pt>
                <c:pt idx="2">
                  <c:v>4.3969838183246186E-2</c:v>
                </c:pt>
                <c:pt idx="3">
                  <c:v>1.3127046502222895E-2</c:v>
                </c:pt>
                <c:pt idx="4">
                  <c:v>3.2924323117904462E-2</c:v>
                </c:pt>
              </c:numCache>
            </c:numRef>
          </c:val>
          <c:smooth val="0"/>
          <c:extLst>
            <c:ext xmlns:c16="http://schemas.microsoft.com/office/drawing/2014/chart" uri="{C3380CC4-5D6E-409C-BE32-E72D297353CC}">
              <c16:uniqueId val="{00000002-0950-4B6E-B7AC-33C65F6E2EB2}"/>
            </c:ext>
          </c:extLst>
        </c:ser>
        <c:ser>
          <c:idx val="3"/>
          <c:order val="3"/>
          <c:tx>
            <c:strRef>
              <c:f>'22 5 Yr Change Prov Sh of Bks'!$DH$64</c:f>
              <c:strCache>
                <c:ptCount val="1"/>
                <c:pt idx="0">
                  <c:v> Affinity </c:v>
                </c:pt>
              </c:strCache>
            </c:strRef>
          </c:tx>
          <c:spPr>
            <a:ln w="28575" cap="rnd">
              <a:solidFill>
                <a:schemeClr val="accent4"/>
              </a:solidFill>
              <a:round/>
            </a:ln>
            <a:effectLst/>
          </c:spPr>
          <c:marker>
            <c:symbol val="none"/>
          </c:marker>
          <c:cat>
            <c:numRef>
              <c:f>'22 5 Yr Change Prov Sh of Bks'!$DD$65:$DD$70</c:f>
              <c:numCache>
                <c:formatCode>General</c:formatCode>
                <c:ptCount val="6"/>
                <c:pt idx="0">
                  <c:v>2014</c:v>
                </c:pt>
                <c:pt idx="1">
                  <c:v>2015</c:v>
                </c:pt>
                <c:pt idx="2">
                  <c:v>2016</c:v>
                </c:pt>
                <c:pt idx="3">
                  <c:v>2017</c:v>
                </c:pt>
                <c:pt idx="4">
                  <c:v>2018</c:v>
                </c:pt>
                <c:pt idx="5">
                  <c:v>2019</c:v>
                </c:pt>
              </c:numCache>
            </c:numRef>
          </c:cat>
          <c:val>
            <c:numRef>
              <c:f>'22 5 Yr Change Prov Sh of Bks'!$DH$65:$DH$70</c:f>
              <c:numCache>
                <c:formatCode>0.0%</c:formatCode>
                <c:ptCount val="6"/>
                <c:pt idx="0">
                  <c:v>0</c:v>
                </c:pt>
                <c:pt idx="1">
                  <c:v>5.1679425252783767E-2</c:v>
                </c:pt>
                <c:pt idx="2">
                  <c:v>8.7132819481980733E-2</c:v>
                </c:pt>
                <c:pt idx="3">
                  <c:v>1.0701040905450378E-2</c:v>
                </c:pt>
                <c:pt idx="4">
                  <c:v>1.005350322591197E-2</c:v>
                </c:pt>
                <c:pt idx="5">
                  <c:v>5.3872798670631564E-2</c:v>
                </c:pt>
              </c:numCache>
            </c:numRef>
          </c:val>
          <c:smooth val="0"/>
          <c:extLst>
            <c:ext xmlns:c16="http://schemas.microsoft.com/office/drawing/2014/chart" uri="{C3380CC4-5D6E-409C-BE32-E72D297353CC}">
              <c16:uniqueId val="{00000003-0950-4B6E-B7AC-33C65F6E2EB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7.36261697654285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Bks'!$DE$72</c:f>
              <c:strCache>
                <c:ptCount val="1"/>
                <c:pt idx="0">
                  <c:v> Conexus </c:v>
                </c:pt>
              </c:strCache>
            </c:strRef>
          </c:tx>
          <c:spPr>
            <a:ln w="28575" cap="rnd">
              <a:solidFill>
                <a:srgbClr val="FF0000"/>
              </a:solidFill>
              <a:round/>
            </a:ln>
            <a:effectLst/>
          </c:spPr>
          <c:marker>
            <c:symbol val="none"/>
          </c:marker>
          <c:cat>
            <c:numRef>
              <c:f>'22 5 Yr Change Prov Sh of Bks'!$DD$73:$DD$78</c:f>
              <c:numCache>
                <c:formatCode>@</c:formatCode>
                <c:ptCount val="6"/>
                <c:pt idx="0">
                  <c:v>2014</c:v>
                </c:pt>
                <c:pt idx="1">
                  <c:v>2015</c:v>
                </c:pt>
                <c:pt idx="2">
                  <c:v>2016</c:v>
                </c:pt>
                <c:pt idx="3">
                  <c:v>2017</c:v>
                </c:pt>
                <c:pt idx="4">
                  <c:v>2018</c:v>
                </c:pt>
                <c:pt idx="5">
                  <c:v>2019</c:v>
                </c:pt>
              </c:numCache>
            </c:numRef>
          </c:cat>
          <c:val>
            <c:numRef>
              <c:f>'22 5 Yr Change Prov Sh of Bks'!$DE$73:$DE$78</c:f>
              <c:numCache>
                <c:formatCode>0.0%</c:formatCode>
                <c:ptCount val="6"/>
                <c:pt idx="0">
                  <c:v>0</c:v>
                </c:pt>
                <c:pt idx="1">
                  <c:v>-5.6169401605025288E-3</c:v>
                </c:pt>
                <c:pt idx="2">
                  <c:v>-1.0526890329670064E-3</c:v>
                </c:pt>
                <c:pt idx="3">
                  <c:v>-2.3532192114320758E-2</c:v>
                </c:pt>
                <c:pt idx="4">
                  <c:v>-3.012234870086148E-2</c:v>
                </c:pt>
                <c:pt idx="5">
                  <c:v>1.7435749278387952E-2</c:v>
                </c:pt>
              </c:numCache>
            </c:numRef>
          </c:val>
          <c:smooth val="0"/>
          <c:extLst>
            <c:ext xmlns:c16="http://schemas.microsoft.com/office/drawing/2014/chart" uri="{C3380CC4-5D6E-409C-BE32-E72D297353CC}">
              <c16:uniqueId val="{00000000-443D-432C-AF63-BB56724CEE1F}"/>
            </c:ext>
          </c:extLst>
        </c:ser>
        <c:ser>
          <c:idx val="1"/>
          <c:order val="1"/>
          <c:tx>
            <c:strRef>
              <c:f>'22 5 Yr Change Prov Sh of Bks'!$DF$72</c:f>
              <c:strCache>
                <c:ptCount val="1"/>
                <c:pt idx="0">
                  <c:v> Synergy </c:v>
                </c:pt>
              </c:strCache>
            </c:strRef>
          </c:tx>
          <c:spPr>
            <a:ln w="28575" cap="rnd">
              <a:solidFill>
                <a:srgbClr val="0432FF"/>
              </a:solidFill>
              <a:round/>
            </a:ln>
            <a:effectLst/>
          </c:spPr>
          <c:marker>
            <c:symbol val="none"/>
          </c:marker>
          <c:cat>
            <c:numRef>
              <c:f>'22 5 Yr Change Prov Sh of Bks'!$DD$73:$DD$78</c:f>
              <c:numCache>
                <c:formatCode>@</c:formatCode>
                <c:ptCount val="6"/>
                <c:pt idx="0">
                  <c:v>2014</c:v>
                </c:pt>
                <c:pt idx="1">
                  <c:v>2015</c:v>
                </c:pt>
                <c:pt idx="2">
                  <c:v>2016</c:v>
                </c:pt>
                <c:pt idx="3">
                  <c:v>2017</c:v>
                </c:pt>
                <c:pt idx="4">
                  <c:v>2018</c:v>
                </c:pt>
                <c:pt idx="5">
                  <c:v>2019</c:v>
                </c:pt>
              </c:numCache>
            </c:numRef>
          </c:cat>
          <c:val>
            <c:numRef>
              <c:f>'22 5 Yr Change Prov Sh of Bks'!$DF$73:$DF$78</c:f>
              <c:numCache>
                <c:formatCode>0.0%</c:formatCode>
                <c:ptCount val="6"/>
                <c:pt idx="0">
                  <c:v>0</c:v>
                </c:pt>
                <c:pt idx="1">
                  <c:v>6.639420770656411E-2</c:v>
                </c:pt>
                <c:pt idx="2">
                  <c:v>4.7520442276989122E-2</c:v>
                </c:pt>
                <c:pt idx="3">
                  <c:v>1.0794171489361676E-2</c:v>
                </c:pt>
                <c:pt idx="4">
                  <c:v>-2.1017566540055651E-2</c:v>
                </c:pt>
                <c:pt idx="5">
                  <c:v>-4.8729484679717675E-2</c:v>
                </c:pt>
              </c:numCache>
            </c:numRef>
          </c:val>
          <c:smooth val="0"/>
          <c:extLst>
            <c:ext xmlns:c16="http://schemas.microsoft.com/office/drawing/2014/chart" uri="{C3380CC4-5D6E-409C-BE32-E72D297353CC}">
              <c16:uniqueId val="{00000001-443D-432C-AF63-BB56724CEE1F}"/>
            </c:ext>
          </c:extLst>
        </c:ser>
        <c:ser>
          <c:idx val="2"/>
          <c:order val="2"/>
          <c:tx>
            <c:strRef>
              <c:f>'22 5 Yr Change Prov Sh of Bks'!$DG$72</c:f>
              <c:strCache>
                <c:ptCount val="1"/>
                <c:pt idx="0">
                  <c:v> Innovation </c:v>
                </c:pt>
              </c:strCache>
            </c:strRef>
          </c:tx>
          <c:spPr>
            <a:ln w="28575" cap="rnd">
              <a:solidFill>
                <a:srgbClr val="AB7942"/>
              </a:solidFill>
              <a:prstDash val="solid"/>
              <a:round/>
            </a:ln>
            <a:effectLst/>
          </c:spPr>
          <c:marker>
            <c:symbol val="none"/>
          </c:marker>
          <c:cat>
            <c:numRef>
              <c:f>'22 5 Yr Change Prov Sh of Bks'!$DD$73:$DD$78</c:f>
              <c:numCache>
                <c:formatCode>@</c:formatCode>
                <c:ptCount val="6"/>
                <c:pt idx="0">
                  <c:v>2014</c:v>
                </c:pt>
                <c:pt idx="1">
                  <c:v>2015</c:v>
                </c:pt>
                <c:pt idx="2">
                  <c:v>2016</c:v>
                </c:pt>
                <c:pt idx="3">
                  <c:v>2017</c:v>
                </c:pt>
                <c:pt idx="4">
                  <c:v>2018</c:v>
                </c:pt>
                <c:pt idx="5">
                  <c:v>2019</c:v>
                </c:pt>
              </c:numCache>
            </c:numRef>
          </c:cat>
          <c:val>
            <c:numRef>
              <c:f>'22 5 Yr Change Prov Sh of Bks'!$DG$73:$DG$78</c:f>
              <c:numCache>
                <c:formatCode>0.0%</c:formatCode>
                <c:ptCount val="6"/>
                <c:pt idx="0">
                  <c:v>0</c:v>
                </c:pt>
                <c:pt idx="1">
                  <c:v>9.2888884199466837E-2</c:v>
                </c:pt>
                <c:pt idx="2">
                  <c:v>0.13035632823852461</c:v>
                </c:pt>
                <c:pt idx="3">
                  <c:v>0.12156707946884279</c:v>
                </c:pt>
                <c:pt idx="4">
                  <c:v>0.12093412653240584</c:v>
                </c:pt>
              </c:numCache>
            </c:numRef>
          </c:val>
          <c:smooth val="0"/>
          <c:extLst>
            <c:ext xmlns:c16="http://schemas.microsoft.com/office/drawing/2014/chart" uri="{C3380CC4-5D6E-409C-BE32-E72D297353CC}">
              <c16:uniqueId val="{00000002-443D-432C-AF63-BB56724CEE1F}"/>
            </c:ext>
          </c:extLst>
        </c:ser>
        <c:ser>
          <c:idx val="3"/>
          <c:order val="3"/>
          <c:tx>
            <c:strRef>
              <c:f>'22 5 Yr Change Prov Sh of Bks'!$DH$72</c:f>
              <c:strCache>
                <c:ptCount val="1"/>
                <c:pt idx="0">
                  <c:v> Affinity </c:v>
                </c:pt>
              </c:strCache>
            </c:strRef>
          </c:tx>
          <c:spPr>
            <a:ln w="28575" cap="rnd">
              <a:solidFill>
                <a:schemeClr val="accent4"/>
              </a:solidFill>
              <a:round/>
            </a:ln>
            <a:effectLst/>
          </c:spPr>
          <c:marker>
            <c:symbol val="none"/>
          </c:marker>
          <c:cat>
            <c:numRef>
              <c:f>'22 5 Yr Change Prov Sh of Bks'!$DD$73:$DD$78</c:f>
              <c:numCache>
                <c:formatCode>@</c:formatCode>
                <c:ptCount val="6"/>
                <c:pt idx="0">
                  <c:v>2014</c:v>
                </c:pt>
                <c:pt idx="1">
                  <c:v>2015</c:v>
                </c:pt>
                <c:pt idx="2">
                  <c:v>2016</c:v>
                </c:pt>
                <c:pt idx="3">
                  <c:v>2017</c:v>
                </c:pt>
                <c:pt idx="4">
                  <c:v>2018</c:v>
                </c:pt>
                <c:pt idx="5">
                  <c:v>2019</c:v>
                </c:pt>
              </c:numCache>
            </c:numRef>
          </c:cat>
          <c:val>
            <c:numRef>
              <c:f>'22 5 Yr Change Prov Sh of Bks'!$DH$73:$DH$78</c:f>
              <c:numCache>
                <c:formatCode>General</c:formatCode>
                <c:ptCount val="6"/>
                <c:pt idx="4" formatCode="0.0%">
                  <c:v>2.6805325035978517E-2</c:v>
                </c:pt>
                <c:pt idx="5" formatCode="0.0%">
                  <c:v>5.5413837681328029E-2</c:v>
                </c:pt>
              </c:numCache>
            </c:numRef>
          </c:val>
          <c:smooth val="0"/>
          <c:extLst>
            <c:ext xmlns:c16="http://schemas.microsoft.com/office/drawing/2014/chart" uri="{C3380CC4-5D6E-409C-BE32-E72D297353CC}">
              <c16:uniqueId val="{00000003-443D-432C-AF63-BB56724CEE1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9.90323832760341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Connexus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897370203995651"/>
          <c:w val="0.85836329833770775"/>
          <c:h val="0.65541826794427271"/>
        </c:manualLayout>
      </c:layout>
      <c:lineChart>
        <c:grouping val="standard"/>
        <c:varyColors val="0"/>
        <c:ser>
          <c:idx val="0"/>
          <c:order val="0"/>
          <c:tx>
            <c:strRef>
              <c:f>'21 5 Year Tot Mkt Shr Chgs'!$DN$2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Chgs'!$DN$3:$DN$8</c:f>
              <c:numCache>
                <c:formatCode>0.00%</c:formatCode>
                <c:ptCount val="6"/>
                <c:pt idx="0">
                  <c:v>0</c:v>
                </c:pt>
                <c:pt idx="1">
                  <c:v>-1.8504455006636326E-2</c:v>
                </c:pt>
                <c:pt idx="2">
                  <c:v>-0.11709344146236314</c:v>
                </c:pt>
                <c:pt idx="3">
                  <c:v>-0.18816428273886907</c:v>
                </c:pt>
                <c:pt idx="4">
                  <c:v>-0.16774546080832417</c:v>
                </c:pt>
                <c:pt idx="5">
                  <c:v>-0.20207623605619549</c:v>
                </c:pt>
              </c:numCache>
            </c:numRef>
          </c:val>
          <c:smooth val="0"/>
          <c:extLst>
            <c:ext xmlns:c16="http://schemas.microsoft.com/office/drawing/2014/chart" uri="{C3380CC4-5D6E-409C-BE32-E72D297353CC}">
              <c16:uniqueId val="{00000000-B1E5-4428-90BC-F172E72161A4}"/>
            </c:ext>
          </c:extLst>
        </c:ser>
        <c:ser>
          <c:idx val="1"/>
          <c:order val="1"/>
          <c:tx>
            <c:strRef>
              <c:f>'21 5 Year Tot Mkt Shr Chgs'!$DO$2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Chgs'!$DO$3:$DO$8</c:f>
              <c:numCache>
                <c:formatCode>0.00%</c:formatCode>
                <c:ptCount val="6"/>
                <c:pt idx="0">
                  <c:v>0</c:v>
                </c:pt>
                <c:pt idx="1">
                  <c:v>-4.8375141875191281E-3</c:v>
                </c:pt>
                <c:pt idx="2">
                  <c:v>4.9543499368416843E-2</c:v>
                </c:pt>
                <c:pt idx="3">
                  <c:v>0.11421783615056742</c:v>
                </c:pt>
                <c:pt idx="4">
                  <c:v>0.14268212604212432</c:v>
                </c:pt>
                <c:pt idx="5">
                  <c:v>0.11050556864462813</c:v>
                </c:pt>
              </c:numCache>
            </c:numRef>
          </c:val>
          <c:smooth val="0"/>
          <c:extLst>
            <c:ext xmlns:c16="http://schemas.microsoft.com/office/drawing/2014/chart" uri="{C3380CC4-5D6E-409C-BE32-E72D297353CC}">
              <c16:uniqueId val="{00000001-B1E5-4428-90BC-F172E72161A4}"/>
            </c:ext>
          </c:extLst>
        </c:ser>
        <c:ser>
          <c:idx val="2"/>
          <c:order val="2"/>
          <c:tx>
            <c:strRef>
              <c:f>'21 5 Year Tot Mkt Shr Chgs'!$DP$2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Chgs'!$DP$3:$DP$8</c:f>
              <c:numCache>
                <c:formatCode>0.00%</c:formatCode>
                <c:ptCount val="6"/>
                <c:pt idx="0">
                  <c:v>0</c:v>
                </c:pt>
                <c:pt idx="1">
                  <c:v>-1.4942696043257495E-2</c:v>
                </c:pt>
                <c:pt idx="2">
                  <c:v>-5.1144620632177611E-2</c:v>
                </c:pt>
                <c:pt idx="3">
                  <c:v>-6.6402797242488362E-2</c:v>
                </c:pt>
                <c:pt idx="4">
                  <c:v>-3.3397581539244867E-2</c:v>
                </c:pt>
                <c:pt idx="5">
                  <c:v>-6.4606668137737092E-2</c:v>
                </c:pt>
              </c:numCache>
            </c:numRef>
          </c:val>
          <c:smooth val="0"/>
          <c:extLst>
            <c:ext xmlns:c16="http://schemas.microsoft.com/office/drawing/2014/chart" uri="{C3380CC4-5D6E-409C-BE32-E72D297353CC}">
              <c16:uniqueId val="{00000002-B1E5-4428-90BC-F172E72161A4}"/>
            </c:ext>
          </c:extLst>
        </c:ser>
        <c:ser>
          <c:idx val="3"/>
          <c:order val="3"/>
          <c:tx>
            <c:strRef>
              <c:f>'21 5 Year Tot Mkt Shr Chgs'!$DQ$2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Chgs'!$DQ$3:$DQ$8</c:f>
              <c:numCache>
                <c:formatCode>0.00%</c:formatCode>
                <c:ptCount val="6"/>
                <c:pt idx="0">
                  <c:v>0</c:v>
                </c:pt>
                <c:pt idx="1">
                  <c:v>-2.2892692397453167E-2</c:v>
                </c:pt>
                <c:pt idx="2">
                  <c:v>-3.5892458422687255E-2</c:v>
                </c:pt>
                <c:pt idx="3">
                  <c:v>-6.1220845707264666E-2</c:v>
                </c:pt>
                <c:pt idx="4">
                  <c:v>-9.9746238941338314E-2</c:v>
                </c:pt>
                <c:pt idx="5">
                  <c:v>-8.2030799894211304E-2</c:v>
                </c:pt>
              </c:numCache>
            </c:numRef>
          </c:val>
          <c:smooth val="0"/>
          <c:extLst>
            <c:ext xmlns:c16="http://schemas.microsoft.com/office/drawing/2014/chart" uri="{C3380CC4-5D6E-409C-BE32-E72D297353CC}">
              <c16:uniqueId val="{00000003-B1E5-4428-90BC-F172E72161A4}"/>
            </c:ext>
          </c:extLst>
        </c:ser>
        <c:ser>
          <c:idx val="4"/>
          <c:order val="4"/>
          <c:tx>
            <c:strRef>
              <c:f>'21 5 Year Tot Mkt Shr Chgs'!$DR$2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Chgs'!$DR$3:$DR$8</c:f>
              <c:numCache>
                <c:formatCode>0.00%</c:formatCode>
                <c:ptCount val="6"/>
                <c:pt idx="0">
                  <c:v>0</c:v>
                </c:pt>
                <c:pt idx="1">
                  <c:v>-8.4210924299473813E-3</c:v>
                </c:pt>
                <c:pt idx="2">
                  <c:v>-3.3257728104179873E-2</c:v>
                </c:pt>
                <c:pt idx="3">
                  <c:v>-5.4606287554834536E-2</c:v>
                </c:pt>
                <c:pt idx="4">
                  <c:v>-1.8477351892164054E-2</c:v>
                </c:pt>
                <c:pt idx="5">
                  <c:v>-3.963982672751086E-2</c:v>
                </c:pt>
              </c:numCache>
            </c:numRef>
          </c:val>
          <c:smooth val="0"/>
          <c:extLst>
            <c:ext xmlns:c16="http://schemas.microsoft.com/office/drawing/2014/chart" uri="{C3380CC4-5D6E-409C-BE32-E72D297353CC}">
              <c16:uniqueId val="{00000004-B1E5-4428-90BC-F172E72161A4}"/>
            </c:ext>
          </c:extLst>
        </c:ser>
        <c:ser>
          <c:idx val="5"/>
          <c:order val="5"/>
          <c:tx>
            <c:strRef>
              <c:f>'21 5 Year Tot Mkt Shr Chgs'!$DS$2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Chgs'!$DS$3:$DS$8</c:f>
              <c:numCache>
                <c:formatCode>0.00%</c:formatCode>
                <c:ptCount val="6"/>
                <c:pt idx="0">
                  <c:v>0</c:v>
                </c:pt>
                <c:pt idx="1">
                  <c:v>-1.8167370441904335E-2</c:v>
                </c:pt>
                <c:pt idx="2">
                  <c:v>-3.3943453371962133E-2</c:v>
                </c:pt>
                <c:pt idx="3">
                  <c:v>-5.8130792147926526E-2</c:v>
                </c:pt>
                <c:pt idx="4">
                  <c:v>-7.7285446354502435E-2</c:v>
                </c:pt>
                <c:pt idx="5">
                  <c:v>-6.9383109283328956E-2</c:v>
                </c:pt>
              </c:numCache>
            </c:numRef>
          </c:val>
          <c:smooth val="0"/>
          <c:extLst>
            <c:ext xmlns:c16="http://schemas.microsoft.com/office/drawing/2014/chart" uri="{C3380CC4-5D6E-409C-BE32-E72D297353CC}">
              <c16:uniqueId val="{00000005-B1E5-4428-90BC-F172E72161A4}"/>
            </c:ext>
          </c:extLst>
        </c:ser>
        <c:ser>
          <c:idx val="6"/>
          <c:order val="6"/>
          <c:tx>
            <c:strRef>
              <c:f>'21 5 Year Tot Mkt Shr Chgs'!$DT$2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Chgs'!$DT$3:$DT$8</c:f>
              <c:numCache>
                <c:formatCode>0.00%</c:formatCode>
                <c:ptCount val="6"/>
                <c:pt idx="0">
                  <c:v>0</c:v>
                </c:pt>
                <c:pt idx="1">
                  <c:v>-1.5472312294495173E-2</c:v>
                </c:pt>
                <c:pt idx="2">
                  <c:v>-4.1997421318154586E-2</c:v>
                </c:pt>
                <c:pt idx="3">
                  <c:v>-6.1178706844789231E-2</c:v>
                </c:pt>
                <c:pt idx="4">
                  <c:v>-4.366836627275867E-2</c:v>
                </c:pt>
                <c:pt idx="5">
                  <c:v>-5.6534577342215724E-2</c:v>
                </c:pt>
              </c:numCache>
            </c:numRef>
          </c:val>
          <c:smooth val="0"/>
          <c:extLst>
            <c:ext xmlns:c16="http://schemas.microsoft.com/office/drawing/2014/chart" uri="{C3380CC4-5D6E-409C-BE32-E72D297353CC}">
              <c16:uniqueId val="{00000006-B1E5-4428-90BC-F172E72161A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Connexus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Bks'!$DE$4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Bks'!$DE$5:$DE$10</c:f>
              <c:numCache>
                <c:formatCode>0.0%</c:formatCode>
                <c:ptCount val="6"/>
                <c:pt idx="0">
                  <c:v>0</c:v>
                </c:pt>
                <c:pt idx="1">
                  <c:v>-1.0129484230285458E-2</c:v>
                </c:pt>
                <c:pt idx="2">
                  <c:v>-8.3716863047113718E-2</c:v>
                </c:pt>
                <c:pt idx="3">
                  <c:v>-0.15019869496041582</c:v>
                </c:pt>
                <c:pt idx="4">
                  <c:v>-0.13765848172929929</c:v>
                </c:pt>
                <c:pt idx="5">
                  <c:v>-0.14147645561577959</c:v>
                </c:pt>
              </c:numCache>
            </c:numRef>
          </c:val>
          <c:smooth val="0"/>
          <c:extLst>
            <c:ext xmlns:c16="http://schemas.microsoft.com/office/drawing/2014/chart" uri="{C3380CC4-5D6E-409C-BE32-E72D297353CC}">
              <c16:uniqueId val="{00000000-081D-49AE-BE84-BA5B89C61E49}"/>
            </c:ext>
          </c:extLst>
        </c:ser>
        <c:ser>
          <c:idx val="1"/>
          <c:order val="1"/>
          <c:tx>
            <c:strRef>
              <c:f>'22 5 Yr Change Prov Sh of Bks'!$DF$4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Bks'!$DF$5:$DF$10</c:f>
              <c:numCache>
                <c:formatCode>0.0%</c:formatCode>
                <c:ptCount val="6"/>
                <c:pt idx="0">
                  <c:v>0</c:v>
                </c:pt>
                <c:pt idx="1">
                  <c:v>-4.5301144475209769E-3</c:v>
                </c:pt>
                <c:pt idx="2">
                  <c:v>7.6721706487094629E-2</c:v>
                </c:pt>
                <c:pt idx="3">
                  <c:v>3.0287651343562184E-2</c:v>
                </c:pt>
                <c:pt idx="4">
                  <c:v>3.390188543727056E-2</c:v>
                </c:pt>
                <c:pt idx="5">
                  <c:v>8.5803579477363848E-2</c:v>
                </c:pt>
              </c:numCache>
            </c:numRef>
          </c:val>
          <c:smooth val="0"/>
          <c:extLst>
            <c:ext xmlns:c16="http://schemas.microsoft.com/office/drawing/2014/chart" uri="{C3380CC4-5D6E-409C-BE32-E72D297353CC}">
              <c16:uniqueId val="{00000001-081D-49AE-BE84-BA5B89C61E49}"/>
            </c:ext>
          </c:extLst>
        </c:ser>
        <c:ser>
          <c:idx val="2"/>
          <c:order val="2"/>
          <c:tx>
            <c:strRef>
              <c:f>'22 5 Yr Change Prov Sh of Bks'!$DG$4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Bks'!$DG$5:$DG$10</c:f>
              <c:numCache>
                <c:formatCode>0.0%</c:formatCode>
                <c:ptCount val="6"/>
                <c:pt idx="0">
                  <c:v>0</c:v>
                </c:pt>
                <c:pt idx="1">
                  <c:v>-6.4457324694551553E-3</c:v>
                </c:pt>
                <c:pt idx="2">
                  <c:v>-1.4909405387624079E-2</c:v>
                </c:pt>
                <c:pt idx="3">
                  <c:v>-6.9889371885976215E-2</c:v>
                </c:pt>
                <c:pt idx="4">
                  <c:v>-5.8311952764742568E-2</c:v>
                </c:pt>
                <c:pt idx="5">
                  <c:v>-3.6741638246127986E-2</c:v>
                </c:pt>
              </c:numCache>
            </c:numRef>
          </c:val>
          <c:smooth val="0"/>
          <c:extLst>
            <c:ext xmlns:c16="http://schemas.microsoft.com/office/drawing/2014/chart" uri="{C3380CC4-5D6E-409C-BE32-E72D297353CC}">
              <c16:uniqueId val="{00000002-081D-49AE-BE84-BA5B89C61E49}"/>
            </c:ext>
          </c:extLst>
        </c:ser>
        <c:ser>
          <c:idx val="3"/>
          <c:order val="3"/>
          <c:tx>
            <c:strRef>
              <c:f>'22 5 Yr Change Prov Sh of Bks'!$DH$4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Bks'!$DH$5:$DH$10</c:f>
              <c:numCache>
                <c:formatCode>0.0%</c:formatCode>
                <c:ptCount val="6"/>
                <c:pt idx="0">
                  <c:v>0</c:v>
                </c:pt>
                <c:pt idx="1">
                  <c:v>-1.3469002223997719E-2</c:v>
                </c:pt>
                <c:pt idx="2">
                  <c:v>-7.5438609654726726E-3</c:v>
                </c:pt>
                <c:pt idx="3">
                  <c:v>-2.7077286290323421E-2</c:v>
                </c:pt>
                <c:pt idx="4">
                  <c:v>-5.7146360683038334E-2</c:v>
                </c:pt>
                <c:pt idx="5">
                  <c:v>8.0025996320826197E-3</c:v>
                </c:pt>
              </c:numCache>
            </c:numRef>
          </c:val>
          <c:smooth val="0"/>
          <c:extLst>
            <c:ext xmlns:c16="http://schemas.microsoft.com/office/drawing/2014/chart" uri="{C3380CC4-5D6E-409C-BE32-E72D297353CC}">
              <c16:uniqueId val="{00000003-081D-49AE-BE84-BA5B89C61E49}"/>
            </c:ext>
          </c:extLst>
        </c:ser>
        <c:ser>
          <c:idx val="4"/>
          <c:order val="4"/>
          <c:tx>
            <c:strRef>
              <c:f>'22 5 Yr Change Prov Sh of Bks'!$DI$4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Bks'!$DI$5:$DI$10</c:f>
              <c:numCache>
                <c:formatCode>0.0%</c:formatCode>
                <c:ptCount val="6"/>
                <c:pt idx="0">
                  <c:v>0</c:v>
                </c:pt>
                <c:pt idx="1">
                  <c:v>1.6586211176811132E-2</c:v>
                </c:pt>
                <c:pt idx="2">
                  <c:v>1.7724135644600438E-2</c:v>
                </c:pt>
                <c:pt idx="3">
                  <c:v>-1.3375878305382467E-2</c:v>
                </c:pt>
                <c:pt idx="4">
                  <c:v>4.8370376459361451E-2</c:v>
                </c:pt>
                <c:pt idx="5">
                  <c:v>4.456526924505616E-2</c:v>
                </c:pt>
              </c:numCache>
            </c:numRef>
          </c:val>
          <c:smooth val="0"/>
          <c:extLst>
            <c:ext xmlns:c16="http://schemas.microsoft.com/office/drawing/2014/chart" uri="{C3380CC4-5D6E-409C-BE32-E72D297353CC}">
              <c16:uniqueId val="{00000004-081D-49AE-BE84-BA5B89C61E49}"/>
            </c:ext>
          </c:extLst>
        </c:ser>
        <c:ser>
          <c:idx val="5"/>
          <c:order val="5"/>
          <c:tx>
            <c:strRef>
              <c:f>'22 5 Yr Change Prov Sh of Bks'!$DJ$4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Bks'!$DJ$5:$DJ$10</c:f>
              <c:numCache>
                <c:formatCode>0.0%</c:formatCode>
                <c:ptCount val="6"/>
                <c:pt idx="0">
                  <c:v>0</c:v>
                </c:pt>
                <c:pt idx="1">
                  <c:v>-5.6169401605025288E-3</c:v>
                </c:pt>
                <c:pt idx="2">
                  <c:v>-1.0526890329670064E-3</c:v>
                </c:pt>
                <c:pt idx="3">
                  <c:v>-2.3532192114320758E-2</c:v>
                </c:pt>
                <c:pt idx="4">
                  <c:v>-3.012234870086148E-2</c:v>
                </c:pt>
                <c:pt idx="5">
                  <c:v>1.7435749278387952E-2</c:v>
                </c:pt>
              </c:numCache>
            </c:numRef>
          </c:val>
          <c:smooth val="0"/>
          <c:extLst>
            <c:ext xmlns:c16="http://schemas.microsoft.com/office/drawing/2014/chart" uri="{C3380CC4-5D6E-409C-BE32-E72D297353CC}">
              <c16:uniqueId val="{00000005-081D-49AE-BE84-BA5B89C61E49}"/>
            </c:ext>
          </c:extLst>
        </c:ser>
        <c:ser>
          <c:idx val="6"/>
          <c:order val="6"/>
          <c:tx>
            <c:strRef>
              <c:f>'22 5 Yr Change Prov Sh of Bks'!$DK$4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Bks'!$DK$5:$DK$10</c:f>
              <c:numCache>
                <c:formatCode>0.0%</c:formatCode>
                <c:ptCount val="6"/>
                <c:pt idx="0">
                  <c:v>0</c:v>
                </c:pt>
                <c:pt idx="1">
                  <c:v>-4.8267563097650519E-3</c:v>
                </c:pt>
                <c:pt idx="2">
                  <c:v>-8.2652203000479329E-3</c:v>
                </c:pt>
                <c:pt idx="3">
                  <c:v>-4.4040307896198547E-2</c:v>
                </c:pt>
                <c:pt idx="4">
                  <c:v>-2.9925798486709464E-2</c:v>
                </c:pt>
                <c:pt idx="5">
                  <c:v>1.6450176267027194E-3</c:v>
                </c:pt>
              </c:numCache>
            </c:numRef>
          </c:val>
          <c:smooth val="0"/>
          <c:extLst>
            <c:ext xmlns:c16="http://schemas.microsoft.com/office/drawing/2014/chart" uri="{C3380CC4-5D6E-409C-BE32-E72D297353CC}">
              <c16:uniqueId val="{00000006-081D-49AE-BE84-BA5B89C61E4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Affinity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Chgs'!$DU$2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Chgs'!$DU$3:$DU$8</c:f>
              <c:numCache>
                <c:formatCode>0.00%</c:formatCode>
                <c:ptCount val="6"/>
                <c:pt idx="0">
                  <c:v>0</c:v>
                </c:pt>
                <c:pt idx="1">
                  <c:v>-3.4246551446777074E-2</c:v>
                </c:pt>
                <c:pt idx="2">
                  <c:v>-8.6650756561028414E-2</c:v>
                </c:pt>
                <c:pt idx="3">
                  <c:v>-8.7048877240853986E-2</c:v>
                </c:pt>
                <c:pt idx="4">
                  <c:v>-4.7158945867821947E-2</c:v>
                </c:pt>
                <c:pt idx="5">
                  <c:v>-0.11230138483862465</c:v>
                </c:pt>
              </c:numCache>
            </c:numRef>
          </c:val>
          <c:smooth val="0"/>
          <c:extLst>
            <c:ext xmlns:c16="http://schemas.microsoft.com/office/drawing/2014/chart" uri="{C3380CC4-5D6E-409C-BE32-E72D297353CC}">
              <c16:uniqueId val="{00000000-E8AA-4B19-AF0A-3208078CF0F0}"/>
            </c:ext>
          </c:extLst>
        </c:ser>
        <c:ser>
          <c:idx val="1"/>
          <c:order val="1"/>
          <c:tx>
            <c:strRef>
              <c:f>'21 5 Year Tot Mkt Shr Chgs'!$DV$2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Chgs'!$DV$3:$DV$8</c:f>
              <c:numCache>
                <c:formatCode>0.00%</c:formatCode>
                <c:ptCount val="6"/>
                <c:pt idx="0">
                  <c:v>0</c:v>
                </c:pt>
                <c:pt idx="1">
                  <c:v>0.14474238963494512</c:v>
                </c:pt>
                <c:pt idx="2">
                  <c:v>0.22775289023894965</c:v>
                </c:pt>
                <c:pt idx="3">
                  <c:v>0.15733185838268671</c:v>
                </c:pt>
                <c:pt idx="4">
                  <c:v>0.13530931476535868</c:v>
                </c:pt>
                <c:pt idx="5">
                  <c:v>0.17221655280722309</c:v>
                </c:pt>
              </c:numCache>
            </c:numRef>
          </c:val>
          <c:smooth val="0"/>
          <c:extLst>
            <c:ext xmlns:c16="http://schemas.microsoft.com/office/drawing/2014/chart" uri="{C3380CC4-5D6E-409C-BE32-E72D297353CC}">
              <c16:uniqueId val="{00000001-E8AA-4B19-AF0A-3208078CF0F0}"/>
            </c:ext>
          </c:extLst>
        </c:ser>
        <c:ser>
          <c:idx val="2"/>
          <c:order val="2"/>
          <c:tx>
            <c:strRef>
              <c:f>'21 5 Year Tot Mkt Shr Chgs'!$DW$2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Chgs'!$DW$3:$DW$8</c:f>
              <c:numCache>
                <c:formatCode>0.00%</c:formatCode>
                <c:ptCount val="6"/>
                <c:pt idx="0">
                  <c:v>0</c:v>
                </c:pt>
                <c:pt idx="1">
                  <c:v>4.2685370212488201E-2</c:v>
                </c:pt>
                <c:pt idx="2">
                  <c:v>4.714412003769404E-2</c:v>
                </c:pt>
                <c:pt idx="3">
                  <c:v>1.4489713472834018E-2</c:v>
                </c:pt>
                <c:pt idx="4">
                  <c:v>3.677662879904349E-2</c:v>
                </c:pt>
                <c:pt idx="5">
                  <c:v>2.3386484507272903E-2</c:v>
                </c:pt>
              </c:numCache>
            </c:numRef>
          </c:val>
          <c:smooth val="0"/>
          <c:extLst>
            <c:ext xmlns:c16="http://schemas.microsoft.com/office/drawing/2014/chart" uri="{C3380CC4-5D6E-409C-BE32-E72D297353CC}">
              <c16:uniqueId val="{00000002-E8AA-4B19-AF0A-3208078CF0F0}"/>
            </c:ext>
          </c:extLst>
        </c:ser>
        <c:ser>
          <c:idx val="3"/>
          <c:order val="3"/>
          <c:tx>
            <c:strRef>
              <c:f>'21 5 Year Tot Mkt Shr Chgs'!$DX$2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Chgs'!$DX$3:$DX$8</c:f>
              <c:numCache>
                <c:formatCode>General</c:formatCode>
                <c:ptCount val="6"/>
                <c:pt idx="3" formatCode="0.00%">
                  <c:v>0</c:v>
                </c:pt>
                <c:pt idx="4" formatCode="0.00%">
                  <c:v>2.2385108577104643E-2</c:v>
                </c:pt>
                <c:pt idx="5" formatCode="0.00%">
                  <c:v>4.2871794558754645E-3</c:v>
                </c:pt>
              </c:numCache>
            </c:numRef>
          </c:val>
          <c:smooth val="0"/>
          <c:extLst>
            <c:ext xmlns:c16="http://schemas.microsoft.com/office/drawing/2014/chart" uri="{C3380CC4-5D6E-409C-BE32-E72D297353CC}">
              <c16:uniqueId val="{00000003-E8AA-4B19-AF0A-3208078CF0F0}"/>
            </c:ext>
          </c:extLst>
        </c:ser>
        <c:ser>
          <c:idx val="4"/>
          <c:order val="4"/>
          <c:tx>
            <c:strRef>
              <c:f>'21 5 Year Tot Mkt Shr Chgs'!$DY$2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Chgs'!$DY$3:$DY$8</c:f>
              <c:numCache>
                <c:formatCode>General</c:formatCode>
                <c:ptCount val="6"/>
                <c:pt idx="3" formatCode="0.00%">
                  <c:v>0</c:v>
                </c:pt>
                <c:pt idx="4" formatCode="0.00%">
                  <c:v>-2.5141667934102874E-2</c:v>
                </c:pt>
                <c:pt idx="5" formatCode="0.00%">
                  <c:v>-2.1076193679334259E-2</c:v>
                </c:pt>
              </c:numCache>
            </c:numRef>
          </c:val>
          <c:smooth val="0"/>
          <c:extLst>
            <c:ext xmlns:c16="http://schemas.microsoft.com/office/drawing/2014/chart" uri="{C3380CC4-5D6E-409C-BE32-E72D297353CC}">
              <c16:uniqueId val="{00000004-E8AA-4B19-AF0A-3208078CF0F0}"/>
            </c:ext>
          </c:extLst>
        </c:ser>
        <c:ser>
          <c:idx val="5"/>
          <c:order val="5"/>
          <c:tx>
            <c:strRef>
              <c:f>'21 5 Year Tot Mkt Shr Chgs'!$DZ$2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Chgs'!$DZ$3:$DZ$8</c:f>
              <c:numCache>
                <c:formatCode>General</c:formatCode>
                <c:ptCount val="6"/>
                <c:pt idx="3" formatCode="0.00%">
                  <c:v>0</c:v>
                </c:pt>
                <c:pt idx="4" formatCode="0.00%">
                  <c:v>1.2758418630157035E-2</c:v>
                </c:pt>
                <c:pt idx="5" formatCode="0.00%">
                  <c:v>8.1556872921960519E-4</c:v>
                </c:pt>
              </c:numCache>
            </c:numRef>
          </c:val>
          <c:smooth val="0"/>
          <c:extLst>
            <c:ext xmlns:c16="http://schemas.microsoft.com/office/drawing/2014/chart" uri="{C3380CC4-5D6E-409C-BE32-E72D297353CC}">
              <c16:uniqueId val="{00000005-E8AA-4B19-AF0A-3208078CF0F0}"/>
            </c:ext>
          </c:extLst>
        </c:ser>
        <c:ser>
          <c:idx val="6"/>
          <c:order val="6"/>
          <c:tx>
            <c:strRef>
              <c:f>'21 5 Year Tot Mkt Shr Chgs'!$EA$2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Chgs'!$EA$3:$EA$8</c:f>
              <c:numCache>
                <c:formatCode>General</c:formatCode>
                <c:ptCount val="6"/>
                <c:pt idx="3" formatCode="0.00%">
                  <c:v>0</c:v>
                </c:pt>
                <c:pt idx="4" formatCode="0.00%">
                  <c:v>2.4108744913430971E-2</c:v>
                </c:pt>
                <c:pt idx="5" formatCode="0.00%">
                  <c:v>1.5783080676936848E-2</c:v>
                </c:pt>
              </c:numCache>
            </c:numRef>
          </c:val>
          <c:smooth val="0"/>
          <c:extLst>
            <c:ext xmlns:c16="http://schemas.microsoft.com/office/drawing/2014/chart" uri="{C3380CC4-5D6E-409C-BE32-E72D297353CC}">
              <c16:uniqueId val="{00000006-E8AA-4B19-AF0A-3208078CF0F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Affinity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Bks'!$DL$4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Bks'!$DL$5:$DL$10</c:f>
              <c:numCache>
                <c:formatCode>0.0%</c:formatCode>
                <c:ptCount val="6"/>
                <c:pt idx="0">
                  <c:v>0</c:v>
                </c:pt>
                <c:pt idx="1">
                  <c:v>-2.6005905882921298E-2</c:v>
                </c:pt>
                <c:pt idx="2">
                  <c:v>-5.2123351198176203E-2</c:v>
                </c:pt>
                <c:pt idx="3">
                  <c:v>-4.435461625726015E-2</c:v>
                </c:pt>
                <c:pt idx="4">
                  <c:v>-1.2712622644214489E-2</c:v>
                </c:pt>
                <c:pt idx="5">
                  <c:v>-4.4883489035951088E-2</c:v>
                </c:pt>
              </c:numCache>
            </c:numRef>
          </c:val>
          <c:smooth val="0"/>
          <c:extLst>
            <c:ext xmlns:c16="http://schemas.microsoft.com/office/drawing/2014/chart" uri="{C3380CC4-5D6E-409C-BE32-E72D297353CC}">
              <c16:uniqueId val="{00000000-7716-4052-9564-F5443C2EB8DE}"/>
            </c:ext>
          </c:extLst>
        </c:ser>
        <c:ser>
          <c:idx val="1"/>
          <c:order val="1"/>
          <c:tx>
            <c:strRef>
              <c:f>'22 5 Yr Change Prov Sh of Bks'!$DM$4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Bks'!$DM$5:$DM$10</c:f>
              <c:numCache>
                <c:formatCode>0.0%</c:formatCode>
                <c:ptCount val="6"/>
                <c:pt idx="0">
                  <c:v>0</c:v>
                </c:pt>
                <c:pt idx="1">
                  <c:v>0.14509599371262621</c:v>
                </c:pt>
                <c:pt idx="2">
                  <c:v>0.2595458767721896</c:v>
                </c:pt>
                <c:pt idx="3">
                  <c:v>7.0154043052895604E-2</c:v>
                </c:pt>
                <c:pt idx="4">
                  <c:v>2.7230945806470452E-2</c:v>
                </c:pt>
                <c:pt idx="5">
                  <c:v>0.1461418698819745</c:v>
                </c:pt>
              </c:numCache>
            </c:numRef>
          </c:val>
          <c:smooth val="0"/>
          <c:extLst>
            <c:ext xmlns:c16="http://schemas.microsoft.com/office/drawing/2014/chart" uri="{C3380CC4-5D6E-409C-BE32-E72D297353CC}">
              <c16:uniqueId val="{00000001-7716-4052-9564-F5443C2EB8DE}"/>
            </c:ext>
          </c:extLst>
        </c:ser>
        <c:ser>
          <c:idx val="2"/>
          <c:order val="2"/>
          <c:tx>
            <c:strRef>
              <c:f>'22 5 Yr Change Prov Sh of Bks'!$DN$4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Bks'!$DN$5:$DN$10</c:f>
              <c:numCache>
                <c:formatCode>0.0%</c:formatCode>
                <c:ptCount val="6"/>
                <c:pt idx="0">
                  <c:v>0</c:v>
                </c:pt>
                <c:pt idx="1">
                  <c:v>5.1679425252783767E-2</c:v>
                </c:pt>
                <c:pt idx="2">
                  <c:v>8.7132819481980733E-2</c:v>
                </c:pt>
                <c:pt idx="3">
                  <c:v>1.0701040905450378E-2</c:v>
                </c:pt>
                <c:pt idx="4">
                  <c:v>1.005350322591197E-2</c:v>
                </c:pt>
                <c:pt idx="5">
                  <c:v>5.3872798670631564E-2</c:v>
                </c:pt>
              </c:numCache>
            </c:numRef>
          </c:val>
          <c:smooth val="0"/>
          <c:extLst>
            <c:ext xmlns:c16="http://schemas.microsoft.com/office/drawing/2014/chart" uri="{C3380CC4-5D6E-409C-BE32-E72D297353CC}">
              <c16:uniqueId val="{00000002-7716-4052-9564-F5443C2EB8DE}"/>
            </c:ext>
          </c:extLst>
        </c:ser>
        <c:ser>
          <c:idx val="3"/>
          <c:order val="3"/>
          <c:tx>
            <c:strRef>
              <c:f>'22 5 Yr Change Prov Sh of Bks'!$DO$4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Bks'!$DO$5:$DO$10</c:f>
              <c:numCache>
                <c:formatCode>General</c:formatCode>
                <c:ptCount val="6"/>
                <c:pt idx="4" formatCode="0.0%">
                  <c:v>3.3187034339435227E-2</c:v>
                </c:pt>
                <c:pt idx="5" formatCode="0.0%">
                  <c:v>6.4085575015093071E-2</c:v>
                </c:pt>
              </c:numCache>
            </c:numRef>
          </c:val>
          <c:smooth val="0"/>
          <c:extLst>
            <c:ext xmlns:c16="http://schemas.microsoft.com/office/drawing/2014/chart" uri="{C3380CC4-5D6E-409C-BE32-E72D297353CC}">
              <c16:uniqueId val="{00000003-7716-4052-9564-F5443C2EB8DE}"/>
            </c:ext>
          </c:extLst>
        </c:ser>
        <c:ser>
          <c:idx val="4"/>
          <c:order val="4"/>
          <c:tx>
            <c:strRef>
              <c:f>'22 5 Yr Change Prov Sh of Bks'!$DP$4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Bks'!$DP$5:$DP$10</c:f>
              <c:numCache>
                <c:formatCode>General</c:formatCode>
                <c:ptCount val="6"/>
                <c:pt idx="4" formatCode="0.0%">
                  <c:v>-2.2611023441358002E-3</c:v>
                </c:pt>
                <c:pt idx="5" formatCode="0.0%">
                  <c:v>2.026105951398367E-2</c:v>
                </c:pt>
              </c:numCache>
            </c:numRef>
          </c:val>
          <c:smooth val="0"/>
          <c:extLst>
            <c:ext xmlns:c16="http://schemas.microsoft.com/office/drawing/2014/chart" uri="{C3380CC4-5D6E-409C-BE32-E72D297353CC}">
              <c16:uniqueId val="{00000004-7716-4052-9564-F5443C2EB8DE}"/>
            </c:ext>
          </c:extLst>
        </c:ser>
        <c:ser>
          <c:idx val="5"/>
          <c:order val="5"/>
          <c:tx>
            <c:strRef>
              <c:f>'22 5 Yr Change Prov Sh of Bks'!$DQ$4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Bks'!$DQ$5:$DQ$10</c:f>
              <c:numCache>
                <c:formatCode>General</c:formatCode>
                <c:ptCount val="6"/>
                <c:pt idx="4" formatCode="0.0%">
                  <c:v>2.6805325035978517E-2</c:v>
                </c:pt>
                <c:pt idx="5" formatCode="0.0%">
                  <c:v>5.5413837681328029E-2</c:v>
                </c:pt>
              </c:numCache>
            </c:numRef>
          </c:val>
          <c:smooth val="0"/>
          <c:extLst>
            <c:ext xmlns:c16="http://schemas.microsoft.com/office/drawing/2014/chart" uri="{C3380CC4-5D6E-409C-BE32-E72D297353CC}">
              <c16:uniqueId val="{00000005-7716-4052-9564-F5443C2EB8DE}"/>
            </c:ext>
          </c:extLst>
        </c:ser>
        <c:ser>
          <c:idx val="6"/>
          <c:order val="6"/>
          <c:tx>
            <c:strRef>
              <c:f>'22 5 Yr Change Prov Sh of Bks'!$DR$4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Bks'!$DR$5:$DR$10</c:f>
              <c:numCache>
                <c:formatCode>General</c:formatCode>
                <c:ptCount val="6"/>
                <c:pt idx="4" formatCode="0.0%">
                  <c:v>2.0201266506903282E-2</c:v>
                </c:pt>
                <c:pt idx="5" formatCode="0.0%">
                  <c:v>5.9088304383910994E-2</c:v>
                </c:pt>
              </c:numCache>
            </c:numRef>
          </c:val>
          <c:smooth val="0"/>
          <c:extLst>
            <c:ext xmlns:c16="http://schemas.microsoft.com/office/drawing/2014/chart" uri="{C3380CC4-5D6E-409C-BE32-E72D297353CC}">
              <c16:uniqueId val="{00000006-7716-4052-9564-F5443C2EB8D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Innovation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00159991814371"/>
          <c:w val="0.85836329833770775"/>
          <c:h val="0.64839031491412069"/>
        </c:manualLayout>
      </c:layout>
      <c:lineChart>
        <c:grouping val="standard"/>
        <c:varyColors val="0"/>
        <c:ser>
          <c:idx val="0"/>
          <c:order val="0"/>
          <c:tx>
            <c:strRef>
              <c:f>'[Credit Union Market Share.xlsm]21 5 Year Tot Mkt Shr Chgs'!$DZ$2</c:f>
              <c:strCache>
                <c:ptCount val="1"/>
                <c:pt idx="0">
                  <c:v> Demand Deposits </c:v>
                </c:pt>
              </c:strCache>
            </c:strRef>
          </c:tx>
          <c:spPr>
            <a:ln w="28575" cap="rnd">
              <a:solidFill>
                <a:srgbClr val="00FA00"/>
              </a:solidFill>
              <a:round/>
            </a:ln>
            <a:effectLst/>
          </c:spPr>
          <c:marker>
            <c:symbol val="none"/>
          </c:marker>
          <c:cat>
            <c:strRef>
              <c:f>'[Credit Union Market Share.xlsm]21 5 Year Tot Mkt Shr Chgs'!$AD$3:$AD$8</c:f>
              <c:strCache>
                <c:ptCount val="6"/>
                <c:pt idx="0">
                  <c:v>2013</c:v>
                </c:pt>
                <c:pt idx="1">
                  <c:v>2014</c:v>
                </c:pt>
                <c:pt idx="2">
                  <c:v>2015</c:v>
                </c:pt>
                <c:pt idx="3">
                  <c:v>2016</c:v>
                </c:pt>
                <c:pt idx="4">
                  <c:v>2017</c:v>
                </c:pt>
                <c:pt idx="5">
                  <c:v>2018</c:v>
                </c:pt>
              </c:strCache>
            </c:strRef>
          </c:cat>
          <c:val>
            <c:numRef>
              <c:f>'[Credit Union Market Share.xlsm]21 5 Year Tot Mkt Shr Chgs'!$DZ$3:$DZ$8</c:f>
              <c:numCache>
                <c:formatCode>0.00%</c:formatCode>
                <c:ptCount val="6"/>
                <c:pt idx="0">
                  <c:v>0</c:v>
                </c:pt>
                <c:pt idx="1">
                  <c:v>-1.8731740876071208E-3</c:v>
                </c:pt>
                <c:pt idx="2">
                  <c:v>-1.812477111724527E-2</c:v>
                </c:pt>
                <c:pt idx="3">
                  <c:v>-7.7538983143082246E-2</c:v>
                </c:pt>
                <c:pt idx="4">
                  <c:v>-0.15182904383751761</c:v>
                </c:pt>
                <c:pt idx="5">
                  <c:v>-0.19918509793893327</c:v>
                </c:pt>
              </c:numCache>
            </c:numRef>
          </c:val>
          <c:smooth val="0"/>
          <c:extLst>
            <c:ext xmlns:c16="http://schemas.microsoft.com/office/drawing/2014/chart" uri="{C3380CC4-5D6E-409C-BE32-E72D297353CC}">
              <c16:uniqueId val="{00000000-FA73-2C48-950C-7DD5550777C5}"/>
            </c:ext>
          </c:extLst>
        </c:ser>
        <c:ser>
          <c:idx val="1"/>
          <c:order val="1"/>
          <c:tx>
            <c:strRef>
              <c:f>'[Credit Union Market Share.xlsm]21 5 Year Tot Mkt Shr Chgs'!$EA$2</c:f>
              <c:strCache>
                <c:ptCount val="1"/>
                <c:pt idx="0">
                  <c:v> Term Deposits </c:v>
                </c:pt>
              </c:strCache>
            </c:strRef>
          </c:tx>
          <c:spPr>
            <a:ln w="28575" cap="rnd">
              <a:solidFill>
                <a:srgbClr val="C00000"/>
              </a:solidFill>
              <a:round/>
            </a:ln>
            <a:effectLst/>
          </c:spPr>
          <c:marker>
            <c:symbol val="none"/>
          </c:marker>
          <c:cat>
            <c:strRef>
              <c:f>'[Credit Union Market Share.xlsm]21 5 Year Tot Mkt Shr Chgs'!$AD$3:$AD$8</c:f>
              <c:strCache>
                <c:ptCount val="6"/>
                <c:pt idx="0">
                  <c:v>2013</c:v>
                </c:pt>
                <c:pt idx="1">
                  <c:v>2014</c:v>
                </c:pt>
                <c:pt idx="2">
                  <c:v>2015</c:v>
                </c:pt>
                <c:pt idx="3">
                  <c:v>2016</c:v>
                </c:pt>
                <c:pt idx="4">
                  <c:v>2017</c:v>
                </c:pt>
                <c:pt idx="5">
                  <c:v>2018</c:v>
                </c:pt>
              </c:strCache>
            </c:strRef>
          </c:cat>
          <c:val>
            <c:numRef>
              <c:f>'[Credit Union Market Share.xlsm]21 5 Year Tot Mkt Shr Chgs'!$EA$3:$EA$8</c:f>
              <c:numCache>
                <c:formatCode>0.00%</c:formatCode>
                <c:ptCount val="6"/>
                <c:pt idx="0">
                  <c:v>0</c:v>
                </c:pt>
                <c:pt idx="1">
                  <c:v>6.8185513080520774E-2</c:v>
                </c:pt>
                <c:pt idx="2">
                  <c:v>0.12922929958882481</c:v>
                </c:pt>
                <c:pt idx="3">
                  <c:v>0.26559898368197432</c:v>
                </c:pt>
                <c:pt idx="4">
                  <c:v>0.56970221649931152</c:v>
                </c:pt>
                <c:pt idx="5">
                  <c:v>0.92004396066008354</c:v>
                </c:pt>
              </c:numCache>
            </c:numRef>
          </c:val>
          <c:smooth val="0"/>
          <c:extLst>
            <c:ext xmlns:c16="http://schemas.microsoft.com/office/drawing/2014/chart" uri="{C3380CC4-5D6E-409C-BE32-E72D297353CC}">
              <c16:uniqueId val="{00000001-FA73-2C48-950C-7DD5550777C5}"/>
            </c:ext>
          </c:extLst>
        </c:ser>
        <c:ser>
          <c:idx val="2"/>
          <c:order val="2"/>
          <c:tx>
            <c:strRef>
              <c:f>'[Credit Union Market Share.xlsm]21 5 Year Tot Mkt Shr Chgs'!$EB$2</c:f>
              <c:strCache>
                <c:ptCount val="1"/>
                <c:pt idx="0">
                  <c:v> Total Deposits </c:v>
                </c:pt>
              </c:strCache>
            </c:strRef>
          </c:tx>
          <c:spPr>
            <a:ln w="28575" cap="rnd">
              <a:solidFill>
                <a:srgbClr val="0432FF"/>
              </a:solidFill>
              <a:prstDash val="sysDot"/>
              <a:round/>
            </a:ln>
            <a:effectLst/>
          </c:spPr>
          <c:marker>
            <c:symbol val="none"/>
          </c:marker>
          <c:cat>
            <c:strRef>
              <c:f>'[Credit Union Market Share.xlsm]21 5 Year Tot Mkt Shr Chgs'!$AD$3:$AD$8</c:f>
              <c:strCache>
                <c:ptCount val="6"/>
                <c:pt idx="0">
                  <c:v>2013</c:v>
                </c:pt>
                <c:pt idx="1">
                  <c:v>2014</c:v>
                </c:pt>
                <c:pt idx="2">
                  <c:v>2015</c:v>
                </c:pt>
                <c:pt idx="3">
                  <c:v>2016</c:v>
                </c:pt>
                <c:pt idx="4">
                  <c:v>2017</c:v>
                </c:pt>
                <c:pt idx="5">
                  <c:v>2018</c:v>
                </c:pt>
              </c:strCache>
            </c:strRef>
          </c:cat>
          <c:val>
            <c:numRef>
              <c:f>'[Credit Union Market Share.xlsm]21 5 Year Tot Mkt Shr Chgs'!$EB$3:$EB$8</c:f>
              <c:numCache>
                <c:formatCode>0.00%</c:formatCode>
                <c:ptCount val="6"/>
                <c:pt idx="0">
                  <c:v>0</c:v>
                </c:pt>
                <c:pt idx="1">
                  <c:v>2.4547100089418794E-2</c:v>
                </c:pt>
                <c:pt idx="2">
                  <c:v>4.1704091821188526E-2</c:v>
                </c:pt>
                <c:pt idx="3">
                  <c:v>3.2387402557310249E-2</c:v>
                </c:pt>
                <c:pt idx="4">
                  <c:v>4.4203205107078279E-2</c:v>
                </c:pt>
                <c:pt idx="5">
                  <c:v>9.0422712704774269E-2</c:v>
                </c:pt>
              </c:numCache>
            </c:numRef>
          </c:val>
          <c:smooth val="0"/>
          <c:extLst>
            <c:ext xmlns:c16="http://schemas.microsoft.com/office/drawing/2014/chart" uri="{C3380CC4-5D6E-409C-BE32-E72D297353CC}">
              <c16:uniqueId val="{00000002-FA73-2C48-950C-7DD5550777C5}"/>
            </c:ext>
          </c:extLst>
        </c:ser>
        <c:ser>
          <c:idx val="5"/>
          <c:order val="3"/>
          <c:tx>
            <c:strRef>
              <c:f>'[Credit Union Market Share.xlsm]21 5 Year Tot Mkt Shr Chgs'!$EE$2</c:f>
              <c:strCache>
                <c:ptCount val="1"/>
                <c:pt idx="0">
                  <c:v>Total Loans</c:v>
                </c:pt>
              </c:strCache>
            </c:strRef>
          </c:tx>
          <c:spPr>
            <a:ln w="28575" cap="rnd">
              <a:solidFill>
                <a:srgbClr val="FF0000"/>
              </a:solidFill>
              <a:prstDash val="sysDot"/>
              <a:round/>
            </a:ln>
            <a:effectLst/>
          </c:spPr>
          <c:marker>
            <c:symbol val="none"/>
          </c:marker>
          <c:cat>
            <c:strRef>
              <c:f>'[Credit Union Market Share.xlsm]21 5 Year Tot Mkt Shr Chgs'!$AD$3:$AD$8</c:f>
              <c:strCache>
                <c:ptCount val="6"/>
                <c:pt idx="0">
                  <c:v>2013</c:v>
                </c:pt>
                <c:pt idx="1">
                  <c:v>2014</c:v>
                </c:pt>
                <c:pt idx="2">
                  <c:v>2015</c:v>
                </c:pt>
                <c:pt idx="3">
                  <c:v>2016</c:v>
                </c:pt>
                <c:pt idx="4">
                  <c:v>2017</c:v>
                </c:pt>
                <c:pt idx="5">
                  <c:v>2018</c:v>
                </c:pt>
              </c:strCache>
            </c:strRef>
          </c:cat>
          <c:val>
            <c:numRef>
              <c:f>'[Credit Union Market Share.xlsm]21 5 Year Tot Mkt Shr Chgs'!$EE$3:$EE$8</c:f>
              <c:numCache>
                <c:formatCode>0.00%</c:formatCode>
                <c:ptCount val="6"/>
                <c:pt idx="0">
                  <c:v>0</c:v>
                </c:pt>
                <c:pt idx="1">
                  <c:v>-4.1376268275030076E-2</c:v>
                </c:pt>
                <c:pt idx="2">
                  <c:v>3.4724212057739658E-2</c:v>
                </c:pt>
                <c:pt idx="3">
                  <c:v>4.9405539780197474E-2</c:v>
                </c:pt>
                <c:pt idx="4">
                  <c:v>3.7888716483681383E-2</c:v>
                </c:pt>
                <c:pt idx="5">
                  <c:v>3.2918164589343511E-2</c:v>
                </c:pt>
              </c:numCache>
            </c:numRef>
          </c:val>
          <c:smooth val="0"/>
          <c:extLst>
            <c:ext xmlns:c16="http://schemas.microsoft.com/office/drawing/2014/chart" uri="{C3380CC4-5D6E-409C-BE32-E72D297353CC}">
              <c16:uniqueId val="{00000005-FA73-2C48-950C-7DD5550777C5}"/>
            </c:ext>
          </c:extLst>
        </c:ser>
        <c:ser>
          <c:idx val="6"/>
          <c:order val="4"/>
          <c:tx>
            <c:strRef>
              <c:f>'[Credit Union Market Share.xlsm]21 5 Year Tot Mkt Shr Chgs'!$EF$2</c:f>
              <c:strCache>
                <c:ptCount val="1"/>
                <c:pt idx="0">
                  <c:v>Total</c:v>
                </c:pt>
              </c:strCache>
            </c:strRef>
          </c:tx>
          <c:spPr>
            <a:ln w="28575" cap="rnd">
              <a:solidFill>
                <a:schemeClr val="tx1"/>
              </a:solidFill>
              <a:prstDash val="sysDot"/>
              <a:round/>
            </a:ln>
            <a:effectLst/>
          </c:spPr>
          <c:marker>
            <c:symbol val="none"/>
          </c:marker>
          <c:cat>
            <c:strRef>
              <c:f>'[Credit Union Market Share.xlsm]21 5 Year Tot Mkt Shr Chgs'!$AD$3:$AD$8</c:f>
              <c:strCache>
                <c:ptCount val="6"/>
                <c:pt idx="0">
                  <c:v>2013</c:v>
                </c:pt>
                <c:pt idx="1">
                  <c:v>2014</c:v>
                </c:pt>
                <c:pt idx="2">
                  <c:v>2015</c:v>
                </c:pt>
                <c:pt idx="3">
                  <c:v>2016</c:v>
                </c:pt>
                <c:pt idx="4">
                  <c:v>2017</c:v>
                </c:pt>
                <c:pt idx="5">
                  <c:v>2018</c:v>
                </c:pt>
              </c:strCache>
            </c:strRef>
          </c:cat>
          <c:val>
            <c:numRef>
              <c:f>'[Credit Union Market Share.xlsm]21 5 Year Tot Mkt Shr Chgs'!$EF$3:$EF$8</c:f>
              <c:numCache>
                <c:formatCode>0.00%</c:formatCode>
                <c:ptCount val="6"/>
                <c:pt idx="0">
                  <c:v>0</c:v>
                </c:pt>
                <c:pt idx="1">
                  <c:v>1.3074223285549761E-3</c:v>
                </c:pt>
                <c:pt idx="2">
                  <c:v>3.7954187073605358E-2</c:v>
                </c:pt>
                <c:pt idx="3">
                  <c:v>3.847965254769372E-2</c:v>
                </c:pt>
                <c:pt idx="4">
                  <c:v>4.210876387012899E-2</c:v>
                </c:pt>
                <c:pt idx="5">
                  <c:v>8.1594915918023342E-2</c:v>
                </c:pt>
              </c:numCache>
            </c:numRef>
          </c:val>
          <c:smooth val="0"/>
          <c:extLst>
            <c:ext xmlns:c16="http://schemas.microsoft.com/office/drawing/2014/chart" uri="{C3380CC4-5D6E-409C-BE32-E72D297353CC}">
              <c16:uniqueId val="{00000006-FA73-2C48-950C-7DD5550777C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1"/>
          <c:min val="-0.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Innovation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207994692320453"/>
          <c:w val="0.85836329833770775"/>
          <c:h val="0.65231216966694072"/>
        </c:manualLayout>
      </c:layout>
      <c:lineChart>
        <c:grouping val="standard"/>
        <c:varyColors val="0"/>
        <c:ser>
          <c:idx val="0"/>
          <c:order val="0"/>
          <c:tx>
            <c:strRef>
              <c:f>'22 5 Yr Change Prov Sh of Bks'!$DY$4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Bks'!$DY$5:$DY$10</c:f>
              <c:numCache>
                <c:formatCode>0.0%</c:formatCode>
                <c:ptCount val="6"/>
                <c:pt idx="0">
                  <c:v>0</c:v>
                </c:pt>
                <c:pt idx="1">
                  <c:v>3.6553794375932796E-3</c:v>
                </c:pt>
                <c:pt idx="2">
                  <c:v>-4.2633315170548525E-3</c:v>
                </c:pt>
                <c:pt idx="3">
                  <c:v>-3.7827368221809383E-2</c:v>
                </c:pt>
                <c:pt idx="4">
                  <c:v>-0.10772103763228771</c:v>
                </c:pt>
                <c:pt idx="5">
                  <c:v>-0.15980707510160697</c:v>
                </c:pt>
              </c:numCache>
            </c:numRef>
          </c:val>
          <c:smooth val="0"/>
          <c:extLst>
            <c:ext xmlns:c16="http://schemas.microsoft.com/office/drawing/2014/chart" uri="{C3380CC4-5D6E-409C-BE32-E72D297353CC}">
              <c16:uniqueId val="{00000000-67EC-124D-B0E5-D40D5D105E97}"/>
            </c:ext>
          </c:extLst>
        </c:ser>
        <c:ser>
          <c:idx val="1"/>
          <c:order val="1"/>
          <c:tx>
            <c:strRef>
              <c:f>'22 5 Yr Change Prov Sh of Bks'!$DZ$4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Bks'!$DZ$5:$DZ$10</c:f>
              <c:numCache>
                <c:formatCode>0.0%</c:formatCode>
                <c:ptCount val="6"/>
                <c:pt idx="0">
                  <c:v>0</c:v>
                </c:pt>
                <c:pt idx="1">
                  <c:v>3.9332833323370744E-2</c:v>
                </c:pt>
                <c:pt idx="2">
                  <c:v>9.9064793535344517E-2</c:v>
                </c:pt>
                <c:pt idx="3">
                  <c:v>0.26178669435059315</c:v>
                </c:pt>
                <c:pt idx="4">
                  <c:v>0.41091038534819441</c:v>
                </c:pt>
                <c:pt idx="5">
                  <c:v>0.74774137744515023</c:v>
                </c:pt>
              </c:numCache>
            </c:numRef>
          </c:val>
          <c:smooth val="0"/>
          <c:extLst>
            <c:ext xmlns:c16="http://schemas.microsoft.com/office/drawing/2014/chart" uri="{C3380CC4-5D6E-409C-BE32-E72D297353CC}">
              <c16:uniqueId val="{00000001-67EC-124D-B0E5-D40D5D105E97}"/>
            </c:ext>
          </c:extLst>
        </c:ser>
        <c:ser>
          <c:idx val="2"/>
          <c:order val="2"/>
          <c:tx>
            <c:strRef>
              <c:f>'22 5 Yr Change Prov Sh of Bks'!$EA$4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Bks'!$EA$5:$EA$10</c:f>
              <c:numCache>
                <c:formatCode>0.0%</c:formatCode>
                <c:ptCount val="6"/>
                <c:pt idx="0">
                  <c:v>0</c:v>
                </c:pt>
                <c:pt idx="1">
                  <c:v>1.6364334813405157E-2</c:v>
                </c:pt>
                <c:pt idx="2">
                  <c:v>4.2295943387822263E-2</c:v>
                </c:pt>
                <c:pt idx="3">
                  <c:v>6.2456101598116119E-2</c:v>
                </c:pt>
                <c:pt idx="4">
                  <c:v>3.1310922323722026E-2</c:v>
                </c:pt>
                <c:pt idx="5">
                  <c:v>7.3602945309541729E-2</c:v>
                </c:pt>
              </c:numCache>
            </c:numRef>
          </c:val>
          <c:smooth val="0"/>
          <c:extLst>
            <c:ext xmlns:c16="http://schemas.microsoft.com/office/drawing/2014/chart" uri="{C3380CC4-5D6E-409C-BE32-E72D297353CC}">
              <c16:uniqueId val="{00000002-67EC-124D-B0E5-D40D5D105E97}"/>
            </c:ext>
          </c:extLst>
        </c:ser>
        <c:ser>
          <c:idx val="5"/>
          <c:order val="3"/>
          <c:tx>
            <c:strRef>
              <c:f>'22 5 Yr Change Prov Sh of Bks'!$ED$4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Bks'!$ED$5:$ED$10</c:f>
              <c:numCache>
                <c:formatCode>0.0%</c:formatCode>
                <c:ptCount val="6"/>
                <c:pt idx="0">
                  <c:v>0</c:v>
                </c:pt>
                <c:pt idx="1">
                  <c:v>-6.7214978998261954E-2</c:v>
                </c:pt>
                <c:pt idx="2">
                  <c:v>1.9323309337264463E-2</c:v>
                </c:pt>
                <c:pt idx="3">
                  <c:v>5.5175325251936531E-2</c:v>
                </c:pt>
                <c:pt idx="4">
                  <c:v>4.7813726232091701E-2</c:v>
                </c:pt>
                <c:pt idx="5">
                  <c:v>5.6340862199355905E-2</c:v>
                </c:pt>
              </c:numCache>
            </c:numRef>
          </c:val>
          <c:smooth val="0"/>
          <c:extLst>
            <c:ext xmlns:c16="http://schemas.microsoft.com/office/drawing/2014/chart" uri="{C3380CC4-5D6E-409C-BE32-E72D297353CC}">
              <c16:uniqueId val="{00000003-67EC-124D-B0E5-D40D5D105E97}"/>
            </c:ext>
          </c:extLst>
        </c:ser>
        <c:ser>
          <c:idx val="6"/>
          <c:order val="4"/>
          <c:tx>
            <c:strRef>
              <c:f>'22 5 Yr Change Prov Sh of Bks'!$EE$4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2013</c:v>
                </c:pt>
                <c:pt idx="1">
                  <c:v>2014</c:v>
                </c:pt>
                <c:pt idx="2">
                  <c:v>2015</c:v>
                </c:pt>
                <c:pt idx="3">
                  <c:v>2016</c:v>
                </c:pt>
                <c:pt idx="4">
                  <c:v>2017</c:v>
                </c:pt>
                <c:pt idx="5">
                  <c:v>2018</c:v>
                </c:pt>
              </c:numCache>
            </c:numRef>
          </c:cat>
          <c:val>
            <c:numRef>
              <c:f>'22 5 Yr Change Prov Sh of Bks'!$EE$5:$EE$10</c:f>
              <c:numCache>
                <c:formatCode>0.0%</c:formatCode>
                <c:ptCount val="6"/>
                <c:pt idx="0">
                  <c:v>0</c:v>
                </c:pt>
                <c:pt idx="1">
                  <c:v>-1.7020129069379573E-2</c:v>
                </c:pt>
                <c:pt idx="2">
                  <c:v>2.9744230782713616E-2</c:v>
                </c:pt>
                <c:pt idx="3">
                  <c:v>5.4663804126252394E-2</c:v>
                </c:pt>
                <c:pt idx="4">
                  <c:v>4.1972063491195123E-2</c:v>
                </c:pt>
                <c:pt idx="5">
                  <c:v>8.5725206797201581E-2</c:v>
                </c:pt>
              </c:numCache>
            </c:numRef>
          </c:val>
          <c:smooth val="0"/>
          <c:extLst>
            <c:ext xmlns:c16="http://schemas.microsoft.com/office/drawing/2014/chart" uri="{C3380CC4-5D6E-409C-BE32-E72D297353CC}">
              <c16:uniqueId val="{00000004-67EC-124D-B0E5-D40D5D105E97}"/>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8"/>
          <c:min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Synergy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054275482375984"/>
          <c:w val="0.85836329833770775"/>
          <c:h val="0.64384921516046933"/>
        </c:manualLayout>
      </c:layout>
      <c:lineChart>
        <c:grouping val="standard"/>
        <c:varyColors val="0"/>
        <c:ser>
          <c:idx val="0"/>
          <c:order val="0"/>
          <c:tx>
            <c:strRef>
              <c:f>'21 5 Year Tot Mkt Shr Chgs'!$EI$2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Chgs'!$EI$3:$EI$8</c:f>
              <c:numCache>
                <c:formatCode>0.00%</c:formatCode>
                <c:ptCount val="6"/>
                <c:pt idx="0">
                  <c:v>0</c:v>
                </c:pt>
                <c:pt idx="1">
                  <c:v>-7.37318747229041E-2</c:v>
                </c:pt>
                <c:pt idx="2">
                  <c:v>-0.17490231208453225</c:v>
                </c:pt>
                <c:pt idx="3">
                  <c:v>-0.20970559766956337</c:v>
                </c:pt>
                <c:pt idx="4">
                  <c:v>-0.29003975130897153</c:v>
                </c:pt>
                <c:pt idx="5">
                  <c:v>-0.339064168551723</c:v>
                </c:pt>
              </c:numCache>
            </c:numRef>
          </c:val>
          <c:smooth val="0"/>
          <c:extLst>
            <c:ext xmlns:c16="http://schemas.microsoft.com/office/drawing/2014/chart" uri="{C3380CC4-5D6E-409C-BE32-E72D297353CC}">
              <c16:uniqueId val="{00000000-3514-4B2F-B1EA-2DD581BE23F4}"/>
            </c:ext>
          </c:extLst>
        </c:ser>
        <c:ser>
          <c:idx val="1"/>
          <c:order val="1"/>
          <c:tx>
            <c:strRef>
              <c:f>'21 5 Year Tot Mkt Shr Chgs'!$EJ$2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Chgs'!$EJ$3:$EJ$8</c:f>
              <c:numCache>
                <c:formatCode>0.00%</c:formatCode>
                <c:ptCount val="6"/>
                <c:pt idx="0">
                  <c:v>0</c:v>
                </c:pt>
                <c:pt idx="1">
                  <c:v>-4.1381678572058406E-2</c:v>
                </c:pt>
                <c:pt idx="2">
                  <c:v>-7.0900847268323838E-2</c:v>
                </c:pt>
                <c:pt idx="3">
                  <c:v>0.10723401505032562</c:v>
                </c:pt>
                <c:pt idx="4">
                  <c:v>0.13764477918938875</c:v>
                </c:pt>
                <c:pt idx="5">
                  <c:v>0.16353723626597619</c:v>
                </c:pt>
              </c:numCache>
            </c:numRef>
          </c:val>
          <c:smooth val="0"/>
          <c:extLst>
            <c:ext xmlns:c16="http://schemas.microsoft.com/office/drawing/2014/chart" uri="{C3380CC4-5D6E-409C-BE32-E72D297353CC}">
              <c16:uniqueId val="{00000001-3514-4B2F-B1EA-2DD581BE23F4}"/>
            </c:ext>
          </c:extLst>
        </c:ser>
        <c:ser>
          <c:idx val="2"/>
          <c:order val="2"/>
          <c:tx>
            <c:strRef>
              <c:f>'21 5 Year Tot Mkt Shr Chgs'!$EK$2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Chgs'!$EK$3:$EK$8</c:f>
              <c:numCache>
                <c:formatCode>0.00%</c:formatCode>
                <c:ptCount val="6"/>
                <c:pt idx="0">
                  <c:v>0</c:v>
                </c:pt>
                <c:pt idx="1">
                  <c:v>-5.5090454922662194E-2</c:v>
                </c:pt>
                <c:pt idx="2">
                  <c:v>-0.13270996635288562</c:v>
                </c:pt>
                <c:pt idx="3">
                  <c:v>-0.10457941244245193</c:v>
                </c:pt>
                <c:pt idx="4">
                  <c:v>-0.1525368222954229</c:v>
                </c:pt>
                <c:pt idx="5">
                  <c:v>-0.17773369354136712</c:v>
                </c:pt>
              </c:numCache>
            </c:numRef>
          </c:val>
          <c:smooth val="0"/>
          <c:extLst>
            <c:ext xmlns:c16="http://schemas.microsoft.com/office/drawing/2014/chart" uri="{C3380CC4-5D6E-409C-BE32-E72D297353CC}">
              <c16:uniqueId val="{00000002-3514-4B2F-B1EA-2DD581BE23F4}"/>
            </c:ext>
          </c:extLst>
        </c:ser>
        <c:ser>
          <c:idx val="3"/>
          <c:order val="3"/>
          <c:tx>
            <c:strRef>
              <c:f>'21 5 Year Tot Mkt Shr Chgs'!$EL$2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Chgs'!$EL$3:$EL$8</c:f>
              <c:numCache>
                <c:formatCode>0.00%</c:formatCode>
                <c:ptCount val="6"/>
                <c:pt idx="0">
                  <c:v>0</c:v>
                </c:pt>
                <c:pt idx="1">
                  <c:v>9.9976507463974268E-2</c:v>
                </c:pt>
                <c:pt idx="2">
                  <c:v>7.4256857138108548E-2</c:v>
                </c:pt>
                <c:pt idx="3">
                  <c:v>4.1490612287290361E-2</c:v>
                </c:pt>
                <c:pt idx="4">
                  <c:v>2.0631428066066417E-3</c:v>
                </c:pt>
                <c:pt idx="5">
                  <c:v>-7.5257715514980478E-2</c:v>
                </c:pt>
              </c:numCache>
            </c:numRef>
          </c:val>
          <c:smooth val="0"/>
          <c:extLst>
            <c:ext xmlns:c16="http://schemas.microsoft.com/office/drawing/2014/chart" uri="{C3380CC4-5D6E-409C-BE32-E72D297353CC}">
              <c16:uniqueId val="{00000003-3514-4B2F-B1EA-2DD581BE23F4}"/>
            </c:ext>
          </c:extLst>
        </c:ser>
        <c:ser>
          <c:idx val="4"/>
          <c:order val="4"/>
          <c:tx>
            <c:strRef>
              <c:f>'21 5 Year Tot Mkt Shr Chgs'!$EM$2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Chgs'!$EM$3:$EM$8</c:f>
              <c:numCache>
                <c:formatCode>0.00%</c:formatCode>
                <c:ptCount val="6"/>
                <c:pt idx="0">
                  <c:v>0</c:v>
                </c:pt>
                <c:pt idx="1">
                  <c:v>-0.10718603156220781</c:v>
                </c:pt>
                <c:pt idx="2">
                  <c:v>-0.19923751913652674</c:v>
                </c:pt>
                <c:pt idx="3">
                  <c:v>-0.25687820761495866</c:v>
                </c:pt>
                <c:pt idx="4">
                  <c:v>-0.31366410611458773</c:v>
                </c:pt>
                <c:pt idx="5">
                  <c:v>-0.328803756441229</c:v>
                </c:pt>
              </c:numCache>
            </c:numRef>
          </c:val>
          <c:smooth val="0"/>
          <c:extLst>
            <c:ext xmlns:c16="http://schemas.microsoft.com/office/drawing/2014/chart" uri="{C3380CC4-5D6E-409C-BE32-E72D297353CC}">
              <c16:uniqueId val="{00000004-3514-4B2F-B1EA-2DD581BE23F4}"/>
            </c:ext>
          </c:extLst>
        </c:ser>
        <c:ser>
          <c:idx val="5"/>
          <c:order val="5"/>
          <c:tx>
            <c:strRef>
              <c:f>'21 5 Year Tot Mkt Shr Chgs'!$EN$2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Chgs'!$EN$3:$EN$8</c:f>
              <c:numCache>
                <c:formatCode>0.00%</c:formatCode>
                <c:ptCount val="6"/>
                <c:pt idx="0">
                  <c:v>0</c:v>
                </c:pt>
                <c:pt idx="1">
                  <c:v>5.293490143230712E-2</c:v>
                </c:pt>
                <c:pt idx="2">
                  <c:v>1.3030386966804787E-2</c:v>
                </c:pt>
                <c:pt idx="3">
                  <c:v>-2.5020694063026282E-2</c:v>
                </c:pt>
                <c:pt idx="4">
                  <c:v>-6.8623410481942357E-2</c:v>
                </c:pt>
                <c:pt idx="5">
                  <c:v>-0.12990239449942717</c:v>
                </c:pt>
              </c:numCache>
            </c:numRef>
          </c:val>
          <c:smooth val="0"/>
          <c:extLst>
            <c:ext xmlns:c16="http://schemas.microsoft.com/office/drawing/2014/chart" uri="{C3380CC4-5D6E-409C-BE32-E72D297353CC}">
              <c16:uniqueId val="{00000005-3514-4B2F-B1EA-2DD581BE23F4}"/>
            </c:ext>
          </c:extLst>
        </c:ser>
        <c:ser>
          <c:idx val="6"/>
          <c:order val="6"/>
          <c:tx>
            <c:strRef>
              <c:f>'21 5 Year Tot Mkt Shr Chgs'!$EO$2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Chgs'!$EO$3:$EO$8</c:f>
              <c:numCache>
                <c:formatCode>0.00%</c:formatCode>
                <c:ptCount val="6"/>
                <c:pt idx="0">
                  <c:v>0</c:v>
                </c:pt>
                <c:pt idx="1">
                  <c:v>-1.346645258553042E-2</c:v>
                </c:pt>
                <c:pt idx="2">
                  <c:v>-7.5288890823010865E-2</c:v>
                </c:pt>
                <c:pt idx="3">
                  <c:v>-7.2497720065513971E-2</c:v>
                </c:pt>
                <c:pt idx="4">
                  <c:v>-0.11521814436723037</c:v>
                </c:pt>
                <c:pt idx="5">
                  <c:v>-0.15097284497626429</c:v>
                </c:pt>
              </c:numCache>
            </c:numRef>
          </c:val>
          <c:smooth val="0"/>
          <c:extLst>
            <c:ext xmlns:c16="http://schemas.microsoft.com/office/drawing/2014/chart" uri="{C3380CC4-5D6E-409C-BE32-E72D297353CC}">
              <c16:uniqueId val="{00000006-3514-4B2F-B1EA-2DD581BE23F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72624122627118"/>
          <c:w val="0.85836329833770775"/>
          <c:h val="0.64766571574731657"/>
        </c:manualLayout>
      </c:layout>
      <c:lineChart>
        <c:grouping val="standard"/>
        <c:varyColors val="0"/>
        <c:ser>
          <c:idx val="0"/>
          <c:order val="0"/>
          <c:tx>
            <c:strRef>
              <c:f>'21 5 Year Tot Mkt Shr Chgs'!$AO$62</c:f>
              <c:strCache>
                <c:ptCount val="1"/>
                <c:pt idx="0">
                  <c:v> Van City </c:v>
                </c:pt>
              </c:strCache>
            </c:strRef>
          </c:tx>
          <c:spPr>
            <a:ln w="28575" cap="rnd">
              <a:solidFill>
                <a:srgbClr val="FF0000"/>
              </a:solidFill>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Chgs'!$AO$63:$AO$68</c:f>
              <c:numCache>
                <c:formatCode>0.0%</c:formatCode>
                <c:ptCount val="6"/>
                <c:pt idx="0">
                  <c:v>0</c:v>
                </c:pt>
                <c:pt idx="1">
                  <c:v>2.5065025738418541E-3</c:v>
                </c:pt>
                <c:pt idx="2">
                  <c:v>-6.3850190440991128E-3</c:v>
                </c:pt>
                <c:pt idx="3">
                  <c:v>-3.6755469407301442E-2</c:v>
                </c:pt>
                <c:pt idx="4">
                  <c:v>-4.3686674438862649E-2</c:v>
                </c:pt>
              </c:numCache>
            </c:numRef>
          </c:val>
          <c:smooth val="0"/>
          <c:extLst>
            <c:ext xmlns:c16="http://schemas.microsoft.com/office/drawing/2014/chart" uri="{C3380CC4-5D6E-409C-BE32-E72D297353CC}">
              <c16:uniqueId val="{00000000-B911-4AF3-9513-0DFAFC741C7E}"/>
            </c:ext>
          </c:extLst>
        </c:ser>
        <c:ser>
          <c:idx val="1"/>
          <c:order val="1"/>
          <c:tx>
            <c:strRef>
              <c:f>'21 5 Year Tot Mkt Shr Chgs'!$AP$62</c:f>
              <c:strCache>
                <c:ptCount val="1"/>
                <c:pt idx="0">
                  <c:v> Coast Capital </c:v>
                </c:pt>
              </c:strCache>
            </c:strRef>
          </c:tx>
          <c:spPr>
            <a:ln w="28575" cap="rnd">
              <a:solidFill>
                <a:srgbClr val="0432FF"/>
              </a:solidFill>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Chgs'!$AP$63:$AP$68</c:f>
              <c:numCache>
                <c:formatCode>0.0%</c:formatCode>
                <c:ptCount val="6"/>
                <c:pt idx="0">
                  <c:v>0</c:v>
                </c:pt>
                <c:pt idx="1">
                  <c:v>-2.0903591088149785E-2</c:v>
                </c:pt>
                <c:pt idx="2">
                  <c:v>-1.487513100544457E-2</c:v>
                </c:pt>
                <c:pt idx="3">
                  <c:v>-1.4829266539559238E-2</c:v>
                </c:pt>
                <c:pt idx="4">
                  <c:v>5.7057214075215613E-2</c:v>
                </c:pt>
                <c:pt idx="5">
                  <c:v>8.2791203064865471E-3</c:v>
                </c:pt>
              </c:numCache>
            </c:numRef>
          </c:val>
          <c:smooth val="0"/>
          <c:extLst>
            <c:ext xmlns:c16="http://schemas.microsoft.com/office/drawing/2014/chart" uri="{C3380CC4-5D6E-409C-BE32-E72D297353CC}">
              <c16:uniqueId val="{00000001-B911-4AF3-9513-0DFAFC741C7E}"/>
            </c:ext>
          </c:extLst>
        </c:ser>
        <c:ser>
          <c:idx val="2"/>
          <c:order val="2"/>
          <c:tx>
            <c:strRef>
              <c:f>'21 5 Year Tot Mkt Shr Chgs'!$AQ$62</c:f>
              <c:strCache>
                <c:ptCount val="1"/>
                <c:pt idx="0">
                  <c:v> First West </c:v>
                </c:pt>
              </c:strCache>
            </c:strRef>
          </c:tx>
          <c:spPr>
            <a:ln w="28575" cap="rnd">
              <a:solidFill>
                <a:srgbClr val="AB7942"/>
              </a:solidFill>
              <a:prstDash val="solid"/>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Chgs'!$AQ$63:$AQ$68</c:f>
              <c:numCache>
                <c:formatCode>0.0%</c:formatCode>
                <c:ptCount val="6"/>
                <c:pt idx="0">
                  <c:v>0</c:v>
                </c:pt>
                <c:pt idx="1">
                  <c:v>1.7058404754927151E-2</c:v>
                </c:pt>
                <c:pt idx="2">
                  <c:v>5.9465241657772928E-2</c:v>
                </c:pt>
                <c:pt idx="3">
                  <c:v>5.1905448766300856E-2</c:v>
                </c:pt>
                <c:pt idx="4">
                  <c:v>1.6347978360876834E-2</c:v>
                </c:pt>
                <c:pt idx="5">
                  <c:v>2.3622980208885241E-2</c:v>
                </c:pt>
              </c:numCache>
            </c:numRef>
          </c:val>
          <c:smooth val="0"/>
          <c:extLst>
            <c:ext xmlns:c16="http://schemas.microsoft.com/office/drawing/2014/chart" uri="{C3380CC4-5D6E-409C-BE32-E72D297353CC}">
              <c16:uniqueId val="{00000002-B911-4AF3-9513-0DFAFC741C7E}"/>
            </c:ext>
          </c:extLst>
        </c:ser>
        <c:ser>
          <c:idx val="3"/>
          <c:order val="3"/>
          <c:tx>
            <c:strRef>
              <c:f>'21 5 Year Tot Mkt Shr Chgs'!$AR$62</c:f>
              <c:strCache>
                <c:ptCount val="1"/>
                <c:pt idx="0">
                  <c:v> Prospera </c:v>
                </c:pt>
              </c:strCache>
            </c:strRef>
          </c:tx>
          <c:spPr>
            <a:ln w="28575" cap="rnd">
              <a:solidFill>
                <a:srgbClr val="FFC000"/>
              </a:solidFill>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Chgs'!$AR$63:$AR$68</c:f>
              <c:numCache>
                <c:formatCode>0.0%</c:formatCode>
                <c:ptCount val="6"/>
                <c:pt idx="0">
                  <c:v>0</c:v>
                </c:pt>
                <c:pt idx="1">
                  <c:v>1.3047292751061012E-2</c:v>
                </c:pt>
                <c:pt idx="2">
                  <c:v>5.0661332555145717E-2</c:v>
                </c:pt>
                <c:pt idx="3">
                  <c:v>8.2296921143259857E-2</c:v>
                </c:pt>
                <c:pt idx="4">
                  <c:v>7.1474334785294774E-2</c:v>
                </c:pt>
              </c:numCache>
            </c:numRef>
          </c:val>
          <c:smooth val="0"/>
          <c:extLst>
            <c:ext xmlns:c16="http://schemas.microsoft.com/office/drawing/2014/chart" uri="{C3380CC4-5D6E-409C-BE32-E72D297353CC}">
              <c16:uniqueId val="{00000003-B911-4AF3-9513-0DFAFC741C7E}"/>
            </c:ext>
          </c:extLst>
        </c:ser>
        <c:ser>
          <c:idx val="4"/>
          <c:order val="4"/>
          <c:tx>
            <c:strRef>
              <c:f>'21 5 Year Tot Mkt Shr Chgs'!$AS$62</c:f>
              <c:strCache>
                <c:ptCount val="1"/>
                <c:pt idx="0">
                  <c:v> Interior </c:v>
                </c:pt>
              </c:strCache>
            </c:strRef>
          </c:tx>
          <c:spPr>
            <a:ln w="28575" cap="rnd">
              <a:solidFill>
                <a:schemeClr val="tx1"/>
              </a:solidFill>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Chgs'!$AS$63:$AS$68</c:f>
              <c:numCache>
                <c:formatCode>0.0%</c:formatCode>
                <c:ptCount val="6"/>
                <c:pt idx="0">
                  <c:v>0</c:v>
                </c:pt>
                <c:pt idx="1">
                  <c:v>-1.3652570037260957E-2</c:v>
                </c:pt>
                <c:pt idx="2">
                  <c:v>-3.7221333385407958E-2</c:v>
                </c:pt>
                <c:pt idx="3">
                  <c:v>-4.6499826405899038E-2</c:v>
                </c:pt>
                <c:pt idx="4">
                  <c:v>-8.9152134643408959E-2</c:v>
                </c:pt>
              </c:numCache>
            </c:numRef>
          </c:val>
          <c:smooth val="0"/>
          <c:extLst>
            <c:ext xmlns:c16="http://schemas.microsoft.com/office/drawing/2014/chart" uri="{C3380CC4-5D6E-409C-BE32-E72D297353CC}">
              <c16:uniqueId val="{00000004-B911-4AF3-9513-0DFAFC741C7E}"/>
            </c:ext>
          </c:extLst>
        </c:ser>
        <c:ser>
          <c:idx val="5"/>
          <c:order val="5"/>
          <c:tx>
            <c:strRef>
              <c:f>'21 5 Year Tot Mkt Shr Chgs'!$AT$62</c:f>
              <c:strCache>
                <c:ptCount val="1"/>
                <c:pt idx="0">
                  <c:v> Coastal Community </c:v>
                </c:pt>
              </c:strCache>
            </c:strRef>
          </c:tx>
          <c:spPr>
            <a:ln w="28575" cap="rnd">
              <a:solidFill>
                <a:srgbClr val="00B050"/>
              </a:solidFill>
              <a:prstDash val="solid"/>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Chgs'!$AT$63:$AT$68</c:f>
              <c:numCache>
                <c:formatCode>0.0%</c:formatCode>
                <c:ptCount val="6"/>
                <c:pt idx="0">
                  <c:v>0</c:v>
                </c:pt>
                <c:pt idx="1">
                  <c:v>1.084892858169584E-2</c:v>
                </c:pt>
                <c:pt idx="2">
                  <c:v>3.2730474445697447E-2</c:v>
                </c:pt>
                <c:pt idx="3">
                  <c:v>6.1254352196037434E-2</c:v>
                </c:pt>
                <c:pt idx="4">
                  <c:v>6.3821369783214399E-2</c:v>
                </c:pt>
              </c:numCache>
            </c:numRef>
          </c:val>
          <c:smooth val="0"/>
          <c:extLst>
            <c:ext xmlns:c16="http://schemas.microsoft.com/office/drawing/2014/chart" uri="{C3380CC4-5D6E-409C-BE32-E72D297353CC}">
              <c16:uniqueId val="{00000005-B911-4AF3-9513-0DFAFC741C7E}"/>
            </c:ext>
          </c:extLst>
        </c:ser>
        <c:ser>
          <c:idx val="6"/>
          <c:order val="6"/>
          <c:tx>
            <c:strRef>
              <c:f>'21 5 Year Tot Mkt Shr Chgs'!$AU$62</c:f>
              <c:strCache>
                <c:ptCount val="1"/>
                <c:pt idx="0">
                  <c:v> Blue Shore </c:v>
                </c:pt>
              </c:strCache>
            </c:strRef>
          </c:tx>
          <c:spPr>
            <a:ln w="28575" cap="rnd">
              <a:solidFill>
                <a:srgbClr val="00B0F0"/>
              </a:solidFill>
              <a:prstDash val="solid"/>
              <a:round/>
            </a:ln>
            <a:effectLst/>
          </c:spPr>
          <c:marker>
            <c:symbol val="none"/>
          </c:marker>
          <c:cat>
            <c:strRef>
              <c:f>'21 5 Year Tot Mkt Shr Chgs'!$AN$63:$AN$68</c:f>
              <c:strCache>
                <c:ptCount val="6"/>
                <c:pt idx="0">
                  <c:v>2014</c:v>
                </c:pt>
                <c:pt idx="1">
                  <c:v>2015</c:v>
                </c:pt>
                <c:pt idx="2">
                  <c:v>2016</c:v>
                </c:pt>
                <c:pt idx="3">
                  <c:v>2017</c:v>
                </c:pt>
                <c:pt idx="4">
                  <c:v>2018</c:v>
                </c:pt>
                <c:pt idx="5">
                  <c:v>2019</c:v>
                </c:pt>
              </c:strCache>
            </c:strRef>
          </c:cat>
          <c:val>
            <c:numRef>
              <c:f>'21 5 Year Tot Mkt Shr Chgs'!$AU$63:$AU$68</c:f>
              <c:numCache>
                <c:formatCode>0.0%</c:formatCode>
                <c:ptCount val="6"/>
                <c:pt idx="0">
                  <c:v>0</c:v>
                </c:pt>
                <c:pt idx="1">
                  <c:v>5.5770994949613052E-2</c:v>
                </c:pt>
                <c:pt idx="2">
                  <c:v>0.1026236520930922</c:v>
                </c:pt>
                <c:pt idx="3">
                  <c:v>0.19409777224842095</c:v>
                </c:pt>
                <c:pt idx="4">
                  <c:v>0.27624124310953463</c:v>
                </c:pt>
                <c:pt idx="5">
                  <c:v>0.27579360727256008</c:v>
                </c:pt>
              </c:numCache>
            </c:numRef>
          </c:val>
          <c:smooth val="0"/>
          <c:extLst>
            <c:ext xmlns:c16="http://schemas.microsoft.com/office/drawing/2014/chart" uri="{C3380CC4-5D6E-409C-BE32-E72D297353CC}">
              <c16:uniqueId val="{00000006-B911-4AF3-9513-0DFAFC741C7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Synergy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01661390264362"/>
          <c:w val="0.85836329833770775"/>
          <c:h val="0.64837535514246292"/>
        </c:manualLayout>
      </c:layout>
      <c:lineChart>
        <c:grouping val="standard"/>
        <c:varyColors val="0"/>
        <c:ser>
          <c:idx val="0"/>
          <c:order val="0"/>
          <c:tx>
            <c:strRef>
              <c:f>'22 5 Yr Change Prov Sh of Bks'!$DZ$4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Bks'!$DZ$5:$DZ$10</c:f>
              <c:numCache>
                <c:formatCode>0.0%</c:formatCode>
                <c:ptCount val="6"/>
                <c:pt idx="0">
                  <c:v>0</c:v>
                </c:pt>
                <c:pt idx="1">
                  <c:v>-6.5828152164170151E-2</c:v>
                </c:pt>
                <c:pt idx="2">
                  <c:v>-0.14371108645068459</c:v>
                </c:pt>
                <c:pt idx="3">
                  <c:v>-0.17274739188413685</c:v>
                </c:pt>
                <c:pt idx="4">
                  <c:v>-0.26437385446681971</c:v>
                </c:pt>
                <c:pt idx="5">
                  <c:v>-0.28886818733040193</c:v>
                </c:pt>
              </c:numCache>
            </c:numRef>
          </c:val>
          <c:smooth val="0"/>
          <c:extLst>
            <c:ext xmlns:c16="http://schemas.microsoft.com/office/drawing/2014/chart" uri="{C3380CC4-5D6E-409C-BE32-E72D297353CC}">
              <c16:uniqueId val="{00000000-7C3E-478D-9B85-F83B7C99C2C2}"/>
            </c:ext>
          </c:extLst>
        </c:ser>
        <c:ser>
          <c:idx val="1"/>
          <c:order val="1"/>
          <c:tx>
            <c:strRef>
              <c:f>'22 5 Yr Change Prov Sh of Bks'!$EA$4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Bks'!$EA$5:$EA$10</c:f>
              <c:numCache>
                <c:formatCode>0.0%</c:formatCode>
                <c:ptCount val="6"/>
                <c:pt idx="0">
                  <c:v>0</c:v>
                </c:pt>
                <c:pt idx="1">
                  <c:v>-4.1085567105875243E-2</c:v>
                </c:pt>
                <c:pt idx="2">
                  <c:v>-4.68415784319915E-2</c:v>
                </c:pt>
                <c:pt idx="3">
                  <c:v>2.3829897387988873E-2</c:v>
                </c:pt>
                <c:pt idx="4">
                  <c:v>2.9344080348742439E-2</c:v>
                </c:pt>
                <c:pt idx="5">
                  <c:v>0.137655615302085</c:v>
                </c:pt>
              </c:numCache>
            </c:numRef>
          </c:val>
          <c:smooth val="0"/>
          <c:extLst>
            <c:ext xmlns:c16="http://schemas.microsoft.com/office/drawing/2014/chart" uri="{C3380CC4-5D6E-409C-BE32-E72D297353CC}">
              <c16:uniqueId val="{00000001-7C3E-478D-9B85-F83B7C99C2C2}"/>
            </c:ext>
          </c:extLst>
        </c:ser>
        <c:ser>
          <c:idx val="2"/>
          <c:order val="2"/>
          <c:tx>
            <c:strRef>
              <c:f>'22 5 Yr Change Prov Sh of Bks'!$EB$4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Bks'!$EB$5:$EB$10</c:f>
              <c:numCache>
                <c:formatCode>0.0%</c:formatCode>
                <c:ptCount val="6"/>
                <c:pt idx="0">
                  <c:v>0</c:v>
                </c:pt>
                <c:pt idx="1">
                  <c:v>-4.6939800181247444E-2</c:v>
                </c:pt>
                <c:pt idx="2">
                  <c:v>-9.958959655575475E-2</c:v>
                </c:pt>
                <c:pt idx="3">
                  <c:v>-0.10792341423103283</c:v>
                </c:pt>
                <c:pt idx="4">
                  <c:v>-0.17438035569242638</c:v>
                </c:pt>
                <c:pt idx="5">
                  <c:v>-0.15323867692336696</c:v>
                </c:pt>
              </c:numCache>
            </c:numRef>
          </c:val>
          <c:smooth val="0"/>
          <c:extLst>
            <c:ext xmlns:c16="http://schemas.microsoft.com/office/drawing/2014/chart" uri="{C3380CC4-5D6E-409C-BE32-E72D297353CC}">
              <c16:uniqueId val="{00000002-7C3E-478D-9B85-F83B7C99C2C2}"/>
            </c:ext>
          </c:extLst>
        </c:ser>
        <c:ser>
          <c:idx val="3"/>
          <c:order val="3"/>
          <c:tx>
            <c:strRef>
              <c:f>'22 5 Yr Change Prov Sh of Bks'!$EC$4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Bks'!$EC$5:$EC$10</c:f>
              <c:numCache>
                <c:formatCode>0.0%</c:formatCode>
                <c:ptCount val="6"/>
                <c:pt idx="0">
                  <c:v>0</c:v>
                </c:pt>
                <c:pt idx="1">
                  <c:v>0.11058520696275681</c:v>
                </c:pt>
                <c:pt idx="2">
                  <c:v>0.10584428270563088</c:v>
                </c:pt>
                <c:pt idx="3">
                  <c:v>7.93698051093851E-2</c:v>
                </c:pt>
                <c:pt idx="4">
                  <c:v>4.9480626339796004E-2</c:v>
                </c:pt>
                <c:pt idx="5">
                  <c:v>1.5439980604129672E-2</c:v>
                </c:pt>
              </c:numCache>
            </c:numRef>
          </c:val>
          <c:smooth val="0"/>
          <c:extLst>
            <c:ext xmlns:c16="http://schemas.microsoft.com/office/drawing/2014/chart" uri="{C3380CC4-5D6E-409C-BE32-E72D297353CC}">
              <c16:uniqueId val="{00000003-7C3E-478D-9B85-F83B7C99C2C2}"/>
            </c:ext>
          </c:extLst>
        </c:ser>
        <c:ser>
          <c:idx val="4"/>
          <c:order val="4"/>
          <c:tx>
            <c:strRef>
              <c:f>'22 5 Yr Change Prov Sh of Bks'!$ED$4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Bks'!$ED$5:$ED$10</c:f>
              <c:numCache>
                <c:formatCode>0.0%</c:formatCode>
                <c:ptCount val="6"/>
                <c:pt idx="0">
                  <c:v>0</c:v>
                </c:pt>
                <c:pt idx="1">
                  <c:v>-8.4669548201551564E-2</c:v>
                </c:pt>
                <c:pt idx="2">
                  <c:v>-0.15700872157452631</c:v>
                </c:pt>
                <c:pt idx="3">
                  <c:v>-0.22446925966143735</c:v>
                </c:pt>
                <c:pt idx="4">
                  <c:v>-0.26692041101921715</c:v>
                </c:pt>
                <c:pt idx="5">
                  <c:v>-0.26995276940716312</c:v>
                </c:pt>
              </c:numCache>
            </c:numRef>
          </c:val>
          <c:smooth val="0"/>
          <c:extLst>
            <c:ext xmlns:c16="http://schemas.microsoft.com/office/drawing/2014/chart" uri="{C3380CC4-5D6E-409C-BE32-E72D297353CC}">
              <c16:uniqueId val="{00000004-7C3E-478D-9B85-F83B7C99C2C2}"/>
            </c:ext>
          </c:extLst>
        </c:ser>
        <c:ser>
          <c:idx val="5"/>
          <c:order val="5"/>
          <c:tx>
            <c:strRef>
              <c:f>'22 5 Yr Change Prov Sh of Bks'!$EE$4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Bks'!$EE$5:$EE$10</c:f>
              <c:numCache>
                <c:formatCode>0.0%</c:formatCode>
                <c:ptCount val="6"/>
                <c:pt idx="0">
                  <c:v>0</c:v>
                </c:pt>
                <c:pt idx="1">
                  <c:v>6.639420770656411E-2</c:v>
                </c:pt>
                <c:pt idx="2">
                  <c:v>4.7520442276989122E-2</c:v>
                </c:pt>
                <c:pt idx="3">
                  <c:v>1.0794171489361676E-2</c:v>
                </c:pt>
                <c:pt idx="4">
                  <c:v>-2.1017566540055651E-2</c:v>
                </c:pt>
                <c:pt idx="5">
                  <c:v>-4.8729484679717675E-2</c:v>
                </c:pt>
              </c:numCache>
            </c:numRef>
          </c:val>
          <c:smooth val="0"/>
          <c:extLst>
            <c:ext xmlns:c16="http://schemas.microsoft.com/office/drawing/2014/chart" uri="{C3380CC4-5D6E-409C-BE32-E72D297353CC}">
              <c16:uniqueId val="{00000005-7C3E-478D-9B85-F83B7C99C2C2}"/>
            </c:ext>
          </c:extLst>
        </c:ser>
        <c:ser>
          <c:idx val="6"/>
          <c:order val="6"/>
          <c:tx>
            <c:strRef>
              <c:f>'22 5 Yr Change Prov Sh of Bks'!$EF$4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Bks'!$EF$5:$EF$10</c:f>
              <c:numCache>
                <c:formatCode>0.0%</c:formatCode>
                <c:ptCount val="6"/>
                <c:pt idx="0">
                  <c:v>0</c:v>
                </c:pt>
                <c:pt idx="1">
                  <c:v>-2.7992075288765794E-3</c:v>
                </c:pt>
                <c:pt idx="2">
                  <c:v>-4.2728914772264287E-2</c:v>
                </c:pt>
                <c:pt idx="3">
                  <c:v>-5.5565952310416215E-2</c:v>
                </c:pt>
                <c:pt idx="4">
                  <c:v>-0.10250375304305108</c:v>
                </c:pt>
                <c:pt idx="5">
                  <c:v>-9.8616865826818667E-2</c:v>
                </c:pt>
              </c:numCache>
            </c:numRef>
          </c:val>
          <c:smooth val="0"/>
          <c:extLst>
            <c:ext xmlns:c16="http://schemas.microsoft.com/office/drawing/2014/chart" uri="{C3380CC4-5D6E-409C-BE32-E72D297353CC}">
              <c16:uniqueId val="{00000006-7C3E-478D-9B85-F83B7C99C2C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Chgs'!$EP$78</c:f>
              <c:strCache>
                <c:ptCount val="1"/>
                <c:pt idx="0">
                  <c:v> Assiniboine </c:v>
                </c:pt>
              </c:strCache>
            </c:strRef>
          </c:tx>
          <c:spPr>
            <a:ln w="28575" cap="rnd">
              <a:solidFill>
                <a:srgbClr val="FF0000"/>
              </a:solidFill>
              <a:round/>
            </a:ln>
            <a:effectLst/>
          </c:spPr>
          <c:marker>
            <c:symbol val="none"/>
          </c:marker>
          <c:cat>
            <c:strRef>
              <c:f>'21 5 Year Tot Mkt Shr Chgs'!$EO$79:$EO$84</c:f>
              <c:strCache>
                <c:ptCount val="6"/>
                <c:pt idx="0">
                  <c:v>2014</c:v>
                </c:pt>
                <c:pt idx="1">
                  <c:v>2015</c:v>
                </c:pt>
                <c:pt idx="2">
                  <c:v>2016</c:v>
                </c:pt>
                <c:pt idx="3">
                  <c:v>2017</c:v>
                </c:pt>
                <c:pt idx="4">
                  <c:v>2018</c:v>
                </c:pt>
                <c:pt idx="5">
                  <c:v>2019</c:v>
                </c:pt>
              </c:strCache>
            </c:strRef>
          </c:cat>
          <c:val>
            <c:numRef>
              <c:f>'21 5 Year Tot Mkt Shr Chgs'!$EP$79:$EP$84</c:f>
              <c:numCache>
                <c:formatCode>0.0%</c:formatCode>
                <c:ptCount val="6"/>
                <c:pt idx="0">
                  <c:v>0</c:v>
                </c:pt>
                <c:pt idx="1">
                  <c:v>9.1564059774500023E-3</c:v>
                </c:pt>
                <c:pt idx="2">
                  <c:v>1.9995815952036106E-3</c:v>
                </c:pt>
                <c:pt idx="3">
                  <c:v>-3.6239292752508624E-2</c:v>
                </c:pt>
                <c:pt idx="4">
                  <c:v>-4.7427889429811979E-2</c:v>
                </c:pt>
                <c:pt idx="5">
                  <c:v>-7.9808547160145987E-2</c:v>
                </c:pt>
              </c:numCache>
            </c:numRef>
          </c:val>
          <c:smooth val="0"/>
          <c:extLst>
            <c:ext xmlns:c16="http://schemas.microsoft.com/office/drawing/2014/chart" uri="{C3380CC4-5D6E-409C-BE32-E72D297353CC}">
              <c16:uniqueId val="{00000000-2624-401D-87FD-012CBA12DB9F}"/>
            </c:ext>
          </c:extLst>
        </c:ser>
        <c:ser>
          <c:idx val="1"/>
          <c:order val="1"/>
          <c:tx>
            <c:strRef>
              <c:f>'21 5 Year Tot Mkt Shr Chgs'!$EQ$78</c:f>
              <c:strCache>
                <c:ptCount val="1"/>
                <c:pt idx="0">
                  <c:v> Steinbach </c:v>
                </c:pt>
              </c:strCache>
            </c:strRef>
          </c:tx>
          <c:spPr>
            <a:ln w="28575" cap="rnd">
              <a:solidFill>
                <a:srgbClr val="0432FF"/>
              </a:solidFill>
              <a:round/>
            </a:ln>
            <a:effectLst/>
          </c:spPr>
          <c:marker>
            <c:symbol val="none"/>
          </c:marker>
          <c:cat>
            <c:strRef>
              <c:f>'21 5 Year Tot Mkt Shr Chgs'!$EO$79:$EO$84</c:f>
              <c:strCache>
                <c:ptCount val="6"/>
                <c:pt idx="0">
                  <c:v>2014</c:v>
                </c:pt>
                <c:pt idx="1">
                  <c:v>2015</c:v>
                </c:pt>
                <c:pt idx="2">
                  <c:v>2016</c:v>
                </c:pt>
                <c:pt idx="3">
                  <c:v>2017</c:v>
                </c:pt>
                <c:pt idx="4">
                  <c:v>2018</c:v>
                </c:pt>
                <c:pt idx="5">
                  <c:v>2019</c:v>
                </c:pt>
              </c:strCache>
            </c:strRef>
          </c:cat>
          <c:val>
            <c:numRef>
              <c:f>'21 5 Year Tot Mkt Shr Chgs'!$EQ$79:$EQ$84</c:f>
              <c:numCache>
                <c:formatCode>0.0%</c:formatCode>
                <c:ptCount val="6"/>
                <c:pt idx="0">
                  <c:v>0</c:v>
                </c:pt>
                <c:pt idx="1">
                  <c:v>-2.5151896242791871E-3</c:v>
                </c:pt>
                <c:pt idx="2">
                  <c:v>-1.0418334741706888E-2</c:v>
                </c:pt>
                <c:pt idx="3">
                  <c:v>3.2070344750966012E-2</c:v>
                </c:pt>
                <c:pt idx="4">
                  <c:v>7.4612931293331852E-2</c:v>
                </c:pt>
                <c:pt idx="5">
                  <c:v>0.18194946724876263</c:v>
                </c:pt>
              </c:numCache>
            </c:numRef>
          </c:val>
          <c:smooth val="0"/>
          <c:extLst>
            <c:ext xmlns:c16="http://schemas.microsoft.com/office/drawing/2014/chart" uri="{C3380CC4-5D6E-409C-BE32-E72D297353CC}">
              <c16:uniqueId val="{00000001-2624-401D-87FD-012CBA12DB9F}"/>
            </c:ext>
          </c:extLst>
        </c:ser>
        <c:ser>
          <c:idx val="2"/>
          <c:order val="2"/>
          <c:tx>
            <c:strRef>
              <c:f>'21 5 Year Tot Mkt Shr Chgs'!$ER$78</c:f>
              <c:strCache>
                <c:ptCount val="1"/>
                <c:pt idx="0">
                  <c:v> Cambrian Credit Union </c:v>
                </c:pt>
              </c:strCache>
            </c:strRef>
          </c:tx>
          <c:spPr>
            <a:ln w="28575" cap="rnd">
              <a:solidFill>
                <a:srgbClr val="AB7942"/>
              </a:solidFill>
              <a:prstDash val="solid"/>
              <a:round/>
            </a:ln>
            <a:effectLst/>
          </c:spPr>
          <c:marker>
            <c:symbol val="none"/>
          </c:marker>
          <c:cat>
            <c:strRef>
              <c:f>'21 5 Year Tot Mkt Shr Chgs'!$EO$79:$EO$84</c:f>
              <c:strCache>
                <c:ptCount val="6"/>
                <c:pt idx="0">
                  <c:v>2014</c:v>
                </c:pt>
                <c:pt idx="1">
                  <c:v>2015</c:v>
                </c:pt>
                <c:pt idx="2">
                  <c:v>2016</c:v>
                </c:pt>
                <c:pt idx="3">
                  <c:v>2017</c:v>
                </c:pt>
                <c:pt idx="4">
                  <c:v>2018</c:v>
                </c:pt>
                <c:pt idx="5">
                  <c:v>2019</c:v>
                </c:pt>
              </c:strCache>
            </c:strRef>
          </c:cat>
          <c:val>
            <c:numRef>
              <c:f>'21 5 Year Tot Mkt Shr Chgs'!$ER$79:$ER$84</c:f>
              <c:numCache>
                <c:formatCode>0.0%</c:formatCode>
                <c:ptCount val="6"/>
                <c:pt idx="0">
                  <c:v>0</c:v>
                </c:pt>
                <c:pt idx="1">
                  <c:v>5.9470193702393448E-3</c:v>
                </c:pt>
                <c:pt idx="2">
                  <c:v>-5.3394000001798624E-3</c:v>
                </c:pt>
                <c:pt idx="3">
                  <c:v>-1.1216248258092684E-2</c:v>
                </c:pt>
                <c:pt idx="4">
                  <c:v>-3.7289508213333732E-2</c:v>
                </c:pt>
                <c:pt idx="5">
                  <c:v>-2.9409465047616695E-2</c:v>
                </c:pt>
              </c:numCache>
            </c:numRef>
          </c:val>
          <c:smooth val="0"/>
          <c:extLst>
            <c:ext xmlns:c16="http://schemas.microsoft.com/office/drawing/2014/chart" uri="{C3380CC4-5D6E-409C-BE32-E72D297353CC}">
              <c16:uniqueId val="{00000002-2624-401D-87FD-012CBA12DB9F}"/>
            </c:ext>
          </c:extLst>
        </c:ser>
        <c:ser>
          <c:idx val="3"/>
          <c:order val="3"/>
          <c:tx>
            <c:strRef>
              <c:f>'21 5 Year Tot Mkt Shr Chgs'!$ES$78</c:f>
              <c:strCache>
                <c:ptCount val="1"/>
                <c:pt idx="0">
                  <c:v> Acccess Credit Union </c:v>
                </c:pt>
              </c:strCache>
            </c:strRef>
          </c:tx>
          <c:spPr>
            <a:ln w="28575" cap="rnd">
              <a:solidFill>
                <a:schemeClr val="accent4"/>
              </a:solidFill>
              <a:round/>
            </a:ln>
            <a:effectLst/>
          </c:spPr>
          <c:marker>
            <c:symbol val="none"/>
          </c:marker>
          <c:cat>
            <c:strRef>
              <c:f>'21 5 Year Tot Mkt Shr Chgs'!$EO$79:$EO$84</c:f>
              <c:strCache>
                <c:ptCount val="6"/>
                <c:pt idx="0">
                  <c:v>2014</c:v>
                </c:pt>
                <c:pt idx="1">
                  <c:v>2015</c:v>
                </c:pt>
                <c:pt idx="2">
                  <c:v>2016</c:v>
                </c:pt>
                <c:pt idx="3">
                  <c:v>2017</c:v>
                </c:pt>
                <c:pt idx="4">
                  <c:v>2018</c:v>
                </c:pt>
                <c:pt idx="5">
                  <c:v>2019</c:v>
                </c:pt>
              </c:strCache>
            </c:strRef>
          </c:cat>
          <c:val>
            <c:numRef>
              <c:f>'21 5 Year Tot Mkt Shr Chgs'!$ES$79:$ES$84</c:f>
              <c:numCache>
                <c:formatCode>0.0%</c:formatCode>
                <c:ptCount val="6"/>
                <c:pt idx="0">
                  <c:v>0</c:v>
                </c:pt>
                <c:pt idx="1">
                  <c:v>2.4737172399648098E-2</c:v>
                </c:pt>
                <c:pt idx="2">
                  <c:v>5.8047711478834085E-2</c:v>
                </c:pt>
                <c:pt idx="3">
                  <c:v>9.3836204733404843E-2</c:v>
                </c:pt>
                <c:pt idx="4">
                  <c:v>0.1154471686412783</c:v>
                </c:pt>
                <c:pt idx="5">
                  <c:v>0.12798843962401887</c:v>
                </c:pt>
              </c:numCache>
            </c:numRef>
          </c:val>
          <c:smooth val="0"/>
          <c:extLst>
            <c:ext xmlns:c16="http://schemas.microsoft.com/office/drawing/2014/chart" uri="{C3380CC4-5D6E-409C-BE32-E72D297353CC}">
              <c16:uniqueId val="{00000003-2624-401D-87FD-012CBA12DB9F}"/>
            </c:ext>
          </c:extLst>
        </c:ser>
        <c:ser>
          <c:idx val="4"/>
          <c:order val="4"/>
          <c:tx>
            <c:strRef>
              <c:f>'21 5 Year Tot Mkt Shr Chgs'!$ET$78</c:f>
              <c:strCache>
                <c:ptCount val="1"/>
                <c:pt idx="0">
                  <c:v> Crosstown Civic Credit Union </c:v>
                </c:pt>
              </c:strCache>
            </c:strRef>
          </c:tx>
          <c:spPr>
            <a:ln w="28575" cap="rnd">
              <a:solidFill>
                <a:schemeClr val="accent5"/>
              </a:solidFill>
              <a:round/>
            </a:ln>
            <a:effectLst/>
          </c:spPr>
          <c:marker>
            <c:symbol val="none"/>
          </c:marker>
          <c:cat>
            <c:strRef>
              <c:f>'21 5 Year Tot Mkt Shr Chgs'!$EO$79:$EO$84</c:f>
              <c:strCache>
                <c:ptCount val="6"/>
                <c:pt idx="0">
                  <c:v>2014</c:v>
                </c:pt>
                <c:pt idx="1">
                  <c:v>2015</c:v>
                </c:pt>
                <c:pt idx="2">
                  <c:v>2016</c:v>
                </c:pt>
                <c:pt idx="3">
                  <c:v>2017</c:v>
                </c:pt>
                <c:pt idx="4">
                  <c:v>2018</c:v>
                </c:pt>
                <c:pt idx="5">
                  <c:v>2019</c:v>
                </c:pt>
              </c:strCache>
            </c:strRef>
          </c:cat>
          <c:val>
            <c:numRef>
              <c:f>'21 5 Year Tot Mkt Shr Chgs'!$ET$79:$ET$84</c:f>
              <c:numCache>
                <c:formatCode>0.0%</c:formatCode>
                <c:ptCount val="6"/>
                <c:pt idx="0">
                  <c:v>0</c:v>
                </c:pt>
                <c:pt idx="1">
                  <c:v>4.1290206847292454E-2</c:v>
                </c:pt>
                <c:pt idx="2">
                  <c:v>3.6771939727788472E-2</c:v>
                </c:pt>
                <c:pt idx="3">
                  <c:v>2.2030881068416303E-2</c:v>
                </c:pt>
                <c:pt idx="4">
                  <c:v>-9.5417448611984056E-3</c:v>
                </c:pt>
                <c:pt idx="5">
                  <c:v>5.6712218021583972E-2</c:v>
                </c:pt>
              </c:numCache>
            </c:numRef>
          </c:val>
          <c:smooth val="0"/>
          <c:extLst>
            <c:ext xmlns:c16="http://schemas.microsoft.com/office/drawing/2014/chart" uri="{C3380CC4-5D6E-409C-BE32-E72D297353CC}">
              <c16:uniqueId val="{00000004-2624-401D-87FD-012CBA12DB9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431321084864392"/>
          <c:w val="0.85836329833770775"/>
          <c:h val="0.66007889013873255"/>
        </c:manualLayout>
      </c:layout>
      <c:lineChart>
        <c:grouping val="standard"/>
        <c:varyColors val="0"/>
        <c:ser>
          <c:idx val="0"/>
          <c:order val="0"/>
          <c:tx>
            <c:strRef>
              <c:f>'21 5 Year Tot Mkt Shr Chgs'!$EP$62</c:f>
              <c:strCache>
                <c:ptCount val="1"/>
                <c:pt idx="0">
                  <c:v> Assiniboine </c:v>
                </c:pt>
              </c:strCache>
            </c:strRef>
          </c:tx>
          <c:spPr>
            <a:ln w="28575" cap="rnd">
              <a:solidFill>
                <a:srgbClr val="FF0000"/>
              </a:solidFill>
              <a:round/>
            </a:ln>
            <a:effectLst/>
          </c:spPr>
          <c:marker>
            <c:symbol val="none"/>
          </c:marker>
          <c:cat>
            <c:strRef>
              <c:f>'21 5 Year Tot Mkt Shr Chgs'!$EO$63:$EO$68</c:f>
              <c:strCache>
                <c:ptCount val="6"/>
                <c:pt idx="0">
                  <c:v>2014</c:v>
                </c:pt>
                <c:pt idx="1">
                  <c:v>2015</c:v>
                </c:pt>
                <c:pt idx="2">
                  <c:v>2016</c:v>
                </c:pt>
                <c:pt idx="3">
                  <c:v>2017</c:v>
                </c:pt>
                <c:pt idx="4">
                  <c:v>2018</c:v>
                </c:pt>
                <c:pt idx="5">
                  <c:v>2019</c:v>
                </c:pt>
              </c:strCache>
            </c:strRef>
          </c:cat>
          <c:val>
            <c:numRef>
              <c:f>'21 5 Year Tot Mkt Shr Chgs'!$EP$63:$EP$68</c:f>
              <c:numCache>
                <c:formatCode>0.0%</c:formatCode>
                <c:ptCount val="6"/>
                <c:pt idx="0">
                  <c:v>0</c:v>
                </c:pt>
                <c:pt idx="1">
                  <c:v>-6.1065703907678516E-3</c:v>
                </c:pt>
                <c:pt idx="2">
                  <c:v>-4.2846644163131817E-2</c:v>
                </c:pt>
                <c:pt idx="3">
                  <c:v>-6.6772061884048661E-2</c:v>
                </c:pt>
                <c:pt idx="4">
                  <c:v>-9.2868943575323507E-2</c:v>
                </c:pt>
                <c:pt idx="5">
                  <c:v>-0.10430076494809265</c:v>
                </c:pt>
              </c:numCache>
            </c:numRef>
          </c:val>
          <c:smooth val="0"/>
          <c:extLst>
            <c:ext xmlns:c16="http://schemas.microsoft.com/office/drawing/2014/chart" uri="{C3380CC4-5D6E-409C-BE32-E72D297353CC}">
              <c16:uniqueId val="{00000000-D552-4740-B639-2395814516BC}"/>
            </c:ext>
          </c:extLst>
        </c:ser>
        <c:ser>
          <c:idx val="1"/>
          <c:order val="1"/>
          <c:tx>
            <c:strRef>
              <c:f>'21 5 Year Tot Mkt Shr Chgs'!$EQ$62</c:f>
              <c:strCache>
                <c:ptCount val="1"/>
                <c:pt idx="0">
                  <c:v> Steinbach </c:v>
                </c:pt>
              </c:strCache>
            </c:strRef>
          </c:tx>
          <c:spPr>
            <a:ln w="28575" cap="rnd">
              <a:solidFill>
                <a:srgbClr val="0432FF"/>
              </a:solidFill>
              <a:round/>
            </a:ln>
            <a:effectLst/>
          </c:spPr>
          <c:marker>
            <c:symbol val="none"/>
          </c:marker>
          <c:cat>
            <c:strRef>
              <c:f>'21 5 Year Tot Mkt Shr Chgs'!$EO$63:$EO$68</c:f>
              <c:strCache>
                <c:ptCount val="6"/>
                <c:pt idx="0">
                  <c:v>2014</c:v>
                </c:pt>
                <c:pt idx="1">
                  <c:v>2015</c:v>
                </c:pt>
                <c:pt idx="2">
                  <c:v>2016</c:v>
                </c:pt>
                <c:pt idx="3">
                  <c:v>2017</c:v>
                </c:pt>
                <c:pt idx="4">
                  <c:v>2018</c:v>
                </c:pt>
                <c:pt idx="5">
                  <c:v>2019</c:v>
                </c:pt>
              </c:strCache>
            </c:strRef>
          </c:cat>
          <c:val>
            <c:numRef>
              <c:f>'21 5 Year Tot Mkt Shr Chgs'!$EQ$63:$EQ$68</c:f>
              <c:numCache>
                <c:formatCode>0.0%</c:formatCode>
                <c:ptCount val="6"/>
                <c:pt idx="0">
                  <c:v>0</c:v>
                </c:pt>
                <c:pt idx="1">
                  <c:v>1.3083878318935946E-3</c:v>
                </c:pt>
                <c:pt idx="2">
                  <c:v>-1.5424009200664024E-2</c:v>
                </c:pt>
                <c:pt idx="3">
                  <c:v>1.6594725397621298E-2</c:v>
                </c:pt>
                <c:pt idx="4">
                  <c:v>3.5419946563301774E-2</c:v>
                </c:pt>
                <c:pt idx="5">
                  <c:v>0.15053640080948796</c:v>
                </c:pt>
              </c:numCache>
            </c:numRef>
          </c:val>
          <c:smooth val="0"/>
          <c:extLst>
            <c:ext xmlns:c16="http://schemas.microsoft.com/office/drawing/2014/chart" uri="{C3380CC4-5D6E-409C-BE32-E72D297353CC}">
              <c16:uniqueId val="{00000001-D552-4740-B639-2395814516BC}"/>
            </c:ext>
          </c:extLst>
        </c:ser>
        <c:ser>
          <c:idx val="2"/>
          <c:order val="2"/>
          <c:tx>
            <c:strRef>
              <c:f>'21 5 Year Tot Mkt Shr Chgs'!$ER$62</c:f>
              <c:strCache>
                <c:ptCount val="1"/>
                <c:pt idx="0">
                  <c:v> Cambrian Credit Union </c:v>
                </c:pt>
              </c:strCache>
            </c:strRef>
          </c:tx>
          <c:spPr>
            <a:ln w="28575" cap="rnd">
              <a:solidFill>
                <a:srgbClr val="AB7942"/>
              </a:solidFill>
              <a:prstDash val="solid"/>
              <a:round/>
            </a:ln>
            <a:effectLst/>
          </c:spPr>
          <c:marker>
            <c:symbol val="none"/>
          </c:marker>
          <c:cat>
            <c:strRef>
              <c:f>'21 5 Year Tot Mkt Shr Chgs'!$EO$63:$EO$68</c:f>
              <c:strCache>
                <c:ptCount val="6"/>
                <c:pt idx="0">
                  <c:v>2014</c:v>
                </c:pt>
                <c:pt idx="1">
                  <c:v>2015</c:v>
                </c:pt>
                <c:pt idx="2">
                  <c:v>2016</c:v>
                </c:pt>
                <c:pt idx="3">
                  <c:v>2017</c:v>
                </c:pt>
                <c:pt idx="4">
                  <c:v>2018</c:v>
                </c:pt>
                <c:pt idx="5">
                  <c:v>2019</c:v>
                </c:pt>
              </c:strCache>
            </c:strRef>
          </c:cat>
          <c:val>
            <c:numRef>
              <c:f>'21 5 Year Tot Mkt Shr Chgs'!$ER$63:$ER$68</c:f>
              <c:numCache>
                <c:formatCode>0.0%</c:formatCode>
                <c:ptCount val="6"/>
                <c:pt idx="0">
                  <c:v>0</c:v>
                </c:pt>
                <c:pt idx="1">
                  <c:v>5.8642094582534547E-3</c:v>
                </c:pt>
                <c:pt idx="2">
                  <c:v>-6.5721370848624977E-3</c:v>
                </c:pt>
                <c:pt idx="3">
                  <c:v>-1.8169196264330466E-2</c:v>
                </c:pt>
                <c:pt idx="4">
                  <c:v>-5.652594974673255E-2</c:v>
                </c:pt>
                <c:pt idx="5">
                  <c:v>-4.3195981837404904E-2</c:v>
                </c:pt>
              </c:numCache>
            </c:numRef>
          </c:val>
          <c:smooth val="0"/>
          <c:extLst>
            <c:ext xmlns:c16="http://schemas.microsoft.com/office/drawing/2014/chart" uri="{C3380CC4-5D6E-409C-BE32-E72D297353CC}">
              <c16:uniqueId val="{00000002-D552-4740-B639-2395814516BC}"/>
            </c:ext>
          </c:extLst>
        </c:ser>
        <c:ser>
          <c:idx val="3"/>
          <c:order val="3"/>
          <c:tx>
            <c:strRef>
              <c:f>'21 5 Year Tot Mkt Shr Chgs'!$ES$62</c:f>
              <c:strCache>
                <c:ptCount val="1"/>
                <c:pt idx="0">
                  <c:v> Acccess Credit Union </c:v>
                </c:pt>
              </c:strCache>
            </c:strRef>
          </c:tx>
          <c:spPr>
            <a:ln w="28575" cap="rnd">
              <a:solidFill>
                <a:schemeClr val="accent4"/>
              </a:solidFill>
              <a:round/>
            </a:ln>
            <a:effectLst/>
          </c:spPr>
          <c:marker>
            <c:symbol val="none"/>
          </c:marker>
          <c:cat>
            <c:strRef>
              <c:f>'21 5 Year Tot Mkt Shr Chgs'!$EO$63:$EO$68</c:f>
              <c:strCache>
                <c:ptCount val="6"/>
                <c:pt idx="0">
                  <c:v>2014</c:v>
                </c:pt>
                <c:pt idx="1">
                  <c:v>2015</c:v>
                </c:pt>
                <c:pt idx="2">
                  <c:v>2016</c:v>
                </c:pt>
                <c:pt idx="3">
                  <c:v>2017</c:v>
                </c:pt>
                <c:pt idx="4">
                  <c:v>2018</c:v>
                </c:pt>
                <c:pt idx="5">
                  <c:v>2019</c:v>
                </c:pt>
              </c:strCache>
            </c:strRef>
          </c:cat>
          <c:val>
            <c:numRef>
              <c:f>'21 5 Year Tot Mkt Shr Chgs'!$ES$63:$ES$68</c:f>
              <c:numCache>
                <c:formatCode>0.0%</c:formatCode>
                <c:ptCount val="6"/>
                <c:pt idx="0">
                  <c:v>0</c:v>
                </c:pt>
                <c:pt idx="1">
                  <c:v>2.4735619573106611E-2</c:v>
                </c:pt>
                <c:pt idx="2">
                  <c:v>5.2276763389128011E-2</c:v>
                </c:pt>
                <c:pt idx="3">
                  <c:v>7.5986892365692171E-2</c:v>
                </c:pt>
                <c:pt idx="4">
                  <c:v>8.231747767709835E-2</c:v>
                </c:pt>
                <c:pt idx="5">
                  <c:v>9.6286829015115732E-2</c:v>
                </c:pt>
              </c:numCache>
            </c:numRef>
          </c:val>
          <c:smooth val="0"/>
          <c:extLst>
            <c:ext xmlns:c16="http://schemas.microsoft.com/office/drawing/2014/chart" uri="{C3380CC4-5D6E-409C-BE32-E72D297353CC}">
              <c16:uniqueId val="{00000003-D552-4740-B639-2395814516BC}"/>
            </c:ext>
          </c:extLst>
        </c:ser>
        <c:ser>
          <c:idx val="4"/>
          <c:order val="4"/>
          <c:tx>
            <c:strRef>
              <c:f>'21 5 Year Tot Mkt Shr Chgs'!$ET$62</c:f>
              <c:strCache>
                <c:ptCount val="1"/>
                <c:pt idx="0">
                  <c:v> Crosstown Civic Credit Union </c:v>
                </c:pt>
              </c:strCache>
            </c:strRef>
          </c:tx>
          <c:spPr>
            <a:ln w="28575" cap="rnd">
              <a:solidFill>
                <a:schemeClr val="accent5"/>
              </a:solidFill>
              <a:round/>
            </a:ln>
            <a:effectLst/>
          </c:spPr>
          <c:marker>
            <c:symbol val="none"/>
          </c:marker>
          <c:cat>
            <c:strRef>
              <c:f>'21 5 Year Tot Mkt Shr Chgs'!$EO$63:$EO$68</c:f>
              <c:strCache>
                <c:ptCount val="6"/>
                <c:pt idx="0">
                  <c:v>2014</c:v>
                </c:pt>
                <c:pt idx="1">
                  <c:v>2015</c:v>
                </c:pt>
                <c:pt idx="2">
                  <c:v>2016</c:v>
                </c:pt>
                <c:pt idx="3">
                  <c:v>2017</c:v>
                </c:pt>
                <c:pt idx="4">
                  <c:v>2018</c:v>
                </c:pt>
                <c:pt idx="5">
                  <c:v>2019</c:v>
                </c:pt>
              </c:strCache>
            </c:strRef>
          </c:cat>
          <c:val>
            <c:numRef>
              <c:f>'21 5 Year Tot Mkt Shr Chgs'!$ET$63:$ET$68</c:f>
              <c:numCache>
                <c:formatCode>0.0%</c:formatCode>
                <c:ptCount val="6"/>
                <c:pt idx="0">
                  <c:v>0</c:v>
                </c:pt>
                <c:pt idx="1">
                  <c:v>7.0275298387997037E-2</c:v>
                </c:pt>
                <c:pt idx="2">
                  <c:v>4.5436086312803339E-2</c:v>
                </c:pt>
                <c:pt idx="3">
                  <c:v>2.2208376172355288E-2</c:v>
                </c:pt>
                <c:pt idx="4">
                  <c:v>-6.7819379060916288E-3</c:v>
                </c:pt>
                <c:pt idx="5">
                  <c:v>0.12695042678923402</c:v>
                </c:pt>
              </c:numCache>
            </c:numRef>
          </c:val>
          <c:smooth val="0"/>
          <c:extLst>
            <c:ext xmlns:c16="http://schemas.microsoft.com/office/drawing/2014/chart" uri="{C3380CC4-5D6E-409C-BE32-E72D297353CC}">
              <c16:uniqueId val="{00000004-D552-4740-B639-2395814516B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044545668810337"/>
          <c:w val="0.85836329833770775"/>
          <c:h val="0.66394662792990822"/>
        </c:manualLayout>
      </c:layout>
      <c:lineChart>
        <c:grouping val="standard"/>
        <c:varyColors val="0"/>
        <c:ser>
          <c:idx val="0"/>
          <c:order val="0"/>
          <c:tx>
            <c:strRef>
              <c:f>'21 5 Year Tot Mkt Shr Chgs'!$EP$70</c:f>
              <c:strCache>
                <c:ptCount val="1"/>
                <c:pt idx="0">
                  <c:v> Assiniboine </c:v>
                </c:pt>
              </c:strCache>
            </c:strRef>
          </c:tx>
          <c:spPr>
            <a:ln w="28575" cap="rnd">
              <a:solidFill>
                <a:srgbClr val="FF0000"/>
              </a:solidFill>
              <a:round/>
            </a:ln>
            <a:effectLst/>
          </c:spPr>
          <c:marker>
            <c:symbol val="none"/>
          </c:marker>
          <c:cat>
            <c:strRef>
              <c:f>'21 5 Year Tot Mkt Shr Chgs'!$EO$71:$EO$76</c:f>
              <c:strCache>
                <c:ptCount val="6"/>
                <c:pt idx="0">
                  <c:v>2014</c:v>
                </c:pt>
                <c:pt idx="1">
                  <c:v>2015</c:v>
                </c:pt>
                <c:pt idx="2">
                  <c:v>2016</c:v>
                </c:pt>
                <c:pt idx="3">
                  <c:v>2017</c:v>
                </c:pt>
                <c:pt idx="4">
                  <c:v>2018</c:v>
                </c:pt>
                <c:pt idx="5">
                  <c:v>2019</c:v>
                </c:pt>
              </c:strCache>
            </c:strRef>
          </c:cat>
          <c:val>
            <c:numRef>
              <c:f>'21 5 Year Tot Mkt Shr Chgs'!$EP$71:$EP$76</c:f>
              <c:numCache>
                <c:formatCode>0.0%</c:formatCode>
                <c:ptCount val="6"/>
                <c:pt idx="0">
                  <c:v>0</c:v>
                </c:pt>
                <c:pt idx="1">
                  <c:v>2.3863074352955611E-2</c:v>
                </c:pt>
                <c:pt idx="2">
                  <c:v>4.5009011185843509E-2</c:v>
                </c:pt>
                <c:pt idx="3">
                  <c:v>-7.3225851576048991E-3</c:v>
                </c:pt>
                <c:pt idx="4">
                  <c:v>-7.0078375986770171E-3</c:v>
                </c:pt>
                <c:pt idx="5">
                  <c:v>-6.4416889671619584E-2</c:v>
                </c:pt>
              </c:numCache>
            </c:numRef>
          </c:val>
          <c:smooth val="0"/>
          <c:extLst>
            <c:ext xmlns:c16="http://schemas.microsoft.com/office/drawing/2014/chart" uri="{C3380CC4-5D6E-409C-BE32-E72D297353CC}">
              <c16:uniqueId val="{00000000-9ECB-4C32-B5A2-88FB7E14B0E8}"/>
            </c:ext>
          </c:extLst>
        </c:ser>
        <c:ser>
          <c:idx val="1"/>
          <c:order val="1"/>
          <c:tx>
            <c:strRef>
              <c:f>'21 5 Year Tot Mkt Shr Chgs'!$EQ$70</c:f>
              <c:strCache>
                <c:ptCount val="1"/>
                <c:pt idx="0">
                  <c:v> Steinbach </c:v>
                </c:pt>
              </c:strCache>
            </c:strRef>
          </c:tx>
          <c:spPr>
            <a:ln w="28575" cap="rnd">
              <a:solidFill>
                <a:srgbClr val="0432FF"/>
              </a:solidFill>
              <a:round/>
            </a:ln>
            <a:effectLst/>
          </c:spPr>
          <c:marker>
            <c:symbol val="none"/>
          </c:marker>
          <c:cat>
            <c:strRef>
              <c:f>'21 5 Year Tot Mkt Shr Chgs'!$EO$71:$EO$76</c:f>
              <c:strCache>
                <c:ptCount val="6"/>
                <c:pt idx="0">
                  <c:v>2014</c:v>
                </c:pt>
                <c:pt idx="1">
                  <c:v>2015</c:v>
                </c:pt>
                <c:pt idx="2">
                  <c:v>2016</c:v>
                </c:pt>
                <c:pt idx="3">
                  <c:v>2017</c:v>
                </c:pt>
                <c:pt idx="4">
                  <c:v>2018</c:v>
                </c:pt>
                <c:pt idx="5">
                  <c:v>2019</c:v>
                </c:pt>
              </c:strCache>
            </c:strRef>
          </c:cat>
          <c:val>
            <c:numRef>
              <c:f>'21 5 Year Tot Mkt Shr Chgs'!$EQ$71:$EQ$76</c:f>
              <c:numCache>
                <c:formatCode>0.0%</c:formatCode>
                <c:ptCount val="6"/>
                <c:pt idx="0">
                  <c:v>0</c:v>
                </c:pt>
                <c:pt idx="1">
                  <c:v>-1.2114369146544212E-2</c:v>
                </c:pt>
                <c:pt idx="2">
                  <c:v>-9.8024916682221703E-3</c:v>
                </c:pt>
                <c:pt idx="3">
                  <c:v>5.3783432242659725E-2</c:v>
                </c:pt>
                <c:pt idx="4">
                  <c:v>0.12590284045119532</c:v>
                </c:pt>
                <c:pt idx="5">
                  <c:v>0.20113995175699292</c:v>
                </c:pt>
              </c:numCache>
            </c:numRef>
          </c:val>
          <c:smooth val="0"/>
          <c:extLst>
            <c:ext xmlns:c16="http://schemas.microsoft.com/office/drawing/2014/chart" uri="{C3380CC4-5D6E-409C-BE32-E72D297353CC}">
              <c16:uniqueId val="{00000001-9ECB-4C32-B5A2-88FB7E14B0E8}"/>
            </c:ext>
          </c:extLst>
        </c:ser>
        <c:ser>
          <c:idx val="2"/>
          <c:order val="2"/>
          <c:tx>
            <c:strRef>
              <c:f>'21 5 Year Tot Mkt Shr Chgs'!$ER$70</c:f>
              <c:strCache>
                <c:ptCount val="1"/>
                <c:pt idx="0">
                  <c:v> Cambrian Credit Union </c:v>
                </c:pt>
              </c:strCache>
            </c:strRef>
          </c:tx>
          <c:spPr>
            <a:ln w="28575" cap="rnd">
              <a:solidFill>
                <a:srgbClr val="AB7942"/>
              </a:solidFill>
              <a:prstDash val="solid"/>
              <a:round/>
            </a:ln>
            <a:effectLst/>
          </c:spPr>
          <c:marker>
            <c:symbol val="none"/>
          </c:marker>
          <c:cat>
            <c:strRef>
              <c:f>'21 5 Year Tot Mkt Shr Chgs'!$EO$71:$EO$76</c:f>
              <c:strCache>
                <c:ptCount val="6"/>
                <c:pt idx="0">
                  <c:v>2014</c:v>
                </c:pt>
                <c:pt idx="1">
                  <c:v>2015</c:v>
                </c:pt>
                <c:pt idx="2">
                  <c:v>2016</c:v>
                </c:pt>
                <c:pt idx="3">
                  <c:v>2017</c:v>
                </c:pt>
                <c:pt idx="4">
                  <c:v>2018</c:v>
                </c:pt>
                <c:pt idx="5">
                  <c:v>2019</c:v>
                </c:pt>
              </c:strCache>
            </c:strRef>
          </c:cat>
          <c:val>
            <c:numRef>
              <c:f>'21 5 Year Tot Mkt Shr Chgs'!$ER$71:$ER$76</c:f>
              <c:numCache>
                <c:formatCode>0.0%</c:formatCode>
                <c:ptCount val="6"/>
                <c:pt idx="0">
                  <c:v>0</c:v>
                </c:pt>
                <c:pt idx="1">
                  <c:v>4.1663288990964279E-3</c:v>
                </c:pt>
                <c:pt idx="2">
                  <c:v>-1.0360745968894575E-2</c:v>
                </c:pt>
                <c:pt idx="3">
                  <c:v>-5.6578822733353278E-3</c:v>
                </c:pt>
                <c:pt idx="4">
                  <c:v>-2.2653469255704925E-2</c:v>
                </c:pt>
                <c:pt idx="5">
                  <c:v>-3.3668077447016713E-2</c:v>
                </c:pt>
              </c:numCache>
            </c:numRef>
          </c:val>
          <c:smooth val="0"/>
          <c:extLst>
            <c:ext xmlns:c16="http://schemas.microsoft.com/office/drawing/2014/chart" uri="{C3380CC4-5D6E-409C-BE32-E72D297353CC}">
              <c16:uniqueId val="{00000002-9ECB-4C32-B5A2-88FB7E14B0E8}"/>
            </c:ext>
          </c:extLst>
        </c:ser>
        <c:ser>
          <c:idx val="3"/>
          <c:order val="3"/>
          <c:tx>
            <c:strRef>
              <c:f>'21 5 Year Tot Mkt Shr Chgs'!$ES$70</c:f>
              <c:strCache>
                <c:ptCount val="1"/>
                <c:pt idx="0">
                  <c:v> Acccess Credit Union </c:v>
                </c:pt>
              </c:strCache>
            </c:strRef>
          </c:tx>
          <c:spPr>
            <a:ln w="28575" cap="rnd">
              <a:solidFill>
                <a:schemeClr val="accent4"/>
              </a:solidFill>
              <a:round/>
            </a:ln>
            <a:effectLst/>
          </c:spPr>
          <c:marker>
            <c:symbol val="none"/>
          </c:marker>
          <c:cat>
            <c:strRef>
              <c:f>'21 5 Year Tot Mkt Shr Chgs'!$EO$71:$EO$76</c:f>
              <c:strCache>
                <c:ptCount val="6"/>
                <c:pt idx="0">
                  <c:v>2014</c:v>
                </c:pt>
                <c:pt idx="1">
                  <c:v>2015</c:v>
                </c:pt>
                <c:pt idx="2">
                  <c:v>2016</c:v>
                </c:pt>
                <c:pt idx="3">
                  <c:v>2017</c:v>
                </c:pt>
                <c:pt idx="4">
                  <c:v>2018</c:v>
                </c:pt>
                <c:pt idx="5">
                  <c:v>2019</c:v>
                </c:pt>
              </c:strCache>
            </c:strRef>
          </c:cat>
          <c:val>
            <c:numRef>
              <c:f>'21 5 Year Tot Mkt Shr Chgs'!$ES$71:$ES$76</c:f>
              <c:numCache>
                <c:formatCode>0.0%</c:formatCode>
                <c:ptCount val="6"/>
                <c:pt idx="0">
                  <c:v>0</c:v>
                </c:pt>
                <c:pt idx="1">
                  <c:v>2.1735280379421441E-2</c:v>
                </c:pt>
                <c:pt idx="2">
                  <c:v>5.9052623361709689E-2</c:v>
                </c:pt>
                <c:pt idx="3">
                  <c:v>0.12274788784038511</c:v>
                </c:pt>
                <c:pt idx="4">
                  <c:v>0.15795888564184851</c:v>
                </c:pt>
                <c:pt idx="5">
                  <c:v>0.15000716215834278</c:v>
                </c:pt>
              </c:numCache>
            </c:numRef>
          </c:val>
          <c:smooth val="0"/>
          <c:extLst>
            <c:ext xmlns:c16="http://schemas.microsoft.com/office/drawing/2014/chart" uri="{C3380CC4-5D6E-409C-BE32-E72D297353CC}">
              <c16:uniqueId val="{00000003-9ECB-4C32-B5A2-88FB7E14B0E8}"/>
            </c:ext>
          </c:extLst>
        </c:ser>
        <c:ser>
          <c:idx val="4"/>
          <c:order val="4"/>
          <c:tx>
            <c:strRef>
              <c:f>'21 5 Year Tot Mkt Shr Chgs'!$ET$70</c:f>
              <c:strCache>
                <c:ptCount val="1"/>
                <c:pt idx="0">
                  <c:v> Crosstown Civic Credit Union </c:v>
                </c:pt>
              </c:strCache>
            </c:strRef>
          </c:tx>
          <c:spPr>
            <a:ln w="28575" cap="rnd">
              <a:solidFill>
                <a:schemeClr val="accent5"/>
              </a:solidFill>
              <a:round/>
            </a:ln>
            <a:effectLst/>
          </c:spPr>
          <c:marker>
            <c:symbol val="none"/>
          </c:marker>
          <c:cat>
            <c:strRef>
              <c:f>'21 5 Year Tot Mkt Shr Chgs'!$EO$71:$EO$76</c:f>
              <c:strCache>
                <c:ptCount val="6"/>
                <c:pt idx="0">
                  <c:v>2014</c:v>
                </c:pt>
                <c:pt idx="1">
                  <c:v>2015</c:v>
                </c:pt>
                <c:pt idx="2">
                  <c:v>2016</c:v>
                </c:pt>
                <c:pt idx="3">
                  <c:v>2017</c:v>
                </c:pt>
                <c:pt idx="4">
                  <c:v>2018</c:v>
                </c:pt>
                <c:pt idx="5">
                  <c:v>2019</c:v>
                </c:pt>
              </c:strCache>
            </c:strRef>
          </c:cat>
          <c:val>
            <c:numRef>
              <c:f>'21 5 Year Tot Mkt Shr Chgs'!$ET$71:$ET$76</c:f>
              <c:numCache>
                <c:formatCode>0.0%</c:formatCode>
                <c:ptCount val="6"/>
                <c:pt idx="0">
                  <c:v>0</c:v>
                </c:pt>
                <c:pt idx="1">
                  <c:v>-9.1651707087067932E-3</c:v>
                </c:pt>
                <c:pt idx="2">
                  <c:v>1.4449844769243684E-2</c:v>
                </c:pt>
                <c:pt idx="3">
                  <c:v>1.5491224577732996E-2</c:v>
                </c:pt>
                <c:pt idx="4">
                  <c:v>-3.2911879262745088E-2</c:v>
                </c:pt>
                <c:pt idx="5">
                  <c:v>-9.6997869654773611E-2</c:v>
                </c:pt>
              </c:numCache>
            </c:numRef>
          </c:val>
          <c:smooth val="0"/>
          <c:extLst>
            <c:ext xmlns:c16="http://schemas.microsoft.com/office/drawing/2014/chart" uri="{C3380CC4-5D6E-409C-BE32-E72D297353CC}">
              <c16:uniqueId val="{00000004-9ECB-4C32-B5A2-88FB7E14B0E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03401780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Bks'!$EH$80</c:f>
              <c:strCache>
                <c:ptCount val="1"/>
                <c:pt idx="0">
                  <c:v> Assiniboine </c:v>
                </c:pt>
              </c:strCache>
            </c:strRef>
          </c:tx>
          <c:spPr>
            <a:ln w="28575" cap="rnd">
              <a:solidFill>
                <a:srgbClr val="FF0000"/>
              </a:solidFill>
              <a:round/>
            </a:ln>
            <a:effectLst/>
          </c:spPr>
          <c:marker>
            <c:symbol val="none"/>
          </c:marker>
          <c:cat>
            <c:numRef>
              <c:f>'22 5 Yr Change Prov Sh of Bks'!$EG$81:$EG$86</c:f>
              <c:numCache>
                <c:formatCode>@</c:formatCode>
                <c:ptCount val="6"/>
                <c:pt idx="0">
                  <c:v>2014</c:v>
                </c:pt>
                <c:pt idx="1">
                  <c:v>2015</c:v>
                </c:pt>
                <c:pt idx="2">
                  <c:v>2016</c:v>
                </c:pt>
                <c:pt idx="3">
                  <c:v>2017</c:v>
                </c:pt>
                <c:pt idx="4">
                  <c:v>2018</c:v>
                </c:pt>
                <c:pt idx="5">
                  <c:v>2019</c:v>
                </c:pt>
              </c:numCache>
            </c:numRef>
          </c:cat>
          <c:val>
            <c:numRef>
              <c:f>'22 5 Yr Change Prov Sh of Bks'!$EH$81:$EH$86</c:f>
              <c:numCache>
                <c:formatCode>0.0%</c:formatCode>
                <c:ptCount val="6"/>
                <c:pt idx="0">
                  <c:v>0</c:v>
                </c:pt>
                <c:pt idx="1">
                  <c:v>6.1404567174249908E-3</c:v>
                </c:pt>
                <c:pt idx="2">
                  <c:v>1.4807294993134748E-2</c:v>
                </c:pt>
                <c:pt idx="3">
                  <c:v>-2.0534647800247569E-2</c:v>
                </c:pt>
                <c:pt idx="4">
                  <c:v>-5.2697594711506486E-2</c:v>
                </c:pt>
                <c:pt idx="5">
                  <c:v>-6.1259182771370706E-2</c:v>
                </c:pt>
              </c:numCache>
            </c:numRef>
          </c:val>
          <c:smooth val="0"/>
          <c:extLst>
            <c:ext xmlns:c16="http://schemas.microsoft.com/office/drawing/2014/chart" uri="{C3380CC4-5D6E-409C-BE32-E72D297353CC}">
              <c16:uniqueId val="{00000000-4C1C-4B2D-BF0D-56D8675031F0}"/>
            </c:ext>
          </c:extLst>
        </c:ser>
        <c:ser>
          <c:idx val="1"/>
          <c:order val="1"/>
          <c:tx>
            <c:strRef>
              <c:f>'22 5 Yr Change Prov Sh of Bks'!$EI$80</c:f>
              <c:strCache>
                <c:ptCount val="1"/>
                <c:pt idx="0">
                  <c:v> Steinbach </c:v>
                </c:pt>
              </c:strCache>
            </c:strRef>
          </c:tx>
          <c:spPr>
            <a:ln w="28575" cap="rnd">
              <a:solidFill>
                <a:srgbClr val="0432FF"/>
              </a:solidFill>
              <a:round/>
            </a:ln>
            <a:effectLst/>
          </c:spPr>
          <c:marker>
            <c:symbol val="none"/>
          </c:marker>
          <c:cat>
            <c:numRef>
              <c:f>'22 5 Yr Change Prov Sh of Bks'!$EG$81:$EG$86</c:f>
              <c:numCache>
                <c:formatCode>@</c:formatCode>
                <c:ptCount val="6"/>
                <c:pt idx="0">
                  <c:v>2014</c:v>
                </c:pt>
                <c:pt idx="1">
                  <c:v>2015</c:v>
                </c:pt>
                <c:pt idx="2">
                  <c:v>2016</c:v>
                </c:pt>
                <c:pt idx="3">
                  <c:v>2017</c:v>
                </c:pt>
                <c:pt idx="4">
                  <c:v>2018</c:v>
                </c:pt>
                <c:pt idx="5">
                  <c:v>2019</c:v>
                </c:pt>
              </c:numCache>
            </c:numRef>
          </c:cat>
          <c:val>
            <c:numRef>
              <c:f>'22 5 Yr Change Prov Sh of Bks'!$EI$81:$EI$86</c:f>
              <c:numCache>
                <c:formatCode>0.0%</c:formatCode>
                <c:ptCount val="6"/>
                <c:pt idx="0">
                  <c:v>0</c:v>
                </c:pt>
                <c:pt idx="1">
                  <c:v>-5.4962573338232339E-3</c:v>
                </c:pt>
                <c:pt idx="2">
                  <c:v>2.2306509318178306E-3</c:v>
                </c:pt>
                <c:pt idx="3">
                  <c:v>4.888810688650963E-2</c:v>
                </c:pt>
                <c:pt idx="4">
                  <c:v>6.8668086407600526E-2</c:v>
                </c:pt>
                <c:pt idx="5">
                  <c:v>0.20577539096219635</c:v>
                </c:pt>
              </c:numCache>
            </c:numRef>
          </c:val>
          <c:smooth val="0"/>
          <c:extLst>
            <c:ext xmlns:c16="http://schemas.microsoft.com/office/drawing/2014/chart" uri="{C3380CC4-5D6E-409C-BE32-E72D297353CC}">
              <c16:uniqueId val="{00000001-4C1C-4B2D-BF0D-56D8675031F0}"/>
            </c:ext>
          </c:extLst>
        </c:ser>
        <c:ser>
          <c:idx val="2"/>
          <c:order val="2"/>
          <c:tx>
            <c:strRef>
              <c:f>'22 5 Yr Change Prov Sh of Bks'!$EJ$80</c:f>
              <c:strCache>
                <c:ptCount val="1"/>
                <c:pt idx="0">
                  <c:v> Cambrian Credit Union </c:v>
                </c:pt>
              </c:strCache>
            </c:strRef>
          </c:tx>
          <c:spPr>
            <a:ln w="28575" cap="rnd">
              <a:solidFill>
                <a:srgbClr val="AB7942"/>
              </a:solidFill>
              <a:prstDash val="solid"/>
              <a:round/>
            </a:ln>
            <a:effectLst/>
          </c:spPr>
          <c:marker>
            <c:symbol val="none"/>
          </c:marker>
          <c:cat>
            <c:numRef>
              <c:f>'22 5 Yr Change Prov Sh of Bks'!$EG$81:$EG$86</c:f>
              <c:numCache>
                <c:formatCode>@</c:formatCode>
                <c:ptCount val="6"/>
                <c:pt idx="0">
                  <c:v>2014</c:v>
                </c:pt>
                <c:pt idx="1">
                  <c:v>2015</c:v>
                </c:pt>
                <c:pt idx="2">
                  <c:v>2016</c:v>
                </c:pt>
                <c:pt idx="3">
                  <c:v>2017</c:v>
                </c:pt>
                <c:pt idx="4">
                  <c:v>2018</c:v>
                </c:pt>
                <c:pt idx="5">
                  <c:v>2019</c:v>
                </c:pt>
              </c:numCache>
            </c:numRef>
          </c:cat>
          <c:val>
            <c:numRef>
              <c:f>'22 5 Yr Change Prov Sh of Bks'!$EJ$81:$EJ$86</c:f>
              <c:numCache>
                <c:formatCode>0.0%</c:formatCode>
                <c:ptCount val="6"/>
                <c:pt idx="0">
                  <c:v>0</c:v>
                </c:pt>
                <c:pt idx="1">
                  <c:v>2.9406616334963333E-3</c:v>
                </c:pt>
                <c:pt idx="2">
                  <c:v>7.3745054015873857E-3</c:v>
                </c:pt>
                <c:pt idx="3">
                  <c:v>4.8961514682053292E-3</c:v>
                </c:pt>
                <c:pt idx="4">
                  <c:v>-4.2615299832693569E-2</c:v>
                </c:pt>
                <c:pt idx="5">
                  <c:v>-9.844148015421739E-3</c:v>
                </c:pt>
              </c:numCache>
            </c:numRef>
          </c:val>
          <c:smooth val="0"/>
          <c:extLst>
            <c:ext xmlns:c16="http://schemas.microsoft.com/office/drawing/2014/chart" uri="{C3380CC4-5D6E-409C-BE32-E72D297353CC}">
              <c16:uniqueId val="{00000002-4C1C-4B2D-BF0D-56D8675031F0}"/>
            </c:ext>
          </c:extLst>
        </c:ser>
        <c:ser>
          <c:idx val="3"/>
          <c:order val="3"/>
          <c:tx>
            <c:strRef>
              <c:f>'22 5 Yr Change Prov Sh of Bks'!$EK$80</c:f>
              <c:strCache>
                <c:ptCount val="1"/>
                <c:pt idx="0">
                  <c:v> Acccess Credit Union </c:v>
                </c:pt>
              </c:strCache>
            </c:strRef>
          </c:tx>
          <c:spPr>
            <a:ln w="28575" cap="rnd">
              <a:solidFill>
                <a:schemeClr val="accent4"/>
              </a:solidFill>
              <a:round/>
            </a:ln>
            <a:effectLst/>
          </c:spPr>
          <c:marker>
            <c:symbol val="none"/>
          </c:marker>
          <c:cat>
            <c:numRef>
              <c:f>'22 5 Yr Change Prov Sh of Bks'!$EG$81:$EG$86</c:f>
              <c:numCache>
                <c:formatCode>@</c:formatCode>
                <c:ptCount val="6"/>
                <c:pt idx="0">
                  <c:v>2014</c:v>
                </c:pt>
                <c:pt idx="1">
                  <c:v>2015</c:v>
                </c:pt>
                <c:pt idx="2">
                  <c:v>2016</c:v>
                </c:pt>
                <c:pt idx="3">
                  <c:v>2017</c:v>
                </c:pt>
                <c:pt idx="4">
                  <c:v>2018</c:v>
                </c:pt>
                <c:pt idx="5">
                  <c:v>2019</c:v>
                </c:pt>
              </c:numCache>
            </c:numRef>
          </c:cat>
          <c:val>
            <c:numRef>
              <c:f>'22 5 Yr Change Prov Sh of Bks'!$EK$81:$EK$86</c:f>
              <c:numCache>
                <c:formatCode>0.0%</c:formatCode>
                <c:ptCount val="6"/>
                <c:pt idx="0">
                  <c:v>0</c:v>
                </c:pt>
                <c:pt idx="1">
                  <c:v>2.1674658701560323E-2</c:v>
                </c:pt>
                <c:pt idx="2">
                  <c:v>7.1571840728852407E-2</c:v>
                </c:pt>
                <c:pt idx="3">
                  <c:v>0.11166045208244674</c:v>
                </c:pt>
                <c:pt idx="4">
                  <c:v>0.10927642548092942</c:v>
                </c:pt>
                <c:pt idx="5">
                  <c:v>0.15072660843480132</c:v>
                </c:pt>
              </c:numCache>
            </c:numRef>
          </c:val>
          <c:smooth val="0"/>
          <c:extLst>
            <c:ext xmlns:c16="http://schemas.microsoft.com/office/drawing/2014/chart" uri="{C3380CC4-5D6E-409C-BE32-E72D297353CC}">
              <c16:uniqueId val="{00000003-4C1C-4B2D-BF0D-56D8675031F0}"/>
            </c:ext>
          </c:extLst>
        </c:ser>
        <c:ser>
          <c:idx val="4"/>
          <c:order val="4"/>
          <c:tx>
            <c:strRef>
              <c:f>'22 5 Yr Change Prov Sh of Bks'!$EL$80</c:f>
              <c:strCache>
                <c:ptCount val="1"/>
                <c:pt idx="0">
                  <c:v> Crosstown Civic Credit Union </c:v>
                </c:pt>
              </c:strCache>
            </c:strRef>
          </c:tx>
          <c:spPr>
            <a:ln w="28575" cap="rnd">
              <a:solidFill>
                <a:schemeClr val="accent5"/>
              </a:solidFill>
              <a:round/>
            </a:ln>
            <a:effectLst/>
          </c:spPr>
          <c:marker>
            <c:symbol val="none"/>
          </c:marker>
          <c:cat>
            <c:numRef>
              <c:f>'22 5 Yr Change Prov Sh of Bks'!$EG$81:$EG$86</c:f>
              <c:numCache>
                <c:formatCode>@</c:formatCode>
                <c:ptCount val="6"/>
                <c:pt idx="0">
                  <c:v>2014</c:v>
                </c:pt>
                <c:pt idx="1">
                  <c:v>2015</c:v>
                </c:pt>
                <c:pt idx="2">
                  <c:v>2016</c:v>
                </c:pt>
                <c:pt idx="3">
                  <c:v>2017</c:v>
                </c:pt>
                <c:pt idx="4">
                  <c:v>2018</c:v>
                </c:pt>
                <c:pt idx="5">
                  <c:v>2019</c:v>
                </c:pt>
              </c:numCache>
            </c:numRef>
          </c:cat>
          <c:val>
            <c:numRef>
              <c:f>'22 5 Yr Change Prov Sh of Bks'!$EL$81:$EL$86</c:f>
              <c:numCache>
                <c:formatCode>0.0%</c:formatCode>
                <c:ptCount val="6"/>
                <c:pt idx="0">
                  <c:v>0</c:v>
                </c:pt>
                <c:pt idx="1">
                  <c:v>3.8178223005926847E-2</c:v>
                </c:pt>
                <c:pt idx="2">
                  <c:v>5.0024118777514844E-2</c:v>
                </c:pt>
                <c:pt idx="3">
                  <c:v>3.8685048432498724E-2</c:v>
                </c:pt>
                <c:pt idx="4">
                  <c:v>-1.5021039331911559E-2</c:v>
                </c:pt>
                <c:pt idx="5">
                  <c:v>7.8013589519505086E-2</c:v>
                </c:pt>
              </c:numCache>
            </c:numRef>
          </c:val>
          <c:smooth val="0"/>
          <c:extLst>
            <c:ext xmlns:c16="http://schemas.microsoft.com/office/drawing/2014/chart" uri="{C3380CC4-5D6E-409C-BE32-E72D297353CC}">
              <c16:uniqueId val="{00000004-4C1C-4B2D-BF0D-56D8675031F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Bks'!$EH$64</c:f>
              <c:strCache>
                <c:ptCount val="1"/>
                <c:pt idx="0">
                  <c:v> Assiniboine </c:v>
                </c:pt>
              </c:strCache>
            </c:strRef>
          </c:tx>
          <c:spPr>
            <a:ln w="28575" cap="rnd">
              <a:solidFill>
                <a:srgbClr val="FF0000"/>
              </a:solidFill>
              <a:round/>
            </a:ln>
            <a:effectLst/>
          </c:spPr>
          <c:marker>
            <c:symbol val="none"/>
          </c:marker>
          <c:cat>
            <c:numRef>
              <c:f>'22 5 Yr Change Prov Sh of Bks'!$EG$65:$EG$70</c:f>
              <c:numCache>
                <c:formatCode>General</c:formatCode>
                <c:ptCount val="6"/>
                <c:pt idx="0">
                  <c:v>2014</c:v>
                </c:pt>
                <c:pt idx="1">
                  <c:v>2015</c:v>
                </c:pt>
                <c:pt idx="2">
                  <c:v>2016</c:v>
                </c:pt>
                <c:pt idx="3">
                  <c:v>2017</c:v>
                </c:pt>
                <c:pt idx="4">
                  <c:v>2018</c:v>
                </c:pt>
                <c:pt idx="5">
                  <c:v>2019</c:v>
                </c:pt>
              </c:numCache>
            </c:numRef>
          </c:cat>
          <c:val>
            <c:numRef>
              <c:f>'22 5 Yr Change Prov Sh of Bks'!$EH$65:$EH$70</c:f>
              <c:numCache>
                <c:formatCode>0.0%</c:formatCode>
                <c:ptCount val="6"/>
                <c:pt idx="0">
                  <c:v>0</c:v>
                </c:pt>
                <c:pt idx="1">
                  <c:v>-1.3178434012715104E-2</c:v>
                </c:pt>
                <c:pt idx="2">
                  <c:v>-2.7573011353469234E-2</c:v>
                </c:pt>
                <c:pt idx="3">
                  <c:v>-5.0580215580011169E-2</c:v>
                </c:pt>
                <c:pt idx="4">
                  <c:v>-0.10627077103042058</c:v>
                </c:pt>
                <c:pt idx="5">
                  <c:v>-9.1717251268808545E-2</c:v>
                </c:pt>
              </c:numCache>
            </c:numRef>
          </c:val>
          <c:smooth val="0"/>
          <c:extLst>
            <c:ext xmlns:c16="http://schemas.microsoft.com/office/drawing/2014/chart" uri="{C3380CC4-5D6E-409C-BE32-E72D297353CC}">
              <c16:uniqueId val="{00000000-4381-4507-9689-84269EC80873}"/>
            </c:ext>
          </c:extLst>
        </c:ser>
        <c:ser>
          <c:idx val="1"/>
          <c:order val="1"/>
          <c:tx>
            <c:strRef>
              <c:f>'22 5 Yr Change Prov Sh of Bks'!$EI$64</c:f>
              <c:strCache>
                <c:ptCount val="1"/>
                <c:pt idx="0">
                  <c:v> Steinbach </c:v>
                </c:pt>
              </c:strCache>
            </c:strRef>
          </c:tx>
          <c:spPr>
            <a:ln w="28575" cap="rnd">
              <a:solidFill>
                <a:srgbClr val="0432FF"/>
              </a:solidFill>
              <a:round/>
            </a:ln>
            <a:effectLst/>
          </c:spPr>
          <c:marker>
            <c:symbol val="none"/>
          </c:marker>
          <c:cat>
            <c:numRef>
              <c:f>'22 5 Yr Change Prov Sh of Bks'!$EG$65:$EG$70</c:f>
              <c:numCache>
                <c:formatCode>General</c:formatCode>
                <c:ptCount val="6"/>
                <c:pt idx="0">
                  <c:v>2014</c:v>
                </c:pt>
                <c:pt idx="1">
                  <c:v>2015</c:v>
                </c:pt>
                <c:pt idx="2">
                  <c:v>2016</c:v>
                </c:pt>
                <c:pt idx="3">
                  <c:v>2017</c:v>
                </c:pt>
                <c:pt idx="4">
                  <c:v>2018</c:v>
                </c:pt>
                <c:pt idx="5">
                  <c:v>2019</c:v>
                </c:pt>
              </c:numCache>
            </c:numRef>
          </c:cat>
          <c:val>
            <c:numRef>
              <c:f>'22 5 Yr Change Prov Sh of Bks'!$EI$65:$EI$70</c:f>
              <c:numCache>
                <c:formatCode>0.0%</c:formatCode>
                <c:ptCount val="6"/>
                <c:pt idx="0">
                  <c:v>0</c:v>
                </c:pt>
                <c:pt idx="1">
                  <c:v>-5.8162355445210614E-3</c:v>
                </c:pt>
                <c:pt idx="2">
                  <c:v>2.872162419200418E-4</c:v>
                </c:pt>
                <c:pt idx="3">
                  <c:v>3.4233015974696163E-2</c:v>
                </c:pt>
                <c:pt idx="4">
                  <c:v>2.0122796973804494E-2</c:v>
                </c:pt>
                <c:pt idx="5">
                  <c:v>0.1667000749218831</c:v>
                </c:pt>
              </c:numCache>
            </c:numRef>
          </c:val>
          <c:smooth val="0"/>
          <c:extLst>
            <c:ext xmlns:c16="http://schemas.microsoft.com/office/drawing/2014/chart" uri="{C3380CC4-5D6E-409C-BE32-E72D297353CC}">
              <c16:uniqueId val="{00000001-4381-4507-9689-84269EC80873}"/>
            </c:ext>
          </c:extLst>
        </c:ser>
        <c:ser>
          <c:idx val="2"/>
          <c:order val="2"/>
          <c:tx>
            <c:strRef>
              <c:f>'22 5 Yr Change Prov Sh of Bks'!$EJ$64</c:f>
              <c:strCache>
                <c:ptCount val="1"/>
                <c:pt idx="0">
                  <c:v> Cambrian Credit Union </c:v>
                </c:pt>
              </c:strCache>
            </c:strRef>
          </c:tx>
          <c:spPr>
            <a:ln w="28575" cap="rnd">
              <a:solidFill>
                <a:srgbClr val="AB7942"/>
              </a:solidFill>
              <a:prstDash val="solid"/>
              <a:round/>
            </a:ln>
            <a:effectLst/>
          </c:spPr>
          <c:marker>
            <c:symbol val="none"/>
          </c:marker>
          <c:cat>
            <c:numRef>
              <c:f>'22 5 Yr Change Prov Sh of Bks'!$EG$65:$EG$70</c:f>
              <c:numCache>
                <c:formatCode>General</c:formatCode>
                <c:ptCount val="6"/>
                <c:pt idx="0">
                  <c:v>2014</c:v>
                </c:pt>
                <c:pt idx="1">
                  <c:v>2015</c:v>
                </c:pt>
                <c:pt idx="2">
                  <c:v>2016</c:v>
                </c:pt>
                <c:pt idx="3">
                  <c:v>2017</c:v>
                </c:pt>
                <c:pt idx="4">
                  <c:v>2018</c:v>
                </c:pt>
                <c:pt idx="5">
                  <c:v>2019</c:v>
                </c:pt>
              </c:numCache>
            </c:numRef>
          </c:cat>
          <c:val>
            <c:numRef>
              <c:f>'22 5 Yr Change Prov Sh of Bks'!$EJ$65:$EJ$70</c:f>
              <c:numCache>
                <c:formatCode>0.0%</c:formatCode>
                <c:ptCount val="6"/>
                <c:pt idx="0">
                  <c:v>0</c:v>
                </c:pt>
                <c:pt idx="1">
                  <c:v>-1.2928300185879693E-3</c:v>
                </c:pt>
                <c:pt idx="2">
                  <c:v>9.2803407950138635E-3</c:v>
                </c:pt>
                <c:pt idx="3">
                  <c:v>-1.1340724522935287E-3</c:v>
                </c:pt>
                <c:pt idx="4">
                  <c:v>-7.0464703513681753E-2</c:v>
                </c:pt>
                <c:pt idx="5">
                  <c:v>-2.9754018307933953E-2</c:v>
                </c:pt>
              </c:numCache>
            </c:numRef>
          </c:val>
          <c:smooth val="0"/>
          <c:extLst>
            <c:ext xmlns:c16="http://schemas.microsoft.com/office/drawing/2014/chart" uri="{C3380CC4-5D6E-409C-BE32-E72D297353CC}">
              <c16:uniqueId val="{00000002-4381-4507-9689-84269EC80873}"/>
            </c:ext>
          </c:extLst>
        </c:ser>
        <c:ser>
          <c:idx val="3"/>
          <c:order val="3"/>
          <c:tx>
            <c:strRef>
              <c:f>'22 5 Yr Change Prov Sh of Bks'!$EK$64</c:f>
              <c:strCache>
                <c:ptCount val="1"/>
                <c:pt idx="0">
                  <c:v> Acccess Credit Union </c:v>
                </c:pt>
              </c:strCache>
            </c:strRef>
          </c:tx>
          <c:spPr>
            <a:ln w="28575" cap="rnd">
              <a:solidFill>
                <a:schemeClr val="accent4"/>
              </a:solidFill>
              <a:round/>
            </a:ln>
            <a:effectLst/>
          </c:spPr>
          <c:marker>
            <c:symbol val="none"/>
          </c:marker>
          <c:cat>
            <c:numRef>
              <c:f>'22 5 Yr Change Prov Sh of Bks'!$EG$65:$EG$70</c:f>
              <c:numCache>
                <c:formatCode>General</c:formatCode>
                <c:ptCount val="6"/>
                <c:pt idx="0">
                  <c:v>2014</c:v>
                </c:pt>
                <c:pt idx="1">
                  <c:v>2015</c:v>
                </c:pt>
                <c:pt idx="2">
                  <c:v>2016</c:v>
                </c:pt>
                <c:pt idx="3">
                  <c:v>2017</c:v>
                </c:pt>
                <c:pt idx="4">
                  <c:v>2018</c:v>
                </c:pt>
                <c:pt idx="5">
                  <c:v>2019</c:v>
                </c:pt>
              </c:numCache>
            </c:numRef>
          </c:cat>
          <c:val>
            <c:numRef>
              <c:f>'22 5 Yr Change Prov Sh of Bks'!$EK$65:$EK$70</c:f>
              <c:numCache>
                <c:formatCode>0.0%</c:formatCode>
                <c:ptCount val="6"/>
                <c:pt idx="0">
                  <c:v>0</c:v>
                </c:pt>
                <c:pt idx="1">
                  <c:v>1.7444304091705835E-2</c:v>
                </c:pt>
                <c:pt idx="2">
                  <c:v>6.9068313875928988E-2</c:v>
                </c:pt>
                <c:pt idx="3">
                  <c:v>9.4655658778233578E-2</c:v>
                </c:pt>
                <c:pt idx="4">
                  <c:v>6.6327470516904963E-2</c:v>
                </c:pt>
                <c:pt idx="5">
                  <c:v>0.11168836087924809</c:v>
                </c:pt>
              </c:numCache>
            </c:numRef>
          </c:val>
          <c:smooth val="0"/>
          <c:extLst>
            <c:ext xmlns:c16="http://schemas.microsoft.com/office/drawing/2014/chart" uri="{C3380CC4-5D6E-409C-BE32-E72D297353CC}">
              <c16:uniqueId val="{00000003-4381-4507-9689-84269EC80873}"/>
            </c:ext>
          </c:extLst>
        </c:ser>
        <c:ser>
          <c:idx val="4"/>
          <c:order val="4"/>
          <c:tx>
            <c:strRef>
              <c:f>'22 5 Yr Change Prov Sh of Bks'!$EL$64</c:f>
              <c:strCache>
                <c:ptCount val="1"/>
                <c:pt idx="0">
                  <c:v> Crosstown Civic Credit Union </c:v>
                </c:pt>
              </c:strCache>
            </c:strRef>
          </c:tx>
          <c:spPr>
            <a:ln w="28575" cap="rnd">
              <a:solidFill>
                <a:schemeClr val="accent5"/>
              </a:solidFill>
              <a:round/>
            </a:ln>
            <a:effectLst/>
          </c:spPr>
          <c:marker>
            <c:symbol val="none"/>
          </c:marker>
          <c:cat>
            <c:numRef>
              <c:f>'22 5 Yr Change Prov Sh of Bks'!$EG$65:$EG$70</c:f>
              <c:numCache>
                <c:formatCode>General</c:formatCode>
                <c:ptCount val="6"/>
                <c:pt idx="0">
                  <c:v>2014</c:v>
                </c:pt>
                <c:pt idx="1">
                  <c:v>2015</c:v>
                </c:pt>
                <c:pt idx="2">
                  <c:v>2016</c:v>
                </c:pt>
                <c:pt idx="3">
                  <c:v>2017</c:v>
                </c:pt>
                <c:pt idx="4">
                  <c:v>2018</c:v>
                </c:pt>
                <c:pt idx="5">
                  <c:v>2019</c:v>
                </c:pt>
              </c:numCache>
            </c:numRef>
          </c:cat>
          <c:val>
            <c:numRef>
              <c:f>'22 5 Yr Change Prov Sh of Bks'!$EL$65:$EL$70</c:f>
              <c:numCache>
                <c:formatCode>0.0%</c:formatCode>
                <c:ptCount val="6"/>
                <c:pt idx="0">
                  <c:v>0</c:v>
                </c:pt>
                <c:pt idx="1">
                  <c:v>6.2659953802094576E-2</c:v>
                </c:pt>
                <c:pt idx="2">
                  <c:v>6.2118477709061509E-2</c:v>
                </c:pt>
                <c:pt idx="3">
                  <c:v>3.9944065645066182E-2</c:v>
                </c:pt>
                <c:pt idx="4">
                  <c:v>-2.1455602752196105E-2</c:v>
                </c:pt>
                <c:pt idx="5">
                  <c:v>0.1427827458941574</c:v>
                </c:pt>
              </c:numCache>
            </c:numRef>
          </c:val>
          <c:smooth val="0"/>
          <c:extLst>
            <c:ext xmlns:c16="http://schemas.microsoft.com/office/drawing/2014/chart" uri="{C3380CC4-5D6E-409C-BE32-E72D297353CC}">
              <c16:uniqueId val="{00000004-4381-4507-9689-84269EC8087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Bks'!$EH$72</c:f>
              <c:strCache>
                <c:ptCount val="1"/>
                <c:pt idx="0">
                  <c:v> Assiniboine </c:v>
                </c:pt>
              </c:strCache>
            </c:strRef>
          </c:tx>
          <c:spPr>
            <a:ln w="28575" cap="rnd">
              <a:solidFill>
                <a:srgbClr val="FF0000"/>
              </a:solidFill>
              <a:round/>
            </a:ln>
            <a:effectLst/>
          </c:spPr>
          <c:marker>
            <c:symbol val="none"/>
          </c:marker>
          <c:cat>
            <c:numRef>
              <c:f>'22 5 Yr Change Prov Sh of Bks'!$EG$73:$EG$78</c:f>
              <c:numCache>
                <c:formatCode>@</c:formatCode>
                <c:ptCount val="6"/>
                <c:pt idx="0">
                  <c:v>2014</c:v>
                </c:pt>
                <c:pt idx="1">
                  <c:v>2015</c:v>
                </c:pt>
                <c:pt idx="2">
                  <c:v>2016</c:v>
                </c:pt>
                <c:pt idx="3">
                  <c:v>2017</c:v>
                </c:pt>
                <c:pt idx="4">
                  <c:v>2018</c:v>
                </c:pt>
                <c:pt idx="5">
                  <c:v>2019</c:v>
                </c:pt>
              </c:numCache>
            </c:numRef>
          </c:cat>
          <c:val>
            <c:numRef>
              <c:f>'22 5 Yr Change Prov Sh of Bks'!$EH$73:$EH$78</c:f>
              <c:numCache>
                <c:formatCode>0.0%</c:formatCode>
                <c:ptCount val="6"/>
                <c:pt idx="0">
                  <c:v>0</c:v>
                </c:pt>
                <c:pt idx="1">
                  <c:v>2.5256993779589638E-2</c:v>
                </c:pt>
                <c:pt idx="2">
                  <c:v>5.7568127498763694E-2</c:v>
                </c:pt>
                <c:pt idx="3">
                  <c:v>9.6354642009666147E-3</c:v>
                </c:pt>
                <c:pt idx="4">
                  <c:v>1.5722003306744517E-3</c:v>
                </c:pt>
                <c:pt idx="5">
                  <c:v>-3.1875461735561508E-2</c:v>
                </c:pt>
              </c:numCache>
            </c:numRef>
          </c:val>
          <c:smooth val="0"/>
          <c:extLst>
            <c:ext xmlns:c16="http://schemas.microsoft.com/office/drawing/2014/chart" uri="{C3380CC4-5D6E-409C-BE32-E72D297353CC}">
              <c16:uniqueId val="{00000000-966B-4964-B635-1953192654F4}"/>
            </c:ext>
          </c:extLst>
        </c:ser>
        <c:ser>
          <c:idx val="1"/>
          <c:order val="1"/>
          <c:tx>
            <c:strRef>
              <c:f>'22 5 Yr Change Prov Sh of Bks'!$EI$72</c:f>
              <c:strCache>
                <c:ptCount val="1"/>
                <c:pt idx="0">
                  <c:v> Steinbach </c:v>
                </c:pt>
              </c:strCache>
            </c:strRef>
          </c:tx>
          <c:spPr>
            <a:ln w="28575" cap="rnd">
              <a:solidFill>
                <a:srgbClr val="0432FF"/>
              </a:solidFill>
              <a:round/>
            </a:ln>
            <a:effectLst/>
          </c:spPr>
          <c:marker>
            <c:symbol val="none"/>
          </c:marker>
          <c:cat>
            <c:numRef>
              <c:f>'22 5 Yr Change Prov Sh of Bks'!$EG$73:$EG$78</c:f>
              <c:numCache>
                <c:formatCode>@</c:formatCode>
                <c:ptCount val="6"/>
                <c:pt idx="0">
                  <c:v>2014</c:v>
                </c:pt>
                <c:pt idx="1">
                  <c:v>2015</c:v>
                </c:pt>
                <c:pt idx="2">
                  <c:v>2016</c:v>
                </c:pt>
                <c:pt idx="3">
                  <c:v>2017</c:v>
                </c:pt>
                <c:pt idx="4">
                  <c:v>2018</c:v>
                </c:pt>
                <c:pt idx="5">
                  <c:v>2019</c:v>
                </c:pt>
              </c:numCache>
            </c:numRef>
          </c:cat>
          <c:val>
            <c:numRef>
              <c:f>'22 5 Yr Change Prov Sh of Bks'!$EI$73:$EI$78</c:f>
              <c:numCache>
                <c:formatCode>0.0%</c:formatCode>
                <c:ptCount val="6"/>
                <c:pt idx="0">
                  <c:v>0</c:v>
                </c:pt>
                <c:pt idx="1">
                  <c:v>-1.0769430544271189E-2</c:v>
                </c:pt>
                <c:pt idx="2">
                  <c:v>2.0978896172851227E-3</c:v>
                </c:pt>
                <c:pt idx="3">
                  <c:v>7.1785364380960087E-2</c:v>
                </c:pt>
                <c:pt idx="4">
                  <c:v>0.13563130502686216</c:v>
                </c:pt>
                <c:pt idx="5">
                  <c:v>0.24291797099410969</c:v>
                </c:pt>
              </c:numCache>
            </c:numRef>
          </c:val>
          <c:smooth val="0"/>
          <c:extLst>
            <c:ext xmlns:c16="http://schemas.microsoft.com/office/drawing/2014/chart" uri="{C3380CC4-5D6E-409C-BE32-E72D297353CC}">
              <c16:uniqueId val="{00000001-966B-4964-B635-1953192654F4}"/>
            </c:ext>
          </c:extLst>
        </c:ser>
        <c:ser>
          <c:idx val="2"/>
          <c:order val="2"/>
          <c:tx>
            <c:strRef>
              <c:f>'22 5 Yr Change Prov Sh of Bks'!$EJ$72</c:f>
              <c:strCache>
                <c:ptCount val="1"/>
                <c:pt idx="0">
                  <c:v> Cambrian Credit Union </c:v>
                </c:pt>
              </c:strCache>
            </c:strRef>
          </c:tx>
          <c:spPr>
            <a:ln w="28575" cap="rnd">
              <a:solidFill>
                <a:srgbClr val="AB7942"/>
              </a:solidFill>
              <a:prstDash val="solid"/>
              <a:round/>
            </a:ln>
            <a:effectLst/>
          </c:spPr>
          <c:marker>
            <c:symbol val="none"/>
          </c:marker>
          <c:cat>
            <c:numRef>
              <c:f>'22 5 Yr Change Prov Sh of Bks'!$EG$73:$EG$78</c:f>
              <c:numCache>
                <c:formatCode>@</c:formatCode>
                <c:ptCount val="6"/>
                <c:pt idx="0">
                  <c:v>2014</c:v>
                </c:pt>
                <c:pt idx="1">
                  <c:v>2015</c:v>
                </c:pt>
                <c:pt idx="2">
                  <c:v>2016</c:v>
                </c:pt>
                <c:pt idx="3">
                  <c:v>2017</c:v>
                </c:pt>
                <c:pt idx="4">
                  <c:v>2018</c:v>
                </c:pt>
                <c:pt idx="5">
                  <c:v>2019</c:v>
                </c:pt>
              </c:numCache>
            </c:numRef>
          </c:cat>
          <c:val>
            <c:numRef>
              <c:f>'22 5 Yr Change Prov Sh of Bks'!$EJ$73:$EJ$78</c:f>
              <c:numCache>
                <c:formatCode>0.0%</c:formatCode>
                <c:ptCount val="6"/>
                <c:pt idx="0">
                  <c:v>0</c:v>
                </c:pt>
                <c:pt idx="1">
                  <c:v>5.5334325563007247E-3</c:v>
                </c:pt>
                <c:pt idx="2">
                  <c:v>1.5329261106448542E-3</c:v>
                </c:pt>
                <c:pt idx="3">
                  <c:v>1.132860544119842E-2</c:v>
                </c:pt>
                <c:pt idx="4">
                  <c:v>-1.4208618811339415E-2</c:v>
                </c:pt>
                <c:pt idx="5">
                  <c:v>-5.7145106614445939E-5</c:v>
                </c:pt>
              </c:numCache>
            </c:numRef>
          </c:val>
          <c:smooth val="0"/>
          <c:extLst>
            <c:ext xmlns:c16="http://schemas.microsoft.com/office/drawing/2014/chart" uri="{C3380CC4-5D6E-409C-BE32-E72D297353CC}">
              <c16:uniqueId val="{00000002-966B-4964-B635-1953192654F4}"/>
            </c:ext>
          </c:extLst>
        </c:ser>
        <c:ser>
          <c:idx val="3"/>
          <c:order val="3"/>
          <c:tx>
            <c:strRef>
              <c:f>'22 5 Yr Change Prov Sh of Bks'!$EK$72</c:f>
              <c:strCache>
                <c:ptCount val="1"/>
                <c:pt idx="0">
                  <c:v> Acccess Credit Union </c:v>
                </c:pt>
              </c:strCache>
            </c:strRef>
          </c:tx>
          <c:spPr>
            <a:ln w="28575" cap="rnd">
              <a:solidFill>
                <a:schemeClr val="accent4"/>
              </a:solidFill>
              <a:round/>
            </a:ln>
            <a:effectLst/>
          </c:spPr>
          <c:marker>
            <c:symbol val="none"/>
          </c:marker>
          <c:cat>
            <c:numRef>
              <c:f>'22 5 Yr Change Prov Sh of Bks'!$EG$73:$EG$78</c:f>
              <c:numCache>
                <c:formatCode>@</c:formatCode>
                <c:ptCount val="6"/>
                <c:pt idx="0">
                  <c:v>2014</c:v>
                </c:pt>
                <c:pt idx="1">
                  <c:v>2015</c:v>
                </c:pt>
                <c:pt idx="2">
                  <c:v>2016</c:v>
                </c:pt>
                <c:pt idx="3">
                  <c:v>2017</c:v>
                </c:pt>
                <c:pt idx="4">
                  <c:v>2018</c:v>
                </c:pt>
                <c:pt idx="5">
                  <c:v>2019</c:v>
                </c:pt>
              </c:numCache>
            </c:numRef>
          </c:cat>
          <c:val>
            <c:numRef>
              <c:f>'22 5 Yr Change Prov Sh of Bks'!$EK$73:$EK$78</c:f>
              <c:numCache>
                <c:formatCode>0.0%</c:formatCode>
                <c:ptCount val="6"/>
                <c:pt idx="0">
                  <c:v>0</c:v>
                </c:pt>
                <c:pt idx="1">
                  <c:v>2.3126302960344489E-2</c:v>
                </c:pt>
                <c:pt idx="2">
                  <c:v>7.1780518466852974E-2</c:v>
                </c:pt>
                <c:pt idx="3">
                  <c:v>0.14192794957499441</c:v>
                </c:pt>
                <c:pt idx="4">
                  <c:v>0.16796433335395394</c:v>
                </c:pt>
                <c:pt idx="5">
                  <c:v>0.19000668200879348</c:v>
                </c:pt>
              </c:numCache>
            </c:numRef>
          </c:val>
          <c:smooth val="0"/>
          <c:extLst>
            <c:ext xmlns:c16="http://schemas.microsoft.com/office/drawing/2014/chart" uri="{C3380CC4-5D6E-409C-BE32-E72D297353CC}">
              <c16:uniqueId val="{00000003-966B-4964-B635-1953192654F4}"/>
            </c:ext>
          </c:extLst>
        </c:ser>
        <c:ser>
          <c:idx val="4"/>
          <c:order val="4"/>
          <c:tx>
            <c:strRef>
              <c:f>'22 5 Yr Change Prov Sh of Bks'!$EL$72</c:f>
              <c:strCache>
                <c:ptCount val="1"/>
                <c:pt idx="0">
                  <c:v> Crosstown Civic Credit Union </c:v>
                </c:pt>
              </c:strCache>
            </c:strRef>
          </c:tx>
          <c:spPr>
            <a:ln w="28575" cap="rnd">
              <a:solidFill>
                <a:schemeClr val="accent5"/>
              </a:solidFill>
              <a:round/>
            </a:ln>
            <a:effectLst/>
          </c:spPr>
          <c:marker>
            <c:symbol val="none"/>
          </c:marker>
          <c:cat>
            <c:numRef>
              <c:f>'22 5 Yr Change Prov Sh of Bks'!$EG$73:$EG$78</c:f>
              <c:numCache>
                <c:formatCode>@</c:formatCode>
                <c:ptCount val="6"/>
                <c:pt idx="0">
                  <c:v>2014</c:v>
                </c:pt>
                <c:pt idx="1">
                  <c:v>2015</c:v>
                </c:pt>
                <c:pt idx="2">
                  <c:v>2016</c:v>
                </c:pt>
                <c:pt idx="3">
                  <c:v>2017</c:v>
                </c:pt>
                <c:pt idx="4">
                  <c:v>2018</c:v>
                </c:pt>
                <c:pt idx="5">
                  <c:v>2019</c:v>
                </c:pt>
              </c:numCache>
            </c:numRef>
          </c:cat>
          <c:val>
            <c:numRef>
              <c:f>'22 5 Yr Change Prov Sh of Bks'!$EL$73:$EL$78</c:f>
              <c:numCache>
                <c:formatCode>0.0%</c:formatCode>
                <c:ptCount val="6"/>
                <c:pt idx="0">
                  <c:v>0</c:v>
                </c:pt>
                <c:pt idx="1">
                  <c:v>-7.8162169748225273E-3</c:v>
                </c:pt>
                <c:pt idx="2">
                  <c:v>2.664169522957897E-2</c:v>
                </c:pt>
                <c:pt idx="3">
                  <c:v>3.2839005490346809E-2</c:v>
                </c:pt>
                <c:pt idx="4">
                  <c:v>-2.4555667531038307E-2</c:v>
                </c:pt>
                <c:pt idx="5">
                  <c:v>-6.5589672535415339E-2</c:v>
                </c:pt>
              </c:numCache>
            </c:numRef>
          </c:val>
          <c:smooth val="0"/>
          <c:extLst>
            <c:ext xmlns:c16="http://schemas.microsoft.com/office/drawing/2014/chart" uri="{C3380CC4-5D6E-409C-BE32-E72D297353CC}">
              <c16:uniqueId val="{00000004-966B-4964-B635-1953192654F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03401780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Steinbach</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528192596615078"/>
          <c:w val="0.85836329833770775"/>
          <c:h val="0.64911010046158024"/>
        </c:manualLayout>
      </c:layout>
      <c:lineChart>
        <c:grouping val="standard"/>
        <c:varyColors val="0"/>
        <c:ser>
          <c:idx val="0"/>
          <c:order val="0"/>
          <c:tx>
            <c:strRef>
              <c:f>'21 5 Year Tot Mkt Shr Chgs'!$EP$2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Chgs'!$EP$3:$EP$8</c:f>
              <c:numCache>
                <c:formatCode>0.00%</c:formatCode>
                <c:ptCount val="6"/>
                <c:pt idx="0">
                  <c:v>0</c:v>
                </c:pt>
                <c:pt idx="1">
                  <c:v>-6.8246220375080061E-2</c:v>
                </c:pt>
                <c:pt idx="2">
                  <c:v>-0.10451258914983089</c:v>
                </c:pt>
                <c:pt idx="3">
                  <c:v>-6.1564548971100586E-2</c:v>
                </c:pt>
                <c:pt idx="4">
                  <c:v>-4.5321734646287118E-3</c:v>
                </c:pt>
                <c:pt idx="5">
                  <c:v>0.13856233862278347</c:v>
                </c:pt>
              </c:numCache>
            </c:numRef>
          </c:val>
          <c:smooth val="0"/>
          <c:extLst>
            <c:ext xmlns:c16="http://schemas.microsoft.com/office/drawing/2014/chart" uri="{C3380CC4-5D6E-409C-BE32-E72D297353CC}">
              <c16:uniqueId val="{00000000-1D89-4F0E-9419-E911367C7BB8}"/>
            </c:ext>
          </c:extLst>
        </c:ser>
        <c:ser>
          <c:idx val="1"/>
          <c:order val="1"/>
          <c:tx>
            <c:strRef>
              <c:f>'21 5 Year Tot Mkt Shr Chgs'!$EQ$2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Chgs'!$EQ$3:$EQ$8</c:f>
              <c:numCache>
                <c:formatCode>0.00%</c:formatCode>
                <c:ptCount val="6"/>
                <c:pt idx="0">
                  <c:v>0</c:v>
                </c:pt>
                <c:pt idx="1">
                  <c:v>0.13272073368793971</c:v>
                </c:pt>
                <c:pt idx="2">
                  <c:v>0.15619528940792049</c:v>
                </c:pt>
                <c:pt idx="3">
                  <c:v>0.15858113848963404</c:v>
                </c:pt>
                <c:pt idx="4">
                  <c:v>0.10887541407962986</c:v>
                </c:pt>
                <c:pt idx="5">
                  <c:v>0.16698625840368631</c:v>
                </c:pt>
              </c:numCache>
            </c:numRef>
          </c:val>
          <c:smooth val="0"/>
          <c:extLst>
            <c:ext xmlns:c16="http://schemas.microsoft.com/office/drawing/2014/chart" uri="{C3380CC4-5D6E-409C-BE32-E72D297353CC}">
              <c16:uniqueId val="{00000001-1D89-4F0E-9419-E911367C7BB8}"/>
            </c:ext>
          </c:extLst>
        </c:ser>
        <c:ser>
          <c:idx val="2"/>
          <c:order val="2"/>
          <c:tx>
            <c:strRef>
              <c:f>'21 5 Year Tot Mkt Shr Chgs'!$ER$2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Chgs'!$ER$3:$ER$8</c:f>
              <c:numCache>
                <c:formatCode>0.00%</c:formatCode>
                <c:ptCount val="6"/>
                <c:pt idx="0">
                  <c:v>0</c:v>
                </c:pt>
                <c:pt idx="1">
                  <c:v>1.3083878318935946E-3</c:v>
                </c:pt>
                <c:pt idx="2">
                  <c:v>-1.5424009200664024E-2</c:v>
                </c:pt>
                <c:pt idx="3">
                  <c:v>1.6594725397621298E-2</c:v>
                </c:pt>
                <c:pt idx="4">
                  <c:v>3.5419946563301774E-2</c:v>
                </c:pt>
                <c:pt idx="5">
                  <c:v>0.15053640080948796</c:v>
                </c:pt>
              </c:numCache>
            </c:numRef>
          </c:val>
          <c:smooth val="0"/>
          <c:extLst>
            <c:ext xmlns:c16="http://schemas.microsoft.com/office/drawing/2014/chart" uri="{C3380CC4-5D6E-409C-BE32-E72D297353CC}">
              <c16:uniqueId val="{00000002-1D89-4F0E-9419-E911367C7BB8}"/>
            </c:ext>
          </c:extLst>
        </c:ser>
        <c:ser>
          <c:idx val="3"/>
          <c:order val="3"/>
          <c:tx>
            <c:strRef>
              <c:f>'21 5 Year Tot Mkt Shr Chgs'!$ES$2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Chgs'!$ES$3:$ES$8</c:f>
              <c:numCache>
                <c:formatCode>0.00%</c:formatCode>
                <c:ptCount val="6"/>
                <c:pt idx="0">
                  <c:v>0</c:v>
                </c:pt>
                <c:pt idx="1">
                  <c:v>-2.288844655067139E-2</c:v>
                </c:pt>
                <c:pt idx="2">
                  <c:v>-2.5069963096860323E-2</c:v>
                </c:pt>
                <c:pt idx="3">
                  <c:v>3.5693123336301605E-2</c:v>
                </c:pt>
                <c:pt idx="4">
                  <c:v>0.1065646325017594</c:v>
                </c:pt>
                <c:pt idx="5">
                  <c:v>0.17400756223175587</c:v>
                </c:pt>
              </c:numCache>
            </c:numRef>
          </c:val>
          <c:smooth val="0"/>
          <c:extLst>
            <c:ext xmlns:c16="http://schemas.microsoft.com/office/drawing/2014/chart" uri="{C3380CC4-5D6E-409C-BE32-E72D297353CC}">
              <c16:uniqueId val="{00000003-1D89-4F0E-9419-E911367C7BB8}"/>
            </c:ext>
          </c:extLst>
        </c:ser>
        <c:ser>
          <c:idx val="5"/>
          <c:order val="4"/>
          <c:tx>
            <c:strRef>
              <c:f>'21 5 Year Tot Mkt Shr Chgs'!$EU$2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Chgs'!$EU$3:$EU$8</c:f>
              <c:numCache>
                <c:formatCode>0.00%</c:formatCode>
                <c:ptCount val="6"/>
                <c:pt idx="0">
                  <c:v>0</c:v>
                </c:pt>
                <c:pt idx="1">
                  <c:v>-1.2114369146544212E-2</c:v>
                </c:pt>
                <c:pt idx="2">
                  <c:v>-9.8024916682221703E-3</c:v>
                </c:pt>
                <c:pt idx="3">
                  <c:v>5.3783432242659725E-2</c:v>
                </c:pt>
                <c:pt idx="4">
                  <c:v>0.12590284045119532</c:v>
                </c:pt>
                <c:pt idx="5">
                  <c:v>0.20113995175699292</c:v>
                </c:pt>
              </c:numCache>
            </c:numRef>
          </c:val>
          <c:smooth val="0"/>
          <c:extLst>
            <c:ext xmlns:c16="http://schemas.microsoft.com/office/drawing/2014/chart" uri="{C3380CC4-5D6E-409C-BE32-E72D297353CC}">
              <c16:uniqueId val="{00000004-1D89-4F0E-9419-E911367C7BB8}"/>
            </c:ext>
          </c:extLst>
        </c:ser>
        <c:ser>
          <c:idx val="6"/>
          <c:order val="5"/>
          <c:tx>
            <c:strRef>
              <c:f>'21 5 Year Tot Mkt Shr Chgs'!$EV$2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Chgs'!$EV$3:$EV$8</c:f>
              <c:numCache>
                <c:formatCode>0.00%</c:formatCode>
                <c:ptCount val="6"/>
                <c:pt idx="0">
                  <c:v>0</c:v>
                </c:pt>
                <c:pt idx="1">
                  <c:v>-2.5151896242791871E-3</c:v>
                </c:pt>
                <c:pt idx="2">
                  <c:v>-1.0418334741706888E-2</c:v>
                </c:pt>
                <c:pt idx="3">
                  <c:v>3.2070344750966012E-2</c:v>
                </c:pt>
                <c:pt idx="4">
                  <c:v>7.4612931293331852E-2</c:v>
                </c:pt>
                <c:pt idx="5">
                  <c:v>0.18194946724876263</c:v>
                </c:pt>
              </c:numCache>
            </c:numRef>
          </c:val>
          <c:smooth val="0"/>
          <c:extLst>
            <c:ext xmlns:c16="http://schemas.microsoft.com/office/drawing/2014/chart" uri="{C3380CC4-5D6E-409C-BE32-E72D297353CC}">
              <c16:uniqueId val="{00000005-1D89-4F0E-9419-E911367C7BB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Steinbach</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Bks'!$EG$4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Bks'!$EG$5:$EG$10</c:f>
              <c:numCache>
                <c:formatCode>0.0%</c:formatCode>
                <c:ptCount val="6"/>
                <c:pt idx="0">
                  <c:v>0</c:v>
                </c:pt>
                <c:pt idx="1">
                  <c:v>-7.7270649277565717E-2</c:v>
                </c:pt>
                <c:pt idx="2">
                  <c:v>-9.7220355777784373E-2</c:v>
                </c:pt>
                <c:pt idx="3">
                  <c:v>-5.614889153349379E-2</c:v>
                </c:pt>
                <c:pt idx="4">
                  <c:v>-3.2632164784914319E-2</c:v>
                </c:pt>
                <c:pt idx="5">
                  <c:v>0.12084543480346162</c:v>
                </c:pt>
              </c:numCache>
            </c:numRef>
          </c:val>
          <c:smooth val="0"/>
          <c:extLst>
            <c:ext xmlns:c16="http://schemas.microsoft.com/office/drawing/2014/chart" uri="{C3380CC4-5D6E-409C-BE32-E72D297353CC}">
              <c16:uniqueId val="{00000000-0A5E-4F77-A617-8EFE3D47FD71}"/>
            </c:ext>
          </c:extLst>
        </c:ser>
        <c:ser>
          <c:idx val="1"/>
          <c:order val="1"/>
          <c:tx>
            <c:strRef>
              <c:f>'22 5 Yr Change Prov Sh of Bks'!$EH$4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Bks'!$EH$5:$EH$10</c:f>
              <c:numCache>
                <c:formatCode>0.0%</c:formatCode>
                <c:ptCount val="6"/>
                <c:pt idx="0">
                  <c:v>0</c:v>
                </c:pt>
                <c:pt idx="1">
                  <c:v>0.11567975052202145</c:v>
                </c:pt>
                <c:pt idx="2">
                  <c:v>0.16670084907695468</c:v>
                </c:pt>
                <c:pt idx="3">
                  <c:v>0.17551002256772377</c:v>
                </c:pt>
                <c:pt idx="4">
                  <c:v>0.10400066916351562</c:v>
                </c:pt>
                <c:pt idx="5">
                  <c:v>0.22101638980482971</c:v>
                </c:pt>
              </c:numCache>
            </c:numRef>
          </c:val>
          <c:smooth val="0"/>
          <c:extLst>
            <c:ext xmlns:c16="http://schemas.microsoft.com/office/drawing/2014/chart" uri="{C3380CC4-5D6E-409C-BE32-E72D297353CC}">
              <c16:uniqueId val="{00000001-0A5E-4F77-A617-8EFE3D47FD71}"/>
            </c:ext>
          </c:extLst>
        </c:ser>
        <c:ser>
          <c:idx val="2"/>
          <c:order val="2"/>
          <c:tx>
            <c:strRef>
              <c:f>'22 5 Yr Change Prov Sh of Bks'!$EI$4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Bks'!$EI$5:$EI$10</c:f>
              <c:numCache>
                <c:formatCode>0.0%</c:formatCode>
                <c:ptCount val="6"/>
                <c:pt idx="0">
                  <c:v>0</c:v>
                </c:pt>
                <c:pt idx="1">
                  <c:v>-5.8162355445210614E-3</c:v>
                </c:pt>
                <c:pt idx="2">
                  <c:v>2.872162419200418E-4</c:v>
                </c:pt>
                <c:pt idx="3">
                  <c:v>3.4233015974696163E-2</c:v>
                </c:pt>
                <c:pt idx="4">
                  <c:v>2.0122796973804494E-2</c:v>
                </c:pt>
                <c:pt idx="5">
                  <c:v>0.1667000749218831</c:v>
                </c:pt>
              </c:numCache>
            </c:numRef>
          </c:val>
          <c:smooth val="0"/>
          <c:extLst>
            <c:ext xmlns:c16="http://schemas.microsoft.com/office/drawing/2014/chart" uri="{C3380CC4-5D6E-409C-BE32-E72D297353CC}">
              <c16:uniqueId val="{00000002-0A5E-4F77-A617-8EFE3D47FD71}"/>
            </c:ext>
          </c:extLst>
        </c:ser>
        <c:ser>
          <c:idx val="3"/>
          <c:order val="3"/>
          <c:tx>
            <c:strRef>
              <c:f>'22 5 Yr Change Prov Sh of Bks'!$EJ$4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Bks'!$EJ$5:$EJ$10</c:f>
              <c:numCache>
                <c:formatCode>0.0%</c:formatCode>
                <c:ptCount val="6"/>
                <c:pt idx="0">
                  <c:v>0</c:v>
                </c:pt>
                <c:pt idx="1">
                  <c:v>-1.2655519071802379E-2</c:v>
                </c:pt>
                <c:pt idx="2">
                  <c:v>-2.619726189174173E-3</c:v>
                </c:pt>
                <c:pt idx="3">
                  <c:v>6.8297811529928643E-2</c:v>
                </c:pt>
                <c:pt idx="4">
                  <c:v>0.12325096493393914</c:v>
                </c:pt>
                <c:pt idx="5">
                  <c:v>0.22614697199772141</c:v>
                </c:pt>
              </c:numCache>
            </c:numRef>
          </c:val>
          <c:smooth val="0"/>
          <c:extLst>
            <c:ext xmlns:c16="http://schemas.microsoft.com/office/drawing/2014/chart" uri="{C3380CC4-5D6E-409C-BE32-E72D297353CC}">
              <c16:uniqueId val="{00000003-0A5E-4F77-A617-8EFE3D47FD71}"/>
            </c:ext>
          </c:extLst>
        </c:ser>
        <c:ser>
          <c:idx val="5"/>
          <c:order val="4"/>
          <c:tx>
            <c:strRef>
              <c:f>'22 5 Yr Change Prov Sh of Bks'!$EL$4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Bks'!$EL$5:$EL$10</c:f>
              <c:numCache>
                <c:formatCode>0.0%</c:formatCode>
                <c:ptCount val="6"/>
                <c:pt idx="0">
                  <c:v>0</c:v>
                </c:pt>
                <c:pt idx="1">
                  <c:v>-1.0769430544271189E-2</c:v>
                </c:pt>
                <c:pt idx="2">
                  <c:v>2.0978896172851227E-3</c:v>
                </c:pt>
                <c:pt idx="3">
                  <c:v>7.1785364380960087E-2</c:v>
                </c:pt>
                <c:pt idx="4">
                  <c:v>0.13563130502686216</c:v>
                </c:pt>
                <c:pt idx="5">
                  <c:v>0.24291797099410969</c:v>
                </c:pt>
              </c:numCache>
            </c:numRef>
          </c:val>
          <c:smooth val="0"/>
          <c:extLst>
            <c:ext xmlns:c16="http://schemas.microsoft.com/office/drawing/2014/chart" uri="{C3380CC4-5D6E-409C-BE32-E72D297353CC}">
              <c16:uniqueId val="{00000004-0A5E-4F77-A617-8EFE3D47FD71}"/>
            </c:ext>
          </c:extLst>
        </c:ser>
        <c:ser>
          <c:idx val="6"/>
          <c:order val="5"/>
          <c:tx>
            <c:strRef>
              <c:f>'22 5 Yr Change Prov Sh of Bks'!$EM$4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Bks'!$EM$5:$EM$10</c:f>
              <c:numCache>
                <c:formatCode>0.0%</c:formatCode>
                <c:ptCount val="6"/>
                <c:pt idx="0">
                  <c:v>0</c:v>
                </c:pt>
                <c:pt idx="1">
                  <c:v>-5.4962573338232339E-3</c:v>
                </c:pt>
                <c:pt idx="2">
                  <c:v>2.2306509318178306E-3</c:v>
                </c:pt>
                <c:pt idx="3">
                  <c:v>4.888810688650963E-2</c:v>
                </c:pt>
                <c:pt idx="4">
                  <c:v>6.8668086407600526E-2</c:v>
                </c:pt>
                <c:pt idx="5">
                  <c:v>0.20577539096219635</c:v>
                </c:pt>
              </c:numCache>
            </c:numRef>
          </c:val>
          <c:smooth val="0"/>
          <c:extLst>
            <c:ext xmlns:c16="http://schemas.microsoft.com/office/drawing/2014/chart" uri="{C3380CC4-5D6E-409C-BE32-E72D297353CC}">
              <c16:uniqueId val="{00000005-0A5E-4F77-A617-8EFE3D47FD7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Assiniboine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587273206569704"/>
          <c:w val="0.85836329833770775"/>
          <c:h val="0.63851918073559588"/>
        </c:manualLayout>
      </c:layout>
      <c:lineChart>
        <c:grouping val="standard"/>
        <c:varyColors val="0"/>
        <c:ser>
          <c:idx val="0"/>
          <c:order val="0"/>
          <c:tx>
            <c:strRef>
              <c:f>'21 5 Year Tot Mkt Shr Chgs'!$EW$2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Chgs'!$EW$3:$EW$8</c:f>
              <c:numCache>
                <c:formatCode>0.00%</c:formatCode>
                <c:ptCount val="6"/>
                <c:pt idx="0">
                  <c:v>0</c:v>
                </c:pt>
                <c:pt idx="1">
                  <c:v>-1.9939308704053221E-2</c:v>
                </c:pt>
                <c:pt idx="2">
                  <c:v>-1.1305001104466252E-2</c:v>
                </c:pt>
                <c:pt idx="3">
                  <c:v>1.4147162175368199E-2</c:v>
                </c:pt>
                <c:pt idx="4">
                  <c:v>2.2943003101929073E-2</c:v>
                </c:pt>
                <c:pt idx="5">
                  <c:v>6.4713203898175586E-2</c:v>
                </c:pt>
              </c:numCache>
            </c:numRef>
          </c:val>
          <c:smooth val="0"/>
          <c:extLst>
            <c:ext xmlns:c16="http://schemas.microsoft.com/office/drawing/2014/chart" uri="{C3380CC4-5D6E-409C-BE32-E72D297353CC}">
              <c16:uniqueId val="{00000000-0A5C-42D5-8382-996B493888E7}"/>
            </c:ext>
          </c:extLst>
        </c:ser>
        <c:ser>
          <c:idx val="1"/>
          <c:order val="1"/>
          <c:tx>
            <c:strRef>
              <c:f>'21 5 Year Tot Mkt Shr Chgs'!$EX$2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Chgs'!$EX$3:$EX$8</c:f>
              <c:numCache>
                <c:formatCode>0.00%</c:formatCode>
                <c:ptCount val="6"/>
                <c:pt idx="0">
                  <c:v>0</c:v>
                </c:pt>
                <c:pt idx="1">
                  <c:v>3.6865773166820062E-2</c:v>
                </c:pt>
                <c:pt idx="2">
                  <c:v>-1.1475836807216405E-2</c:v>
                </c:pt>
                <c:pt idx="3">
                  <c:v>-6.4124548619434285E-2</c:v>
                </c:pt>
                <c:pt idx="4">
                  <c:v>-0.13993523686276232</c:v>
                </c:pt>
                <c:pt idx="5">
                  <c:v>-0.18557311200050108</c:v>
                </c:pt>
              </c:numCache>
            </c:numRef>
          </c:val>
          <c:smooth val="0"/>
          <c:extLst>
            <c:ext xmlns:c16="http://schemas.microsoft.com/office/drawing/2014/chart" uri="{C3380CC4-5D6E-409C-BE32-E72D297353CC}">
              <c16:uniqueId val="{00000001-0A5C-42D5-8382-996B493888E7}"/>
            </c:ext>
          </c:extLst>
        </c:ser>
        <c:ser>
          <c:idx val="2"/>
          <c:order val="2"/>
          <c:tx>
            <c:strRef>
              <c:f>'21 5 Year Tot Mkt Shr Chgs'!$EY$2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Chgs'!$EY$3:$EY$8</c:f>
              <c:numCache>
                <c:formatCode>0.00%</c:formatCode>
                <c:ptCount val="6"/>
                <c:pt idx="0">
                  <c:v>0</c:v>
                </c:pt>
                <c:pt idx="1">
                  <c:v>-6.1065703907678516E-3</c:v>
                </c:pt>
                <c:pt idx="2">
                  <c:v>-4.2846644163131817E-2</c:v>
                </c:pt>
                <c:pt idx="3">
                  <c:v>-6.6772061884048661E-2</c:v>
                </c:pt>
                <c:pt idx="4">
                  <c:v>-9.2868943575323507E-2</c:v>
                </c:pt>
                <c:pt idx="5">
                  <c:v>-0.10430076494809265</c:v>
                </c:pt>
              </c:numCache>
            </c:numRef>
          </c:val>
          <c:smooth val="0"/>
          <c:extLst>
            <c:ext xmlns:c16="http://schemas.microsoft.com/office/drawing/2014/chart" uri="{C3380CC4-5D6E-409C-BE32-E72D297353CC}">
              <c16:uniqueId val="{00000002-0A5C-42D5-8382-996B493888E7}"/>
            </c:ext>
          </c:extLst>
        </c:ser>
        <c:ser>
          <c:idx val="3"/>
          <c:order val="3"/>
          <c:tx>
            <c:strRef>
              <c:f>'21 5 Year Tot Mkt Shr Chgs'!$EZ$2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Chgs'!$EZ$3:$EZ$8</c:f>
              <c:numCache>
                <c:formatCode>0.00%</c:formatCode>
                <c:ptCount val="6"/>
                <c:pt idx="0">
                  <c:v>0</c:v>
                </c:pt>
                <c:pt idx="1">
                  <c:v>3.3343414431494876E-2</c:v>
                </c:pt>
                <c:pt idx="2">
                  <c:v>6.1447508146493815E-2</c:v>
                </c:pt>
                <c:pt idx="3">
                  <c:v>7.6120578024162274E-3</c:v>
                </c:pt>
                <c:pt idx="4">
                  <c:v>3.428730425451857E-3</c:v>
                </c:pt>
                <c:pt idx="5">
                  <c:v>-4.7874769919328354E-2</c:v>
                </c:pt>
              </c:numCache>
            </c:numRef>
          </c:val>
          <c:smooth val="0"/>
          <c:extLst>
            <c:ext xmlns:c16="http://schemas.microsoft.com/office/drawing/2014/chart" uri="{C3380CC4-5D6E-409C-BE32-E72D297353CC}">
              <c16:uniqueId val="{00000003-0A5C-42D5-8382-996B493888E7}"/>
            </c:ext>
          </c:extLst>
        </c:ser>
        <c:ser>
          <c:idx val="4"/>
          <c:order val="4"/>
          <c:tx>
            <c:strRef>
              <c:f>'21 5 Year Tot Mkt Shr Chgs'!$FA$2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Chgs'!$FA$3:$FA$8</c:f>
              <c:numCache>
                <c:formatCode>0.00%</c:formatCode>
                <c:ptCount val="6"/>
                <c:pt idx="0">
                  <c:v>0</c:v>
                </c:pt>
                <c:pt idx="1">
                  <c:v>-7.5705132020903704E-2</c:v>
                </c:pt>
                <c:pt idx="2">
                  <c:v>-0.11822944093860636</c:v>
                </c:pt>
                <c:pt idx="3">
                  <c:v>-0.1656211979145116</c:v>
                </c:pt>
                <c:pt idx="4">
                  <c:v>-0.13704966653728726</c:v>
                </c:pt>
                <c:pt idx="5">
                  <c:v>-0.25191630429680301</c:v>
                </c:pt>
              </c:numCache>
            </c:numRef>
          </c:val>
          <c:smooth val="0"/>
          <c:extLst>
            <c:ext xmlns:c16="http://schemas.microsoft.com/office/drawing/2014/chart" uri="{C3380CC4-5D6E-409C-BE32-E72D297353CC}">
              <c16:uniqueId val="{00000004-0A5C-42D5-8382-996B493888E7}"/>
            </c:ext>
          </c:extLst>
        </c:ser>
        <c:ser>
          <c:idx val="5"/>
          <c:order val="5"/>
          <c:tx>
            <c:strRef>
              <c:f>'21 5 Year Tot Mkt Shr Chgs'!$FB$2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Chgs'!$FB$3:$FB$8</c:f>
              <c:numCache>
                <c:formatCode>0.00%</c:formatCode>
                <c:ptCount val="6"/>
                <c:pt idx="0">
                  <c:v>0</c:v>
                </c:pt>
                <c:pt idx="1">
                  <c:v>2.3863074352955611E-2</c:v>
                </c:pt>
                <c:pt idx="2">
                  <c:v>4.5009011185843509E-2</c:v>
                </c:pt>
                <c:pt idx="3">
                  <c:v>-7.3225851576048991E-3</c:v>
                </c:pt>
                <c:pt idx="4">
                  <c:v>-7.0078375986770171E-3</c:v>
                </c:pt>
                <c:pt idx="5">
                  <c:v>-6.4416889671619584E-2</c:v>
                </c:pt>
              </c:numCache>
            </c:numRef>
          </c:val>
          <c:smooth val="0"/>
          <c:extLst>
            <c:ext xmlns:c16="http://schemas.microsoft.com/office/drawing/2014/chart" uri="{C3380CC4-5D6E-409C-BE32-E72D297353CC}">
              <c16:uniqueId val="{00000005-0A5C-42D5-8382-996B493888E7}"/>
            </c:ext>
          </c:extLst>
        </c:ser>
        <c:ser>
          <c:idx val="6"/>
          <c:order val="6"/>
          <c:tx>
            <c:strRef>
              <c:f>'21 5 Year Tot Mkt Shr Chgs'!$FC$2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Chgs'!$FC$3:$FC$8</c:f>
              <c:numCache>
                <c:formatCode>0.00%</c:formatCode>
                <c:ptCount val="6"/>
                <c:pt idx="0">
                  <c:v>0</c:v>
                </c:pt>
                <c:pt idx="1">
                  <c:v>9.1564059774500023E-3</c:v>
                </c:pt>
                <c:pt idx="2">
                  <c:v>1.9995815952036106E-3</c:v>
                </c:pt>
                <c:pt idx="3">
                  <c:v>-3.6239292752508624E-2</c:v>
                </c:pt>
                <c:pt idx="4">
                  <c:v>-4.7427889429811979E-2</c:v>
                </c:pt>
                <c:pt idx="5">
                  <c:v>-7.9808547160145987E-2</c:v>
                </c:pt>
              </c:numCache>
            </c:numRef>
          </c:val>
          <c:smooth val="0"/>
          <c:extLst>
            <c:ext xmlns:c16="http://schemas.microsoft.com/office/drawing/2014/chart" uri="{C3380CC4-5D6E-409C-BE32-E72D297353CC}">
              <c16:uniqueId val="{00000006-0A5C-42D5-8382-996B493888E7}"/>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1"/>
          <c:min val="-0.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329842822034351"/>
          <c:w val="0.85836329833770775"/>
          <c:h val="0.64109361748440874"/>
        </c:manualLayout>
      </c:layout>
      <c:lineChart>
        <c:grouping val="standard"/>
        <c:varyColors val="0"/>
        <c:ser>
          <c:idx val="0"/>
          <c:order val="0"/>
          <c:tx>
            <c:strRef>
              <c:f>'21 5 Year Tot Mkt Shr Chgs'!$AO$70</c:f>
              <c:strCache>
                <c:ptCount val="1"/>
                <c:pt idx="0">
                  <c:v> Van City </c:v>
                </c:pt>
              </c:strCache>
            </c:strRef>
          </c:tx>
          <c:spPr>
            <a:ln w="28575" cap="rnd">
              <a:solidFill>
                <a:srgbClr val="FF0000"/>
              </a:solidFill>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Chgs'!$AO$71:$AO$76</c:f>
              <c:numCache>
                <c:formatCode>0.0%</c:formatCode>
                <c:ptCount val="6"/>
                <c:pt idx="0">
                  <c:v>0</c:v>
                </c:pt>
                <c:pt idx="1">
                  <c:v>-9.8497713643236114E-3</c:v>
                </c:pt>
                <c:pt idx="2">
                  <c:v>-1.310970467686674E-2</c:v>
                </c:pt>
                <c:pt idx="3">
                  <c:v>-4.185256589360762E-2</c:v>
                </c:pt>
                <c:pt idx="4">
                  <c:v>-7.2179037999088286E-2</c:v>
                </c:pt>
              </c:numCache>
            </c:numRef>
          </c:val>
          <c:smooth val="0"/>
          <c:extLst>
            <c:ext xmlns:c16="http://schemas.microsoft.com/office/drawing/2014/chart" uri="{C3380CC4-5D6E-409C-BE32-E72D297353CC}">
              <c16:uniqueId val="{00000000-161D-4F1C-BDA0-A20ADAD2380D}"/>
            </c:ext>
          </c:extLst>
        </c:ser>
        <c:ser>
          <c:idx val="1"/>
          <c:order val="1"/>
          <c:tx>
            <c:strRef>
              <c:f>'21 5 Year Tot Mkt Shr Chgs'!$AP$70</c:f>
              <c:strCache>
                <c:ptCount val="1"/>
                <c:pt idx="0">
                  <c:v> Coast Capital </c:v>
                </c:pt>
              </c:strCache>
            </c:strRef>
          </c:tx>
          <c:spPr>
            <a:ln w="28575" cap="rnd">
              <a:solidFill>
                <a:srgbClr val="0432FF"/>
              </a:solidFill>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Chgs'!$AP$71:$AP$76</c:f>
              <c:numCache>
                <c:formatCode>0.0%</c:formatCode>
                <c:ptCount val="6"/>
                <c:pt idx="0">
                  <c:v>0</c:v>
                </c:pt>
                <c:pt idx="1">
                  <c:v>-1.1665189085481715E-2</c:v>
                </c:pt>
                <c:pt idx="2">
                  <c:v>3.9741651349249757E-2</c:v>
                </c:pt>
                <c:pt idx="3">
                  <c:v>0.13202319424918765</c:v>
                </c:pt>
                <c:pt idx="4">
                  <c:v>0.16512844932681531</c:v>
                </c:pt>
                <c:pt idx="5">
                  <c:v>0.15677033783983921</c:v>
                </c:pt>
              </c:numCache>
            </c:numRef>
          </c:val>
          <c:smooth val="0"/>
          <c:extLst>
            <c:ext xmlns:c16="http://schemas.microsoft.com/office/drawing/2014/chart" uri="{C3380CC4-5D6E-409C-BE32-E72D297353CC}">
              <c16:uniqueId val="{00000001-161D-4F1C-BDA0-A20ADAD2380D}"/>
            </c:ext>
          </c:extLst>
        </c:ser>
        <c:ser>
          <c:idx val="2"/>
          <c:order val="2"/>
          <c:tx>
            <c:strRef>
              <c:f>'21 5 Year Tot Mkt Shr Chgs'!$AQ$70</c:f>
              <c:strCache>
                <c:ptCount val="1"/>
                <c:pt idx="0">
                  <c:v> First West </c:v>
                </c:pt>
              </c:strCache>
            </c:strRef>
          </c:tx>
          <c:spPr>
            <a:ln w="28575" cap="rnd">
              <a:solidFill>
                <a:srgbClr val="AB7942"/>
              </a:solidFill>
              <a:prstDash val="solid"/>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Chgs'!$AQ$71:$AQ$76</c:f>
              <c:numCache>
                <c:formatCode>0.0%</c:formatCode>
                <c:ptCount val="6"/>
                <c:pt idx="0">
                  <c:v>0</c:v>
                </c:pt>
                <c:pt idx="1">
                  <c:v>0.19258130207363477</c:v>
                </c:pt>
                <c:pt idx="2">
                  <c:v>0.14816575961728881</c:v>
                </c:pt>
                <c:pt idx="3">
                  <c:v>0.17660411802051412</c:v>
                </c:pt>
                <c:pt idx="4">
                  <c:v>0.19040578679630049</c:v>
                </c:pt>
                <c:pt idx="5">
                  <c:v>0.17411723617240113</c:v>
                </c:pt>
              </c:numCache>
            </c:numRef>
          </c:val>
          <c:smooth val="0"/>
          <c:extLst>
            <c:ext xmlns:c16="http://schemas.microsoft.com/office/drawing/2014/chart" uri="{C3380CC4-5D6E-409C-BE32-E72D297353CC}">
              <c16:uniqueId val="{00000002-161D-4F1C-BDA0-A20ADAD2380D}"/>
            </c:ext>
          </c:extLst>
        </c:ser>
        <c:ser>
          <c:idx val="3"/>
          <c:order val="3"/>
          <c:tx>
            <c:strRef>
              <c:f>'21 5 Year Tot Mkt Shr Chgs'!$AR$70</c:f>
              <c:strCache>
                <c:ptCount val="1"/>
                <c:pt idx="0">
                  <c:v> Prospera </c:v>
                </c:pt>
              </c:strCache>
            </c:strRef>
          </c:tx>
          <c:spPr>
            <a:ln w="28575" cap="rnd">
              <a:solidFill>
                <a:srgbClr val="FFC000"/>
              </a:solidFill>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Chgs'!$AR$71:$AR$76</c:f>
              <c:numCache>
                <c:formatCode>0.0%</c:formatCode>
                <c:ptCount val="6"/>
                <c:pt idx="0">
                  <c:v>0</c:v>
                </c:pt>
                <c:pt idx="1">
                  <c:v>-2.5312961672789461E-2</c:v>
                </c:pt>
                <c:pt idx="2">
                  <c:v>9.6449305963791629E-2</c:v>
                </c:pt>
                <c:pt idx="3">
                  <c:v>0.15360006048514896</c:v>
                </c:pt>
                <c:pt idx="4">
                  <c:v>0.17125023139112194</c:v>
                </c:pt>
              </c:numCache>
            </c:numRef>
          </c:val>
          <c:smooth val="0"/>
          <c:extLst>
            <c:ext xmlns:c16="http://schemas.microsoft.com/office/drawing/2014/chart" uri="{C3380CC4-5D6E-409C-BE32-E72D297353CC}">
              <c16:uniqueId val="{00000003-161D-4F1C-BDA0-A20ADAD2380D}"/>
            </c:ext>
          </c:extLst>
        </c:ser>
        <c:ser>
          <c:idx val="4"/>
          <c:order val="4"/>
          <c:tx>
            <c:strRef>
              <c:f>'21 5 Year Tot Mkt Shr Chgs'!$AS$70</c:f>
              <c:strCache>
                <c:ptCount val="1"/>
                <c:pt idx="0">
                  <c:v> Interior </c:v>
                </c:pt>
              </c:strCache>
            </c:strRef>
          </c:tx>
          <c:spPr>
            <a:ln w="28575" cap="rnd">
              <a:solidFill>
                <a:schemeClr val="tx1"/>
              </a:solidFill>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Chgs'!$AS$71:$AS$76</c:f>
              <c:numCache>
                <c:formatCode>0.0%</c:formatCode>
                <c:ptCount val="6"/>
                <c:pt idx="0">
                  <c:v>0</c:v>
                </c:pt>
                <c:pt idx="1">
                  <c:v>6.9067276397083863E-2</c:v>
                </c:pt>
                <c:pt idx="2">
                  <c:v>9.6400328216910955E-2</c:v>
                </c:pt>
                <c:pt idx="3">
                  <c:v>3.0017418393814929E-2</c:v>
                </c:pt>
                <c:pt idx="4">
                  <c:v>-1.3441461393975472E-2</c:v>
                </c:pt>
              </c:numCache>
            </c:numRef>
          </c:val>
          <c:smooth val="0"/>
          <c:extLst>
            <c:ext xmlns:c16="http://schemas.microsoft.com/office/drawing/2014/chart" uri="{C3380CC4-5D6E-409C-BE32-E72D297353CC}">
              <c16:uniqueId val="{00000004-161D-4F1C-BDA0-A20ADAD2380D}"/>
            </c:ext>
          </c:extLst>
        </c:ser>
        <c:ser>
          <c:idx val="5"/>
          <c:order val="5"/>
          <c:tx>
            <c:strRef>
              <c:f>'21 5 Year Tot Mkt Shr Chgs'!$AT$70</c:f>
              <c:strCache>
                <c:ptCount val="1"/>
                <c:pt idx="0">
                  <c:v> Coastal Community </c:v>
                </c:pt>
              </c:strCache>
            </c:strRef>
          </c:tx>
          <c:spPr>
            <a:ln w="28575" cap="rnd">
              <a:solidFill>
                <a:srgbClr val="00B050"/>
              </a:solidFill>
              <a:prstDash val="solid"/>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Chgs'!$AT$71:$AT$76</c:f>
              <c:numCache>
                <c:formatCode>0.0%</c:formatCode>
                <c:ptCount val="6"/>
                <c:pt idx="0">
                  <c:v>0</c:v>
                </c:pt>
                <c:pt idx="1">
                  <c:v>1.8849542724418609E-2</c:v>
                </c:pt>
                <c:pt idx="2">
                  <c:v>8.2544461474176489E-2</c:v>
                </c:pt>
                <c:pt idx="3">
                  <c:v>0.15463693474454204</c:v>
                </c:pt>
                <c:pt idx="4">
                  <c:v>0.1814132590047591</c:v>
                </c:pt>
              </c:numCache>
            </c:numRef>
          </c:val>
          <c:smooth val="0"/>
          <c:extLst>
            <c:ext xmlns:c16="http://schemas.microsoft.com/office/drawing/2014/chart" uri="{C3380CC4-5D6E-409C-BE32-E72D297353CC}">
              <c16:uniqueId val="{00000005-161D-4F1C-BDA0-A20ADAD2380D}"/>
            </c:ext>
          </c:extLst>
        </c:ser>
        <c:ser>
          <c:idx val="6"/>
          <c:order val="6"/>
          <c:tx>
            <c:strRef>
              <c:f>'21 5 Year Tot Mkt Shr Chgs'!$AU$70</c:f>
              <c:strCache>
                <c:ptCount val="1"/>
                <c:pt idx="0">
                  <c:v> Blue Shore </c:v>
                </c:pt>
              </c:strCache>
            </c:strRef>
          </c:tx>
          <c:spPr>
            <a:ln w="28575" cap="rnd">
              <a:solidFill>
                <a:srgbClr val="00B0F0"/>
              </a:solidFill>
              <a:prstDash val="solid"/>
              <a:round/>
            </a:ln>
            <a:effectLst/>
          </c:spPr>
          <c:marker>
            <c:symbol val="none"/>
          </c:marker>
          <c:cat>
            <c:strRef>
              <c:f>'21 5 Year Tot Mkt Shr Chgs'!$AN$71:$AN$76</c:f>
              <c:strCache>
                <c:ptCount val="6"/>
                <c:pt idx="0">
                  <c:v>2014</c:v>
                </c:pt>
                <c:pt idx="1">
                  <c:v>2015</c:v>
                </c:pt>
                <c:pt idx="2">
                  <c:v>2016</c:v>
                </c:pt>
                <c:pt idx="3">
                  <c:v>2017</c:v>
                </c:pt>
                <c:pt idx="4">
                  <c:v>2018</c:v>
                </c:pt>
                <c:pt idx="5">
                  <c:v>2019</c:v>
                </c:pt>
              </c:strCache>
            </c:strRef>
          </c:cat>
          <c:val>
            <c:numRef>
              <c:f>'21 5 Year Tot Mkt Shr Chgs'!$AU$71:$AU$76</c:f>
              <c:numCache>
                <c:formatCode>0.0%</c:formatCode>
                <c:ptCount val="6"/>
                <c:pt idx="0">
                  <c:v>0</c:v>
                </c:pt>
                <c:pt idx="1">
                  <c:v>0.13394747721291425</c:v>
                </c:pt>
                <c:pt idx="2">
                  <c:v>0.20354749547716666</c:v>
                </c:pt>
                <c:pt idx="3">
                  <c:v>0.30523133781582601</c:v>
                </c:pt>
                <c:pt idx="4">
                  <c:v>0.36060231072188986</c:v>
                </c:pt>
                <c:pt idx="5">
                  <c:v>0.38835355621205481</c:v>
                </c:pt>
              </c:numCache>
            </c:numRef>
          </c:val>
          <c:smooth val="0"/>
          <c:extLst>
            <c:ext xmlns:c16="http://schemas.microsoft.com/office/drawing/2014/chart" uri="{C3380CC4-5D6E-409C-BE32-E72D297353CC}">
              <c16:uniqueId val="{00000006-161D-4F1C-BDA0-A20ADAD2380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Assiniboine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87657547961144"/>
          <c:w val="0.85836329833770775"/>
          <c:h val="0.64562621424899203"/>
        </c:manualLayout>
      </c:layout>
      <c:lineChart>
        <c:grouping val="standard"/>
        <c:varyColors val="0"/>
        <c:ser>
          <c:idx val="0"/>
          <c:order val="0"/>
          <c:tx>
            <c:strRef>
              <c:f>'22 5 Yr Change Prov Sh of Bks'!$EN$4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Bks'!$EN$5:$EN$10</c:f>
              <c:numCache>
                <c:formatCode>0.0%</c:formatCode>
                <c:ptCount val="6"/>
                <c:pt idx="0">
                  <c:v>0</c:v>
                </c:pt>
                <c:pt idx="1">
                  <c:v>-2.9431610449565437E-2</c:v>
                </c:pt>
                <c:pt idx="2">
                  <c:v>-3.253749262883823E-3</c:v>
                </c:pt>
                <c:pt idx="3">
                  <c:v>1.9999747577636319E-2</c:v>
                </c:pt>
                <c:pt idx="4">
                  <c:v>-5.9325554466120034E-3</c:v>
                </c:pt>
                <c:pt idx="5">
                  <c:v>4.8145449293325711E-2</c:v>
                </c:pt>
              </c:numCache>
            </c:numRef>
          </c:val>
          <c:smooth val="0"/>
          <c:extLst>
            <c:ext xmlns:c16="http://schemas.microsoft.com/office/drawing/2014/chart" uri="{C3380CC4-5D6E-409C-BE32-E72D297353CC}">
              <c16:uniqueId val="{00000000-6EF7-4EEB-AEB6-A4F573E8AE5A}"/>
            </c:ext>
          </c:extLst>
        </c:ser>
        <c:ser>
          <c:idx val="1"/>
          <c:order val="1"/>
          <c:tx>
            <c:strRef>
              <c:f>'22 5 Yr Change Prov Sh of Bks'!$EO$4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Bks'!$EO$5:$EO$10</c:f>
              <c:numCache>
                <c:formatCode>0.0%</c:formatCode>
                <c:ptCount val="6"/>
                <c:pt idx="0">
                  <c:v>0</c:v>
                </c:pt>
                <c:pt idx="1">
                  <c:v>2.1266860159971077E-2</c:v>
                </c:pt>
                <c:pt idx="2">
                  <c:v>-2.4937905423316254E-3</c:v>
                </c:pt>
                <c:pt idx="3">
                  <c:v>-5.0449781698400468E-2</c:v>
                </c:pt>
                <c:pt idx="4">
                  <c:v>-0.14371618130286612</c:v>
                </c:pt>
                <c:pt idx="5">
                  <c:v>-0.14786607692758652</c:v>
                </c:pt>
              </c:numCache>
            </c:numRef>
          </c:val>
          <c:smooth val="0"/>
          <c:extLst>
            <c:ext xmlns:c16="http://schemas.microsoft.com/office/drawing/2014/chart" uri="{C3380CC4-5D6E-409C-BE32-E72D297353CC}">
              <c16:uniqueId val="{00000001-6EF7-4EEB-AEB6-A4F573E8AE5A}"/>
            </c:ext>
          </c:extLst>
        </c:ser>
        <c:ser>
          <c:idx val="2"/>
          <c:order val="2"/>
          <c:tx>
            <c:strRef>
              <c:f>'22 5 Yr Change Prov Sh of Bks'!$EP$4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Bks'!$EP$5:$EP$10</c:f>
              <c:numCache>
                <c:formatCode>0.0%</c:formatCode>
                <c:ptCount val="6"/>
                <c:pt idx="0">
                  <c:v>0</c:v>
                </c:pt>
                <c:pt idx="1">
                  <c:v>-1.3178434012715104E-2</c:v>
                </c:pt>
                <c:pt idx="2">
                  <c:v>-2.7573011353469234E-2</c:v>
                </c:pt>
                <c:pt idx="3">
                  <c:v>-5.0580215580011169E-2</c:v>
                </c:pt>
                <c:pt idx="4">
                  <c:v>-0.10627077103042058</c:v>
                </c:pt>
                <c:pt idx="5">
                  <c:v>-9.1717251268808545E-2</c:v>
                </c:pt>
              </c:numCache>
            </c:numRef>
          </c:val>
          <c:smooth val="0"/>
          <c:extLst>
            <c:ext xmlns:c16="http://schemas.microsoft.com/office/drawing/2014/chart" uri="{C3380CC4-5D6E-409C-BE32-E72D297353CC}">
              <c16:uniqueId val="{00000002-6EF7-4EEB-AEB6-A4F573E8AE5A}"/>
            </c:ext>
          </c:extLst>
        </c:ser>
        <c:ser>
          <c:idx val="3"/>
          <c:order val="3"/>
          <c:tx>
            <c:strRef>
              <c:f>'22 5 Yr Change Prov Sh of Bks'!$EQ$4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Bks'!$EQ$5:$EQ$10</c:f>
              <c:numCache>
                <c:formatCode>0.0%</c:formatCode>
                <c:ptCount val="6"/>
                <c:pt idx="0">
                  <c:v>0</c:v>
                </c:pt>
                <c:pt idx="1">
                  <c:v>4.4165237368002042E-2</c:v>
                </c:pt>
                <c:pt idx="2">
                  <c:v>8.5890029272067778E-2</c:v>
                </c:pt>
                <c:pt idx="3">
                  <c:v>3.9332725077831365E-2</c:v>
                </c:pt>
                <c:pt idx="4">
                  <c:v>1.8559835176219539E-2</c:v>
                </c:pt>
                <c:pt idx="5">
                  <c:v>-5.5894822289156536E-3</c:v>
                </c:pt>
              </c:numCache>
            </c:numRef>
          </c:val>
          <c:smooth val="0"/>
          <c:extLst>
            <c:ext xmlns:c16="http://schemas.microsoft.com/office/drawing/2014/chart" uri="{C3380CC4-5D6E-409C-BE32-E72D297353CC}">
              <c16:uniqueId val="{00000003-6EF7-4EEB-AEB6-A4F573E8AE5A}"/>
            </c:ext>
          </c:extLst>
        </c:ser>
        <c:ser>
          <c:idx val="4"/>
          <c:order val="4"/>
          <c:tx>
            <c:strRef>
              <c:f>'22 5 Yr Change Prov Sh of Bks'!$ER$4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Bks'!$ER$5:$ER$10</c:f>
              <c:numCache>
                <c:formatCode>0.0%</c:formatCode>
                <c:ptCount val="6"/>
                <c:pt idx="0">
                  <c:v>0</c:v>
                </c:pt>
                <c:pt idx="1">
                  <c:v>-9.3536756672365717E-2</c:v>
                </c:pt>
                <c:pt idx="2">
                  <c:v>-0.12855713605118069</c:v>
                </c:pt>
                <c:pt idx="3">
                  <c:v>-0.17859839586662724</c:v>
                </c:pt>
                <c:pt idx="4">
                  <c:v>-0.13741568950580152</c:v>
                </c:pt>
                <c:pt idx="5">
                  <c:v>-0.23733105324233814</c:v>
                </c:pt>
              </c:numCache>
            </c:numRef>
          </c:val>
          <c:smooth val="0"/>
          <c:extLst>
            <c:ext xmlns:c16="http://schemas.microsoft.com/office/drawing/2014/chart" uri="{C3380CC4-5D6E-409C-BE32-E72D297353CC}">
              <c16:uniqueId val="{00000004-6EF7-4EEB-AEB6-A4F573E8AE5A}"/>
            </c:ext>
          </c:extLst>
        </c:ser>
        <c:ser>
          <c:idx val="5"/>
          <c:order val="5"/>
          <c:tx>
            <c:strRef>
              <c:f>'22 5 Yr Change Prov Sh of Bks'!$ES$4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Bks'!$ES$5:$ES$10</c:f>
              <c:numCache>
                <c:formatCode>0.0%</c:formatCode>
                <c:ptCount val="6"/>
                <c:pt idx="0">
                  <c:v>0</c:v>
                </c:pt>
                <c:pt idx="1">
                  <c:v>2.5256993779589638E-2</c:v>
                </c:pt>
                <c:pt idx="2">
                  <c:v>5.7568127498763694E-2</c:v>
                </c:pt>
                <c:pt idx="3">
                  <c:v>9.6354642009666147E-3</c:v>
                </c:pt>
                <c:pt idx="4">
                  <c:v>1.5722003306744517E-3</c:v>
                </c:pt>
                <c:pt idx="5">
                  <c:v>-3.1875461735561508E-2</c:v>
                </c:pt>
              </c:numCache>
            </c:numRef>
          </c:val>
          <c:smooth val="0"/>
          <c:extLst>
            <c:ext xmlns:c16="http://schemas.microsoft.com/office/drawing/2014/chart" uri="{C3380CC4-5D6E-409C-BE32-E72D297353CC}">
              <c16:uniqueId val="{00000005-6EF7-4EEB-AEB6-A4F573E8AE5A}"/>
            </c:ext>
          </c:extLst>
        </c:ser>
        <c:ser>
          <c:idx val="6"/>
          <c:order val="6"/>
          <c:tx>
            <c:strRef>
              <c:f>'22 5 Yr Change Prov Sh of Bks'!$ET$4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Bks'!$ET$5:$ET$10</c:f>
              <c:numCache>
                <c:formatCode>0.0%</c:formatCode>
                <c:ptCount val="6"/>
                <c:pt idx="0">
                  <c:v>0</c:v>
                </c:pt>
                <c:pt idx="1">
                  <c:v>6.1404567174249908E-3</c:v>
                </c:pt>
                <c:pt idx="2">
                  <c:v>1.4807294993134748E-2</c:v>
                </c:pt>
                <c:pt idx="3">
                  <c:v>-2.0534647800247569E-2</c:v>
                </c:pt>
                <c:pt idx="4">
                  <c:v>-5.2697594711506486E-2</c:v>
                </c:pt>
                <c:pt idx="5">
                  <c:v>-6.1259182771370706E-2</c:v>
                </c:pt>
              </c:numCache>
            </c:numRef>
          </c:val>
          <c:smooth val="0"/>
          <c:extLst>
            <c:ext xmlns:c16="http://schemas.microsoft.com/office/drawing/2014/chart" uri="{C3380CC4-5D6E-409C-BE32-E72D297353CC}">
              <c16:uniqueId val="{00000006-6EF7-4EEB-AEB6-A4F573E8AE5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Cambrian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802251692222683"/>
          <c:w val="0.85836329833770775"/>
          <c:h val="0.65636966431827604"/>
        </c:manualLayout>
      </c:layout>
      <c:lineChart>
        <c:grouping val="standard"/>
        <c:varyColors val="0"/>
        <c:ser>
          <c:idx val="0"/>
          <c:order val="0"/>
          <c:tx>
            <c:strRef>
              <c:f>'21 5 Year Tot Mkt Shr Chgs'!$FE$2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Chgs'!$FE$3:$FE$8</c:f>
              <c:numCache>
                <c:formatCode>0.00%</c:formatCode>
                <c:ptCount val="6"/>
                <c:pt idx="0">
                  <c:v>0</c:v>
                </c:pt>
                <c:pt idx="1">
                  <c:v>-1.147899005825717E-2</c:v>
                </c:pt>
                <c:pt idx="2">
                  <c:v>1.9502834601648092E-3</c:v>
                </c:pt>
                <c:pt idx="3">
                  <c:v>2.9768604006569593E-2</c:v>
                </c:pt>
                <c:pt idx="4">
                  <c:v>-2.1538557515633827E-2</c:v>
                </c:pt>
                <c:pt idx="5">
                  <c:v>-1.5000077919505772E-2</c:v>
                </c:pt>
              </c:numCache>
            </c:numRef>
          </c:val>
          <c:smooth val="0"/>
          <c:extLst>
            <c:ext xmlns:c16="http://schemas.microsoft.com/office/drawing/2014/chart" uri="{C3380CC4-5D6E-409C-BE32-E72D297353CC}">
              <c16:uniqueId val="{00000000-8F6E-4FEE-8844-314B4E4A0E27}"/>
            </c:ext>
          </c:extLst>
        </c:ser>
        <c:ser>
          <c:idx val="1"/>
          <c:order val="1"/>
          <c:tx>
            <c:strRef>
              <c:f>'21 5 Year Tot Mkt Shr Chgs'!$FF$2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Chgs'!$FF$3:$FF$8</c:f>
              <c:numCache>
                <c:formatCode>0.00%</c:formatCode>
                <c:ptCount val="6"/>
                <c:pt idx="0">
                  <c:v>0</c:v>
                </c:pt>
                <c:pt idx="1">
                  <c:v>4.5870252490383089E-2</c:v>
                </c:pt>
                <c:pt idx="2">
                  <c:v>2.3680589733831164E-2</c:v>
                </c:pt>
                <c:pt idx="3">
                  <c:v>-2.0918784729845152E-2</c:v>
                </c:pt>
                <c:pt idx="4">
                  <c:v>-7.2261289890968083E-2</c:v>
                </c:pt>
                <c:pt idx="5">
                  <c:v>-5.8483076184151897E-2</c:v>
                </c:pt>
              </c:numCache>
            </c:numRef>
          </c:val>
          <c:smooth val="0"/>
          <c:extLst>
            <c:ext xmlns:c16="http://schemas.microsoft.com/office/drawing/2014/chart" uri="{C3380CC4-5D6E-409C-BE32-E72D297353CC}">
              <c16:uniqueId val="{00000001-8F6E-4FEE-8844-314B4E4A0E27}"/>
            </c:ext>
          </c:extLst>
        </c:ser>
        <c:ser>
          <c:idx val="2"/>
          <c:order val="2"/>
          <c:tx>
            <c:strRef>
              <c:f>'21 5 Year Tot Mkt Shr Chgs'!$FG$2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Chgs'!$FG$3:$FG$8</c:f>
              <c:numCache>
                <c:formatCode>0.00%</c:formatCode>
                <c:ptCount val="6"/>
                <c:pt idx="0">
                  <c:v>0</c:v>
                </c:pt>
                <c:pt idx="1">
                  <c:v>5.8642094582534547E-3</c:v>
                </c:pt>
                <c:pt idx="2">
                  <c:v>-6.5721370848624977E-3</c:v>
                </c:pt>
                <c:pt idx="3">
                  <c:v>-1.8169196264330466E-2</c:v>
                </c:pt>
                <c:pt idx="4">
                  <c:v>-5.652594974673255E-2</c:v>
                </c:pt>
                <c:pt idx="5">
                  <c:v>-4.3195981837404904E-2</c:v>
                </c:pt>
              </c:numCache>
            </c:numRef>
          </c:val>
          <c:smooth val="0"/>
          <c:extLst>
            <c:ext xmlns:c16="http://schemas.microsoft.com/office/drawing/2014/chart" uri="{C3380CC4-5D6E-409C-BE32-E72D297353CC}">
              <c16:uniqueId val="{00000002-8F6E-4FEE-8844-314B4E4A0E27}"/>
            </c:ext>
          </c:extLst>
        </c:ser>
        <c:ser>
          <c:idx val="3"/>
          <c:order val="3"/>
          <c:tx>
            <c:strRef>
              <c:f>'21 5 Year Tot Mkt Shr Chgs'!$FH$2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Chgs'!$FH$3:$FH$8</c:f>
              <c:numCache>
                <c:formatCode>0.00%</c:formatCode>
                <c:ptCount val="6"/>
                <c:pt idx="0">
                  <c:v>0</c:v>
                </c:pt>
                <c:pt idx="1">
                  <c:v>1.640752241102206E-3</c:v>
                </c:pt>
                <c:pt idx="2">
                  <c:v>-1.3784002390996334E-2</c:v>
                </c:pt>
                <c:pt idx="3">
                  <c:v>-7.63022403618447E-3</c:v>
                </c:pt>
                <c:pt idx="4">
                  <c:v>-1.3688373251294406E-2</c:v>
                </c:pt>
                <c:pt idx="5">
                  <c:v>-1.9295218145972633E-2</c:v>
                </c:pt>
              </c:numCache>
            </c:numRef>
          </c:val>
          <c:smooth val="0"/>
          <c:extLst>
            <c:ext xmlns:c16="http://schemas.microsoft.com/office/drawing/2014/chart" uri="{C3380CC4-5D6E-409C-BE32-E72D297353CC}">
              <c16:uniqueId val="{00000003-8F6E-4FEE-8844-314B4E4A0E27}"/>
            </c:ext>
          </c:extLst>
        </c:ser>
        <c:ser>
          <c:idx val="4"/>
          <c:order val="4"/>
          <c:tx>
            <c:strRef>
              <c:f>'21 5 Year Tot Mkt Shr Chgs'!$FI$2</c:f>
              <c:strCache>
                <c:ptCount val="1"/>
                <c:pt idx="0">
                  <c:v>Personal Loans</c:v>
                </c:pt>
              </c:strCache>
            </c:strRef>
          </c:tx>
          <c:spPr>
            <a:ln w="28575" cap="rnd">
              <a:solidFill>
                <a:srgbClr val="2A8FFF"/>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Chgs'!$FI$3:$FI$8</c:f>
              <c:numCache>
                <c:formatCode>0.00%</c:formatCode>
                <c:ptCount val="6"/>
                <c:pt idx="0">
                  <c:v>0</c:v>
                </c:pt>
                <c:pt idx="1">
                  <c:v>-1.0286712989968997E-2</c:v>
                </c:pt>
                <c:pt idx="2">
                  <c:v>-3.1299837769300114E-2</c:v>
                </c:pt>
                <c:pt idx="3">
                  <c:v>-3.8574019205619023E-2</c:v>
                </c:pt>
                <c:pt idx="4">
                  <c:v>-0.10989650304262373</c:v>
                </c:pt>
                <c:pt idx="5">
                  <c:v>-0.16329095214546036</c:v>
                </c:pt>
              </c:numCache>
            </c:numRef>
          </c:val>
          <c:smooth val="0"/>
          <c:extLst>
            <c:ext xmlns:c16="http://schemas.microsoft.com/office/drawing/2014/chart" uri="{C3380CC4-5D6E-409C-BE32-E72D297353CC}">
              <c16:uniqueId val="{00000004-8F6E-4FEE-8844-314B4E4A0E27}"/>
            </c:ext>
          </c:extLst>
        </c:ser>
        <c:ser>
          <c:idx val="5"/>
          <c:order val="5"/>
          <c:tx>
            <c:strRef>
              <c:f>'21 5 Year Tot Mkt Shr Chgs'!$FJ$2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Chgs'!$FJ$3:$FJ$8</c:f>
              <c:numCache>
                <c:formatCode>0.00%</c:formatCode>
                <c:ptCount val="6"/>
                <c:pt idx="0">
                  <c:v>0</c:v>
                </c:pt>
                <c:pt idx="1">
                  <c:v>4.1663288990964279E-3</c:v>
                </c:pt>
                <c:pt idx="2">
                  <c:v>-1.0360745968894575E-2</c:v>
                </c:pt>
                <c:pt idx="3">
                  <c:v>-5.6578822733353278E-3</c:v>
                </c:pt>
                <c:pt idx="4">
                  <c:v>-2.2653469255704925E-2</c:v>
                </c:pt>
                <c:pt idx="5">
                  <c:v>-3.3668077447016713E-2</c:v>
                </c:pt>
              </c:numCache>
            </c:numRef>
          </c:val>
          <c:smooth val="0"/>
          <c:extLst>
            <c:ext xmlns:c16="http://schemas.microsoft.com/office/drawing/2014/chart" uri="{C3380CC4-5D6E-409C-BE32-E72D297353CC}">
              <c16:uniqueId val="{00000005-8F6E-4FEE-8844-314B4E4A0E27}"/>
            </c:ext>
          </c:extLst>
        </c:ser>
        <c:ser>
          <c:idx val="6"/>
          <c:order val="6"/>
          <c:tx>
            <c:strRef>
              <c:f>'21 5 Year Tot Mkt Shr Chgs'!$FK$2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Chgs'!$FK$3:$FK$8</c:f>
              <c:numCache>
                <c:formatCode>0.00%</c:formatCode>
                <c:ptCount val="6"/>
                <c:pt idx="0">
                  <c:v>0</c:v>
                </c:pt>
                <c:pt idx="1">
                  <c:v>5.9470193702393448E-3</c:v>
                </c:pt>
                <c:pt idx="2">
                  <c:v>-5.3394000001798624E-3</c:v>
                </c:pt>
                <c:pt idx="3">
                  <c:v>-1.1216248258092684E-2</c:v>
                </c:pt>
                <c:pt idx="4">
                  <c:v>-3.7289508213333732E-2</c:v>
                </c:pt>
                <c:pt idx="5">
                  <c:v>-2.9409465047616695E-2</c:v>
                </c:pt>
              </c:numCache>
            </c:numRef>
          </c:val>
          <c:smooth val="0"/>
          <c:extLst>
            <c:ext xmlns:c16="http://schemas.microsoft.com/office/drawing/2014/chart" uri="{C3380CC4-5D6E-409C-BE32-E72D297353CC}">
              <c16:uniqueId val="{00000006-8F6E-4FEE-8844-314B4E4A0E27}"/>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Cambrian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2878879752219338"/>
          <c:w val="0.85836329833770775"/>
          <c:h val="0.66560320195432632"/>
        </c:manualLayout>
      </c:layout>
      <c:lineChart>
        <c:grouping val="standard"/>
        <c:varyColors val="0"/>
        <c:ser>
          <c:idx val="0"/>
          <c:order val="0"/>
          <c:tx>
            <c:strRef>
              <c:f>'22 5 Yr Change Prov Sh of Bks'!$EU$4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Bks'!$EU$5:$EU$10</c:f>
              <c:numCache>
                <c:formatCode>0.0%</c:formatCode>
                <c:ptCount val="6"/>
                <c:pt idx="0">
                  <c:v>0</c:v>
                </c:pt>
                <c:pt idx="1">
                  <c:v>-2.105323356325647E-2</c:v>
                </c:pt>
                <c:pt idx="2">
                  <c:v>1.0109477219508488E-2</c:v>
                </c:pt>
                <c:pt idx="3">
                  <c:v>3.5711339858233715E-2</c:v>
                </c:pt>
                <c:pt idx="4">
                  <c:v>-4.9158493899452177E-2</c:v>
                </c:pt>
                <c:pt idx="5">
                  <c:v>-3.0327432680465727E-2</c:v>
                </c:pt>
              </c:numCache>
            </c:numRef>
          </c:val>
          <c:smooth val="0"/>
          <c:extLst>
            <c:ext xmlns:c16="http://schemas.microsoft.com/office/drawing/2014/chart" uri="{C3380CC4-5D6E-409C-BE32-E72D297353CC}">
              <c16:uniqueId val="{00000000-A7E8-4750-A860-DD913A17B92D}"/>
            </c:ext>
          </c:extLst>
        </c:ser>
        <c:ser>
          <c:idx val="1"/>
          <c:order val="1"/>
          <c:tx>
            <c:strRef>
              <c:f>'22 5 Yr Change Prov Sh of Bks'!$EV$4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Bks'!$EV$5:$EV$10</c:f>
              <c:numCache>
                <c:formatCode>0.0%</c:formatCode>
                <c:ptCount val="6"/>
                <c:pt idx="0">
                  <c:v>0</c:v>
                </c:pt>
                <c:pt idx="1">
                  <c:v>3.0135873453817227E-2</c:v>
                </c:pt>
                <c:pt idx="2">
                  <c:v>3.2982078518643564E-2</c:v>
                </c:pt>
                <c:pt idx="3">
                  <c:v>-6.6127065056206507E-3</c:v>
                </c:pt>
                <c:pt idx="4">
                  <c:v>-7.633973685007929E-2</c:v>
                </c:pt>
                <c:pt idx="5">
                  <c:v>-1.4891917553239081E-2</c:v>
                </c:pt>
              </c:numCache>
            </c:numRef>
          </c:val>
          <c:smooth val="0"/>
          <c:extLst>
            <c:ext xmlns:c16="http://schemas.microsoft.com/office/drawing/2014/chart" uri="{C3380CC4-5D6E-409C-BE32-E72D297353CC}">
              <c16:uniqueId val="{00000001-A7E8-4750-A860-DD913A17B92D}"/>
            </c:ext>
          </c:extLst>
        </c:ser>
        <c:ser>
          <c:idx val="2"/>
          <c:order val="2"/>
          <c:tx>
            <c:strRef>
              <c:f>'22 5 Yr Change Prov Sh of Bks'!$EW$4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Bks'!$EW$5:$EW$10</c:f>
              <c:numCache>
                <c:formatCode>0.0%</c:formatCode>
                <c:ptCount val="6"/>
                <c:pt idx="0">
                  <c:v>0</c:v>
                </c:pt>
                <c:pt idx="1">
                  <c:v>-1.2928300185879693E-3</c:v>
                </c:pt>
                <c:pt idx="2">
                  <c:v>9.2803407950138635E-3</c:v>
                </c:pt>
                <c:pt idx="3">
                  <c:v>-1.1340724522935287E-3</c:v>
                </c:pt>
                <c:pt idx="4">
                  <c:v>-7.0464703513681753E-2</c:v>
                </c:pt>
                <c:pt idx="5">
                  <c:v>-2.9754018307933953E-2</c:v>
                </c:pt>
              </c:numCache>
            </c:numRef>
          </c:val>
          <c:smooth val="0"/>
          <c:extLst>
            <c:ext xmlns:c16="http://schemas.microsoft.com/office/drawing/2014/chart" uri="{C3380CC4-5D6E-409C-BE32-E72D297353CC}">
              <c16:uniqueId val="{00000002-A7E8-4750-A860-DD913A17B92D}"/>
            </c:ext>
          </c:extLst>
        </c:ser>
        <c:ser>
          <c:idx val="3"/>
          <c:order val="3"/>
          <c:tx>
            <c:strRef>
              <c:f>'22 5 Yr Change Prov Sh of Bks'!$EX$4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Bks'!$EX$5:$EX$10</c:f>
              <c:numCache>
                <c:formatCode>0.0%</c:formatCode>
                <c:ptCount val="6"/>
                <c:pt idx="0">
                  <c:v>0</c:v>
                </c:pt>
                <c:pt idx="1">
                  <c:v>1.2130564935855516E-2</c:v>
                </c:pt>
                <c:pt idx="2">
                  <c:v>8.9261223876002729E-3</c:v>
                </c:pt>
                <c:pt idx="3">
                  <c:v>2.3610600479335005E-2</c:v>
                </c:pt>
                <c:pt idx="4">
                  <c:v>1.1846158197947759E-3</c:v>
                </c:pt>
                <c:pt idx="5">
                  <c:v>2.4259329648698744E-2</c:v>
                </c:pt>
              </c:numCache>
            </c:numRef>
          </c:val>
          <c:smooth val="0"/>
          <c:extLst>
            <c:ext xmlns:c16="http://schemas.microsoft.com/office/drawing/2014/chart" uri="{C3380CC4-5D6E-409C-BE32-E72D297353CC}">
              <c16:uniqueId val="{00000003-A7E8-4750-A860-DD913A17B92D}"/>
            </c:ext>
          </c:extLst>
        </c:ser>
        <c:ser>
          <c:idx val="4"/>
          <c:order val="4"/>
          <c:tx>
            <c:strRef>
              <c:f>'22 5 Yr Change Prov Sh of Bks'!$EY$4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Bks'!$EY$5:$EY$10</c:f>
              <c:numCache>
                <c:formatCode>0.0%</c:formatCode>
                <c:ptCount val="6"/>
                <c:pt idx="0">
                  <c:v>0</c:v>
                </c:pt>
                <c:pt idx="1">
                  <c:v>-2.9380398844910564E-2</c:v>
                </c:pt>
                <c:pt idx="2">
                  <c:v>-4.2645691663162268E-2</c:v>
                </c:pt>
                <c:pt idx="3">
                  <c:v>-5.3527197831311588E-2</c:v>
                </c:pt>
                <c:pt idx="4">
                  <c:v>-0.11027404310675928</c:v>
                </c:pt>
                <c:pt idx="5">
                  <c:v>-0.14697778880211376</c:v>
                </c:pt>
              </c:numCache>
            </c:numRef>
          </c:val>
          <c:smooth val="0"/>
          <c:extLst>
            <c:ext xmlns:c16="http://schemas.microsoft.com/office/drawing/2014/chart" uri="{C3380CC4-5D6E-409C-BE32-E72D297353CC}">
              <c16:uniqueId val="{00000004-A7E8-4750-A860-DD913A17B92D}"/>
            </c:ext>
          </c:extLst>
        </c:ser>
        <c:ser>
          <c:idx val="5"/>
          <c:order val="5"/>
          <c:tx>
            <c:strRef>
              <c:f>'22 5 Yr Change Prov Sh of Bks'!$EZ$4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Bks'!$EZ$5:$EZ$10</c:f>
              <c:numCache>
                <c:formatCode>0.0%</c:formatCode>
                <c:ptCount val="6"/>
                <c:pt idx="0">
                  <c:v>0</c:v>
                </c:pt>
                <c:pt idx="1">
                  <c:v>5.5334325563007247E-3</c:v>
                </c:pt>
                <c:pt idx="2">
                  <c:v>1.5329261106448542E-3</c:v>
                </c:pt>
                <c:pt idx="3">
                  <c:v>1.132860544119842E-2</c:v>
                </c:pt>
                <c:pt idx="4">
                  <c:v>-1.4208618811339415E-2</c:v>
                </c:pt>
                <c:pt idx="5">
                  <c:v>-5.7145106614445939E-5</c:v>
                </c:pt>
              </c:numCache>
            </c:numRef>
          </c:val>
          <c:smooth val="0"/>
          <c:extLst>
            <c:ext xmlns:c16="http://schemas.microsoft.com/office/drawing/2014/chart" uri="{C3380CC4-5D6E-409C-BE32-E72D297353CC}">
              <c16:uniqueId val="{00000005-A7E8-4750-A860-DD913A17B92D}"/>
            </c:ext>
          </c:extLst>
        </c:ser>
        <c:ser>
          <c:idx val="6"/>
          <c:order val="6"/>
          <c:tx>
            <c:strRef>
              <c:f>'22 5 Yr Change Prov Sh of Bks'!$FA$4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Bks'!$FA$5:$FA$10</c:f>
              <c:numCache>
                <c:formatCode>0.0%</c:formatCode>
                <c:ptCount val="6"/>
                <c:pt idx="0">
                  <c:v>0</c:v>
                </c:pt>
                <c:pt idx="1">
                  <c:v>2.9406616334963333E-3</c:v>
                </c:pt>
                <c:pt idx="2">
                  <c:v>7.3745054015873857E-3</c:v>
                </c:pt>
                <c:pt idx="3">
                  <c:v>4.8961514682053292E-3</c:v>
                </c:pt>
                <c:pt idx="4">
                  <c:v>-4.2615299832693569E-2</c:v>
                </c:pt>
                <c:pt idx="5">
                  <c:v>-9.844148015421739E-3</c:v>
                </c:pt>
              </c:numCache>
            </c:numRef>
          </c:val>
          <c:smooth val="0"/>
          <c:extLst>
            <c:ext xmlns:c16="http://schemas.microsoft.com/office/drawing/2014/chart" uri="{C3380CC4-5D6E-409C-BE32-E72D297353CC}">
              <c16:uniqueId val="{00000006-A7E8-4750-A860-DD913A17B92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09574245697163"/>
          <c:w val="0.85836329833770775"/>
          <c:h val="0.64829628597310296"/>
        </c:manualLayout>
      </c:layout>
      <c:lineChart>
        <c:grouping val="standard"/>
        <c:varyColors val="0"/>
        <c:ser>
          <c:idx val="0"/>
          <c:order val="0"/>
          <c:tx>
            <c:strRef>
              <c:f>'21 5 Year Tot Mkt Shr Chgs'!$FS$2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Chgs'!$FS$3:$FS$8</c:f>
              <c:numCache>
                <c:formatCode>0.00%</c:formatCode>
                <c:ptCount val="6"/>
                <c:pt idx="0">
                  <c:v>0</c:v>
                </c:pt>
                <c:pt idx="1">
                  <c:v>-6.6147591338086204E-2</c:v>
                </c:pt>
                <c:pt idx="2">
                  <c:v>6.1888149077501196E-2</c:v>
                </c:pt>
                <c:pt idx="3">
                  <c:v>0.16972026887230338</c:v>
                </c:pt>
                <c:pt idx="4">
                  <c:v>0.32201282009204291</c:v>
                </c:pt>
                <c:pt idx="5">
                  <c:v>0.31562907099079524</c:v>
                </c:pt>
              </c:numCache>
            </c:numRef>
          </c:val>
          <c:smooth val="0"/>
          <c:extLst>
            <c:ext xmlns:c16="http://schemas.microsoft.com/office/drawing/2014/chart" uri="{C3380CC4-5D6E-409C-BE32-E72D297353CC}">
              <c16:uniqueId val="{00000000-49FC-4B56-9902-C234D109BA78}"/>
            </c:ext>
          </c:extLst>
        </c:ser>
        <c:ser>
          <c:idx val="1"/>
          <c:order val="1"/>
          <c:tx>
            <c:strRef>
              <c:f>'21 5 Year Tot Mkt Shr Chgs'!$FT$2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Chgs'!$FT$3:$FT$8</c:f>
              <c:numCache>
                <c:formatCode>0.00%</c:formatCode>
                <c:ptCount val="6"/>
                <c:pt idx="0">
                  <c:v>0</c:v>
                </c:pt>
                <c:pt idx="1">
                  <c:v>0.13425939785251628</c:v>
                </c:pt>
                <c:pt idx="2">
                  <c:v>7.2530037767290195E-2</c:v>
                </c:pt>
                <c:pt idx="3">
                  <c:v>1.1092146554441646E-2</c:v>
                </c:pt>
                <c:pt idx="4">
                  <c:v>-0.1330914518527084</c:v>
                </c:pt>
                <c:pt idx="5">
                  <c:v>-0.10022854765039345</c:v>
                </c:pt>
              </c:numCache>
            </c:numRef>
          </c:val>
          <c:smooth val="0"/>
          <c:extLst>
            <c:ext xmlns:c16="http://schemas.microsoft.com/office/drawing/2014/chart" uri="{C3380CC4-5D6E-409C-BE32-E72D297353CC}">
              <c16:uniqueId val="{00000001-49FC-4B56-9902-C234D109BA78}"/>
            </c:ext>
          </c:extLst>
        </c:ser>
        <c:ser>
          <c:idx val="2"/>
          <c:order val="2"/>
          <c:tx>
            <c:strRef>
              <c:f>'21 5 Year Tot Mkt Shr Chgs'!$FU$2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Chgs'!$FU$3:$FU$8</c:f>
              <c:numCache>
                <c:formatCode>0.00%</c:formatCode>
                <c:ptCount val="6"/>
                <c:pt idx="0">
                  <c:v>0</c:v>
                </c:pt>
                <c:pt idx="1">
                  <c:v>2.4735619573106611E-2</c:v>
                </c:pt>
                <c:pt idx="2">
                  <c:v>5.2276763389128011E-2</c:v>
                </c:pt>
                <c:pt idx="3">
                  <c:v>7.5986892365692171E-2</c:v>
                </c:pt>
                <c:pt idx="4">
                  <c:v>8.231747767709835E-2</c:v>
                </c:pt>
                <c:pt idx="5">
                  <c:v>9.6286829015115732E-2</c:v>
                </c:pt>
              </c:numCache>
            </c:numRef>
          </c:val>
          <c:smooth val="0"/>
          <c:extLst>
            <c:ext xmlns:c16="http://schemas.microsoft.com/office/drawing/2014/chart" uri="{C3380CC4-5D6E-409C-BE32-E72D297353CC}">
              <c16:uniqueId val="{00000002-49FC-4B56-9902-C234D109BA78}"/>
            </c:ext>
          </c:extLst>
        </c:ser>
        <c:ser>
          <c:idx val="3"/>
          <c:order val="3"/>
          <c:tx>
            <c:strRef>
              <c:f>'21 5 Year Tot Mkt Shr Chgs'!$FV$2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Chgs'!$FV$3:$FV$8</c:f>
              <c:numCache>
                <c:formatCode>0.00%</c:formatCode>
                <c:ptCount val="6"/>
                <c:pt idx="0">
                  <c:v>0</c:v>
                </c:pt>
                <c:pt idx="1">
                  <c:v>3.0034746758770239E-2</c:v>
                </c:pt>
                <c:pt idx="2">
                  <c:v>6.862038129178516E-2</c:v>
                </c:pt>
                <c:pt idx="3">
                  <c:v>0.14882910215612724</c:v>
                </c:pt>
                <c:pt idx="4">
                  <c:v>0.20905918673086404</c:v>
                </c:pt>
                <c:pt idx="5">
                  <c:v>0.20469816717533021</c:v>
                </c:pt>
              </c:numCache>
            </c:numRef>
          </c:val>
          <c:smooth val="0"/>
          <c:extLst>
            <c:ext xmlns:c16="http://schemas.microsoft.com/office/drawing/2014/chart" uri="{C3380CC4-5D6E-409C-BE32-E72D297353CC}">
              <c16:uniqueId val="{00000003-49FC-4B56-9902-C234D109BA78}"/>
            </c:ext>
          </c:extLst>
        </c:ser>
        <c:ser>
          <c:idx val="4"/>
          <c:order val="4"/>
          <c:tx>
            <c:strRef>
              <c:f>'21 5 Year Tot Mkt Shr Chgs'!$FW$2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Chgs'!$FW$3:$FW$8</c:f>
              <c:numCache>
                <c:formatCode>0.00%</c:formatCode>
                <c:ptCount val="6"/>
                <c:pt idx="0">
                  <c:v>0</c:v>
                </c:pt>
                <c:pt idx="1">
                  <c:v>-8.3368940253377488E-2</c:v>
                </c:pt>
                <c:pt idx="2">
                  <c:v>-7.9465054338260496E-2</c:v>
                </c:pt>
                <c:pt idx="3">
                  <c:v>-0.14488692320347688</c:v>
                </c:pt>
                <c:pt idx="4">
                  <c:v>-0.28687347548863007</c:v>
                </c:pt>
                <c:pt idx="5">
                  <c:v>-0.35679223681215594</c:v>
                </c:pt>
              </c:numCache>
            </c:numRef>
          </c:val>
          <c:smooth val="0"/>
          <c:extLst>
            <c:ext xmlns:c16="http://schemas.microsoft.com/office/drawing/2014/chart" uri="{C3380CC4-5D6E-409C-BE32-E72D297353CC}">
              <c16:uniqueId val="{00000004-49FC-4B56-9902-C234D109BA78}"/>
            </c:ext>
          </c:extLst>
        </c:ser>
        <c:ser>
          <c:idx val="5"/>
          <c:order val="5"/>
          <c:tx>
            <c:strRef>
              <c:f>'21 5 Year Tot Mkt Shr Chgs'!$FX$2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Chgs'!$FX$3:$FX$8</c:f>
              <c:numCache>
                <c:formatCode>0.00%</c:formatCode>
                <c:ptCount val="6"/>
                <c:pt idx="0">
                  <c:v>0</c:v>
                </c:pt>
                <c:pt idx="1">
                  <c:v>2.1735280379421441E-2</c:v>
                </c:pt>
                <c:pt idx="2">
                  <c:v>5.9052623361709689E-2</c:v>
                </c:pt>
                <c:pt idx="3">
                  <c:v>0.12274788784038511</c:v>
                </c:pt>
                <c:pt idx="4">
                  <c:v>0.15795888564184851</c:v>
                </c:pt>
                <c:pt idx="5">
                  <c:v>0.15000716215834278</c:v>
                </c:pt>
              </c:numCache>
            </c:numRef>
          </c:val>
          <c:smooth val="0"/>
          <c:extLst>
            <c:ext xmlns:c16="http://schemas.microsoft.com/office/drawing/2014/chart" uri="{C3380CC4-5D6E-409C-BE32-E72D297353CC}">
              <c16:uniqueId val="{00000005-49FC-4B56-9902-C234D109BA78}"/>
            </c:ext>
          </c:extLst>
        </c:ser>
        <c:ser>
          <c:idx val="6"/>
          <c:order val="6"/>
          <c:tx>
            <c:strRef>
              <c:f>'21 5 Year Tot Mkt Shr Chgs'!$FY$2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Chgs'!$FY$3:$FY$8</c:f>
              <c:numCache>
                <c:formatCode>0.00%</c:formatCode>
                <c:ptCount val="6"/>
                <c:pt idx="0">
                  <c:v>0</c:v>
                </c:pt>
                <c:pt idx="1">
                  <c:v>2.4737172399648098E-2</c:v>
                </c:pt>
                <c:pt idx="2">
                  <c:v>5.8047711478834085E-2</c:v>
                </c:pt>
                <c:pt idx="3">
                  <c:v>9.3836204733404843E-2</c:v>
                </c:pt>
                <c:pt idx="4">
                  <c:v>0.1154471686412783</c:v>
                </c:pt>
                <c:pt idx="5">
                  <c:v>0.12798843962401887</c:v>
                </c:pt>
              </c:numCache>
            </c:numRef>
          </c:val>
          <c:smooth val="0"/>
          <c:extLst>
            <c:ext xmlns:c16="http://schemas.microsoft.com/office/drawing/2014/chart" uri="{C3380CC4-5D6E-409C-BE32-E72D297353CC}">
              <c16:uniqueId val="{00000006-49FC-4B56-9902-C234D109BA7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2912342478929265"/>
          <c:w val="0.85836329833770775"/>
          <c:h val="0.66526858055786509"/>
        </c:manualLayout>
      </c:layout>
      <c:lineChart>
        <c:grouping val="standard"/>
        <c:varyColors val="0"/>
        <c:ser>
          <c:idx val="0"/>
          <c:order val="0"/>
          <c:tx>
            <c:strRef>
              <c:f>'22 5 Yr Change Prov Sh of Bks'!$FI$4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Bks'!$FI$5:$FI$10</c:f>
              <c:numCache>
                <c:formatCode>0.0%</c:formatCode>
                <c:ptCount val="6"/>
                <c:pt idx="0">
                  <c:v>0</c:v>
                </c:pt>
                <c:pt idx="1">
                  <c:v>-7.5192346349197442E-2</c:v>
                </c:pt>
                <c:pt idx="2">
                  <c:v>7.0535435576740468E-2</c:v>
                </c:pt>
                <c:pt idx="3">
                  <c:v>0.17647065779579524</c:v>
                </c:pt>
                <c:pt idx="4">
                  <c:v>0.28469514112778682</c:v>
                </c:pt>
                <c:pt idx="5">
                  <c:v>0.29515687291963622</c:v>
                </c:pt>
              </c:numCache>
            </c:numRef>
          </c:val>
          <c:smooth val="0"/>
          <c:extLst>
            <c:ext xmlns:c16="http://schemas.microsoft.com/office/drawing/2014/chart" uri="{C3380CC4-5D6E-409C-BE32-E72D297353CC}">
              <c16:uniqueId val="{00000000-F038-4C8F-88CA-E863E1458B0B}"/>
            </c:ext>
          </c:extLst>
        </c:ser>
        <c:ser>
          <c:idx val="1"/>
          <c:order val="1"/>
          <c:tx>
            <c:strRef>
              <c:f>'22 5 Yr Change Prov Sh of Bks'!$FJ$4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Bks'!$FJ$5:$FJ$10</c:f>
              <c:numCache>
                <c:formatCode>0.0%</c:formatCode>
                <c:ptCount val="6"/>
                <c:pt idx="0">
                  <c:v>0</c:v>
                </c:pt>
                <c:pt idx="1">
                  <c:v>0.11719526657131532</c:v>
                </c:pt>
                <c:pt idx="2">
                  <c:v>8.2275388238632854E-2</c:v>
                </c:pt>
                <c:pt idx="3">
                  <c:v>2.586596012057743E-2</c:v>
                </c:pt>
                <c:pt idx="4">
                  <c:v>-0.13690248236538732</c:v>
                </c:pt>
                <c:pt idx="5">
                  <c:v>-5.857015668703569E-2</c:v>
                </c:pt>
              </c:numCache>
            </c:numRef>
          </c:val>
          <c:smooth val="0"/>
          <c:extLst>
            <c:ext xmlns:c16="http://schemas.microsoft.com/office/drawing/2014/chart" uri="{C3380CC4-5D6E-409C-BE32-E72D297353CC}">
              <c16:uniqueId val="{00000001-F038-4C8F-88CA-E863E1458B0B}"/>
            </c:ext>
          </c:extLst>
        </c:ser>
        <c:ser>
          <c:idx val="2"/>
          <c:order val="2"/>
          <c:tx>
            <c:strRef>
              <c:f>'22 5 Yr Change Prov Sh of Bks'!$FK$4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Bks'!$FK$5:$FK$10</c:f>
              <c:numCache>
                <c:formatCode>0.0%</c:formatCode>
                <c:ptCount val="6"/>
                <c:pt idx="0">
                  <c:v>0</c:v>
                </c:pt>
                <c:pt idx="1">
                  <c:v>1.7444304091705835E-2</c:v>
                </c:pt>
                <c:pt idx="2">
                  <c:v>6.9068313875928988E-2</c:v>
                </c:pt>
                <c:pt idx="3">
                  <c:v>9.4655658778233578E-2</c:v>
                </c:pt>
                <c:pt idx="4">
                  <c:v>6.6327470516904963E-2</c:v>
                </c:pt>
                <c:pt idx="5">
                  <c:v>0.11168836087924809</c:v>
                </c:pt>
              </c:numCache>
            </c:numRef>
          </c:val>
          <c:smooth val="0"/>
          <c:extLst>
            <c:ext xmlns:c16="http://schemas.microsoft.com/office/drawing/2014/chart" uri="{C3380CC4-5D6E-409C-BE32-E72D297353CC}">
              <c16:uniqueId val="{00000002-F038-4C8F-88CA-E863E1458B0B}"/>
            </c:ext>
          </c:extLst>
        </c:ser>
        <c:ser>
          <c:idx val="3"/>
          <c:order val="3"/>
          <c:tx>
            <c:strRef>
              <c:f>'22 5 Yr Change Prov Sh of Bks'!$FL$4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Bks'!$FL$5:$FL$10</c:f>
              <c:numCache>
                <c:formatCode>0.0%</c:formatCode>
                <c:ptCount val="6"/>
                <c:pt idx="0">
                  <c:v>0</c:v>
                </c:pt>
                <c:pt idx="1">
                  <c:v>4.0821919243927231E-2</c:v>
                </c:pt>
                <c:pt idx="2">
                  <c:v>9.3228076014771483E-2</c:v>
                </c:pt>
                <c:pt idx="3">
                  <c:v>0.18499542770138458</c:v>
                </c:pt>
                <c:pt idx="4">
                  <c:v>0.22729107570273566</c:v>
                </c:pt>
                <c:pt idx="5">
                  <c:v>0.25820059203472168</c:v>
                </c:pt>
              </c:numCache>
            </c:numRef>
          </c:val>
          <c:smooth val="0"/>
          <c:extLst>
            <c:ext xmlns:c16="http://schemas.microsoft.com/office/drawing/2014/chart" uri="{C3380CC4-5D6E-409C-BE32-E72D297353CC}">
              <c16:uniqueId val="{00000003-F038-4C8F-88CA-E863E1458B0B}"/>
            </c:ext>
          </c:extLst>
        </c:ser>
        <c:ser>
          <c:idx val="4"/>
          <c:order val="4"/>
          <c:tx>
            <c:strRef>
              <c:f>'22 5 Yr Change Prov Sh of Bks'!$FM$4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Bks'!$FM$5:$FM$10</c:f>
              <c:numCache>
                <c:formatCode>0.0%</c:formatCode>
                <c:ptCount val="6"/>
                <c:pt idx="0">
                  <c:v>0</c:v>
                </c:pt>
                <c:pt idx="1">
                  <c:v>-0.10105271365462015</c:v>
                </c:pt>
                <c:pt idx="2">
                  <c:v>-9.024677545784994E-2</c:v>
                </c:pt>
                <c:pt idx="3">
                  <c:v>-0.15818660392558395</c:v>
                </c:pt>
                <c:pt idx="4">
                  <c:v>-0.28717595023984854</c:v>
                </c:pt>
                <c:pt idx="5">
                  <c:v>-0.34425173264108594</c:v>
                </c:pt>
              </c:numCache>
            </c:numRef>
          </c:val>
          <c:smooth val="0"/>
          <c:extLst>
            <c:ext xmlns:c16="http://schemas.microsoft.com/office/drawing/2014/chart" uri="{C3380CC4-5D6E-409C-BE32-E72D297353CC}">
              <c16:uniqueId val="{00000004-F038-4C8F-88CA-E863E1458B0B}"/>
            </c:ext>
          </c:extLst>
        </c:ser>
        <c:ser>
          <c:idx val="5"/>
          <c:order val="5"/>
          <c:tx>
            <c:strRef>
              <c:f>'22 5 Yr Change Prov Sh of Bks'!$FN$4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Bks'!$FN$5:$FN$10</c:f>
              <c:numCache>
                <c:formatCode>0.0%</c:formatCode>
                <c:ptCount val="6"/>
                <c:pt idx="0">
                  <c:v>0</c:v>
                </c:pt>
                <c:pt idx="1">
                  <c:v>2.3126302960344489E-2</c:v>
                </c:pt>
                <c:pt idx="2">
                  <c:v>7.1780518466852974E-2</c:v>
                </c:pt>
                <c:pt idx="3">
                  <c:v>0.14192794957499441</c:v>
                </c:pt>
                <c:pt idx="4">
                  <c:v>0.16796433335395394</c:v>
                </c:pt>
                <c:pt idx="5">
                  <c:v>0.19000668200879348</c:v>
                </c:pt>
              </c:numCache>
            </c:numRef>
          </c:val>
          <c:smooth val="0"/>
          <c:extLst>
            <c:ext xmlns:c16="http://schemas.microsoft.com/office/drawing/2014/chart" uri="{C3380CC4-5D6E-409C-BE32-E72D297353CC}">
              <c16:uniqueId val="{00000005-F038-4C8F-88CA-E863E1458B0B}"/>
            </c:ext>
          </c:extLst>
        </c:ser>
        <c:ser>
          <c:idx val="6"/>
          <c:order val="6"/>
          <c:tx>
            <c:strRef>
              <c:f>'22 5 Yr Change Prov Sh of Bks'!$FO$4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Bks'!$FO$5:$FO$10</c:f>
              <c:numCache>
                <c:formatCode>0.0%</c:formatCode>
                <c:ptCount val="6"/>
                <c:pt idx="0">
                  <c:v>0</c:v>
                </c:pt>
                <c:pt idx="1">
                  <c:v>2.1674658701560323E-2</c:v>
                </c:pt>
                <c:pt idx="2">
                  <c:v>7.1571840728852407E-2</c:v>
                </c:pt>
                <c:pt idx="3">
                  <c:v>0.11166045208244674</c:v>
                </c:pt>
                <c:pt idx="4">
                  <c:v>0.10927642548092942</c:v>
                </c:pt>
                <c:pt idx="5">
                  <c:v>0.15072660843480132</c:v>
                </c:pt>
              </c:numCache>
            </c:numRef>
          </c:val>
          <c:smooth val="0"/>
          <c:extLst>
            <c:ext xmlns:c16="http://schemas.microsoft.com/office/drawing/2014/chart" uri="{C3380CC4-5D6E-409C-BE32-E72D297353CC}">
              <c16:uniqueId val="{00000006-F038-4C8F-88CA-E863E1458B0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Crosstown</a:t>
            </a:r>
            <a:r>
              <a:rPr lang="en-US" baseline="0"/>
              <a:t> Civic</a:t>
            </a:r>
            <a:endParaRPr lang="en-US"/>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38337553620773"/>
          <c:w val="0.85836329833770775"/>
          <c:h val="0.64500861401135434"/>
        </c:manualLayout>
      </c:layout>
      <c:lineChart>
        <c:grouping val="standard"/>
        <c:varyColors val="0"/>
        <c:ser>
          <c:idx val="0"/>
          <c:order val="0"/>
          <c:tx>
            <c:strRef>
              <c:f>'21 5 Year Tot Mkt Shr Chgs'!$FL$2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Chgs'!$FL$3:$FL$8</c:f>
              <c:numCache>
                <c:formatCode>0.00%</c:formatCode>
                <c:ptCount val="6"/>
                <c:pt idx="0">
                  <c:v>0</c:v>
                </c:pt>
                <c:pt idx="1">
                  <c:v>6.6591110608682946E-2</c:v>
                </c:pt>
                <c:pt idx="2">
                  <c:v>-1.2811311442720076E-2</c:v>
                </c:pt>
                <c:pt idx="3">
                  <c:v>-7.8549033011403424E-2</c:v>
                </c:pt>
                <c:pt idx="4">
                  <c:v>-9.5268402673269095E-2</c:v>
                </c:pt>
                <c:pt idx="5">
                  <c:v>-5.7911259579905137E-2</c:v>
                </c:pt>
              </c:numCache>
            </c:numRef>
          </c:val>
          <c:smooth val="0"/>
          <c:extLst>
            <c:ext xmlns:c16="http://schemas.microsoft.com/office/drawing/2014/chart" uri="{C3380CC4-5D6E-409C-BE32-E72D297353CC}">
              <c16:uniqueId val="{00000000-297E-4156-8010-D26AF230988C}"/>
            </c:ext>
          </c:extLst>
        </c:ser>
        <c:ser>
          <c:idx val="1"/>
          <c:order val="1"/>
          <c:tx>
            <c:strRef>
              <c:f>'21 5 Year Tot Mkt Shr Chgs'!$FM$2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Chgs'!$FM$3:$FM$8</c:f>
              <c:numCache>
                <c:formatCode>0.00%</c:formatCode>
                <c:ptCount val="6"/>
                <c:pt idx="0">
                  <c:v>0</c:v>
                </c:pt>
                <c:pt idx="1">
                  <c:v>8.4303412865914321E-2</c:v>
                </c:pt>
                <c:pt idx="2">
                  <c:v>0.13584988414719867</c:v>
                </c:pt>
                <c:pt idx="3">
                  <c:v>0.16967406601716303</c:v>
                </c:pt>
                <c:pt idx="4">
                  <c:v>0.10425719443155675</c:v>
                </c:pt>
                <c:pt idx="5">
                  <c:v>0.34789600137483595</c:v>
                </c:pt>
              </c:numCache>
            </c:numRef>
          </c:val>
          <c:smooth val="0"/>
          <c:extLst>
            <c:ext xmlns:c16="http://schemas.microsoft.com/office/drawing/2014/chart" uri="{C3380CC4-5D6E-409C-BE32-E72D297353CC}">
              <c16:uniqueId val="{00000001-297E-4156-8010-D26AF230988C}"/>
            </c:ext>
          </c:extLst>
        </c:ser>
        <c:ser>
          <c:idx val="2"/>
          <c:order val="2"/>
          <c:tx>
            <c:strRef>
              <c:f>'21 5 Year Tot Mkt Shr Chgs'!$FN$2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Chgs'!$FN$3:$FN$8</c:f>
              <c:numCache>
                <c:formatCode>0.00%</c:formatCode>
                <c:ptCount val="6"/>
                <c:pt idx="0">
                  <c:v>0</c:v>
                </c:pt>
                <c:pt idx="1">
                  <c:v>7.0275298387997037E-2</c:v>
                </c:pt>
                <c:pt idx="2">
                  <c:v>4.5436086312803339E-2</c:v>
                </c:pt>
                <c:pt idx="3">
                  <c:v>2.2208376172355288E-2</c:v>
                </c:pt>
                <c:pt idx="4">
                  <c:v>-6.7819379060916288E-3</c:v>
                </c:pt>
                <c:pt idx="5">
                  <c:v>0.12695042678923402</c:v>
                </c:pt>
              </c:numCache>
            </c:numRef>
          </c:val>
          <c:smooth val="0"/>
          <c:extLst>
            <c:ext xmlns:c16="http://schemas.microsoft.com/office/drawing/2014/chart" uri="{C3380CC4-5D6E-409C-BE32-E72D297353CC}">
              <c16:uniqueId val="{00000002-297E-4156-8010-D26AF230988C}"/>
            </c:ext>
          </c:extLst>
        </c:ser>
        <c:ser>
          <c:idx val="3"/>
          <c:order val="3"/>
          <c:tx>
            <c:strRef>
              <c:f>'21 5 Year Tot Mkt Shr Chgs'!$FO$2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Chgs'!$FO$3:$FO$8</c:f>
              <c:numCache>
                <c:formatCode>0.00%</c:formatCode>
                <c:ptCount val="6"/>
                <c:pt idx="0">
                  <c:v>0</c:v>
                </c:pt>
                <c:pt idx="1">
                  <c:v>-2.157088267957635E-2</c:v>
                </c:pt>
                <c:pt idx="2">
                  <c:v>1.3522513084271415E-3</c:v>
                </c:pt>
                <c:pt idx="3">
                  <c:v>7.850549053525337E-3</c:v>
                </c:pt>
                <c:pt idx="4">
                  <c:v>-4.0947838491541662E-2</c:v>
                </c:pt>
                <c:pt idx="5">
                  <c:v>-0.11024896085911751</c:v>
                </c:pt>
              </c:numCache>
            </c:numRef>
          </c:val>
          <c:smooth val="0"/>
          <c:extLst>
            <c:ext xmlns:c16="http://schemas.microsoft.com/office/drawing/2014/chart" uri="{C3380CC4-5D6E-409C-BE32-E72D297353CC}">
              <c16:uniqueId val="{00000003-297E-4156-8010-D26AF230988C}"/>
            </c:ext>
          </c:extLst>
        </c:ser>
        <c:ser>
          <c:idx val="4"/>
          <c:order val="4"/>
          <c:tx>
            <c:strRef>
              <c:f>'21 5 Year Tot Mkt Shr Chgs'!$FP$2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Chgs'!$FP$3:$FP$8</c:f>
              <c:numCache>
                <c:formatCode>0.00%</c:formatCode>
                <c:ptCount val="6"/>
                <c:pt idx="0">
                  <c:v>0</c:v>
                </c:pt>
                <c:pt idx="1">
                  <c:v>3.3020864814292956E-2</c:v>
                </c:pt>
                <c:pt idx="2">
                  <c:v>2.8557391355510928E-2</c:v>
                </c:pt>
                <c:pt idx="3">
                  <c:v>-3.7751414062483848E-2</c:v>
                </c:pt>
                <c:pt idx="4">
                  <c:v>-7.6141098204257893E-2</c:v>
                </c:pt>
                <c:pt idx="5">
                  <c:v>-0.11688621666211102</c:v>
                </c:pt>
              </c:numCache>
            </c:numRef>
          </c:val>
          <c:smooth val="0"/>
          <c:extLst>
            <c:ext xmlns:c16="http://schemas.microsoft.com/office/drawing/2014/chart" uri="{C3380CC4-5D6E-409C-BE32-E72D297353CC}">
              <c16:uniqueId val="{00000004-297E-4156-8010-D26AF230988C}"/>
            </c:ext>
          </c:extLst>
        </c:ser>
        <c:ser>
          <c:idx val="5"/>
          <c:order val="5"/>
          <c:tx>
            <c:strRef>
              <c:f>'21 5 Year Tot Mkt Shr Chgs'!$FQ$2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Chgs'!$FQ$3:$FQ$8</c:f>
              <c:numCache>
                <c:formatCode>0.00%</c:formatCode>
                <c:ptCount val="6"/>
                <c:pt idx="0">
                  <c:v>0</c:v>
                </c:pt>
                <c:pt idx="1">
                  <c:v>-9.1651707087067932E-3</c:v>
                </c:pt>
                <c:pt idx="2">
                  <c:v>1.4449844769243684E-2</c:v>
                </c:pt>
                <c:pt idx="3">
                  <c:v>1.5491224577732996E-2</c:v>
                </c:pt>
                <c:pt idx="4">
                  <c:v>-3.2911879262745088E-2</c:v>
                </c:pt>
                <c:pt idx="5">
                  <c:v>-9.6997869654773611E-2</c:v>
                </c:pt>
              </c:numCache>
            </c:numRef>
          </c:val>
          <c:smooth val="0"/>
          <c:extLst>
            <c:ext xmlns:c16="http://schemas.microsoft.com/office/drawing/2014/chart" uri="{C3380CC4-5D6E-409C-BE32-E72D297353CC}">
              <c16:uniqueId val="{00000005-297E-4156-8010-D26AF230988C}"/>
            </c:ext>
          </c:extLst>
        </c:ser>
        <c:ser>
          <c:idx val="6"/>
          <c:order val="6"/>
          <c:tx>
            <c:strRef>
              <c:f>'21 5 Year Tot Mkt Shr Chgs'!$FR$2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Chgs'!$FR$3:$FR$8</c:f>
              <c:numCache>
                <c:formatCode>0.00%</c:formatCode>
                <c:ptCount val="6"/>
                <c:pt idx="0">
                  <c:v>0</c:v>
                </c:pt>
                <c:pt idx="1">
                  <c:v>4.1290206847292454E-2</c:v>
                </c:pt>
                <c:pt idx="2">
                  <c:v>3.6771939727788472E-2</c:v>
                </c:pt>
                <c:pt idx="3">
                  <c:v>2.2030881068416303E-2</c:v>
                </c:pt>
                <c:pt idx="4">
                  <c:v>-9.5417448611984056E-3</c:v>
                </c:pt>
                <c:pt idx="5">
                  <c:v>5.6712218021583972E-2</c:v>
                </c:pt>
              </c:numCache>
            </c:numRef>
          </c:val>
          <c:smooth val="0"/>
          <c:extLst>
            <c:ext xmlns:c16="http://schemas.microsoft.com/office/drawing/2014/chart" uri="{C3380CC4-5D6E-409C-BE32-E72D297353CC}">
              <c16:uniqueId val="{00000006-297E-4156-8010-D26AF230988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Crosstown Civic</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105280927021053"/>
          <c:w val="0.85836329833770775"/>
          <c:h val="0.64333910543339756"/>
        </c:manualLayout>
      </c:layout>
      <c:lineChart>
        <c:grouping val="standard"/>
        <c:varyColors val="0"/>
        <c:ser>
          <c:idx val="0"/>
          <c:order val="0"/>
          <c:tx>
            <c:strRef>
              <c:f>'22 5 Yr Change Prov Sh of Bks'!$FB$4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Bks'!$FB$5:$FB$10</c:f>
              <c:numCache>
                <c:formatCode>0.0%</c:formatCode>
                <c:ptCount val="6"/>
                <c:pt idx="0">
                  <c:v>0</c:v>
                </c:pt>
                <c:pt idx="1">
                  <c:v>5.626072520409061E-2</c:v>
                </c:pt>
                <c:pt idx="2">
                  <c:v>-4.7723259561793917E-3</c:v>
                </c:pt>
                <c:pt idx="3">
                  <c:v>-7.3231392062001577E-2</c:v>
                </c:pt>
                <c:pt idx="4">
                  <c:v>-0.12080709850490781</c:v>
                </c:pt>
                <c:pt idx="5">
                  <c:v>-7.2570883420509505E-2</c:v>
                </c:pt>
              </c:numCache>
            </c:numRef>
          </c:val>
          <c:smooth val="0"/>
          <c:extLst>
            <c:ext xmlns:c16="http://schemas.microsoft.com/office/drawing/2014/chart" uri="{C3380CC4-5D6E-409C-BE32-E72D297353CC}">
              <c16:uniqueId val="{00000000-4408-4A51-92BB-004F802D0226}"/>
            </c:ext>
          </c:extLst>
        </c:ser>
        <c:ser>
          <c:idx val="1"/>
          <c:order val="1"/>
          <c:tx>
            <c:strRef>
              <c:f>'22 5 Yr Change Prov Sh of Bks'!$FC$4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Bks'!$FC$5:$FC$10</c:f>
              <c:numCache>
                <c:formatCode>0.0%</c:formatCode>
                <c:ptCount val="6"/>
                <c:pt idx="0">
                  <c:v>0</c:v>
                </c:pt>
                <c:pt idx="1">
                  <c:v>6.799083408470355E-2</c:v>
                </c:pt>
                <c:pt idx="2">
                  <c:v>0.14617057896605121</c:v>
                </c:pt>
                <c:pt idx="3">
                  <c:v>0.18676503704623248</c:v>
                </c:pt>
                <c:pt idx="4">
                  <c:v>9.9402751744588611E-2</c:v>
                </c:pt>
                <c:pt idx="5">
                  <c:v>0.41030204732860587</c:v>
                </c:pt>
              </c:numCache>
            </c:numRef>
          </c:val>
          <c:smooth val="0"/>
          <c:extLst>
            <c:ext xmlns:c16="http://schemas.microsoft.com/office/drawing/2014/chart" uri="{C3380CC4-5D6E-409C-BE32-E72D297353CC}">
              <c16:uniqueId val="{00000001-4408-4A51-92BB-004F802D0226}"/>
            </c:ext>
          </c:extLst>
        </c:ser>
        <c:ser>
          <c:idx val="2"/>
          <c:order val="2"/>
          <c:tx>
            <c:strRef>
              <c:f>'22 5 Yr Change Prov Sh of Bks'!$FD$4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Bks'!$FD$5:$FD$10</c:f>
              <c:numCache>
                <c:formatCode>0.0%</c:formatCode>
                <c:ptCount val="6"/>
                <c:pt idx="0">
                  <c:v>0</c:v>
                </c:pt>
                <c:pt idx="1">
                  <c:v>6.2659953802094576E-2</c:v>
                </c:pt>
                <c:pt idx="2">
                  <c:v>6.2118477709061509E-2</c:v>
                </c:pt>
                <c:pt idx="3">
                  <c:v>3.9944065645066182E-2</c:v>
                </c:pt>
                <c:pt idx="4">
                  <c:v>-2.1455602752196105E-2</c:v>
                </c:pt>
                <c:pt idx="5">
                  <c:v>0.1427827458941574</c:v>
                </c:pt>
              </c:numCache>
            </c:numRef>
          </c:val>
          <c:smooth val="0"/>
          <c:extLst>
            <c:ext xmlns:c16="http://schemas.microsoft.com/office/drawing/2014/chart" uri="{C3380CC4-5D6E-409C-BE32-E72D297353CC}">
              <c16:uniqueId val="{00000002-4408-4A51-92BB-004F802D0226}"/>
            </c:ext>
          </c:extLst>
        </c:ser>
        <c:ser>
          <c:idx val="3"/>
          <c:order val="3"/>
          <c:tx>
            <c:strRef>
              <c:f>'22 5 Yr Change Prov Sh of Bks'!$FE$4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Bks'!$FE$5:$FE$10</c:f>
              <c:numCache>
                <c:formatCode>0.0%</c:formatCode>
                <c:ptCount val="6"/>
                <c:pt idx="0">
                  <c:v>0</c:v>
                </c:pt>
                <c:pt idx="1">
                  <c:v>-1.1324156842174095E-2</c:v>
                </c:pt>
                <c:pt idx="2">
                  <c:v>2.4410926719976234E-2</c:v>
                </c:pt>
                <c:pt idx="3">
                  <c:v>3.9578724279610733E-2</c:v>
                </c:pt>
                <c:pt idx="4">
                  <c:v>-2.6485905842790682E-2</c:v>
                </c:pt>
                <c:pt idx="5">
                  <c:v>-7.0733803110668542E-2</c:v>
                </c:pt>
              </c:numCache>
            </c:numRef>
          </c:val>
          <c:smooth val="0"/>
          <c:extLst>
            <c:ext xmlns:c16="http://schemas.microsoft.com/office/drawing/2014/chart" uri="{C3380CC4-5D6E-409C-BE32-E72D297353CC}">
              <c16:uniqueId val="{00000003-4408-4A51-92BB-004F802D0226}"/>
            </c:ext>
          </c:extLst>
        </c:ser>
        <c:ser>
          <c:idx val="4"/>
          <c:order val="4"/>
          <c:tx>
            <c:strRef>
              <c:f>'22 5 Yr Change Prov Sh of Bks'!$FF$4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Bks'!$FF$5:$FF$10</c:f>
              <c:numCache>
                <c:formatCode>0.0%</c:formatCode>
                <c:ptCount val="6"/>
                <c:pt idx="0">
                  <c:v>0</c:v>
                </c:pt>
                <c:pt idx="1">
                  <c:v>1.3091683168210416E-2</c:v>
                </c:pt>
                <c:pt idx="2">
                  <c:v>1.6510462554654021E-2</c:v>
                </c:pt>
                <c:pt idx="3">
                  <c:v>-5.2717386768937169E-2</c:v>
                </c:pt>
                <c:pt idx="4">
                  <c:v>-7.6532955724454649E-2</c:v>
                </c:pt>
                <c:pt idx="5">
                  <c:v>-9.9668308674511125E-2</c:v>
                </c:pt>
              </c:numCache>
            </c:numRef>
          </c:val>
          <c:smooth val="0"/>
          <c:extLst>
            <c:ext xmlns:c16="http://schemas.microsoft.com/office/drawing/2014/chart" uri="{C3380CC4-5D6E-409C-BE32-E72D297353CC}">
              <c16:uniqueId val="{00000004-4408-4A51-92BB-004F802D0226}"/>
            </c:ext>
          </c:extLst>
        </c:ser>
        <c:ser>
          <c:idx val="5"/>
          <c:order val="5"/>
          <c:tx>
            <c:strRef>
              <c:f>'22 5 Yr Change Prov Sh of Bks'!$FG$4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Bks'!$FG$5:$FG$10</c:f>
              <c:numCache>
                <c:formatCode>0.0%</c:formatCode>
                <c:ptCount val="6"/>
                <c:pt idx="0">
                  <c:v>0</c:v>
                </c:pt>
                <c:pt idx="1">
                  <c:v>-7.8162169748225273E-3</c:v>
                </c:pt>
                <c:pt idx="2">
                  <c:v>2.664169522957897E-2</c:v>
                </c:pt>
                <c:pt idx="3">
                  <c:v>3.2839005490346809E-2</c:v>
                </c:pt>
                <c:pt idx="4">
                  <c:v>-2.4555667531038307E-2</c:v>
                </c:pt>
                <c:pt idx="5">
                  <c:v>-6.5589672535415339E-2</c:v>
                </c:pt>
              </c:numCache>
            </c:numRef>
          </c:val>
          <c:smooth val="0"/>
          <c:extLst>
            <c:ext xmlns:c16="http://schemas.microsoft.com/office/drawing/2014/chart" uri="{C3380CC4-5D6E-409C-BE32-E72D297353CC}">
              <c16:uniqueId val="{00000005-4408-4A51-92BB-004F802D0226}"/>
            </c:ext>
          </c:extLst>
        </c:ser>
        <c:ser>
          <c:idx val="6"/>
          <c:order val="6"/>
          <c:tx>
            <c:strRef>
              <c:f>'22 5 Yr Change Prov Sh of Bks'!$FH$4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Bks'!$FH$5:$FH$10</c:f>
              <c:numCache>
                <c:formatCode>0.0%</c:formatCode>
                <c:ptCount val="6"/>
                <c:pt idx="0">
                  <c:v>0</c:v>
                </c:pt>
                <c:pt idx="1">
                  <c:v>3.8178223005926847E-2</c:v>
                </c:pt>
                <c:pt idx="2">
                  <c:v>5.0024118777514844E-2</c:v>
                </c:pt>
                <c:pt idx="3">
                  <c:v>3.8685048432498724E-2</c:v>
                </c:pt>
                <c:pt idx="4">
                  <c:v>-1.5021039331911559E-2</c:v>
                </c:pt>
                <c:pt idx="5">
                  <c:v>7.8013589519505086E-2</c:v>
                </c:pt>
              </c:numCache>
            </c:numRef>
          </c:val>
          <c:smooth val="0"/>
          <c:extLst>
            <c:ext xmlns:c16="http://schemas.microsoft.com/office/drawing/2014/chart" uri="{C3380CC4-5D6E-409C-BE32-E72D297353CC}">
              <c16:uniqueId val="{00000006-4408-4A51-92BB-004F802D0226}"/>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Chgs'!$FZ$78</c:f>
              <c:strCache>
                <c:ptCount val="1"/>
                <c:pt idx="0">
                  <c:v> Meridian </c:v>
                </c:pt>
              </c:strCache>
            </c:strRef>
          </c:tx>
          <c:spPr>
            <a:ln w="28575" cap="rnd">
              <a:solidFill>
                <a:srgbClr val="FF0000"/>
              </a:solidFill>
              <a:round/>
            </a:ln>
            <a:effectLst/>
          </c:spPr>
          <c:marker>
            <c:symbol val="none"/>
          </c:marker>
          <c:cat>
            <c:strRef>
              <c:f>'21 5 Year Tot Mkt Shr Chgs'!$FY$79:$FY$84</c:f>
              <c:strCache>
                <c:ptCount val="6"/>
                <c:pt idx="0">
                  <c:v>2014</c:v>
                </c:pt>
                <c:pt idx="1">
                  <c:v>2015</c:v>
                </c:pt>
                <c:pt idx="2">
                  <c:v>2016</c:v>
                </c:pt>
                <c:pt idx="3">
                  <c:v>2017</c:v>
                </c:pt>
                <c:pt idx="4">
                  <c:v>2018</c:v>
                </c:pt>
                <c:pt idx="5">
                  <c:v>2019</c:v>
                </c:pt>
              </c:strCache>
            </c:strRef>
          </c:cat>
          <c:val>
            <c:numRef>
              <c:f>'21 5 Year Tot Mkt Shr Chgs'!$FZ$79:$FZ$84</c:f>
              <c:numCache>
                <c:formatCode>0.0%</c:formatCode>
                <c:ptCount val="6"/>
                <c:pt idx="0">
                  <c:v>0</c:v>
                </c:pt>
                <c:pt idx="1">
                  <c:v>3.1816210279588759E-2</c:v>
                </c:pt>
                <c:pt idx="2">
                  <c:v>0.14556464629895247</c:v>
                </c:pt>
                <c:pt idx="3">
                  <c:v>0.22420813695473898</c:v>
                </c:pt>
                <c:pt idx="4">
                  <c:v>0.34734701986024069</c:v>
                </c:pt>
                <c:pt idx="5">
                  <c:v>0.46993716552313075</c:v>
                </c:pt>
              </c:numCache>
            </c:numRef>
          </c:val>
          <c:smooth val="0"/>
          <c:extLst>
            <c:ext xmlns:c16="http://schemas.microsoft.com/office/drawing/2014/chart" uri="{C3380CC4-5D6E-409C-BE32-E72D297353CC}">
              <c16:uniqueId val="{00000000-4204-484F-AB79-07EDAB2CBC7B}"/>
            </c:ext>
          </c:extLst>
        </c:ser>
        <c:ser>
          <c:idx val="1"/>
          <c:order val="1"/>
          <c:tx>
            <c:strRef>
              <c:f>'21 5 Year Tot Mkt Shr Chgs'!$GA$78</c:f>
              <c:strCache>
                <c:ptCount val="1"/>
                <c:pt idx="0">
                  <c:v> Libro Credit Union </c:v>
                </c:pt>
              </c:strCache>
            </c:strRef>
          </c:tx>
          <c:spPr>
            <a:ln w="28575" cap="rnd">
              <a:solidFill>
                <a:srgbClr val="0432FF"/>
              </a:solidFill>
              <a:round/>
            </a:ln>
            <a:effectLst/>
          </c:spPr>
          <c:marker>
            <c:symbol val="none"/>
          </c:marker>
          <c:cat>
            <c:strRef>
              <c:f>'21 5 Year Tot Mkt Shr Chgs'!$FY$79:$FY$84</c:f>
              <c:strCache>
                <c:ptCount val="6"/>
                <c:pt idx="0">
                  <c:v>2014</c:v>
                </c:pt>
                <c:pt idx="1">
                  <c:v>2015</c:v>
                </c:pt>
                <c:pt idx="2">
                  <c:v>2016</c:v>
                </c:pt>
                <c:pt idx="3">
                  <c:v>2017</c:v>
                </c:pt>
                <c:pt idx="4">
                  <c:v>2018</c:v>
                </c:pt>
                <c:pt idx="5">
                  <c:v>2019</c:v>
                </c:pt>
              </c:strCache>
            </c:strRef>
          </c:cat>
          <c:val>
            <c:numRef>
              <c:f>'21 5 Year Tot Mkt Shr Chgs'!$GA$79:$GA$84</c:f>
              <c:numCache>
                <c:formatCode>0.0%</c:formatCode>
                <c:ptCount val="6"/>
                <c:pt idx="0">
                  <c:v>0</c:v>
                </c:pt>
                <c:pt idx="1">
                  <c:v>0.10965667157085478</c:v>
                </c:pt>
                <c:pt idx="2">
                  <c:v>0.12438642846330636</c:v>
                </c:pt>
                <c:pt idx="3">
                  <c:v>0.14499705343978955</c:v>
                </c:pt>
                <c:pt idx="4">
                  <c:v>0.14187936644593879</c:v>
                </c:pt>
                <c:pt idx="5">
                  <c:v>0.17570098087060954</c:v>
                </c:pt>
              </c:numCache>
            </c:numRef>
          </c:val>
          <c:smooth val="0"/>
          <c:extLst>
            <c:ext xmlns:c16="http://schemas.microsoft.com/office/drawing/2014/chart" uri="{C3380CC4-5D6E-409C-BE32-E72D297353CC}">
              <c16:uniqueId val="{00000001-4204-484F-AB79-07EDAB2CBC7B}"/>
            </c:ext>
          </c:extLst>
        </c:ser>
        <c:ser>
          <c:idx val="2"/>
          <c:order val="2"/>
          <c:tx>
            <c:strRef>
              <c:f>'21 5 Year Tot Mkt Shr Chgs'!$GB$78</c:f>
              <c:strCache>
                <c:ptCount val="1"/>
                <c:pt idx="0">
                  <c:v> Alterna </c:v>
                </c:pt>
              </c:strCache>
            </c:strRef>
          </c:tx>
          <c:spPr>
            <a:ln w="28575" cap="rnd">
              <a:solidFill>
                <a:srgbClr val="AB7942"/>
              </a:solidFill>
              <a:prstDash val="solid"/>
              <a:round/>
            </a:ln>
            <a:effectLst/>
          </c:spPr>
          <c:marker>
            <c:symbol val="none"/>
          </c:marker>
          <c:cat>
            <c:strRef>
              <c:f>'21 5 Year Tot Mkt Shr Chgs'!$FY$79:$FY$84</c:f>
              <c:strCache>
                <c:ptCount val="6"/>
                <c:pt idx="0">
                  <c:v>2014</c:v>
                </c:pt>
                <c:pt idx="1">
                  <c:v>2015</c:v>
                </c:pt>
                <c:pt idx="2">
                  <c:v>2016</c:v>
                </c:pt>
                <c:pt idx="3">
                  <c:v>2017</c:v>
                </c:pt>
                <c:pt idx="4">
                  <c:v>2018</c:v>
                </c:pt>
                <c:pt idx="5">
                  <c:v>2019</c:v>
                </c:pt>
              </c:strCache>
            </c:strRef>
          </c:cat>
          <c:val>
            <c:numRef>
              <c:f>'21 5 Year Tot Mkt Shr Chgs'!$GB$79:$GB$84</c:f>
              <c:numCache>
                <c:formatCode>0.0%</c:formatCode>
                <c:ptCount val="6"/>
                <c:pt idx="0">
                  <c:v>0</c:v>
                </c:pt>
                <c:pt idx="1">
                  <c:v>-6.3194697398264053E-3</c:v>
                </c:pt>
                <c:pt idx="2">
                  <c:v>0.15013485839429594</c:v>
                </c:pt>
                <c:pt idx="3">
                  <c:v>0.3359600836892227</c:v>
                </c:pt>
                <c:pt idx="4">
                  <c:v>0.64477095773142612</c:v>
                </c:pt>
                <c:pt idx="5">
                  <c:v>0.64365617036555567</c:v>
                </c:pt>
              </c:numCache>
            </c:numRef>
          </c:val>
          <c:smooth val="0"/>
          <c:extLst>
            <c:ext xmlns:c16="http://schemas.microsoft.com/office/drawing/2014/chart" uri="{C3380CC4-5D6E-409C-BE32-E72D297353CC}">
              <c16:uniqueId val="{00000002-4204-484F-AB79-07EDAB2CBC7B}"/>
            </c:ext>
          </c:extLst>
        </c:ser>
        <c:ser>
          <c:idx val="3"/>
          <c:order val="3"/>
          <c:tx>
            <c:strRef>
              <c:f>'21 5 Year Tot Mkt Shr Chgs'!$GC$78</c:f>
              <c:strCache>
                <c:ptCount val="1"/>
                <c:pt idx="0">
                  <c:v> First Ontario </c:v>
                </c:pt>
              </c:strCache>
            </c:strRef>
          </c:tx>
          <c:spPr>
            <a:ln w="28575" cap="rnd">
              <a:solidFill>
                <a:schemeClr val="accent4"/>
              </a:solidFill>
              <a:round/>
            </a:ln>
            <a:effectLst/>
          </c:spPr>
          <c:marker>
            <c:symbol val="none"/>
          </c:marker>
          <c:cat>
            <c:strRef>
              <c:f>'21 5 Year Tot Mkt Shr Chgs'!$FY$79:$FY$84</c:f>
              <c:strCache>
                <c:ptCount val="6"/>
                <c:pt idx="0">
                  <c:v>2014</c:v>
                </c:pt>
                <c:pt idx="1">
                  <c:v>2015</c:v>
                </c:pt>
                <c:pt idx="2">
                  <c:v>2016</c:v>
                </c:pt>
                <c:pt idx="3">
                  <c:v>2017</c:v>
                </c:pt>
                <c:pt idx="4">
                  <c:v>2018</c:v>
                </c:pt>
                <c:pt idx="5">
                  <c:v>2019</c:v>
                </c:pt>
              </c:strCache>
            </c:strRef>
          </c:cat>
          <c:val>
            <c:numRef>
              <c:f>'21 5 Year Tot Mkt Shr Chgs'!$GC$79:$GC$84</c:f>
              <c:numCache>
                <c:formatCode>0.0%</c:formatCode>
                <c:ptCount val="6"/>
                <c:pt idx="0">
                  <c:v>0</c:v>
                </c:pt>
                <c:pt idx="1">
                  <c:v>0.16484665180380259</c:v>
                </c:pt>
                <c:pt idx="2">
                  <c:v>0.4500584779900007</c:v>
                </c:pt>
                <c:pt idx="3">
                  <c:v>0.45515784517588315</c:v>
                </c:pt>
                <c:pt idx="4">
                  <c:v>0.52106919045033484</c:v>
                </c:pt>
                <c:pt idx="5">
                  <c:v>0.31450166825163578</c:v>
                </c:pt>
              </c:numCache>
            </c:numRef>
          </c:val>
          <c:smooth val="0"/>
          <c:extLst>
            <c:ext xmlns:c16="http://schemas.microsoft.com/office/drawing/2014/chart" uri="{C3380CC4-5D6E-409C-BE32-E72D297353CC}">
              <c16:uniqueId val="{00000003-4204-484F-AB79-07EDAB2CBC7B}"/>
            </c:ext>
          </c:extLst>
        </c:ser>
        <c:ser>
          <c:idx val="4"/>
          <c:order val="4"/>
          <c:tx>
            <c:strRef>
              <c:f>'21 5 Year Tot Mkt Shr Chgs'!$GD$78</c:f>
              <c:strCache>
                <c:ptCount val="1"/>
                <c:pt idx="0">
                  <c:v> DUCA </c:v>
                </c:pt>
              </c:strCache>
            </c:strRef>
          </c:tx>
          <c:spPr>
            <a:ln w="28575" cap="rnd">
              <a:solidFill>
                <a:schemeClr val="accent5"/>
              </a:solidFill>
              <a:round/>
            </a:ln>
            <a:effectLst/>
          </c:spPr>
          <c:marker>
            <c:symbol val="none"/>
          </c:marker>
          <c:cat>
            <c:strRef>
              <c:f>'21 5 Year Tot Mkt Shr Chgs'!$FY$79:$FY$84</c:f>
              <c:strCache>
                <c:ptCount val="6"/>
                <c:pt idx="0">
                  <c:v>2014</c:v>
                </c:pt>
                <c:pt idx="1">
                  <c:v>2015</c:v>
                </c:pt>
                <c:pt idx="2">
                  <c:v>2016</c:v>
                </c:pt>
                <c:pt idx="3">
                  <c:v>2017</c:v>
                </c:pt>
                <c:pt idx="4">
                  <c:v>2018</c:v>
                </c:pt>
                <c:pt idx="5">
                  <c:v>2019</c:v>
                </c:pt>
              </c:strCache>
            </c:strRef>
          </c:cat>
          <c:val>
            <c:numRef>
              <c:f>'21 5 Year Tot Mkt Shr Chgs'!$GD$79:$GD$84</c:f>
              <c:numCache>
                <c:formatCode>0.0%</c:formatCode>
                <c:ptCount val="6"/>
                <c:pt idx="0">
                  <c:v>0</c:v>
                </c:pt>
                <c:pt idx="1">
                  <c:v>2.8955354439018647E-2</c:v>
                </c:pt>
                <c:pt idx="2">
                  <c:v>-1.8661299997106789E-2</c:v>
                </c:pt>
                <c:pt idx="3">
                  <c:v>9.6582128020984551E-2</c:v>
                </c:pt>
                <c:pt idx="4">
                  <c:v>0.20068403005466229</c:v>
                </c:pt>
                <c:pt idx="5">
                  <c:v>0.28239655324551882</c:v>
                </c:pt>
              </c:numCache>
            </c:numRef>
          </c:val>
          <c:smooth val="0"/>
          <c:extLst>
            <c:ext xmlns:c16="http://schemas.microsoft.com/office/drawing/2014/chart" uri="{C3380CC4-5D6E-409C-BE32-E72D297353CC}">
              <c16:uniqueId val="{00000004-4204-484F-AB79-07EDAB2CBC7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998780235458119"/>
          <c:w val="0.85836329833770775"/>
          <c:h val="0.65440411234902696"/>
        </c:manualLayout>
      </c:layout>
      <c:lineChart>
        <c:grouping val="standard"/>
        <c:varyColors val="0"/>
        <c:ser>
          <c:idx val="0"/>
          <c:order val="0"/>
          <c:tx>
            <c:strRef>
              <c:f>'21 5 Year Tot Mkt Shr Chgs'!$FZ$62</c:f>
              <c:strCache>
                <c:ptCount val="1"/>
                <c:pt idx="0">
                  <c:v> Meridian </c:v>
                </c:pt>
              </c:strCache>
            </c:strRef>
          </c:tx>
          <c:spPr>
            <a:ln w="28575" cap="rnd">
              <a:solidFill>
                <a:srgbClr val="FF0000"/>
              </a:solidFill>
              <a:round/>
            </a:ln>
            <a:effectLst/>
          </c:spPr>
          <c:marker>
            <c:symbol val="none"/>
          </c:marker>
          <c:cat>
            <c:strRef>
              <c:f>'21 5 Year Tot Mkt Shr Chgs'!$FY$63:$FY$68</c:f>
              <c:strCache>
                <c:ptCount val="6"/>
                <c:pt idx="0">
                  <c:v>2014</c:v>
                </c:pt>
                <c:pt idx="1">
                  <c:v>2015</c:v>
                </c:pt>
                <c:pt idx="2">
                  <c:v>2016</c:v>
                </c:pt>
                <c:pt idx="3">
                  <c:v>2017</c:v>
                </c:pt>
                <c:pt idx="4">
                  <c:v>2018</c:v>
                </c:pt>
                <c:pt idx="5">
                  <c:v>2019</c:v>
                </c:pt>
              </c:strCache>
            </c:strRef>
          </c:cat>
          <c:val>
            <c:numRef>
              <c:f>'21 5 Year Tot Mkt Shr Chgs'!$FZ$63:$FZ$68</c:f>
              <c:numCache>
                <c:formatCode>0.0%</c:formatCode>
                <c:ptCount val="6"/>
                <c:pt idx="0">
                  <c:v>0</c:v>
                </c:pt>
                <c:pt idx="1">
                  <c:v>1.1019620083094102E-2</c:v>
                </c:pt>
                <c:pt idx="2">
                  <c:v>0.11268014509643512</c:v>
                </c:pt>
                <c:pt idx="3">
                  <c:v>0.16153330964671597</c:v>
                </c:pt>
                <c:pt idx="4">
                  <c:v>0.2562972378029969</c:v>
                </c:pt>
                <c:pt idx="5">
                  <c:v>0.30742647056077205</c:v>
                </c:pt>
              </c:numCache>
            </c:numRef>
          </c:val>
          <c:smooth val="0"/>
          <c:extLst>
            <c:ext xmlns:c16="http://schemas.microsoft.com/office/drawing/2014/chart" uri="{C3380CC4-5D6E-409C-BE32-E72D297353CC}">
              <c16:uniqueId val="{00000000-E046-441E-8371-F0BCFA337558}"/>
            </c:ext>
          </c:extLst>
        </c:ser>
        <c:ser>
          <c:idx val="1"/>
          <c:order val="1"/>
          <c:tx>
            <c:strRef>
              <c:f>'21 5 Year Tot Mkt Shr Chgs'!$GA$62</c:f>
              <c:strCache>
                <c:ptCount val="1"/>
                <c:pt idx="0">
                  <c:v> Libro Credit Union </c:v>
                </c:pt>
              </c:strCache>
            </c:strRef>
          </c:tx>
          <c:spPr>
            <a:ln w="28575" cap="rnd">
              <a:solidFill>
                <a:srgbClr val="0432FF"/>
              </a:solidFill>
              <a:round/>
            </a:ln>
            <a:effectLst/>
          </c:spPr>
          <c:marker>
            <c:symbol val="none"/>
          </c:marker>
          <c:cat>
            <c:strRef>
              <c:f>'21 5 Year Tot Mkt Shr Chgs'!$FY$63:$FY$68</c:f>
              <c:strCache>
                <c:ptCount val="6"/>
                <c:pt idx="0">
                  <c:v>2014</c:v>
                </c:pt>
                <c:pt idx="1">
                  <c:v>2015</c:v>
                </c:pt>
                <c:pt idx="2">
                  <c:v>2016</c:v>
                </c:pt>
                <c:pt idx="3">
                  <c:v>2017</c:v>
                </c:pt>
                <c:pt idx="4">
                  <c:v>2018</c:v>
                </c:pt>
                <c:pt idx="5">
                  <c:v>2019</c:v>
                </c:pt>
              </c:strCache>
            </c:strRef>
          </c:cat>
          <c:val>
            <c:numRef>
              <c:f>'21 5 Year Tot Mkt Shr Chgs'!$GA$63:$GA$68</c:f>
              <c:numCache>
                <c:formatCode>0.0%</c:formatCode>
                <c:ptCount val="6"/>
                <c:pt idx="0">
                  <c:v>0</c:v>
                </c:pt>
                <c:pt idx="1">
                  <c:v>0.11041930409336566</c:v>
                </c:pt>
                <c:pt idx="2">
                  <c:v>0.12504706381207026</c:v>
                </c:pt>
                <c:pt idx="3">
                  <c:v>0.15656341796241457</c:v>
                </c:pt>
                <c:pt idx="4">
                  <c:v>0.13199136002308356</c:v>
                </c:pt>
                <c:pt idx="5">
                  <c:v>0.16342498714824791</c:v>
                </c:pt>
              </c:numCache>
            </c:numRef>
          </c:val>
          <c:smooth val="0"/>
          <c:extLst>
            <c:ext xmlns:c16="http://schemas.microsoft.com/office/drawing/2014/chart" uri="{C3380CC4-5D6E-409C-BE32-E72D297353CC}">
              <c16:uniqueId val="{00000001-E046-441E-8371-F0BCFA337558}"/>
            </c:ext>
          </c:extLst>
        </c:ser>
        <c:ser>
          <c:idx val="2"/>
          <c:order val="2"/>
          <c:tx>
            <c:strRef>
              <c:f>'21 5 Year Tot Mkt Shr Chgs'!$GB$62</c:f>
              <c:strCache>
                <c:ptCount val="1"/>
                <c:pt idx="0">
                  <c:v> Alterna </c:v>
                </c:pt>
              </c:strCache>
            </c:strRef>
          </c:tx>
          <c:spPr>
            <a:ln w="28575" cap="rnd">
              <a:solidFill>
                <a:srgbClr val="AB7942"/>
              </a:solidFill>
              <a:prstDash val="solid"/>
              <a:round/>
            </a:ln>
            <a:effectLst/>
          </c:spPr>
          <c:marker>
            <c:symbol val="none"/>
          </c:marker>
          <c:cat>
            <c:strRef>
              <c:f>'21 5 Year Tot Mkt Shr Chgs'!$FY$63:$FY$68</c:f>
              <c:strCache>
                <c:ptCount val="6"/>
                <c:pt idx="0">
                  <c:v>2014</c:v>
                </c:pt>
                <c:pt idx="1">
                  <c:v>2015</c:v>
                </c:pt>
                <c:pt idx="2">
                  <c:v>2016</c:v>
                </c:pt>
                <c:pt idx="3">
                  <c:v>2017</c:v>
                </c:pt>
                <c:pt idx="4">
                  <c:v>2018</c:v>
                </c:pt>
                <c:pt idx="5">
                  <c:v>2019</c:v>
                </c:pt>
              </c:strCache>
            </c:strRef>
          </c:cat>
          <c:val>
            <c:numRef>
              <c:f>'21 5 Year Tot Mkt Shr Chgs'!$GB$63:$GB$68</c:f>
              <c:numCache>
                <c:formatCode>0.0%</c:formatCode>
                <c:ptCount val="6"/>
                <c:pt idx="0">
                  <c:v>0</c:v>
                </c:pt>
                <c:pt idx="1">
                  <c:v>-2.3774308526843022E-2</c:v>
                </c:pt>
                <c:pt idx="2">
                  <c:v>0.11150890486660542</c:v>
                </c:pt>
                <c:pt idx="3">
                  <c:v>0.15237293458172482</c:v>
                </c:pt>
                <c:pt idx="4">
                  <c:v>0.73390398452236394</c:v>
                </c:pt>
                <c:pt idx="5">
                  <c:v>0.742120780756096</c:v>
                </c:pt>
              </c:numCache>
            </c:numRef>
          </c:val>
          <c:smooth val="0"/>
          <c:extLst>
            <c:ext xmlns:c16="http://schemas.microsoft.com/office/drawing/2014/chart" uri="{C3380CC4-5D6E-409C-BE32-E72D297353CC}">
              <c16:uniqueId val="{00000002-E046-441E-8371-F0BCFA337558}"/>
            </c:ext>
          </c:extLst>
        </c:ser>
        <c:ser>
          <c:idx val="3"/>
          <c:order val="3"/>
          <c:tx>
            <c:strRef>
              <c:f>'21 5 Year Tot Mkt Shr Chgs'!$GC$62</c:f>
              <c:strCache>
                <c:ptCount val="1"/>
                <c:pt idx="0">
                  <c:v> First Ontario </c:v>
                </c:pt>
              </c:strCache>
            </c:strRef>
          </c:tx>
          <c:spPr>
            <a:ln w="28575" cap="rnd">
              <a:solidFill>
                <a:schemeClr val="accent4"/>
              </a:solidFill>
              <a:round/>
            </a:ln>
            <a:effectLst/>
          </c:spPr>
          <c:marker>
            <c:symbol val="none"/>
          </c:marker>
          <c:cat>
            <c:strRef>
              <c:f>'21 5 Year Tot Mkt Shr Chgs'!$FY$63:$FY$68</c:f>
              <c:strCache>
                <c:ptCount val="6"/>
                <c:pt idx="0">
                  <c:v>2014</c:v>
                </c:pt>
                <c:pt idx="1">
                  <c:v>2015</c:v>
                </c:pt>
                <c:pt idx="2">
                  <c:v>2016</c:v>
                </c:pt>
                <c:pt idx="3">
                  <c:v>2017</c:v>
                </c:pt>
                <c:pt idx="4">
                  <c:v>2018</c:v>
                </c:pt>
                <c:pt idx="5">
                  <c:v>2019</c:v>
                </c:pt>
              </c:strCache>
            </c:strRef>
          </c:cat>
          <c:val>
            <c:numRef>
              <c:f>'21 5 Year Tot Mkt Shr Chgs'!$GC$63:$GC$68</c:f>
              <c:numCache>
                <c:formatCode>0.0%</c:formatCode>
                <c:ptCount val="6"/>
                <c:pt idx="0">
                  <c:v>0</c:v>
                </c:pt>
                <c:pt idx="1">
                  <c:v>2.0609706480211529E-2</c:v>
                </c:pt>
                <c:pt idx="2">
                  <c:v>0.1371449049957657</c:v>
                </c:pt>
                <c:pt idx="3">
                  <c:v>0.2928351694410386</c:v>
                </c:pt>
                <c:pt idx="4">
                  <c:v>0.43700779428351222</c:v>
                </c:pt>
                <c:pt idx="5">
                  <c:v>0.48764086704852261</c:v>
                </c:pt>
              </c:numCache>
            </c:numRef>
          </c:val>
          <c:smooth val="0"/>
          <c:extLst>
            <c:ext xmlns:c16="http://schemas.microsoft.com/office/drawing/2014/chart" uri="{C3380CC4-5D6E-409C-BE32-E72D297353CC}">
              <c16:uniqueId val="{00000003-E046-441E-8371-F0BCFA337558}"/>
            </c:ext>
          </c:extLst>
        </c:ser>
        <c:ser>
          <c:idx val="4"/>
          <c:order val="4"/>
          <c:tx>
            <c:strRef>
              <c:f>'21 5 Year Tot Mkt Shr Chgs'!$GD$62</c:f>
              <c:strCache>
                <c:ptCount val="1"/>
                <c:pt idx="0">
                  <c:v> DUCA </c:v>
                </c:pt>
              </c:strCache>
            </c:strRef>
          </c:tx>
          <c:spPr>
            <a:ln w="28575" cap="rnd">
              <a:solidFill>
                <a:schemeClr val="accent5"/>
              </a:solidFill>
              <a:round/>
            </a:ln>
            <a:effectLst/>
          </c:spPr>
          <c:marker>
            <c:symbol val="none"/>
          </c:marker>
          <c:cat>
            <c:strRef>
              <c:f>'21 5 Year Tot Mkt Shr Chgs'!$FY$63:$FY$68</c:f>
              <c:strCache>
                <c:ptCount val="6"/>
                <c:pt idx="0">
                  <c:v>2014</c:v>
                </c:pt>
                <c:pt idx="1">
                  <c:v>2015</c:v>
                </c:pt>
                <c:pt idx="2">
                  <c:v>2016</c:v>
                </c:pt>
                <c:pt idx="3">
                  <c:v>2017</c:v>
                </c:pt>
                <c:pt idx="4">
                  <c:v>2018</c:v>
                </c:pt>
                <c:pt idx="5">
                  <c:v>2019</c:v>
                </c:pt>
              </c:strCache>
            </c:strRef>
          </c:cat>
          <c:val>
            <c:numRef>
              <c:f>'21 5 Year Tot Mkt Shr Chgs'!$GD$63:$GD$68</c:f>
              <c:numCache>
                <c:formatCode>0.0%</c:formatCode>
                <c:ptCount val="6"/>
                <c:pt idx="0">
                  <c:v>0</c:v>
                </c:pt>
                <c:pt idx="1">
                  <c:v>2.2845622168278901E-2</c:v>
                </c:pt>
                <c:pt idx="2">
                  <c:v>2.1692425506510543E-3</c:v>
                </c:pt>
                <c:pt idx="3">
                  <c:v>4.3146908206190507E-2</c:v>
                </c:pt>
                <c:pt idx="4">
                  <c:v>0.23854713685279008</c:v>
                </c:pt>
                <c:pt idx="5">
                  <c:v>0.36885002805626915</c:v>
                </c:pt>
              </c:numCache>
            </c:numRef>
          </c:val>
          <c:smooth val="0"/>
          <c:extLst>
            <c:ext xmlns:c16="http://schemas.microsoft.com/office/drawing/2014/chart" uri="{C3380CC4-5D6E-409C-BE32-E72D297353CC}">
              <c16:uniqueId val="{00000004-E046-441E-8371-F0BCFA33755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472648046821608"/>
          <c:w val="0.85836329833770775"/>
          <c:h val="0.63966561320813331"/>
        </c:manualLayout>
      </c:layout>
      <c:lineChart>
        <c:grouping val="standard"/>
        <c:varyColors val="0"/>
        <c:ser>
          <c:idx val="0"/>
          <c:order val="0"/>
          <c:tx>
            <c:strRef>
              <c:f>'21 5 Year Tot Mkt Shr Chgs'!$FZ$70</c:f>
              <c:strCache>
                <c:ptCount val="1"/>
                <c:pt idx="0">
                  <c:v> Meridian </c:v>
                </c:pt>
              </c:strCache>
            </c:strRef>
          </c:tx>
          <c:spPr>
            <a:ln w="28575" cap="rnd">
              <a:solidFill>
                <a:srgbClr val="FF0000"/>
              </a:solidFill>
              <a:round/>
            </a:ln>
            <a:effectLst/>
          </c:spPr>
          <c:marker>
            <c:symbol val="none"/>
          </c:marker>
          <c:cat>
            <c:strRef>
              <c:f>'21 5 Year Tot Mkt Shr Chgs'!$FY$71:$FY$76</c:f>
              <c:strCache>
                <c:ptCount val="6"/>
                <c:pt idx="0">
                  <c:v>2014</c:v>
                </c:pt>
                <c:pt idx="1">
                  <c:v>2015</c:v>
                </c:pt>
                <c:pt idx="2">
                  <c:v>2016</c:v>
                </c:pt>
                <c:pt idx="3">
                  <c:v>2017</c:v>
                </c:pt>
                <c:pt idx="4">
                  <c:v>2018</c:v>
                </c:pt>
                <c:pt idx="5">
                  <c:v>2019</c:v>
                </c:pt>
              </c:strCache>
            </c:strRef>
          </c:cat>
          <c:val>
            <c:numRef>
              <c:f>'21 5 Year Tot Mkt Shr Chgs'!$FZ$71:$FZ$76</c:f>
              <c:numCache>
                <c:formatCode>0.0%</c:formatCode>
                <c:ptCount val="6"/>
                <c:pt idx="0">
                  <c:v>0</c:v>
                </c:pt>
                <c:pt idx="1">
                  <c:v>4.9944230683226669E-2</c:v>
                </c:pt>
                <c:pt idx="2">
                  <c:v>0.17303413806253287</c:v>
                </c:pt>
                <c:pt idx="3">
                  <c:v>0.27885935331955969</c:v>
                </c:pt>
                <c:pt idx="4">
                  <c:v>0.42436059385599095</c:v>
                </c:pt>
                <c:pt idx="5">
                  <c:v>0.61021980828298139</c:v>
                </c:pt>
              </c:numCache>
            </c:numRef>
          </c:val>
          <c:smooth val="0"/>
          <c:extLst>
            <c:ext xmlns:c16="http://schemas.microsoft.com/office/drawing/2014/chart" uri="{C3380CC4-5D6E-409C-BE32-E72D297353CC}">
              <c16:uniqueId val="{00000000-6710-4FC9-9E01-039CC8F54DF4}"/>
            </c:ext>
          </c:extLst>
        </c:ser>
        <c:ser>
          <c:idx val="1"/>
          <c:order val="1"/>
          <c:tx>
            <c:strRef>
              <c:f>'21 5 Year Tot Mkt Shr Chgs'!$GA$70</c:f>
              <c:strCache>
                <c:ptCount val="1"/>
                <c:pt idx="0">
                  <c:v> Libro Credit Union </c:v>
                </c:pt>
              </c:strCache>
            </c:strRef>
          </c:tx>
          <c:spPr>
            <a:ln w="28575" cap="rnd">
              <a:solidFill>
                <a:srgbClr val="0432FF"/>
              </a:solidFill>
              <a:round/>
            </a:ln>
            <a:effectLst/>
          </c:spPr>
          <c:marker>
            <c:symbol val="none"/>
          </c:marker>
          <c:cat>
            <c:strRef>
              <c:f>'21 5 Year Tot Mkt Shr Chgs'!$FY$71:$FY$76</c:f>
              <c:strCache>
                <c:ptCount val="6"/>
                <c:pt idx="0">
                  <c:v>2014</c:v>
                </c:pt>
                <c:pt idx="1">
                  <c:v>2015</c:v>
                </c:pt>
                <c:pt idx="2">
                  <c:v>2016</c:v>
                </c:pt>
                <c:pt idx="3">
                  <c:v>2017</c:v>
                </c:pt>
                <c:pt idx="4">
                  <c:v>2018</c:v>
                </c:pt>
                <c:pt idx="5">
                  <c:v>2019</c:v>
                </c:pt>
              </c:strCache>
            </c:strRef>
          </c:cat>
          <c:val>
            <c:numRef>
              <c:f>'21 5 Year Tot Mkt Shr Chgs'!$GA$71:$GA$76</c:f>
              <c:numCache>
                <c:formatCode>0.0%</c:formatCode>
                <c:ptCount val="6"/>
                <c:pt idx="0">
                  <c:v>0</c:v>
                </c:pt>
                <c:pt idx="1">
                  <c:v>0.10473693854036703</c:v>
                </c:pt>
                <c:pt idx="2">
                  <c:v>0.11064362533876849</c:v>
                </c:pt>
                <c:pt idx="3">
                  <c:v>0.10961757128436263</c:v>
                </c:pt>
                <c:pt idx="4">
                  <c:v>0.13229884511243445</c:v>
                </c:pt>
                <c:pt idx="5">
                  <c:v>0.15190726791449494</c:v>
                </c:pt>
              </c:numCache>
            </c:numRef>
          </c:val>
          <c:smooth val="0"/>
          <c:extLst>
            <c:ext xmlns:c16="http://schemas.microsoft.com/office/drawing/2014/chart" uri="{C3380CC4-5D6E-409C-BE32-E72D297353CC}">
              <c16:uniqueId val="{00000001-6710-4FC9-9E01-039CC8F54DF4}"/>
            </c:ext>
          </c:extLst>
        </c:ser>
        <c:ser>
          <c:idx val="2"/>
          <c:order val="2"/>
          <c:tx>
            <c:strRef>
              <c:f>'21 5 Year Tot Mkt Shr Chgs'!$GB$70</c:f>
              <c:strCache>
                <c:ptCount val="1"/>
                <c:pt idx="0">
                  <c:v> Alterna </c:v>
                </c:pt>
              </c:strCache>
            </c:strRef>
          </c:tx>
          <c:spPr>
            <a:ln w="28575" cap="rnd">
              <a:solidFill>
                <a:srgbClr val="AB7942"/>
              </a:solidFill>
              <a:prstDash val="solid"/>
              <a:round/>
            </a:ln>
            <a:effectLst/>
          </c:spPr>
          <c:marker>
            <c:symbol val="none"/>
          </c:marker>
          <c:cat>
            <c:strRef>
              <c:f>'21 5 Year Tot Mkt Shr Chgs'!$FY$71:$FY$76</c:f>
              <c:strCache>
                <c:ptCount val="6"/>
                <c:pt idx="0">
                  <c:v>2014</c:v>
                </c:pt>
                <c:pt idx="1">
                  <c:v>2015</c:v>
                </c:pt>
                <c:pt idx="2">
                  <c:v>2016</c:v>
                </c:pt>
                <c:pt idx="3">
                  <c:v>2017</c:v>
                </c:pt>
                <c:pt idx="4">
                  <c:v>2018</c:v>
                </c:pt>
                <c:pt idx="5">
                  <c:v>2019</c:v>
                </c:pt>
              </c:strCache>
            </c:strRef>
          </c:cat>
          <c:val>
            <c:numRef>
              <c:f>'21 5 Year Tot Mkt Shr Chgs'!$GB$71:$GB$76</c:f>
              <c:numCache>
                <c:formatCode>0.0%</c:formatCode>
                <c:ptCount val="6"/>
                <c:pt idx="0">
                  <c:v>0</c:v>
                </c:pt>
                <c:pt idx="1">
                  <c:v>1.6485380818384208E-2</c:v>
                </c:pt>
                <c:pt idx="2">
                  <c:v>0.19797070795709426</c:v>
                </c:pt>
                <c:pt idx="3">
                  <c:v>0.58691750834860823</c:v>
                </c:pt>
                <c:pt idx="4">
                  <c:v>0.49475401734776675</c:v>
                </c:pt>
                <c:pt idx="5">
                  <c:v>0.46464609537732882</c:v>
                </c:pt>
              </c:numCache>
            </c:numRef>
          </c:val>
          <c:smooth val="0"/>
          <c:extLst>
            <c:ext xmlns:c16="http://schemas.microsoft.com/office/drawing/2014/chart" uri="{C3380CC4-5D6E-409C-BE32-E72D297353CC}">
              <c16:uniqueId val="{00000002-6710-4FC9-9E01-039CC8F54DF4}"/>
            </c:ext>
          </c:extLst>
        </c:ser>
        <c:ser>
          <c:idx val="3"/>
          <c:order val="3"/>
          <c:tx>
            <c:strRef>
              <c:f>'21 5 Year Tot Mkt Shr Chgs'!$GC$70</c:f>
              <c:strCache>
                <c:ptCount val="1"/>
                <c:pt idx="0">
                  <c:v> First Ontario </c:v>
                </c:pt>
              </c:strCache>
            </c:strRef>
          </c:tx>
          <c:spPr>
            <a:ln w="28575" cap="rnd">
              <a:solidFill>
                <a:schemeClr val="accent4"/>
              </a:solidFill>
              <a:round/>
            </a:ln>
            <a:effectLst/>
          </c:spPr>
          <c:marker>
            <c:symbol val="none"/>
          </c:marker>
          <c:cat>
            <c:strRef>
              <c:f>'21 5 Year Tot Mkt Shr Chgs'!$FY$71:$FY$76</c:f>
              <c:strCache>
                <c:ptCount val="6"/>
                <c:pt idx="0">
                  <c:v>2014</c:v>
                </c:pt>
                <c:pt idx="1">
                  <c:v>2015</c:v>
                </c:pt>
                <c:pt idx="2">
                  <c:v>2016</c:v>
                </c:pt>
                <c:pt idx="3">
                  <c:v>2017</c:v>
                </c:pt>
                <c:pt idx="4">
                  <c:v>2018</c:v>
                </c:pt>
                <c:pt idx="5">
                  <c:v>2019</c:v>
                </c:pt>
              </c:strCache>
            </c:strRef>
          </c:cat>
          <c:val>
            <c:numRef>
              <c:f>'21 5 Year Tot Mkt Shr Chgs'!$GC$71:$GC$76</c:f>
              <c:numCache>
                <c:formatCode>0.0%</c:formatCode>
                <c:ptCount val="6"/>
                <c:pt idx="0">
                  <c:v>0</c:v>
                </c:pt>
                <c:pt idx="1">
                  <c:v>0.28616744217280321</c:v>
                </c:pt>
                <c:pt idx="2">
                  <c:v>0.71417374509653853</c:v>
                </c:pt>
                <c:pt idx="3">
                  <c:v>0.59115759488529707</c:v>
                </c:pt>
                <c:pt idx="4">
                  <c:v>0.58753826237590323</c:v>
                </c:pt>
                <c:pt idx="5">
                  <c:v>0.15334437892158923</c:v>
                </c:pt>
              </c:numCache>
            </c:numRef>
          </c:val>
          <c:smooth val="0"/>
          <c:extLst>
            <c:ext xmlns:c16="http://schemas.microsoft.com/office/drawing/2014/chart" uri="{C3380CC4-5D6E-409C-BE32-E72D297353CC}">
              <c16:uniqueId val="{00000003-6710-4FC9-9E01-039CC8F54DF4}"/>
            </c:ext>
          </c:extLst>
        </c:ser>
        <c:ser>
          <c:idx val="4"/>
          <c:order val="4"/>
          <c:tx>
            <c:strRef>
              <c:f>'21 5 Year Tot Mkt Shr Chgs'!$GD$70</c:f>
              <c:strCache>
                <c:ptCount val="1"/>
                <c:pt idx="0">
                  <c:v> DUCA </c:v>
                </c:pt>
              </c:strCache>
            </c:strRef>
          </c:tx>
          <c:spPr>
            <a:ln w="28575" cap="rnd">
              <a:solidFill>
                <a:schemeClr val="accent5"/>
              </a:solidFill>
              <a:round/>
            </a:ln>
            <a:effectLst/>
          </c:spPr>
          <c:marker>
            <c:symbol val="none"/>
          </c:marker>
          <c:cat>
            <c:strRef>
              <c:f>'21 5 Year Tot Mkt Shr Chgs'!$FY$71:$FY$76</c:f>
              <c:strCache>
                <c:ptCount val="6"/>
                <c:pt idx="0">
                  <c:v>2014</c:v>
                </c:pt>
                <c:pt idx="1">
                  <c:v>2015</c:v>
                </c:pt>
                <c:pt idx="2">
                  <c:v>2016</c:v>
                </c:pt>
                <c:pt idx="3">
                  <c:v>2017</c:v>
                </c:pt>
                <c:pt idx="4">
                  <c:v>2018</c:v>
                </c:pt>
                <c:pt idx="5">
                  <c:v>2019</c:v>
                </c:pt>
              </c:strCache>
            </c:strRef>
          </c:cat>
          <c:val>
            <c:numRef>
              <c:f>'21 5 Year Tot Mkt Shr Chgs'!$GD$71:$GD$76</c:f>
              <c:numCache>
                <c:formatCode>0.0%</c:formatCode>
                <c:ptCount val="6"/>
                <c:pt idx="0">
                  <c:v>0</c:v>
                </c:pt>
                <c:pt idx="1">
                  <c:v>3.6373484043595236E-2</c:v>
                </c:pt>
                <c:pt idx="2">
                  <c:v>-5.6305266803376539E-2</c:v>
                </c:pt>
                <c:pt idx="3">
                  <c:v>0.17155552550569275</c:v>
                </c:pt>
                <c:pt idx="4">
                  <c:v>0.12348748623868294</c:v>
                </c:pt>
                <c:pt idx="5">
                  <c:v>0.11513796624374124</c:v>
                </c:pt>
              </c:numCache>
            </c:numRef>
          </c:val>
          <c:smooth val="0"/>
          <c:extLst>
            <c:ext xmlns:c16="http://schemas.microsoft.com/office/drawing/2014/chart" uri="{C3380CC4-5D6E-409C-BE32-E72D297353CC}">
              <c16:uniqueId val="{00000004-6710-4FC9-9E01-039CC8F54DF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51621463983668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 and Loans</a:t>
            </a:r>
          </a:p>
          <a:p>
            <a:pPr>
              <a:defRPr/>
            </a:pPr>
            <a:r>
              <a:rPr lang="en-US" sz="1200"/>
              <a:t>%</a:t>
            </a:r>
            <a:r>
              <a:rPr lang="en-US" sz="1200" baseline="0"/>
              <a:t> Change in Share</a:t>
            </a:r>
            <a:endParaRPr lang="en-US" sz="1200"/>
          </a:p>
        </c:rich>
      </c:tx>
      <c:layout>
        <c:manualLayout>
          <c:xMode val="edge"/>
          <c:yMode val="edge"/>
          <c:x val="0.16619317934095451"/>
          <c:y val="3.67563275324011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47888254219001"/>
          <c:w val="0.85836329833770775"/>
          <c:h val="0.62960327075538514"/>
        </c:manualLayout>
      </c:layout>
      <c:lineChart>
        <c:grouping val="standard"/>
        <c:varyColors val="0"/>
        <c:ser>
          <c:idx val="0"/>
          <c:order val="0"/>
          <c:tx>
            <c:strRef>
              <c:f>'22 5 Yr Change Prov Sh of Bks'!$AN$80</c:f>
              <c:strCache>
                <c:ptCount val="1"/>
                <c:pt idx="0">
                  <c:v> Van City </c:v>
                </c:pt>
              </c:strCache>
            </c:strRef>
          </c:tx>
          <c:spPr>
            <a:ln w="28575" cap="rnd">
              <a:solidFill>
                <a:srgbClr val="FF0000"/>
              </a:solidFill>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Bks'!$AN$81:$AN$86</c:f>
              <c:numCache>
                <c:formatCode>0.0%</c:formatCode>
                <c:ptCount val="6"/>
                <c:pt idx="0">
                  <c:v>0</c:v>
                </c:pt>
                <c:pt idx="1">
                  <c:v>-3.0123333020016345E-3</c:v>
                </c:pt>
                <c:pt idx="2">
                  <c:v>-2.6964084502275106E-2</c:v>
                </c:pt>
                <c:pt idx="3">
                  <c:v>-7.9745464117863554E-2</c:v>
                </c:pt>
                <c:pt idx="4">
                  <c:v>-0.11414707372760113</c:v>
                </c:pt>
              </c:numCache>
            </c:numRef>
          </c:val>
          <c:smooth val="0"/>
          <c:extLst>
            <c:ext xmlns:c16="http://schemas.microsoft.com/office/drawing/2014/chart" uri="{C3380CC4-5D6E-409C-BE32-E72D297353CC}">
              <c16:uniqueId val="{00000000-4608-48FB-857D-769C5524A52B}"/>
            </c:ext>
          </c:extLst>
        </c:ser>
        <c:ser>
          <c:idx val="1"/>
          <c:order val="1"/>
          <c:tx>
            <c:strRef>
              <c:f>'22 5 Yr Change Prov Sh of Bks'!$AO$80</c:f>
              <c:strCache>
                <c:ptCount val="1"/>
                <c:pt idx="0">
                  <c:v> Coast Capital </c:v>
                </c:pt>
              </c:strCache>
            </c:strRef>
          </c:tx>
          <c:spPr>
            <a:ln w="28575" cap="rnd">
              <a:solidFill>
                <a:srgbClr val="0432FF"/>
              </a:solidFill>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Bks'!$AO$81:$AO$86</c:f>
              <c:numCache>
                <c:formatCode>0.0%</c:formatCode>
                <c:ptCount val="6"/>
                <c:pt idx="0">
                  <c:v>0</c:v>
                </c:pt>
                <c:pt idx="1">
                  <c:v>-1.6806050483943773E-2</c:v>
                </c:pt>
                <c:pt idx="2">
                  <c:v>-5.9526008530784514E-3</c:v>
                </c:pt>
                <c:pt idx="3">
                  <c:v>1.5275798766303037E-2</c:v>
                </c:pt>
                <c:pt idx="4">
                  <c:v>4.0240174165359265E-2</c:v>
                </c:pt>
                <c:pt idx="5">
                  <c:v>4.2367027090126998E-2</c:v>
                </c:pt>
              </c:numCache>
            </c:numRef>
          </c:val>
          <c:smooth val="0"/>
          <c:extLst>
            <c:ext xmlns:c16="http://schemas.microsoft.com/office/drawing/2014/chart" uri="{C3380CC4-5D6E-409C-BE32-E72D297353CC}">
              <c16:uniqueId val="{00000001-4608-48FB-857D-769C5524A52B}"/>
            </c:ext>
          </c:extLst>
        </c:ser>
        <c:ser>
          <c:idx val="2"/>
          <c:order val="2"/>
          <c:tx>
            <c:strRef>
              <c:f>'22 5 Yr Change Prov Sh of Bks'!$AP$80</c:f>
              <c:strCache>
                <c:ptCount val="1"/>
                <c:pt idx="0">
                  <c:v> First West </c:v>
                </c:pt>
              </c:strCache>
            </c:strRef>
          </c:tx>
          <c:spPr>
            <a:ln w="28575" cap="rnd">
              <a:solidFill>
                <a:srgbClr val="AB7942"/>
              </a:solidFill>
              <a:prstDash val="solid"/>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Bks'!$AP$81:$AP$86</c:f>
              <c:numCache>
                <c:formatCode>0.0%</c:formatCode>
                <c:ptCount val="6"/>
                <c:pt idx="0">
                  <c:v>0</c:v>
                </c:pt>
                <c:pt idx="1">
                  <c:v>7.9625944960059453E-2</c:v>
                </c:pt>
                <c:pt idx="2">
                  <c:v>7.2118060101408255E-2</c:v>
                </c:pt>
                <c:pt idx="3">
                  <c:v>5.0264540718015636E-2</c:v>
                </c:pt>
                <c:pt idx="4">
                  <c:v>1.2136201891275594E-2</c:v>
                </c:pt>
                <c:pt idx="5">
                  <c:v>4.2163155133924164E-2</c:v>
                </c:pt>
              </c:numCache>
            </c:numRef>
          </c:val>
          <c:smooth val="0"/>
          <c:extLst>
            <c:ext xmlns:c16="http://schemas.microsoft.com/office/drawing/2014/chart" uri="{C3380CC4-5D6E-409C-BE32-E72D297353CC}">
              <c16:uniqueId val="{00000002-4608-48FB-857D-769C5524A52B}"/>
            </c:ext>
          </c:extLst>
        </c:ser>
        <c:ser>
          <c:idx val="3"/>
          <c:order val="3"/>
          <c:tx>
            <c:strRef>
              <c:f>'22 5 Yr Change Prov Sh of Bks'!$AQ$80</c:f>
              <c:strCache>
                <c:ptCount val="1"/>
                <c:pt idx="0">
                  <c:v> Prospera </c:v>
                </c:pt>
              </c:strCache>
            </c:strRef>
          </c:tx>
          <c:spPr>
            <a:ln w="28575" cap="rnd">
              <a:solidFill>
                <a:srgbClr val="FFC000"/>
              </a:solidFill>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Bks'!$AQ$81:$AQ$86</c:f>
              <c:numCache>
                <c:formatCode>0.0%</c:formatCode>
                <c:ptCount val="6"/>
                <c:pt idx="0">
                  <c:v>0</c:v>
                </c:pt>
                <c:pt idx="1">
                  <c:v>-3.3923605616423317E-3</c:v>
                </c:pt>
                <c:pt idx="2">
                  <c:v>5.0438705719389333E-2</c:v>
                </c:pt>
                <c:pt idx="3">
                  <c:v>6.4649234126945468E-2</c:v>
                </c:pt>
                <c:pt idx="4">
                  <c:v>4.3172976389224925E-2</c:v>
                </c:pt>
              </c:numCache>
            </c:numRef>
          </c:val>
          <c:smooth val="0"/>
          <c:extLst>
            <c:ext xmlns:c16="http://schemas.microsoft.com/office/drawing/2014/chart" uri="{C3380CC4-5D6E-409C-BE32-E72D297353CC}">
              <c16:uniqueId val="{00000003-4608-48FB-857D-769C5524A52B}"/>
            </c:ext>
          </c:extLst>
        </c:ser>
        <c:ser>
          <c:idx val="4"/>
          <c:order val="4"/>
          <c:tx>
            <c:strRef>
              <c:f>'22 5 Yr Change Prov Sh of Bks'!$AR$80</c:f>
              <c:strCache>
                <c:ptCount val="1"/>
                <c:pt idx="0">
                  <c:v> Interior </c:v>
                </c:pt>
              </c:strCache>
            </c:strRef>
          </c:tx>
          <c:spPr>
            <a:ln w="28575" cap="rnd">
              <a:solidFill>
                <a:schemeClr val="tx1"/>
              </a:solidFill>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Bks'!$AR$81:$AR$86</c:f>
              <c:numCache>
                <c:formatCode>0.0%</c:formatCode>
                <c:ptCount val="6"/>
                <c:pt idx="0">
                  <c:v>0</c:v>
                </c:pt>
                <c:pt idx="1">
                  <c:v>2.0075037429965231E-2</c:v>
                </c:pt>
                <c:pt idx="2">
                  <c:v>-6.2414536821902081E-4</c:v>
                </c:pt>
                <c:pt idx="3">
                  <c:v>-5.6927042385318677E-2</c:v>
                </c:pt>
                <c:pt idx="4">
                  <c:v>-0.1169691939129282</c:v>
                </c:pt>
              </c:numCache>
            </c:numRef>
          </c:val>
          <c:smooth val="0"/>
          <c:extLst>
            <c:ext xmlns:c16="http://schemas.microsoft.com/office/drawing/2014/chart" uri="{C3380CC4-5D6E-409C-BE32-E72D297353CC}">
              <c16:uniqueId val="{00000004-4608-48FB-857D-769C5524A52B}"/>
            </c:ext>
          </c:extLst>
        </c:ser>
        <c:ser>
          <c:idx val="5"/>
          <c:order val="5"/>
          <c:tx>
            <c:strRef>
              <c:f>'22 5 Yr Change Prov Sh of Bks'!$AS$80</c:f>
              <c:strCache>
                <c:ptCount val="1"/>
                <c:pt idx="0">
                  <c:v> Coastal Community </c:v>
                </c:pt>
              </c:strCache>
            </c:strRef>
          </c:tx>
          <c:spPr>
            <a:ln w="28575" cap="rnd">
              <a:solidFill>
                <a:srgbClr val="00B050"/>
              </a:solidFill>
              <a:prstDash val="solid"/>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Bks'!$AS$81:$AS$86</c:f>
              <c:numCache>
                <c:formatCode>0.0%</c:formatCode>
                <c:ptCount val="6"/>
                <c:pt idx="0">
                  <c:v>0</c:v>
                </c:pt>
                <c:pt idx="1">
                  <c:v>1.3821099610845846E-2</c:v>
                </c:pt>
                <c:pt idx="2">
                  <c:v>3.4818092984407759E-2</c:v>
                </c:pt>
                <c:pt idx="3">
                  <c:v>5.4039549829428109E-2</c:v>
                </c:pt>
                <c:pt idx="4">
                  <c:v>4.361801197034873E-2</c:v>
                </c:pt>
              </c:numCache>
            </c:numRef>
          </c:val>
          <c:smooth val="0"/>
          <c:extLst>
            <c:ext xmlns:c16="http://schemas.microsoft.com/office/drawing/2014/chart" uri="{C3380CC4-5D6E-409C-BE32-E72D297353CC}">
              <c16:uniqueId val="{00000005-4608-48FB-857D-769C5524A52B}"/>
            </c:ext>
          </c:extLst>
        </c:ser>
        <c:ser>
          <c:idx val="6"/>
          <c:order val="6"/>
          <c:tx>
            <c:strRef>
              <c:f>'22 5 Yr Change Prov Sh of Bks'!$AT$80</c:f>
              <c:strCache>
                <c:ptCount val="1"/>
                <c:pt idx="0">
                  <c:v> Blue Shore </c:v>
                </c:pt>
              </c:strCache>
            </c:strRef>
          </c:tx>
          <c:spPr>
            <a:ln w="28575" cap="rnd">
              <a:solidFill>
                <a:srgbClr val="00B0F0"/>
              </a:solidFill>
              <a:prstDash val="solid"/>
              <a:round/>
            </a:ln>
            <a:effectLst/>
          </c:spPr>
          <c:marker>
            <c:symbol val="none"/>
          </c:marker>
          <c:cat>
            <c:numRef>
              <c:f>'22 5 Yr Change Prov Sh of Bks'!$AM$81:$AM$86</c:f>
              <c:numCache>
                <c:formatCode>General</c:formatCode>
                <c:ptCount val="6"/>
                <c:pt idx="0">
                  <c:v>2014</c:v>
                </c:pt>
                <c:pt idx="1">
                  <c:v>2015</c:v>
                </c:pt>
                <c:pt idx="2">
                  <c:v>2016</c:v>
                </c:pt>
                <c:pt idx="3">
                  <c:v>2017</c:v>
                </c:pt>
                <c:pt idx="4">
                  <c:v>2018</c:v>
                </c:pt>
                <c:pt idx="5">
                  <c:v>2019</c:v>
                </c:pt>
              </c:numCache>
            </c:numRef>
          </c:cat>
          <c:val>
            <c:numRef>
              <c:f>'22 5 Yr Change Prov Sh of Bks'!$AT$81:$AT$86</c:f>
              <c:numCache>
                <c:formatCode>0.0%</c:formatCode>
                <c:ptCount val="6"/>
                <c:pt idx="0">
                  <c:v>0</c:v>
                </c:pt>
                <c:pt idx="1">
                  <c:v>8.4636966191262306E-2</c:v>
                </c:pt>
                <c:pt idx="2">
                  <c:v>0.12011272558338315</c:v>
                </c:pt>
                <c:pt idx="3">
                  <c:v>0.18329408075179268</c:v>
                </c:pt>
                <c:pt idx="4">
                  <c:v>0.22724143598467708</c:v>
                </c:pt>
                <c:pt idx="5">
                  <c:v>0.27437056171573476</c:v>
                </c:pt>
              </c:numCache>
            </c:numRef>
          </c:val>
          <c:smooth val="0"/>
          <c:extLst>
            <c:ext xmlns:c16="http://schemas.microsoft.com/office/drawing/2014/chart" uri="{C3380CC4-5D6E-409C-BE32-E72D297353CC}">
              <c16:uniqueId val="{00000006-4608-48FB-857D-769C5524A52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Bks'!$FQ$80</c:f>
              <c:strCache>
                <c:ptCount val="1"/>
                <c:pt idx="0">
                  <c:v> Meridian </c:v>
                </c:pt>
              </c:strCache>
            </c:strRef>
          </c:tx>
          <c:spPr>
            <a:ln w="28575" cap="rnd">
              <a:solidFill>
                <a:srgbClr val="FF0000"/>
              </a:solidFill>
              <a:round/>
            </a:ln>
            <a:effectLst/>
          </c:spPr>
          <c:marker>
            <c:symbol val="none"/>
          </c:marker>
          <c:cat>
            <c:numRef>
              <c:f>'22 5 Yr Change Prov Sh of Bks'!$FP$81:$FP$86</c:f>
              <c:numCache>
                <c:formatCode>@</c:formatCode>
                <c:ptCount val="6"/>
                <c:pt idx="0">
                  <c:v>2014</c:v>
                </c:pt>
                <c:pt idx="1">
                  <c:v>2015</c:v>
                </c:pt>
                <c:pt idx="2">
                  <c:v>2016</c:v>
                </c:pt>
                <c:pt idx="3">
                  <c:v>2017</c:v>
                </c:pt>
                <c:pt idx="4">
                  <c:v>2018</c:v>
                </c:pt>
                <c:pt idx="5">
                  <c:v>2019</c:v>
                </c:pt>
              </c:numCache>
            </c:numRef>
          </c:cat>
          <c:val>
            <c:numRef>
              <c:f>'22 5 Yr Change Prov Sh of Bks'!$FQ$81:$FQ$86</c:f>
              <c:numCache>
                <c:formatCode>0.0%</c:formatCode>
                <c:ptCount val="6"/>
                <c:pt idx="0">
                  <c:v>0</c:v>
                </c:pt>
                <c:pt idx="1">
                  <c:v>1.7854108700117624E-2</c:v>
                </c:pt>
                <c:pt idx="2">
                  <c:v>0.13228190509491641</c:v>
                </c:pt>
                <c:pt idx="3">
                  <c:v>0.19703520577373251</c:v>
                </c:pt>
                <c:pt idx="4">
                  <c:v>0.26621676027072816</c:v>
                </c:pt>
                <c:pt idx="5">
                  <c:v>0.40006725299169815</c:v>
                </c:pt>
              </c:numCache>
            </c:numRef>
          </c:val>
          <c:smooth val="0"/>
          <c:extLst>
            <c:ext xmlns:c16="http://schemas.microsoft.com/office/drawing/2014/chart" uri="{C3380CC4-5D6E-409C-BE32-E72D297353CC}">
              <c16:uniqueId val="{00000000-6667-4F29-9F65-5E7EDF65FD8A}"/>
            </c:ext>
          </c:extLst>
        </c:ser>
        <c:ser>
          <c:idx val="1"/>
          <c:order val="1"/>
          <c:tx>
            <c:strRef>
              <c:f>'22 5 Yr Change Prov Sh of Bks'!$FR$80</c:f>
              <c:strCache>
                <c:ptCount val="1"/>
                <c:pt idx="0">
                  <c:v> Libro Credit Union </c:v>
                </c:pt>
              </c:strCache>
            </c:strRef>
          </c:tx>
          <c:spPr>
            <a:ln w="28575" cap="rnd">
              <a:solidFill>
                <a:srgbClr val="0432FF"/>
              </a:solidFill>
              <a:round/>
            </a:ln>
            <a:effectLst/>
          </c:spPr>
          <c:marker>
            <c:symbol val="none"/>
          </c:marker>
          <c:cat>
            <c:numRef>
              <c:f>'22 5 Yr Change Prov Sh of Bks'!$FP$81:$FP$86</c:f>
              <c:numCache>
                <c:formatCode>@</c:formatCode>
                <c:ptCount val="6"/>
                <c:pt idx="0">
                  <c:v>2014</c:v>
                </c:pt>
                <c:pt idx="1">
                  <c:v>2015</c:v>
                </c:pt>
                <c:pt idx="2">
                  <c:v>2016</c:v>
                </c:pt>
                <c:pt idx="3">
                  <c:v>2017</c:v>
                </c:pt>
                <c:pt idx="4">
                  <c:v>2018</c:v>
                </c:pt>
                <c:pt idx="5">
                  <c:v>2019</c:v>
                </c:pt>
              </c:numCache>
            </c:numRef>
          </c:cat>
          <c:val>
            <c:numRef>
              <c:f>'22 5 Yr Change Prov Sh of Bks'!$FR$81:$FR$86</c:f>
              <c:numCache>
                <c:formatCode>0.0%</c:formatCode>
                <c:ptCount val="6"/>
                <c:pt idx="0">
                  <c:v>0</c:v>
                </c:pt>
                <c:pt idx="1">
                  <c:v>9.4641265714213038E-2</c:v>
                </c:pt>
                <c:pt idx="2">
                  <c:v>0.11134924720002309</c:v>
                </c:pt>
                <c:pt idx="3">
                  <c:v>0.11958231782712679</c:v>
                </c:pt>
                <c:pt idx="4">
                  <c:v>7.3121304822529723E-2</c:v>
                </c:pt>
                <c:pt idx="5">
                  <c:v>0.11981687464943364</c:v>
                </c:pt>
              </c:numCache>
            </c:numRef>
          </c:val>
          <c:smooth val="0"/>
          <c:extLst>
            <c:ext xmlns:c16="http://schemas.microsoft.com/office/drawing/2014/chart" uri="{C3380CC4-5D6E-409C-BE32-E72D297353CC}">
              <c16:uniqueId val="{00000001-6667-4F29-9F65-5E7EDF65FD8A}"/>
            </c:ext>
          </c:extLst>
        </c:ser>
        <c:ser>
          <c:idx val="2"/>
          <c:order val="2"/>
          <c:tx>
            <c:strRef>
              <c:f>'22 5 Yr Change Prov Sh of Bks'!$FS$80</c:f>
              <c:strCache>
                <c:ptCount val="1"/>
                <c:pt idx="0">
                  <c:v> Alterna </c:v>
                </c:pt>
              </c:strCache>
            </c:strRef>
          </c:tx>
          <c:spPr>
            <a:ln w="28575" cap="rnd">
              <a:solidFill>
                <a:srgbClr val="AB7942"/>
              </a:solidFill>
              <a:prstDash val="solid"/>
              <a:round/>
            </a:ln>
            <a:effectLst/>
          </c:spPr>
          <c:marker>
            <c:symbol val="none"/>
          </c:marker>
          <c:cat>
            <c:numRef>
              <c:f>'22 5 Yr Change Prov Sh of Bks'!$FP$81:$FP$86</c:f>
              <c:numCache>
                <c:formatCode>@</c:formatCode>
                <c:ptCount val="6"/>
                <c:pt idx="0">
                  <c:v>2014</c:v>
                </c:pt>
                <c:pt idx="1">
                  <c:v>2015</c:v>
                </c:pt>
                <c:pt idx="2">
                  <c:v>2016</c:v>
                </c:pt>
                <c:pt idx="3">
                  <c:v>2017</c:v>
                </c:pt>
                <c:pt idx="4">
                  <c:v>2018</c:v>
                </c:pt>
                <c:pt idx="5">
                  <c:v>2019</c:v>
                </c:pt>
              </c:numCache>
            </c:numRef>
          </c:cat>
          <c:val>
            <c:numRef>
              <c:f>'22 5 Yr Change Prov Sh of Bks'!$FS$81:$FS$86</c:f>
              <c:numCache>
                <c:formatCode>0.0%</c:formatCode>
                <c:ptCount val="6"/>
                <c:pt idx="0">
                  <c:v>0</c:v>
                </c:pt>
                <c:pt idx="1">
                  <c:v>-1.976553538874257E-2</c:v>
                </c:pt>
                <c:pt idx="2">
                  <c:v>0.13679912590364329</c:v>
                </c:pt>
                <c:pt idx="3">
                  <c:v>0.30630666911140281</c:v>
                </c:pt>
                <c:pt idx="4">
                  <c:v>0.54573136896988872</c:v>
                </c:pt>
                <c:pt idx="5">
                  <c:v>0.56552894455701586</c:v>
                </c:pt>
              </c:numCache>
            </c:numRef>
          </c:val>
          <c:smooth val="0"/>
          <c:extLst>
            <c:ext xmlns:c16="http://schemas.microsoft.com/office/drawing/2014/chart" uri="{C3380CC4-5D6E-409C-BE32-E72D297353CC}">
              <c16:uniqueId val="{00000002-6667-4F29-9F65-5E7EDF65FD8A}"/>
            </c:ext>
          </c:extLst>
        </c:ser>
        <c:ser>
          <c:idx val="3"/>
          <c:order val="3"/>
          <c:tx>
            <c:strRef>
              <c:f>'22 5 Yr Change Prov Sh of Bks'!$FT$80</c:f>
              <c:strCache>
                <c:ptCount val="1"/>
                <c:pt idx="0">
                  <c:v> First Ontario </c:v>
                </c:pt>
              </c:strCache>
            </c:strRef>
          </c:tx>
          <c:spPr>
            <a:ln w="28575" cap="rnd">
              <a:solidFill>
                <a:schemeClr val="accent4"/>
              </a:solidFill>
              <a:round/>
            </a:ln>
            <a:effectLst/>
          </c:spPr>
          <c:marker>
            <c:symbol val="none"/>
          </c:marker>
          <c:cat>
            <c:numRef>
              <c:f>'22 5 Yr Change Prov Sh of Bks'!$FP$81:$FP$86</c:f>
              <c:numCache>
                <c:formatCode>@</c:formatCode>
                <c:ptCount val="6"/>
                <c:pt idx="0">
                  <c:v>2014</c:v>
                </c:pt>
                <c:pt idx="1">
                  <c:v>2015</c:v>
                </c:pt>
                <c:pt idx="2">
                  <c:v>2016</c:v>
                </c:pt>
                <c:pt idx="3">
                  <c:v>2017</c:v>
                </c:pt>
                <c:pt idx="4">
                  <c:v>2018</c:v>
                </c:pt>
                <c:pt idx="5">
                  <c:v>2019</c:v>
                </c:pt>
              </c:numCache>
            </c:numRef>
          </c:cat>
          <c:val>
            <c:numRef>
              <c:f>'22 5 Yr Change Prov Sh of Bks'!$FT$81:$FT$86</c:f>
              <c:numCache>
                <c:formatCode>0.0%</c:formatCode>
                <c:ptCount val="6"/>
                <c:pt idx="0">
                  <c:v>0</c:v>
                </c:pt>
                <c:pt idx="1">
                  <c:v>0.14908443842223076</c:v>
                </c:pt>
                <c:pt idx="2">
                  <c:v>0.43324515230289407</c:v>
                </c:pt>
                <c:pt idx="3">
                  <c:v>0.42285867741930733</c:v>
                </c:pt>
                <c:pt idx="4">
                  <c:v>0.42947828145968364</c:v>
                </c:pt>
                <c:pt idx="5">
                  <c:v>0.25202000662872043</c:v>
                </c:pt>
              </c:numCache>
            </c:numRef>
          </c:val>
          <c:smooth val="0"/>
          <c:extLst>
            <c:ext xmlns:c16="http://schemas.microsoft.com/office/drawing/2014/chart" uri="{C3380CC4-5D6E-409C-BE32-E72D297353CC}">
              <c16:uniqueId val="{00000003-6667-4F29-9F65-5E7EDF65FD8A}"/>
            </c:ext>
          </c:extLst>
        </c:ser>
        <c:ser>
          <c:idx val="4"/>
          <c:order val="4"/>
          <c:tx>
            <c:strRef>
              <c:f>'22 5 Yr Change Prov Sh of Bks'!$FU$80</c:f>
              <c:strCache>
                <c:ptCount val="1"/>
                <c:pt idx="0">
                  <c:v> DUCA </c:v>
                </c:pt>
              </c:strCache>
            </c:strRef>
          </c:tx>
          <c:spPr>
            <a:ln w="28575" cap="rnd">
              <a:solidFill>
                <a:schemeClr val="accent5"/>
              </a:solidFill>
              <a:round/>
            </a:ln>
            <a:effectLst/>
          </c:spPr>
          <c:marker>
            <c:symbol val="none"/>
          </c:marker>
          <c:cat>
            <c:numRef>
              <c:f>'22 5 Yr Change Prov Sh of Bks'!$FP$81:$FP$86</c:f>
              <c:numCache>
                <c:formatCode>@</c:formatCode>
                <c:ptCount val="6"/>
                <c:pt idx="0">
                  <c:v>2014</c:v>
                </c:pt>
                <c:pt idx="1">
                  <c:v>2015</c:v>
                </c:pt>
                <c:pt idx="2">
                  <c:v>2016</c:v>
                </c:pt>
                <c:pt idx="3">
                  <c:v>2017</c:v>
                </c:pt>
                <c:pt idx="4">
                  <c:v>2018</c:v>
                </c:pt>
                <c:pt idx="5">
                  <c:v>2019</c:v>
                </c:pt>
              </c:numCache>
            </c:numRef>
          </c:cat>
          <c:val>
            <c:numRef>
              <c:f>'22 5 Yr Change Prov Sh of Bks'!$FU$81:$FU$86</c:f>
              <c:numCache>
                <c:formatCode>0.0%</c:formatCode>
                <c:ptCount val="6"/>
                <c:pt idx="0">
                  <c:v>0</c:v>
                </c:pt>
                <c:pt idx="1">
                  <c:v>1.5031964753635168E-2</c:v>
                </c:pt>
                <c:pt idx="2">
                  <c:v>-3.003985294717897E-2</c:v>
                </c:pt>
                <c:pt idx="3">
                  <c:v>7.2242026203692078E-2</c:v>
                </c:pt>
                <c:pt idx="4">
                  <c:v>0.12838505613967133</c:v>
                </c:pt>
                <c:pt idx="5">
                  <c:v>0.22144093071454693</c:v>
                </c:pt>
              </c:numCache>
            </c:numRef>
          </c:val>
          <c:smooth val="0"/>
          <c:extLst>
            <c:ext xmlns:c16="http://schemas.microsoft.com/office/drawing/2014/chart" uri="{C3380CC4-5D6E-409C-BE32-E72D297353CC}">
              <c16:uniqueId val="{00000004-6667-4F29-9F65-5E7EDF65FD8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953157814295495"/>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Bks'!$FQ$64</c:f>
              <c:strCache>
                <c:ptCount val="1"/>
                <c:pt idx="0">
                  <c:v> Meridian </c:v>
                </c:pt>
              </c:strCache>
            </c:strRef>
          </c:tx>
          <c:spPr>
            <a:ln w="28575" cap="rnd">
              <a:solidFill>
                <a:srgbClr val="FF0000"/>
              </a:solidFill>
              <a:round/>
            </a:ln>
            <a:effectLst/>
          </c:spPr>
          <c:marker>
            <c:symbol val="none"/>
          </c:marker>
          <c:cat>
            <c:numRef>
              <c:f>'22 5 Yr Change Prov Sh of Bks'!$FP$65:$FP$70</c:f>
              <c:numCache>
                <c:formatCode>General</c:formatCode>
                <c:ptCount val="6"/>
                <c:pt idx="0">
                  <c:v>2014</c:v>
                </c:pt>
                <c:pt idx="1">
                  <c:v>2015</c:v>
                </c:pt>
                <c:pt idx="2">
                  <c:v>2016</c:v>
                </c:pt>
                <c:pt idx="3">
                  <c:v>2017</c:v>
                </c:pt>
                <c:pt idx="4">
                  <c:v>2018</c:v>
                </c:pt>
                <c:pt idx="5">
                  <c:v>2019</c:v>
                </c:pt>
              </c:numCache>
            </c:numRef>
          </c:cat>
          <c:val>
            <c:numRef>
              <c:f>'22 5 Yr Change Prov Sh of Bks'!$FQ$65:$FQ$70</c:f>
              <c:numCache>
                <c:formatCode>0.0%</c:formatCode>
                <c:ptCount val="6"/>
                <c:pt idx="0">
                  <c:v>0</c:v>
                </c:pt>
                <c:pt idx="1">
                  <c:v>5.4133838363833314E-3</c:v>
                </c:pt>
                <c:pt idx="2">
                  <c:v>0.10859989436941078</c:v>
                </c:pt>
                <c:pt idx="3">
                  <c:v>0.16060751567725551</c:v>
                </c:pt>
                <c:pt idx="4">
                  <c:v>0.21224740314274923</c:v>
                </c:pt>
                <c:pt idx="5">
                  <c:v>0.29410015858008004</c:v>
                </c:pt>
              </c:numCache>
            </c:numRef>
          </c:val>
          <c:smooth val="0"/>
          <c:extLst>
            <c:ext xmlns:c16="http://schemas.microsoft.com/office/drawing/2014/chart" uri="{C3380CC4-5D6E-409C-BE32-E72D297353CC}">
              <c16:uniqueId val="{00000000-965B-4583-BC22-7809F41FA9D1}"/>
            </c:ext>
          </c:extLst>
        </c:ser>
        <c:ser>
          <c:idx val="1"/>
          <c:order val="1"/>
          <c:tx>
            <c:strRef>
              <c:f>'22 5 Yr Change Prov Sh of Bks'!$FR$64</c:f>
              <c:strCache>
                <c:ptCount val="1"/>
                <c:pt idx="0">
                  <c:v> Libro Credit Union </c:v>
                </c:pt>
              </c:strCache>
            </c:strRef>
          </c:tx>
          <c:spPr>
            <a:ln w="28575" cap="rnd">
              <a:solidFill>
                <a:srgbClr val="0432FF"/>
              </a:solidFill>
              <a:round/>
            </a:ln>
            <a:effectLst/>
          </c:spPr>
          <c:marker>
            <c:symbol val="none"/>
          </c:marker>
          <c:cat>
            <c:numRef>
              <c:f>'22 5 Yr Change Prov Sh of Bks'!$FP$65:$FP$70</c:f>
              <c:numCache>
                <c:formatCode>General</c:formatCode>
                <c:ptCount val="6"/>
                <c:pt idx="0">
                  <c:v>2014</c:v>
                </c:pt>
                <c:pt idx="1">
                  <c:v>2015</c:v>
                </c:pt>
                <c:pt idx="2">
                  <c:v>2016</c:v>
                </c:pt>
                <c:pt idx="3">
                  <c:v>2017</c:v>
                </c:pt>
                <c:pt idx="4">
                  <c:v>2018</c:v>
                </c:pt>
                <c:pt idx="5">
                  <c:v>2019</c:v>
                </c:pt>
              </c:numCache>
            </c:numRef>
          </c:cat>
          <c:val>
            <c:numRef>
              <c:f>'22 5 Yr Change Prov Sh of Bks'!$FR$65:$FR$70</c:f>
              <c:numCache>
                <c:formatCode>0.0%</c:formatCode>
                <c:ptCount val="6"/>
                <c:pt idx="0">
                  <c:v>0</c:v>
                </c:pt>
                <c:pt idx="1">
                  <c:v>0.10426188357649796</c:v>
                </c:pt>
                <c:pt idx="2">
                  <c:v>0.12092146300910256</c:v>
                </c:pt>
                <c:pt idx="3">
                  <c:v>0.15564158521878527</c:v>
                </c:pt>
                <c:pt idx="4">
                  <c:v>9.2300090516634625E-2</c:v>
                </c:pt>
                <c:pt idx="5">
                  <c:v>0.15156645078388908</c:v>
                </c:pt>
              </c:numCache>
            </c:numRef>
          </c:val>
          <c:smooth val="0"/>
          <c:extLst>
            <c:ext xmlns:c16="http://schemas.microsoft.com/office/drawing/2014/chart" uri="{C3380CC4-5D6E-409C-BE32-E72D297353CC}">
              <c16:uniqueId val="{00000001-965B-4583-BC22-7809F41FA9D1}"/>
            </c:ext>
          </c:extLst>
        </c:ser>
        <c:ser>
          <c:idx val="2"/>
          <c:order val="2"/>
          <c:tx>
            <c:strRef>
              <c:f>'22 5 Yr Change Prov Sh of Bks'!$FS$64</c:f>
              <c:strCache>
                <c:ptCount val="1"/>
                <c:pt idx="0">
                  <c:v> Alterna </c:v>
                </c:pt>
              </c:strCache>
            </c:strRef>
          </c:tx>
          <c:spPr>
            <a:ln w="28575" cap="rnd">
              <a:solidFill>
                <a:srgbClr val="AB7942"/>
              </a:solidFill>
              <a:prstDash val="solid"/>
              <a:round/>
            </a:ln>
            <a:effectLst/>
          </c:spPr>
          <c:marker>
            <c:symbol val="none"/>
          </c:marker>
          <c:cat>
            <c:numRef>
              <c:f>'22 5 Yr Change Prov Sh of Bks'!$FP$65:$FP$70</c:f>
              <c:numCache>
                <c:formatCode>General</c:formatCode>
                <c:ptCount val="6"/>
                <c:pt idx="0">
                  <c:v>2014</c:v>
                </c:pt>
                <c:pt idx="1">
                  <c:v>2015</c:v>
                </c:pt>
                <c:pt idx="2">
                  <c:v>2016</c:v>
                </c:pt>
                <c:pt idx="3">
                  <c:v>2017</c:v>
                </c:pt>
                <c:pt idx="4">
                  <c:v>2018</c:v>
                </c:pt>
                <c:pt idx="5">
                  <c:v>2019</c:v>
                </c:pt>
              </c:numCache>
            </c:numRef>
          </c:cat>
          <c:val>
            <c:numRef>
              <c:f>'22 5 Yr Change Prov Sh of Bks'!$FS$65:$FS$70</c:f>
              <c:numCache>
                <c:formatCode>0.0%</c:formatCode>
                <c:ptCount val="6"/>
                <c:pt idx="0">
                  <c:v>0</c:v>
                </c:pt>
                <c:pt idx="1">
                  <c:v>-2.9187607881070214E-2</c:v>
                </c:pt>
                <c:pt idx="2">
                  <c:v>0.10743294913290878</c:v>
                </c:pt>
                <c:pt idx="3">
                  <c:v>0.15145444184066872</c:v>
                </c:pt>
                <c:pt idx="4">
                  <c:v>0.67310771630121868</c:v>
                </c:pt>
                <c:pt idx="5">
                  <c:v>0.72436372477233213</c:v>
                </c:pt>
              </c:numCache>
            </c:numRef>
          </c:val>
          <c:smooth val="0"/>
          <c:extLst>
            <c:ext xmlns:c16="http://schemas.microsoft.com/office/drawing/2014/chart" uri="{C3380CC4-5D6E-409C-BE32-E72D297353CC}">
              <c16:uniqueId val="{00000002-965B-4583-BC22-7809F41FA9D1}"/>
            </c:ext>
          </c:extLst>
        </c:ser>
        <c:ser>
          <c:idx val="3"/>
          <c:order val="3"/>
          <c:tx>
            <c:strRef>
              <c:f>'22 5 Yr Change Prov Sh of Bks'!$FT$64</c:f>
              <c:strCache>
                <c:ptCount val="1"/>
                <c:pt idx="0">
                  <c:v> First Ontario </c:v>
                </c:pt>
              </c:strCache>
            </c:strRef>
          </c:tx>
          <c:spPr>
            <a:ln w="28575" cap="rnd">
              <a:solidFill>
                <a:schemeClr val="accent4"/>
              </a:solidFill>
              <a:round/>
            </a:ln>
            <a:effectLst/>
          </c:spPr>
          <c:marker>
            <c:symbol val="none"/>
          </c:marker>
          <c:cat>
            <c:numRef>
              <c:f>'22 5 Yr Change Prov Sh of Bks'!$FP$65:$FP$70</c:f>
              <c:numCache>
                <c:formatCode>General</c:formatCode>
                <c:ptCount val="6"/>
                <c:pt idx="0">
                  <c:v>2014</c:v>
                </c:pt>
                <c:pt idx="1">
                  <c:v>2015</c:v>
                </c:pt>
                <c:pt idx="2">
                  <c:v>2016</c:v>
                </c:pt>
                <c:pt idx="3">
                  <c:v>2017</c:v>
                </c:pt>
                <c:pt idx="4">
                  <c:v>2018</c:v>
                </c:pt>
                <c:pt idx="5">
                  <c:v>2019</c:v>
                </c:pt>
              </c:numCache>
            </c:numRef>
          </c:cat>
          <c:val>
            <c:numRef>
              <c:f>'22 5 Yr Change Prov Sh of Bks'!$FT$65:$FT$70</c:f>
              <c:numCache>
                <c:formatCode>0.0%</c:formatCode>
                <c:ptCount val="6"/>
                <c:pt idx="0">
                  <c:v>0</c:v>
                </c:pt>
                <c:pt idx="1">
                  <c:v>1.495029194803474E-2</c:v>
                </c:pt>
                <c:pt idx="2">
                  <c:v>0.13297494083689312</c:v>
                </c:pt>
                <c:pt idx="3">
                  <c:v>0.29180472202000091</c:v>
                </c:pt>
                <c:pt idx="4">
                  <c:v>0.38662166444183982</c:v>
                </c:pt>
                <c:pt idx="5">
                  <c:v>0.47247766915104361</c:v>
                </c:pt>
              </c:numCache>
            </c:numRef>
          </c:val>
          <c:smooth val="0"/>
          <c:extLst>
            <c:ext xmlns:c16="http://schemas.microsoft.com/office/drawing/2014/chart" uri="{C3380CC4-5D6E-409C-BE32-E72D297353CC}">
              <c16:uniqueId val="{00000003-965B-4583-BC22-7809F41FA9D1}"/>
            </c:ext>
          </c:extLst>
        </c:ser>
        <c:ser>
          <c:idx val="4"/>
          <c:order val="4"/>
          <c:tx>
            <c:strRef>
              <c:f>'22 5 Yr Change Prov Sh of Bks'!$FU$64</c:f>
              <c:strCache>
                <c:ptCount val="1"/>
                <c:pt idx="0">
                  <c:v> DUCA </c:v>
                </c:pt>
              </c:strCache>
            </c:strRef>
          </c:tx>
          <c:spPr>
            <a:ln w="28575" cap="rnd">
              <a:solidFill>
                <a:schemeClr val="accent5"/>
              </a:solidFill>
              <a:round/>
            </a:ln>
            <a:effectLst/>
          </c:spPr>
          <c:marker>
            <c:symbol val="none"/>
          </c:marker>
          <c:cat>
            <c:numRef>
              <c:f>'22 5 Yr Change Prov Sh of Bks'!$FP$65:$FP$70</c:f>
              <c:numCache>
                <c:formatCode>General</c:formatCode>
                <c:ptCount val="6"/>
                <c:pt idx="0">
                  <c:v>2014</c:v>
                </c:pt>
                <c:pt idx="1">
                  <c:v>2015</c:v>
                </c:pt>
                <c:pt idx="2">
                  <c:v>2016</c:v>
                </c:pt>
                <c:pt idx="3">
                  <c:v>2017</c:v>
                </c:pt>
                <c:pt idx="4">
                  <c:v>2018</c:v>
                </c:pt>
                <c:pt idx="5">
                  <c:v>2019</c:v>
                </c:pt>
              </c:numCache>
            </c:numRef>
          </c:cat>
          <c:val>
            <c:numRef>
              <c:f>'22 5 Yr Change Prov Sh of Bks'!$FU$65:$FU$70</c:f>
              <c:numCache>
                <c:formatCode>0.0%</c:formatCode>
                <c:ptCount val="6"/>
                <c:pt idx="0">
                  <c:v>0</c:v>
                </c:pt>
                <c:pt idx="1">
                  <c:v>1.7173809190685455E-2</c:v>
                </c:pt>
                <c:pt idx="2">
                  <c:v>-1.5057594690573797E-3</c:v>
                </c:pt>
                <c:pt idx="3">
                  <c:v>4.231547349066582E-2</c:v>
                </c:pt>
                <c:pt idx="4">
                  <c:v>0.19511967800340296</c:v>
                </c:pt>
                <c:pt idx="5">
                  <c:v>0.35489763919203526</c:v>
                </c:pt>
              </c:numCache>
            </c:numRef>
          </c:val>
          <c:smooth val="0"/>
          <c:extLst>
            <c:ext xmlns:c16="http://schemas.microsoft.com/office/drawing/2014/chart" uri="{C3380CC4-5D6E-409C-BE32-E72D297353CC}">
              <c16:uniqueId val="{00000004-965B-4583-BC22-7809F41FA9D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9397430063704353"/>
          <c:h val="0.11371733505103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26792374637378"/>
          <c:w val="0.85836329833770775"/>
          <c:h val="0.65812391214256116"/>
        </c:manualLayout>
      </c:layout>
      <c:lineChart>
        <c:grouping val="standard"/>
        <c:varyColors val="0"/>
        <c:ser>
          <c:idx val="0"/>
          <c:order val="0"/>
          <c:tx>
            <c:strRef>
              <c:f>'22 5 Yr Change Prov Sh of Bks'!$FQ$72</c:f>
              <c:strCache>
                <c:ptCount val="1"/>
                <c:pt idx="0">
                  <c:v> Meridian </c:v>
                </c:pt>
              </c:strCache>
            </c:strRef>
          </c:tx>
          <c:spPr>
            <a:ln w="28575" cap="rnd">
              <a:solidFill>
                <a:srgbClr val="FF0000"/>
              </a:solidFill>
              <a:round/>
            </a:ln>
            <a:effectLst/>
          </c:spPr>
          <c:marker>
            <c:symbol val="none"/>
          </c:marker>
          <c:cat>
            <c:numRef>
              <c:f>'22 5 Yr Change Prov Sh of Bks'!$FP$73:$FP$78</c:f>
              <c:numCache>
                <c:formatCode>@</c:formatCode>
                <c:ptCount val="6"/>
                <c:pt idx="0">
                  <c:v>2014</c:v>
                </c:pt>
                <c:pt idx="1">
                  <c:v>2015</c:v>
                </c:pt>
                <c:pt idx="2">
                  <c:v>2016</c:v>
                </c:pt>
                <c:pt idx="3">
                  <c:v>2017</c:v>
                </c:pt>
                <c:pt idx="4">
                  <c:v>2018</c:v>
                </c:pt>
                <c:pt idx="5">
                  <c:v>2019</c:v>
                </c:pt>
              </c:numCache>
            </c:numRef>
          </c:cat>
          <c:val>
            <c:numRef>
              <c:f>'22 5 Yr Change Prov Sh of Bks'!$FQ$73:$FQ$78</c:f>
              <c:numCache>
                <c:formatCode>0.0%</c:formatCode>
                <c:ptCount val="6"/>
                <c:pt idx="0">
                  <c:v>0</c:v>
                </c:pt>
                <c:pt idx="1">
                  <c:v>2.9545542477042171E-2</c:v>
                </c:pt>
                <c:pt idx="2">
                  <c:v>0.15358585879985009</c:v>
                </c:pt>
                <c:pt idx="3">
                  <c:v>0.2307623261377916</c:v>
                </c:pt>
                <c:pt idx="4">
                  <c:v>0.31501319247981935</c:v>
                </c:pt>
                <c:pt idx="5">
                  <c:v>0.49481405640469911</c:v>
                </c:pt>
              </c:numCache>
            </c:numRef>
          </c:val>
          <c:smooth val="0"/>
          <c:extLst>
            <c:ext xmlns:c16="http://schemas.microsoft.com/office/drawing/2014/chart" uri="{C3380CC4-5D6E-409C-BE32-E72D297353CC}">
              <c16:uniqueId val="{00000000-2692-4767-A8B5-90FFDFADF30A}"/>
            </c:ext>
          </c:extLst>
        </c:ser>
        <c:ser>
          <c:idx val="1"/>
          <c:order val="1"/>
          <c:tx>
            <c:strRef>
              <c:f>'22 5 Yr Change Prov Sh of Bks'!$FR$72</c:f>
              <c:strCache>
                <c:ptCount val="1"/>
                <c:pt idx="0">
                  <c:v> Libro Credit Union </c:v>
                </c:pt>
              </c:strCache>
            </c:strRef>
          </c:tx>
          <c:spPr>
            <a:ln w="28575" cap="rnd">
              <a:solidFill>
                <a:srgbClr val="0432FF"/>
              </a:solidFill>
              <a:round/>
            </a:ln>
            <a:effectLst/>
          </c:spPr>
          <c:marker>
            <c:symbol val="none"/>
          </c:marker>
          <c:cat>
            <c:numRef>
              <c:f>'22 5 Yr Change Prov Sh of Bks'!$FP$73:$FP$78</c:f>
              <c:numCache>
                <c:formatCode>@</c:formatCode>
                <c:ptCount val="6"/>
                <c:pt idx="0">
                  <c:v>2014</c:v>
                </c:pt>
                <c:pt idx="1">
                  <c:v>2015</c:v>
                </c:pt>
                <c:pt idx="2">
                  <c:v>2016</c:v>
                </c:pt>
                <c:pt idx="3">
                  <c:v>2017</c:v>
                </c:pt>
                <c:pt idx="4">
                  <c:v>2018</c:v>
                </c:pt>
                <c:pt idx="5">
                  <c:v>2019</c:v>
                </c:pt>
              </c:numCache>
            </c:numRef>
          </c:cat>
          <c:val>
            <c:numRef>
              <c:f>'22 5 Yr Change Prov Sh of Bks'!$FR$73:$FR$78</c:f>
              <c:numCache>
                <c:formatCode>0.0%</c:formatCode>
                <c:ptCount val="6"/>
                <c:pt idx="0">
                  <c:v>0</c:v>
                </c:pt>
                <c:pt idx="1">
                  <c:v>8.3273718208678002E-2</c:v>
                </c:pt>
                <c:pt idx="2">
                  <c:v>9.2229747442100329E-2</c:v>
                </c:pt>
                <c:pt idx="3">
                  <c:v>6.7885611981019403E-2</c:v>
                </c:pt>
                <c:pt idx="4">
                  <c:v>4.5372868061146356E-2</c:v>
                </c:pt>
                <c:pt idx="5">
                  <c:v>6.934914531290802E-2</c:v>
                </c:pt>
              </c:numCache>
            </c:numRef>
          </c:val>
          <c:smooth val="0"/>
          <c:extLst>
            <c:ext xmlns:c16="http://schemas.microsoft.com/office/drawing/2014/chart" uri="{C3380CC4-5D6E-409C-BE32-E72D297353CC}">
              <c16:uniqueId val="{00000001-2692-4767-A8B5-90FFDFADF30A}"/>
            </c:ext>
          </c:extLst>
        </c:ser>
        <c:ser>
          <c:idx val="2"/>
          <c:order val="2"/>
          <c:tx>
            <c:strRef>
              <c:f>'22 5 Yr Change Prov Sh of Bks'!$FS$72</c:f>
              <c:strCache>
                <c:ptCount val="1"/>
                <c:pt idx="0">
                  <c:v> Alterna </c:v>
                </c:pt>
              </c:strCache>
            </c:strRef>
          </c:tx>
          <c:spPr>
            <a:ln w="28575" cap="rnd">
              <a:solidFill>
                <a:srgbClr val="AB7942"/>
              </a:solidFill>
              <a:prstDash val="solid"/>
              <a:round/>
            </a:ln>
            <a:effectLst/>
          </c:spPr>
          <c:marker>
            <c:symbol val="none"/>
          </c:marker>
          <c:cat>
            <c:numRef>
              <c:f>'22 5 Yr Change Prov Sh of Bks'!$FP$73:$FP$78</c:f>
              <c:numCache>
                <c:formatCode>@</c:formatCode>
                <c:ptCount val="6"/>
                <c:pt idx="0">
                  <c:v>2014</c:v>
                </c:pt>
                <c:pt idx="1">
                  <c:v>2015</c:v>
                </c:pt>
                <c:pt idx="2">
                  <c:v>2016</c:v>
                </c:pt>
                <c:pt idx="3">
                  <c:v>2017</c:v>
                </c:pt>
                <c:pt idx="4">
                  <c:v>2018</c:v>
                </c:pt>
                <c:pt idx="5">
                  <c:v>2019</c:v>
                </c:pt>
              </c:numCache>
            </c:numRef>
          </c:cat>
          <c:val>
            <c:numRef>
              <c:f>'22 5 Yr Change Prov Sh of Bks'!$FS$73:$FS$78</c:f>
              <c:numCache>
                <c:formatCode>0.0%</c:formatCode>
                <c:ptCount val="6"/>
                <c:pt idx="0">
                  <c:v>0</c:v>
                </c:pt>
                <c:pt idx="1">
                  <c:v>-3.2632570078039705E-3</c:v>
                </c:pt>
                <c:pt idx="2">
                  <c:v>0.17810899368904681</c:v>
                </c:pt>
                <c:pt idx="3">
                  <c:v>0.52723462427214873</c:v>
                </c:pt>
                <c:pt idx="4">
                  <c:v>0.38000255048003306</c:v>
                </c:pt>
                <c:pt idx="5">
                  <c:v>0.3596737288698949</c:v>
                </c:pt>
              </c:numCache>
            </c:numRef>
          </c:val>
          <c:smooth val="0"/>
          <c:extLst>
            <c:ext xmlns:c16="http://schemas.microsoft.com/office/drawing/2014/chart" uri="{C3380CC4-5D6E-409C-BE32-E72D297353CC}">
              <c16:uniqueId val="{00000002-2692-4767-A8B5-90FFDFADF30A}"/>
            </c:ext>
          </c:extLst>
        </c:ser>
        <c:ser>
          <c:idx val="3"/>
          <c:order val="3"/>
          <c:tx>
            <c:strRef>
              <c:f>'22 5 Yr Change Prov Sh of Bks'!$FT$72</c:f>
              <c:strCache>
                <c:ptCount val="1"/>
                <c:pt idx="0">
                  <c:v> First Ontario </c:v>
                </c:pt>
              </c:strCache>
            </c:strRef>
          </c:tx>
          <c:spPr>
            <a:ln w="28575" cap="rnd">
              <a:solidFill>
                <a:schemeClr val="accent4"/>
              </a:solidFill>
              <a:round/>
            </a:ln>
            <a:effectLst/>
          </c:spPr>
          <c:marker>
            <c:symbol val="none"/>
          </c:marker>
          <c:cat>
            <c:numRef>
              <c:f>'22 5 Yr Change Prov Sh of Bks'!$FP$73:$FP$78</c:f>
              <c:numCache>
                <c:formatCode>@</c:formatCode>
                <c:ptCount val="6"/>
                <c:pt idx="0">
                  <c:v>2014</c:v>
                </c:pt>
                <c:pt idx="1">
                  <c:v>2015</c:v>
                </c:pt>
                <c:pt idx="2">
                  <c:v>2016</c:v>
                </c:pt>
                <c:pt idx="3">
                  <c:v>2017</c:v>
                </c:pt>
                <c:pt idx="4">
                  <c:v>2018</c:v>
                </c:pt>
                <c:pt idx="5">
                  <c:v>2019</c:v>
                </c:pt>
              </c:numCache>
            </c:numRef>
          </c:cat>
          <c:val>
            <c:numRef>
              <c:f>'22 5 Yr Change Prov Sh of Bks'!$FT$73:$FT$78</c:f>
              <c:numCache>
                <c:formatCode>0.0%</c:formatCode>
                <c:ptCount val="6"/>
                <c:pt idx="0">
                  <c:v>0</c:v>
                </c:pt>
                <c:pt idx="1">
                  <c:v>0.26117932578803482</c:v>
                </c:pt>
                <c:pt idx="2">
                  <c:v>0.6857536602774732</c:v>
                </c:pt>
                <c:pt idx="3">
                  <c:v>0.53131524404896413</c:v>
                </c:pt>
                <c:pt idx="4">
                  <c:v>0.46566379861662366</c:v>
                </c:pt>
                <c:pt idx="5">
                  <c:v>7.0683257415472017E-2</c:v>
                </c:pt>
              </c:numCache>
            </c:numRef>
          </c:val>
          <c:smooth val="0"/>
          <c:extLst>
            <c:ext xmlns:c16="http://schemas.microsoft.com/office/drawing/2014/chart" uri="{C3380CC4-5D6E-409C-BE32-E72D297353CC}">
              <c16:uniqueId val="{00000003-2692-4767-A8B5-90FFDFADF30A}"/>
            </c:ext>
          </c:extLst>
        </c:ser>
        <c:ser>
          <c:idx val="4"/>
          <c:order val="4"/>
          <c:tx>
            <c:strRef>
              <c:f>'22 5 Yr Change Prov Sh of Bks'!$FU$72</c:f>
              <c:strCache>
                <c:ptCount val="1"/>
                <c:pt idx="0">
                  <c:v> DUCA </c:v>
                </c:pt>
              </c:strCache>
            </c:strRef>
          </c:tx>
          <c:spPr>
            <a:ln w="28575" cap="rnd">
              <a:solidFill>
                <a:schemeClr val="accent5"/>
              </a:solidFill>
              <a:round/>
            </a:ln>
            <a:effectLst/>
          </c:spPr>
          <c:marker>
            <c:symbol val="none"/>
          </c:marker>
          <c:cat>
            <c:numRef>
              <c:f>'22 5 Yr Change Prov Sh of Bks'!$FP$73:$FP$78</c:f>
              <c:numCache>
                <c:formatCode>@</c:formatCode>
                <c:ptCount val="6"/>
                <c:pt idx="0">
                  <c:v>2014</c:v>
                </c:pt>
                <c:pt idx="1">
                  <c:v>2015</c:v>
                </c:pt>
                <c:pt idx="2">
                  <c:v>2016</c:v>
                </c:pt>
                <c:pt idx="3">
                  <c:v>2017</c:v>
                </c:pt>
                <c:pt idx="4">
                  <c:v>2018</c:v>
                </c:pt>
                <c:pt idx="5">
                  <c:v>2019</c:v>
                </c:pt>
              </c:numCache>
            </c:numRef>
          </c:cat>
          <c:val>
            <c:numRef>
              <c:f>'22 5 Yr Change Prov Sh of Bks'!$FU$73:$FU$78</c:f>
              <c:numCache>
                <c:formatCode>0.0%</c:formatCode>
                <c:ptCount val="6"/>
                <c:pt idx="0">
                  <c:v>0</c:v>
                </c:pt>
                <c:pt idx="1">
                  <c:v>1.6238453107327588E-2</c:v>
                </c:pt>
                <c:pt idx="2">
                  <c:v>-7.1951221268303209E-2</c:v>
                </c:pt>
                <c:pt idx="3">
                  <c:v>0.12749412203006147</c:v>
                </c:pt>
                <c:pt idx="4">
                  <c:v>3.7237952497883801E-2</c:v>
                </c:pt>
                <c:pt idx="5">
                  <c:v>3.5215129137665564E-2</c:v>
                </c:pt>
              </c:numCache>
            </c:numRef>
          </c:val>
          <c:smooth val="0"/>
          <c:extLst>
            <c:ext xmlns:c16="http://schemas.microsoft.com/office/drawing/2014/chart" uri="{C3380CC4-5D6E-409C-BE32-E72D297353CC}">
              <c16:uniqueId val="{00000004-2692-4767-A8B5-90FFDFADF30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953157814295495"/>
          <c:h val="0.162451568553930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Meridian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285019379629732"/>
          <c:w val="0.85836329833770775"/>
          <c:h val="0.62154165232166836"/>
        </c:manualLayout>
      </c:layout>
      <c:lineChart>
        <c:grouping val="standard"/>
        <c:varyColors val="0"/>
        <c:ser>
          <c:idx val="0"/>
          <c:order val="0"/>
          <c:tx>
            <c:strRef>
              <c:f>'21 5 Year Tot Mkt Shr Chgs'!$FZ$2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Chgs'!$FZ$3:$FZ$8</c:f>
              <c:numCache>
                <c:formatCode>0.00%</c:formatCode>
                <c:ptCount val="6"/>
                <c:pt idx="0">
                  <c:v>0</c:v>
                </c:pt>
                <c:pt idx="1">
                  <c:v>0.19564401694007197</c:v>
                </c:pt>
                <c:pt idx="2">
                  <c:v>0.3574909104532818</c:v>
                </c:pt>
                <c:pt idx="3">
                  <c:v>0.46989071091118118</c:v>
                </c:pt>
                <c:pt idx="4">
                  <c:v>0.49083313199309758</c:v>
                </c:pt>
                <c:pt idx="5">
                  <c:v>0.35670406653526837</c:v>
                </c:pt>
              </c:numCache>
            </c:numRef>
          </c:val>
          <c:smooth val="0"/>
          <c:extLst>
            <c:ext xmlns:c16="http://schemas.microsoft.com/office/drawing/2014/chart" uri="{C3380CC4-5D6E-409C-BE32-E72D297353CC}">
              <c16:uniqueId val="{00000000-15CF-4480-B4C8-D81177C66C3E}"/>
            </c:ext>
          </c:extLst>
        </c:ser>
        <c:ser>
          <c:idx val="1"/>
          <c:order val="1"/>
          <c:tx>
            <c:strRef>
              <c:f>'21 5 Year Tot Mkt Shr Chgs'!$GA$2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Chgs'!$GA$3:$GA$8</c:f>
              <c:numCache>
                <c:formatCode>0.00%</c:formatCode>
                <c:ptCount val="6"/>
                <c:pt idx="0">
                  <c:v>0</c:v>
                </c:pt>
                <c:pt idx="1">
                  <c:v>-0.10691522514384322</c:v>
                </c:pt>
                <c:pt idx="2">
                  <c:v>-4.3755720137145154E-2</c:v>
                </c:pt>
                <c:pt idx="3">
                  <c:v>-4.4510546610056621E-2</c:v>
                </c:pt>
                <c:pt idx="4">
                  <c:v>9.6854747849772591E-2</c:v>
                </c:pt>
                <c:pt idx="5">
                  <c:v>0.28047794183690611</c:v>
                </c:pt>
              </c:numCache>
            </c:numRef>
          </c:val>
          <c:smooth val="0"/>
          <c:extLst>
            <c:ext xmlns:c16="http://schemas.microsoft.com/office/drawing/2014/chart" uri="{C3380CC4-5D6E-409C-BE32-E72D297353CC}">
              <c16:uniqueId val="{00000001-15CF-4480-B4C8-D81177C66C3E}"/>
            </c:ext>
          </c:extLst>
        </c:ser>
        <c:ser>
          <c:idx val="2"/>
          <c:order val="2"/>
          <c:tx>
            <c:strRef>
              <c:f>'21 5 Year Tot Mkt Shr Chgs'!$GB$2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Chgs'!$GB$3:$GB$8</c:f>
              <c:numCache>
                <c:formatCode>0.00%</c:formatCode>
                <c:ptCount val="6"/>
                <c:pt idx="0">
                  <c:v>0</c:v>
                </c:pt>
                <c:pt idx="1">
                  <c:v>1.1019620083094102E-2</c:v>
                </c:pt>
                <c:pt idx="2">
                  <c:v>0.11268014509643512</c:v>
                </c:pt>
                <c:pt idx="3">
                  <c:v>0.16153330964671597</c:v>
                </c:pt>
                <c:pt idx="4">
                  <c:v>0.2562972378029969</c:v>
                </c:pt>
                <c:pt idx="5">
                  <c:v>0.30742647056077205</c:v>
                </c:pt>
              </c:numCache>
            </c:numRef>
          </c:val>
          <c:smooth val="0"/>
          <c:extLst>
            <c:ext xmlns:c16="http://schemas.microsoft.com/office/drawing/2014/chart" uri="{C3380CC4-5D6E-409C-BE32-E72D297353CC}">
              <c16:uniqueId val="{00000002-15CF-4480-B4C8-D81177C66C3E}"/>
            </c:ext>
          </c:extLst>
        </c:ser>
        <c:ser>
          <c:idx val="3"/>
          <c:order val="3"/>
          <c:tx>
            <c:strRef>
              <c:f>'21 5 Year Tot Mkt Shr Chgs'!$GC$2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Chgs'!$GC$3:$GC$8</c:f>
              <c:numCache>
                <c:formatCode>0.00%</c:formatCode>
                <c:ptCount val="6"/>
                <c:pt idx="0">
                  <c:v>0</c:v>
                </c:pt>
                <c:pt idx="1">
                  <c:v>4.9932366093291415E-2</c:v>
                </c:pt>
                <c:pt idx="2">
                  <c:v>0.18429766533559952</c:v>
                </c:pt>
                <c:pt idx="3">
                  <c:v>0.2860173933056393</c:v>
                </c:pt>
                <c:pt idx="4">
                  <c:v>0.44719524796395632</c:v>
                </c:pt>
                <c:pt idx="5">
                  <c:v>0.65202047146104902</c:v>
                </c:pt>
              </c:numCache>
            </c:numRef>
          </c:val>
          <c:smooth val="0"/>
          <c:extLst>
            <c:ext xmlns:c16="http://schemas.microsoft.com/office/drawing/2014/chart" uri="{C3380CC4-5D6E-409C-BE32-E72D297353CC}">
              <c16:uniqueId val="{00000003-15CF-4480-B4C8-D81177C66C3E}"/>
            </c:ext>
          </c:extLst>
        </c:ser>
        <c:ser>
          <c:idx val="4"/>
          <c:order val="4"/>
          <c:tx>
            <c:strRef>
              <c:f>'21 5 Year Tot Mkt Shr Chgs'!$GD$2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Chgs'!$GD$3:$GD$8</c:f>
              <c:numCache>
                <c:formatCode>0.00%</c:formatCode>
                <c:ptCount val="6"/>
                <c:pt idx="0">
                  <c:v>0</c:v>
                </c:pt>
                <c:pt idx="1">
                  <c:v>1.0636057108417619E-2</c:v>
                </c:pt>
                <c:pt idx="2">
                  <c:v>4.2250152415056988E-2</c:v>
                </c:pt>
                <c:pt idx="3">
                  <c:v>0.15844662781641411</c:v>
                </c:pt>
                <c:pt idx="4">
                  <c:v>0.20045752445757992</c:v>
                </c:pt>
                <c:pt idx="5">
                  <c:v>0.22239845289546792</c:v>
                </c:pt>
              </c:numCache>
            </c:numRef>
          </c:val>
          <c:smooth val="0"/>
          <c:extLst>
            <c:ext xmlns:c16="http://schemas.microsoft.com/office/drawing/2014/chart" uri="{C3380CC4-5D6E-409C-BE32-E72D297353CC}">
              <c16:uniqueId val="{00000004-15CF-4480-B4C8-D81177C66C3E}"/>
            </c:ext>
          </c:extLst>
        </c:ser>
        <c:ser>
          <c:idx val="5"/>
          <c:order val="5"/>
          <c:tx>
            <c:strRef>
              <c:f>'21 5 Year Tot Mkt Shr Chgs'!$GE$2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Chgs'!$GE$3:$GE$8</c:f>
              <c:numCache>
                <c:formatCode>0.00%</c:formatCode>
                <c:ptCount val="6"/>
                <c:pt idx="0">
                  <c:v>0</c:v>
                </c:pt>
                <c:pt idx="1">
                  <c:v>4.9944230683226669E-2</c:v>
                </c:pt>
                <c:pt idx="2">
                  <c:v>0.17303413806253287</c:v>
                </c:pt>
                <c:pt idx="3">
                  <c:v>0.27885935331955969</c:v>
                </c:pt>
                <c:pt idx="4">
                  <c:v>0.42436059385599095</c:v>
                </c:pt>
                <c:pt idx="5">
                  <c:v>0.61021980828298139</c:v>
                </c:pt>
              </c:numCache>
            </c:numRef>
          </c:val>
          <c:smooth val="0"/>
          <c:extLst>
            <c:ext xmlns:c16="http://schemas.microsoft.com/office/drawing/2014/chart" uri="{C3380CC4-5D6E-409C-BE32-E72D297353CC}">
              <c16:uniqueId val="{00000005-15CF-4480-B4C8-D81177C66C3E}"/>
            </c:ext>
          </c:extLst>
        </c:ser>
        <c:ser>
          <c:idx val="6"/>
          <c:order val="6"/>
          <c:tx>
            <c:strRef>
              <c:f>'21 5 Year Tot Mkt Shr Chgs'!$GF$2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Chgs'!$GF$3:$GF$8</c:f>
              <c:numCache>
                <c:formatCode>0.00%</c:formatCode>
                <c:ptCount val="6"/>
                <c:pt idx="0">
                  <c:v>0</c:v>
                </c:pt>
                <c:pt idx="1">
                  <c:v>3.1816210279588759E-2</c:v>
                </c:pt>
                <c:pt idx="2">
                  <c:v>0.14556464629895247</c:v>
                </c:pt>
                <c:pt idx="3">
                  <c:v>0.22420813695473898</c:v>
                </c:pt>
                <c:pt idx="4">
                  <c:v>0.34734701986024069</c:v>
                </c:pt>
                <c:pt idx="5">
                  <c:v>0.46993716552313075</c:v>
                </c:pt>
              </c:numCache>
            </c:numRef>
          </c:val>
          <c:smooth val="0"/>
          <c:extLst>
            <c:ext xmlns:c16="http://schemas.microsoft.com/office/drawing/2014/chart" uri="{C3380CC4-5D6E-409C-BE32-E72D297353CC}">
              <c16:uniqueId val="{00000006-15CF-4480-B4C8-D81177C66C3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Meridian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63856400795089"/>
          <c:w val="0.85836329833770775"/>
          <c:h val="0.64675342360447607"/>
        </c:manualLayout>
      </c:layout>
      <c:lineChart>
        <c:grouping val="standard"/>
        <c:varyColors val="0"/>
        <c:ser>
          <c:idx val="0"/>
          <c:order val="0"/>
          <c:tx>
            <c:strRef>
              <c:f>'22 5 Yr Change Prov Sh of Bks'!$FP$4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Bks'!$FP$5:$FP$10</c:f>
              <c:numCache>
                <c:formatCode>0.0%</c:formatCode>
                <c:ptCount val="6"/>
                <c:pt idx="0">
                  <c:v>0</c:v>
                </c:pt>
                <c:pt idx="1">
                  <c:v>0.19397817790403385</c:v>
                </c:pt>
                <c:pt idx="2">
                  <c:v>0.35261750845674478</c:v>
                </c:pt>
                <c:pt idx="3">
                  <c:v>0.46160976564483142</c:v>
                </c:pt>
                <c:pt idx="4">
                  <c:v>0.45601136216608412</c:v>
                </c:pt>
                <c:pt idx="5">
                  <c:v>0.32569854221610794</c:v>
                </c:pt>
              </c:numCache>
            </c:numRef>
          </c:val>
          <c:smooth val="0"/>
          <c:extLst>
            <c:ext xmlns:c16="http://schemas.microsoft.com/office/drawing/2014/chart" uri="{C3380CC4-5D6E-409C-BE32-E72D297353CC}">
              <c16:uniqueId val="{00000000-D475-482C-8BB2-975BE50ED069}"/>
            </c:ext>
          </c:extLst>
        </c:ser>
        <c:ser>
          <c:idx val="1"/>
          <c:order val="1"/>
          <c:tx>
            <c:strRef>
              <c:f>'22 5 Yr Change Prov Sh of Bks'!$FQ$4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Bks'!$FQ$5:$FQ$10</c:f>
              <c:numCache>
                <c:formatCode>0.0%</c:formatCode>
                <c:ptCount val="6"/>
                <c:pt idx="0">
                  <c:v>0</c:v>
                </c:pt>
                <c:pt idx="1">
                  <c:v>-0.11078008296458643</c:v>
                </c:pt>
                <c:pt idx="2">
                  <c:v>-3.5480314615202277E-2</c:v>
                </c:pt>
                <c:pt idx="3">
                  <c:v>-2.4188495276627232E-2</c:v>
                </c:pt>
                <c:pt idx="4">
                  <c:v>4.2215639347272037E-2</c:v>
                </c:pt>
                <c:pt idx="5">
                  <c:v>0.29715639243425823</c:v>
                </c:pt>
              </c:numCache>
            </c:numRef>
          </c:val>
          <c:smooth val="0"/>
          <c:extLst>
            <c:ext xmlns:c16="http://schemas.microsoft.com/office/drawing/2014/chart" uri="{C3380CC4-5D6E-409C-BE32-E72D297353CC}">
              <c16:uniqueId val="{00000001-D475-482C-8BB2-975BE50ED069}"/>
            </c:ext>
          </c:extLst>
        </c:ser>
        <c:ser>
          <c:idx val="2"/>
          <c:order val="2"/>
          <c:tx>
            <c:strRef>
              <c:f>'22 5 Yr Change Prov Sh of Bks'!$FR$4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Bks'!$FR$5:$FR$10</c:f>
              <c:numCache>
                <c:formatCode>0.0%</c:formatCode>
                <c:ptCount val="6"/>
                <c:pt idx="0">
                  <c:v>0</c:v>
                </c:pt>
                <c:pt idx="1">
                  <c:v>5.4133838363833314E-3</c:v>
                </c:pt>
                <c:pt idx="2">
                  <c:v>0.10859989436941078</c:v>
                </c:pt>
                <c:pt idx="3">
                  <c:v>0.16060751567725551</c:v>
                </c:pt>
                <c:pt idx="4">
                  <c:v>0.21224740314274923</c:v>
                </c:pt>
                <c:pt idx="5">
                  <c:v>0.29410015858008004</c:v>
                </c:pt>
              </c:numCache>
            </c:numRef>
          </c:val>
          <c:smooth val="0"/>
          <c:extLst>
            <c:ext xmlns:c16="http://schemas.microsoft.com/office/drawing/2014/chart" uri="{C3380CC4-5D6E-409C-BE32-E72D297353CC}">
              <c16:uniqueId val="{00000002-D475-482C-8BB2-975BE50ED069}"/>
            </c:ext>
          </c:extLst>
        </c:ser>
        <c:ser>
          <c:idx val="3"/>
          <c:order val="3"/>
          <c:tx>
            <c:strRef>
              <c:f>'22 5 Yr Change Prov Sh of Bks'!$FS$4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Bks'!$FS$5:$FS$10</c:f>
              <c:numCache>
                <c:formatCode>0.0%</c:formatCode>
                <c:ptCount val="6"/>
                <c:pt idx="0">
                  <c:v>0</c:v>
                </c:pt>
                <c:pt idx="1">
                  <c:v>3.6227066894728072E-2</c:v>
                </c:pt>
                <c:pt idx="2">
                  <c:v>0.16728227713622468</c:v>
                </c:pt>
                <c:pt idx="3">
                  <c:v>0.24044672681377949</c:v>
                </c:pt>
                <c:pt idx="4">
                  <c:v>0.33769753807625419</c:v>
                </c:pt>
                <c:pt idx="5">
                  <c:v>0.53207156326212457</c:v>
                </c:pt>
              </c:numCache>
            </c:numRef>
          </c:val>
          <c:smooth val="0"/>
          <c:extLst>
            <c:ext xmlns:c16="http://schemas.microsoft.com/office/drawing/2014/chart" uri="{C3380CC4-5D6E-409C-BE32-E72D297353CC}">
              <c16:uniqueId val="{00000003-D475-482C-8BB2-975BE50ED069}"/>
            </c:ext>
          </c:extLst>
        </c:ser>
        <c:ser>
          <c:idx val="4"/>
          <c:order val="4"/>
          <c:tx>
            <c:strRef>
              <c:f>'22 5 Yr Change Prov Sh of Bks'!$FT$4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Bks'!$FT$5:$FT$10</c:f>
              <c:numCache>
                <c:formatCode>0.0%</c:formatCode>
                <c:ptCount val="6"/>
                <c:pt idx="0">
                  <c:v>0</c:v>
                </c:pt>
                <c:pt idx="1">
                  <c:v>-2.2684228017404533E-2</c:v>
                </c:pt>
                <c:pt idx="2">
                  <c:v>2.5159928666774255E-2</c:v>
                </c:pt>
                <c:pt idx="3">
                  <c:v>0.11592055604823731</c:v>
                </c:pt>
                <c:pt idx="4">
                  <c:v>0.11282683299226286</c:v>
                </c:pt>
                <c:pt idx="5">
                  <c:v>0.15005793586955091</c:v>
                </c:pt>
              </c:numCache>
            </c:numRef>
          </c:val>
          <c:smooth val="0"/>
          <c:extLst>
            <c:ext xmlns:c16="http://schemas.microsoft.com/office/drawing/2014/chart" uri="{C3380CC4-5D6E-409C-BE32-E72D297353CC}">
              <c16:uniqueId val="{00000004-D475-482C-8BB2-975BE50ED069}"/>
            </c:ext>
          </c:extLst>
        </c:ser>
        <c:ser>
          <c:idx val="5"/>
          <c:order val="5"/>
          <c:tx>
            <c:strRef>
              <c:f>'22 5 Yr Change Prov Sh of Bks'!$FU$4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Bks'!$FU$5:$FU$10</c:f>
              <c:numCache>
                <c:formatCode>0.0%</c:formatCode>
                <c:ptCount val="6"/>
                <c:pt idx="0">
                  <c:v>0</c:v>
                </c:pt>
                <c:pt idx="1">
                  <c:v>2.9545542477042171E-2</c:v>
                </c:pt>
                <c:pt idx="2">
                  <c:v>0.15358585879985009</c:v>
                </c:pt>
                <c:pt idx="3">
                  <c:v>0.2307623261377916</c:v>
                </c:pt>
                <c:pt idx="4">
                  <c:v>0.31501319247981935</c:v>
                </c:pt>
                <c:pt idx="5">
                  <c:v>0.49481405640469911</c:v>
                </c:pt>
              </c:numCache>
            </c:numRef>
          </c:val>
          <c:smooth val="0"/>
          <c:extLst>
            <c:ext xmlns:c16="http://schemas.microsoft.com/office/drawing/2014/chart" uri="{C3380CC4-5D6E-409C-BE32-E72D297353CC}">
              <c16:uniqueId val="{00000005-D475-482C-8BB2-975BE50ED069}"/>
            </c:ext>
          </c:extLst>
        </c:ser>
        <c:ser>
          <c:idx val="6"/>
          <c:order val="6"/>
          <c:tx>
            <c:strRef>
              <c:f>'22 5 Yr Change Prov Sh of Bks'!$FV$4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Bks'!$FV$5:$FV$10</c:f>
              <c:numCache>
                <c:formatCode>0.0%</c:formatCode>
                <c:ptCount val="6"/>
                <c:pt idx="0">
                  <c:v>0</c:v>
                </c:pt>
                <c:pt idx="1">
                  <c:v>1.7854108700117624E-2</c:v>
                </c:pt>
                <c:pt idx="2">
                  <c:v>0.13228190509491641</c:v>
                </c:pt>
                <c:pt idx="3">
                  <c:v>0.19703520577373251</c:v>
                </c:pt>
                <c:pt idx="4">
                  <c:v>0.26621676027072816</c:v>
                </c:pt>
                <c:pt idx="5">
                  <c:v>0.40006725299169815</c:v>
                </c:pt>
              </c:numCache>
            </c:numRef>
          </c:val>
          <c:smooth val="0"/>
          <c:extLst>
            <c:ext xmlns:c16="http://schemas.microsoft.com/office/drawing/2014/chart" uri="{C3380CC4-5D6E-409C-BE32-E72D297353CC}">
              <c16:uniqueId val="{00000006-D475-482C-8BB2-975BE50ED06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995382114892543"/>
          <c:w val="0.85836329833770775"/>
          <c:h val="0.62443827628241033"/>
        </c:manualLayout>
      </c:layout>
      <c:lineChart>
        <c:grouping val="standard"/>
        <c:varyColors val="0"/>
        <c:ser>
          <c:idx val="0"/>
          <c:order val="0"/>
          <c:tx>
            <c:strRef>
              <c:f>'21 5 Year Tot Mkt Shr Chgs'!$GX$2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Chgs'!$GX$3:$GX$8</c:f>
              <c:numCache>
                <c:formatCode>0.00%</c:formatCode>
                <c:ptCount val="6"/>
                <c:pt idx="0">
                  <c:v>0</c:v>
                </c:pt>
                <c:pt idx="1">
                  <c:v>-7.3320008481980961E-2</c:v>
                </c:pt>
                <c:pt idx="2">
                  <c:v>0.1916630714019599</c:v>
                </c:pt>
                <c:pt idx="3">
                  <c:v>0.36639749879500771</c:v>
                </c:pt>
                <c:pt idx="4">
                  <c:v>0.79460482729136706</c:v>
                </c:pt>
                <c:pt idx="5">
                  <c:v>0.91287684667157065</c:v>
                </c:pt>
              </c:numCache>
            </c:numRef>
          </c:val>
          <c:smooth val="0"/>
          <c:extLst>
            <c:ext xmlns:c16="http://schemas.microsoft.com/office/drawing/2014/chart" uri="{C3380CC4-5D6E-409C-BE32-E72D297353CC}">
              <c16:uniqueId val="{00000000-4AEB-4E4A-AF13-2AA4E232BF81}"/>
            </c:ext>
          </c:extLst>
        </c:ser>
        <c:ser>
          <c:idx val="1"/>
          <c:order val="1"/>
          <c:tx>
            <c:strRef>
              <c:f>'21 5 Year Tot Mkt Shr Chgs'!$GY$2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Chgs'!$GY$3:$GY$8</c:f>
              <c:numCache>
                <c:formatCode>0.00%</c:formatCode>
                <c:ptCount val="6"/>
                <c:pt idx="0">
                  <c:v>0</c:v>
                </c:pt>
                <c:pt idx="1">
                  <c:v>4.1998660999147286E-2</c:v>
                </c:pt>
                <c:pt idx="2">
                  <c:v>8.4782920631690128E-2</c:v>
                </c:pt>
                <c:pt idx="3">
                  <c:v>1.3079544240427076E-2</c:v>
                </c:pt>
                <c:pt idx="4">
                  <c:v>0.7078925074886826</c:v>
                </c:pt>
                <c:pt idx="5">
                  <c:v>0.62257140839874714</c:v>
                </c:pt>
              </c:numCache>
            </c:numRef>
          </c:val>
          <c:smooth val="0"/>
          <c:extLst>
            <c:ext xmlns:c16="http://schemas.microsoft.com/office/drawing/2014/chart" uri="{C3380CC4-5D6E-409C-BE32-E72D297353CC}">
              <c16:uniqueId val="{00000001-4AEB-4E4A-AF13-2AA4E232BF81}"/>
            </c:ext>
          </c:extLst>
        </c:ser>
        <c:ser>
          <c:idx val="2"/>
          <c:order val="2"/>
          <c:tx>
            <c:strRef>
              <c:f>'21 5 Year Tot Mkt Shr Chgs'!$GZ$2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Chgs'!$GZ$3:$GZ$8</c:f>
              <c:numCache>
                <c:formatCode>0.00%</c:formatCode>
                <c:ptCount val="6"/>
                <c:pt idx="0">
                  <c:v>0</c:v>
                </c:pt>
                <c:pt idx="1">
                  <c:v>-2.3774308526843022E-2</c:v>
                </c:pt>
                <c:pt idx="2">
                  <c:v>0.11150890486660542</c:v>
                </c:pt>
                <c:pt idx="3">
                  <c:v>0.15237293458172482</c:v>
                </c:pt>
                <c:pt idx="4">
                  <c:v>0.73390398452236394</c:v>
                </c:pt>
                <c:pt idx="5">
                  <c:v>0.742120780756096</c:v>
                </c:pt>
              </c:numCache>
            </c:numRef>
          </c:val>
          <c:smooth val="0"/>
          <c:extLst>
            <c:ext xmlns:c16="http://schemas.microsoft.com/office/drawing/2014/chart" uri="{C3380CC4-5D6E-409C-BE32-E72D297353CC}">
              <c16:uniqueId val="{00000002-4AEB-4E4A-AF13-2AA4E232BF81}"/>
            </c:ext>
          </c:extLst>
        </c:ser>
        <c:ser>
          <c:idx val="3"/>
          <c:order val="3"/>
          <c:tx>
            <c:strRef>
              <c:f>'21 5 Year Tot Mkt Shr Chgs'!$HA$2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Chgs'!$HA$3:$HA$8</c:f>
              <c:numCache>
                <c:formatCode>0.00%</c:formatCode>
                <c:ptCount val="6"/>
                <c:pt idx="0">
                  <c:v>0</c:v>
                </c:pt>
                <c:pt idx="1">
                  <c:v>1.9271309042851226E-2</c:v>
                </c:pt>
                <c:pt idx="2">
                  <c:v>0.21715047242537694</c:v>
                </c:pt>
                <c:pt idx="3">
                  <c:v>0.68012957459883971</c:v>
                </c:pt>
                <c:pt idx="4">
                  <c:v>0.56636056490774833</c:v>
                </c:pt>
                <c:pt idx="5">
                  <c:v>0.53294052225460142</c:v>
                </c:pt>
              </c:numCache>
            </c:numRef>
          </c:val>
          <c:smooth val="0"/>
          <c:extLst>
            <c:ext xmlns:c16="http://schemas.microsoft.com/office/drawing/2014/chart" uri="{C3380CC4-5D6E-409C-BE32-E72D297353CC}">
              <c16:uniqueId val="{00000003-4AEB-4E4A-AF13-2AA4E232BF81}"/>
            </c:ext>
          </c:extLst>
        </c:ser>
        <c:ser>
          <c:idx val="4"/>
          <c:order val="4"/>
          <c:tx>
            <c:strRef>
              <c:f>'21 5 Year Tot Mkt Shr Chgs'!$HB$2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Chgs'!$HB$3:$HB$8</c:f>
              <c:numCache>
                <c:formatCode>0.00%</c:formatCode>
                <c:ptCount val="6"/>
                <c:pt idx="0">
                  <c:v>0</c:v>
                </c:pt>
                <c:pt idx="1">
                  <c:v>-2.8739003696890805E-2</c:v>
                </c:pt>
                <c:pt idx="2">
                  <c:v>4.413150177368546E-2</c:v>
                </c:pt>
                <c:pt idx="3">
                  <c:v>1.1331347244286638E-2</c:v>
                </c:pt>
                <c:pt idx="4">
                  <c:v>3.9153897992943887E-2</c:v>
                </c:pt>
                <c:pt idx="5">
                  <c:v>-3.2648817558822048E-3</c:v>
                </c:pt>
              </c:numCache>
            </c:numRef>
          </c:val>
          <c:smooth val="0"/>
          <c:extLst>
            <c:ext xmlns:c16="http://schemas.microsoft.com/office/drawing/2014/chart" uri="{C3380CC4-5D6E-409C-BE32-E72D297353CC}">
              <c16:uniqueId val="{00000004-4AEB-4E4A-AF13-2AA4E232BF81}"/>
            </c:ext>
          </c:extLst>
        </c:ser>
        <c:ser>
          <c:idx val="5"/>
          <c:order val="5"/>
          <c:tx>
            <c:strRef>
              <c:f>'21 5 Year Tot Mkt Shr Chgs'!$HC$2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Chgs'!$HC$3:$HC$8</c:f>
              <c:numCache>
                <c:formatCode>0.00%</c:formatCode>
                <c:ptCount val="6"/>
                <c:pt idx="0">
                  <c:v>0</c:v>
                </c:pt>
                <c:pt idx="1">
                  <c:v>1.6485380818384208E-2</c:v>
                </c:pt>
                <c:pt idx="2">
                  <c:v>0.19797070795709426</c:v>
                </c:pt>
                <c:pt idx="3">
                  <c:v>0.58691750834860823</c:v>
                </c:pt>
                <c:pt idx="4">
                  <c:v>0.49475401734776675</c:v>
                </c:pt>
                <c:pt idx="5">
                  <c:v>0.46464609537732882</c:v>
                </c:pt>
              </c:numCache>
            </c:numRef>
          </c:val>
          <c:smooth val="0"/>
          <c:extLst>
            <c:ext xmlns:c16="http://schemas.microsoft.com/office/drawing/2014/chart" uri="{C3380CC4-5D6E-409C-BE32-E72D297353CC}">
              <c16:uniqueId val="{00000005-4AEB-4E4A-AF13-2AA4E232BF81}"/>
            </c:ext>
          </c:extLst>
        </c:ser>
        <c:ser>
          <c:idx val="6"/>
          <c:order val="6"/>
          <c:tx>
            <c:strRef>
              <c:f>'21 5 Year Tot Mkt Shr Chgs'!$HD$2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Chgs'!$HD$3:$HD$8</c:f>
              <c:numCache>
                <c:formatCode>0.00%</c:formatCode>
                <c:ptCount val="6"/>
                <c:pt idx="0">
                  <c:v>0</c:v>
                </c:pt>
                <c:pt idx="1">
                  <c:v>-6.3194697398264053E-3</c:v>
                </c:pt>
                <c:pt idx="2">
                  <c:v>0.15013485839429594</c:v>
                </c:pt>
                <c:pt idx="3">
                  <c:v>0.3359600836892227</c:v>
                </c:pt>
                <c:pt idx="4">
                  <c:v>0.64477095773142612</c:v>
                </c:pt>
                <c:pt idx="5">
                  <c:v>0.64365617036555567</c:v>
                </c:pt>
              </c:numCache>
            </c:numRef>
          </c:val>
          <c:smooth val="0"/>
          <c:extLst>
            <c:ext xmlns:c16="http://schemas.microsoft.com/office/drawing/2014/chart" uri="{C3380CC4-5D6E-409C-BE32-E72D297353CC}">
              <c16:uniqueId val="{00000006-4AEB-4E4A-AF13-2AA4E232BF8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79303349793141"/>
          <c:y val="0.1474748675283514"/>
          <c:w val="0.85836329833770775"/>
          <c:h val="0.63853150431667738"/>
        </c:manualLayout>
      </c:layout>
      <c:lineChart>
        <c:grouping val="standard"/>
        <c:varyColors val="0"/>
        <c:ser>
          <c:idx val="0"/>
          <c:order val="0"/>
          <c:tx>
            <c:strRef>
              <c:f>'22 5 Yr Change Prov Sh of Bks'!$GN$4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Bks'!$GN$5:$GN$10</c:f>
              <c:numCache>
                <c:formatCode>0.0%</c:formatCode>
                <c:ptCount val="6"/>
                <c:pt idx="0">
                  <c:v>0</c:v>
                </c:pt>
                <c:pt idx="1">
                  <c:v>-7.4611111587850956E-2</c:v>
                </c:pt>
                <c:pt idx="2">
                  <c:v>0.18738499252375196</c:v>
                </c:pt>
                <c:pt idx="3">
                  <c:v>0.35869960478451751</c:v>
                </c:pt>
                <c:pt idx="4">
                  <c:v>0.75268778447461504</c:v>
                </c:pt>
                <c:pt idx="5">
                  <c:v>0.86916079167329963</c:v>
                </c:pt>
              </c:numCache>
            </c:numRef>
          </c:val>
          <c:smooth val="0"/>
          <c:extLst>
            <c:ext xmlns:c16="http://schemas.microsoft.com/office/drawing/2014/chart" uri="{C3380CC4-5D6E-409C-BE32-E72D297353CC}">
              <c16:uniqueId val="{00000000-3418-4D29-8A88-1829676D982F}"/>
            </c:ext>
          </c:extLst>
        </c:ser>
        <c:ser>
          <c:idx val="1"/>
          <c:order val="1"/>
          <c:tx>
            <c:strRef>
              <c:f>'22 5 Yr Change Prov Sh of Bks'!$GO$4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Bks'!$GO$5:$GO$10</c:f>
              <c:numCache>
                <c:formatCode>0.0%</c:formatCode>
                <c:ptCount val="6"/>
                <c:pt idx="0">
                  <c:v>0</c:v>
                </c:pt>
                <c:pt idx="1">
                  <c:v>3.7489372757373206E-2</c:v>
                </c:pt>
                <c:pt idx="2">
                  <c:v>9.4170708627443825E-2</c:v>
                </c:pt>
                <c:pt idx="3">
                  <c:v>3.4626463915844057E-2</c:v>
                </c:pt>
                <c:pt idx="4">
                  <c:v>0.62281494894210387</c:v>
                </c:pt>
                <c:pt idx="5">
                  <c:v>0.64370568661742034</c:v>
                </c:pt>
              </c:numCache>
            </c:numRef>
          </c:val>
          <c:smooth val="0"/>
          <c:extLst>
            <c:ext xmlns:c16="http://schemas.microsoft.com/office/drawing/2014/chart" uri="{C3380CC4-5D6E-409C-BE32-E72D297353CC}">
              <c16:uniqueId val="{00000001-3418-4D29-8A88-1829676D982F}"/>
            </c:ext>
          </c:extLst>
        </c:ser>
        <c:ser>
          <c:idx val="2"/>
          <c:order val="2"/>
          <c:tx>
            <c:strRef>
              <c:f>'22 5 Yr Change Prov Sh of Bks'!$GP$4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Bks'!$GP$5:$GP$10</c:f>
              <c:numCache>
                <c:formatCode>0.0%</c:formatCode>
                <c:ptCount val="6"/>
                <c:pt idx="0">
                  <c:v>0</c:v>
                </c:pt>
                <c:pt idx="1">
                  <c:v>-2.9187607881070214E-2</c:v>
                </c:pt>
                <c:pt idx="2">
                  <c:v>0.10743294913290878</c:v>
                </c:pt>
                <c:pt idx="3">
                  <c:v>0.15145444184066872</c:v>
                </c:pt>
                <c:pt idx="4">
                  <c:v>0.67310771630121868</c:v>
                </c:pt>
                <c:pt idx="5">
                  <c:v>0.72436372477233213</c:v>
                </c:pt>
              </c:numCache>
            </c:numRef>
          </c:val>
          <c:smooth val="0"/>
          <c:extLst>
            <c:ext xmlns:c16="http://schemas.microsoft.com/office/drawing/2014/chart" uri="{C3380CC4-5D6E-409C-BE32-E72D297353CC}">
              <c16:uniqueId val="{00000002-3418-4D29-8A88-1829676D982F}"/>
            </c:ext>
          </c:extLst>
        </c:ser>
        <c:ser>
          <c:idx val="3"/>
          <c:order val="3"/>
          <c:tx>
            <c:strRef>
              <c:f>'22 5 Yr Change Prov Sh of Bks'!$GQ$4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Bks'!$GQ$5:$GQ$10</c:f>
              <c:numCache>
                <c:formatCode>0.0%</c:formatCode>
                <c:ptCount val="6"/>
                <c:pt idx="0">
                  <c:v>0</c:v>
                </c:pt>
                <c:pt idx="1">
                  <c:v>5.9662441586034098E-3</c:v>
                </c:pt>
                <c:pt idx="2">
                  <c:v>0.19966307175613632</c:v>
                </c:pt>
                <c:pt idx="3">
                  <c:v>0.6205933467797522</c:v>
                </c:pt>
                <c:pt idx="4">
                  <c:v>0.44784656691258784</c:v>
                </c:pt>
                <c:pt idx="5">
                  <c:v>0.42163769934484091</c:v>
                </c:pt>
              </c:numCache>
            </c:numRef>
          </c:val>
          <c:smooth val="0"/>
          <c:extLst>
            <c:ext xmlns:c16="http://schemas.microsoft.com/office/drawing/2014/chart" uri="{C3380CC4-5D6E-409C-BE32-E72D297353CC}">
              <c16:uniqueId val="{00000003-3418-4D29-8A88-1829676D982F}"/>
            </c:ext>
          </c:extLst>
        </c:ser>
        <c:ser>
          <c:idx val="4"/>
          <c:order val="4"/>
          <c:tx>
            <c:strRef>
              <c:f>'22 5 Yr Change Prov Sh of Bks'!$GR$4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Bks'!$GR$5:$GR$10</c:f>
              <c:numCache>
                <c:formatCode>0.0%</c:formatCode>
                <c:ptCount val="6"/>
                <c:pt idx="0">
                  <c:v>0</c:v>
                </c:pt>
                <c:pt idx="1">
                  <c:v>-6.0761108094199046E-2</c:v>
                </c:pt>
                <c:pt idx="2">
                  <c:v>2.7010428731293189E-2</c:v>
                </c:pt>
                <c:pt idx="3">
                  <c:v>-2.579418657109888E-2</c:v>
                </c:pt>
                <c:pt idx="4">
                  <c:v>-3.6701992586064144E-2</c:v>
                </c:pt>
                <c:pt idx="5">
                  <c:v>-6.2250831566990107E-2</c:v>
                </c:pt>
              </c:numCache>
            </c:numRef>
          </c:val>
          <c:smooth val="0"/>
          <c:extLst>
            <c:ext xmlns:c16="http://schemas.microsoft.com/office/drawing/2014/chart" uri="{C3380CC4-5D6E-409C-BE32-E72D297353CC}">
              <c16:uniqueId val="{00000004-3418-4D29-8A88-1829676D982F}"/>
            </c:ext>
          </c:extLst>
        </c:ser>
        <c:ser>
          <c:idx val="5"/>
          <c:order val="5"/>
          <c:tx>
            <c:strRef>
              <c:f>'22 5 Yr Change Prov Sh of Bks'!$GS$4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Bks'!$GS$5:$GS$10</c:f>
              <c:numCache>
                <c:formatCode>0.0%</c:formatCode>
                <c:ptCount val="6"/>
                <c:pt idx="0">
                  <c:v>0</c:v>
                </c:pt>
                <c:pt idx="1">
                  <c:v>-3.2632570078039705E-3</c:v>
                </c:pt>
                <c:pt idx="2">
                  <c:v>0.17810899368904681</c:v>
                </c:pt>
                <c:pt idx="3">
                  <c:v>0.52723462427214873</c:v>
                </c:pt>
                <c:pt idx="4">
                  <c:v>0.38000255048003306</c:v>
                </c:pt>
                <c:pt idx="5">
                  <c:v>0.3596737288698949</c:v>
                </c:pt>
              </c:numCache>
            </c:numRef>
          </c:val>
          <c:smooth val="0"/>
          <c:extLst>
            <c:ext xmlns:c16="http://schemas.microsoft.com/office/drawing/2014/chart" uri="{C3380CC4-5D6E-409C-BE32-E72D297353CC}">
              <c16:uniqueId val="{00000005-3418-4D29-8A88-1829676D982F}"/>
            </c:ext>
          </c:extLst>
        </c:ser>
        <c:ser>
          <c:idx val="6"/>
          <c:order val="6"/>
          <c:tx>
            <c:strRef>
              <c:f>'22 5 Yr Change Prov Sh of Bks'!$GT$4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Bks'!$GT$5:$GT$10</c:f>
              <c:numCache>
                <c:formatCode>0.0%</c:formatCode>
                <c:ptCount val="6"/>
                <c:pt idx="0">
                  <c:v>0</c:v>
                </c:pt>
                <c:pt idx="1">
                  <c:v>-1.976553538874257E-2</c:v>
                </c:pt>
                <c:pt idx="2">
                  <c:v>0.13679912590364329</c:v>
                </c:pt>
                <c:pt idx="3">
                  <c:v>0.30630666911140281</c:v>
                </c:pt>
                <c:pt idx="4">
                  <c:v>0.54573136896988872</c:v>
                </c:pt>
                <c:pt idx="5">
                  <c:v>0.56552894455701586</c:v>
                </c:pt>
              </c:numCache>
            </c:numRef>
          </c:val>
          <c:smooth val="0"/>
          <c:extLst>
            <c:ext xmlns:c16="http://schemas.microsoft.com/office/drawing/2014/chart" uri="{C3380CC4-5D6E-409C-BE32-E72D297353CC}">
              <c16:uniqueId val="{00000006-3418-4D29-8A88-1829676D982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 Bank</a:t>
            </a:r>
          </a:p>
          <a:p>
            <a:pPr>
              <a:defRPr/>
            </a:pPr>
            <a:r>
              <a:rPr lang="en-US" sz="1000"/>
              <a:t>%</a:t>
            </a:r>
            <a:r>
              <a:rPr lang="en-US" sz="1000" baseline="0"/>
              <a:t> Changes in Total Market Share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6"/>
          <c:order val="0"/>
          <c:tx>
            <c:strRef>
              <c:f>'4. Tot Mkt BP Changes '!$CU$3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'!$CU$4:$CU$28</c:f>
              <c:numCache>
                <c:formatCode>0.0%</c:formatCode>
                <c:ptCount val="25"/>
                <c:pt idx="0">
                  <c:v>0</c:v>
                </c:pt>
                <c:pt idx="1">
                  <c:v>-1.7915073812881099E-2</c:v>
                </c:pt>
                <c:pt idx="2">
                  <c:v>-0.1625002529378648</c:v>
                </c:pt>
                <c:pt idx="3">
                  <c:v>-0.12018808340897762</c:v>
                </c:pt>
                <c:pt idx="4">
                  <c:v>-8.8308227810076606E-2</c:v>
                </c:pt>
                <c:pt idx="5">
                  <c:v>-7.479791915236142E-2</c:v>
                </c:pt>
                <c:pt idx="6">
                  <c:v>-9.8456423879729957E-2</c:v>
                </c:pt>
                <c:pt idx="7">
                  <c:v>-3.9874947871746107E-2</c:v>
                </c:pt>
                <c:pt idx="8">
                  <c:v>-8.0455537397150181E-2</c:v>
                </c:pt>
                <c:pt idx="9">
                  <c:v>-4.6752155054057429E-2</c:v>
                </c:pt>
                <c:pt idx="10">
                  <c:v>-1.5511080150236344E-2</c:v>
                </c:pt>
                <c:pt idx="11">
                  <c:v>-8.2952505920284901E-4</c:v>
                </c:pt>
                <c:pt idx="12">
                  <c:v>3.4313968533145091E-2</c:v>
                </c:pt>
                <c:pt idx="13">
                  <c:v>1.1960929631715833E-2</c:v>
                </c:pt>
                <c:pt idx="14">
                  <c:v>5.0594397889464036E-3</c:v>
                </c:pt>
              </c:numCache>
            </c:numRef>
          </c:val>
          <c:smooth val="0"/>
          <c:extLst>
            <c:ext xmlns:c16="http://schemas.microsoft.com/office/drawing/2014/chart" uri="{C3380CC4-5D6E-409C-BE32-E72D297353CC}">
              <c16:uniqueId val="{00000000-76EE-CA4C-A100-D98C32601E59}"/>
            </c:ext>
          </c:extLst>
        </c:ser>
        <c:ser>
          <c:idx val="7"/>
          <c:order val="1"/>
          <c:tx>
            <c:strRef>
              <c:f>'4. Tot Mkt BP Changes '!$CV$3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'!$CV$4:$CV$28</c:f>
              <c:numCache>
                <c:formatCode>0.0%</c:formatCode>
                <c:ptCount val="25"/>
                <c:pt idx="0">
                  <c:v>0</c:v>
                </c:pt>
                <c:pt idx="1">
                  <c:v>6.8972568405029341E-2</c:v>
                </c:pt>
                <c:pt idx="2">
                  <c:v>8.9861157435472766E-2</c:v>
                </c:pt>
                <c:pt idx="3">
                  <c:v>0.12663210871591712</c:v>
                </c:pt>
                <c:pt idx="4">
                  <c:v>0.15738727932316302</c:v>
                </c:pt>
                <c:pt idx="5">
                  <c:v>0.20956378928028438</c:v>
                </c:pt>
                <c:pt idx="6">
                  <c:v>0.20072398717159562</c:v>
                </c:pt>
                <c:pt idx="7">
                  <c:v>0.21959397798794777</c:v>
                </c:pt>
                <c:pt idx="8">
                  <c:v>0.21602324945430673</c:v>
                </c:pt>
                <c:pt idx="9">
                  <c:v>0.22701716416873882</c:v>
                </c:pt>
                <c:pt idx="10">
                  <c:v>0.22433369241629414</c:v>
                </c:pt>
                <c:pt idx="11">
                  <c:v>0.21103389087703195</c:v>
                </c:pt>
                <c:pt idx="12">
                  <c:v>0.19369657022333292</c:v>
                </c:pt>
                <c:pt idx="13">
                  <c:v>0.28415358813108244</c:v>
                </c:pt>
                <c:pt idx="14">
                  <c:v>0.3205263678933622</c:v>
                </c:pt>
              </c:numCache>
            </c:numRef>
          </c:val>
          <c:smooth val="0"/>
          <c:extLst>
            <c:ext xmlns:c16="http://schemas.microsoft.com/office/drawing/2014/chart" uri="{C3380CC4-5D6E-409C-BE32-E72D297353CC}">
              <c16:uniqueId val="{00000001-76EE-CA4C-A100-D98C32601E59}"/>
            </c:ext>
          </c:extLst>
        </c:ser>
        <c:ser>
          <c:idx val="8"/>
          <c:order val="2"/>
          <c:tx>
            <c:strRef>
              <c:f>'4. Tot Mkt BP Changes '!$CW$3</c:f>
              <c:strCache>
                <c:ptCount val="1"/>
                <c:pt idx="0">
                  <c:v>Total Deposits</c:v>
                </c:pt>
              </c:strCache>
            </c:strRef>
          </c:tx>
          <c:spPr>
            <a:ln w="28575" cap="rnd">
              <a:solidFill>
                <a:srgbClr val="0070C0"/>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'!$CW$4:$CW$28</c:f>
              <c:numCache>
                <c:formatCode>0.0%</c:formatCode>
                <c:ptCount val="25"/>
                <c:pt idx="0">
                  <c:v>0</c:v>
                </c:pt>
                <c:pt idx="1">
                  <c:v>1.0369626966803212E-2</c:v>
                </c:pt>
                <c:pt idx="2">
                  <c:v>-7.7503222286524232E-2</c:v>
                </c:pt>
                <c:pt idx="3">
                  <c:v>-3.7298928931331521E-2</c:v>
                </c:pt>
                <c:pt idx="4">
                  <c:v>-6.1758995533637111E-3</c:v>
                </c:pt>
                <c:pt idx="5">
                  <c:v>2.0876693458123704E-2</c:v>
                </c:pt>
                <c:pt idx="6">
                  <c:v>2.4322445893164091E-3</c:v>
                </c:pt>
                <c:pt idx="7">
                  <c:v>4.6785178124454485E-2</c:v>
                </c:pt>
                <c:pt idx="8">
                  <c:v>1.9450407537032408E-2</c:v>
                </c:pt>
                <c:pt idx="9">
                  <c:v>4.5108779595174467E-2</c:v>
                </c:pt>
                <c:pt idx="10">
                  <c:v>6.4695938826563937E-2</c:v>
                </c:pt>
                <c:pt idx="11">
                  <c:v>7.0075287399803676E-2</c:v>
                </c:pt>
                <c:pt idx="12">
                  <c:v>8.7282375097690407E-2</c:v>
                </c:pt>
                <c:pt idx="13">
                  <c:v>0.10378042287872064</c:v>
                </c:pt>
                <c:pt idx="14">
                  <c:v>0.11164818838398805</c:v>
                </c:pt>
              </c:numCache>
            </c:numRef>
          </c:val>
          <c:smooth val="0"/>
          <c:extLst>
            <c:ext xmlns:c16="http://schemas.microsoft.com/office/drawing/2014/chart" uri="{C3380CC4-5D6E-409C-BE32-E72D297353CC}">
              <c16:uniqueId val="{00000002-76EE-CA4C-A100-D98C32601E59}"/>
            </c:ext>
          </c:extLst>
        </c:ser>
        <c:ser>
          <c:idx val="9"/>
          <c:order val="3"/>
          <c:tx>
            <c:strRef>
              <c:f>'4. Tot Mkt BP Changes '!$CX$3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'!$CX$4:$CX$28</c:f>
              <c:numCache>
                <c:formatCode>0.0%</c:formatCode>
                <c:ptCount val="25"/>
                <c:pt idx="0">
                  <c:v>0</c:v>
                </c:pt>
                <c:pt idx="1">
                  <c:v>-1.5873173903135608E-3</c:v>
                </c:pt>
                <c:pt idx="2">
                  <c:v>8.9377992711489017E-3</c:v>
                </c:pt>
                <c:pt idx="3">
                  <c:v>-1.1034007182805698E-2</c:v>
                </c:pt>
                <c:pt idx="4">
                  <c:v>-1.5085532198318357E-2</c:v>
                </c:pt>
                <c:pt idx="5">
                  <c:v>1.5939423296713407E-3</c:v>
                </c:pt>
                <c:pt idx="6">
                  <c:v>-3.9487143931837545E-3</c:v>
                </c:pt>
                <c:pt idx="7">
                  <c:v>1.9506641700242806E-3</c:v>
                </c:pt>
                <c:pt idx="8">
                  <c:v>3.8829455126678888E-2</c:v>
                </c:pt>
                <c:pt idx="9">
                  <c:v>-3.8435468347913081E-2</c:v>
                </c:pt>
                <c:pt idx="10">
                  <c:v>5.8174903248698215E-2</c:v>
                </c:pt>
                <c:pt idx="11">
                  <c:v>6.6574271438202395E-2</c:v>
                </c:pt>
                <c:pt idx="12">
                  <c:v>8.1412099477587554E-2</c:v>
                </c:pt>
                <c:pt idx="13">
                  <c:v>0.11792714891221054</c:v>
                </c:pt>
                <c:pt idx="14">
                  <c:v>0.13722475747325075</c:v>
                </c:pt>
              </c:numCache>
            </c:numRef>
          </c:val>
          <c:smooth val="0"/>
          <c:extLst>
            <c:ext xmlns:c16="http://schemas.microsoft.com/office/drawing/2014/chart" uri="{C3380CC4-5D6E-409C-BE32-E72D297353CC}">
              <c16:uniqueId val="{00000003-76EE-CA4C-A100-D98C32601E59}"/>
            </c:ext>
          </c:extLst>
        </c:ser>
        <c:ser>
          <c:idx val="10"/>
          <c:order val="4"/>
          <c:tx>
            <c:strRef>
              <c:f>'4. Tot Mkt BP Changes '!$CY$3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'!$CY$4:$CY$28</c:f>
              <c:numCache>
                <c:formatCode>0.0%</c:formatCode>
                <c:ptCount val="25"/>
                <c:pt idx="0">
                  <c:v>0</c:v>
                </c:pt>
                <c:pt idx="1">
                  <c:v>-8.2863127982802549E-3</c:v>
                </c:pt>
                <c:pt idx="2">
                  <c:v>1.8711878958602177E-3</c:v>
                </c:pt>
                <c:pt idx="3">
                  <c:v>1.1473954215375246E-3</c:v>
                </c:pt>
                <c:pt idx="4">
                  <c:v>-1.3259607961998737E-2</c:v>
                </c:pt>
                <c:pt idx="5">
                  <c:v>-3.7028182009103218E-2</c:v>
                </c:pt>
                <c:pt idx="6">
                  <c:v>-4.3300433493924331E-2</c:v>
                </c:pt>
                <c:pt idx="7">
                  <c:v>-5.5703167880545197E-2</c:v>
                </c:pt>
                <c:pt idx="8">
                  <c:v>-6.4948676236078334E-2</c:v>
                </c:pt>
                <c:pt idx="9">
                  <c:v>-6.3260641492921862E-2</c:v>
                </c:pt>
                <c:pt idx="10">
                  <c:v>-8.9687730672476873E-2</c:v>
                </c:pt>
                <c:pt idx="11">
                  <c:v>-9.3026891091994177E-2</c:v>
                </c:pt>
                <c:pt idx="12">
                  <c:v>-0.13737862896920297</c:v>
                </c:pt>
                <c:pt idx="13">
                  <c:v>-0.12572558275590859</c:v>
                </c:pt>
                <c:pt idx="14">
                  <c:v>-0.14338507434431891</c:v>
                </c:pt>
              </c:numCache>
            </c:numRef>
          </c:val>
          <c:smooth val="0"/>
          <c:extLst>
            <c:ext xmlns:c16="http://schemas.microsoft.com/office/drawing/2014/chart" uri="{C3380CC4-5D6E-409C-BE32-E72D297353CC}">
              <c16:uniqueId val="{00000004-76EE-CA4C-A100-D98C32601E59}"/>
            </c:ext>
          </c:extLst>
        </c:ser>
        <c:ser>
          <c:idx val="11"/>
          <c:order val="5"/>
          <c:tx>
            <c:strRef>
              <c:f>'4. Tot Mkt BP Changes '!$CZ$3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'!$CZ$4:$CZ$28</c:f>
              <c:numCache>
                <c:formatCode>0.0%</c:formatCode>
                <c:ptCount val="25"/>
                <c:pt idx="0">
                  <c:v>0</c:v>
                </c:pt>
                <c:pt idx="1">
                  <c:v>-2.5899357732454798E-4</c:v>
                </c:pt>
                <c:pt idx="2">
                  <c:v>1.0113040309261948E-2</c:v>
                </c:pt>
                <c:pt idx="3">
                  <c:v>-9.0163368744829477E-3</c:v>
                </c:pt>
                <c:pt idx="4">
                  <c:v>-1.4649599100781849E-2</c:v>
                </c:pt>
                <c:pt idx="5">
                  <c:v>1.2579801177519197E-3</c:v>
                </c:pt>
                <c:pt idx="6">
                  <c:v>-4.561080446360821E-3</c:v>
                </c:pt>
                <c:pt idx="7">
                  <c:v>1.365804228336937E-3</c:v>
                </c:pt>
                <c:pt idx="8">
                  <c:v>3.8228315784138461E-2</c:v>
                </c:pt>
                <c:pt idx="9">
                  <c:v>-3.7480068412256838E-2</c:v>
                </c:pt>
                <c:pt idx="10">
                  <c:v>5.851016257023646E-2</c:v>
                </c:pt>
                <c:pt idx="11">
                  <c:v>6.7441820374220002E-2</c:v>
                </c:pt>
                <c:pt idx="12">
                  <c:v>8.1113269345548245E-2</c:v>
                </c:pt>
                <c:pt idx="13">
                  <c:v>0.12076128337051024</c:v>
                </c:pt>
                <c:pt idx="14">
                  <c:v>0.139552574813914</c:v>
                </c:pt>
              </c:numCache>
            </c:numRef>
          </c:val>
          <c:smooth val="0"/>
          <c:extLst>
            <c:ext xmlns:c16="http://schemas.microsoft.com/office/drawing/2014/chart" uri="{C3380CC4-5D6E-409C-BE32-E72D297353CC}">
              <c16:uniqueId val="{00000005-76EE-CA4C-A100-D98C32601E59}"/>
            </c:ext>
          </c:extLst>
        </c:ser>
        <c:ser>
          <c:idx val="0"/>
          <c:order val="6"/>
          <c:tx>
            <c:strRef>
              <c:f>'4. Tot Mkt BP Changes '!$CU$3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'!$CU$4:$CU$28</c:f>
              <c:numCache>
                <c:formatCode>0.0%</c:formatCode>
                <c:ptCount val="25"/>
                <c:pt idx="0">
                  <c:v>0</c:v>
                </c:pt>
                <c:pt idx="1">
                  <c:v>-1.7915073812881099E-2</c:v>
                </c:pt>
                <c:pt idx="2">
                  <c:v>-0.1625002529378648</c:v>
                </c:pt>
                <c:pt idx="3">
                  <c:v>-0.12018808340897762</c:v>
                </c:pt>
                <c:pt idx="4">
                  <c:v>-8.8308227810076606E-2</c:v>
                </c:pt>
                <c:pt idx="5">
                  <c:v>-7.479791915236142E-2</c:v>
                </c:pt>
                <c:pt idx="6">
                  <c:v>-9.8456423879729957E-2</c:v>
                </c:pt>
                <c:pt idx="7">
                  <c:v>-3.9874947871746107E-2</c:v>
                </c:pt>
                <c:pt idx="8">
                  <c:v>-8.0455537397150181E-2</c:v>
                </c:pt>
                <c:pt idx="9">
                  <c:v>-4.6752155054057429E-2</c:v>
                </c:pt>
                <c:pt idx="10">
                  <c:v>-1.5511080150236344E-2</c:v>
                </c:pt>
                <c:pt idx="11">
                  <c:v>-8.2952505920284901E-4</c:v>
                </c:pt>
                <c:pt idx="12">
                  <c:v>3.4313968533145091E-2</c:v>
                </c:pt>
                <c:pt idx="13">
                  <c:v>1.1960929631715833E-2</c:v>
                </c:pt>
                <c:pt idx="14">
                  <c:v>5.0594397889464036E-3</c:v>
                </c:pt>
              </c:numCache>
            </c:numRef>
          </c:val>
          <c:smooth val="0"/>
          <c:extLst>
            <c:ext xmlns:c16="http://schemas.microsoft.com/office/drawing/2014/chart" uri="{C3380CC4-5D6E-409C-BE32-E72D297353CC}">
              <c16:uniqueId val="{00000006-76EE-CA4C-A100-D98C32601E59}"/>
            </c:ext>
          </c:extLst>
        </c:ser>
        <c:ser>
          <c:idx val="1"/>
          <c:order val="7"/>
          <c:tx>
            <c:strRef>
              <c:f>'4. Tot Mkt BP Changes '!$CV$3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'!$CV$4:$CV$28</c:f>
              <c:numCache>
                <c:formatCode>0.0%</c:formatCode>
                <c:ptCount val="25"/>
                <c:pt idx="0">
                  <c:v>0</c:v>
                </c:pt>
                <c:pt idx="1">
                  <c:v>6.8972568405029341E-2</c:v>
                </c:pt>
                <c:pt idx="2">
                  <c:v>8.9861157435472766E-2</c:v>
                </c:pt>
                <c:pt idx="3">
                  <c:v>0.12663210871591712</c:v>
                </c:pt>
                <c:pt idx="4">
                  <c:v>0.15738727932316302</c:v>
                </c:pt>
                <c:pt idx="5">
                  <c:v>0.20956378928028438</c:v>
                </c:pt>
                <c:pt idx="6">
                  <c:v>0.20072398717159562</c:v>
                </c:pt>
                <c:pt idx="7">
                  <c:v>0.21959397798794777</c:v>
                </c:pt>
                <c:pt idx="8">
                  <c:v>0.21602324945430673</c:v>
                </c:pt>
                <c:pt idx="9">
                  <c:v>0.22701716416873882</c:v>
                </c:pt>
                <c:pt idx="10">
                  <c:v>0.22433369241629414</c:v>
                </c:pt>
                <c:pt idx="11">
                  <c:v>0.21103389087703195</c:v>
                </c:pt>
                <c:pt idx="12">
                  <c:v>0.19369657022333292</c:v>
                </c:pt>
                <c:pt idx="13">
                  <c:v>0.28415358813108244</c:v>
                </c:pt>
                <c:pt idx="14">
                  <c:v>0.3205263678933622</c:v>
                </c:pt>
              </c:numCache>
            </c:numRef>
          </c:val>
          <c:smooth val="0"/>
          <c:extLst>
            <c:ext xmlns:c16="http://schemas.microsoft.com/office/drawing/2014/chart" uri="{C3380CC4-5D6E-409C-BE32-E72D297353CC}">
              <c16:uniqueId val="{00000007-76EE-CA4C-A100-D98C32601E59}"/>
            </c:ext>
          </c:extLst>
        </c:ser>
        <c:ser>
          <c:idx val="2"/>
          <c:order val="8"/>
          <c:tx>
            <c:strRef>
              <c:f>'4. Tot Mkt BP Changes '!$CW$3</c:f>
              <c:strCache>
                <c:ptCount val="1"/>
                <c:pt idx="0">
                  <c:v>Total Deposits</c:v>
                </c:pt>
              </c:strCache>
            </c:strRef>
          </c:tx>
          <c:spPr>
            <a:ln w="28575" cap="rnd">
              <a:solidFill>
                <a:srgbClr val="0070C0"/>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'!$CW$4:$CW$28</c:f>
              <c:numCache>
                <c:formatCode>0.0%</c:formatCode>
                <c:ptCount val="25"/>
                <c:pt idx="0">
                  <c:v>0</c:v>
                </c:pt>
                <c:pt idx="1">
                  <c:v>1.0369626966803212E-2</c:v>
                </c:pt>
                <c:pt idx="2">
                  <c:v>-7.7503222286524232E-2</c:v>
                </c:pt>
                <c:pt idx="3">
                  <c:v>-3.7298928931331521E-2</c:v>
                </c:pt>
                <c:pt idx="4">
                  <c:v>-6.1758995533637111E-3</c:v>
                </c:pt>
                <c:pt idx="5">
                  <c:v>2.0876693458123704E-2</c:v>
                </c:pt>
                <c:pt idx="6">
                  <c:v>2.4322445893164091E-3</c:v>
                </c:pt>
                <c:pt idx="7">
                  <c:v>4.6785178124454485E-2</c:v>
                </c:pt>
                <c:pt idx="8">
                  <c:v>1.9450407537032408E-2</c:v>
                </c:pt>
                <c:pt idx="9">
                  <c:v>4.5108779595174467E-2</c:v>
                </c:pt>
                <c:pt idx="10">
                  <c:v>6.4695938826563937E-2</c:v>
                </c:pt>
                <c:pt idx="11">
                  <c:v>7.0075287399803676E-2</c:v>
                </c:pt>
                <c:pt idx="12">
                  <c:v>8.7282375097690407E-2</c:v>
                </c:pt>
                <c:pt idx="13">
                  <c:v>0.10378042287872064</c:v>
                </c:pt>
                <c:pt idx="14">
                  <c:v>0.11164818838398805</c:v>
                </c:pt>
              </c:numCache>
            </c:numRef>
          </c:val>
          <c:smooth val="0"/>
          <c:extLst>
            <c:ext xmlns:c16="http://schemas.microsoft.com/office/drawing/2014/chart" uri="{C3380CC4-5D6E-409C-BE32-E72D297353CC}">
              <c16:uniqueId val="{00000008-76EE-CA4C-A100-D98C32601E59}"/>
            </c:ext>
          </c:extLst>
        </c:ser>
        <c:ser>
          <c:idx val="3"/>
          <c:order val="9"/>
          <c:tx>
            <c:strRef>
              <c:f>'4. Tot Mkt BP Changes '!$CX$3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'!$CX$4:$CX$28</c:f>
              <c:numCache>
                <c:formatCode>0.0%</c:formatCode>
                <c:ptCount val="25"/>
                <c:pt idx="0">
                  <c:v>0</c:v>
                </c:pt>
                <c:pt idx="1">
                  <c:v>-1.5873173903135608E-3</c:v>
                </c:pt>
                <c:pt idx="2">
                  <c:v>8.9377992711489017E-3</c:v>
                </c:pt>
                <c:pt idx="3">
                  <c:v>-1.1034007182805698E-2</c:v>
                </c:pt>
                <c:pt idx="4">
                  <c:v>-1.5085532198318357E-2</c:v>
                </c:pt>
                <c:pt idx="5">
                  <c:v>1.5939423296713407E-3</c:v>
                </c:pt>
                <c:pt idx="6">
                  <c:v>-3.9487143931837545E-3</c:v>
                </c:pt>
                <c:pt idx="7">
                  <c:v>1.9506641700242806E-3</c:v>
                </c:pt>
                <c:pt idx="8">
                  <c:v>3.8829455126678888E-2</c:v>
                </c:pt>
                <c:pt idx="9">
                  <c:v>-3.8435468347913081E-2</c:v>
                </c:pt>
                <c:pt idx="10">
                  <c:v>5.8174903248698215E-2</c:v>
                </c:pt>
                <c:pt idx="11">
                  <c:v>6.6574271438202395E-2</c:v>
                </c:pt>
                <c:pt idx="12">
                  <c:v>8.1412099477587554E-2</c:v>
                </c:pt>
                <c:pt idx="13">
                  <c:v>0.11792714891221054</c:v>
                </c:pt>
                <c:pt idx="14">
                  <c:v>0.13722475747325075</c:v>
                </c:pt>
              </c:numCache>
            </c:numRef>
          </c:val>
          <c:smooth val="0"/>
          <c:extLst>
            <c:ext xmlns:c16="http://schemas.microsoft.com/office/drawing/2014/chart" uri="{C3380CC4-5D6E-409C-BE32-E72D297353CC}">
              <c16:uniqueId val="{00000009-76EE-CA4C-A100-D98C32601E59}"/>
            </c:ext>
          </c:extLst>
        </c:ser>
        <c:ser>
          <c:idx val="4"/>
          <c:order val="10"/>
          <c:tx>
            <c:strRef>
              <c:f>'4. Tot Mkt BP Changes '!$CY$3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'!$CY$4:$CY$28</c:f>
              <c:numCache>
                <c:formatCode>0.0%</c:formatCode>
                <c:ptCount val="25"/>
                <c:pt idx="0">
                  <c:v>0</c:v>
                </c:pt>
                <c:pt idx="1">
                  <c:v>-8.2863127982802549E-3</c:v>
                </c:pt>
                <c:pt idx="2">
                  <c:v>1.8711878958602177E-3</c:v>
                </c:pt>
                <c:pt idx="3">
                  <c:v>1.1473954215375246E-3</c:v>
                </c:pt>
                <c:pt idx="4">
                  <c:v>-1.3259607961998737E-2</c:v>
                </c:pt>
                <c:pt idx="5">
                  <c:v>-3.7028182009103218E-2</c:v>
                </c:pt>
                <c:pt idx="6">
                  <c:v>-4.3300433493924331E-2</c:v>
                </c:pt>
                <c:pt idx="7">
                  <c:v>-5.5703167880545197E-2</c:v>
                </c:pt>
                <c:pt idx="8">
                  <c:v>-6.4948676236078334E-2</c:v>
                </c:pt>
                <c:pt idx="9">
                  <c:v>-6.3260641492921862E-2</c:v>
                </c:pt>
                <c:pt idx="10">
                  <c:v>-8.9687730672476873E-2</c:v>
                </c:pt>
                <c:pt idx="11">
                  <c:v>-9.3026891091994177E-2</c:v>
                </c:pt>
                <c:pt idx="12">
                  <c:v>-0.13737862896920297</c:v>
                </c:pt>
                <c:pt idx="13">
                  <c:v>-0.12572558275590859</c:v>
                </c:pt>
                <c:pt idx="14">
                  <c:v>-0.14338507434431891</c:v>
                </c:pt>
              </c:numCache>
            </c:numRef>
          </c:val>
          <c:smooth val="0"/>
          <c:extLst>
            <c:ext xmlns:c16="http://schemas.microsoft.com/office/drawing/2014/chart" uri="{C3380CC4-5D6E-409C-BE32-E72D297353CC}">
              <c16:uniqueId val="{0000000A-76EE-CA4C-A100-D98C32601E59}"/>
            </c:ext>
          </c:extLst>
        </c:ser>
        <c:ser>
          <c:idx val="5"/>
          <c:order val="11"/>
          <c:tx>
            <c:strRef>
              <c:f>'4. Tot Mkt BP Changes '!$CZ$3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'!$CZ$4:$CZ$28</c:f>
              <c:numCache>
                <c:formatCode>0.0%</c:formatCode>
                <c:ptCount val="25"/>
                <c:pt idx="0">
                  <c:v>0</c:v>
                </c:pt>
                <c:pt idx="1">
                  <c:v>-2.5899357732454798E-4</c:v>
                </c:pt>
                <c:pt idx="2">
                  <c:v>1.0113040309261948E-2</c:v>
                </c:pt>
                <c:pt idx="3">
                  <c:v>-9.0163368744829477E-3</c:v>
                </c:pt>
                <c:pt idx="4">
                  <c:v>-1.4649599100781849E-2</c:v>
                </c:pt>
                <c:pt idx="5">
                  <c:v>1.2579801177519197E-3</c:v>
                </c:pt>
                <c:pt idx="6">
                  <c:v>-4.561080446360821E-3</c:v>
                </c:pt>
                <c:pt idx="7">
                  <c:v>1.365804228336937E-3</c:v>
                </c:pt>
                <c:pt idx="8">
                  <c:v>3.8228315784138461E-2</c:v>
                </c:pt>
                <c:pt idx="9">
                  <c:v>-3.7480068412256838E-2</c:v>
                </c:pt>
                <c:pt idx="10">
                  <c:v>5.851016257023646E-2</c:v>
                </c:pt>
                <c:pt idx="11">
                  <c:v>6.7441820374220002E-2</c:v>
                </c:pt>
                <c:pt idx="12">
                  <c:v>8.1113269345548245E-2</c:v>
                </c:pt>
                <c:pt idx="13">
                  <c:v>0.12076128337051024</c:v>
                </c:pt>
                <c:pt idx="14">
                  <c:v>0.139552574813914</c:v>
                </c:pt>
              </c:numCache>
            </c:numRef>
          </c:val>
          <c:smooth val="0"/>
          <c:extLst>
            <c:ext xmlns:c16="http://schemas.microsoft.com/office/drawing/2014/chart" uri="{C3380CC4-5D6E-409C-BE32-E72D297353CC}">
              <c16:uniqueId val="{0000000B-76EE-CA4C-A100-D98C32601E59}"/>
            </c:ext>
          </c:extLst>
        </c:ser>
        <c:dLbls>
          <c:showLegendKey val="0"/>
          <c:showVal val="0"/>
          <c:showCatName val="0"/>
          <c:showSerName val="0"/>
          <c:showPercent val="0"/>
          <c:showBubbleSize val="0"/>
        </c:dLbls>
        <c:smooth val="0"/>
        <c:axId val="76245376"/>
        <c:axId val="76247712"/>
      </c:lineChart>
      <c:catAx>
        <c:axId val="762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47712"/>
        <c:crosses val="autoZero"/>
        <c:auto val="1"/>
        <c:lblAlgn val="ctr"/>
        <c:lblOffset val="100"/>
        <c:noMultiLvlLbl val="0"/>
      </c:catAx>
      <c:valAx>
        <c:axId val="76247712"/>
        <c:scaling>
          <c:orientation val="minMax"/>
          <c:max val="0.4"/>
          <c:min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45376"/>
        <c:crosses val="autoZero"/>
        <c:crossBetween val="between"/>
      </c:valAx>
      <c:spPr>
        <a:noFill/>
        <a:ln>
          <a:noFill/>
        </a:ln>
        <a:effectLst/>
      </c:spPr>
    </c:plotArea>
    <c:legend>
      <c:legendPos val="b"/>
      <c:legendEntry>
        <c:idx val="1"/>
        <c:delete val="1"/>
      </c:legendEntry>
      <c:legendEntry>
        <c:idx val="3"/>
        <c:delete val="1"/>
      </c:legendEntry>
      <c:legendEntry>
        <c:idx val="4"/>
        <c:delete val="1"/>
      </c:legendEntry>
      <c:legendEntry>
        <c:idx val="6"/>
        <c:delete val="1"/>
      </c:legendEntry>
      <c:legendEntry>
        <c:idx val="8"/>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FirstOntario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61796433601622"/>
          <c:w val="0.85836329833770775"/>
          <c:h val="0.65777395348196011"/>
        </c:manualLayout>
      </c:layout>
      <c:lineChart>
        <c:grouping val="standard"/>
        <c:varyColors val="0"/>
        <c:ser>
          <c:idx val="0"/>
          <c:order val="0"/>
          <c:tx>
            <c:strRef>
              <c:f>'21 5 Year Tot Mkt Shr Chgs'!$GH$2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Chgs'!$GH$3:$GH$8</c:f>
              <c:numCache>
                <c:formatCode>0.00%</c:formatCode>
                <c:ptCount val="6"/>
                <c:pt idx="0">
                  <c:v>0</c:v>
                </c:pt>
                <c:pt idx="1">
                  <c:v>0.13076546444590875</c:v>
                </c:pt>
                <c:pt idx="2">
                  <c:v>0.23356670310683256</c:v>
                </c:pt>
                <c:pt idx="3">
                  <c:v>0.2337179951947507</c:v>
                </c:pt>
                <c:pt idx="4">
                  <c:v>0.21513767622817004</c:v>
                </c:pt>
                <c:pt idx="5">
                  <c:v>0.23798341777701335</c:v>
                </c:pt>
              </c:numCache>
            </c:numRef>
          </c:val>
          <c:smooth val="0"/>
          <c:extLst>
            <c:ext xmlns:c16="http://schemas.microsoft.com/office/drawing/2014/chart" uri="{C3380CC4-5D6E-409C-BE32-E72D297353CC}">
              <c16:uniqueId val="{00000000-E290-4F1C-A852-E8A881E134F8}"/>
            </c:ext>
          </c:extLst>
        </c:ser>
        <c:ser>
          <c:idx val="1"/>
          <c:order val="1"/>
          <c:tx>
            <c:strRef>
              <c:f>'21 5 Year Tot Mkt Shr Chgs'!$GI$2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Chgs'!$GI$3:$GI$8</c:f>
              <c:numCache>
                <c:formatCode>0.00%</c:formatCode>
                <c:ptCount val="6"/>
                <c:pt idx="0">
                  <c:v>0</c:v>
                </c:pt>
                <c:pt idx="1">
                  <c:v>-1.6421590934508332E-2</c:v>
                </c:pt>
                <c:pt idx="2">
                  <c:v>0.12782849693300821</c:v>
                </c:pt>
                <c:pt idx="3">
                  <c:v>0.39742153473868708</c:v>
                </c:pt>
                <c:pt idx="4">
                  <c:v>0.59502799116297744</c:v>
                </c:pt>
                <c:pt idx="5">
                  <c:v>0.64917871115851544</c:v>
                </c:pt>
              </c:numCache>
            </c:numRef>
          </c:val>
          <c:smooth val="0"/>
          <c:extLst>
            <c:ext xmlns:c16="http://schemas.microsoft.com/office/drawing/2014/chart" uri="{C3380CC4-5D6E-409C-BE32-E72D297353CC}">
              <c16:uniqueId val="{00000001-E290-4F1C-A852-E8A881E134F8}"/>
            </c:ext>
          </c:extLst>
        </c:ser>
        <c:ser>
          <c:idx val="2"/>
          <c:order val="2"/>
          <c:tx>
            <c:strRef>
              <c:f>'21 5 Year Tot Mkt Shr Chgs'!$GJ$2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Chgs'!$GJ$3:$GJ$8</c:f>
              <c:numCache>
                <c:formatCode>0.00%</c:formatCode>
                <c:ptCount val="6"/>
                <c:pt idx="0">
                  <c:v>0</c:v>
                </c:pt>
                <c:pt idx="1">
                  <c:v>2.0609706480211529E-2</c:v>
                </c:pt>
                <c:pt idx="2">
                  <c:v>0.1371449049957657</c:v>
                </c:pt>
                <c:pt idx="3">
                  <c:v>0.2928351694410386</c:v>
                </c:pt>
                <c:pt idx="4">
                  <c:v>0.43700779428351222</c:v>
                </c:pt>
                <c:pt idx="5">
                  <c:v>0.48764086704852261</c:v>
                </c:pt>
              </c:numCache>
            </c:numRef>
          </c:val>
          <c:smooth val="0"/>
          <c:extLst>
            <c:ext xmlns:c16="http://schemas.microsoft.com/office/drawing/2014/chart" uri="{C3380CC4-5D6E-409C-BE32-E72D297353CC}">
              <c16:uniqueId val="{00000002-E290-4F1C-A852-E8A881E134F8}"/>
            </c:ext>
          </c:extLst>
        </c:ser>
        <c:ser>
          <c:idx val="3"/>
          <c:order val="3"/>
          <c:tx>
            <c:strRef>
              <c:f>'21 5 Year Tot Mkt Shr Chgs'!$GK$2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Chgs'!$GK$3:$GK$8</c:f>
              <c:numCache>
                <c:formatCode>0.00%</c:formatCode>
                <c:ptCount val="6"/>
                <c:pt idx="0">
                  <c:v>0</c:v>
                </c:pt>
                <c:pt idx="1">
                  <c:v>0.29945726156078711</c:v>
                </c:pt>
                <c:pt idx="2">
                  <c:v>0.74756385786966484</c:v>
                </c:pt>
                <c:pt idx="3">
                  <c:v>0.6185777376128756</c:v>
                </c:pt>
                <c:pt idx="4">
                  <c:v>0.62068827886395339</c:v>
                </c:pt>
                <c:pt idx="5">
                  <c:v>0.16588910601795742</c:v>
                </c:pt>
              </c:numCache>
            </c:numRef>
          </c:val>
          <c:smooth val="0"/>
          <c:extLst>
            <c:ext xmlns:c16="http://schemas.microsoft.com/office/drawing/2014/chart" uri="{C3380CC4-5D6E-409C-BE32-E72D297353CC}">
              <c16:uniqueId val="{00000003-E290-4F1C-A852-E8A881E134F8}"/>
            </c:ext>
          </c:extLst>
        </c:ser>
        <c:ser>
          <c:idx val="4"/>
          <c:order val="4"/>
          <c:tx>
            <c:strRef>
              <c:f>'21 5 Year Tot Mkt Shr Chgs'!$GL$2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Chgs'!$GL$3:$GL$8</c:f>
              <c:numCache>
                <c:formatCode>0.00%</c:formatCode>
                <c:ptCount val="6"/>
                <c:pt idx="0">
                  <c:v>0</c:v>
                </c:pt>
                <c:pt idx="1">
                  <c:v>-9.0163772076429727E-2</c:v>
                </c:pt>
                <c:pt idx="2">
                  <c:v>-0.13392602151681238</c:v>
                </c:pt>
                <c:pt idx="3">
                  <c:v>-0.18181702072507158</c:v>
                </c:pt>
                <c:pt idx="4">
                  <c:v>-0.27297141229774391</c:v>
                </c:pt>
                <c:pt idx="5">
                  <c:v>-0.38506224071726713</c:v>
                </c:pt>
              </c:numCache>
            </c:numRef>
          </c:val>
          <c:smooth val="0"/>
          <c:extLst>
            <c:ext xmlns:c16="http://schemas.microsoft.com/office/drawing/2014/chart" uri="{C3380CC4-5D6E-409C-BE32-E72D297353CC}">
              <c16:uniqueId val="{00000004-E290-4F1C-A852-E8A881E134F8}"/>
            </c:ext>
          </c:extLst>
        </c:ser>
        <c:ser>
          <c:idx val="5"/>
          <c:order val="5"/>
          <c:tx>
            <c:strRef>
              <c:f>'21 5 Year Tot Mkt Shr Chgs'!$GM$2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Chgs'!$GM$3:$GM$8</c:f>
              <c:numCache>
                <c:formatCode>0.00%</c:formatCode>
                <c:ptCount val="6"/>
                <c:pt idx="0">
                  <c:v>0</c:v>
                </c:pt>
                <c:pt idx="1">
                  <c:v>0.28616744217280321</c:v>
                </c:pt>
                <c:pt idx="2">
                  <c:v>0.71417374509653853</c:v>
                </c:pt>
                <c:pt idx="3">
                  <c:v>0.59115759488529707</c:v>
                </c:pt>
                <c:pt idx="4">
                  <c:v>0.58753826237590323</c:v>
                </c:pt>
                <c:pt idx="5">
                  <c:v>0.15334437892158923</c:v>
                </c:pt>
              </c:numCache>
            </c:numRef>
          </c:val>
          <c:smooth val="0"/>
          <c:extLst>
            <c:ext xmlns:c16="http://schemas.microsoft.com/office/drawing/2014/chart" uri="{C3380CC4-5D6E-409C-BE32-E72D297353CC}">
              <c16:uniqueId val="{00000005-E290-4F1C-A852-E8A881E134F8}"/>
            </c:ext>
          </c:extLst>
        </c:ser>
        <c:ser>
          <c:idx val="6"/>
          <c:order val="6"/>
          <c:tx>
            <c:strRef>
              <c:f>'21 5 Year Tot Mkt Shr Chgs'!$GN$2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Chgs'!$GN$3:$GN$8</c:f>
              <c:numCache>
                <c:formatCode>0.00%</c:formatCode>
                <c:ptCount val="6"/>
                <c:pt idx="0">
                  <c:v>0</c:v>
                </c:pt>
                <c:pt idx="1">
                  <c:v>0.16484665180380259</c:v>
                </c:pt>
                <c:pt idx="2">
                  <c:v>0.4500584779900007</c:v>
                </c:pt>
                <c:pt idx="3">
                  <c:v>0.45515784517588315</c:v>
                </c:pt>
                <c:pt idx="4">
                  <c:v>0.52106919045033484</c:v>
                </c:pt>
                <c:pt idx="5">
                  <c:v>0.31450166825163578</c:v>
                </c:pt>
              </c:numCache>
            </c:numRef>
          </c:val>
          <c:smooth val="0"/>
          <c:extLst>
            <c:ext xmlns:c16="http://schemas.microsoft.com/office/drawing/2014/chart" uri="{C3380CC4-5D6E-409C-BE32-E72D297353CC}">
              <c16:uniqueId val="{00000006-E290-4F1C-A852-E8A881E134F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 Ontario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36520776050649"/>
          <c:w val="0.85836329833770775"/>
          <c:h val="0.64702677385760643"/>
        </c:manualLayout>
      </c:layout>
      <c:lineChart>
        <c:grouping val="standard"/>
        <c:varyColors val="0"/>
        <c:ser>
          <c:idx val="0"/>
          <c:order val="0"/>
          <c:tx>
            <c:strRef>
              <c:f>'22 5 Yr Change Prov Sh of Bks'!$FX$4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Bks'!$FX$5:$FX$10</c:f>
              <c:numCache>
                <c:formatCode>0.0%</c:formatCode>
                <c:ptCount val="6"/>
                <c:pt idx="0">
                  <c:v>0</c:v>
                </c:pt>
                <c:pt idx="1">
                  <c:v>0.12919001788774451</c:v>
                </c:pt>
                <c:pt idx="2">
                  <c:v>0.22913818989360216</c:v>
                </c:pt>
                <c:pt idx="3">
                  <c:v>0.22676757968665809</c:v>
                </c:pt>
                <c:pt idx="4">
                  <c:v>0.18675539550089579</c:v>
                </c:pt>
                <c:pt idx="5">
                  <c:v>0.20969108349911314</c:v>
                </c:pt>
              </c:numCache>
            </c:numRef>
          </c:val>
          <c:smooth val="0"/>
          <c:extLst>
            <c:ext xmlns:c16="http://schemas.microsoft.com/office/drawing/2014/chart" uri="{C3380CC4-5D6E-409C-BE32-E72D297353CC}">
              <c16:uniqueId val="{00000000-031E-4F94-8234-D4977BF6B029}"/>
            </c:ext>
          </c:extLst>
        </c:ser>
        <c:ser>
          <c:idx val="1"/>
          <c:order val="1"/>
          <c:tx>
            <c:strRef>
              <c:f>'22 5 Yr Change Prov Sh of Bks'!$FY$4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Bks'!$FY$5:$FY$10</c:f>
              <c:numCache>
                <c:formatCode>0.0%</c:formatCode>
                <c:ptCount val="6"/>
                <c:pt idx="0">
                  <c:v>0</c:v>
                </c:pt>
                <c:pt idx="1">
                  <c:v>-2.0678063347447335E-2</c:v>
                </c:pt>
                <c:pt idx="2">
                  <c:v>0.13758880438568388</c:v>
                </c:pt>
                <c:pt idx="3">
                  <c:v>0.42714292209952631</c:v>
                </c:pt>
                <c:pt idx="4">
                  <c:v>0.5155727053609821</c:v>
                </c:pt>
                <c:pt idx="5">
                  <c:v>0.67065955417936807</c:v>
                </c:pt>
              </c:numCache>
            </c:numRef>
          </c:val>
          <c:smooth val="0"/>
          <c:extLst>
            <c:ext xmlns:c16="http://schemas.microsoft.com/office/drawing/2014/chart" uri="{C3380CC4-5D6E-409C-BE32-E72D297353CC}">
              <c16:uniqueId val="{00000001-031E-4F94-8234-D4977BF6B029}"/>
            </c:ext>
          </c:extLst>
        </c:ser>
        <c:ser>
          <c:idx val="2"/>
          <c:order val="2"/>
          <c:tx>
            <c:strRef>
              <c:f>'22 5 Yr Change Prov Sh of Bks'!$FZ$4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Bks'!$FZ$5:$FZ$10</c:f>
              <c:numCache>
                <c:formatCode>0.0%</c:formatCode>
                <c:ptCount val="6"/>
                <c:pt idx="0">
                  <c:v>0</c:v>
                </c:pt>
                <c:pt idx="1">
                  <c:v>1.495029194803474E-2</c:v>
                </c:pt>
                <c:pt idx="2">
                  <c:v>0.13297494083689312</c:v>
                </c:pt>
                <c:pt idx="3">
                  <c:v>0.29180472202000091</c:v>
                </c:pt>
                <c:pt idx="4">
                  <c:v>0.38662166444183982</c:v>
                </c:pt>
                <c:pt idx="5">
                  <c:v>0.47247766915104361</c:v>
                </c:pt>
              </c:numCache>
            </c:numRef>
          </c:val>
          <c:smooth val="0"/>
          <c:extLst>
            <c:ext xmlns:c16="http://schemas.microsoft.com/office/drawing/2014/chart" uri="{C3380CC4-5D6E-409C-BE32-E72D297353CC}">
              <c16:uniqueId val="{00000002-031E-4F94-8234-D4977BF6B029}"/>
            </c:ext>
          </c:extLst>
        </c:ser>
        <c:ser>
          <c:idx val="3"/>
          <c:order val="3"/>
          <c:tx>
            <c:strRef>
              <c:f>'22 5 Yr Change Prov Sh of Bks'!$GA$4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Bks'!$GA$5:$GA$10</c:f>
              <c:numCache>
                <c:formatCode>0.0%</c:formatCode>
                <c:ptCount val="6"/>
                <c:pt idx="0">
                  <c:v>0</c:v>
                </c:pt>
                <c:pt idx="1">
                  <c:v>0.28249478746190454</c:v>
                </c:pt>
                <c:pt idx="2">
                  <c:v>0.72245574669524748</c:v>
                </c:pt>
                <c:pt idx="3">
                  <c:v>0.56122262977696247</c:v>
                </c:pt>
                <c:pt idx="4">
                  <c:v>0.49806373651065777</c:v>
                </c:pt>
                <c:pt idx="5">
                  <c:v>8.123693144520952E-2</c:v>
                </c:pt>
              </c:numCache>
            </c:numRef>
          </c:val>
          <c:smooth val="0"/>
          <c:extLst>
            <c:ext xmlns:c16="http://schemas.microsoft.com/office/drawing/2014/chart" uri="{C3380CC4-5D6E-409C-BE32-E72D297353CC}">
              <c16:uniqueId val="{00000003-031E-4F94-8234-D4977BF6B029}"/>
            </c:ext>
          </c:extLst>
        </c:ser>
        <c:ser>
          <c:idx val="4"/>
          <c:order val="4"/>
          <c:tx>
            <c:strRef>
              <c:f>'22 5 Yr Change Prov Sh of Bks'!$GB$4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Bks'!$GB$5:$GB$10</c:f>
              <c:numCache>
                <c:formatCode>0.0%</c:formatCode>
                <c:ptCount val="6"/>
                <c:pt idx="0">
                  <c:v>0</c:v>
                </c:pt>
                <c:pt idx="1">
                  <c:v>-0.12016072530106972</c:v>
                </c:pt>
                <c:pt idx="2">
                  <c:v>-0.14812740881385048</c:v>
                </c:pt>
                <c:pt idx="3">
                  <c:v>-0.2118521619742896</c:v>
                </c:pt>
                <c:pt idx="4">
                  <c:v>-0.32604285927308663</c:v>
                </c:pt>
                <c:pt idx="5">
                  <c:v>-0.4214537424734266</c:v>
                </c:pt>
              </c:numCache>
            </c:numRef>
          </c:val>
          <c:smooth val="0"/>
          <c:extLst>
            <c:ext xmlns:c16="http://schemas.microsoft.com/office/drawing/2014/chart" uri="{C3380CC4-5D6E-409C-BE32-E72D297353CC}">
              <c16:uniqueId val="{00000004-031E-4F94-8234-D4977BF6B029}"/>
            </c:ext>
          </c:extLst>
        </c:ser>
        <c:ser>
          <c:idx val="5"/>
          <c:order val="5"/>
          <c:tx>
            <c:strRef>
              <c:f>'22 5 Yr Change Prov Sh of Bks'!$GC$4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Bks'!$GC$5:$GC$10</c:f>
              <c:numCache>
                <c:formatCode>0.0%</c:formatCode>
                <c:ptCount val="6"/>
                <c:pt idx="0">
                  <c:v>0</c:v>
                </c:pt>
                <c:pt idx="1">
                  <c:v>0.26117932578803482</c:v>
                </c:pt>
                <c:pt idx="2">
                  <c:v>0.6857536602774732</c:v>
                </c:pt>
                <c:pt idx="3">
                  <c:v>0.53131524404896413</c:v>
                </c:pt>
                <c:pt idx="4">
                  <c:v>0.46566379861662366</c:v>
                </c:pt>
                <c:pt idx="5">
                  <c:v>7.0683257415472017E-2</c:v>
                </c:pt>
              </c:numCache>
            </c:numRef>
          </c:val>
          <c:smooth val="0"/>
          <c:extLst>
            <c:ext xmlns:c16="http://schemas.microsoft.com/office/drawing/2014/chart" uri="{C3380CC4-5D6E-409C-BE32-E72D297353CC}">
              <c16:uniqueId val="{00000005-031E-4F94-8234-D4977BF6B029}"/>
            </c:ext>
          </c:extLst>
        </c:ser>
        <c:ser>
          <c:idx val="6"/>
          <c:order val="6"/>
          <c:tx>
            <c:strRef>
              <c:f>'22 5 Yr Change Prov Sh of Bks'!$GD$4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Bks'!$GD$5:$GD$10</c:f>
              <c:numCache>
                <c:formatCode>0.0%</c:formatCode>
                <c:ptCount val="6"/>
                <c:pt idx="0">
                  <c:v>0</c:v>
                </c:pt>
                <c:pt idx="1">
                  <c:v>0.14908443842223076</c:v>
                </c:pt>
                <c:pt idx="2">
                  <c:v>0.43324515230289407</c:v>
                </c:pt>
                <c:pt idx="3">
                  <c:v>0.42285867741930733</c:v>
                </c:pt>
                <c:pt idx="4">
                  <c:v>0.42947828145968364</c:v>
                </c:pt>
                <c:pt idx="5">
                  <c:v>0.25202000662872043</c:v>
                </c:pt>
              </c:numCache>
            </c:numRef>
          </c:val>
          <c:smooth val="0"/>
          <c:extLst>
            <c:ext xmlns:c16="http://schemas.microsoft.com/office/drawing/2014/chart" uri="{C3380CC4-5D6E-409C-BE32-E72D297353CC}">
              <c16:uniqueId val="{00000006-031E-4F94-8234-D4977BF6B02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24242938616"/>
          <c:y val="0.1552707417782247"/>
          <c:w val="0.85836329833770775"/>
          <c:h val="0.631961719408905"/>
        </c:manualLayout>
      </c:layout>
      <c:lineChart>
        <c:grouping val="standard"/>
        <c:varyColors val="0"/>
        <c:ser>
          <c:idx val="0"/>
          <c:order val="0"/>
          <c:tx>
            <c:strRef>
              <c:f>'22 5 Yr Change Prov Sh of Bks'!$AN$64</c:f>
              <c:strCache>
                <c:ptCount val="1"/>
                <c:pt idx="0">
                  <c:v> Van City </c:v>
                </c:pt>
              </c:strCache>
            </c:strRef>
          </c:tx>
          <c:spPr>
            <a:ln w="28575" cap="rnd">
              <a:solidFill>
                <a:srgbClr val="FF0000"/>
              </a:solidFill>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Bks'!$AN$65:$AN$70</c:f>
              <c:numCache>
                <c:formatCode>0.0%</c:formatCode>
                <c:ptCount val="6"/>
                <c:pt idx="0">
                  <c:v>0</c:v>
                </c:pt>
                <c:pt idx="1">
                  <c:v>-1.8095759232428156E-2</c:v>
                </c:pt>
                <c:pt idx="2">
                  <c:v>-5.6384115292871059E-2</c:v>
                </c:pt>
                <c:pt idx="3">
                  <c:v>-9.593339762154264E-2</c:v>
                </c:pt>
                <c:pt idx="4">
                  <c:v>-0.12016413587549192</c:v>
                </c:pt>
              </c:numCache>
            </c:numRef>
          </c:val>
          <c:smooth val="0"/>
          <c:extLst>
            <c:ext xmlns:c16="http://schemas.microsoft.com/office/drawing/2014/chart" uri="{C3380CC4-5D6E-409C-BE32-E72D297353CC}">
              <c16:uniqueId val="{00000000-413A-4ED5-BE7A-71E1CE1E85C4}"/>
            </c:ext>
          </c:extLst>
        </c:ser>
        <c:ser>
          <c:idx val="1"/>
          <c:order val="1"/>
          <c:tx>
            <c:strRef>
              <c:f>'22 5 Yr Change Prov Sh of Bks'!$AO$64</c:f>
              <c:strCache>
                <c:ptCount val="1"/>
                <c:pt idx="0">
                  <c:v> Coast Capital </c:v>
                </c:pt>
              </c:strCache>
            </c:strRef>
          </c:tx>
          <c:spPr>
            <a:ln w="28575" cap="rnd">
              <a:solidFill>
                <a:srgbClr val="0432FF"/>
              </a:solidFill>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Bks'!$AO$65:$AO$70</c:f>
              <c:numCache>
                <c:formatCode>0.0%</c:formatCode>
                <c:ptCount val="6"/>
                <c:pt idx="0">
                  <c:v>0</c:v>
                </c:pt>
                <c:pt idx="1">
                  <c:v>-4.102475788177342E-2</c:v>
                </c:pt>
                <c:pt idx="2">
                  <c:v>-6.444700148442202E-2</c:v>
                </c:pt>
                <c:pt idx="3">
                  <c:v>-7.5354253800707122E-2</c:v>
                </c:pt>
                <c:pt idx="4">
                  <c:v>-2.7476850404449617E-2</c:v>
                </c:pt>
                <c:pt idx="5">
                  <c:v>-3.6940388041120951E-2</c:v>
                </c:pt>
              </c:numCache>
            </c:numRef>
          </c:val>
          <c:smooth val="0"/>
          <c:extLst>
            <c:ext xmlns:c16="http://schemas.microsoft.com/office/drawing/2014/chart" uri="{C3380CC4-5D6E-409C-BE32-E72D297353CC}">
              <c16:uniqueId val="{00000001-413A-4ED5-BE7A-71E1CE1E85C4}"/>
            </c:ext>
          </c:extLst>
        </c:ser>
        <c:ser>
          <c:idx val="2"/>
          <c:order val="2"/>
          <c:tx>
            <c:strRef>
              <c:f>'22 5 Yr Change Prov Sh of Bks'!$AP$64</c:f>
              <c:strCache>
                <c:ptCount val="1"/>
                <c:pt idx="0">
                  <c:v> First West </c:v>
                </c:pt>
              </c:strCache>
            </c:strRef>
          </c:tx>
          <c:spPr>
            <a:ln w="28575" cap="rnd">
              <a:solidFill>
                <a:srgbClr val="AB7942"/>
              </a:solidFill>
              <a:prstDash val="solid"/>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Bks'!$AP$65:$AP$70</c:f>
              <c:numCache>
                <c:formatCode>0.0%</c:formatCode>
                <c:ptCount val="6"/>
                <c:pt idx="0">
                  <c:v>0</c:v>
                </c:pt>
                <c:pt idx="1">
                  <c:v>-3.8429095739391937E-3</c:v>
                </c:pt>
                <c:pt idx="2">
                  <c:v>6.1525344168720615E-3</c:v>
                </c:pt>
                <c:pt idx="3">
                  <c:v>-1.2719455043906331E-2</c:v>
                </c:pt>
                <c:pt idx="4">
                  <c:v>-6.4930522360298143E-2</c:v>
                </c:pt>
                <c:pt idx="5">
                  <c:v>-2.2284672707985981E-2</c:v>
                </c:pt>
              </c:numCache>
            </c:numRef>
          </c:val>
          <c:smooth val="0"/>
          <c:extLst>
            <c:ext xmlns:c16="http://schemas.microsoft.com/office/drawing/2014/chart" uri="{C3380CC4-5D6E-409C-BE32-E72D297353CC}">
              <c16:uniqueId val="{00000002-413A-4ED5-BE7A-71E1CE1E85C4}"/>
            </c:ext>
          </c:extLst>
        </c:ser>
        <c:ser>
          <c:idx val="3"/>
          <c:order val="3"/>
          <c:tx>
            <c:strRef>
              <c:f>'22 5 Yr Change Prov Sh of Bks'!$AQ$64</c:f>
              <c:strCache>
                <c:ptCount val="1"/>
                <c:pt idx="0">
                  <c:v> Prospera </c:v>
                </c:pt>
              </c:strCache>
            </c:strRef>
          </c:tx>
          <c:spPr>
            <a:ln w="28575" cap="rnd">
              <a:solidFill>
                <a:srgbClr val="FFC000"/>
              </a:solidFill>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Bks'!$AQ$65:$AQ$70</c:f>
              <c:numCache>
                <c:formatCode>0.0%</c:formatCode>
                <c:ptCount val="6"/>
                <c:pt idx="0">
                  <c:v>0</c:v>
                </c:pt>
                <c:pt idx="1">
                  <c:v>-7.7715902125966678E-3</c:v>
                </c:pt>
                <c:pt idx="2">
                  <c:v>-2.2083585205155722E-3</c:v>
                </c:pt>
                <c:pt idx="3">
                  <c:v>1.5804885661365828E-2</c:v>
                </c:pt>
                <c:pt idx="4">
                  <c:v>-1.4212683191578309E-2</c:v>
                </c:pt>
              </c:numCache>
            </c:numRef>
          </c:val>
          <c:smooth val="0"/>
          <c:extLst>
            <c:ext xmlns:c16="http://schemas.microsoft.com/office/drawing/2014/chart" uri="{C3380CC4-5D6E-409C-BE32-E72D297353CC}">
              <c16:uniqueId val="{00000003-413A-4ED5-BE7A-71E1CE1E85C4}"/>
            </c:ext>
          </c:extLst>
        </c:ser>
        <c:ser>
          <c:idx val="4"/>
          <c:order val="4"/>
          <c:tx>
            <c:strRef>
              <c:f>'22 5 Yr Change Prov Sh of Bks'!$AR$64</c:f>
              <c:strCache>
                <c:ptCount val="1"/>
                <c:pt idx="0">
                  <c:v> Interior </c:v>
                </c:pt>
              </c:strCache>
            </c:strRef>
          </c:tx>
          <c:spPr>
            <a:ln w="28575" cap="rnd">
              <a:solidFill>
                <a:schemeClr val="tx1"/>
              </a:solidFill>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Bks'!$AR$65:$AR$70</c:f>
              <c:numCache>
                <c:formatCode>0.0%</c:formatCode>
                <c:ptCount val="6"/>
                <c:pt idx="0">
                  <c:v>0</c:v>
                </c:pt>
                <c:pt idx="1">
                  <c:v>-3.3922750761138175E-2</c:v>
                </c:pt>
                <c:pt idx="2">
                  <c:v>-8.5668734180448819E-2</c:v>
                </c:pt>
                <c:pt idx="3">
                  <c:v>-0.10507909992692117</c:v>
                </c:pt>
                <c:pt idx="4">
                  <c:v>-0.16199367165385575</c:v>
                </c:pt>
              </c:numCache>
            </c:numRef>
          </c:val>
          <c:smooth val="0"/>
          <c:extLst>
            <c:ext xmlns:c16="http://schemas.microsoft.com/office/drawing/2014/chart" uri="{C3380CC4-5D6E-409C-BE32-E72D297353CC}">
              <c16:uniqueId val="{00000004-413A-4ED5-BE7A-71E1CE1E85C4}"/>
            </c:ext>
          </c:extLst>
        </c:ser>
        <c:ser>
          <c:idx val="5"/>
          <c:order val="5"/>
          <c:tx>
            <c:strRef>
              <c:f>'22 5 Yr Change Prov Sh of Bks'!$AS$64</c:f>
              <c:strCache>
                <c:ptCount val="1"/>
                <c:pt idx="0">
                  <c:v> Coastal Community </c:v>
                </c:pt>
              </c:strCache>
            </c:strRef>
          </c:tx>
          <c:spPr>
            <a:ln w="28575" cap="rnd">
              <a:solidFill>
                <a:srgbClr val="00B050"/>
              </a:solidFill>
              <a:prstDash val="solid"/>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Bks'!$AS$65:$AS$70</c:f>
              <c:numCache>
                <c:formatCode>0.0%</c:formatCode>
                <c:ptCount val="6"/>
                <c:pt idx="0">
                  <c:v>0</c:v>
                </c:pt>
                <c:pt idx="1">
                  <c:v>-9.9247763466603703E-3</c:v>
                </c:pt>
                <c:pt idx="2">
                  <c:v>-1.9236928804577873E-2</c:v>
                </c:pt>
                <c:pt idx="3">
                  <c:v>-3.9449112066464185E-3</c:v>
                </c:pt>
                <c:pt idx="4">
                  <c:v>-2.1253631901321259E-2</c:v>
                </c:pt>
              </c:numCache>
            </c:numRef>
          </c:val>
          <c:smooth val="0"/>
          <c:extLst>
            <c:ext xmlns:c16="http://schemas.microsoft.com/office/drawing/2014/chart" uri="{C3380CC4-5D6E-409C-BE32-E72D297353CC}">
              <c16:uniqueId val="{00000005-413A-4ED5-BE7A-71E1CE1E85C4}"/>
            </c:ext>
          </c:extLst>
        </c:ser>
        <c:ser>
          <c:idx val="6"/>
          <c:order val="6"/>
          <c:tx>
            <c:strRef>
              <c:f>'22 5 Yr Change Prov Sh of Bks'!$AT$64</c:f>
              <c:strCache>
                <c:ptCount val="1"/>
                <c:pt idx="0">
                  <c:v> Blue Shore </c:v>
                </c:pt>
              </c:strCache>
            </c:strRef>
          </c:tx>
          <c:spPr>
            <a:ln w="28575" cap="rnd">
              <a:solidFill>
                <a:srgbClr val="00B0F0"/>
              </a:solidFill>
              <a:prstDash val="solid"/>
              <a:round/>
            </a:ln>
            <a:effectLst/>
          </c:spPr>
          <c:marker>
            <c:symbol val="none"/>
          </c:marker>
          <c:cat>
            <c:numRef>
              <c:f>'22 5 Yr Change Prov Sh of Bks'!$AM$65:$AM$70</c:f>
              <c:numCache>
                <c:formatCode>General</c:formatCode>
                <c:ptCount val="6"/>
                <c:pt idx="0">
                  <c:v>2014</c:v>
                </c:pt>
                <c:pt idx="1">
                  <c:v>2015</c:v>
                </c:pt>
                <c:pt idx="2">
                  <c:v>2016</c:v>
                </c:pt>
                <c:pt idx="3">
                  <c:v>2017</c:v>
                </c:pt>
                <c:pt idx="4">
                  <c:v>2018</c:v>
                </c:pt>
                <c:pt idx="5">
                  <c:v>2019</c:v>
                </c:pt>
              </c:numCache>
            </c:numRef>
          </c:cat>
          <c:val>
            <c:numRef>
              <c:f>'22 5 Yr Change Prov Sh of Bks'!$AT$65:$AT$70</c:f>
              <c:numCache>
                <c:formatCode>0.0%</c:formatCode>
                <c:ptCount val="6"/>
                <c:pt idx="0">
                  <c:v>0</c:v>
                </c:pt>
                <c:pt idx="1">
                  <c:v>3.407410780766057E-2</c:v>
                </c:pt>
                <c:pt idx="2">
                  <c:v>4.7139196681462645E-2</c:v>
                </c:pt>
                <c:pt idx="3">
                  <c:v>0.120737135356539</c:v>
                </c:pt>
                <c:pt idx="4">
                  <c:v>0.17417878319716823</c:v>
                </c:pt>
                <c:pt idx="5">
                  <c:v>0.21857655446247168</c:v>
                </c:pt>
              </c:numCache>
            </c:numRef>
          </c:val>
          <c:smooth val="0"/>
          <c:extLst>
            <c:ext xmlns:c16="http://schemas.microsoft.com/office/drawing/2014/chart" uri="{C3380CC4-5D6E-409C-BE32-E72D297353CC}">
              <c16:uniqueId val="{00000006-413A-4ED5-BE7A-71E1CE1E85C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Libro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224036492990924"/>
          <c:w val="0.85836329833770775"/>
          <c:h val="0.65215169439840748"/>
        </c:manualLayout>
      </c:layout>
      <c:lineChart>
        <c:grouping val="standard"/>
        <c:varyColors val="0"/>
        <c:ser>
          <c:idx val="0"/>
          <c:order val="0"/>
          <c:tx>
            <c:strRef>
              <c:f>'21 5 Year Tot Mkt Shr Chgs'!$GP$2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Chgs'!$GP$3:$GP$8</c:f>
              <c:numCache>
                <c:formatCode>0.00%</c:formatCode>
                <c:ptCount val="6"/>
                <c:pt idx="0">
                  <c:v>0</c:v>
                </c:pt>
                <c:pt idx="1">
                  <c:v>4.8813576378230701E-2</c:v>
                </c:pt>
                <c:pt idx="2">
                  <c:v>6.3859155287116262E-2</c:v>
                </c:pt>
                <c:pt idx="3">
                  <c:v>0.1229831415147809</c:v>
                </c:pt>
                <c:pt idx="4">
                  <c:v>0.14653389939215231</c:v>
                </c:pt>
                <c:pt idx="5">
                  <c:v>0.19032148014006517</c:v>
                </c:pt>
              </c:numCache>
            </c:numRef>
          </c:val>
          <c:smooth val="0"/>
          <c:extLst>
            <c:ext xmlns:c16="http://schemas.microsoft.com/office/drawing/2014/chart" uri="{C3380CC4-5D6E-409C-BE32-E72D297353CC}">
              <c16:uniqueId val="{00000000-C58D-4EF1-AC9F-4B7188F4E709}"/>
            </c:ext>
          </c:extLst>
        </c:ser>
        <c:ser>
          <c:idx val="1"/>
          <c:order val="1"/>
          <c:tx>
            <c:strRef>
              <c:f>'21 5 Year Tot Mkt Shr Chgs'!$GQ$2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Chgs'!$GQ$3:$GQ$8</c:f>
              <c:numCache>
                <c:formatCode>0.00%</c:formatCode>
                <c:ptCount val="6"/>
                <c:pt idx="0">
                  <c:v>0</c:v>
                </c:pt>
                <c:pt idx="1">
                  <c:v>0.19223858980414052</c:v>
                </c:pt>
                <c:pt idx="2">
                  <c:v>0.22025346247149111</c:v>
                </c:pt>
                <c:pt idx="3">
                  <c:v>0.22661566345823905</c:v>
                </c:pt>
                <c:pt idx="4">
                  <c:v>0.12985031464355118</c:v>
                </c:pt>
                <c:pt idx="5">
                  <c:v>0.14544380647143862</c:v>
                </c:pt>
              </c:numCache>
            </c:numRef>
          </c:val>
          <c:smooth val="0"/>
          <c:extLst>
            <c:ext xmlns:c16="http://schemas.microsoft.com/office/drawing/2014/chart" uri="{C3380CC4-5D6E-409C-BE32-E72D297353CC}">
              <c16:uniqueId val="{00000001-C58D-4EF1-AC9F-4B7188F4E709}"/>
            </c:ext>
          </c:extLst>
        </c:ser>
        <c:ser>
          <c:idx val="2"/>
          <c:order val="2"/>
          <c:tx>
            <c:strRef>
              <c:f>'21 5 Year Tot Mkt Shr Chgs'!$GR$2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Chgs'!$GR$3:$GR$8</c:f>
              <c:numCache>
                <c:formatCode>0.00%</c:formatCode>
                <c:ptCount val="6"/>
                <c:pt idx="0">
                  <c:v>0</c:v>
                </c:pt>
                <c:pt idx="1">
                  <c:v>0.11041930409336566</c:v>
                </c:pt>
                <c:pt idx="2">
                  <c:v>0.12504706381207026</c:v>
                </c:pt>
                <c:pt idx="3">
                  <c:v>0.15656341796241457</c:v>
                </c:pt>
                <c:pt idx="4">
                  <c:v>0.13199136002308356</c:v>
                </c:pt>
                <c:pt idx="5">
                  <c:v>0.16342498714824791</c:v>
                </c:pt>
              </c:numCache>
            </c:numRef>
          </c:val>
          <c:smooth val="0"/>
          <c:extLst>
            <c:ext xmlns:c16="http://schemas.microsoft.com/office/drawing/2014/chart" uri="{C3380CC4-5D6E-409C-BE32-E72D297353CC}">
              <c16:uniqueId val="{00000002-C58D-4EF1-AC9F-4B7188F4E709}"/>
            </c:ext>
          </c:extLst>
        </c:ser>
        <c:ser>
          <c:idx val="3"/>
          <c:order val="3"/>
          <c:tx>
            <c:strRef>
              <c:f>'21 5 Year Tot Mkt Shr Chgs'!$GS$2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Chgs'!$GS$3:$GS$8</c:f>
              <c:numCache>
                <c:formatCode>0.00%</c:formatCode>
                <c:ptCount val="6"/>
                <c:pt idx="0">
                  <c:v>0</c:v>
                </c:pt>
                <c:pt idx="1">
                  <c:v>0.11262885720975863</c:v>
                </c:pt>
                <c:pt idx="2">
                  <c:v>0.13551425805924983</c:v>
                </c:pt>
                <c:pt idx="3">
                  <c:v>0.16290041012863646</c:v>
                </c:pt>
                <c:pt idx="4">
                  <c:v>0.20785365164096792</c:v>
                </c:pt>
                <c:pt idx="5">
                  <c:v>0.23809194466820674</c:v>
                </c:pt>
              </c:numCache>
            </c:numRef>
          </c:val>
          <c:smooth val="0"/>
          <c:extLst>
            <c:ext xmlns:c16="http://schemas.microsoft.com/office/drawing/2014/chart" uri="{C3380CC4-5D6E-409C-BE32-E72D297353CC}">
              <c16:uniqueId val="{00000003-C58D-4EF1-AC9F-4B7188F4E709}"/>
            </c:ext>
          </c:extLst>
        </c:ser>
        <c:ser>
          <c:idx val="4"/>
          <c:order val="4"/>
          <c:tx>
            <c:strRef>
              <c:f>'21 5 Year Tot Mkt Shr Chgs'!$GT$2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Chgs'!$GT$3:$GT$8</c:f>
              <c:numCache>
                <c:formatCode>0.00%</c:formatCode>
                <c:ptCount val="6"/>
                <c:pt idx="0">
                  <c:v>0</c:v>
                </c:pt>
                <c:pt idx="1">
                  <c:v>5.7422785504463739E-2</c:v>
                </c:pt>
                <c:pt idx="2">
                  <c:v>-1.1280562708906891E-2</c:v>
                </c:pt>
                <c:pt idx="3">
                  <c:v>-0.12804396797162038</c:v>
                </c:pt>
                <c:pt idx="4">
                  <c:v>-0.19391544968841268</c:v>
                </c:pt>
                <c:pt idx="5">
                  <c:v>-0.23314958340608824</c:v>
                </c:pt>
              </c:numCache>
            </c:numRef>
          </c:val>
          <c:smooth val="0"/>
          <c:extLst>
            <c:ext xmlns:c16="http://schemas.microsoft.com/office/drawing/2014/chart" uri="{C3380CC4-5D6E-409C-BE32-E72D297353CC}">
              <c16:uniqueId val="{00000004-C58D-4EF1-AC9F-4B7188F4E709}"/>
            </c:ext>
          </c:extLst>
        </c:ser>
        <c:ser>
          <c:idx val="5"/>
          <c:order val="5"/>
          <c:tx>
            <c:strRef>
              <c:f>'21 5 Year Tot Mkt Shr Chgs'!$GU$2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Chgs'!$GU$3:$GU$8</c:f>
              <c:numCache>
                <c:formatCode>0.00%</c:formatCode>
                <c:ptCount val="6"/>
                <c:pt idx="0">
                  <c:v>0</c:v>
                </c:pt>
                <c:pt idx="1">
                  <c:v>0.10473693854036703</c:v>
                </c:pt>
                <c:pt idx="2">
                  <c:v>0.11064362533876849</c:v>
                </c:pt>
                <c:pt idx="3">
                  <c:v>0.10961757128436263</c:v>
                </c:pt>
                <c:pt idx="4">
                  <c:v>0.13229884511243445</c:v>
                </c:pt>
                <c:pt idx="5">
                  <c:v>0.15190726791449494</c:v>
                </c:pt>
              </c:numCache>
            </c:numRef>
          </c:val>
          <c:smooth val="0"/>
          <c:extLst>
            <c:ext xmlns:c16="http://schemas.microsoft.com/office/drawing/2014/chart" uri="{C3380CC4-5D6E-409C-BE32-E72D297353CC}">
              <c16:uniqueId val="{00000005-C58D-4EF1-AC9F-4B7188F4E709}"/>
            </c:ext>
          </c:extLst>
        </c:ser>
        <c:ser>
          <c:idx val="6"/>
          <c:order val="6"/>
          <c:tx>
            <c:strRef>
              <c:f>'21 5 Year Tot Mkt Shr Chgs'!$GV$2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Chgs'!$GV$3:$GV$8</c:f>
              <c:numCache>
                <c:formatCode>0.00%</c:formatCode>
                <c:ptCount val="6"/>
                <c:pt idx="0">
                  <c:v>0</c:v>
                </c:pt>
                <c:pt idx="1">
                  <c:v>0.10965667157085478</c:v>
                </c:pt>
                <c:pt idx="2">
                  <c:v>0.12438642846330636</c:v>
                </c:pt>
                <c:pt idx="3">
                  <c:v>0.14499705343978955</c:v>
                </c:pt>
                <c:pt idx="4">
                  <c:v>0.14187936644593879</c:v>
                </c:pt>
                <c:pt idx="5">
                  <c:v>0.17570098087060954</c:v>
                </c:pt>
              </c:numCache>
            </c:numRef>
          </c:val>
          <c:smooth val="0"/>
          <c:extLst>
            <c:ext xmlns:c16="http://schemas.microsoft.com/office/drawing/2014/chart" uri="{C3380CC4-5D6E-409C-BE32-E72D297353CC}">
              <c16:uniqueId val="{00000006-C58D-4EF1-AC9F-4B7188F4E70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Libro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584001406663"/>
          <c:w val="0.85836329833770775"/>
          <c:h val="0.64680802896846545"/>
        </c:manualLayout>
      </c:layout>
      <c:lineChart>
        <c:grouping val="standard"/>
        <c:varyColors val="0"/>
        <c:ser>
          <c:idx val="0"/>
          <c:order val="0"/>
          <c:tx>
            <c:strRef>
              <c:f>'22 5 Yr Change Prov Sh of Bks'!$GF$4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Bks'!$GF$5:$GF$10</c:f>
              <c:numCache>
                <c:formatCode>0.0%</c:formatCode>
                <c:ptCount val="6"/>
                <c:pt idx="0">
                  <c:v>0</c:v>
                </c:pt>
                <c:pt idx="1">
                  <c:v>4.7352309837099982E-2</c:v>
                </c:pt>
                <c:pt idx="2">
                  <c:v>6.0039893374210118E-2</c:v>
                </c:pt>
                <c:pt idx="3">
                  <c:v>0.11665657460685545</c:v>
                </c:pt>
                <c:pt idx="4">
                  <c:v>0.11975401458363123</c:v>
                </c:pt>
                <c:pt idx="5">
                  <c:v>0.1631183910431529</c:v>
                </c:pt>
              </c:numCache>
            </c:numRef>
          </c:val>
          <c:smooth val="0"/>
          <c:extLst>
            <c:ext xmlns:c16="http://schemas.microsoft.com/office/drawing/2014/chart" uri="{C3380CC4-5D6E-409C-BE32-E72D297353CC}">
              <c16:uniqueId val="{00000000-6803-418F-B58B-5D5EFB13413C}"/>
            </c:ext>
          </c:extLst>
        </c:ser>
        <c:ser>
          <c:idx val="1"/>
          <c:order val="1"/>
          <c:tx>
            <c:strRef>
              <c:f>'22 5 Yr Change Prov Sh of Bks'!$GG$4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Bks'!$GG$5:$GG$10</c:f>
              <c:numCache>
                <c:formatCode>0.0%</c:formatCode>
                <c:ptCount val="6"/>
                <c:pt idx="0">
                  <c:v>0</c:v>
                </c:pt>
                <c:pt idx="1">
                  <c:v>0.18707913264203818</c:v>
                </c:pt>
                <c:pt idx="2">
                  <c:v>0.23081362210241141</c:v>
                </c:pt>
                <c:pt idx="3">
                  <c:v>0.25270422612185406</c:v>
                </c:pt>
                <c:pt idx="4">
                  <c:v>7.3567553362338362E-2</c:v>
                </c:pt>
                <c:pt idx="5">
                  <c:v>0.16036341368534421</c:v>
                </c:pt>
              </c:numCache>
            </c:numRef>
          </c:val>
          <c:smooth val="0"/>
          <c:extLst>
            <c:ext xmlns:c16="http://schemas.microsoft.com/office/drawing/2014/chart" uri="{C3380CC4-5D6E-409C-BE32-E72D297353CC}">
              <c16:uniqueId val="{00000001-6803-418F-B58B-5D5EFB13413C}"/>
            </c:ext>
          </c:extLst>
        </c:ser>
        <c:ser>
          <c:idx val="2"/>
          <c:order val="2"/>
          <c:tx>
            <c:strRef>
              <c:f>'22 5 Yr Change Prov Sh of Bks'!$GH$4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Bks'!$GH$5:$GH$10</c:f>
              <c:numCache>
                <c:formatCode>0.0%</c:formatCode>
                <c:ptCount val="6"/>
                <c:pt idx="0">
                  <c:v>0</c:v>
                </c:pt>
                <c:pt idx="1">
                  <c:v>0.10426188357649796</c:v>
                </c:pt>
                <c:pt idx="2">
                  <c:v>0.12092146300910256</c:v>
                </c:pt>
                <c:pt idx="3">
                  <c:v>0.15564158521878527</c:v>
                </c:pt>
                <c:pt idx="4">
                  <c:v>9.2300090516634625E-2</c:v>
                </c:pt>
                <c:pt idx="5">
                  <c:v>0.15156645078388908</c:v>
                </c:pt>
              </c:numCache>
            </c:numRef>
          </c:val>
          <c:smooth val="0"/>
          <c:extLst>
            <c:ext xmlns:c16="http://schemas.microsoft.com/office/drawing/2014/chart" uri="{C3380CC4-5D6E-409C-BE32-E72D297353CC}">
              <c16:uniqueId val="{00000002-6803-418F-B58B-5D5EFB13413C}"/>
            </c:ext>
          </c:extLst>
        </c:ser>
        <c:ser>
          <c:idx val="3"/>
          <c:order val="3"/>
          <c:tx>
            <c:strRef>
              <c:f>'22 5 Yr Change Prov Sh of Bks'!$GI$4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Bks'!$GI$5:$GI$10</c:f>
              <c:numCache>
                <c:formatCode>0.0%</c:formatCode>
                <c:ptCount val="6"/>
                <c:pt idx="0">
                  <c:v>0</c:v>
                </c:pt>
                <c:pt idx="1">
                  <c:v>9.8105148942953802E-2</c:v>
                </c:pt>
                <c:pt idx="2">
                  <c:v>0.1191997651134853</c:v>
                </c:pt>
                <c:pt idx="3">
                  <c:v>0.12169245522143232</c:v>
                </c:pt>
                <c:pt idx="4">
                  <c:v>0.11646500942406185</c:v>
                </c:pt>
                <c:pt idx="5">
                  <c:v>0.14819730983871562</c:v>
                </c:pt>
              </c:numCache>
            </c:numRef>
          </c:val>
          <c:smooth val="0"/>
          <c:extLst>
            <c:ext xmlns:c16="http://schemas.microsoft.com/office/drawing/2014/chart" uri="{C3380CC4-5D6E-409C-BE32-E72D297353CC}">
              <c16:uniqueId val="{00000003-6803-418F-B58B-5D5EFB13413C}"/>
            </c:ext>
          </c:extLst>
        </c:ser>
        <c:ser>
          <c:idx val="4"/>
          <c:order val="4"/>
          <c:tx>
            <c:strRef>
              <c:f>'22 5 Yr Change Prov Sh of Bks'!$GJ$4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Bks'!$GJ$5:$GJ$10</c:f>
              <c:numCache>
                <c:formatCode>0.0%</c:formatCode>
                <c:ptCount val="6"/>
                <c:pt idx="0">
                  <c:v>0</c:v>
                </c:pt>
                <c:pt idx="1">
                  <c:v>2.2559959798087701E-2</c:v>
                </c:pt>
                <c:pt idx="2">
                  <c:v>-2.7493020311745303E-2</c:v>
                </c:pt>
                <c:pt idx="3">
                  <c:v>-0.16005309459545833</c:v>
                </c:pt>
                <c:pt idx="4">
                  <c:v>-0.2527578036111231</c:v>
                </c:pt>
                <c:pt idx="5">
                  <c:v>-0.27853114903760778</c:v>
                </c:pt>
              </c:numCache>
            </c:numRef>
          </c:val>
          <c:smooth val="0"/>
          <c:extLst>
            <c:ext xmlns:c16="http://schemas.microsoft.com/office/drawing/2014/chart" uri="{C3380CC4-5D6E-409C-BE32-E72D297353CC}">
              <c16:uniqueId val="{00000004-6803-418F-B58B-5D5EFB13413C}"/>
            </c:ext>
          </c:extLst>
        </c:ser>
        <c:ser>
          <c:idx val="5"/>
          <c:order val="5"/>
          <c:tx>
            <c:strRef>
              <c:f>'22 5 Yr Change Prov Sh of Bks'!$GK$4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Bks'!$GK$5:$GK$10</c:f>
              <c:numCache>
                <c:formatCode>0.0%</c:formatCode>
                <c:ptCount val="6"/>
                <c:pt idx="0">
                  <c:v>0</c:v>
                </c:pt>
                <c:pt idx="1">
                  <c:v>8.3273718208678002E-2</c:v>
                </c:pt>
                <c:pt idx="2">
                  <c:v>9.2229747442100329E-2</c:v>
                </c:pt>
                <c:pt idx="3">
                  <c:v>6.7885611981019403E-2</c:v>
                </c:pt>
                <c:pt idx="4">
                  <c:v>4.5372868061146356E-2</c:v>
                </c:pt>
                <c:pt idx="5">
                  <c:v>6.934914531290802E-2</c:v>
                </c:pt>
              </c:numCache>
            </c:numRef>
          </c:val>
          <c:smooth val="0"/>
          <c:extLst>
            <c:ext xmlns:c16="http://schemas.microsoft.com/office/drawing/2014/chart" uri="{C3380CC4-5D6E-409C-BE32-E72D297353CC}">
              <c16:uniqueId val="{00000005-6803-418F-B58B-5D5EFB13413C}"/>
            </c:ext>
          </c:extLst>
        </c:ser>
        <c:ser>
          <c:idx val="6"/>
          <c:order val="6"/>
          <c:tx>
            <c:strRef>
              <c:f>'22 5 Yr Change Prov Sh of Bks'!$GL$4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Bks'!$GL$5:$GL$10</c:f>
              <c:numCache>
                <c:formatCode>0.0%</c:formatCode>
                <c:ptCount val="6"/>
                <c:pt idx="0">
                  <c:v>0</c:v>
                </c:pt>
                <c:pt idx="1">
                  <c:v>9.4641265714213038E-2</c:v>
                </c:pt>
                <c:pt idx="2">
                  <c:v>0.11134924720002309</c:v>
                </c:pt>
                <c:pt idx="3">
                  <c:v>0.11958231782712679</c:v>
                </c:pt>
                <c:pt idx="4">
                  <c:v>7.3121304822529723E-2</c:v>
                </c:pt>
                <c:pt idx="5">
                  <c:v>0.11981687464943364</c:v>
                </c:pt>
              </c:numCache>
            </c:numRef>
          </c:val>
          <c:smooth val="0"/>
          <c:extLst>
            <c:ext xmlns:c16="http://schemas.microsoft.com/office/drawing/2014/chart" uri="{C3380CC4-5D6E-409C-BE32-E72D297353CC}">
              <c16:uniqueId val="{00000006-6803-418F-B58B-5D5EFB13413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DUCA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22719145297247"/>
          <c:w val="0.85836329833770775"/>
          <c:h val="0.6321199315882412"/>
        </c:manualLayout>
      </c:layout>
      <c:lineChart>
        <c:grouping val="standard"/>
        <c:varyColors val="0"/>
        <c:ser>
          <c:idx val="0"/>
          <c:order val="0"/>
          <c:tx>
            <c:strRef>
              <c:f>'21 5 Year Tot Mkt Shr Chgs'!$HF$2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Chgs'!$HF$3:$HF$8</c:f>
              <c:numCache>
                <c:formatCode>0.00%</c:formatCode>
                <c:ptCount val="6"/>
                <c:pt idx="0">
                  <c:v>0</c:v>
                </c:pt>
                <c:pt idx="1">
                  <c:v>3.4034632666976199E-2</c:v>
                </c:pt>
                <c:pt idx="2">
                  <c:v>0.13473877214679017</c:v>
                </c:pt>
                <c:pt idx="3">
                  <c:v>0.43343961878252507</c:v>
                </c:pt>
                <c:pt idx="4">
                  <c:v>0.34929983802542686</c:v>
                </c:pt>
                <c:pt idx="5">
                  <c:v>1.3904805802765063</c:v>
                </c:pt>
              </c:numCache>
            </c:numRef>
          </c:val>
          <c:smooth val="0"/>
          <c:extLst>
            <c:ext xmlns:c16="http://schemas.microsoft.com/office/drawing/2014/chart" uri="{C3380CC4-5D6E-409C-BE32-E72D297353CC}">
              <c16:uniqueId val="{00000000-B58A-49F3-91C4-9BC093400268}"/>
            </c:ext>
          </c:extLst>
        </c:ser>
        <c:ser>
          <c:idx val="1"/>
          <c:order val="1"/>
          <c:tx>
            <c:strRef>
              <c:f>'21 5 Year Tot Mkt Shr Chgs'!$HG$2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Chgs'!$HG$3:$HG$8</c:f>
              <c:numCache>
                <c:formatCode>0.00%</c:formatCode>
                <c:ptCount val="6"/>
                <c:pt idx="0">
                  <c:v>0</c:v>
                </c:pt>
                <c:pt idx="1">
                  <c:v>6.4942349368424579E-2</c:v>
                </c:pt>
                <c:pt idx="2">
                  <c:v>2.3851671493192474E-2</c:v>
                </c:pt>
                <c:pt idx="3">
                  <c:v>-1.6960938944199772E-2</c:v>
                </c:pt>
                <c:pt idx="4">
                  <c:v>0.23149042369194059</c:v>
                </c:pt>
                <c:pt idx="5">
                  <c:v>7.7426445307935424E-2</c:v>
                </c:pt>
              </c:numCache>
            </c:numRef>
          </c:val>
          <c:smooth val="0"/>
          <c:extLst>
            <c:ext xmlns:c16="http://schemas.microsoft.com/office/drawing/2014/chart" uri="{C3380CC4-5D6E-409C-BE32-E72D297353CC}">
              <c16:uniqueId val="{00000001-B58A-49F3-91C4-9BC093400268}"/>
            </c:ext>
          </c:extLst>
        </c:ser>
        <c:ser>
          <c:idx val="2"/>
          <c:order val="2"/>
          <c:tx>
            <c:strRef>
              <c:f>'21 5 Year Tot Mkt Shr Chgs'!$HH$2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Chgs'!$HH$3:$HH$8</c:f>
              <c:numCache>
                <c:formatCode>0.00%</c:formatCode>
                <c:ptCount val="6"/>
                <c:pt idx="0">
                  <c:v>0</c:v>
                </c:pt>
                <c:pt idx="1">
                  <c:v>2.2845622168278901E-2</c:v>
                </c:pt>
                <c:pt idx="2">
                  <c:v>2.1692425506510543E-3</c:v>
                </c:pt>
                <c:pt idx="3">
                  <c:v>4.3146908206190507E-2</c:v>
                </c:pt>
                <c:pt idx="4">
                  <c:v>0.23854713685279008</c:v>
                </c:pt>
                <c:pt idx="5">
                  <c:v>0.36885002805626915</c:v>
                </c:pt>
              </c:numCache>
            </c:numRef>
          </c:val>
          <c:smooth val="0"/>
          <c:extLst>
            <c:ext xmlns:c16="http://schemas.microsoft.com/office/drawing/2014/chart" uri="{C3380CC4-5D6E-409C-BE32-E72D297353CC}">
              <c16:uniqueId val="{00000002-B58A-49F3-91C4-9BC093400268}"/>
            </c:ext>
          </c:extLst>
        </c:ser>
        <c:ser>
          <c:idx val="7"/>
          <c:order val="3"/>
          <c:tx>
            <c:strRef>
              <c:f>'21 5 Year Tot Mkt Shr Chgs'!$HK$2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Chgs'!$HK$3:$HK$8</c:f>
              <c:numCache>
                <c:formatCode>0.00%</c:formatCode>
                <c:ptCount val="6"/>
                <c:pt idx="0">
                  <c:v>0</c:v>
                </c:pt>
                <c:pt idx="1">
                  <c:v>3.6373484043595236E-2</c:v>
                </c:pt>
                <c:pt idx="2">
                  <c:v>-5.6305266803376539E-2</c:v>
                </c:pt>
                <c:pt idx="3">
                  <c:v>0.17155552550569275</c:v>
                </c:pt>
                <c:pt idx="4">
                  <c:v>0.12348748623868294</c:v>
                </c:pt>
                <c:pt idx="5">
                  <c:v>0.11513796624374124</c:v>
                </c:pt>
              </c:numCache>
            </c:numRef>
          </c:val>
          <c:smooth val="0"/>
          <c:extLst>
            <c:ext xmlns:c16="http://schemas.microsoft.com/office/drawing/2014/chart" uri="{C3380CC4-5D6E-409C-BE32-E72D297353CC}">
              <c16:uniqueId val="{00000003-B58A-49F3-91C4-9BC093400268}"/>
            </c:ext>
          </c:extLst>
        </c:ser>
        <c:ser>
          <c:idx val="3"/>
          <c:order val="4"/>
          <c:tx>
            <c:strRef>
              <c:f>'21 5 Year Tot Mkt Shr Chgs'!$HL$2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2014</c:v>
                </c:pt>
                <c:pt idx="1">
                  <c:v>2015</c:v>
                </c:pt>
                <c:pt idx="2">
                  <c:v>2016</c:v>
                </c:pt>
                <c:pt idx="3">
                  <c:v>2017</c:v>
                </c:pt>
                <c:pt idx="4">
                  <c:v>2018</c:v>
                </c:pt>
                <c:pt idx="5">
                  <c:v>2019</c:v>
                </c:pt>
              </c:strCache>
            </c:strRef>
          </c:cat>
          <c:val>
            <c:numRef>
              <c:f>'21 5 Year Tot Mkt Shr Chgs'!$HL$3:$HL$8</c:f>
              <c:numCache>
                <c:formatCode>0.00%</c:formatCode>
                <c:ptCount val="6"/>
                <c:pt idx="0">
                  <c:v>0</c:v>
                </c:pt>
                <c:pt idx="1">
                  <c:v>2.8955354439018647E-2</c:v>
                </c:pt>
                <c:pt idx="2">
                  <c:v>-1.8661299997106789E-2</c:v>
                </c:pt>
                <c:pt idx="3">
                  <c:v>9.6582128020984551E-2</c:v>
                </c:pt>
                <c:pt idx="4">
                  <c:v>0.20068403005466229</c:v>
                </c:pt>
                <c:pt idx="5">
                  <c:v>0.28239655324551882</c:v>
                </c:pt>
              </c:numCache>
            </c:numRef>
          </c:val>
          <c:smooth val="0"/>
          <c:extLst>
            <c:ext xmlns:c16="http://schemas.microsoft.com/office/drawing/2014/chart" uri="{C3380CC4-5D6E-409C-BE32-E72D297353CC}">
              <c16:uniqueId val="{00000004-B58A-49F3-91C4-9BC09340026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1371733505103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DUCA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Bks'!$GV$4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Bks'!$GV$5:$GV$10</c:f>
              <c:numCache>
                <c:formatCode>0.0%</c:formatCode>
                <c:ptCount val="6"/>
                <c:pt idx="0">
                  <c:v>0</c:v>
                </c:pt>
                <c:pt idx="1">
                  <c:v>3.2593956988173196E-2</c:v>
                </c:pt>
                <c:pt idx="2">
                  <c:v>0.13066505190664418</c:v>
                </c:pt>
                <c:pt idx="3">
                  <c:v>0.4253640285786815</c:v>
                </c:pt>
                <c:pt idx="4">
                  <c:v>0.31778389745565072</c:v>
                </c:pt>
                <c:pt idx="5">
                  <c:v>1.3358495773964711</c:v>
                </c:pt>
              </c:numCache>
            </c:numRef>
          </c:val>
          <c:smooth val="0"/>
          <c:extLst>
            <c:ext xmlns:c16="http://schemas.microsoft.com/office/drawing/2014/chart" uri="{C3380CC4-5D6E-409C-BE32-E72D297353CC}">
              <c16:uniqueId val="{00000000-79BE-4448-AC68-BA16296E6951}"/>
            </c:ext>
          </c:extLst>
        </c:ser>
        <c:ser>
          <c:idx val="1"/>
          <c:order val="1"/>
          <c:tx>
            <c:strRef>
              <c:f>'22 5 Yr Change Prov Sh of Bks'!$GW$4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Bks'!$GW$5:$GW$10</c:f>
              <c:numCache>
                <c:formatCode>0.0%</c:formatCode>
                <c:ptCount val="6"/>
                <c:pt idx="0">
                  <c:v>0</c:v>
                </c:pt>
                <c:pt idx="1">
                  <c:v>6.0333771455695177E-2</c:v>
                </c:pt>
                <c:pt idx="2">
                  <c:v>3.2712156156317056E-2</c:v>
                </c:pt>
                <c:pt idx="3">
                  <c:v>3.9470576754019552E-3</c:v>
                </c:pt>
                <c:pt idx="4">
                  <c:v>0.17014452624125107</c:v>
                </c:pt>
                <c:pt idx="5">
                  <c:v>9.146011441946332E-2</c:v>
                </c:pt>
              </c:numCache>
            </c:numRef>
          </c:val>
          <c:smooth val="0"/>
          <c:extLst>
            <c:ext xmlns:c16="http://schemas.microsoft.com/office/drawing/2014/chart" uri="{C3380CC4-5D6E-409C-BE32-E72D297353CC}">
              <c16:uniqueId val="{00000001-79BE-4448-AC68-BA16296E6951}"/>
            </c:ext>
          </c:extLst>
        </c:ser>
        <c:ser>
          <c:idx val="2"/>
          <c:order val="2"/>
          <c:tx>
            <c:strRef>
              <c:f>'22 5 Yr Change Prov Sh of Bks'!$GX$4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Bks'!$GX$5:$GX$10</c:f>
              <c:numCache>
                <c:formatCode>0.0%</c:formatCode>
                <c:ptCount val="6"/>
                <c:pt idx="0">
                  <c:v>0</c:v>
                </c:pt>
                <c:pt idx="1">
                  <c:v>1.7173809190685455E-2</c:v>
                </c:pt>
                <c:pt idx="2">
                  <c:v>-1.5057594690573797E-3</c:v>
                </c:pt>
                <c:pt idx="3">
                  <c:v>4.231547349066582E-2</c:v>
                </c:pt>
                <c:pt idx="4">
                  <c:v>0.19511967800340296</c:v>
                </c:pt>
                <c:pt idx="5">
                  <c:v>0.35489763919203526</c:v>
                </c:pt>
              </c:numCache>
            </c:numRef>
          </c:val>
          <c:smooth val="0"/>
          <c:extLst>
            <c:ext xmlns:c16="http://schemas.microsoft.com/office/drawing/2014/chart" uri="{C3380CC4-5D6E-409C-BE32-E72D297353CC}">
              <c16:uniqueId val="{00000002-79BE-4448-AC68-BA16296E6951}"/>
            </c:ext>
          </c:extLst>
        </c:ser>
        <c:ser>
          <c:idx val="5"/>
          <c:order val="3"/>
          <c:tx>
            <c:strRef>
              <c:f>'22 5 Yr Change Prov Sh of Bks'!$HA$4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Bks'!$HA$5:$HA$10</c:f>
              <c:numCache>
                <c:formatCode>0.0%</c:formatCode>
                <c:ptCount val="6"/>
                <c:pt idx="0">
                  <c:v>0</c:v>
                </c:pt>
                <c:pt idx="1">
                  <c:v>1.6238453107327588E-2</c:v>
                </c:pt>
                <c:pt idx="2">
                  <c:v>-7.1951221268303209E-2</c:v>
                </c:pt>
                <c:pt idx="3">
                  <c:v>0.12749412203006147</c:v>
                </c:pt>
                <c:pt idx="4">
                  <c:v>3.7237952497883801E-2</c:v>
                </c:pt>
                <c:pt idx="5">
                  <c:v>3.5215129137665564E-2</c:v>
                </c:pt>
              </c:numCache>
            </c:numRef>
          </c:val>
          <c:smooth val="0"/>
          <c:extLst>
            <c:ext xmlns:c16="http://schemas.microsoft.com/office/drawing/2014/chart" uri="{C3380CC4-5D6E-409C-BE32-E72D297353CC}">
              <c16:uniqueId val="{00000003-79BE-4448-AC68-BA16296E6951}"/>
            </c:ext>
          </c:extLst>
        </c:ser>
        <c:ser>
          <c:idx val="6"/>
          <c:order val="4"/>
          <c:tx>
            <c:strRef>
              <c:f>'22 5 Yr Change Prov Sh of Bks'!$HB$4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2014</c:v>
                </c:pt>
                <c:pt idx="1">
                  <c:v>2015</c:v>
                </c:pt>
                <c:pt idx="2">
                  <c:v>2016</c:v>
                </c:pt>
                <c:pt idx="3">
                  <c:v>2017</c:v>
                </c:pt>
                <c:pt idx="4">
                  <c:v>2018</c:v>
                </c:pt>
                <c:pt idx="5">
                  <c:v>2019</c:v>
                </c:pt>
              </c:numCache>
            </c:numRef>
          </c:cat>
          <c:val>
            <c:numRef>
              <c:f>'22 5 Yr Change Prov Sh of Bks'!$HB$5:$HB$10</c:f>
              <c:numCache>
                <c:formatCode>0.0%</c:formatCode>
                <c:ptCount val="6"/>
                <c:pt idx="0">
                  <c:v>0</c:v>
                </c:pt>
                <c:pt idx="1">
                  <c:v>1.5031964753635168E-2</c:v>
                </c:pt>
                <c:pt idx="2">
                  <c:v>-3.003985294717897E-2</c:v>
                </c:pt>
                <c:pt idx="3">
                  <c:v>7.2242026203692078E-2</c:v>
                </c:pt>
                <c:pt idx="4">
                  <c:v>0.12838505613967133</c:v>
                </c:pt>
                <c:pt idx="5">
                  <c:v>0.22144093071454693</c:v>
                </c:pt>
              </c:numCache>
            </c:numRef>
          </c:val>
          <c:smooth val="0"/>
          <c:extLst>
            <c:ext xmlns:c16="http://schemas.microsoft.com/office/drawing/2014/chart" uri="{C3380CC4-5D6E-409C-BE32-E72D297353CC}">
              <c16:uniqueId val="{00000004-79BE-4448-AC68-BA16296E695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Concentra Bank</a:t>
            </a:r>
          </a:p>
          <a:p>
            <a:pPr>
              <a:defRPr/>
            </a:pPr>
            <a:r>
              <a:rPr lang="en-US" sz="1000"/>
              <a:t>%</a:t>
            </a:r>
            <a:r>
              <a:rPr lang="en-US" sz="1000" baseline="0"/>
              <a:t> Changes in Total Market Share</a:t>
            </a:r>
            <a:endParaRPr lang="en-US" sz="1000"/>
          </a:p>
        </c:rich>
      </c:tx>
      <c:layout>
        <c:manualLayout>
          <c:xMode val="edge"/>
          <c:yMode val="edge"/>
          <c:x val="0.32846406995705701"/>
          <c:y val="2.38095188498273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'!$EO$3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'!$EO$4:$EO$28</c:f>
              <c:numCache>
                <c:formatCode>0.0%</c:formatCode>
                <c:ptCount val="25"/>
                <c:pt idx="0">
                  <c:v>0</c:v>
                </c:pt>
                <c:pt idx="1">
                  <c:v>-1.6074134278828592E-2</c:v>
                </c:pt>
                <c:pt idx="2">
                  <c:v>-8.8755969000465663E-3</c:v>
                </c:pt>
                <c:pt idx="3">
                  <c:v>-1.0872724681963028E-2</c:v>
                </c:pt>
                <c:pt idx="4">
                  <c:v>-7.3999082755572326E-3</c:v>
                </c:pt>
                <c:pt idx="5">
                  <c:v>-2.6155155155452515E-2</c:v>
                </c:pt>
                <c:pt idx="6">
                  <c:v>-2.8027977381600781E-2</c:v>
                </c:pt>
                <c:pt idx="7">
                  <c:v>-1.5349810805460369E-2</c:v>
                </c:pt>
                <c:pt idx="8">
                  <c:v>-3.4404963976455774E-2</c:v>
                </c:pt>
                <c:pt idx="9">
                  <c:v>-4.7331607462152828E-2</c:v>
                </c:pt>
                <c:pt idx="10">
                  <c:v>-5.6570847265222567E-2</c:v>
                </c:pt>
                <c:pt idx="11">
                  <c:v>-6.3330608562990207E-2</c:v>
                </c:pt>
                <c:pt idx="12">
                  <c:v>-4.6356024407655579E-2</c:v>
                </c:pt>
                <c:pt idx="13">
                  <c:v>-5.8691075298602208E-2</c:v>
                </c:pt>
                <c:pt idx="14">
                  <c:v>-5.9689535714503451E-2</c:v>
                </c:pt>
              </c:numCache>
            </c:numRef>
          </c:val>
          <c:smooth val="0"/>
          <c:extLst>
            <c:ext xmlns:c16="http://schemas.microsoft.com/office/drawing/2014/chart" uri="{C3380CC4-5D6E-409C-BE32-E72D297353CC}">
              <c16:uniqueId val="{00000000-4D9C-E943-B30B-D7665A4B904C}"/>
            </c:ext>
          </c:extLst>
        </c:ser>
        <c:ser>
          <c:idx val="1"/>
          <c:order val="1"/>
          <c:tx>
            <c:strRef>
              <c:f>'4. Tot Mkt BP Changes '!$EP$3</c:f>
              <c:strCache>
                <c:ptCount val="1"/>
                <c:pt idx="0">
                  <c:v>TERM</c:v>
                </c:pt>
              </c:strCache>
            </c:strRef>
          </c:tx>
          <c:spPr>
            <a:ln w="28575" cap="rnd">
              <a:solidFill>
                <a:srgbClr val="C000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'!$EP$4:$EP$28</c:f>
              <c:numCache>
                <c:formatCode>0.0%</c:formatCode>
                <c:ptCount val="25"/>
                <c:pt idx="0">
                  <c:v>0</c:v>
                </c:pt>
                <c:pt idx="1">
                  <c:v>-1.079846107338462E-2</c:v>
                </c:pt>
                <c:pt idx="2">
                  <c:v>-4.4164342717956419E-2</c:v>
                </c:pt>
                <c:pt idx="3">
                  <c:v>-6.4019790088644016E-2</c:v>
                </c:pt>
                <c:pt idx="4">
                  <c:v>-9.5598051360121589E-2</c:v>
                </c:pt>
                <c:pt idx="5">
                  <c:v>-0.13468121471937189</c:v>
                </c:pt>
                <c:pt idx="6">
                  <c:v>-0.18432142921736608</c:v>
                </c:pt>
                <c:pt idx="7">
                  <c:v>-0.21571387295554029</c:v>
                </c:pt>
                <c:pt idx="8">
                  <c:v>-0.1878914343676551</c:v>
                </c:pt>
                <c:pt idx="9">
                  <c:v>-0.19161761239800898</c:v>
                </c:pt>
                <c:pt idx="10">
                  <c:v>-0.20346341364957851</c:v>
                </c:pt>
                <c:pt idx="11">
                  <c:v>-0.20210012131514335</c:v>
                </c:pt>
                <c:pt idx="12">
                  <c:v>-0.20161504699419983</c:v>
                </c:pt>
                <c:pt idx="13">
                  <c:v>-0.17505147583223515</c:v>
                </c:pt>
                <c:pt idx="14">
                  <c:v>-0.17890038420613305</c:v>
                </c:pt>
              </c:numCache>
            </c:numRef>
          </c:val>
          <c:smooth val="0"/>
          <c:extLst>
            <c:ext xmlns:c16="http://schemas.microsoft.com/office/drawing/2014/chart" uri="{C3380CC4-5D6E-409C-BE32-E72D297353CC}">
              <c16:uniqueId val="{00000001-4D9C-E943-B30B-D7665A4B904C}"/>
            </c:ext>
          </c:extLst>
        </c:ser>
        <c:ser>
          <c:idx val="2"/>
          <c:order val="2"/>
          <c:tx>
            <c:strRef>
              <c:f>'4. Tot Mkt BP Changes '!$EQ$3</c:f>
              <c:strCache>
                <c:ptCount val="1"/>
                <c:pt idx="0">
                  <c:v>Total Deposits</c:v>
                </c:pt>
              </c:strCache>
            </c:strRef>
          </c:tx>
          <c:spPr>
            <a:ln w="28575" cap="rnd">
              <a:solidFill>
                <a:srgbClr val="0432FF"/>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'!$EQ$4:$EQ$28</c:f>
              <c:numCache>
                <c:formatCode>0.0%</c:formatCode>
                <c:ptCount val="25"/>
                <c:pt idx="0">
                  <c:v>0</c:v>
                </c:pt>
                <c:pt idx="1">
                  <c:v>2.4309526434933881E-4</c:v>
                </c:pt>
                <c:pt idx="2">
                  <c:v>-2.4905788620339913E-2</c:v>
                </c:pt>
                <c:pt idx="3">
                  <c:v>-4.1722506217151165E-2</c:v>
                </c:pt>
                <c:pt idx="4">
                  <c:v>-6.5521627958978618E-2</c:v>
                </c:pt>
                <c:pt idx="5">
                  <c:v>-0.10905566247660735</c:v>
                </c:pt>
                <c:pt idx="6">
                  <c:v>-0.15740468644954464</c:v>
                </c:pt>
                <c:pt idx="7">
                  <c:v>-0.18421933672947632</c:v>
                </c:pt>
                <c:pt idx="8">
                  <c:v>-0.16235891357528892</c:v>
                </c:pt>
                <c:pt idx="9">
                  <c:v>-0.16551109620535884</c:v>
                </c:pt>
                <c:pt idx="10">
                  <c:v>-0.18237047031803613</c:v>
                </c:pt>
                <c:pt idx="11">
                  <c:v>-0.18710897315225958</c:v>
                </c:pt>
                <c:pt idx="12">
                  <c:v>-0.18760855939754836</c:v>
                </c:pt>
                <c:pt idx="13">
                  <c:v>-0.16536464274661405</c:v>
                </c:pt>
                <c:pt idx="14">
                  <c:v>-0.16914592874726275</c:v>
                </c:pt>
              </c:numCache>
            </c:numRef>
          </c:val>
          <c:smooth val="0"/>
          <c:extLst>
            <c:ext xmlns:c16="http://schemas.microsoft.com/office/drawing/2014/chart" uri="{C3380CC4-5D6E-409C-BE32-E72D297353CC}">
              <c16:uniqueId val="{00000002-4D9C-E943-B30B-D7665A4B904C}"/>
            </c:ext>
          </c:extLst>
        </c:ser>
        <c:ser>
          <c:idx val="3"/>
          <c:order val="3"/>
          <c:tx>
            <c:strRef>
              <c:f>'4. Tot Mkt BP Changes '!$ER$3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'!$ER$4:$ER$28</c:f>
              <c:numCache>
                <c:formatCode>0.0%</c:formatCode>
                <c:ptCount val="25"/>
                <c:pt idx="0">
                  <c:v>0</c:v>
                </c:pt>
                <c:pt idx="1">
                  <c:v>1.0761558316202196E-2</c:v>
                </c:pt>
                <c:pt idx="2">
                  <c:v>-7.0421969807363382E-3</c:v>
                </c:pt>
                <c:pt idx="3">
                  <c:v>-2.227878688236885E-2</c:v>
                </c:pt>
                <c:pt idx="4">
                  <c:v>-4.1783305653381661E-2</c:v>
                </c:pt>
                <c:pt idx="5">
                  <c:v>-6.5072017898152354E-2</c:v>
                </c:pt>
                <c:pt idx="6">
                  <c:v>-9.1854222049008102E-2</c:v>
                </c:pt>
                <c:pt idx="7">
                  <c:v>-0.11307650670994364</c:v>
                </c:pt>
                <c:pt idx="8">
                  <c:v>-0.12697238750577566</c:v>
                </c:pt>
                <c:pt idx="9">
                  <c:v>-0.13861778965133792</c:v>
                </c:pt>
                <c:pt idx="10">
                  <c:v>-0.13914826247698495</c:v>
                </c:pt>
                <c:pt idx="11">
                  <c:v>-0.14602870600590243</c:v>
                </c:pt>
                <c:pt idx="12">
                  <c:v>-0.15086680588712853</c:v>
                </c:pt>
                <c:pt idx="13">
                  <c:v>-0.15566427978240244</c:v>
                </c:pt>
                <c:pt idx="14">
                  <c:v>-0.15523968946068556</c:v>
                </c:pt>
              </c:numCache>
            </c:numRef>
          </c:val>
          <c:smooth val="0"/>
          <c:extLst>
            <c:ext xmlns:c16="http://schemas.microsoft.com/office/drawing/2014/chart" uri="{C3380CC4-5D6E-409C-BE32-E72D297353CC}">
              <c16:uniqueId val="{00000003-4D9C-E943-B30B-D7665A4B904C}"/>
            </c:ext>
          </c:extLst>
        </c:ser>
        <c:ser>
          <c:idx val="4"/>
          <c:order val="4"/>
          <c:tx>
            <c:strRef>
              <c:f>'4. Tot Mkt BP Changes '!$ES$3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'!$ES$4:$ES$28</c:f>
              <c:numCache>
                <c:formatCode>0.0%</c:formatCode>
                <c:ptCount val="25"/>
                <c:pt idx="0">
                  <c:v>0</c:v>
                </c:pt>
                <c:pt idx="1">
                  <c:v>2.2539516052812257E-2</c:v>
                </c:pt>
                <c:pt idx="2">
                  <c:v>3.2544086113574518E-2</c:v>
                </c:pt>
                <c:pt idx="3">
                  <c:v>2.7006742359045332E-2</c:v>
                </c:pt>
                <c:pt idx="4">
                  <c:v>3.7377209044585656E-2</c:v>
                </c:pt>
                <c:pt idx="5">
                  <c:v>6.036094986472966E-2</c:v>
                </c:pt>
                <c:pt idx="6">
                  <c:v>9.3817439960813362E-2</c:v>
                </c:pt>
                <c:pt idx="7">
                  <c:v>0.12501668333580884</c:v>
                </c:pt>
                <c:pt idx="8">
                  <c:v>0.17088826066462642</c:v>
                </c:pt>
                <c:pt idx="9">
                  <c:v>0.19535039573634658</c:v>
                </c:pt>
                <c:pt idx="10">
                  <c:v>0.20804296591916774</c:v>
                </c:pt>
                <c:pt idx="11">
                  <c:v>0.22678626461059798</c:v>
                </c:pt>
                <c:pt idx="12">
                  <c:v>0.25393145404315215</c:v>
                </c:pt>
                <c:pt idx="13">
                  <c:v>0.28825276938111022</c:v>
                </c:pt>
                <c:pt idx="14">
                  <c:v>0.31219708986787631</c:v>
                </c:pt>
              </c:numCache>
            </c:numRef>
          </c:val>
          <c:smooth val="0"/>
          <c:extLst>
            <c:ext xmlns:c16="http://schemas.microsoft.com/office/drawing/2014/chart" uri="{C3380CC4-5D6E-409C-BE32-E72D297353CC}">
              <c16:uniqueId val="{00000004-4D9C-E943-B30B-D7665A4B904C}"/>
            </c:ext>
          </c:extLst>
        </c:ser>
        <c:ser>
          <c:idx val="5"/>
          <c:order val="5"/>
          <c:tx>
            <c:strRef>
              <c:f>'4. Tot Mkt BP Changes '!$ET$3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'!$ET$4:$ET$28</c:f>
              <c:numCache>
                <c:formatCode>0.0%</c:formatCode>
                <c:ptCount val="25"/>
                <c:pt idx="0">
                  <c:v>0</c:v>
                </c:pt>
                <c:pt idx="1">
                  <c:v>1.2732505891332114E-2</c:v>
                </c:pt>
                <c:pt idx="2">
                  <c:v>-3.6395227822095836E-3</c:v>
                </c:pt>
                <c:pt idx="3">
                  <c:v>-1.7968001655723966E-2</c:v>
                </c:pt>
                <c:pt idx="4">
                  <c:v>-3.6909855336367994E-2</c:v>
                </c:pt>
                <c:pt idx="5">
                  <c:v>-5.7448003692716007E-2</c:v>
                </c:pt>
                <c:pt idx="6">
                  <c:v>-8.0983636880362253E-2</c:v>
                </c:pt>
                <c:pt idx="7">
                  <c:v>-9.8884337202913411E-2</c:v>
                </c:pt>
                <c:pt idx="8">
                  <c:v>-0.10868737141825556</c:v>
                </c:pt>
                <c:pt idx="9">
                  <c:v>-0.118348705734455</c:v>
                </c:pt>
                <c:pt idx="10">
                  <c:v>-0.11683414851216263</c:v>
                </c:pt>
                <c:pt idx="11">
                  <c:v>-0.12179290549559657</c:v>
                </c:pt>
                <c:pt idx="12">
                  <c:v>-0.12477632659326984</c:v>
                </c:pt>
                <c:pt idx="13">
                  <c:v>-0.12530751853282499</c:v>
                </c:pt>
                <c:pt idx="14">
                  <c:v>-0.12346071497523484</c:v>
                </c:pt>
              </c:numCache>
            </c:numRef>
          </c:val>
          <c:smooth val="0"/>
          <c:extLst>
            <c:ext xmlns:c16="http://schemas.microsoft.com/office/drawing/2014/chart" uri="{C3380CC4-5D6E-409C-BE32-E72D297353CC}">
              <c16:uniqueId val="{00000005-4D9C-E943-B30B-D7665A4B904C}"/>
            </c:ext>
          </c:extLst>
        </c:ser>
        <c:ser>
          <c:idx val="6"/>
          <c:order val="6"/>
          <c:tx>
            <c:strRef>
              <c:f>'4. Tot Mkt BP Changes '!$EU$3</c:f>
              <c:strCache>
                <c:ptCount val="1"/>
                <c:pt idx="0">
                  <c:v>Total Deps and Lns</c:v>
                </c:pt>
              </c:strCache>
            </c:strRef>
          </c:tx>
          <c:spPr>
            <a:ln w="28575" cap="rnd">
              <a:solidFill>
                <a:schemeClr val="tx1"/>
              </a:solidFill>
              <a:prstDash val="sysDot"/>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'!$EU$4:$EU$28</c:f>
              <c:numCache>
                <c:formatCode>0.0%</c:formatCode>
                <c:ptCount val="25"/>
                <c:pt idx="0">
                  <c:v>0</c:v>
                </c:pt>
                <c:pt idx="1">
                  <c:v>8.3481104104341022E-3</c:v>
                </c:pt>
                <c:pt idx="2">
                  <c:v>-1.1350099434918886E-2</c:v>
                </c:pt>
                <c:pt idx="3">
                  <c:v>-2.6729128736050083E-2</c:v>
                </c:pt>
                <c:pt idx="4">
                  <c:v>-4.7005018577296449E-2</c:v>
                </c:pt>
                <c:pt idx="5">
                  <c:v>-7.5234061965784679E-2</c:v>
                </c:pt>
                <c:pt idx="6">
                  <c:v>-0.10694441642386433</c:v>
                </c:pt>
                <c:pt idx="7">
                  <c:v>-0.12733562525252398</c:v>
                </c:pt>
                <c:pt idx="8">
                  <c:v>-0.12697819463041851</c:v>
                </c:pt>
                <c:pt idx="9">
                  <c:v>-0.1343372659272786</c:v>
                </c:pt>
                <c:pt idx="10">
                  <c:v>-0.13904286865004534</c:v>
                </c:pt>
                <c:pt idx="11">
                  <c:v>-0.14435760710014711</c:v>
                </c:pt>
                <c:pt idx="12">
                  <c:v>-0.14645689603766326</c:v>
                </c:pt>
                <c:pt idx="13">
                  <c:v>-0.13964470934049988</c:v>
                </c:pt>
                <c:pt idx="14">
                  <c:v>-0.13965029029369291</c:v>
                </c:pt>
              </c:numCache>
            </c:numRef>
          </c:val>
          <c:smooth val="0"/>
          <c:extLst>
            <c:ext xmlns:c16="http://schemas.microsoft.com/office/drawing/2014/chart" uri="{C3380CC4-5D6E-409C-BE32-E72D297353CC}">
              <c16:uniqueId val="{00000006-4D9C-E943-B30B-D7665A4B904C}"/>
            </c:ext>
          </c:extLst>
        </c:ser>
        <c:dLbls>
          <c:showLegendKey val="0"/>
          <c:showVal val="0"/>
          <c:showCatName val="0"/>
          <c:showSerName val="0"/>
          <c:showPercent val="0"/>
          <c:showBubbleSize val="0"/>
        </c:dLbls>
        <c:smooth val="0"/>
        <c:axId val="79864752"/>
        <c:axId val="79867232"/>
      </c:lineChart>
      <c:catAx>
        <c:axId val="7986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7232"/>
        <c:crosses val="autoZero"/>
        <c:auto val="1"/>
        <c:lblAlgn val="ctr"/>
        <c:lblOffset val="100"/>
        <c:noMultiLvlLbl val="0"/>
      </c:catAx>
      <c:valAx>
        <c:axId val="79867232"/>
        <c:scaling>
          <c:orientation val="minMax"/>
          <c:max val="0.35000000000000003"/>
          <c:min val="-0.2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Uni Financial</a:t>
            </a:r>
            <a:r>
              <a:rPr lang="en-US" baseline="0"/>
              <a:t> Corporation</a:t>
            </a:r>
            <a:endParaRPr lang="en-US"/>
          </a:p>
          <a:p>
            <a:pPr>
              <a:defRPr/>
            </a:pPr>
            <a:r>
              <a:rPr lang="en-US" sz="1000"/>
              <a:t>%</a:t>
            </a:r>
            <a:r>
              <a:rPr lang="en-US" sz="1000" baseline="0"/>
              <a:t> Changes in Total Market Share</a:t>
            </a:r>
            <a:endParaRPr lang="en-US" sz="1000"/>
          </a:p>
        </c:rich>
      </c:tx>
      <c:layout>
        <c:manualLayout>
          <c:xMode val="edge"/>
          <c:yMode val="edge"/>
          <c:x val="0.32846406995705701"/>
          <c:y val="2.38095188498273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'!$EE$3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'!$EE$4:$EE$28</c:f>
              <c:numCache>
                <c:formatCode>0.0%</c:formatCode>
                <c:ptCount val="25"/>
                <c:pt idx="0">
                  <c:v>0</c:v>
                </c:pt>
                <c:pt idx="1">
                  <c:v>-1.7691250307346738E-3</c:v>
                </c:pt>
                <c:pt idx="2">
                  <c:v>2.4139996235104611E-3</c:v>
                </c:pt>
                <c:pt idx="3">
                  <c:v>-5.4917166559800626E-3</c:v>
                </c:pt>
                <c:pt idx="4">
                  <c:v>5.2138202941636571E-3</c:v>
                </c:pt>
                <c:pt idx="5">
                  <c:v>-4.5564513598179085E-3</c:v>
                </c:pt>
                <c:pt idx="6">
                  <c:v>5.3614513412465195E-3</c:v>
                </c:pt>
                <c:pt idx="7">
                  <c:v>9.6964355492405035E-3</c:v>
                </c:pt>
                <c:pt idx="8">
                  <c:v>1.0251705112714806E-2</c:v>
                </c:pt>
                <c:pt idx="9">
                  <c:v>5.4116909131502466E-3</c:v>
                </c:pt>
                <c:pt idx="10">
                  <c:v>7.6249625556142975E-3</c:v>
                </c:pt>
                <c:pt idx="11">
                  <c:v>-1.0586011059497072E-2</c:v>
                </c:pt>
                <c:pt idx="12">
                  <c:v>-1.5551246584718832E-2</c:v>
                </c:pt>
                <c:pt idx="13">
                  <c:v>-1.7946953282345902E-2</c:v>
                </c:pt>
                <c:pt idx="14">
                  <c:v>-1.6154481297553674E-2</c:v>
                </c:pt>
              </c:numCache>
            </c:numRef>
          </c:val>
          <c:smooth val="0"/>
          <c:extLst>
            <c:ext xmlns:c16="http://schemas.microsoft.com/office/drawing/2014/chart" uri="{C3380CC4-5D6E-409C-BE32-E72D297353CC}">
              <c16:uniqueId val="{00000000-89AA-4B44-9311-5264A2F3D759}"/>
            </c:ext>
          </c:extLst>
        </c:ser>
        <c:ser>
          <c:idx val="1"/>
          <c:order val="1"/>
          <c:tx>
            <c:strRef>
              <c:f>'4. Tot Mkt BP Changes '!$EF$3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'!$EF$4:$EF$28</c:f>
              <c:numCache>
                <c:formatCode>0.0%</c:formatCode>
                <c:ptCount val="25"/>
                <c:pt idx="0">
                  <c:v>0</c:v>
                </c:pt>
                <c:pt idx="1">
                  <c:v>-1.7425621765776406E-2</c:v>
                </c:pt>
                <c:pt idx="2">
                  <c:v>-2.3603985005532128E-2</c:v>
                </c:pt>
                <c:pt idx="3">
                  <c:v>-2.2675428836535821E-2</c:v>
                </c:pt>
                <c:pt idx="4">
                  <c:v>-3.0798176348970079E-2</c:v>
                </c:pt>
                <c:pt idx="5">
                  <c:v>-2.9658733431238926E-2</c:v>
                </c:pt>
                <c:pt idx="6">
                  <c:v>-4.099229837826035E-2</c:v>
                </c:pt>
                <c:pt idx="7">
                  <c:v>-4.2598940395872822E-2</c:v>
                </c:pt>
                <c:pt idx="8">
                  <c:v>-4.69714468424339E-2</c:v>
                </c:pt>
                <c:pt idx="9">
                  <c:v>-4.6838825957047865E-2</c:v>
                </c:pt>
                <c:pt idx="10">
                  <c:v>-4.4191731676578125E-2</c:v>
                </c:pt>
                <c:pt idx="11">
                  <c:v>-4.4725375974528553E-2</c:v>
                </c:pt>
                <c:pt idx="12">
                  <c:v>-4.2501665792262798E-2</c:v>
                </c:pt>
                <c:pt idx="13">
                  <c:v>-3.6380268296132029E-2</c:v>
                </c:pt>
                <c:pt idx="14">
                  <c:v>-3.8421567770986931E-2</c:v>
                </c:pt>
              </c:numCache>
            </c:numRef>
          </c:val>
          <c:smooth val="0"/>
          <c:extLst>
            <c:ext xmlns:c16="http://schemas.microsoft.com/office/drawing/2014/chart" uri="{C3380CC4-5D6E-409C-BE32-E72D297353CC}">
              <c16:uniqueId val="{00000001-89AA-4B44-9311-5264A2F3D759}"/>
            </c:ext>
          </c:extLst>
        </c:ser>
        <c:ser>
          <c:idx val="3"/>
          <c:order val="2"/>
          <c:tx>
            <c:strRef>
              <c:f>'4. Tot Mkt BP Changes '!$EH$3</c:f>
              <c:strCache>
                <c:ptCount val="1"/>
                <c:pt idx="0">
                  <c:v>Mtgs</c:v>
                </c:pt>
              </c:strCache>
            </c:strRef>
          </c:tx>
          <c:spPr>
            <a:ln w="28575" cap="rnd">
              <a:solidFill>
                <a:srgbClr val="DEB263"/>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'!$EH$4:$EH$28</c:f>
              <c:numCache>
                <c:formatCode>0.0%</c:formatCode>
                <c:ptCount val="25"/>
                <c:pt idx="0">
                  <c:v>0</c:v>
                </c:pt>
                <c:pt idx="1">
                  <c:v>4.7531145878114186E-3</c:v>
                </c:pt>
                <c:pt idx="2">
                  <c:v>4.1962563062272881E-3</c:v>
                </c:pt>
                <c:pt idx="3">
                  <c:v>1.6511971463003567E-3</c:v>
                </c:pt>
                <c:pt idx="4">
                  <c:v>1.5436800619418967E-3</c:v>
                </c:pt>
                <c:pt idx="5">
                  <c:v>7.7690017095500725E-5</c:v>
                </c:pt>
                <c:pt idx="6">
                  <c:v>-5.0873777181899803E-3</c:v>
                </c:pt>
                <c:pt idx="7">
                  <c:v>-2.6934370329489065E-3</c:v>
                </c:pt>
                <c:pt idx="8">
                  <c:v>-5.7158571423805817E-3</c:v>
                </c:pt>
                <c:pt idx="9">
                  <c:v>-3.2344052870559928E-3</c:v>
                </c:pt>
                <c:pt idx="10">
                  <c:v>-4.5652633862667382E-3</c:v>
                </c:pt>
                <c:pt idx="11">
                  <c:v>-3.2340694358932599E-3</c:v>
                </c:pt>
                <c:pt idx="12">
                  <c:v>-1.8511669968222088E-3</c:v>
                </c:pt>
                <c:pt idx="13">
                  <c:v>-3.0474370971413055E-3</c:v>
                </c:pt>
                <c:pt idx="14">
                  <c:v>-4.5288080988296828E-3</c:v>
                </c:pt>
              </c:numCache>
            </c:numRef>
          </c:val>
          <c:smooth val="0"/>
          <c:extLst>
            <c:ext xmlns:c16="http://schemas.microsoft.com/office/drawing/2014/chart" uri="{C3380CC4-5D6E-409C-BE32-E72D297353CC}">
              <c16:uniqueId val="{00000002-89AA-4B44-9311-5264A2F3D759}"/>
            </c:ext>
          </c:extLst>
        </c:ser>
        <c:ser>
          <c:idx val="4"/>
          <c:order val="3"/>
          <c:tx>
            <c:strRef>
              <c:f>'4. Tot Mkt BP Changes '!$EI$3</c:f>
              <c:strCache>
                <c:ptCount val="1"/>
                <c:pt idx="0">
                  <c:v>Real Estate Secured Personal Loans</c:v>
                </c:pt>
              </c:strCache>
            </c:strRef>
          </c:tx>
          <c:spPr>
            <a:ln w="28575" cap="rnd">
              <a:solidFill>
                <a:srgbClr val="002060"/>
              </a:solidFill>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'!$EI$4:$EI$28</c:f>
              <c:numCache>
                <c:formatCode>0.0%</c:formatCode>
                <c:ptCount val="25"/>
                <c:pt idx="0">
                  <c:v>0</c:v>
                </c:pt>
                <c:pt idx="1">
                  <c:v>-2.9542423614371737E-3</c:v>
                </c:pt>
                <c:pt idx="2">
                  <c:v>-6.8322166711314762E-3</c:v>
                </c:pt>
                <c:pt idx="3">
                  <c:v>-1.6117187650003161E-2</c:v>
                </c:pt>
                <c:pt idx="4">
                  <c:v>-2.1479269734658329E-2</c:v>
                </c:pt>
                <c:pt idx="5">
                  <c:v>-3.3320382416887138E-2</c:v>
                </c:pt>
                <c:pt idx="6">
                  <c:v>-4.0982945380503268E-2</c:v>
                </c:pt>
                <c:pt idx="7">
                  <c:v>-4.0405685859553474E-2</c:v>
                </c:pt>
                <c:pt idx="8">
                  <c:v>-3.7056347456867748E-2</c:v>
                </c:pt>
                <c:pt idx="9">
                  <c:v>-4.9565109455487845E-2</c:v>
                </c:pt>
                <c:pt idx="10">
                  <c:v>-4.6642834763204986E-2</c:v>
                </c:pt>
                <c:pt idx="11">
                  <c:v>-5.3112393251079928E-2</c:v>
                </c:pt>
                <c:pt idx="12">
                  <c:v>-5.5666097610906656E-2</c:v>
                </c:pt>
                <c:pt idx="13">
                  <c:v>-7.1602944141215388E-2</c:v>
                </c:pt>
                <c:pt idx="14">
                  <c:v>-7.1914582639363817E-2</c:v>
                </c:pt>
              </c:numCache>
            </c:numRef>
          </c:val>
          <c:smooth val="0"/>
          <c:extLst>
            <c:ext xmlns:c16="http://schemas.microsoft.com/office/drawing/2014/chart" uri="{C3380CC4-5D6E-409C-BE32-E72D297353CC}">
              <c16:uniqueId val="{00000003-89AA-4B44-9311-5264A2F3D759}"/>
            </c:ext>
          </c:extLst>
        </c:ser>
        <c:ser>
          <c:idx val="5"/>
          <c:order val="4"/>
          <c:tx>
            <c:strRef>
              <c:f>'4. Tot Mkt BP Changes '!$EJ$3</c:f>
              <c:strCache>
                <c:ptCount val="1"/>
                <c:pt idx="0">
                  <c:v>Other Personal Loans</c:v>
                </c:pt>
              </c:strCache>
            </c:strRef>
          </c:tx>
          <c:spPr>
            <a:ln w="28575" cap="rnd">
              <a:solidFill>
                <a:srgbClr val="00B0F0"/>
              </a:solidFill>
              <a:prstDash val="solid"/>
              <a:round/>
            </a:ln>
            <a:effectLst/>
          </c:spPr>
          <c:marker>
            <c:symbol val="none"/>
          </c:marker>
          <c:cat>
            <c:strRef>
              <c:f>'4. Tot Mkt BP Changes '!$A$4:$A$28</c:f>
              <c:strCache>
                <c:ptCount val="25"/>
                <c:pt idx="0">
                  <c:v>D</c:v>
                </c:pt>
                <c:pt idx="1">
                  <c:v>J'19</c:v>
                </c:pt>
                <c:pt idx="2">
                  <c:v>F</c:v>
                </c:pt>
                <c:pt idx="3">
                  <c:v>M</c:v>
                </c:pt>
                <c:pt idx="4">
                  <c:v>A</c:v>
                </c:pt>
                <c:pt idx="5">
                  <c:v>M</c:v>
                </c:pt>
                <c:pt idx="6">
                  <c:v>J</c:v>
                </c:pt>
                <c:pt idx="7">
                  <c:v>J</c:v>
                </c:pt>
                <c:pt idx="8">
                  <c:v>A</c:v>
                </c:pt>
                <c:pt idx="9">
                  <c:v>S</c:v>
                </c:pt>
                <c:pt idx="10">
                  <c:v>O</c:v>
                </c:pt>
                <c:pt idx="11">
                  <c:v>N</c:v>
                </c:pt>
                <c:pt idx="12">
                  <c:v>D</c:v>
                </c:pt>
                <c:pt idx="13">
                  <c:v>J</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'!$EJ$4:$EJ$28</c:f>
              <c:numCache>
                <c:formatCode>0.0%</c:formatCode>
                <c:ptCount val="25"/>
                <c:pt idx="0">
                  <c:v>0</c:v>
                </c:pt>
                <c:pt idx="1">
                  <c:v>1.2599338304174541E-2</c:v>
                </c:pt>
                <c:pt idx="2">
                  <c:v>8.4091962296761955E-3</c:v>
                </c:pt>
                <c:pt idx="3">
                  <c:v>2.5506815312996813E-3</c:v>
                </c:pt>
                <c:pt idx="4">
                  <c:v>-5.5864940165679701E-3</c:v>
                </c:pt>
                <c:pt idx="5">
                  <c:v>-5.5104260344253364E-3</c:v>
                </c:pt>
                <c:pt idx="6">
                  <c:v>-1.5475335158903633E-2</c:v>
                </c:pt>
                <c:pt idx="7">
                  <c:v>-1.6890285718747032E-2</c:v>
                </c:pt>
                <c:pt idx="8">
                  <c:v>-1.6745420580306071E-2</c:v>
                </c:pt>
                <c:pt idx="9">
                  <c:v>-1.8211369681367058E-2</c:v>
                </c:pt>
                <c:pt idx="10">
                  <c:v>-1.2559467245021338E-2</c:v>
                </c:pt>
                <c:pt idx="11">
                  <c:v>-1.4503234817091407E-2</c:v>
                </c:pt>
                <c:pt idx="12">
                  <c:v>-1.2820459457714173E-2</c:v>
                </c:pt>
                <c:pt idx="13">
                  <c:v>-1.0002449528344899E-2</c:v>
                </c:pt>
                <c:pt idx="14">
                  <c:v>-3.3224518978449383E-3</c:v>
                </c:pt>
              </c:numCache>
            </c:numRef>
          </c:val>
          <c:smooth val="0"/>
          <c:extLst>
            <c:ext xmlns:c16="http://schemas.microsoft.com/office/drawing/2014/chart" uri="{C3380CC4-5D6E-409C-BE32-E72D297353CC}">
              <c16:uniqueId val="{00000004-89AA-4B44-9311-5264A2F3D759}"/>
            </c:ext>
          </c:extLst>
        </c:ser>
        <c:dLbls>
          <c:showLegendKey val="0"/>
          <c:showVal val="0"/>
          <c:showCatName val="0"/>
          <c:showSerName val="0"/>
          <c:showPercent val="0"/>
          <c:showBubbleSize val="0"/>
        </c:dLbls>
        <c:smooth val="0"/>
        <c:axId val="76376896"/>
        <c:axId val="76379648"/>
      </c:lineChart>
      <c:catAx>
        <c:axId val="763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79648"/>
        <c:crosses val="autoZero"/>
        <c:auto val="1"/>
        <c:lblAlgn val="ctr"/>
        <c:lblOffset val="100"/>
        <c:noMultiLvlLbl val="0"/>
      </c:catAx>
      <c:valAx>
        <c:axId val="76379648"/>
        <c:scaling>
          <c:orientation val="minMax"/>
          <c:max val="2.0000000000000004E-2"/>
          <c:min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7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UNI Financial</a:t>
            </a:r>
          </a:p>
          <a:p>
            <a:pPr>
              <a:defRPr/>
            </a:pPr>
            <a:r>
              <a:rPr lang="en-US" sz="1000"/>
              <a:t>% Change in Share of NB Banks and CUs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2338145231846E-2"/>
          <c:y val="0.15393136017825065"/>
          <c:w val="0.876655074365704"/>
          <c:h val="0.66058839865801255"/>
        </c:manualLayout>
      </c:layout>
      <c:lineChart>
        <c:grouping val="standard"/>
        <c:varyColors val="0"/>
        <c:ser>
          <c:idx val="0"/>
          <c:order val="0"/>
          <c:tx>
            <c:strRef>
              <c:f>'17 Change in Pers Province'!$DY$4</c:f>
              <c:strCache>
                <c:ptCount val="1"/>
                <c:pt idx="0">
                  <c:v> Demand </c:v>
                </c:pt>
              </c:strCache>
            </c:strRef>
          </c:tx>
          <c:spPr>
            <a:ln w="28575" cap="rnd">
              <a:solidFill>
                <a:srgbClr val="00FA00"/>
              </a:solidFill>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Province'!$DY$13:$DY$25</c:f>
              <c:numCache>
                <c:formatCode>0.0%</c:formatCode>
                <c:ptCount val="13"/>
                <c:pt idx="0">
                  <c:v>0</c:v>
                </c:pt>
                <c:pt idx="1">
                  <c:v>-1.353882920890433E-2</c:v>
                </c:pt>
                <c:pt idx="2">
                  <c:v>-1.0572454411116837E-2</c:v>
                </c:pt>
                <c:pt idx="3">
                  <c:v>1.2622493345392951E-2</c:v>
                </c:pt>
                <c:pt idx="4">
                  <c:v>1.2581323685468744E-3</c:v>
                </c:pt>
                <c:pt idx="5">
                  <c:v>-6.9723765936590514E-3</c:v>
                </c:pt>
                <c:pt idx="6">
                  <c:v>1.1675999539058717E-2</c:v>
                </c:pt>
                <c:pt idx="7">
                  <c:v>3.7063800425490546E-2</c:v>
                </c:pt>
                <c:pt idx="8">
                  <c:v>1.4392977522873929E-2</c:v>
                </c:pt>
                <c:pt idx="9">
                  <c:v>8.3795153168190195E-3</c:v>
                </c:pt>
                <c:pt idx="10">
                  <c:v>1.9271714268099482E-2</c:v>
                </c:pt>
                <c:pt idx="11">
                  <c:v>1.9112194886878722E-2</c:v>
                </c:pt>
                <c:pt idx="12">
                  <c:v>6.9741421291055535E-3</c:v>
                </c:pt>
              </c:numCache>
            </c:numRef>
          </c:val>
          <c:smooth val="0"/>
          <c:extLst>
            <c:ext xmlns:c16="http://schemas.microsoft.com/office/drawing/2014/chart" uri="{C3380CC4-5D6E-409C-BE32-E72D297353CC}">
              <c16:uniqueId val="{00000000-031E-684D-A5EA-F8A1B742154F}"/>
            </c:ext>
          </c:extLst>
        </c:ser>
        <c:ser>
          <c:idx val="1"/>
          <c:order val="1"/>
          <c:tx>
            <c:strRef>
              <c:f>'17 Change in Pers Province'!$DZ$4</c:f>
              <c:strCache>
                <c:ptCount val="1"/>
                <c:pt idx="0">
                  <c:v> Term </c:v>
                </c:pt>
              </c:strCache>
            </c:strRef>
          </c:tx>
          <c:spPr>
            <a:ln w="28575" cap="rnd">
              <a:solidFill>
                <a:srgbClr val="C00000"/>
              </a:solidFill>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Province'!$DZ$13:$DZ$25</c:f>
              <c:numCache>
                <c:formatCode>0.0%</c:formatCode>
                <c:ptCount val="13"/>
                <c:pt idx="0">
                  <c:v>0</c:v>
                </c:pt>
                <c:pt idx="1">
                  <c:v>3.670063382604366E-2</c:v>
                </c:pt>
                <c:pt idx="2">
                  <c:v>3.2120308084058025E-2</c:v>
                </c:pt>
                <c:pt idx="3">
                  <c:v>1.1772611090239683E-2</c:v>
                </c:pt>
                <c:pt idx="4">
                  <c:v>1.4990923906709953E-2</c:v>
                </c:pt>
                <c:pt idx="5">
                  <c:v>-2.2476093086243065E-3</c:v>
                </c:pt>
                <c:pt idx="6">
                  <c:v>-2.0244390516124349E-2</c:v>
                </c:pt>
                <c:pt idx="7">
                  <c:v>-5.6068194050210997E-2</c:v>
                </c:pt>
                <c:pt idx="8">
                  <c:v>-8.3994415904249373E-2</c:v>
                </c:pt>
                <c:pt idx="9">
                  <c:v>-0.1083640108117233</c:v>
                </c:pt>
                <c:pt idx="10">
                  <c:v>-0.12726302920550331</c:v>
                </c:pt>
                <c:pt idx="11">
                  <c:v>-0.12688735791313746</c:v>
                </c:pt>
                <c:pt idx="12">
                  <c:v>-0.11522456504389399</c:v>
                </c:pt>
              </c:numCache>
            </c:numRef>
          </c:val>
          <c:smooth val="0"/>
          <c:extLst>
            <c:ext xmlns:c16="http://schemas.microsoft.com/office/drawing/2014/chart" uri="{C3380CC4-5D6E-409C-BE32-E72D297353CC}">
              <c16:uniqueId val="{00000001-031E-684D-A5EA-F8A1B742154F}"/>
            </c:ext>
          </c:extLst>
        </c:ser>
        <c:ser>
          <c:idx val="2"/>
          <c:order val="2"/>
          <c:tx>
            <c:strRef>
              <c:f>'17 Change in Pers Province'!$EA$4</c:f>
              <c:strCache>
                <c:ptCount val="1"/>
                <c:pt idx="0">
                  <c:v> Total Deposits </c:v>
                </c:pt>
              </c:strCache>
            </c:strRef>
          </c:tx>
          <c:spPr>
            <a:ln w="28575" cap="rnd">
              <a:solidFill>
                <a:srgbClr val="0432FF"/>
              </a:solidFill>
              <a:prstDash val="sysDot"/>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Province'!$EA$13:$EA$25</c:f>
              <c:numCache>
                <c:formatCode>0.0%</c:formatCode>
                <c:ptCount val="13"/>
                <c:pt idx="0">
                  <c:v>0</c:v>
                </c:pt>
                <c:pt idx="1">
                  <c:v>1.0330861416338887E-2</c:v>
                </c:pt>
                <c:pt idx="2">
                  <c:v>6.8253237276786278E-3</c:v>
                </c:pt>
                <c:pt idx="3">
                  <c:v>1.0154987765332654E-2</c:v>
                </c:pt>
                <c:pt idx="4">
                  <c:v>3.9151445033093913E-3</c:v>
                </c:pt>
                <c:pt idx="5">
                  <c:v>-6.6071964202304469E-3</c:v>
                </c:pt>
                <c:pt idx="6">
                  <c:v>-3.928531983819262E-3</c:v>
                </c:pt>
                <c:pt idx="7">
                  <c:v>-7.6446028654086314E-3</c:v>
                </c:pt>
                <c:pt idx="8">
                  <c:v>-3.1321669010069476E-2</c:v>
                </c:pt>
                <c:pt idx="9">
                  <c:v>-4.1890318402422265E-2</c:v>
                </c:pt>
                <c:pt idx="10">
                  <c:v>-4.6008479579511631E-2</c:v>
                </c:pt>
                <c:pt idx="11">
                  <c:v>-4.674336556582448E-2</c:v>
                </c:pt>
                <c:pt idx="12">
                  <c:v>-4.9098294133073955E-2</c:v>
                </c:pt>
              </c:numCache>
            </c:numRef>
          </c:val>
          <c:smooth val="0"/>
          <c:extLst>
            <c:ext xmlns:c16="http://schemas.microsoft.com/office/drawing/2014/chart" uri="{C3380CC4-5D6E-409C-BE32-E72D297353CC}">
              <c16:uniqueId val="{00000002-031E-684D-A5EA-F8A1B742154F}"/>
            </c:ext>
          </c:extLst>
        </c:ser>
        <c:ser>
          <c:idx val="3"/>
          <c:order val="3"/>
          <c:tx>
            <c:strRef>
              <c:f>'17 Change in Pers Province'!$EB$4</c:f>
              <c:strCache>
                <c:ptCount val="1"/>
                <c:pt idx="0">
                  <c:v> Mortgages </c:v>
                </c:pt>
              </c:strCache>
            </c:strRef>
          </c:tx>
          <c:spPr>
            <a:ln w="28575" cap="rnd">
              <a:solidFill>
                <a:srgbClr val="AB7942"/>
              </a:solidFill>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Province'!$EB$13:$EB$25</c:f>
              <c:numCache>
                <c:formatCode>0.0%</c:formatCode>
                <c:ptCount val="13"/>
                <c:pt idx="0">
                  <c:v>0</c:v>
                </c:pt>
                <c:pt idx="1">
                  <c:v>-5.8997647685709838E-3</c:v>
                </c:pt>
                <c:pt idx="2">
                  <c:v>7.3516121842296849E-3</c:v>
                </c:pt>
                <c:pt idx="3">
                  <c:v>4.5704198511000112E-2</c:v>
                </c:pt>
                <c:pt idx="4">
                  <c:v>7.1110770634825557E-2</c:v>
                </c:pt>
                <c:pt idx="5">
                  <c:v>8.803094728608693E-2</c:v>
                </c:pt>
                <c:pt idx="6">
                  <c:v>8.721159061160727E-2</c:v>
                </c:pt>
                <c:pt idx="7">
                  <c:v>9.4681052199313859E-2</c:v>
                </c:pt>
                <c:pt idx="8">
                  <c:v>0.10689182744122513</c:v>
                </c:pt>
                <c:pt idx="9">
                  <c:v>0.12121913949450674</c:v>
                </c:pt>
                <c:pt idx="10">
                  <c:v>0.1229420175544805</c:v>
                </c:pt>
                <c:pt idx="11">
                  <c:v>0.12481446200364749</c:v>
                </c:pt>
                <c:pt idx="12">
                  <c:v>0.13085437523523114</c:v>
                </c:pt>
              </c:numCache>
            </c:numRef>
          </c:val>
          <c:smooth val="0"/>
          <c:extLst>
            <c:ext xmlns:c16="http://schemas.microsoft.com/office/drawing/2014/chart" uri="{C3380CC4-5D6E-409C-BE32-E72D297353CC}">
              <c16:uniqueId val="{00000003-031E-684D-A5EA-F8A1B742154F}"/>
            </c:ext>
          </c:extLst>
        </c:ser>
        <c:ser>
          <c:idx val="4"/>
          <c:order val="4"/>
          <c:tx>
            <c:strRef>
              <c:f>'17 Change in Pers Province'!$EC$4</c:f>
              <c:strCache>
                <c:ptCount val="1"/>
                <c:pt idx="0">
                  <c:v> Personal Loans </c:v>
                </c:pt>
              </c:strCache>
            </c:strRef>
          </c:tx>
          <c:spPr>
            <a:ln w="28575" cap="rnd">
              <a:solidFill>
                <a:srgbClr val="00B0F0"/>
              </a:solidFill>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Province'!$EC$13:$EC$25</c:f>
              <c:numCache>
                <c:formatCode>0.0%</c:formatCode>
                <c:ptCount val="13"/>
                <c:pt idx="0">
                  <c:v>0</c:v>
                </c:pt>
                <c:pt idx="1">
                  <c:v>-3.2498329820535221E-3</c:v>
                </c:pt>
                <c:pt idx="2">
                  <c:v>5.5769721754691326E-3</c:v>
                </c:pt>
                <c:pt idx="3">
                  <c:v>9.8515875936147478E-3</c:v>
                </c:pt>
                <c:pt idx="4">
                  <c:v>2.6743192092919103E-3</c:v>
                </c:pt>
                <c:pt idx="5">
                  <c:v>2.4583227095458196E-2</c:v>
                </c:pt>
                <c:pt idx="6">
                  <c:v>-1.7350588053621309E-2</c:v>
                </c:pt>
                <c:pt idx="7">
                  <c:v>-2.9332092849445233E-2</c:v>
                </c:pt>
                <c:pt idx="8">
                  <c:v>-2.4876639539398015E-2</c:v>
                </c:pt>
                <c:pt idx="9">
                  <c:v>-3.1485488871736432E-2</c:v>
                </c:pt>
                <c:pt idx="10">
                  <c:v>-4.3059969770517813E-2</c:v>
                </c:pt>
                <c:pt idx="11">
                  <c:v>-4.566121628911262E-2</c:v>
                </c:pt>
                <c:pt idx="12">
                  <c:v>-7.4289398211042088E-3</c:v>
                </c:pt>
              </c:numCache>
            </c:numRef>
          </c:val>
          <c:smooth val="0"/>
          <c:extLst>
            <c:ext xmlns:c16="http://schemas.microsoft.com/office/drawing/2014/chart" uri="{C3380CC4-5D6E-409C-BE32-E72D297353CC}">
              <c16:uniqueId val="{00000004-031E-684D-A5EA-F8A1B742154F}"/>
            </c:ext>
          </c:extLst>
        </c:ser>
        <c:ser>
          <c:idx val="5"/>
          <c:order val="5"/>
          <c:tx>
            <c:strRef>
              <c:f>'17 Change in Pers Province'!$ED$4</c:f>
              <c:strCache>
                <c:ptCount val="1"/>
                <c:pt idx="0">
                  <c:v> Total Personal Loans </c:v>
                </c:pt>
              </c:strCache>
            </c:strRef>
          </c:tx>
          <c:spPr>
            <a:ln w="28575" cap="rnd">
              <a:solidFill>
                <a:srgbClr val="FF0000"/>
              </a:solidFill>
              <a:prstDash val="sysDot"/>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Province'!$ED$13:$ED$25</c:f>
              <c:numCache>
                <c:formatCode>0.0%</c:formatCode>
                <c:ptCount val="13"/>
                <c:pt idx="0">
                  <c:v>0</c:v>
                </c:pt>
                <c:pt idx="1">
                  <c:v>9.2625912419462345E-3</c:v>
                </c:pt>
                <c:pt idx="2">
                  <c:v>1.0683059013013117E-2</c:v>
                </c:pt>
                <c:pt idx="3">
                  <c:v>2.2391798427855915E-2</c:v>
                </c:pt>
                <c:pt idx="4">
                  <c:v>5.0789606171334739E-2</c:v>
                </c:pt>
                <c:pt idx="5">
                  <c:v>6.719690072506436E-2</c:v>
                </c:pt>
                <c:pt idx="6">
                  <c:v>8.630089336904373E-2</c:v>
                </c:pt>
                <c:pt idx="7">
                  <c:v>7.2702965082373561E-2</c:v>
                </c:pt>
                <c:pt idx="8">
                  <c:v>7.4464270174427596E-2</c:v>
                </c:pt>
                <c:pt idx="9">
                  <c:v>8.5575441782693148E-2</c:v>
                </c:pt>
                <c:pt idx="10">
                  <c:v>9.4200250585281795E-2</c:v>
                </c:pt>
                <c:pt idx="11">
                  <c:v>9.1258802911956732E-2</c:v>
                </c:pt>
                <c:pt idx="12">
                  <c:v>0.11036815064793074</c:v>
                </c:pt>
              </c:numCache>
            </c:numRef>
          </c:val>
          <c:smooth val="0"/>
          <c:extLst>
            <c:ext xmlns:c16="http://schemas.microsoft.com/office/drawing/2014/chart" uri="{C3380CC4-5D6E-409C-BE32-E72D297353CC}">
              <c16:uniqueId val="{00000005-031E-684D-A5EA-F8A1B742154F}"/>
            </c:ext>
          </c:extLst>
        </c:ser>
        <c:ser>
          <c:idx val="6"/>
          <c:order val="6"/>
          <c:tx>
            <c:strRef>
              <c:f>'17 Change in Pers Province'!$EE$4</c:f>
              <c:strCache>
                <c:ptCount val="1"/>
                <c:pt idx="0">
                  <c:v> Total Deps and Loans </c:v>
                </c:pt>
              </c:strCache>
            </c:strRef>
          </c:tx>
          <c:spPr>
            <a:ln w="28575" cap="rnd">
              <a:solidFill>
                <a:schemeClr val="tx1"/>
              </a:solidFill>
              <a:prstDash val="sysDot"/>
              <a:round/>
            </a:ln>
            <a:effectLst/>
          </c:spPr>
          <c:marker>
            <c:symbol val="none"/>
          </c:marker>
          <c:cat>
            <c:strRef>
              <c:f>'17 Change in Pers Province'!$DX$13:$DX$25</c:f>
              <c:strCache>
                <c:ptCount val="13"/>
                <c:pt idx="0">
                  <c:v>Q4</c:v>
                </c:pt>
                <c:pt idx="1">
                  <c:v>Q1'17</c:v>
                </c:pt>
                <c:pt idx="2">
                  <c:v>Q2</c:v>
                </c:pt>
                <c:pt idx="3">
                  <c:v>Q3</c:v>
                </c:pt>
                <c:pt idx="4">
                  <c:v>Q4</c:v>
                </c:pt>
                <c:pt idx="5">
                  <c:v>Q1'18</c:v>
                </c:pt>
                <c:pt idx="6">
                  <c:v>Q2</c:v>
                </c:pt>
                <c:pt idx="7">
                  <c:v>Q3</c:v>
                </c:pt>
                <c:pt idx="8">
                  <c:v>Q4</c:v>
                </c:pt>
                <c:pt idx="9">
                  <c:v>Q1'19</c:v>
                </c:pt>
                <c:pt idx="10">
                  <c:v>Q2</c:v>
                </c:pt>
                <c:pt idx="11">
                  <c:v>Q3</c:v>
                </c:pt>
                <c:pt idx="12">
                  <c:v>Q4</c:v>
                </c:pt>
              </c:strCache>
            </c:strRef>
          </c:cat>
          <c:val>
            <c:numRef>
              <c:f>'17 Change in Pers Province'!$EE$13:$EE$25</c:f>
              <c:numCache>
                <c:formatCode>0.0%</c:formatCode>
                <c:ptCount val="13"/>
                <c:pt idx="0">
                  <c:v>0</c:v>
                </c:pt>
                <c:pt idx="1">
                  <c:v>9.2746066783831467E-4</c:v>
                </c:pt>
                <c:pt idx="2">
                  <c:v>6.9190248973375309E-3</c:v>
                </c:pt>
                <c:pt idx="3">
                  <c:v>1.1848955834943017E-2</c:v>
                </c:pt>
                <c:pt idx="4">
                  <c:v>2.9133877293626247E-2</c:v>
                </c:pt>
                <c:pt idx="5">
                  <c:v>3.4941781288452073E-2</c:v>
                </c:pt>
                <c:pt idx="6">
                  <c:v>4.2478742001947088E-2</c:v>
                </c:pt>
                <c:pt idx="7">
                  <c:v>3.6945111022551484E-2</c:v>
                </c:pt>
                <c:pt idx="8">
                  <c:v>3.6346292613484862E-2</c:v>
                </c:pt>
                <c:pt idx="9">
                  <c:v>3.0740282221516448E-2</c:v>
                </c:pt>
                <c:pt idx="10">
                  <c:v>3.2253648114994038E-2</c:v>
                </c:pt>
                <c:pt idx="11">
                  <c:v>2.9132824633349829E-2</c:v>
                </c:pt>
                <c:pt idx="12">
                  <c:v>3.7338729974145522E-2</c:v>
                </c:pt>
              </c:numCache>
            </c:numRef>
          </c:val>
          <c:smooth val="0"/>
          <c:extLst>
            <c:ext xmlns:c16="http://schemas.microsoft.com/office/drawing/2014/chart" uri="{C3380CC4-5D6E-409C-BE32-E72D297353CC}">
              <c16:uniqueId val="{00000006-031E-684D-A5EA-F8A1B742154F}"/>
            </c:ext>
          </c:extLst>
        </c:ser>
        <c:dLbls>
          <c:showLegendKey val="0"/>
          <c:showVal val="0"/>
          <c:showCatName val="0"/>
          <c:showSerName val="0"/>
          <c:showPercent val="0"/>
          <c:showBubbleSize val="0"/>
        </c:dLbls>
        <c:smooth val="0"/>
        <c:axId val="81439968"/>
        <c:axId val="81442720"/>
      </c:lineChart>
      <c:catAx>
        <c:axId val="8143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42720"/>
        <c:crosses val="autoZero"/>
        <c:auto val="1"/>
        <c:lblAlgn val="ctr"/>
        <c:lblOffset val="100"/>
        <c:noMultiLvlLbl val="0"/>
      </c:catAx>
      <c:valAx>
        <c:axId val="81442720"/>
        <c:scaling>
          <c:orientation val="minMax"/>
          <c:max val="0.15000000000000002"/>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39968"/>
        <c:crosses val="autoZero"/>
        <c:crossBetween val="between"/>
      </c:valAx>
      <c:spPr>
        <a:noFill/>
        <a:ln>
          <a:noFill/>
        </a:ln>
        <a:effectLst/>
      </c:spPr>
    </c:plotArea>
    <c:legend>
      <c:legendPos val="b"/>
      <c:layout>
        <c:manualLayout>
          <c:xMode val="edge"/>
          <c:yMode val="edge"/>
          <c:x val="7.6041557305336793E-2"/>
          <c:y val="0.83966941587638899"/>
          <c:w val="0.86250000000000004"/>
          <c:h val="0.160330584123611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316245044422789"/>
          <c:w val="0.85836329833770775"/>
          <c:h val="0.66122953215341818"/>
        </c:manualLayout>
      </c:layout>
      <c:lineChart>
        <c:grouping val="standard"/>
        <c:varyColors val="0"/>
        <c:ser>
          <c:idx val="0"/>
          <c:order val="0"/>
          <c:tx>
            <c:strRef>
              <c:f>'22 5 Yr Change Prov Sh of Bks'!$AN$72</c:f>
              <c:strCache>
                <c:ptCount val="1"/>
                <c:pt idx="0">
                  <c:v> Van City </c:v>
                </c:pt>
              </c:strCache>
            </c:strRef>
          </c:tx>
          <c:spPr>
            <a:ln w="28575" cap="rnd">
              <a:solidFill>
                <a:srgbClr val="FF0000"/>
              </a:solidFill>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Bks'!$AN$73:$AN$78</c:f>
              <c:numCache>
                <c:formatCode>0.0%</c:formatCode>
                <c:ptCount val="6"/>
                <c:pt idx="0">
                  <c:v>0</c:v>
                </c:pt>
                <c:pt idx="1">
                  <c:v>2.1918518109186862E-3</c:v>
                </c:pt>
                <c:pt idx="2">
                  <c:v>-1.2335627074496864E-2</c:v>
                </c:pt>
                <c:pt idx="3">
                  <c:v>-7.3122923243864602E-2</c:v>
                </c:pt>
                <c:pt idx="4">
                  <c:v>-0.12666441528083422</c:v>
                </c:pt>
              </c:numCache>
            </c:numRef>
          </c:val>
          <c:smooth val="0"/>
          <c:extLst>
            <c:ext xmlns:c16="http://schemas.microsoft.com/office/drawing/2014/chart" uri="{C3380CC4-5D6E-409C-BE32-E72D297353CC}">
              <c16:uniqueId val="{00000000-2B78-423C-8EE9-3F260E9EEA74}"/>
            </c:ext>
          </c:extLst>
        </c:ser>
        <c:ser>
          <c:idx val="1"/>
          <c:order val="1"/>
          <c:tx>
            <c:strRef>
              <c:f>'22 5 Yr Change Prov Sh of Bks'!$AO$72</c:f>
              <c:strCache>
                <c:ptCount val="1"/>
                <c:pt idx="0">
                  <c:v> Coast Capital </c:v>
                </c:pt>
              </c:strCache>
            </c:strRef>
          </c:tx>
          <c:spPr>
            <a:ln w="28575" cap="rnd">
              <a:solidFill>
                <a:srgbClr val="0432FF"/>
              </a:solidFill>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Bks'!$AO$73:$AO$78</c:f>
              <c:numCache>
                <c:formatCode>0.0%</c:formatCode>
                <c:ptCount val="6"/>
                <c:pt idx="0">
                  <c:v>0</c:v>
                </c:pt>
                <c:pt idx="1">
                  <c:v>3.5435605001308369E-4</c:v>
                </c:pt>
                <c:pt idx="2">
                  <c:v>4.0557183458922542E-2</c:v>
                </c:pt>
                <c:pt idx="3">
                  <c:v>9.5078180827567652E-2</c:v>
                </c:pt>
                <c:pt idx="4">
                  <c:v>9.6707422271808424E-2</c:v>
                </c:pt>
                <c:pt idx="5">
                  <c:v>0.11019031046149698</c:v>
                </c:pt>
              </c:numCache>
            </c:numRef>
          </c:val>
          <c:smooth val="0"/>
          <c:extLst>
            <c:ext xmlns:c16="http://schemas.microsoft.com/office/drawing/2014/chart" uri="{C3380CC4-5D6E-409C-BE32-E72D297353CC}">
              <c16:uniqueId val="{00000001-2B78-423C-8EE9-3F260E9EEA74}"/>
            </c:ext>
          </c:extLst>
        </c:ser>
        <c:ser>
          <c:idx val="2"/>
          <c:order val="2"/>
          <c:tx>
            <c:strRef>
              <c:f>'22 5 Yr Change Prov Sh of Bks'!$AP$72</c:f>
              <c:strCache>
                <c:ptCount val="1"/>
                <c:pt idx="0">
                  <c:v> First West </c:v>
                </c:pt>
              </c:strCache>
            </c:strRef>
          </c:tx>
          <c:spPr>
            <a:ln w="28575" cap="rnd">
              <a:solidFill>
                <a:srgbClr val="AB7942"/>
              </a:solidFill>
              <a:prstDash val="solid"/>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Bks'!$AP$73:$AP$78</c:f>
              <c:numCache>
                <c:formatCode>0.0%</c:formatCode>
                <c:ptCount val="6"/>
                <c:pt idx="0">
                  <c:v>0</c:v>
                </c:pt>
                <c:pt idx="1">
                  <c:v>0.20708477258759703</c:v>
                </c:pt>
                <c:pt idx="2">
                  <c:v>0.1490663352968141</c:v>
                </c:pt>
                <c:pt idx="3">
                  <c:v>0.13820414958079272</c:v>
                </c:pt>
                <c:pt idx="4">
                  <c:v>0.12050037285512881</c:v>
                </c:pt>
                <c:pt idx="5">
                  <c:v>0.12683869589756724</c:v>
                </c:pt>
              </c:numCache>
            </c:numRef>
          </c:val>
          <c:smooth val="0"/>
          <c:extLst>
            <c:ext xmlns:c16="http://schemas.microsoft.com/office/drawing/2014/chart" uri="{C3380CC4-5D6E-409C-BE32-E72D297353CC}">
              <c16:uniqueId val="{00000002-2B78-423C-8EE9-3F260E9EEA74}"/>
            </c:ext>
          </c:extLst>
        </c:ser>
        <c:ser>
          <c:idx val="3"/>
          <c:order val="3"/>
          <c:tx>
            <c:strRef>
              <c:f>'22 5 Yr Change Prov Sh of Bks'!$AQ$72</c:f>
              <c:strCache>
                <c:ptCount val="1"/>
                <c:pt idx="0">
                  <c:v> Prospera </c:v>
                </c:pt>
              </c:strCache>
            </c:strRef>
          </c:tx>
          <c:spPr>
            <a:ln w="28575" cap="rnd">
              <a:solidFill>
                <a:srgbClr val="FFC000"/>
              </a:solidFill>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Bks'!$AQ$73:$AQ$78</c:f>
              <c:numCache>
                <c:formatCode>0.0%</c:formatCode>
                <c:ptCount val="6"/>
                <c:pt idx="0">
                  <c:v>0</c:v>
                </c:pt>
                <c:pt idx="1">
                  <c:v>-1.3459392699219237E-2</c:v>
                </c:pt>
                <c:pt idx="2">
                  <c:v>9.7309317308418991E-2</c:v>
                </c:pt>
                <c:pt idx="3">
                  <c:v>0.11595085865402127</c:v>
                </c:pt>
                <c:pt idx="4">
                  <c:v>0.10246970868008748</c:v>
                </c:pt>
              </c:numCache>
            </c:numRef>
          </c:val>
          <c:smooth val="0"/>
          <c:extLst>
            <c:ext xmlns:c16="http://schemas.microsoft.com/office/drawing/2014/chart" uri="{C3380CC4-5D6E-409C-BE32-E72D297353CC}">
              <c16:uniqueId val="{00000003-2B78-423C-8EE9-3F260E9EEA74}"/>
            </c:ext>
          </c:extLst>
        </c:ser>
        <c:ser>
          <c:idx val="4"/>
          <c:order val="4"/>
          <c:tx>
            <c:strRef>
              <c:f>'22 5 Yr Change Prov Sh of Bks'!$AR$72</c:f>
              <c:strCache>
                <c:ptCount val="1"/>
                <c:pt idx="0">
                  <c:v> Interior </c:v>
                </c:pt>
              </c:strCache>
            </c:strRef>
          </c:tx>
          <c:spPr>
            <a:ln w="28575" cap="rnd">
              <a:solidFill>
                <a:schemeClr val="tx1"/>
              </a:solidFill>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Bks'!$AR$73:$AR$78</c:f>
              <c:numCache>
                <c:formatCode>0.0%</c:formatCode>
                <c:ptCount val="6"/>
                <c:pt idx="0">
                  <c:v>0</c:v>
                </c:pt>
                <c:pt idx="1">
                  <c:v>8.2068642168714415E-2</c:v>
                </c:pt>
                <c:pt idx="2">
                  <c:v>9.726030114533625E-2</c:v>
                </c:pt>
                <c:pt idx="3">
                  <c:v>-3.5985070928544281E-3</c:v>
                </c:pt>
                <c:pt idx="4">
                  <c:v>-7.1376145334026961E-2</c:v>
                </c:pt>
              </c:numCache>
            </c:numRef>
          </c:val>
          <c:smooth val="0"/>
          <c:extLst>
            <c:ext xmlns:c16="http://schemas.microsoft.com/office/drawing/2014/chart" uri="{C3380CC4-5D6E-409C-BE32-E72D297353CC}">
              <c16:uniqueId val="{00000004-2B78-423C-8EE9-3F260E9EEA74}"/>
            </c:ext>
          </c:extLst>
        </c:ser>
        <c:ser>
          <c:idx val="5"/>
          <c:order val="5"/>
          <c:tx>
            <c:strRef>
              <c:f>'22 5 Yr Change Prov Sh of Bks'!$AS$72</c:f>
              <c:strCache>
                <c:ptCount val="1"/>
                <c:pt idx="0">
                  <c:v> Coastal Community </c:v>
                </c:pt>
              </c:strCache>
            </c:strRef>
          </c:tx>
          <c:spPr>
            <a:ln w="28575" cap="rnd">
              <a:solidFill>
                <a:srgbClr val="00B050"/>
              </a:solidFill>
              <a:prstDash val="solid"/>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Bks'!$AS$73:$AS$78</c:f>
              <c:numCache>
                <c:formatCode>0.0%</c:formatCode>
                <c:ptCount val="6"/>
                <c:pt idx="0">
                  <c:v>0</c:v>
                </c:pt>
                <c:pt idx="1">
                  <c:v>3.1240190033221513E-2</c:v>
                </c:pt>
                <c:pt idx="2">
                  <c:v>8.3393566410325595E-2</c:v>
                </c:pt>
                <c:pt idx="3">
                  <c:v>0.1169538932062207</c:v>
                </c:pt>
                <c:pt idx="4">
                  <c:v>0.11203592245082573</c:v>
                </c:pt>
              </c:numCache>
            </c:numRef>
          </c:val>
          <c:smooth val="0"/>
          <c:extLst>
            <c:ext xmlns:c16="http://schemas.microsoft.com/office/drawing/2014/chart" uri="{C3380CC4-5D6E-409C-BE32-E72D297353CC}">
              <c16:uniqueId val="{00000005-2B78-423C-8EE9-3F260E9EEA74}"/>
            </c:ext>
          </c:extLst>
        </c:ser>
        <c:ser>
          <c:idx val="6"/>
          <c:order val="6"/>
          <c:tx>
            <c:strRef>
              <c:f>'22 5 Yr Change Prov Sh of Bks'!$AT$72</c:f>
              <c:strCache>
                <c:ptCount val="1"/>
                <c:pt idx="0">
                  <c:v> Blue Shore </c:v>
                </c:pt>
              </c:strCache>
            </c:strRef>
          </c:tx>
          <c:spPr>
            <a:ln w="28575" cap="rnd">
              <a:solidFill>
                <a:srgbClr val="00B0F0"/>
              </a:solidFill>
              <a:prstDash val="solid"/>
              <a:round/>
            </a:ln>
            <a:effectLst/>
          </c:spPr>
          <c:marker>
            <c:symbol val="none"/>
          </c:marker>
          <c:cat>
            <c:numRef>
              <c:f>'22 5 Yr Change Prov Sh of Bks'!$AM$73:$AM$78</c:f>
              <c:numCache>
                <c:formatCode>General</c:formatCode>
                <c:ptCount val="6"/>
                <c:pt idx="0">
                  <c:v>2014</c:v>
                </c:pt>
                <c:pt idx="1">
                  <c:v>2015</c:v>
                </c:pt>
                <c:pt idx="2">
                  <c:v>2016</c:v>
                </c:pt>
                <c:pt idx="3">
                  <c:v>2017</c:v>
                </c:pt>
                <c:pt idx="4">
                  <c:v>2018</c:v>
                </c:pt>
                <c:pt idx="5">
                  <c:v>2019</c:v>
                </c:pt>
              </c:numCache>
            </c:numRef>
          </c:cat>
          <c:val>
            <c:numRef>
              <c:f>'22 5 Yr Change Prov Sh of Bks'!$AT$73:$AT$78</c:f>
              <c:numCache>
                <c:formatCode>0.0%</c:formatCode>
                <c:ptCount val="6"/>
                <c:pt idx="0">
                  <c:v>0</c:v>
                </c:pt>
                <c:pt idx="1">
                  <c:v>0.14773787772610608</c:v>
                </c:pt>
                <c:pt idx="2">
                  <c:v>0.20449151039356833</c:v>
                </c:pt>
                <c:pt idx="3">
                  <c:v>0.26263345683697598</c:v>
                </c:pt>
                <c:pt idx="4">
                  <c:v>0.28070227260437991</c:v>
                </c:pt>
                <c:pt idx="5">
                  <c:v>0.33244829607205079</c:v>
                </c:pt>
              </c:numCache>
            </c:numRef>
          </c:val>
          <c:smooth val="0"/>
          <c:extLst>
            <c:ext xmlns:c16="http://schemas.microsoft.com/office/drawing/2014/chart" uri="{C3380CC4-5D6E-409C-BE32-E72D297353CC}">
              <c16:uniqueId val="{00000006-2B78-423C-8EE9-3F260E9EEA7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2"/>
            <a:ext cx="309700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lvl1pPr algn="l" defTabSz="940684">
              <a:defRPr sz="1300" b="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28393" y="2"/>
            <a:ext cx="310191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lvl1pPr algn="r" defTabSz="940684">
              <a:defRPr sz="1300" b="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952669"/>
            <a:ext cx="309700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l" defTabSz="940684">
              <a:defRPr sz="1300" b="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28393" y="8952669"/>
            <a:ext cx="310191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r" defTabSz="940684">
              <a:defRPr sz="1300" b="0">
                <a:latin typeface="Arial" charset="0"/>
              </a:defRPr>
            </a:lvl1pPr>
          </a:lstStyle>
          <a:p>
            <a:pPr>
              <a:defRPr/>
            </a:pPr>
            <a:fld id="{6023886B-A548-4737-9214-2BDA74A291F0}" type="slidenum">
              <a:rPr lang="en-US"/>
              <a:pPr>
                <a:defRPr/>
              </a:pPr>
              <a:t>‹#›</a:t>
            </a:fld>
            <a:endParaRPr lang="en-US"/>
          </a:p>
        </p:txBody>
      </p:sp>
    </p:spTree>
    <p:extLst>
      <p:ext uri="{BB962C8B-B14F-4D97-AF65-F5344CB8AC3E}">
        <p14:creationId xmlns:p14="http://schemas.microsoft.com/office/powerpoint/2010/main" val="618553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309700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ctr" anchorCtr="0" compatLnSpc="1">
            <a:prstTxWarp prst="textNoShape">
              <a:avLst/>
            </a:prstTxWarp>
          </a:bodyPr>
          <a:lstStyle>
            <a:lvl1pPr algn="l" defTabSz="940684">
              <a:defRPr sz="1300" b="0">
                <a:latin typeface="Arial" charset="0"/>
              </a:defRPr>
            </a:lvl1pPr>
          </a:lstStyle>
          <a:p>
            <a:pPr>
              <a:defRPr/>
            </a:pPr>
            <a:endParaRPr lang="en-US"/>
          </a:p>
        </p:txBody>
      </p:sp>
      <p:sp>
        <p:nvSpPr>
          <p:cNvPr id="41987" name="Rectangle 3"/>
          <p:cNvSpPr>
            <a:spLocks noGrp="1" noChangeArrowheads="1"/>
          </p:cNvSpPr>
          <p:nvPr>
            <p:ph type="dt" idx="1"/>
          </p:nvPr>
        </p:nvSpPr>
        <p:spPr bwMode="auto">
          <a:xfrm>
            <a:off x="4028393" y="2"/>
            <a:ext cx="310191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ctr" anchorCtr="0" compatLnSpc="1">
            <a:prstTxWarp prst="textNoShape">
              <a:avLst/>
            </a:prstTxWarp>
          </a:bodyPr>
          <a:lstStyle>
            <a:lvl1pPr algn="r" defTabSz="940684">
              <a:defRPr sz="1300" b="0">
                <a:latin typeface="Arial" charset="0"/>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65225" y="696913"/>
            <a:ext cx="4732338" cy="35496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989" name="Rectangle 5"/>
          <p:cNvSpPr>
            <a:spLocks noGrp="1" noChangeArrowheads="1"/>
          </p:cNvSpPr>
          <p:nvPr>
            <p:ph type="body" sz="quarter" idx="3"/>
          </p:nvPr>
        </p:nvSpPr>
        <p:spPr bwMode="auto">
          <a:xfrm>
            <a:off x="874665" y="4389335"/>
            <a:ext cx="5184039" cy="2879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p>
            <a:r>
              <a:rPr lang="en-US" sz="2600" b="0" dirty="0">
                <a:effectLst/>
                <a:latin typeface="Whitney" charset="0"/>
              </a:rPr>
              <a:t>Easy to do Business With </a:t>
            </a:r>
            <a:endParaRPr lang="en-US" dirty="0"/>
          </a:p>
          <a:p>
            <a:r>
              <a:rPr lang="en-US" sz="1100" dirty="0">
                <a:effectLst/>
                <a:latin typeface="Whitney" charset="0"/>
              </a:rPr>
              <a:t>Our reputation for providing expert advice, personalized service and being easy to do business with continues to grow. We pride ourselves on developing deep client relationships that create a unique experience and provide exceptional value. </a:t>
            </a:r>
            <a:endParaRPr lang="en-US" dirty="0"/>
          </a:p>
        </p:txBody>
      </p:sp>
      <p:sp>
        <p:nvSpPr>
          <p:cNvPr id="41990" name="Rectangle 6"/>
          <p:cNvSpPr>
            <a:spLocks noGrp="1" noChangeArrowheads="1"/>
          </p:cNvSpPr>
          <p:nvPr>
            <p:ph type="ftr" sz="quarter" idx="4"/>
          </p:nvPr>
        </p:nvSpPr>
        <p:spPr bwMode="auto">
          <a:xfrm>
            <a:off x="0" y="8952669"/>
            <a:ext cx="309700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l" defTabSz="940684">
              <a:defRPr sz="1300" b="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4028393" y="8952669"/>
            <a:ext cx="310191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r" defTabSz="940684">
              <a:defRPr sz="1300" b="0">
                <a:latin typeface="Arial" charset="0"/>
              </a:defRPr>
            </a:lvl1pPr>
          </a:lstStyle>
          <a:p>
            <a:pPr>
              <a:defRPr/>
            </a:pPr>
            <a:fld id="{EB0FAAF6-16BE-4429-A7E6-B0FEAA8F6BDC}" type="slidenum">
              <a:rPr lang="en-US"/>
              <a:pPr>
                <a:defRPr/>
              </a:pPr>
              <a:t>‹#›</a:t>
            </a:fld>
            <a:endParaRPr lang="en-US"/>
          </a:p>
        </p:txBody>
      </p:sp>
    </p:spTree>
    <p:extLst>
      <p:ext uri="{BB962C8B-B14F-4D97-AF65-F5344CB8AC3E}">
        <p14:creationId xmlns:p14="http://schemas.microsoft.com/office/powerpoint/2010/main" val="2684023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1100" b="0" kern="1200" smtClean="0">
        <a:solidFill>
          <a:schemeClr val="tx1"/>
        </a:solidFill>
        <a:effectLst/>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ww.libro.ca/Community/ProsperityFund.aspx"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www.libro.ca/Community/sponsorships.aspx" TargetMode="Externa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s://www.duca.com/personal/" TargetMode="External"/><Relationship Id="rId2" Type="http://schemas.openxmlformats.org/officeDocument/2006/relationships/slide" Target="../slides/slide121.xml"/><Relationship Id="rId1" Type="http://schemas.openxmlformats.org/officeDocument/2006/relationships/notesMaster" Target="../notesMasters/notesMaster1.xml"/><Relationship Id="rId4" Type="http://schemas.openxmlformats.org/officeDocument/2006/relationships/hyperlink" Target="https://www.duca.com/dugood/" TargetMode="Externa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affinitycu.ca/meet-affinity/who-we-are/our-purpose"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assiniboine.mb.ca/About-Us/Who-We-Are/Co-Operative-Values/International-Co-Operative-Principles/"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cambrian.mb.ca/site-content/cambrian-history"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E3F97BE-8533-4B77-9404-E07DCB09ABE8}" type="slidenum">
              <a:rPr lang="en-US" sz="1300" b="0">
                <a:latin typeface="Arial" charset="0"/>
              </a:rPr>
              <a:pPr/>
              <a:t>1</a:t>
            </a:fld>
            <a:endParaRPr lang="en-US" sz="1300" b="0">
              <a:latin typeface="Arial" charset="0"/>
            </a:endParaRPr>
          </a:p>
        </p:txBody>
      </p:sp>
      <p:sp>
        <p:nvSpPr>
          <p:cNvPr id="108547" name="Rectangle 2"/>
          <p:cNvSpPr>
            <a:spLocks noGrp="1" noRot="1" noChangeAspect="1" noChangeArrowheads="1" noTextEdit="1"/>
          </p:cNvSpPr>
          <p:nvPr>
            <p:ph type="sldImg"/>
          </p:nvPr>
        </p:nvSpPr>
        <p:spPr>
          <a:xfrm>
            <a:off x="1193800" y="695325"/>
            <a:ext cx="4732338" cy="3548063"/>
          </a:xfrm>
          <a:ln/>
        </p:spPr>
      </p:sp>
    </p:spTree>
    <p:extLst>
      <p:ext uri="{BB962C8B-B14F-4D97-AF65-F5344CB8AC3E}">
        <p14:creationId xmlns:p14="http://schemas.microsoft.com/office/powerpoint/2010/main" val="134698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a:t>
            </a:fld>
            <a:endParaRPr lang="en-US"/>
          </a:p>
        </p:txBody>
      </p:sp>
    </p:spTree>
    <p:extLst>
      <p:ext uri="{BB962C8B-B14F-4D97-AF65-F5344CB8AC3E}">
        <p14:creationId xmlns:p14="http://schemas.microsoft.com/office/powerpoint/2010/main" val="6077200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101</a:t>
            </a:fld>
            <a:endParaRPr lang="en-US"/>
          </a:p>
        </p:txBody>
      </p:sp>
    </p:spTree>
    <p:extLst>
      <p:ext uri="{BB962C8B-B14F-4D97-AF65-F5344CB8AC3E}">
        <p14:creationId xmlns:p14="http://schemas.microsoft.com/office/powerpoint/2010/main" val="24214127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102</a:t>
            </a:fld>
            <a:endParaRPr lang="en-US" sz="1300" b="0">
              <a:latin typeface="Arial" charset="0"/>
            </a:endParaRPr>
          </a:p>
        </p:txBody>
      </p:sp>
    </p:spTree>
    <p:extLst>
      <p:ext uri="{BB962C8B-B14F-4D97-AF65-F5344CB8AC3E}">
        <p14:creationId xmlns:p14="http://schemas.microsoft.com/office/powerpoint/2010/main" val="23936494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103</a:t>
            </a:fld>
            <a:endParaRPr lang="en-US" sz="1300" b="0">
              <a:latin typeface="Arial" charset="0"/>
            </a:endParaRPr>
          </a:p>
        </p:txBody>
      </p:sp>
    </p:spTree>
    <p:extLst>
      <p:ext uri="{BB962C8B-B14F-4D97-AF65-F5344CB8AC3E}">
        <p14:creationId xmlns:p14="http://schemas.microsoft.com/office/powerpoint/2010/main" val="23936494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104</a:t>
            </a:fld>
            <a:endParaRPr lang="en-US" sz="1300" b="0">
              <a:latin typeface="Arial" charset="0"/>
            </a:endParaRPr>
          </a:p>
        </p:txBody>
      </p:sp>
    </p:spTree>
    <p:extLst>
      <p:ext uri="{BB962C8B-B14F-4D97-AF65-F5344CB8AC3E}">
        <p14:creationId xmlns:p14="http://schemas.microsoft.com/office/powerpoint/2010/main" val="30717588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105</a:t>
            </a:fld>
            <a:endParaRPr lang="en-US" sz="1300" b="0">
              <a:latin typeface="Arial" charset="0"/>
            </a:endParaRPr>
          </a:p>
        </p:txBody>
      </p:sp>
    </p:spTree>
    <p:extLst>
      <p:ext uri="{BB962C8B-B14F-4D97-AF65-F5344CB8AC3E}">
        <p14:creationId xmlns:p14="http://schemas.microsoft.com/office/powerpoint/2010/main" val="19164309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106</a:t>
            </a:fld>
            <a:endParaRPr lang="en-US" sz="1300" b="0">
              <a:latin typeface="Arial" charset="0"/>
            </a:endParaRPr>
          </a:p>
        </p:txBody>
      </p:sp>
    </p:spTree>
    <p:extLst>
      <p:ext uri="{BB962C8B-B14F-4D97-AF65-F5344CB8AC3E}">
        <p14:creationId xmlns:p14="http://schemas.microsoft.com/office/powerpoint/2010/main" val="22853999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107</a:t>
            </a:fld>
            <a:endParaRPr lang="en-US" sz="1300" b="0">
              <a:latin typeface="Arial" charset="0"/>
            </a:endParaRPr>
          </a:p>
        </p:txBody>
      </p:sp>
    </p:spTree>
    <p:extLst>
      <p:ext uri="{BB962C8B-B14F-4D97-AF65-F5344CB8AC3E}">
        <p14:creationId xmlns:p14="http://schemas.microsoft.com/office/powerpoint/2010/main" val="9954577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108</a:t>
            </a:fld>
            <a:endParaRPr lang="en-US" sz="1300" b="0">
              <a:latin typeface="Arial" charset="0"/>
            </a:endParaRPr>
          </a:p>
        </p:txBody>
      </p:sp>
      <p:sp>
        <p:nvSpPr>
          <p:cNvPr id="2" name="TextBox 1"/>
          <p:cNvSpPr txBox="1"/>
          <p:nvPr/>
        </p:nvSpPr>
        <p:spPr>
          <a:xfrm>
            <a:off x="186404" y="4313109"/>
            <a:ext cx="6423773" cy="4772151"/>
          </a:xfrm>
          <a:prstGeom prst="rect">
            <a:avLst/>
          </a:prstGeom>
          <a:noFill/>
        </p:spPr>
        <p:txBody>
          <a:bodyPr wrap="square" lIns="91595" tIns="45798" rIns="91595" bIns="45798" rtlCol="0">
            <a:spAutoFit/>
          </a:bodyPr>
          <a:lstStyle/>
          <a:p>
            <a:pPr algn="l"/>
            <a:r>
              <a:rPr lang="en-US" sz="800" dirty="0">
                <a:latin typeface="+mn-lt"/>
              </a:rPr>
              <a:t>2018 Annual Report</a:t>
            </a:r>
          </a:p>
          <a:p>
            <a:pPr algn="l"/>
            <a:r>
              <a:rPr lang="en-US" sz="800" b="0" dirty="0"/>
              <a:t>Meridian strives to be the leader in Member-centric banking. We focus on strategies that are in the best long-term interest of our Members, not short-term corporate earnings objectives. In doing so, we grow the lives of our Members by deepening relationships with existing Members and building relationships with new Members. Our medium-term strategic objectives continue to be relevant in supporting Meridian’s longer-term sustainability and our ability to deliver on what we call our value proposition. These objectives are as follows:</a:t>
            </a:r>
          </a:p>
          <a:p>
            <a:pPr algn="l"/>
            <a:r>
              <a:rPr lang="en-US" sz="800" dirty="0"/>
              <a:t>Market &amp; Membership Growth </a:t>
            </a:r>
          </a:p>
          <a:p>
            <a:pPr marL="171741" indent="-171741" algn="l">
              <a:buFont typeface="Arial" panose="020B0604020202020204" pitchFamily="34" charset="0"/>
              <a:buChar char="•"/>
            </a:pPr>
            <a:r>
              <a:rPr lang="en-US" sz="800" b="0" dirty="0"/>
              <a:t>We want to bring the Meridian experience to as many Canadians as possible, while ensuring that we reflect the demographics of the markets we serve, thus becoming a much larger financial services partner to deliver on our value proposition. </a:t>
            </a:r>
          </a:p>
          <a:p>
            <a:pPr marL="171741" indent="-171741" algn="l">
              <a:buFont typeface="Arial" panose="020B0604020202020204" pitchFamily="34" charset="0"/>
              <a:buChar char="•"/>
            </a:pPr>
            <a:r>
              <a:rPr lang="en-US" sz="800" b="0" dirty="0"/>
              <a:t>We will leverage existing initiatives such as digital banking, branch expansion, alternative distribution channels and partnerships, and new products and services that enable a more holistic approach to meet Member needs as we grow our Membership and the markets we serve. </a:t>
            </a:r>
          </a:p>
          <a:p>
            <a:pPr algn="l"/>
            <a:r>
              <a:rPr lang="en-US" sz="800" dirty="0"/>
              <a:t>Differentiated Member Experience </a:t>
            </a:r>
          </a:p>
          <a:p>
            <a:pPr marL="171741" indent="-171741" algn="l">
              <a:buFont typeface="Arial" panose="020B0604020202020204" pitchFamily="34" charset="0"/>
              <a:buChar char="•"/>
            </a:pPr>
            <a:r>
              <a:rPr lang="en-US" sz="800" b="0" dirty="0"/>
              <a:t>Our goal is to become the market leader in delivering a unique and personalized Member experience “where banking feels good.” </a:t>
            </a:r>
          </a:p>
          <a:p>
            <a:pPr marL="171741" indent="-171741" algn="l">
              <a:buFont typeface="Arial" panose="020B0604020202020204" pitchFamily="34" charset="0"/>
              <a:buChar char="•"/>
            </a:pPr>
            <a:r>
              <a:rPr lang="en-US" sz="800" b="0" dirty="0"/>
              <a:t>Our employees deliver a memorable, unique, simplified and personalized sales and service experience to best suit Member needs.</a:t>
            </a:r>
          </a:p>
          <a:p>
            <a:pPr marL="171741" indent="-171741" algn="l">
              <a:buFont typeface="Arial" panose="020B0604020202020204" pitchFamily="34" charset="0"/>
              <a:buChar char="•"/>
            </a:pPr>
            <a:r>
              <a:rPr lang="en-US" sz="800" b="0" dirty="0"/>
              <a:t>Our innovative products and services demonstrate our value proposition, which is focused on growing the lives of our Members, having their best interest at heart and always having their back.</a:t>
            </a:r>
          </a:p>
          <a:p>
            <a:pPr marL="171741" indent="-171741" algn="l">
              <a:buFont typeface="Arial" panose="020B0604020202020204" pitchFamily="34" charset="0"/>
              <a:buChar char="•"/>
            </a:pPr>
            <a:r>
              <a:rPr lang="en-US" sz="800" b="0" dirty="0"/>
              <a:t>We will empower Members to make decisions in their best interest through transparency of our operations. </a:t>
            </a:r>
          </a:p>
          <a:p>
            <a:pPr algn="l"/>
            <a:r>
              <a:rPr lang="en-US" sz="800" dirty="0"/>
              <a:t>Social Commitment </a:t>
            </a:r>
          </a:p>
          <a:p>
            <a:pPr marL="171741" indent="-171741" algn="l">
              <a:buFont typeface="Arial" panose="020B0604020202020204" pitchFamily="34" charset="0"/>
              <a:buChar char="•"/>
            </a:pPr>
            <a:r>
              <a:rPr lang="en-US" sz="800" b="0" dirty="0"/>
              <a:t>Our goal is to build more resilient communities while remaining true to our cooperative and corporate principles. </a:t>
            </a:r>
          </a:p>
          <a:p>
            <a:pPr marL="171741" indent="-171741" algn="l">
              <a:buFont typeface="Arial" panose="020B0604020202020204" pitchFamily="34" charset="0"/>
              <a:buChar char="•"/>
            </a:pPr>
            <a:r>
              <a:rPr lang="en-US" sz="800" b="0" dirty="0"/>
              <a:t>Our knowledge of the communities in which we operate is a key ingredient for how we help strengthen communities. </a:t>
            </a:r>
          </a:p>
          <a:p>
            <a:pPr marL="171741" indent="-171741" algn="l">
              <a:buFont typeface="Arial" panose="020B0604020202020204" pitchFamily="34" charset="0"/>
              <a:buChar char="•"/>
            </a:pPr>
            <a:r>
              <a:rPr lang="en-US" sz="800" b="0" dirty="0"/>
              <a:t>Meridian’s heritage of empowering our Members, employees and communities is brought to life through our social commitment. </a:t>
            </a:r>
          </a:p>
          <a:p>
            <a:pPr algn="l"/>
            <a:r>
              <a:rPr lang="en-US" sz="800" dirty="0"/>
              <a:t>Diversified Business Model </a:t>
            </a:r>
          </a:p>
          <a:p>
            <a:pPr marL="171741" indent="-171741" algn="l">
              <a:buFont typeface="Arial" panose="020B0604020202020204" pitchFamily="34" charset="0"/>
              <a:buChar char="•"/>
            </a:pPr>
            <a:r>
              <a:rPr lang="en-US" sz="800" b="0" dirty="0"/>
              <a:t>The objective of the Diversified Business Model imperative is to evolve Meridian’s business model to remain relevant in the future and continue to create value for Members. </a:t>
            </a:r>
          </a:p>
          <a:p>
            <a:pPr marL="171741" indent="-171741" algn="l">
              <a:buFont typeface="Arial" panose="020B0604020202020204" pitchFamily="34" charset="0"/>
              <a:buChar char="•"/>
            </a:pPr>
            <a:r>
              <a:rPr lang="en-US" sz="800" b="0" dirty="0"/>
              <a:t>Growth in our business model will enable us to meet more Member needs and bring our value proposition to more Canadians in an efficient and effective manner. </a:t>
            </a:r>
          </a:p>
          <a:p>
            <a:pPr marL="171741" indent="-171741" algn="l">
              <a:buFont typeface="Arial" panose="020B0604020202020204" pitchFamily="34" charset="0"/>
              <a:buChar char="•"/>
            </a:pPr>
            <a:r>
              <a:rPr lang="en-US" sz="800" b="0" dirty="0"/>
              <a:t>Our business model will include expanding nationally, launching new lines of business and embracing changes in technology. </a:t>
            </a:r>
          </a:p>
          <a:p>
            <a:pPr algn="l"/>
            <a:r>
              <a:rPr lang="en-US" sz="800" dirty="0"/>
              <a:t>Exceptional Employee Experience </a:t>
            </a:r>
          </a:p>
          <a:p>
            <a:pPr marL="171741" indent="-171741" algn="l">
              <a:buFont typeface="Arial" panose="020B0604020202020204" pitchFamily="34" charset="0"/>
              <a:buChar char="•"/>
            </a:pPr>
            <a:r>
              <a:rPr lang="en-US" sz="800" b="0" dirty="0"/>
              <a:t>The goal is to develop highly engaged employees with the capabilities required to support our future growth and meet Member needs. </a:t>
            </a:r>
          </a:p>
          <a:p>
            <a:pPr marL="171741" indent="-171741" algn="l">
              <a:buFont typeface="Arial" panose="020B0604020202020204" pitchFamily="34" charset="0"/>
              <a:buChar char="•"/>
            </a:pPr>
            <a:r>
              <a:rPr lang="en-US" sz="800" b="0" dirty="0"/>
              <a:t>We will create a highly diverse, collaborative and innovative workforce. </a:t>
            </a:r>
          </a:p>
          <a:p>
            <a:pPr algn="l"/>
            <a:endParaRPr lang="en-US" sz="800" b="0" dirty="0">
              <a:latin typeface="+mn-lt"/>
            </a:endParaRPr>
          </a:p>
        </p:txBody>
      </p:sp>
    </p:spTree>
    <p:extLst>
      <p:ext uri="{BB962C8B-B14F-4D97-AF65-F5344CB8AC3E}">
        <p14:creationId xmlns:p14="http://schemas.microsoft.com/office/powerpoint/2010/main" val="5390613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109</a:t>
            </a:fld>
            <a:endParaRPr lang="en-US" sz="1300" b="0">
              <a:latin typeface="Arial" charset="0"/>
            </a:endParaRPr>
          </a:p>
        </p:txBody>
      </p:sp>
    </p:spTree>
    <p:extLst>
      <p:ext uri="{BB962C8B-B14F-4D97-AF65-F5344CB8AC3E}">
        <p14:creationId xmlns:p14="http://schemas.microsoft.com/office/powerpoint/2010/main" val="28234424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5390FE0-429D-4371-8760-E9B0ADB36DBB}" type="slidenum">
              <a:rPr lang="en-US" sz="1300" b="0">
                <a:latin typeface="Arial" charset="0"/>
              </a:rPr>
              <a:pPr/>
              <a:t>110</a:t>
            </a:fld>
            <a:endParaRPr lang="en-US" sz="1300" b="0">
              <a:latin typeface="Arial" charset="0"/>
            </a:endParaRPr>
          </a:p>
        </p:txBody>
      </p:sp>
    </p:spTree>
    <p:extLst>
      <p:ext uri="{BB962C8B-B14F-4D97-AF65-F5344CB8AC3E}">
        <p14:creationId xmlns:p14="http://schemas.microsoft.com/office/powerpoint/2010/main" val="395694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a:t>
            </a:fld>
            <a:endParaRPr lang="en-US"/>
          </a:p>
        </p:txBody>
      </p:sp>
    </p:spTree>
    <p:extLst>
      <p:ext uri="{BB962C8B-B14F-4D97-AF65-F5344CB8AC3E}">
        <p14:creationId xmlns:p14="http://schemas.microsoft.com/office/powerpoint/2010/main" val="20736397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80"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2961E6B5-A929-430D-A193-E9DF87F26FA0}" type="slidenum">
              <a:rPr lang="en-US" sz="1300" b="0">
                <a:latin typeface="Arial" charset="0"/>
              </a:rPr>
              <a:pPr/>
              <a:t>111</a:t>
            </a:fld>
            <a:endParaRPr lang="en-US" sz="1300" b="0">
              <a:latin typeface="Arial" charset="0"/>
            </a:endParaRPr>
          </a:p>
        </p:txBody>
      </p:sp>
      <p:sp>
        <p:nvSpPr>
          <p:cNvPr id="2" name="TextBox 1"/>
          <p:cNvSpPr txBox="1"/>
          <p:nvPr/>
        </p:nvSpPr>
        <p:spPr>
          <a:xfrm>
            <a:off x="1158255" y="4313109"/>
            <a:ext cx="4746135" cy="2247529"/>
          </a:xfrm>
          <a:prstGeom prst="rect">
            <a:avLst/>
          </a:prstGeom>
          <a:noFill/>
        </p:spPr>
        <p:txBody>
          <a:bodyPr wrap="square" lIns="91595" tIns="45798" rIns="91595" bIns="45798" rtlCol="0">
            <a:spAutoFit/>
          </a:bodyPr>
          <a:lstStyle/>
          <a:p>
            <a:pPr algn="l"/>
            <a:r>
              <a:rPr lang="en-US" sz="1000" dirty="0">
                <a:latin typeface="+mn-lt"/>
              </a:rPr>
              <a:t>2018 Annual Report</a:t>
            </a:r>
          </a:p>
          <a:p>
            <a:pPr algn="l"/>
            <a:r>
              <a:rPr lang="en-US" sz="1000" dirty="0">
                <a:latin typeface="+mn-lt"/>
              </a:rPr>
              <a:t>Vision </a:t>
            </a:r>
          </a:p>
          <a:p>
            <a:pPr marL="171741" indent="-171741" algn="l">
              <a:buFont typeface="Arial" charset="0"/>
              <a:buChar char="•"/>
            </a:pPr>
            <a:r>
              <a:rPr lang="en-US" sz="1000" b="0" dirty="0">
                <a:latin typeface="+mn-lt"/>
              </a:rPr>
              <a:t>To be the leader of co-operative financial services. </a:t>
            </a:r>
            <a:endParaRPr lang="en-US" sz="1000" dirty="0">
              <a:latin typeface="+mn-lt"/>
            </a:endParaRPr>
          </a:p>
          <a:p>
            <a:pPr algn="l"/>
            <a:r>
              <a:rPr lang="en-US" sz="1000" dirty="0">
                <a:latin typeface="+mn-lt"/>
              </a:rPr>
              <a:t>Mission </a:t>
            </a:r>
          </a:p>
          <a:p>
            <a:pPr marL="171741" indent="-171741" algn="l">
              <a:buFont typeface="Arial" charset="0"/>
              <a:buChar char="•"/>
            </a:pPr>
            <a:r>
              <a:rPr lang="en-US" sz="1000" b="0" dirty="0">
                <a:latin typeface="+mn-lt"/>
              </a:rPr>
              <a:t>Develop and share an exceptional level of financial expertise that is: </a:t>
            </a:r>
            <a:endParaRPr lang="en-US" sz="1000" dirty="0">
              <a:latin typeface="+mn-lt"/>
            </a:endParaRPr>
          </a:p>
          <a:p>
            <a:pPr marL="629719" lvl="1" indent="-171741" algn="l">
              <a:buFont typeface="Arial" charset="0"/>
              <a:buChar char="•"/>
            </a:pPr>
            <a:r>
              <a:rPr lang="en-US" sz="1000" b="0" dirty="0">
                <a:latin typeface="+mn-lt"/>
              </a:rPr>
              <a:t>Tailored to member needs </a:t>
            </a:r>
          </a:p>
          <a:p>
            <a:pPr marL="629719" lvl="1" indent="-171741" algn="l">
              <a:buFont typeface="Arial" charset="0"/>
              <a:buChar char="•"/>
            </a:pPr>
            <a:r>
              <a:rPr lang="en-US" sz="1000" b="0" dirty="0">
                <a:latin typeface="+mn-lt"/>
              </a:rPr>
              <a:t>Accessible to all</a:t>
            </a:r>
          </a:p>
          <a:p>
            <a:pPr marL="629719" lvl="1" indent="-171741" algn="l">
              <a:buFont typeface="Arial" charset="0"/>
              <a:buChar char="•"/>
            </a:pPr>
            <a:r>
              <a:rPr lang="en-US" sz="1000" b="0" dirty="0">
                <a:latin typeface="+mn-lt"/>
              </a:rPr>
              <a:t>Supportive of local communities </a:t>
            </a:r>
          </a:p>
          <a:p>
            <a:pPr marL="629719" lvl="1" indent="-171741" algn="l">
              <a:buFont typeface="Arial" charset="0"/>
              <a:buChar char="•"/>
            </a:pPr>
            <a:r>
              <a:rPr lang="en-US" sz="1000" b="0" dirty="0">
                <a:latin typeface="+mn-lt"/>
              </a:rPr>
              <a:t>Delivered by caring, professional employees </a:t>
            </a:r>
            <a:endParaRPr lang="en-US" sz="1000" dirty="0">
              <a:latin typeface="+mn-lt"/>
            </a:endParaRPr>
          </a:p>
          <a:p>
            <a:pPr algn="l"/>
            <a:r>
              <a:rPr lang="en-US" sz="1000" dirty="0">
                <a:latin typeface="+mn-lt"/>
              </a:rPr>
              <a:t>Values </a:t>
            </a:r>
          </a:p>
          <a:p>
            <a:pPr marL="171741" indent="-171741" algn="l">
              <a:buFont typeface="Arial" charset="0"/>
              <a:buChar char="•"/>
            </a:pPr>
            <a:r>
              <a:rPr lang="en-US" sz="1000" b="0" dirty="0">
                <a:latin typeface="+mn-lt"/>
              </a:rPr>
              <a:t>People above profits</a:t>
            </a:r>
          </a:p>
          <a:p>
            <a:pPr marL="171741" indent="-171741" algn="l">
              <a:buFont typeface="Arial" charset="0"/>
              <a:buChar char="•"/>
            </a:pPr>
            <a:r>
              <a:rPr lang="en-US" sz="1000" b="0" dirty="0">
                <a:latin typeface="+mn-lt"/>
              </a:rPr>
              <a:t>Excellence </a:t>
            </a:r>
          </a:p>
          <a:p>
            <a:pPr marL="171741" indent="-171741" algn="l">
              <a:buFont typeface="Arial" charset="0"/>
              <a:buChar char="•"/>
            </a:pPr>
            <a:r>
              <a:rPr lang="en-US" sz="1000" b="0" dirty="0">
                <a:latin typeface="+mn-lt"/>
              </a:rPr>
              <a:t>Integrity </a:t>
            </a:r>
            <a:endParaRPr lang="en-US" sz="1000" dirty="0">
              <a:latin typeface="+mn-lt"/>
            </a:endParaRPr>
          </a:p>
          <a:p>
            <a:pPr algn="l"/>
            <a:endParaRPr lang="en-US" sz="1000" dirty="0">
              <a:latin typeface="+mn-lt"/>
            </a:endParaRPr>
          </a:p>
        </p:txBody>
      </p:sp>
    </p:spTree>
    <p:extLst>
      <p:ext uri="{BB962C8B-B14F-4D97-AF65-F5344CB8AC3E}">
        <p14:creationId xmlns:p14="http://schemas.microsoft.com/office/powerpoint/2010/main" val="6017660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112</a:t>
            </a:fld>
            <a:endParaRPr lang="en-US" sz="1300" b="0">
              <a:latin typeface="Arial" charset="0"/>
            </a:endParaRPr>
          </a:p>
        </p:txBody>
      </p:sp>
    </p:spTree>
    <p:extLst>
      <p:ext uri="{BB962C8B-B14F-4D97-AF65-F5344CB8AC3E}">
        <p14:creationId xmlns:p14="http://schemas.microsoft.com/office/powerpoint/2010/main" val="3066255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113</a:t>
            </a:fld>
            <a:endParaRPr lang="en-US" sz="1300" b="0">
              <a:latin typeface="Arial" charset="0"/>
            </a:endParaRPr>
          </a:p>
        </p:txBody>
      </p:sp>
    </p:spTree>
    <p:extLst>
      <p:ext uri="{BB962C8B-B14F-4D97-AF65-F5344CB8AC3E}">
        <p14:creationId xmlns:p14="http://schemas.microsoft.com/office/powerpoint/2010/main" val="20998059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D1866B10-1AE2-490B-B193-469FCD724FDE}" type="slidenum">
              <a:rPr lang="en-US" sz="1300" b="0">
                <a:latin typeface="Arial" charset="0"/>
              </a:rPr>
              <a:pPr/>
              <a:t>114</a:t>
            </a:fld>
            <a:endParaRPr lang="en-US" sz="1300" b="0">
              <a:latin typeface="Arial" charset="0"/>
            </a:endParaRPr>
          </a:p>
        </p:txBody>
      </p:sp>
      <p:sp>
        <p:nvSpPr>
          <p:cNvPr id="20582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025087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E441229B-2ED3-4847-87DC-C899EB478574}" type="slidenum">
              <a:rPr lang="en-US" sz="1300" b="0">
                <a:latin typeface="Arial" charset="0"/>
              </a:rPr>
              <a:pPr/>
              <a:t>115</a:t>
            </a:fld>
            <a:endParaRPr lang="en-US" sz="1300" b="0">
              <a:latin typeface="Arial" charset="0"/>
            </a:endParaRPr>
          </a:p>
        </p:txBody>
      </p:sp>
    </p:spTree>
    <p:extLst>
      <p:ext uri="{BB962C8B-B14F-4D97-AF65-F5344CB8AC3E}">
        <p14:creationId xmlns:p14="http://schemas.microsoft.com/office/powerpoint/2010/main" val="31946846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116</a:t>
            </a:fld>
            <a:endParaRPr lang="en-US" sz="1300" b="0">
              <a:latin typeface="Arial" charset="0"/>
            </a:endParaRPr>
          </a:p>
        </p:txBody>
      </p:sp>
    </p:spTree>
    <p:extLst>
      <p:ext uri="{BB962C8B-B14F-4D97-AF65-F5344CB8AC3E}">
        <p14:creationId xmlns:p14="http://schemas.microsoft.com/office/powerpoint/2010/main" val="11816467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117</a:t>
            </a:fld>
            <a:endParaRPr lang="en-US"/>
          </a:p>
        </p:txBody>
      </p:sp>
    </p:spTree>
    <p:extLst>
      <p:ext uri="{BB962C8B-B14F-4D97-AF65-F5344CB8AC3E}">
        <p14:creationId xmlns:p14="http://schemas.microsoft.com/office/powerpoint/2010/main" val="11788990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BC76FC14-CB4E-49C2-A124-2420E75A9C71}" type="slidenum">
              <a:rPr lang="en-US" sz="1300" b="0">
                <a:latin typeface="Arial" charset="0"/>
              </a:rPr>
              <a:pPr/>
              <a:t>118</a:t>
            </a:fld>
            <a:endParaRPr lang="en-US" sz="1300" b="0">
              <a:latin typeface="Arial" charset="0"/>
            </a:endParaRPr>
          </a:p>
        </p:txBody>
      </p:sp>
      <p:sp>
        <p:nvSpPr>
          <p:cNvPr id="206852" name="Notes Placeholder 4"/>
          <p:cNvSpPr>
            <a:spLocks noGrp="1"/>
          </p:cNvSpPr>
          <p:nvPr/>
        </p:nvSpPr>
        <p:spPr bwMode="auto">
          <a:xfrm>
            <a:off x="874240" y="5910423"/>
            <a:ext cx="5165500" cy="2878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26" tIns="46964" rIns="93926" bIns="46964"/>
          <a:lstStyle/>
          <a:p>
            <a:pPr algn="l">
              <a:spcBef>
                <a:spcPct val="30000"/>
              </a:spcBef>
            </a:pPr>
            <a:endParaRPr lang="en-CA" sz="800" b="0">
              <a:latin typeface="Arial" charset="0"/>
            </a:endParaRPr>
          </a:p>
        </p:txBody>
      </p:sp>
      <p:sp>
        <p:nvSpPr>
          <p:cNvPr id="2" name="Notes Placeholder 1"/>
          <p:cNvSpPr>
            <a:spLocks noGrp="1"/>
          </p:cNvSpPr>
          <p:nvPr>
            <p:ph type="body" sz="quarter" idx="10"/>
          </p:nvPr>
        </p:nvSpPr>
        <p:spPr/>
        <p:txBody>
          <a:bodyPr/>
          <a:lstStyle/>
          <a:p>
            <a:r>
              <a:rPr lang="en-US" dirty="0"/>
              <a:t>2018 Annual Report</a:t>
            </a:r>
          </a:p>
          <a:p>
            <a:r>
              <a:rPr lang="en-US" dirty="0"/>
              <a:t>Purpose Beyond Profit </a:t>
            </a:r>
            <a:endParaRPr lang="en-US" sz="1000" dirty="0"/>
          </a:p>
          <a:p>
            <a:r>
              <a:rPr lang="en-US" dirty="0"/>
              <a:t>Libro Credit Union is founded on principles, with a Purpose beyond profit. We know prospering together means working together, and helping each other to make the best choices for the future. </a:t>
            </a:r>
            <a:endParaRPr lang="en-US" sz="1000" dirty="0"/>
          </a:p>
          <a:p>
            <a:r>
              <a:rPr lang="en-US" dirty="0"/>
              <a:t>In 2018, with the help of more than 105,000 Owners, Libro built on past successes and looked to the future. In a world of rapid, accelerating change, Libro and its Owners are equipped with the tools and knowledge needed to prosper. </a:t>
            </a:r>
            <a:endParaRPr lang="en-US" sz="1000" dirty="0"/>
          </a:p>
          <a:p>
            <a:r>
              <a:rPr lang="en-US" dirty="0"/>
              <a:t>Just as we develop new approaches, try fresh ideas and make good use of digital innovations, we rely</a:t>
            </a:r>
            <a:br>
              <a:rPr lang="en-US" dirty="0"/>
            </a:br>
            <a:r>
              <a:rPr lang="en-US" dirty="0"/>
              <a:t>on our Purpose and the principles behind it to make sure we all keep thriving together. Our cooperative approach has been keeping us strong for more than 75 years, and that will continue. </a:t>
            </a:r>
            <a:endParaRPr lang="en-US" sz="1000" dirty="0"/>
          </a:p>
          <a:p>
            <a:r>
              <a:rPr lang="en-US" dirty="0"/>
              <a:t>In April 2018, we became a certified B Corporation® reinforcing our belief there is a better way to do business - one that is better for our Owners, our workers, our community and the environment. </a:t>
            </a:r>
            <a:endParaRPr lang="en-US" sz="1000" dirty="0"/>
          </a:p>
          <a:p>
            <a:r>
              <a:rPr lang="en-US" dirty="0"/>
              <a:t>Owners entrust Libro with money, and we use it to earn revenue. It’s then put to work providing the best services and financial coaching, invested in the community or returned to Owners as profit shares. Everyone benefits, the cycle continues, and the circle expands. </a:t>
            </a:r>
            <a:endParaRPr lang="en-US" sz="1000" dirty="0"/>
          </a:p>
          <a:p>
            <a:endParaRPr lang="en-US" sz="1000" b="1" dirty="0">
              <a:latin typeface="+mn-lt"/>
              <a:hlinkClick r:id="rId3"/>
            </a:endParaRPr>
          </a:p>
          <a:p>
            <a:endParaRPr lang="en-US" sz="1000" b="1" dirty="0">
              <a:latin typeface="+mn-lt"/>
              <a:hlinkClick r:id="rId4"/>
            </a:endParaRPr>
          </a:p>
        </p:txBody>
      </p:sp>
    </p:spTree>
    <p:extLst>
      <p:ext uri="{BB962C8B-B14F-4D97-AF65-F5344CB8AC3E}">
        <p14:creationId xmlns:p14="http://schemas.microsoft.com/office/powerpoint/2010/main" val="1525691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119</a:t>
            </a:fld>
            <a:endParaRPr lang="en-US" sz="1300" b="0">
              <a:latin typeface="Arial" charset="0"/>
            </a:endParaRPr>
          </a:p>
        </p:txBody>
      </p:sp>
    </p:spTree>
    <p:extLst>
      <p:ext uri="{BB962C8B-B14F-4D97-AF65-F5344CB8AC3E}">
        <p14:creationId xmlns:p14="http://schemas.microsoft.com/office/powerpoint/2010/main" val="387101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120</a:t>
            </a:fld>
            <a:endParaRPr lang="en-US"/>
          </a:p>
        </p:txBody>
      </p:sp>
    </p:spTree>
    <p:extLst>
      <p:ext uri="{BB962C8B-B14F-4D97-AF65-F5344CB8AC3E}">
        <p14:creationId xmlns:p14="http://schemas.microsoft.com/office/powerpoint/2010/main" val="142053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483199-BA18-4E5E-BD1D-A28171A8195B}" type="slidenum">
              <a:rPr lang="en-US" sz="1300" b="0">
                <a:latin typeface="Arial" charset="0"/>
              </a:rPr>
              <a:pPr/>
              <a:t>13</a:t>
            </a:fld>
            <a:endParaRPr lang="en-US" sz="1300" b="0">
              <a:latin typeface="Arial" charset="0"/>
            </a:endParaRPr>
          </a:p>
        </p:txBody>
      </p:sp>
      <p:sp>
        <p:nvSpPr>
          <p:cNvPr id="2" name="Rectangle 1"/>
          <p:cNvSpPr/>
          <p:nvPr/>
        </p:nvSpPr>
        <p:spPr>
          <a:xfrm>
            <a:off x="1158255" y="4465561"/>
            <a:ext cx="4746135" cy="4895302"/>
          </a:xfrm>
          <a:prstGeom prst="rect">
            <a:avLst/>
          </a:prstGeom>
        </p:spPr>
        <p:txBody>
          <a:bodyPr wrap="square" lIns="91595" tIns="45798" rIns="91595" bIns="45798">
            <a:spAutoFit/>
          </a:bodyPr>
          <a:lstStyle/>
          <a:p>
            <a:pPr algn="l"/>
            <a:r>
              <a:rPr lang="en-US" sz="800" dirty="0">
                <a:latin typeface="+mn-lt"/>
              </a:rPr>
              <a:t>2017 Annual Report:</a:t>
            </a:r>
          </a:p>
          <a:p>
            <a:pPr algn="l"/>
            <a:r>
              <a:rPr lang="en-US" sz="800" dirty="0">
                <a:latin typeface="+mn-lt"/>
              </a:rPr>
              <a:t>DESJARDINS GROUP’S MISSION:</a:t>
            </a:r>
            <a:r>
              <a:rPr lang="en-US" sz="800" b="0" dirty="0">
                <a:latin typeface="+mn-lt"/>
              </a:rPr>
              <a:t> </a:t>
            </a:r>
          </a:p>
          <a:p>
            <a:pPr algn="l"/>
            <a:r>
              <a:rPr lang="en-US" sz="800" b="0" dirty="0">
                <a:latin typeface="+mn-lt"/>
              </a:rPr>
              <a:t>To contribute to improving the economic and social well-being of people and communities within the compatible limits of our field of activity: </a:t>
            </a:r>
          </a:p>
          <a:p>
            <a:pPr marL="171741" indent="-171741" algn="l">
              <a:buFont typeface="Arial" charset="0"/>
              <a:buChar char="•"/>
            </a:pPr>
            <a:r>
              <a:rPr lang="en-US" sz="800" b="0" dirty="0">
                <a:latin typeface="+mn-lt"/>
              </a:rPr>
              <a:t>By continually developing an integrated cooperative network of secure and profitable financial services, owned and administered by our members, as well as a network of complementary financial organizations with competitive returns, controlled by our members; </a:t>
            </a:r>
          </a:p>
          <a:p>
            <a:pPr marL="171741" indent="-171741" algn="l">
              <a:buFont typeface="Arial" charset="0"/>
              <a:buChar char="•"/>
            </a:pPr>
            <a:r>
              <a:rPr lang="en-US" sz="800" b="0" dirty="0">
                <a:latin typeface="+mn-lt"/>
              </a:rPr>
              <a:t>By educating people, starting with our members, officers and employees, about democracy, economics, solidarity, and individual and collective responsibility. </a:t>
            </a:r>
          </a:p>
          <a:p>
            <a:pPr algn="l"/>
            <a:r>
              <a:rPr lang="en-US" sz="800" dirty="0">
                <a:latin typeface="+mn-lt"/>
              </a:rPr>
              <a:t>VISION </a:t>
            </a:r>
          </a:p>
          <a:p>
            <a:pPr marL="171741" indent="-171741" algn="l">
              <a:buFont typeface="Arial" charset="0"/>
              <a:buChar char="•"/>
            </a:pPr>
            <a:r>
              <a:rPr lang="en-US" sz="800" b="0" dirty="0">
                <a:latin typeface="+mn-lt"/>
              </a:rPr>
              <a:t>To leverage our position as Canada’s leading financial cooperative group to inspire confidence around the world through the commitment of our people, our financial strength and our contribution to sustainable prosperity. </a:t>
            </a:r>
          </a:p>
          <a:p>
            <a:pPr algn="l"/>
            <a:r>
              <a:rPr lang="en-US" sz="800" dirty="0">
                <a:latin typeface="+mn-lt"/>
              </a:rPr>
              <a:t>VALUES: </a:t>
            </a:r>
          </a:p>
          <a:p>
            <a:pPr marL="171741" indent="-171741" algn="l">
              <a:buFont typeface="Arial" charset="0"/>
              <a:buChar char="•"/>
            </a:pPr>
            <a:r>
              <a:rPr lang="en-US" sz="800" b="0" dirty="0">
                <a:latin typeface="+mn-lt"/>
              </a:rPr>
              <a:t>Money at the service of human development </a:t>
            </a:r>
          </a:p>
          <a:p>
            <a:pPr marL="171741" indent="-171741" algn="l">
              <a:buFont typeface="Arial" charset="0"/>
              <a:buChar char="•"/>
            </a:pPr>
            <a:r>
              <a:rPr lang="en-US" sz="800" b="0" dirty="0">
                <a:latin typeface="+mn-lt"/>
              </a:rPr>
              <a:t>Personal commitment </a:t>
            </a:r>
          </a:p>
          <a:p>
            <a:pPr marL="171741" indent="-171741" algn="l">
              <a:buFont typeface="Arial" charset="0"/>
              <a:buChar char="•"/>
            </a:pPr>
            <a:r>
              <a:rPr lang="en-US" sz="800" b="0" dirty="0">
                <a:latin typeface="+mn-lt"/>
              </a:rPr>
              <a:t>Democratic action </a:t>
            </a:r>
          </a:p>
          <a:p>
            <a:pPr marL="171741" indent="-171741" algn="l">
              <a:buFont typeface="Arial" charset="0"/>
              <a:buChar char="•"/>
            </a:pPr>
            <a:r>
              <a:rPr lang="en-US" sz="800" b="0" dirty="0">
                <a:latin typeface="+mn-lt"/>
              </a:rPr>
              <a:t>Integrity and </a:t>
            </a:r>
            <a:r>
              <a:rPr lang="en-US" sz="800" b="0" dirty="0" err="1">
                <a:latin typeface="+mn-lt"/>
              </a:rPr>
              <a:t>rigour</a:t>
            </a:r>
            <a:r>
              <a:rPr lang="en-US" sz="800" b="0" dirty="0">
                <a:latin typeface="+mn-lt"/>
              </a:rPr>
              <a:t> in the cooperative enterprise </a:t>
            </a:r>
          </a:p>
          <a:p>
            <a:pPr marL="171741" indent="-171741" algn="l">
              <a:buFont typeface="Arial" charset="0"/>
              <a:buChar char="•"/>
            </a:pPr>
            <a:r>
              <a:rPr lang="en-US" sz="800" b="0" dirty="0">
                <a:latin typeface="+mn-lt"/>
              </a:rPr>
              <a:t>Solidarity with the community </a:t>
            </a:r>
          </a:p>
          <a:p>
            <a:pPr marL="171741" indent="-171741" algn="l">
              <a:buFont typeface="Arial" charset="0"/>
              <a:buChar char="•"/>
            </a:pPr>
            <a:r>
              <a:rPr lang="en-US" sz="800" b="0" dirty="0" err="1">
                <a:latin typeface="+mn-lt"/>
              </a:rPr>
              <a:t>Intercooperation</a:t>
            </a:r>
            <a:r>
              <a:rPr lang="en-US" sz="800" b="0" dirty="0">
                <a:latin typeface="+mn-lt"/>
              </a:rPr>
              <a:t> </a:t>
            </a:r>
          </a:p>
          <a:p>
            <a:pPr marL="171741" indent="-171741" algn="l">
              <a:buFont typeface="Arial" charset="0"/>
              <a:buChar char="•"/>
            </a:pPr>
            <a:endParaRPr lang="en-US" sz="800" b="0" dirty="0">
              <a:latin typeface="+mn-lt"/>
            </a:endParaRPr>
          </a:p>
          <a:p>
            <a:pPr algn="l"/>
            <a:r>
              <a:rPr lang="en-US" sz="800" dirty="0"/>
              <a:t>2016 ACHIEVEMENTS </a:t>
            </a:r>
          </a:p>
          <a:p>
            <a:pPr marL="171741" indent="-171741" algn="l">
              <a:buFont typeface="Arial" charset="0"/>
              <a:buChar char="•"/>
            </a:pPr>
            <a:r>
              <a:rPr lang="en-US" sz="600" dirty="0"/>
              <a:t>Desjardins mobile service</a:t>
            </a:r>
            <a:r>
              <a:rPr lang="en-US" sz="600" b="0" dirty="0"/>
              <a:t>: access to the </a:t>
            </a:r>
            <a:r>
              <a:rPr lang="en-US" sz="600" b="0" dirty="0" err="1"/>
              <a:t>www.desjardins.com</a:t>
            </a:r>
            <a:r>
              <a:rPr lang="en-US" sz="600" b="0" dirty="0"/>
              <a:t> website through an app; enhancements (account opening, credit application, </a:t>
            </a:r>
            <a:r>
              <a:rPr lang="en-US" sz="600" b="0" dirty="0" err="1"/>
              <a:t>cheque</a:t>
            </a:r>
            <a:r>
              <a:rPr lang="en-US" sz="600" b="0" dirty="0"/>
              <a:t> deposit with photo capture, Touch ID) and integration of the Apple Pay payment service for owners of an Apple device (iPhone, iPad and Apple Watch) and an eligible debit card or Visa Desjardins. </a:t>
            </a:r>
          </a:p>
          <a:p>
            <a:pPr marL="171741" indent="-171741" algn="l">
              <a:buFont typeface="Arial" charset="0"/>
              <a:buChar char="•"/>
            </a:pPr>
            <a:r>
              <a:rPr lang="en-US" sz="600" dirty="0"/>
              <a:t>Financial services</a:t>
            </a:r>
            <a:r>
              <a:rPr lang="en-US" sz="600" b="0" dirty="0"/>
              <a:t>: launch of two new Desjardins MasterCard credit cards; new financing offer for automobiles and durable goods that rewards both members and merchants or dealers. </a:t>
            </a:r>
          </a:p>
          <a:p>
            <a:pPr marL="171741" indent="-171741" algn="l">
              <a:buFont typeface="Arial" charset="0"/>
              <a:buChar char="•"/>
            </a:pPr>
            <a:r>
              <a:rPr lang="en-US" sz="600" dirty="0"/>
              <a:t>First mobile </a:t>
            </a:r>
            <a:r>
              <a:rPr lang="en-US" sz="600" dirty="0" err="1"/>
              <a:t>caisse</a:t>
            </a:r>
            <a:r>
              <a:rPr lang="en-US" sz="600" dirty="0"/>
              <a:t> and opening of new outlets:</a:t>
            </a:r>
            <a:r>
              <a:rPr lang="en-US" sz="600" b="0" dirty="0"/>
              <a:t> Desjardins 360d based at </a:t>
            </a:r>
            <a:r>
              <a:rPr lang="en-US" sz="600" b="0" dirty="0" err="1"/>
              <a:t>Universite</a:t>
            </a:r>
            <a:r>
              <a:rPr lang="en-US" sz="600" b="0" dirty="0"/>
              <a:t>́ du </a:t>
            </a:r>
            <a:r>
              <a:rPr lang="en-US" sz="600" b="0" dirty="0" err="1"/>
              <a:t>Québec</a:t>
            </a:r>
            <a:r>
              <a:rPr lang="en-US" sz="600" b="0" dirty="0"/>
              <a:t> à </a:t>
            </a:r>
            <a:r>
              <a:rPr lang="en-US" sz="600" b="0" dirty="0" err="1"/>
              <a:t>Trois-Rivières</a:t>
            </a:r>
            <a:r>
              <a:rPr lang="en-US" sz="600" b="0" dirty="0"/>
              <a:t>, Desjardins – Quartier DIX30, Studio Place Alexis Nihon and Desjardins Lounge and booths at </a:t>
            </a:r>
            <a:r>
              <a:rPr lang="en-US" sz="600" b="0" dirty="0" err="1"/>
              <a:t>Montréal-Trudeau</a:t>
            </a:r>
            <a:r>
              <a:rPr lang="en-US" sz="600" b="0" dirty="0"/>
              <a:t> Airport. </a:t>
            </a:r>
          </a:p>
          <a:p>
            <a:pPr marL="171741" indent="-171741" algn="l">
              <a:buFont typeface="Arial" charset="0"/>
              <a:buChar char="•"/>
            </a:pPr>
            <a:r>
              <a:rPr lang="en-US" sz="600" dirty="0"/>
              <a:t>International Gateway</a:t>
            </a:r>
            <a:r>
              <a:rPr lang="en-US" sz="600" b="0" dirty="0"/>
              <a:t>, a solution designed to facilitate international growth for businesses. The service is built on a solid network of partners that has been in operation for 30 years across five continents. </a:t>
            </a:r>
          </a:p>
          <a:p>
            <a:pPr marL="171741" indent="-171741" algn="l">
              <a:buFont typeface="Arial" charset="0"/>
              <a:buChar char="•"/>
            </a:pPr>
            <a:r>
              <a:rPr lang="en-US" sz="600" dirty="0"/>
              <a:t>The </a:t>
            </a:r>
            <a:r>
              <a:rPr lang="en-US" sz="600" dirty="0" err="1"/>
              <a:t>Entreprendre</a:t>
            </a:r>
            <a:r>
              <a:rPr lang="en-US" sz="600" dirty="0"/>
              <a:t> et </a:t>
            </a:r>
            <a:r>
              <a:rPr lang="en-US" sz="600" dirty="0" err="1"/>
              <a:t>conquérir</a:t>
            </a:r>
            <a:r>
              <a:rPr lang="en-US" sz="600" dirty="0"/>
              <a:t> le </a:t>
            </a:r>
            <a:r>
              <a:rPr lang="en-US" sz="600" dirty="0" err="1"/>
              <a:t>marche</a:t>
            </a:r>
            <a:r>
              <a:rPr lang="en-US" sz="600" dirty="0"/>
              <a:t>́ </a:t>
            </a:r>
            <a:r>
              <a:rPr lang="en-US" sz="600" dirty="0" err="1"/>
              <a:t>français</a:t>
            </a:r>
            <a:r>
              <a:rPr lang="en-US" sz="600" dirty="0"/>
              <a:t> guide, </a:t>
            </a:r>
            <a:r>
              <a:rPr lang="en-US" sz="600" b="0" dirty="0"/>
              <a:t>in French, with new tools for members and clients interested in doing business in France. </a:t>
            </a:r>
          </a:p>
          <a:p>
            <a:pPr marL="171741" indent="-171741" algn="l">
              <a:buFont typeface="Arial" charset="0"/>
              <a:buChar char="•"/>
            </a:pPr>
            <a:r>
              <a:rPr lang="en-US" sz="600" dirty="0"/>
              <a:t>My Savings Plan</a:t>
            </a:r>
            <a:r>
              <a:rPr lang="en-US" sz="600" b="0" dirty="0"/>
              <a:t>: intended for members aged 13 to 30, this multichannel savings product allows others who are close to the saver to express support. </a:t>
            </a:r>
          </a:p>
          <a:p>
            <a:pPr marL="171741" indent="-171741" algn="l">
              <a:buFont typeface="Arial" charset="0"/>
              <a:buChar char="•"/>
            </a:pPr>
            <a:r>
              <a:rPr lang="en-US" sz="600" b="0" dirty="0"/>
              <a:t>It also offers a bonus when the savings goal is reached. </a:t>
            </a:r>
          </a:p>
          <a:p>
            <a:pPr marL="171741" indent="-171741" algn="l">
              <a:buFont typeface="Arial" charset="0"/>
              <a:buChar char="•"/>
            </a:pPr>
            <a:r>
              <a:rPr lang="en-US" sz="600" dirty="0"/>
              <a:t>Formation of a team dedicated to supporting businesses in setting up their governance forum</a:t>
            </a:r>
            <a:r>
              <a:rPr lang="en-US" sz="600" b="0" dirty="0"/>
              <a:t> (advisory committee and board of directors), in particular by offering them access to a vast network of directors recognized for their experience in business. Today, from a bank of 200 potential directors, close to 70 are active with partner businesses. </a:t>
            </a:r>
          </a:p>
          <a:p>
            <a:pPr marL="171741" indent="-171741" algn="l">
              <a:buFont typeface="Arial" charset="0"/>
              <a:buChar char="•"/>
            </a:pPr>
            <a:endParaRPr lang="en-US" sz="800" b="0" dirty="0">
              <a:latin typeface="+mn-lt"/>
            </a:endParaRPr>
          </a:p>
        </p:txBody>
      </p:sp>
    </p:spTree>
    <p:extLst>
      <p:ext uri="{BB962C8B-B14F-4D97-AF65-F5344CB8AC3E}">
        <p14:creationId xmlns:p14="http://schemas.microsoft.com/office/powerpoint/2010/main" val="12990336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7C447BC1-185F-4F80-BAA2-DBBE3B011E5C}" type="slidenum">
              <a:rPr lang="en-US" sz="1300" b="0">
                <a:latin typeface="Arial" charset="0"/>
              </a:rPr>
              <a:pPr/>
              <a:t>121</a:t>
            </a:fld>
            <a:endParaRPr lang="en-US" sz="1300" b="0">
              <a:latin typeface="Arial" charset="0"/>
            </a:endParaRPr>
          </a:p>
        </p:txBody>
      </p:sp>
      <p:sp>
        <p:nvSpPr>
          <p:cNvPr id="210948" name="Notes Placeholder 4"/>
          <p:cNvSpPr>
            <a:spLocks noGrp="1"/>
          </p:cNvSpPr>
          <p:nvPr/>
        </p:nvSpPr>
        <p:spPr bwMode="auto">
          <a:xfrm>
            <a:off x="874240" y="5910423"/>
            <a:ext cx="5165500" cy="2878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26" tIns="46964" rIns="93926" bIns="46964"/>
          <a:lstStyle/>
          <a:p>
            <a:pPr algn="l">
              <a:spcBef>
                <a:spcPct val="30000"/>
              </a:spcBef>
            </a:pPr>
            <a:endParaRPr lang="en-CA" sz="800" b="0">
              <a:latin typeface="Arial" charset="0"/>
            </a:endParaRPr>
          </a:p>
        </p:txBody>
      </p:sp>
      <p:sp>
        <p:nvSpPr>
          <p:cNvPr id="2" name="Notes Placeholder 1"/>
          <p:cNvSpPr>
            <a:spLocks noGrp="1"/>
          </p:cNvSpPr>
          <p:nvPr>
            <p:ph type="body" sz="quarter" idx="10"/>
          </p:nvPr>
        </p:nvSpPr>
        <p:spPr/>
        <p:txBody>
          <a:bodyPr/>
          <a:lstStyle/>
          <a:p>
            <a:r>
              <a:rPr lang="en-US" sz="800" b="1" dirty="0">
                <a:latin typeface="+mn-lt"/>
              </a:rPr>
              <a:t>2018 Annual Report:</a:t>
            </a:r>
          </a:p>
          <a:p>
            <a:r>
              <a:rPr lang="en-US" sz="800" dirty="0"/>
              <a:t>DUCA exists to help people do more, be more and achieve more with their money and their lives.</a:t>
            </a:r>
          </a:p>
          <a:p>
            <a:r>
              <a:rPr lang="en-US" sz="800" dirty="0"/>
              <a:t>We do this by offering the best banking products and services in our branches, online and from mobile devices. We’re driven by a cooperative philosophy that puts you -- a Member and Owner -- at the </a:t>
            </a:r>
            <a:r>
              <a:rPr lang="en-US" sz="800" dirty="0" err="1"/>
              <a:t>centre</a:t>
            </a:r>
            <a:r>
              <a:rPr lang="en-US" sz="800" dirty="0"/>
              <a:t> of every decision we make, giving you a voice in how we’re run and rewarding you for your loyalty by sharing our profits.</a:t>
            </a:r>
          </a:p>
          <a:p>
            <a:r>
              <a:rPr lang="en-US" sz="800" b="1" dirty="0"/>
              <a:t>Bank on More</a:t>
            </a:r>
          </a:p>
          <a:p>
            <a:r>
              <a:rPr lang="en-US" sz="800" dirty="0"/>
              <a:t>When we say you can "bank on more" with DUCA, we’re talking about more than just a place to manage your accounts. "Bank on more" means we’ll be your financial partner through every leg of your journey...from your first account to beyond retirement. We’re committed to strengthening your community, too. From championing small business with our </a:t>
            </a:r>
            <a:r>
              <a:rPr lang="en-US" sz="800" dirty="0">
                <a:hlinkClick r:id="rId3" tooltip="myMoney"/>
              </a:rPr>
              <a:t>financial services</a:t>
            </a:r>
            <a:r>
              <a:rPr lang="en-US" sz="800" dirty="0"/>
              <a:t> to doing the right thing through our </a:t>
            </a:r>
            <a:r>
              <a:rPr lang="en-US" sz="800" dirty="0">
                <a:hlinkClick r:id="rId4" tooltip="DUgood"/>
              </a:rPr>
              <a:t>DUgood program</a:t>
            </a:r>
            <a:r>
              <a:rPr lang="en-US" sz="800" dirty="0"/>
              <a:t>, we’re a credit union you can bank on. The kind you can bank on for your life.</a:t>
            </a:r>
          </a:p>
          <a:p>
            <a:r>
              <a:rPr lang="en-US" sz="800" b="1" dirty="0"/>
              <a:t>Our vision</a:t>
            </a:r>
            <a:br>
              <a:rPr lang="en-US" sz="800" b="1" dirty="0"/>
            </a:br>
            <a:r>
              <a:rPr lang="en-US" sz="800" dirty="0"/>
              <a:t>We exist to help people do more, be more and achieve more with their money and their lives.</a:t>
            </a:r>
          </a:p>
          <a:p>
            <a:r>
              <a:rPr lang="en-US" sz="800" b="1" dirty="0"/>
              <a:t>Our values</a:t>
            </a:r>
            <a:br>
              <a:rPr lang="en-US" sz="800" b="1" dirty="0"/>
            </a:br>
            <a:r>
              <a:rPr lang="en-US" sz="800" dirty="0"/>
              <a:t>We want our profits to have a purpose, are financial stewards, embrace change, are accountable, think big, are genuine, foster excellence, nurture growth, are dedicated, do what’s right for Members and each other, and give teammates and Members an authentic voice.</a:t>
            </a:r>
            <a:br>
              <a:rPr lang="en-US" sz="800" dirty="0"/>
            </a:br>
            <a:endParaRPr lang="en-US" sz="800" dirty="0"/>
          </a:p>
          <a:p>
            <a:r>
              <a:rPr lang="en-US" sz="800" b="1" dirty="0"/>
              <a:t>Our proposition statement</a:t>
            </a:r>
            <a:br>
              <a:rPr lang="en-US" sz="800" b="1" dirty="0"/>
            </a:br>
            <a:r>
              <a:rPr lang="en-US" sz="800" dirty="0"/>
              <a:t>We are the credit union for those who want to deal with a financial partner that consistently exceeds their expectations with innovative products and services. We keep our Members’ best interest at heart. We are committed to helping our Members realize their financial goals, and give them the confidence that they will succeed at every turn. </a:t>
            </a:r>
          </a:p>
          <a:p>
            <a:r>
              <a:rPr lang="en-US" sz="800" b="1" dirty="0"/>
              <a:t>What’s DUCA today?</a:t>
            </a:r>
            <a:br>
              <a:rPr lang="en-US" sz="800" b="1" dirty="0"/>
            </a:br>
            <a:r>
              <a:rPr lang="en-US" sz="800" dirty="0"/>
              <a:t>We’re a vibrant, exciting credit union that lives its "profits with a purpose" philosophy in every financial transaction, product, interest rate, and community initiative we offer. For example:</a:t>
            </a:r>
          </a:p>
          <a:p>
            <a:r>
              <a:rPr lang="en-US" sz="800" dirty="0"/>
              <a:t>We divide DUCA’s profits among each Member* in our Get More Bonus Share program</a:t>
            </a:r>
          </a:p>
          <a:p>
            <a:r>
              <a:rPr lang="en-US" sz="800" dirty="0"/>
              <a:t>We offer competitive rates that rank among the best in the business</a:t>
            </a:r>
          </a:p>
          <a:p>
            <a:r>
              <a:rPr lang="en-US" sz="800" dirty="0"/>
              <a:t>DUCA Members enjoy the highest level of service with the lowest possible fees</a:t>
            </a:r>
          </a:p>
          <a:p>
            <a:r>
              <a:rPr lang="en-US" sz="800" dirty="0"/>
              <a:t>Our </a:t>
            </a:r>
            <a:r>
              <a:rPr lang="en-US" sz="800" dirty="0" err="1"/>
              <a:t>DUgood</a:t>
            </a:r>
            <a:r>
              <a:rPr lang="en-US" sz="800" dirty="0"/>
              <a:t> community philosophy contributes in meaningful ways to local, national, and international initiatives that our Members, Board, and staff care deeply about. In October 2015, this led to DUCA's designation as a B-Corp certified organization, the first ever credit union to receive this global recognition. </a:t>
            </a:r>
          </a:p>
          <a:p>
            <a:endParaRPr lang="en-US" sz="800" dirty="0"/>
          </a:p>
          <a:p>
            <a:endParaRPr lang="en-US" sz="800" dirty="0"/>
          </a:p>
        </p:txBody>
      </p:sp>
    </p:spTree>
    <p:extLst>
      <p:ext uri="{BB962C8B-B14F-4D97-AF65-F5344CB8AC3E}">
        <p14:creationId xmlns:p14="http://schemas.microsoft.com/office/powerpoint/2010/main" val="40404126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122</a:t>
            </a:fld>
            <a:endParaRPr lang="en-US" sz="1300" b="0">
              <a:latin typeface="Arial" charset="0"/>
            </a:endParaRPr>
          </a:p>
        </p:txBody>
      </p:sp>
    </p:spTree>
    <p:extLst>
      <p:ext uri="{BB962C8B-B14F-4D97-AF65-F5344CB8AC3E}">
        <p14:creationId xmlns:p14="http://schemas.microsoft.com/office/powerpoint/2010/main" val="16280967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123</a:t>
            </a:fld>
            <a:endParaRPr lang="en-US"/>
          </a:p>
        </p:txBody>
      </p:sp>
    </p:spTree>
    <p:extLst>
      <p:ext uri="{BB962C8B-B14F-4D97-AF65-F5344CB8AC3E}">
        <p14:creationId xmlns:p14="http://schemas.microsoft.com/office/powerpoint/2010/main" val="30977324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125</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5721927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126</a:t>
            </a:fld>
            <a:endParaRPr lang="en-US"/>
          </a:p>
        </p:txBody>
      </p:sp>
      <p:sp>
        <p:nvSpPr>
          <p:cNvPr id="7" name="Rectangle 3"/>
          <p:cNvSpPr>
            <a:spLocks noGrp="1" noChangeArrowheads="1"/>
          </p:cNvSpPr>
          <p:nvPr>
            <p:ph type="body" sz="quarter" idx="11"/>
          </p:nvPr>
        </p:nvSpPr>
        <p:spPr>
          <a:xfrm>
            <a:off x="1114023" y="4389335"/>
            <a:ext cx="5186595" cy="2384658"/>
          </a:xfrm>
          <a:noFill/>
        </p:spPr>
        <p:txBody>
          <a:bodyPr/>
          <a:lstStyle/>
          <a:p>
            <a:r>
              <a:rPr lang="en-US" dirty="0"/>
              <a:t>2018 Annual Report – Strategy:</a:t>
            </a:r>
          </a:p>
          <a:p>
            <a:r>
              <a:rPr lang="en-US" dirty="0"/>
              <a:t>Growth</a:t>
            </a:r>
          </a:p>
          <a:p>
            <a:pPr marL="171741" indent="-171741">
              <a:buFont typeface="Arial" panose="020B0604020202020204" pitchFamily="34" charset="0"/>
              <a:buChar char="•"/>
            </a:pPr>
            <a:r>
              <a:rPr lang="en-US" dirty="0"/>
              <a:t>Maintain profitable growth of conventional revenue sources</a:t>
            </a:r>
          </a:p>
          <a:p>
            <a:pPr marL="171741" indent="-171741">
              <a:buFont typeface="Arial" panose="020B0604020202020204" pitchFamily="34" charset="0"/>
              <a:buChar char="•"/>
            </a:pPr>
            <a:r>
              <a:rPr lang="en-US" dirty="0"/>
              <a:t>Diversify revenue sources beyond conventional boundaries</a:t>
            </a:r>
          </a:p>
          <a:p>
            <a:r>
              <a:rPr lang="en-US" dirty="0"/>
              <a:t>Talent:</a:t>
            </a:r>
          </a:p>
          <a:p>
            <a:pPr marL="171741" indent="-171741">
              <a:buFont typeface="Arial" panose="020B0604020202020204" pitchFamily="34" charset="0"/>
              <a:buChar char="•"/>
            </a:pPr>
            <a:r>
              <a:rPr lang="en-US" dirty="0"/>
              <a:t>Alignment and performance of the operational model – Aligning the institution with the strategy and with employees</a:t>
            </a:r>
          </a:p>
          <a:p>
            <a:pPr marL="171741" indent="-171741">
              <a:buFont typeface="Arial" panose="020B0604020202020204" pitchFamily="34" charset="0"/>
              <a:buChar char="•"/>
            </a:pPr>
            <a:r>
              <a:rPr lang="en-US" dirty="0"/>
              <a:t>Talent development – guaranteeing succession development</a:t>
            </a:r>
          </a:p>
          <a:p>
            <a:r>
              <a:rPr lang="en-US" dirty="0"/>
              <a:t>Efficiency</a:t>
            </a:r>
          </a:p>
          <a:p>
            <a:pPr marL="171741" indent="-171741">
              <a:buFont typeface="Arial" panose="020B0604020202020204" pitchFamily="34" charset="0"/>
              <a:buChar char="•"/>
            </a:pPr>
            <a:r>
              <a:rPr lang="en-US" dirty="0"/>
              <a:t>Operational Efficiency</a:t>
            </a:r>
          </a:p>
          <a:p>
            <a:pPr marL="171741" indent="-171741">
              <a:buFont typeface="Arial" panose="020B0604020202020204" pitchFamily="34" charset="0"/>
              <a:buChar char="•"/>
            </a:pPr>
            <a:r>
              <a:rPr lang="en-US" dirty="0"/>
              <a:t>Quality of Information – implementing tools and systems that provide access to quality information</a:t>
            </a:r>
          </a:p>
          <a:p>
            <a:r>
              <a:rPr lang="en-US" dirty="0"/>
              <a:t>Distinction</a:t>
            </a:r>
          </a:p>
          <a:p>
            <a:pPr marL="171741" indent="-171741">
              <a:buFont typeface="Arial" panose="020B0604020202020204" pitchFamily="34" charset="0"/>
              <a:buChar char="•"/>
            </a:pPr>
            <a:r>
              <a:rPr lang="en-US" dirty="0"/>
              <a:t>Value for member / client – providing clients with real value and a quality experience</a:t>
            </a:r>
          </a:p>
          <a:p>
            <a:pPr marL="171741" indent="-171741">
              <a:buFont typeface="Arial" panose="020B0604020202020204" pitchFamily="34" charset="0"/>
              <a:buChar char="•"/>
            </a:pPr>
            <a:r>
              <a:rPr lang="en-US" dirty="0"/>
              <a:t>Brining the UNI brand </a:t>
            </a:r>
            <a:r>
              <a:rPr lang="en-US"/>
              <a:t>to life</a:t>
            </a:r>
            <a:endParaRPr lang="en-US" dirty="0"/>
          </a:p>
        </p:txBody>
      </p:sp>
    </p:spTree>
    <p:extLst>
      <p:ext uri="{BB962C8B-B14F-4D97-AF65-F5344CB8AC3E}">
        <p14:creationId xmlns:p14="http://schemas.microsoft.com/office/powerpoint/2010/main" val="1960967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127</a:t>
            </a:fld>
            <a:endParaRPr lang="en-US"/>
          </a:p>
        </p:txBody>
      </p:sp>
      <p:sp>
        <p:nvSpPr>
          <p:cNvPr id="7" name="Rectangle 3"/>
          <p:cNvSpPr>
            <a:spLocks noGrp="1" noChangeArrowheads="1"/>
          </p:cNvSpPr>
          <p:nvPr>
            <p:ph type="body" sz="quarter" idx="11"/>
          </p:nvPr>
        </p:nvSpPr>
        <p:spPr>
          <a:xfrm>
            <a:off x="1114023" y="4389335"/>
            <a:ext cx="5186595" cy="2384658"/>
          </a:xfrm>
          <a:noFill/>
        </p:spPr>
        <p:txBody>
          <a:bodyPr/>
          <a:lstStyle/>
          <a:p>
            <a:r>
              <a:rPr lang="en-US" dirty="0"/>
              <a:t>2018 Annual Report – Strategy:</a:t>
            </a:r>
          </a:p>
          <a:p>
            <a:r>
              <a:rPr lang="en-US" dirty="0"/>
              <a:t>Growth</a:t>
            </a:r>
          </a:p>
          <a:p>
            <a:pPr marL="171741" indent="-171741">
              <a:buFont typeface="Arial" panose="020B0604020202020204" pitchFamily="34" charset="0"/>
              <a:buChar char="•"/>
            </a:pPr>
            <a:r>
              <a:rPr lang="en-US" dirty="0"/>
              <a:t>Maintain profitable growth of conventional revenue sources</a:t>
            </a:r>
          </a:p>
          <a:p>
            <a:pPr marL="171741" indent="-171741">
              <a:buFont typeface="Arial" panose="020B0604020202020204" pitchFamily="34" charset="0"/>
              <a:buChar char="•"/>
            </a:pPr>
            <a:r>
              <a:rPr lang="en-US" dirty="0"/>
              <a:t>Diversify revenue sources beyond conventional boundaries</a:t>
            </a:r>
          </a:p>
          <a:p>
            <a:r>
              <a:rPr lang="en-US" dirty="0"/>
              <a:t>Talent:</a:t>
            </a:r>
          </a:p>
          <a:p>
            <a:pPr marL="171741" indent="-171741">
              <a:buFont typeface="Arial" panose="020B0604020202020204" pitchFamily="34" charset="0"/>
              <a:buChar char="•"/>
            </a:pPr>
            <a:r>
              <a:rPr lang="en-US" dirty="0"/>
              <a:t>Alignment and performance of the operational model – Aligning the institution with the strategy and with employees</a:t>
            </a:r>
          </a:p>
          <a:p>
            <a:pPr marL="171741" indent="-171741">
              <a:buFont typeface="Arial" panose="020B0604020202020204" pitchFamily="34" charset="0"/>
              <a:buChar char="•"/>
            </a:pPr>
            <a:r>
              <a:rPr lang="en-US" dirty="0"/>
              <a:t>Talent development – guaranteeing succession development</a:t>
            </a:r>
          </a:p>
          <a:p>
            <a:r>
              <a:rPr lang="en-US" dirty="0"/>
              <a:t>Efficiency</a:t>
            </a:r>
          </a:p>
          <a:p>
            <a:pPr marL="171741" indent="-171741">
              <a:buFont typeface="Arial" panose="020B0604020202020204" pitchFamily="34" charset="0"/>
              <a:buChar char="•"/>
            </a:pPr>
            <a:r>
              <a:rPr lang="en-US" dirty="0"/>
              <a:t>Operational Efficiency</a:t>
            </a:r>
          </a:p>
          <a:p>
            <a:pPr marL="171741" indent="-171741">
              <a:buFont typeface="Arial" panose="020B0604020202020204" pitchFamily="34" charset="0"/>
              <a:buChar char="•"/>
            </a:pPr>
            <a:r>
              <a:rPr lang="en-US" dirty="0"/>
              <a:t>Quality of Information – implementing tools and systems that provide access to quality information</a:t>
            </a:r>
          </a:p>
          <a:p>
            <a:r>
              <a:rPr lang="en-US" dirty="0"/>
              <a:t>Distinction</a:t>
            </a:r>
          </a:p>
          <a:p>
            <a:pPr marL="171741" indent="-171741">
              <a:buFont typeface="Arial" panose="020B0604020202020204" pitchFamily="34" charset="0"/>
              <a:buChar char="•"/>
            </a:pPr>
            <a:r>
              <a:rPr lang="en-US" dirty="0"/>
              <a:t>Value for member / client – providing clients with real value and a quality experience</a:t>
            </a:r>
          </a:p>
          <a:p>
            <a:pPr marL="171741" indent="-171741">
              <a:buFont typeface="Arial" panose="020B0604020202020204" pitchFamily="34" charset="0"/>
              <a:buChar char="•"/>
            </a:pPr>
            <a:r>
              <a:rPr lang="en-US" dirty="0"/>
              <a:t>Brining the UNI brand </a:t>
            </a:r>
            <a:r>
              <a:rPr lang="en-US"/>
              <a:t>to life</a:t>
            </a:r>
            <a:endParaRPr lang="en-US" dirty="0"/>
          </a:p>
        </p:txBody>
      </p:sp>
    </p:spTree>
    <p:extLst>
      <p:ext uri="{BB962C8B-B14F-4D97-AF65-F5344CB8AC3E}">
        <p14:creationId xmlns:p14="http://schemas.microsoft.com/office/powerpoint/2010/main" val="282660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408405" y="5979354"/>
            <a:ext cx="6364236" cy="2879607"/>
          </a:xfrm>
          <a:noFill/>
        </p:spPr>
        <p:txBody>
          <a:bodyPr/>
          <a:lstStyle/>
          <a:p>
            <a:r>
              <a:rPr lang="en-CA" dirty="0"/>
              <a:t> </a:t>
            </a:r>
            <a:endParaRPr lang="en-CA" b="1" dirty="0"/>
          </a:p>
        </p:txBody>
      </p:sp>
      <p:sp>
        <p:nvSpPr>
          <p:cNvPr id="13722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1FB74C9-AE75-4E94-8594-9E7AE1B62A05}" type="slidenum">
              <a:rPr lang="en-US" sz="1300" b="0">
                <a:latin typeface="Arial" charset="0"/>
              </a:rPr>
              <a:pPr/>
              <a:t>14</a:t>
            </a:fld>
            <a:endParaRPr lang="en-US" sz="1300" b="0">
              <a:latin typeface="Arial" charset="0"/>
            </a:endParaRPr>
          </a:p>
        </p:txBody>
      </p:sp>
    </p:spTree>
    <p:extLst>
      <p:ext uri="{BB962C8B-B14F-4D97-AF65-F5344CB8AC3E}">
        <p14:creationId xmlns:p14="http://schemas.microsoft.com/office/powerpoint/2010/main" val="129048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15</a:t>
            </a:fld>
            <a:endParaRPr lang="en-US" sz="1300" b="0">
              <a:latin typeface="Arial" charset="0"/>
            </a:endParaRPr>
          </a:p>
        </p:txBody>
      </p:sp>
    </p:spTree>
    <p:extLst>
      <p:ext uri="{BB962C8B-B14F-4D97-AF65-F5344CB8AC3E}">
        <p14:creationId xmlns:p14="http://schemas.microsoft.com/office/powerpoint/2010/main" val="357947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7" name="Rectangle 7"/>
          <p:cNvSpPr>
            <a:spLocks noGrp="1" noChangeArrowheads="1"/>
          </p:cNvSpPr>
          <p:nvPr>
            <p:ph type="sldNum" sz="quarter" idx="5"/>
          </p:nvPr>
        </p:nvSpPr>
        <p:spPr>
          <a:noFill/>
          <a:ln>
            <a:miter lim="800000"/>
            <a:headEnd/>
            <a:tailEnd/>
          </a:ln>
        </p:spPr>
        <p:txBody>
          <a:bodyPr/>
          <a:lstStyle/>
          <a:p>
            <a:fld id="{6EBB2FC3-9CDE-47A2-98E2-9B32862794EC}" type="slidenum">
              <a:rPr lang="en-US" smtClean="0"/>
              <a:pPr/>
              <a:t>16</a:t>
            </a:fld>
            <a:endParaRPr lang="en-US"/>
          </a:p>
        </p:txBody>
      </p:sp>
      <p:sp>
        <p:nvSpPr>
          <p:cNvPr id="88985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201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17</a:t>
            </a:fld>
            <a:endParaRPr lang="en-US"/>
          </a:p>
        </p:txBody>
      </p:sp>
    </p:spTree>
    <p:extLst>
      <p:ext uri="{BB962C8B-B14F-4D97-AF65-F5344CB8AC3E}">
        <p14:creationId xmlns:p14="http://schemas.microsoft.com/office/powerpoint/2010/main" val="238953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18</a:t>
            </a:fld>
            <a:endParaRPr lang="en-US" sz="1300" b="0">
              <a:latin typeface="Arial" charset="0"/>
            </a:endParaRPr>
          </a:p>
        </p:txBody>
      </p:sp>
    </p:spTree>
    <p:extLst>
      <p:ext uri="{BB962C8B-B14F-4D97-AF65-F5344CB8AC3E}">
        <p14:creationId xmlns:p14="http://schemas.microsoft.com/office/powerpoint/2010/main" val="320907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19</a:t>
            </a:fld>
            <a:endParaRPr lang="en-US" sz="1300" b="0">
              <a:latin typeface="Arial" charset="0"/>
            </a:endParaRPr>
          </a:p>
        </p:txBody>
      </p:sp>
    </p:spTree>
    <p:extLst>
      <p:ext uri="{BB962C8B-B14F-4D97-AF65-F5344CB8AC3E}">
        <p14:creationId xmlns:p14="http://schemas.microsoft.com/office/powerpoint/2010/main" val="230651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20</a:t>
            </a:fld>
            <a:endParaRPr lang="en-US" sz="1300" b="0">
              <a:latin typeface="Arial" charset="0"/>
            </a:endParaRPr>
          </a:p>
        </p:txBody>
      </p:sp>
    </p:spTree>
    <p:extLst>
      <p:ext uri="{BB962C8B-B14F-4D97-AF65-F5344CB8AC3E}">
        <p14:creationId xmlns:p14="http://schemas.microsoft.com/office/powerpoint/2010/main" val="139879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D52B68B-D098-48C2-9106-DEE9D9A7FCC2}" type="slidenum">
              <a:rPr lang="en-US" sz="1300" b="0">
                <a:latin typeface="Arial" charset="0"/>
              </a:rPr>
              <a:pPr/>
              <a:t>2</a:t>
            </a:fld>
            <a:endParaRPr lang="en-US" sz="1300" b="0">
              <a:latin typeface="Arial" charset="0"/>
            </a:endParaRPr>
          </a:p>
        </p:txBody>
      </p:sp>
      <p:sp>
        <p:nvSpPr>
          <p:cNvPr id="109571" name="Rectangle 2"/>
          <p:cNvSpPr>
            <a:spLocks noGrp="1" noRot="1" noChangeAspect="1" noChangeArrowheads="1" noTextEdit="1"/>
          </p:cNvSpPr>
          <p:nvPr>
            <p:ph type="sldImg"/>
          </p:nvPr>
        </p:nvSpPr>
        <p:spPr>
          <a:xfrm>
            <a:off x="1187450" y="671513"/>
            <a:ext cx="4733925" cy="3549650"/>
          </a:xfrm>
          <a:ln/>
        </p:spPr>
      </p:sp>
      <p:sp>
        <p:nvSpPr>
          <p:cNvPr id="109572" name="Rectangle 3"/>
          <p:cNvSpPr>
            <a:spLocks noGrp="1" noChangeArrowheads="1"/>
          </p:cNvSpPr>
          <p:nvPr>
            <p:ph type="body" idx="1"/>
          </p:nvPr>
        </p:nvSpPr>
        <p:spPr>
          <a:noFill/>
        </p:spPr>
        <p:txBody>
          <a:bodyPr/>
          <a:lstStyle/>
          <a:p>
            <a:endParaRPr lang="en-CA"/>
          </a:p>
        </p:txBody>
      </p:sp>
    </p:spTree>
    <p:extLst>
      <p:ext uri="{BB962C8B-B14F-4D97-AF65-F5344CB8AC3E}">
        <p14:creationId xmlns:p14="http://schemas.microsoft.com/office/powerpoint/2010/main" val="53634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21</a:t>
            </a:fld>
            <a:endParaRPr lang="en-US" sz="1300" b="0">
              <a:latin typeface="Arial" charset="0"/>
            </a:endParaRPr>
          </a:p>
        </p:txBody>
      </p:sp>
    </p:spTree>
    <p:extLst>
      <p:ext uri="{BB962C8B-B14F-4D97-AF65-F5344CB8AC3E}">
        <p14:creationId xmlns:p14="http://schemas.microsoft.com/office/powerpoint/2010/main" val="265636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22</a:t>
            </a:fld>
            <a:endParaRPr lang="en-US" sz="1300" b="0">
              <a:latin typeface="Arial" charset="0"/>
            </a:endParaRPr>
          </a:p>
        </p:txBody>
      </p:sp>
    </p:spTree>
    <p:extLst>
      <p:ext uri="{BB962C8B-B14F-4D97-AF65-F5344CB8AC3E}">
        <p14:creationId xmlns:p14="http://schemas.microsoft.com/office/powerpoint/2010/main" val="265636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23</a:t>
            </a:fld>
            <a:endParaRPr lang="en-US" sz="1300" b="0">
              <a:latin typeface="Arial" charset="0"/>
            </a:endParaRPr>
          </a:p>
        </p:txBody>
      </p:sp>
    </p:spTree>
    <p:extLst>
      <p:ext uri="{BB962C8B-B14F-4D97-AF65-F5344CB8AC3E}">
        <p14:creationId xmlns:p14="http://schemas.microsoft.com/office/powerpoint/2010/main" val="3095138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1E333F1-8104-4B25-ACF1-6267197C5B37}" type="slidenum">
              <a:rPr lang="en-US" sz="1300" b="0">
                <a:latin typeface="Arial" charset="0"/>
              </a:rPr>
              <a:pPr/>
              <a:t>24</a:t>
            </a:fld>
            <a:endParaRPr lang="en-US" sz="1300" b="0">
              <a:latin typeface="Arial" charset="0"/>
            </a:endParaRPr>
          </a:p>
        </p:txBody>
      </p:sp>
      <p:sp>
        <p:nvSpPr>
          <p:cNvPr id="5" name="Notes Placeholder 4">
            <a:extLst>
              <a:ext uri="{FF2B5EF4-FFF2-40B4-BE49-F238E27FC236}">
                <a16:creationId xmlns:a16="http://schemas.microsoft.com/office/drawing/2014/main" id="{F07C4BF3-8D7E-6C4D-AE55-6C64BE67A8F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980376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25</a:t>
            </a:fld>
            <a:endParaRPr lang="en-US" sz="1300" b="0">
              <a:latin typeface="Arial" charset="0"/>
            </a:endParaRPr>
          </a:p>
        </p:txBody>
      </p:sp>
    </p:spTree>
    <p:extLst>
      <p:ext uri="{BB962C8B-B14F-4D97-AF65-F5344CB8AC3E}">
        <p14:creationId xmlns:p14="http://schemas.microsoft.com/office/powerpoint/2010/main" val="330739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94C73AEB-2894-46BA-A01E-EF389D89A354}" type="slidenum">
              <a:rPr lang="en-US" sz="1300" b="0">
                <a:latin typeface="Arial" charset="0"/>
              </a:rPr>
              <a:pPr/>
              <a:t>26</a:t>
            </a:fld>
            <a:endParaRPr lang="en-US" sz="1300" b="0">
              <a:latin typeface="Arial" charset="0"/>
            </a:endParaRPr>
          </a:p>
        </p:txBody>
      </p:sp>
      <p:sp>
        <p:nvSpPr>
          <p:cNvPr id="14745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0842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C6E94C4-A449-480D-99A1-935C946A1050}" type="slidenum">
              <a:rPr lang="en-US" sz="1300" b="0">
                <a:latin typeface="Arial" charset="0"/>
              </a:rPr>
              <a:pPr/>
              <a:t>27</a:t>
            </a:fld>
            <a:endParaRPr lang="en-US" sz="1300" b="0">
              <a:latin typeface="Arial" charset="0"/>
            </a:endParaRPr>
          </a:p>
        </p:txBody>
      </p:sp>
      <p:sp>
        <p:nvSpPr>
          <p:cNvPr id="4" name="Notes Placeholder 3">
            <a:extLst>
              <a:ext uri="{FF2B5EF4-FFF2-40B4-BE49-F238E27FC236}">
                <a16:creationId xmlns:a16="http://schemas.microsoft.com/office/drawing/2014/main" id="{2119017B-6E70-2744-A523-D159DA7D68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22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C6E94C4-A449-480D-99A1-935C946A1050}" type="slidenum">
              <a:rPr lang="en-US" sz="1300" b="0">
                <a:latin typeface="Arial" charset="0"/>
              </a:rPr>
              <a:pPr/>
              <a:t>28</a:t>
            </a:fld>
            <a:endParaRPr lang="en-US" sz="1300" b="0">
              <a:latin typeface="Arial" charset="0"/>
            </a:endParaRPr>
          </a:p>
        </p:txBody>
      </p:sp>
      <p:sp>
        <p:nvSpPr>
          <p:cNvPr id="4" name="Notes Placeholder 3">
            <a:extLst>
              <a:ext uri="{FF2B5EF4-FFF2-40B4-BE49-F238E27FC236}">
                <a16:creationId xmlns:a16="http://schemas.microsoft.com/office/drawing/2014/main" id="{AE252B3E-BB41-2541-9B2B-4C83E8A60C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035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29</a:t>
            </a:fld>
            <a:endParaRPr lang="en-US" sz="1300" b="0">
              <a:latin typeface="Arial" charset="0"/>
            </a:endParaRPr>
          </a:p>
        </p:txBody>
      </p:sp>
    </p:spTree>
    <p:extLst>
      <p:ext uri="{BB962C8B-B14F-4D97-AF65-F5344CB8AC3E}">
        <p14:creationId xmlns:p14="http://schemas.microsoft.com/office/powerpoint/2010/main" val="3423635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93A67FF-A105-4FEB-AD7A-0203FA50DC69}" type="slidenum">
              <a:rPr lang="en-US" sz="1300" b="0">
                <a:latin typeface="Arial" charset="0"/>
              </a:rPr>
              <a:pPr/>
              <a:t>30</a:t>
            </a:fld>
            <a:endParaRPr lang="en-US" sz="1300" b="0">
              <a:latin typeface="Arial" charset="0"/>
            </a:endParaRPr>
          </a:p>
        </p:txBody>
      </p:sp>
      <p:sp>
        <p:nvSpPr>
          <p:cNvPr id="1505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2615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32E0425D-1B38-465F-8354-84E7E2AF88D1}" type="slidenum">
              <a:rPr lang="en-US" sz="1300" b="0">
                <a:latin typeface="Arial" charset="0"/>
              </a:rPr>
              <a:pPr/>
              <a:t>3</a:t>
            </a:fld>
            <a:endParaRPr lang="en-US" sz="1300" b="0">
              <a:latin typeface="Arial" charset="0"/>
            </a:endParaRPr>
          </a:p>
        </p:txBody>
      </p:sp>
      <p:sp>
        <p:nvSpPr>
          <p:cNvPr id="110595"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48012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1E333F1-8104-4B25-ACF1-6267197C5B37}" type="slidenum">
              <a:rPr lang="en-US" sz="1300" b="0">
                <a:latin typeface="Arial" charset="0"/>
              </a:rPr>
              <a:pPr/>
              <a:t>31</a:t>
            </a:fld>
            <a:endParaRPr lang="en-US" sz="1300" b="0">
              <a:latin typeface="Arial" charset="0"/>
            </a:endParaRPr>
          </a:p>
        </p:txBody>
      </p:sp>
      <p:sp>
        <p:nvSpPr>
          <p:cNvPr id="3" name="TextBox 2"/>
          <p:cNvSpPr txBox="1"/>
          <p:nvPr/>
        </p:nvSpPr>
        <p:spPr>
          <a:xfrm>
            <a:off x="1158255" y="4389335"/>
            <a:ext cx="4746135" cy="4279541"/>
          </a:xfrm>
          <a:prstGeom prst="rect">
            <a:avLst/>
          </a:prstGeom>
          <a:noFill/>
        </p:spPr>
        <p:txBody>
          <a:bodyPr wrap="square" lIns="91595" tIns="45798" rIns="91595" bIns="45798" rtlCol="0">
            <a:spAutoFit/>
          </a:bodyPr>
          <a:lstStyle/>
          <a:p>
            <a:pPr algn="l"/>
            <a:r>
              <a:rPr lang="en-US" sz="800" b="0" dirty="0">
                <a:latin typeface="+mn-lt"/>
              </a:rPr>
              <a:t>2018 Annual Report:</a:t>
            </a:r>
          </a:p>
          <a:p>
            <a:pPr algn="l"/>
            <a:r>
              <a:rPr lang="en-US" sz="800" b="0" dirty="0"/>
              <a:t>Our growth strategy rests on four strategic priorities: </a:t>
            </a:r>
          </a:p>
          <a:p>
            <a:pPr algn="l"/>
            <a:r>
              <a:rPr lang="en-US" sz="800" b="0" dirty="0"/>
              <a:t>1. </a:t>
            </a:r>
            <a:r>
              <a:rPr lang="en-US" sz="800" dirty="0"/>
              <a:t>Accelerate success through people </a:t>
            </a:r>
          </a:p>
          <a:p>
            <a:pPr algn="l"/>
            <a:r>
              <a:rPr lang="en-US" sz="800" b="0" dirty="0"/>
              <a:t>We are creating a thriving culture in which team members grow professionally, lead in our communities and First West succeeds collectively. The future of work at First West is being shaped by a shift away from traditional expectations for work, career and professional fulfillment, as well as by rapid advancements in technology. We are preparing our employees to succeed in a dynamic business environment where diversity, inclusion and holistic workplace health is championed and technology enables continuous improvement and work-life flexibility. </a:t>
            </a:r>
          </a:p>
          <a:p>
            <a:pPr algn="l"/>
            <a:r>
              <a:rPr lang="en-US" sz="800" b="0" dirty="0"/>
              <a:t>2. </a:t>
            </a:r>
            <a:r>
              <a:rPr lang="en-US" sz="800" dirty="0"/>
              <a:t>Grow through partnerships and national opportunities </a:t>
            </a:r>
          </a:p>
          <a:p>
            <a:pPr algn="l"/>
            <a:r>
              <a:rPr lang="en-US" sz="800" b="0" dirty="0"/>
              <a:t>We are aiming to expand strategically into new, high-potential markets and transform and grow our revenue streams. Our belief in building and maintaining strong, collaboration-based partnerships—an essential part of how we operate—enables us to deliver industry-leading technology and transformative solutions faster and more effectively than we could on our own. Increased financial stability through these efforts will allow us to create more value for our members. </a:t>
            </a:r>
          </a:p>
          <a:p>
            <a:pPr algn="l"/>
            <a:r>
              <a:rPr lang="en-US" sz="800" b="0" dirty="0"/>
              <a:t>3. </a:t>
            </a:r>
            <a:r>
              <a:rPr lang="en-US" sz="800" dirty="0"/>
              <a:t>Reinvent our core business </a:t>
            </a:r>
          </a:p>
          <a:p>
            <a:pPr algn="l"/>
            <a:r>
              <a:rPr lang="en-US" sz="800" b="0" dirty="0"/>
              <a:t>We know our members value choices. Life is not static and neither are the financial needs of our members, so we are investing heavily in re-imagining the banking experience and creating new ways for our members to bank when, where and how they want. Localness—the hallmark of our model—will remain unchanged, with our members continuing to benefit from the same strong, local relationships they have with us today, but enjoying improvements and access to our full line-up of services and products. </a:t>
            </a:r>
          </a:p>
          <a:p>
            <a:pPr algn="l"/>
            <a:r>
              <a:rPr lang="en-US" sz="800" b="0" dirty="0"/>
              <a:t>4</a:t>
            </a:r>
            <a:r>
              <a:rPr lang="en-US" sz="800" dirty="0"/>
              <a:t>. Simplify to optimize </a:t>
            </a:r>
          </a:p>
          <a:p>
            <a:pPr algn="l"/>
            <a:r>
              <a:rPr lang="en-US" sz="800" b="0" dirty="0"/>
              <a:t>We will boost efficiency and improve member value by digitizing, harmonizing, standardizing and rationalizing our business. Our members will enjoy easy-to-use financial tools, the simplicity of improved banking and lending processes, and seamless access through new technology. </a:t>
            </a:r>
          </a:p>
          <a:p>
            <a:pPr algn="l"/>
            <a:endParaRPr lang="en-US" sz="800" b="0" dirty="0"/>
          </a:p>
          <a:p>
            <a:pPr algn="l"/>
            <a:endParaRPr lang="en-US" sz="800" b="0" dirty="0"/>
          </a:p>
          <a:p>
            <a:pPr algn="l"/>
            <a:endParaRPr lang="en-US" sz="800" b="0" dirty="0"/>
          </a:p>
          <a:p>
            <a:pPr algn="l"/>
            <a:endParaRPr lang="en-US" sz="800" b="0" dirty="0"/>
          </a:p>
          <a:p>
            <a:pPr algn="l"/>
            <a:endParaRPr lang="en-US" sz="800" b="0" dirty="0">
              <a:latin typeface="+mn-lt"/>
            </a:endParaRPr>
          </a:p>
        </p:txBody>
      </p:sp>
    </p:spTree>
    <p:extLst>
      <p:ext uri="{BB962C8B-B14F-4D97-AF65-F5344CB8AC3E}">
        <p14:creationId xmlns:p14="http://schemas.microsoft.com/office/powerpoint/2010/main" val="298037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32</a:t>
            </a:fld>
            <a:endParaRPr lang="en-US" sz="1300" b="0">
              <a:latin typeface="Arial" charset="0"/>
            </a:endParaRPr>
          </a:p>
        </p:txBody>
      </p:sp>
    </p:spTree>
    <p:extLst>
      <p:ext uri="{BB962C8B-B14F-4D97-AF65-F5344CB8AC3E}">
        <p14:creationId xmlns:p14="http://schemas.microsoft.com/office/powerpoint/2010/main" val="3307399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33</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0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7DE36FF-045D-4541-BC72-F739B808A5CD}" type="slidenum">
              <a:rPr lang="en-US" sz="1300" b="0">
                <a:latin typeface="Arial" charset="0"/>
              </a:rPr>
              <a:pPr/>
              <a:t>34</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800" b="1" dirty="0">
                <a:latin typeface="+mn-lt"/>
              </a:rPr>
              <a:t>2018 Annual Report:</a:t>
            </a:r>
          </a:p>
          <a:p>
            <a:r>
              <a:rPr lang="en-US" sz="800" b="1" dirty="0"/>
              <a:t>Helping You Prepare For What’s Next </a:t>
            </a:r>
          </a:p>
          <a:p>
            <a:r>
              <a:rPr lang="en-US" sz="800" i="1" dirty="0"/>
              <a:t>Continual changes in the world economy and local real estate market, coupled with the complexities of your own financial picture, can make it challenging to prepare for what’s next. Our goal is to provide you with the peace of mind and expert advice you need to prepare for your financial future. </a:t>
            </a:r>
            <a:endParaRPr lang="en-US" sz="800" dirty="0"/>
          </a:p>
          <a:p>
            <a:r>
              <a:rPr lang="en-US" sz="800" b="1" dirty="0"/>
              <a:t>A strategy that looks further down the road </a:t>
            </a:r>
            <a:endParaRPr lang="en-US" sz="800" dirty="0"/>
          </a:p>
          <a:p>
            <a:r>
              <a:rPr lang="en-US" sz="800" dirty="0"/>
              <a:t>At </a:t>
            </a:r>
            <a:r>
              <a:rPr lang="en-US" sz="800" dirty="0" err="1"/>
              <a:t>BlueShore</a:t>
            </a:r>
            <a:r>
              <a:rPr lang="en-US" sz="800" dirty="0"/>
              <a:t> Financial, we provide you with the comfort of knowing we’re one step ahead. </a:t>
            </a:r>
          </a:p>
          <a:p>
            <a:r>
              <a:rPr lang="en-US" sz="800" dirty="0"/>
              <a:t>A unique aspect of our client experience is our advisory team approach. We bring together experts from all areas of our business to create a plan that is tailored to you. Our experienced financial, investment, insurance and business specialists take a holistic view of your current financial picture while also looking ahead to your goals and aspirations. </a:t>
            </a:r>
          </a:p>
          <a:p>
            <a:r>
              <a:rPr lang="en-US" sz="800" b="1" dirty="0"/>
              <a:t>The unique </a:t>
            </a:r>
            <a:r>
              <a:rPr lang="en-US" sz="800" b="1" dirty="0" err="1"/>
              <a:t>BlueShore</a:t>
            </a:r>
            <a:r>
              <a:rPr lang="en-US" sz="800" b="1" dirty="0"/>
              <a:t> client experience </a:t>
            </a:r>
            <a:endParaRPr lang="en-US" sz="800" dirty="0"/>
          </a:p>
          <a:p>
            <a:r>
              <a:rPr lang="en-US" sz="800" dirty="0"/>
              <a:t>Expert advice is at the forefront of our promise. Our knowledgeable financial advisors hold the Certified Financial Planner (CFP) designation, the highest accreditation in the industry. They are valued by clients for their advice, knowledge and experience. </a:t>
            </a:r>
          </a:p>
          <a:p>
            <a:r>
              <a:rPr lang="en-US" sz="800" dirty="0"/>
              <a:t>Our 2018 client experience survey confirms that we’re making a positive impact on our clients’ financial well-being to a great extent, which sets us apart from other financial institutions. </a:t>
            </a:r>
          </a:p>
          <a:p>
            <a:r>
              <a:rPr lang="en-US" sz="800" dirty="0"/>
              <a:t>*Ipsos, 2018. Results from clients working with a financial advisor at their primary financial institution. </a:t>
            </a:r>
          </a:p>
          <a:p>
            <a:r>
              <a:rPr lang="en-US" sz="800" dirty="0"/>
              <a:t>The power of word-of-mouth recommendations is undeniable. Most recently, 91% of our clients who work with a Financial Advisor said they would recommend </a:t>
            </a:r>
            <a:r>
              <a:rPr lang="en-US" sz="800" dirty="0" err="1"/>
              <a:t>BlueShore</a:t>
            </a:r>
            <a:r>
              <a:rPr lang="en-US" sz="800" dirty="0"/>
              <a:t> - a compelling testament to our unique client experience. </a:t>
            </a:r>
          </a:p>
          <a:p>
            <a:r>
              <a:rPr lang="en-US" sz="800" b="1" dirty="0"/>
              <a:t>A distinct branch experience </a:t>
            </a:r>
            <a:endParaRPr lang="en-US" sz="800" dirty="0"/>
          </a:p>
          <a:p>
            <a:r>
              <a:rPr lang="en-US" sz="800" dirty="0"/>
              <a:t>Our comprehensive advisory approach is enhanced by our premium branch environment. Known</a:t>
            </a:r>
            <a:br>
              <a:rPr lang="en-US" sz="800" dirty="0"/>
            </a:br>
            <a:r>
              <a:rPr lang="en-US" sz="800" dirty="0"/>
              <a:t>as Financial Spas® for their unique relaxing ambiance, our branch experience is unlike any other. A concierge service, local art displays, specialty coffees and private consultation areas are just some of the unique features you will encounter. Set against a West Coast design, our Financial Spas are also equipped with the latest technology to enhance our personalized advisory experience</a:t>
            </a:r>
            <a:r>
              <a:rPr lang="en-US" sz="800"/>
              <a:t>. </a:t>
            </a:r>
            <a:endParaRPr lang="en-US" sz="800" dirty="0"/>
          </a:p>
        </p:txBody>
      </p:sp>
    </p:spTree>
    <p:extLst>
      <p:ext uri="{BB962C8B-B14F-4D97-AF65-F5344CB8AC3E}">
        <p14:creationId xmlns:p14="http://schemas.microsoft.com/office/powerpoint/2010/main" val="104033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35</a:t>
            </a:fld>
            <a:endParaRPr lang="en-US" sz="1300" b="0">
              <a:latin typeface="Arial" charset="0"/>
            </a:endParaRPr>
          </a:p>
        </p:txBody>
      </p:sp>
    </p:spTree>
    <p:extLst>
      <p:ext uri="{BB962C8B-B14F-4D97-AF65-F5344CB8AC3E}">
        <p14:creationId xmlns:p14="http://schemas.microsoft.com/office/powerpoint/2010/main" val="2752244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65DEF0-49DB-41A4-8583-27935813730B}" type="slidenum">
              <a:rPr lang="en-US" sz="1300" b="0">
                <a:latin typeface="Arial" charset="0"/>
              </a:rPr>
              <a:pPr/>
              <a:t>36</a:t>
            </a:fld>
            <a:endParaRPr lang="en-US" sz="1300" b="0">
              <a:latin typeface="Arial" charset="0"/>
            </a:endParaRPr>
          </a:p>
        </p:txBody>
      </p:sp>
    </p:spTree>
    <p:extLst>
      <p:ext uri="{BB962C8B-B14F-4D97-AF65-F5344CB8AC3E}">
        <p14:creationId xmlns:p14="http://schemas.microsoft.com/office/powerpoint/2010/main" val="3945326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37</a:t>
            </a:fld>
            <a:endParaRPr lang="en-US" sz="1300" b="0">
              <a:latin typeface="Arial" charset="0"/>
            </a:endParaRPr>
          </a:p>
        </p:txBody>
      </p:sp>
      <p:sp>
        <p:nvSpPr>
          <p:cNvPr id="3" name="TextBox 2">
            <a:extLst>
              <a:ext uri="{FF2B5EF4-FFF2-40B4-BE49-F238E27FC236}">
                <a16:creationId xmlns:a16="http://schemas.microsoft.com/office/drawing/2014/main" id="{E8165D26-30B6-6243-B141-E0DA8D20CF7B}"/>
              </a:ext>
            </a:extLst>
          </p:cNvPr>
          <p:cNvSpPr txBox="1"/>
          <p:nvPr/>
        </p:nvSpPr>
        <p:spPr>
          <a:xfrm>
            <a:off x="1158255" y="4389335"/>
            <a:ext cx="5146027" cy="3325111"/>
          </a:xfrm>
          <a:prstGeom prst="rect">
            <a:avLst/>
          </a:prstGeom>
          <a:noFill/>
        </p:spPr>
        <p:txBody>
          <a:bodyPr wrap="square" lIns="91595" tIns="45798" rIns="91595" bIns="45798" rtlCol="0">
            <a:spAutoFit/>
          </a:bodyPr>
          <a:lstStyle/>
          <a:p>
            <a:pPr algn="l"/>
            <a:r>
              <a:rPr lang="en-US" sz="1000" dirty="0"/>
              <a:t>2018 Annual Report</a:t>
            </a:r>
          </a:p>
          <a:p>
            <a:pPr algn="l"/>
            <a:r>
              <a:rPr lang="en-US" sz="1000" b="0" dirty="0"/>
              <a:t>At Prospera, we want to make our members’ dreams come true – and we’ve been doing it for 75 years. We’re a for-purpose credit union that’s guided by our values and owned by our members. We’re proud to serve our members and help make our communities stronger by investing locally and partnering with local charities to make life better for everyone. </a:t>
            </a:r>
          </a:p>
          <a:p>
            <a:pPr algn="l"/>
            <a:r>
              <a:rPr lang="en-US" sz="1000" b="0" dirty="0"/>
              <a:t>We believe that financial health is just one piece of the wellness puzzle and we’re here for you, your family, and your business every step of the way. </a:t>
            </a:r>
          </a:p>
          <a:p>
            <a:pPr algn="l"/>
            <a:endParaRPr lang="en-US" sz="1000" b="0" dirty="0"/>
          </a:p>
          <a:p>
            <a:pPr algn="l"/>
            <a:r>
              <a:rPr lang="en-US" sz="1000" dirty="0"/>
              <a:t>Transforming the Way We Do Business </a:t>
            </a:r>
          </a:p>
          <a:p>
            <a:pPr algn="l"/>
            <a:r>
              <a:rPr lang="en-US" sz="1000" b="0" dirty="0"/>
              <a:t>The way our members want to bank is changing and we’re changing too, transforming how we do business to leverage technology and create the online services members want while keeping traditional relationships strong. In 2016, we launched an in-depth long-term Strategy and Vision for Prospera that reimagines our presence and part in the lives of our members and communities. </a:t>
            </a:r>
          </a:p>
          <a:p>
            <a:pPr algn="l"/>
            <a:r>
              <a:rPr lang="en-US" sz="1000" b="0" dirty="0"/>
              <a:t>Did you know... </a:t>
            </a:r>
          </a:p>
          <a:p>
            <a:pPr algn="l"/>
            <a:r>
              <a:rPr lang="en-US" sz="1000" b="0" dirty="0"/>
              <a:t>Our long-term plan provides a strategic direction to grow our business, develop our capabilities and determine where best to invest resources within Prospera. </a:t>
            </a:r>
          </a:p>
          <a:p>
            <a:pPr algn="l"/>
            <a:endParaRPr lang="en-US" sz="1000" b="0" dirty="0"/>
          </a:p>
        </p:txBody>
      </p:sp>
    </p:spTree>
    <p:extLst>
      <p:ext uri="{BB962C8B-B14F-4D97-AF65-F5344CB8AC3E}">
        <p14:creationId xmlns:p14="http://schemas.microsoft.com/office/powerpoint/2010/main" val="2026890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38</a:t>
            </a:fld>
            <a:endParaRPr lang="en-US" sz="1300" b="0">
              <a:latin typeface="Arial" charset="0"/>
            </a:endParaRPr>
          </a:p>
        </p:txBody>
      </p:sp>
    </p:spTree>
    <p:extLst>
      <p:ext uri="{BB962C8B-B14F-4D97-AF65-F5344CB8AC3E}">
        <p14:creationId xmlns:p14="http://schemas.microsoft.com/office/powerpoint/2010/main" val="4061567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D978560-E996-440C-B728-94266BBF4991}" type="slidenum">
              <a:rPr lang="en-US" sz="1300" b="0">
                <a:latin typeface="Arial" charset="0"/>
              </a:rPr>
              <a:pPr/>
              <a:t>39</a:t>
            </a:fld>
            <a:endParaRPr lang="en-US" sz="1300" b="0">
              <a:latin typeface="Arial" charset="0"/>
            </a:endParaRPr>
          </a:p>
        </p:txBody>
      </p:sp>
      <p:sp>
        <p:nvSpPr>
          <p:cNvPr id="1587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53672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67E18C9-47E3-4276-996C-3C76FECEC69F}" type="slidenum">
              <a:rPr lang="en-US" sz="1300" b="0">
                <a:latin typeface="Arial" charset="0"/>
              </a:rPr>
              <a:pPr/>
              <a:t>40</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1000" b="1" dirty="0">
                <a:latin typeface="+mn-lt"/>
              </a:rPr>
              <a:t>2018 Annual Report</a:t>
            </a:r>
          </a:p>
          <a:p>
            <a:r>
              <a:rPr lang="en-US" sz="1000" b="1" dirty="0">
                <a:latin typeface="+mn-lt"/>
              </a:rPr>
              <a:t>At Interior Savings:</a:t>
            </a:r>
          </a:p>
          <a:p>
            <a:pPr marL="171741" indent="-171741">
              <a:buFont typeface="Arial" panose="020B0604020202020204" pitchFamily="34" charset="0"/>
              <a:buChar char="•"/>
            </a:pPr>
            <a:r>
              <a:rPr lang="en-US" sz="1000" dirty="0">
                <a:latin typeface="+mn-lt"/>
              </a:rPr>
              <a:t>We make a positive difference in people’s lives and enrich each member’s life journey while keeping the human touch in a digital world.</a:t>
            </a:r>
          </a:p>
          <a:p>
            <a:r>
              <a:rPr lang="en-US" sz="1000" b="1" dirty="0">
                <a:latin typeface="+mn-lt"/>
              </a:rPr>
              <a:t>Our Purpose:</a:t>
            </a:r>
            <a:endParaRPr lang="en-US" sz="1000" dirty="0">
              <a:latin typeface="+mn-lt"/>
            </a:endParaRPr>
          </a:p>
          <a:p>
            <a:pPr marL="171741" indent="-171741">
              <a:buFont typeface="Arial" panose="020B0604020202020204" pitchFamily="34" charset="0"/>
              <a:buChar char="•"/>
            </a:pPr>
            <a:r>
              <a:rPr lang="en-US" sz="1000" dirty="0">
                <a:latin typeface="+mn-lt"/>
              </a:rPr>
              <a:t>We put our expertise and profits to work for our communities, stepping up to help everyone get ahead.  When they succeed, we all succeed.</a:t>
            </a:r>
          </a:p>
          <a:p>
            <a:r>
              <a:rPr lang="en-US" sz="1000" b="1" dirty="0">
                <a:latin typeface="+mn-lt"/>
              </a:rPr>
              <a:t>Our Mission:</a:t>
            </a:r>
          </a:p>
          <a:p>
            <a:pPr marL="171741" indent="-171741">
              <a:buFont typeface="Arial" panose="020B0604020202020204" pitchFamily="34" charset="0"/>
              <a:buChar char="•"/>
            </a:pPr>
            <a:r>
              <a:rPr lang="en-US" sz="1000" dirty="0">
                <a:latin typeface="+mn-lt"/>
              </a:rPr>
              <a:t>We can be counted on to help our members do more, reach higher and live richer.  Our members are our focus.</a:t>
            </a:r>
          </a:p>
          <a:p>
            <a:r>
              <a:rPr lang="en-US" sz="1000" b="1" dirty="0">
                <a:latin typeface="+mn-lt"/>
              </a:rPr>
              <a:t>Our Commitment:</a:t>
            </a:r>
          </a:p>
          <a:p>
            <a:pPr marL="171741" indent="-171741">
              <a:buFont typeface="Arial" panose="020B0604020202020204" pitchFamily="34" charset="0"/>
              <a:buChar char="•"/>
            </a:pPr>
            <a:r>
              <a:rPr lang="en-US" sz="1000" dirty="0">
                <a:latin typeface="+mn-lt"/>
              </a:rPr>
              <a:t>We work hard to perfect the blend of digital banking and personalized care our members need to succeed in today’s changing world.</a:t>
            </a:r>
          </a:p>
          <a:p>
            <a:r>
              <a:rPr lang="en-US" sz="1000" dirty="0">
                <a:latin typeface="+mn-lt"/>
              </a:rPr>
              <a:t>We commit to:</a:t>
            </a:r>
          </a:p>
          <a:p>
            <a:pPr marL="171741" indent="-171741">
              <a:buFont typeface="Arial" panose="020B0604020202020204" pitchFamily="34" charset="0"/>
              <a:buChar char="•"/>
            </a:pPr>
            <a:r>
              <a:rPr lang="en-US" sz="1000" dirty="0">
                <a:latin typeface="+mn-lt"/>
              </a:rPr>
              <a:t>Being collaborative</a:t>
            </a:r>
          </a:p>
          <a:p>
            <a:pPr marL="629719" lvl="1" indent="-171741">
              <a:buFont typeface="Arial" panose="020B0604020202020204" pitchFamily="34" charset="0"/>
              <a:buChar char="•"/>
            </a:pPr>
            <a:r>
              <a:rPr lang="en-US" sz="1000" dirty="0">
                <a:latin typeface="+mn-lt"/>
              </a:rPr>
              <a:t>We support our members and communities</a:t>
            </a:r>
          </a:p>
          <a:p>
            <a:pPr marL="629719" lvl="1" indent="-171741">
              <a:buFont typeface="Arial" panose="020B0604020202020204" pitchFamily="34" charset="0"/>
              <a:buChar char="•"/>
            </a:pPr>
            <a:r>
              <a:rPr lang="en-US" sz="1000" dirty="0">
                <a:latin typeface="+mn-lt"/>
              </a:rPr>
              <a:t>We are team players</a:t>
            </a:r>
          </a:p>
          <a:p>
            <a:pPr marL="629719" lvl="1" indent="-171741">
              <a:buFont typeface="Arial" panose="020B0604020202020204" pitchFamily="34" charset="0"/>
              <a:buChar char="•"/>
            </a:pPr>
            <a:r>
              <a:rPr lang="en-US" sz="1000" dirty="0">
                <a:latin typeface="+mn-lt"/>
              </a:rPr>
              <a:t>We welcome different points of view</a:t>
            </a:r>
          </a:p>
          <a:p>
            <a:pPr marL="171741" indent="-171741">
              <a:buFont typeface="Arial" panose="020B0604020202020204" pitchFamily="34" charset="0"/>
              <a:buChar char="•"/>
            </a:pPr>
            <a:r>
              <a:rPr lang="en-US" sz="1000" dirty="0">
                <a:latin typeface="+mn-lt"/>
              </a:rPr>
              <a:t>Being curious</a:t>
            </a:r>
          </a:p>
          <a:p>
            <a:pPr marL="629719" lvl="1" indent="-171741">
              <a:buFont typeface="Arial" panose="020B0604020202020204" pitchFamily="34" charset="0"/>
              <a:buChar char="•"/>
            </a:pPr>
            <a:r>
              <a:rPr lang="en-US" sz="1000" dirty="0">
                <a:latin typeface="+mn-lt"/>
              </a:rPr>
              <a:t>We ask questions</a:t>
            </a:r>
          </a:p>
          <a:p>
            <a:pPr marL="629719" lvl="1" indent="-171741">
              <a:buFont typeface="Arial" panose="020B0604020202020204" pitchFamily="34" charset="0"/>
              <a:buChar char="•"/>
            </a:pPr>
            <a:r>
              <a:rPr lang="en-US" sz="1000" dirty="0">
                <a:latin typeface="+mn-lt"/>
              </a:rPr>
              <a:t>We look for new ways</a:t>
            </a:r>
          </a:p>
          <a:p>
            <a:pPr marL="629719" lvl="1" indent="-171741">
              <a:buFont typeface="Arial" panose="020B0604020202020204" pitchFamily="34" charset="0"/>
              <a:buChar char="•"/>
            </a:pPr>
            <a:r>
              <a:rPr lang="en-US" sz="1000" dirty="0">
                <a:latin typeface="+mn-lt"/>
              </a:rPr>
              <a:t>We love to learn new skills</a:t>
            </a:r>
          </a:p>
          <a:p>
            <a:pPr marL="171741" indent="-171741">
              <a:buFont typeface="Arial" panose="020B0604020202020204" pitchFamily="34" charset="0"/>
              <a:buChar char="•"/>
            </a:pPr>
            <a:r>
              <a:rPr lang="en-US" sz="1000" dirty="0">
                <a:latin typeface="+mn-lt"/>
              </a:rPr>
              <a:t>Being Courageous</a:t>
            </a:r>
          </a:p>
          <a:p>
            <a:pPr marL="629719" lvl="1" indent="-171741">
              <a:buFont typeface="Arial" panose="020B0604020202020204" pitchFamily="34" charset="0"/>
              <a:buChar char="•"/>
            </a:pPr>
            <a:r>
              <a:rPr lang="en-US" sz="1000" dirty="0">
                <a:latin typeface="+mn-lt"/>
              </a:rPr>
              <a:t>We do what’s right, not what’s easy</a:t>
            </a:r>
          </a:p>
          <a:p>
            <a:pPr marL="629719" lvl="1" indent="-171741">
              <a:buFont typeface="Arial" panose="020B0604020202020204" pitchFamily="34" charset="0"/>
              <a:buChar char="•"/>
            </a:pPr>
            <a:r>
              <a:rPr lang="en-US" sz="1000" dirty="0">
                <a:latin typeface="+mn-lt"/>
              </a:rPr>
              <a:t>We embrace change</a:t>
            </a:r>
          </a:p>
          <a:p>
            <a:pPr marL="629719" lvl="1" indent="-171741">
              <a:buFont typeface="Arial" panose="020B0604020202020204" pitchFamily="34" charset="0"/>
              <a:buChar char="•"/>
            </a:pPr>
            <a:r>
              <a:rPr lang="en-US" sz="1000" dirty="0">
                <a:latin typeface="+mn-lt"/>
              </a:rPr>
              <a:t>We challenge the status quo</a:t>
            </a:r>
          </a:p>
          <a:p>
            <a:endParaRPr lang="en-US" sz="1000" dirty="0">
              <a:latin typeface="+mn-lt"/>
            </a:endParaRPr>
          </a:p>
        </p:txBody>
      </p:sp>
    </p:spTree>
    <p:extLst>
      <p:ext uri="{BB962C8B-B14F-4D97-AF65-F5344CB8AC3E}">
        <p14:creationId xmlns:p14="http://schemas.microsoft.com/office/powerpoint/2010/main" val="397554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FA60065-034D-41C0-82B0-79565837431B}" type="slidenum">
              <a:rPr lang="en-US" sz="1300" b="0">
                <a:latin typeface="Arial" charset="0"/>
              </a:rPr>
              <a:pPr/>
              <a:t>4</a:t>
            </a:fld>
            <a:endParaRPr lang="en-US" sz="1300" b="0">
              <a:latin typeface="Arial" charset="0"/>
            </a:endParaRPr>
          </a:p>
        </p:txBody>
      </p:sp>
      <p:sp>
        <p:nvSpPr>
          <p:cNvPr id="112643"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57835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41</a:t>
            </a:fld>
            <a:endParaRPr lang="en-US" sz="1300" b="0">
              <a:latin typeface="Arial" charset="0"/>
            </a:endParaRPr>
          </a:p>
        </p:txBody>
      </p:sp>
    </p:spTree>
    <p:extLst>
      <p:ext uri="{BB962C8B-B14F-4D97-AF65-F5344CB8AC3E}">
        <p14:creationId xmlns:p14="http://schemas.microsoft.com/office/powerpoint/2010/main" val="302617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23ADEE3-E654-4C35-8F75-B7EA1C7CBB6B}" type="slidenum">
              <a:rPr lang="en-US" sz="1300" b="0">
                <a:latin typeface="Arial" charset="0"/>
              </a:rPr>
              <a:pPr/>
              <a:t>42</a:t>
            </a:fld>
            <a:endParaRPr lang="en-US" sz="1300" b="0">
              <a:latin typeface="Arial" charset="0"/>
            </a:endParaRPr>
          </a:p>
        </p:txBody>
      </p:sp>
      <p:sp>
        <p:nvSpPr>
          <p:cNvPr id="2" name="Notes Placeholder 1"/>
          <p:cNvSpPr>
            <a:spLocks noGrp="1"/>
          </p:cNvSpPr>
          <p:nvPr>
            <p:ph type="body" sz="quarter" idx="10"/>
          </p:nvPr>
        </p:nvSpPr>
        <p:spPr/>
        <p:txBody>
          <a:bodyPr/>
          <a:lstStyle/>
          <a:p>
            <a:r>
              <a:rPr lang="en-US" b="1" dirty="0"/>
              <a:t>Our Vision </a:t>
            </a:r>
            <a:endParaRPr lang="en-US" dirty="0"/>
          </a:p>
          <a:p>
            <a:r>
              <a:rPr lang="en-US" dirty="0"/>
              <a:t>We will be the leaders in building relationships that improve financial health, enrich people’s lives and build healthier communities. </a:t>
            </a:r>
          </a:p>
          <a:p>
            <a:r>
              <a:rPr lang="en-US" b="1" dirty="0"/>
              <a:t>Our Values </a:t>
            </a:r>
            <a:endParaRPr lang="en-US" dirty="0"/>
          </a:p>
          <a:p>
            <a:r>
              <a:rPr lang="en-US" dirty="0"/>
              <a:t>Accountability I Co-operation I Excellence Innovation I Integrity I Responsiveness Social Responsibility</a:t>
            </a:r>
          </a:p>
          <a:p>
            <a:r>
              <a:rPr lang="en-US" b="1" dirty="0"/>
              <a:t>Our Purpose </a:t>
            </a:r>
            <a:endParaRPr lang="en-US" dirty="0"/>
          </a:p>
          <a:p>
            <a:pPr marL="171741" indent="-171741">
              <a:buFont typeface="Arial" panose="020B0604020202020204" pitchFamily="34" charset="0"/>
              <a:buChar char="•"/>
            </a:pPr>
            <a:r>
              <a:rPr lang="en-US" b="1" dirty="0"/>
              <a:t>Member and Client Experience</a:t>
            </a:r>
            <a:br>
              <a:rPr lang="en-US" b="1" dirty="0"/>
            </a:br>
            <a:r>
              <a:rPr lang="en-US" dirty="0"/>
              <a:t>We will be the leaders in building strong relationships by being more helpful and caring, and improving financial health. </a:t>
            </a:r>
          </a:p>
          <a:p>
            <a:pPr marL="171741" indent="-171741">
              <a:buFont typeface="Arial" panose="020B0604020202020204" pitchFamily="34" charset="0"/>
              <a:buChar char="•"/>
            </a:pPr>
            <a:r>
              <a:rPr lang="en-US" b="1" dirty="0"/>
              <a:t>Community Experience</a:t>
            </a:r>
            <a:br>
              <a:rPr lang="en-US" b="1" dirty="0"/>
            </a:br>
            <a:r>
              <a:rPr lang="en-US" dirty="0"/>
              <a:t>We will be the leaders in making a visible and meaningful difference in building healthier communities. Our communities are our home. </a:t>
            </a:r>
          </a:p>
          <a:p>
            <a:pPr marL="171741" indent="-171741">
              <a:buFont typeface="Arial" panose="020B0604020202020204" pitchFamily="34" charset="0"/>
              <a:buChar char="•"/>
            </a:pPr>
            <a:r>
              <a:rPr lang="en-US" b="1" dirty="0"/>
              <a:t>Employee Experience</a:t>
            </a:r>
            <a:br>
              <a:rPr lang="en-US" b="1" dirty="0"/>
            </a:br>
            <a:r>
              <a:rPr lang="en-US" dirty="0"/>
              <a:t>We will be the leaders in creating an environment where we say great things, do great things, and where we want to stay. </a:t>
            </a:r>
          </a:p>
          <a:p>
            <a:r>
              <a:rPr lang="en-US" dirty="0"/>
              <a:t> </a:t>
            </a:r>
          </a:p>
          <a:p>
            <a:endParaRPr lang="en-US" dirty="0"/>
          </a:p>
        </p:txBody>
      </p:sp>
    </p:spTree>
    <p:extLst>
      <p:ext uri="{BB962C8B-B14F-4D97-AF65-F5344CB8AC3E}">
        <p14:creationId xmlns:p14="http://schemas.microsoft.com/office/powerpoint/2010/main" val="1950855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43</a:t>
            </a:fld>
            <a:endParaRPr lang="en-US" sz="1300" b="0">
              <a:latin typeface="Arial" charset="0"/>
            </a:endParaRPr>
          </a:p>
        </p:txBody>
      </p:sp>
    </p:spTree>
    <p:extLst>
      <p:ext uri="{BB962C8B-B14F-4D97-AF65-F5344CB8AC3E}">
        <p14:creationId xmlns:p14="http://schemas.microsoft.com/office/powerpoint/2010/main" val="2929794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364A9E9-FDBE-45E7-90B0-EC96BCC53969}" type="slidenum">
              <a:rPr lang="en-US" sz="1300" b="0">
                <a:latin typeface="Arial" charset="0"/>
              </a:rPr>
              <a:pPr/>
              <a:t>44</a:t>
            </a:fld>
            <a:endParaRPr lang="en-US" sz="1300" b="0">
              <a:latin typeface="Arial" charset="0"/>
            </a:endParaRPr>
          </a:p>
        </p:txBody>
      </p:sp>
    </p:spTree>
    <p:extLst>
      <p:ext uri="{BB962C8B-B14F-4D97-AF65-F5344CB8AC3E}">
        <p14:creationId xmlns:p14="http://schemas.microsoft.com/office/powerpoint/2010/main" val="606584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45</a:t>
            </a:fld>
            <a:endParaRPr lang="en-US"/>
          </a:p>
        </p:txBody>
      </p:sp>
    </p:spTree>
    <p:extLst>
      <p:ext uri="{BB962C8B-B14F-4D97-AF65-F5344CB8AC3E}">
        <p14:creationId xmlns:p14="http://schemas.microsoft.com/office/powerpoint/2010/main" val="1974642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29F1DEE-BE9F-4029-BC61-CFD9552B1697}" type="slidenum">
              <a:rPr lang="en-US" sz="1300" b="0">
                <a:latin typeface="Arial" charset="0"/>
              </a:rPr>
              <a:pPr/>
              <a:t>46</a:t>
            </a:fld>
            <a:endParaRPr lang="en-US" sz="1300" b="0">
              <a:latin typeface="Arial" charset="0"/>
            </a:endParaRPr>
          </a:p>
        </p:txBody>
      </p:sp>
    </p:spTree>
    <p:extLst>
      <p:ext uri="{BB962C8B-B14F-4D97-AF65-F5344CB8AC3E}">
        <p14:creationId xmlns:p14="http://schemas.microsoft.com/office/powerpoint/2010/main" val="1691271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C15972-818B-44CF-B0A4-441BE3525573}" type="slidenum">
              <a:rPr lang="en-US" sz="1300" b="0">
                <a:latin typeface="Arial" charset="0"/>
              </a:rPr>
              <a:pPr/>
              <a:t>47</a:t>
            </a:fld>
            <a:endParaRPr lang="en-US" sz="1300" b="0">
              <a:latin typeface="Arial" charset="0"/>
            </a:endParaRPr>
          </a:p>
        </p:txBody>
      </p:sp>
    </p:spTree>
    <p:extLst>
      <p:ext uri="{BB962C8B-B14F-4D97-AF65-F5344CB8AC3E}">
        <p14:creationId xmlns:p14="http://schemas.microsoft.com/office/powerpoint/2010/main" val="3620874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7934DE9C-024A-443A-A8EE-00E71F1E969A}" type="slidenum">
              <a:rPr lang="en-US" sz="1300" b="0">
                <a:latin typeface="Arial" charset="0"/>
              </a:rPr>
              <a:pPr/>
              <a:t>48</a:t>
            </a:fld>
            <a:endParaRPr lang="en-US" sz="1300" b="0">
              <a:latin typeface="Arial" charset="0"/>
            </a:endParaRPr>
          </a:p>
        </p:txBody>
      </p:sp>
    </p:spTree>
    <p:extLst>
      <p:ext uri="{BB962C8B-B14F-4D97-AF65-F5344CB8AC3E}">
        <p14:creationId xmlns:p14="http://schemas.microsoft.com/office/powerpoint/2010/main" val="3604998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29F1DEE-BE9F-4029-BC61-CFD9552B1697}" type="slidenum">
              <a:rPr lang="en-US" sz="1300" b="0">
                <a:latin typeface="Arial" charset="0"/>
              </a:rPr>
              <a:pPr/>
              <a:t>49</a:t>
            </a:fld>
            <a:endParaRPr lang="en-US" sz="1300" b="0">
              <a:latin typeface="Arial" charset="0"/>
            </a:endParaRPr>
          </a:p>
        </p:txBody>
      </p:sp>
    </p:spTree>
    <p:extLst>
      <p:ext uri="{BB962C8B-B14F-4D97-AF65-F5344CB8AC3E}">
        <p14:creationId xmlns:p14="http://schemas.microsoft.com/office/powerpoint/2010/main" val="222474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C15972-818B-44CF-B0A4-441BE3525573}" type="slidenum">
              <a:rPr lang="en-US" sz="1300" b="0">
                <a:latin typeface="Arial" charset="0"/>
              </a:rPr>
              <a:pPr/>
              <a:t>50</a:t>
            </a:fld>
            <a:endParaRPr lang="en-US" sz="1300" b="0">
              <a:latin typeface="Arial" charset="0"/>
            </a:endParaRPr>
          </a:p>
        </p:txBody>
      </p:sp>
      <p:pic>
        <p:nvPicPr>
          <p:cNvPr id="2" name="Picture 1"/>
          <p:cNvPicPr>
            <a:picLocks noChangeAspect="1"/>
          </p:cNvPicPr>
          <p:nvPr/>
        </p:nvPicPr>
        <p:blipFill>
          <a:blip r:embed="rId3"/>
          <a:stretch>
            <a:fillRect/>
          </a:stretch>
        </p:blipFill>
        <p:spPr>
          <a:xfrm>
            <a:off x="1019646" y="4300404"/>
            <a:ext cx="5059996" cy="1384768"/>
          </a:xfrm>
          <a:prstGeom prst="rect">
            <a:avLst/>
          </a:prstGeom>
        </p:spPr>
      </p:pic>
    </p:spTree>
    <p:extLst>
      <p:ext uri="{BB962C8B-B14F-4D97-AF65-F5344CB8AC3E}">
        <p14:creationId xmlns:p14="http://schemas.microsoft.com/office/powerpoint/2010/main" val="13059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FA60065-034D-41C0-82B0-79565837431B}" type="slidenum">
              <a:rPr lang="en-US" sz="1300" b="0">
                <a:latin typeface="Arial" charset="0"/>
              </a:rPr>
              <a:pPr/>
              <a:t>5</a:t>
            </a:fld>
            <a:endParaRPr lang="en-US" sz="1300" b="0">
              <a:latin typeface="Arial" charset="0"/>
            </a:endParaRPr>
          </a:p>
        </p:txBody>
      </p:sp>
      <p:sp>
        <p:nvSpPr>
          <p:cNvPr id="112643"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9207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7934DE9C-024A-443A-A8EE-00E71F1E969A}" type="slidenum">
              <a:rPr lang="en-US" sz="1300" b="0">
                <a:latin typeface="Arial" charset="0"/>
              </a:rPr>
              <a:pPr/>
              <a:t>51</a:t>
            </a:fld>
            <a:endParaRPr lang="en-US" sz="1300" b="0">
              <a:latin typeface="Arial" charset="0"/>
            </a:endParaRPr>
          </a:p>
        </p:txBody>
      </p:sp>
    </p:spTree>
    <p:extLst>
      <p:ext uri="{BB962C8B-B14F-4D97-AF65-F5344CB8AC3E}">
        <p14:creationId xmlns:p14="http://schemas.microsoft.com/office/powerpoint/2010/main" val="3852047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483199-BA18-4E5E-BD1D-A28171A8195B}" type="slidenum">
              <a:rPr lang="en-US" sz="1300" b="0">
                <a:latin typeface="Arial" charset="0"/>
              </a:rPr>
              <a:pPr/>
              <a:t>52</a:t>
            </a:fld>
            <a:endParaRPr lang="en-US" sz="1300" b="0">
              <a:latin typeface="Arial" charset="0"/>
            </a:endParaRPr>
          </a:p>
        </p:txBody>
      </p:sp>
    </p:spTree>
    <p:extLst>
      <p:ext uri="{BB962C8B-B14F-4D97-AF65-F5344CB8AC3E}">
        <p14:creationId xmlns:p14="http://schemas.microsoft.com/office/powerpoint/2010/main" val="3553538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53</a:t>
            </a:fld>
            <a:endParaRPr lang="en-US"/>
          </a:p>
        </p:txBody>
      </p:sp>
    </p:spTree>
    <p:extLst>
      <p:ext uri="{BB962C8B-B14F-4D97-AF65-F5344CB8AC3E}">
        <p14:creationId xmlns:p14="http://schemas.microsoft.com/office/powerpoint/2010/main" val="677859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109663" y="730250"/>
            <a:ext cx="4733925" cy="3549650"/>
          </a:xfrm>
          <a:ln/>
        </p:spPr>
      </p:sp>
      <p:sp>
        <p:nvSpPr>
          <p:cNvPr id="13722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1FB74C9-AE75-4E94-8594-9E7AE1B62A05}" type="slidenum">
              <a:rPr lang="en-US" sz="1300" b="0">
                <a:latin typeface="Arial" charset="0"/>
              </a:rPr>
              <a:pPr/>
              <a:t>54</a:t>
            </a:fld>
            <a:endParaRPr lang="en-US" sz="1300" b="0">
              <a:latin typeface="Arial" charset="0"/>
            </a:endParaRPr>
          </a:p>
        </p:txBody>
      </p:sp>
      <p:sp>
        <p:nvSpPr>
          <p:cNvPr id="2" name="Notes Placeholder 1"/>
          <p:cNvSpPr>
            <a:spLocks noGrp="1"/>
          </p:cNvSpPr>
          <p:nvPr>
            <p:ph type="body" sz="quarter" idx="10"/>
          </p:nvPr>
        </p:nvSpPr>
        <p:spPr/>
        <p:txBody>
          <a:bodyPr/>
          <a:lstStyle/>
          <a:p>
            <a:r>
              <a:rPr lang="en-US" b="1" dirty="0"/>
              <a:t>2018 Annual Report:</a:t>
            </a:r>
          </a:p>
          <a:p>
            <a:r>
              <a:rPr lang="en-US" dirty="0"/>
              <a:t>Our Noble Purpose</a:t>
            </a:r>
          </a:p>
          <a:p>
            <a:r>
              <a:rPr lang="en-US" b="1" dirty="0"/>
              <a:t>Shaping Member Financial Fitness - guides all that we do.</a:t>
            </a:r>
          </a:p>
          <a:p>
            <a:r>
              <a:rPr lang="en-US" dirty="0"/>
              <a:t>We have an unwavering commitment to improving members' financial fitness. It focuses our work, keeps our social compass pointed in the right direction and is integral to our long-term financial sustainability. </a:t>
            </a:r>
          </a:p>
          <a:p>
            <a:r>
              <a:rPr lang="en-US" dirty="0"/>
              <a:t> When members are financially fit and feel good about their money, they are able to contribute to their community, furthering our vision of building a better world, one member at a time.</a:t>
            </a:r>
          </a:p>
          <a:p>
            <a:r>
              <a:rPr lang="en-US" b="1" dirty="0"/>
              <a:t>Vision:</a:t>
            </a:r>
          </a:p>
          <a:p>
            <a:pPr marL="171741" indent="-171741">
              <a:buFont typeface="Arial" panose="020B0604020202020204" pitchFamily="34" charset="0"/>
              <a:buChar char="•"/>
            </a:pPr>
            <a:r>
              <a:rPr lang="en-US" dirty="0"/>
              <a:t>Building a better world one member at a time</a:t>
            </a:r>
          </a:p>
          <a:p>
            <a:r>
              <a:rPr lang="en-US" b="1" dirty="0"/>
              <a:t>Desired Experience:</a:t>
            </a:r>
          </a:p>
          <a:p>
            <a:pPr marL="171741" indent="-171741">
              <a:buFont typeface="Arial" panose="020B0604020202020204" pitchFamily="34" charset="0"/>
              <a:buChar char="•"/>
            </a:pPr>
            <a:r>
              <a:rPr lang="en-US" dirty="0"/>
              <a:t>Feel good about your money</a:t>
            </a:r>
          </a:p>
          <a:p>
            <a:r>
              <a:rPr lang="en-US" b="1" dirty="0"/>
              <a:t>CSR Commitment</a:t>
            </a:r>
          </a:p>
          <a:p>
            <a:pPr marL="171741" indent="-171741">
              <a:buFont typeface="Arial" panose="020B0604020202020204" pitchFamily="34" charset="0"/>
              <a:buChar char="•"/>
            </a:pPr>
            <a:r>
              <a:rPr lang="en-US" dirty="0"/>
              <a:t>Build resilient and prosperous communities</a:t>
            </a:r>
          </a:p>
        </p:txBody>
      </p:sp>
    </p:spTree>
    <p:extLst>
      <p:ext uri="{BB962C8B-B14F-4D97-AF65-F5344CB8AC3E}">
        <p14:creationId xmlns:p14="http://schemas.microsoft.com/office/powerpoint/2010/main" val="1975639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55</a:t>
            </a:fld>
            <a:endParaRPr lang="en-US" sz="1300" b="0">
              <a:latin typeface="Arial" charset="0"/>
            </a:endParaRPr>
          </a:p>
        </p:txBody>
      </p:sp>
    </p:spTree>
    <p:extLst>
      <p:ext uri="{BB962C8B-B14F-4D97-AF65-F5344CB8AC3E}">
        <p14:creationId xmlns:p14="http://schemas.microsoft.com/office/powerpoint/2010/main" val="2026890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56</a:t>
            </a:fld>
            <a:endParaRPr lang="en-US" sz="1300" b="0">
              <a:latin typeface="Arial" charset="0"/>
            </a:endParaRPr>
          </a:p>
        </p:txBody>
      </p:sp>
    </p:spTree>
    <p:extLst>
      <p:ext uri="{BB962C8B-B14F-4D97-AF65-F5344CB8AC3E}">
        <p14:creationId xmlns:p14="http://schemas.microsoft.com/office/powerpoint/2010/main" val="2026890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0A9C9C7-189A-4C7F-8FAF-68549E5A6DD8}" type="slidenum">
              <a:rPr lang="en-US" sz="1300" b="0">
                <a:latin typeface="Arial" charset="0"/>
              </a:rPr>
              <a:pPr/>
              <a:t>57</a:t>
            </a:fld>
            <a:endParaRPr lang="en-US" sz="1300" b="0">
              <a:latin typeface="Arial" charset="0"/>
            </a:endParaRPr>
          </a:p>
        </p:txBody>
      </p:sp>
      <p:sp>
        <p:nvSpPr>
          <p:cNvPr id="172035" name="Rectangle 2"/>
          <p:cNvSpPr>
            <a:spLocks noGrp="1" noRot="1" noChangeAspect="1" noChangeArrowheads="1" noTextEdit="1"/>
          </p:cNvSpPr>
          <p:nvPr>
            <p:ph type="sldImg"/>
          </p:nvPr>
        </p:nvSpPr>
        <p:spPr>
          <a:xfrm>
            <a:off x="1182688" y="671513"/>
            <a:ext cx="4738687" cy="3552825"/>
          </a:xfrm>
          <a:ln/>
        </p:spPr>
      </p:sp>
      <p:sp>
        <p:nvSpPr>
          <p:cNvPr id="172036" name="Rectangle 3"/>
          <p:cNvSpPr>
            <a:spLocks noGrp="1" noChangeArrowheads="1"/>
          </p:cNvSpPr>
          <p:nvPr>
            <p:ph type="body" idx="1"/>
          </p:nvPr>
        </p:nvSpPr>
        <p:spPr>
          <a:noFill/>
        </p:spPr>
        <p:txBody>
          <a:bodyPr/>
          <a:lstStyle/>
          <a:p>
            <a:endParaRPr lang="en-CA"/>
          </a:p>
        </p:txBody>
      </p:sp>
    </p:spTree>
    <p:extLst>
      <p:ext uri="{BB962C8B-B14F-4D97-AF65-F5344CB8AC3E}">
        <p14:creationId xmlns:p14="http://schemas.microsoft.com/office/powerpoint/2010/main" val="928428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6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672EF84C-5462-4B49-BBA4-C581C8828578}" type="slidenum">
              <a:rPr lang="en-US" sz="1300" b="0">
                <a:latin typeface="Arial" charset="0"/>
              </a:rPr>
              <a:pPr/>
              <a:t>58</a:t>
            </a:fld>
            <a:endParaRPr lang="en-US" sz="1300" b="0">
              <a:latin typeface="Arial" charset="0"/>
            </a:endParaRPr>
          </a:p>
        </p:txBody>
      </p:sp>
      <p:sp>
        <p:nvSpPr>
          <p:cNvPr id="4" name="Notes Placeholder 3">
            <a:extLst>
              <a:ext uri="{FF2B5EF4-FFF2-40B4-BE49-F238E27FC236}">
                <a16:creationId xmlns:a16="http://schemas.microsoft.com/office/drawing/2014/main" id="{0202E40E-1381-D54C-B89C-0FDB6045D65A}"/>
              </a:ext>
            </a:extLst>
          </p:cNvPr>
          <p:cNvSpPr>
            <a:spLocks noGrp="1"/>
          </p:cNvSpPr>
          <p:nvPr>
            <p:ph type="body" sz="quarter" idx="3"/>
          </p:nvPr>
        </p:nvSpPr>
        <p:spPr>
          <a:xfrm>
            <a:off x="874665" y="4253457"/>
            <a:ext cx="5184039" cy="2879607"/>
          </a:xfrm>
        </p:spPr>
        <p:txBody>
          <a:bodyPr/>
          <a:lstStyle/>
          <a:p>
            <a:r>
              <a:rPr lang="en-US" sz="1000" b="1" dirty="0"/>
              <a:t>2018 Annual Report</a:t>
            </a:r>
          </a:p>
          <a:p>
            <a:r>
              <a:rPr lang="en-US" sz="1000" b="1" dirty="0"/>
              <a:t>As a Credit Union, we’re different than a bank - and we like it that way </a:t>
            </a:r>
            <a:endParaRPr lang="en-US" sz="1000" dirty="0"/>
          </a:p>
          <a:p>
            <a:r>
              <a:rPr lang="en-US" sz="1000" dirty="0"/>
              <a:t>At Connect First, we spend our days helping our members achieve their financial aspirations through four trusted local brands − First Calgary Financial, Chinook Financial, Legacy Financial and Mountain View Financial – and a community-focused approach to banking that’s true to our co-operative principles. </a:t>
            </a:r>
          </a:p>
          <a:p>
            <a:r>
              <a:rPr lang="en-US" sz="1000" b="1" dirty="0"/>
              <a:t>We’re committed to providing outstanding experiences to our members, our communities, and our employees, and we’re proud to be regarded as one of the best: </a:t>
            </a:r>
            <a:endParaRPr lang="en-US" sz="1000" dirty="0"/>
          </a:p>
          <a:p>
            <a:r>
              <a:rPr lang="en-US" sz="1000" dirty="0"/>
              <a:t>o 2016 Alberta Central Credit Union of the Year award</a:t>
            </a:r>
            <a:br>
              <a:rPr lang="en-US" sz="1000" dirty="0"/>
            </a:br>
            <a:r>
              <a:rPr lang="en-US" sz="1000" dirty="0"/>
              <a:t>o </a:t>
            </a:r>
            <a:r>
              <a:rPr lang="en-US" sz="1000" dirty="0" err="1"/>
              <a:t>OneofCanada’sBestManagedCompanies</a:t>
            </a:r>
            <a:r>
              <a:rPr lang="en-US" sz="1000" dirty="0"/>
              <a:t>(everyyearsince1996) o A Top Employer in Alberta (since 2006)</a:t>
            </a:r>
            <a:br>
              <a:rPr lang="en-US" sz="1000" dirty="0"/>
            </a:br>
            <a:r>
              <a:rPr lang="en-US" sz="1000" dirty="0"/>
              <a:t>o </a:t>
            </a:r>
            <a:r>
              <a:rPr lang="en-US" sz="1000" dirty="0" err="1"/>
              <a:t>OneofCanada’sMostAdmiredCorporateCultures</a:t>
            </a:r>
            <a:r>
              <a:rPr lang="en-US" sz="1000" dirty="0"/>
              <a:t>(2013-2016) </a:t>
            </a:r>
          </a:p>
          <a:p>
            <a:r>
              <a:rPr lang="en-US" sz="1000" b="1" dirty="0"/>
              <a:t>Mission </a:t>
            </a:r>
            <a:endParaRPr lang="en-US" sz="1000" dirty="0"/>
          </a:p>
          <a:p>
            <a:r>
              <a:rPr lang="en-US" sz="1000" b="1" dirty="0"/>
              <a:t>To Make Money Make a Difference:  </a:t>
            </a:r>
            <a:r>
              <a:rPr lang="en-US" sz="1000" dirty="0"/>
              <a:t>We deliver a meaningful impact to our members and communities in ways that make sense to them. </a:t>
            </a:r>
          </a:p>
          <a:p>
            <a:r>
              <a:rPr lang="en-US" sz="1000" b="1" dirty="0"/>
              <a:t>Vision </a:t>
            </a:r>
            <a:endParaRPr lang="en-US" sz="1000" dirty="0"/>
          </a:p>
          <a:p>
            <a:r>
              <a:rPr lang="en-US" sz="1000" b="1" dirty="0"/>
              <a:t>To be Alberta’s Neighbourhood Credit Union:  </a:t>
            </a:r>
            <a:r>
              <a:rPr lang="en-US" sz="1000" dirty="0"/>
              <a:t>We’re growing and focused on making our members’ financial dreams and goals come true. </a:t>
            </a:r>
          </a:p>
          <a:p>
            <a:r>
              <a:rPr lang="en-US" sz="1000" b="1" dirty="0"/>
              <a:t>Values </a:t>
            </a:r>
            <a:endParaRPr lang="en-US" sz="1000" dirty="0"/>
          </a:p>
          <a:p>
            <a:r>
              <a:rPr lang="en-US" sz="1000" b="1" dirty="0"/>
              <a:t>Think Big: </a:t>
            </a:r>
            <a:r>
              <a:rPr lang="en-US" sz="1000" dirty="0"/>
              <a:t>We embrace new ideas to create the greatest possible value for our members. </a:t>
            </a:r>
          </a:p>
          <a:p>
            <a:r>
              <a:rPr lang="en-US" sz="1000" b="1" dirty="0"/>
              <a:t>Act Local: </a:t>
            </a:r>
            <a:r>
              <a:rPr lang="en-US" sz="1000" dirty="0"/>
              <a:t>We actively seek out local ways to positively impact the communities we live, work and thrive in. </a:t>
            </a:r>
          </a:p>
          <a:p>
            <a:r>
              <a:rPr lang="en-US" sz="1000" b="1" dirty="0"/>
              <a:t>Take Charge:  </a:t>
            </a:r>
            <a:r>
              <a:rPr lang="en-US" sz="1000" dirty="0"/>
              <a:t>We succeed when you succeed. We’re accountable and take ownership over situations to deliver results. </a:t>
            </a:r>
          </a:p>
          <a:p>
            <a:r>
              <a:rPr lang="en-US" sz="1000" b="1" dirty="0"/>
              <a:t>Make it Easy:  </a:t>
            </a:r>
            <a:r>
              <a:rPr lang="en-US" sz="1000" dirty="0"/>
              <a:t>We listen, seeking to understand and find every opportunity to make your experiences with us helpful and easy. </a:t>
            </a:r>
          </a:p>
          <a:p>
            <a:endParaRPr lang="en-US" sz="1000" dirty="0"/>
          </a:p>
          <a:p>
            <a:endParaRPr lang="en-US" sz="1000" dirty="0"/>
          </a:p>
        </p:txBody>
      </p:sp>
    </p:spTree>
    <p:extLst>
      <p:ext uri="{BB962C8B-B14F-4D97-AF65-F5344CB8AC3E}">
        <p14:creationId xmlns:p14="http://schemas.microsoft.com/office/powerpoint/2010/main" val="2088434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59</a:t>
            </a:fld>
            <a:endParaRPr lang="en-US" sz="1300" b="0">
              <a:latin typeface="Arial" charset="0"/>
            </a:endParaRPr>
          </a:p>
        </p:txBody>
      </p:sp>
    </p:spTree>
    <p:extLst>
      <p:ext uri="{BB962C8B-B14F-4D97-AF65-F5344CB8AC3E}">
        <p14:creationId xmlns:p14="http://schemas.microsoft.com/office/powerpoint/2010/main" val="2586452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A000758-3C93-4F4F-8BC8-8B4C928A76C1}" type="slidenum">
              <a:rPr lang="en-US" sz="1300" b="0">
                <a:latin typeface="Arial" charset="0"/>
              </a:rPr>
              <a:pPr/>
              <a:t>60</a:t>
            </a:fld>
            <a:endParaRPr lang="en-US" sz="1300" b="0">
              <a:latin typeface="Arial" charset="0"/>
            </a:endParaRPr>
          </a:p>
        </p:txBody>
      </p:sp>
    </p:spTree>
    <p:extLst>
      <p:ext uri="{BB962C8B-B14F-4D97-AF65-F5344CB8AC3E}">
        <p14:creationId xmlns:p14="http://schemas.microsoft.com/office/powerpoint/2010/main" val="9417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392E3B2-9238-4BDC-80A0-68FC0B24C4CE}" type="slidenum">
              <a:rPr lang="en-US" sz="1300" b="0">
                <a:latin typeface="Arial" charset="0"/>
              </a:rPr>
              <a:pPr/>
              <a:t>6</a:t>
            </a:fld>
            <a:endParaRPr lang="en-US" sz="1300" b="0">
              <a:latin typeface="Arial" charset="0"/>
            </a:endParaRPr>
          </a:p>
        </p:txBody>
      </p:sp>
      <p:sp>
        <p:nvSpPr>
          <p:cNvPr id="113667"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62241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61</a:t>
            </a:fld>
            <a:endParaRPr lang="en-US"/>
          </a:p>
        </p:txBody>
      </p:sp>
    </p:spTree>
    <p:extLst>
      <p:ext uri="{BB962C8B-B14F-4D97-AF65-F5344CB8AC3E}">
        <p14:creationId xmlns:p14="http://schemas.microsoft.com/office/powerpoint/2010/main" val="2372196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62</a:t>
            </a:fld>
            <a:endParaRPr lang="en-US" sz="1300" b="0">
              <a:latin typeface="Arial" charset="0"/>
            </a:endParaRPr>
          </a:p>
        </p:txBody>
      </p:sp>
    </p:spTree>
    <p:extLst>
      <p:ext uri="{BB962C8B-B14F-4D97-AF65-F5344CB8AC3E}">
        <p14:creationId xmlns:p14="http://schemas.microsoft.com/office/powerpoint/2010/main" val="30428772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63</a:t>
            </a:fld>
            <a:endParaRPr lang="en-US" sz="1300" b="0">
              <a:latin typeface="Arial" charset="0"/>
            </a:endParaRPr>
          </a:p>
        </p:txBody>
      </p:sp>
    </p:spTree>
    <p:extLst>
      <p:ext uri="{BB962C8B-B14F-4D97-AF65-F5344CB8AC3E}">
        <p14:creationId xmlns:p14="http://schemas.microsoft.com/office/powerpoint/2010/main" val="40647173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64</a:t>
            </a:fld>
            <a:endParaRPr lang="en-US" sz="1300" b="0">
              <a:latin typeface="Arial" charset="0"/>
            </a:endParaRPr>
          </a:p>
        </p:txBody>
      </p:sp>
    </p:spTree>
    <p:extLst>
      <p:ext uri="{BB962C8B-B14F-4D97-AF65-F5344CB8AC3E}">
        <p14:creationId xmlns:p14="http://schemas.microsoft.com/office/powerpoint/2010/main" val="5378708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65</a:t>
            </a:fld>
            <a:endParaRPr lang="en-US" sz="1300" b="0">
              <a:latin typeface="Arial" charset="0"/>
            </a:endParaRPr>
          </a:p>
        </p:txBody>
      </p:sp>
    </p:spTree>
    <p:extLst>
      <p:ext uri="{BB962C8B-B14F-4D97-AF65-F5344CB8AC3E}">
        <p14:creationId xmlns:p14="http://schemas.microsoft.com/office/powerpoint/2010/main" val="2624597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66</a:t>
            </a:fld>
            <a:endParaRPr lang="en-US" sz="1300" b="0">
              <a:latin typeface="Arial" charset="0"/>
            </a:endParaRPr>
          </a:p>
        </p:txBody>
      </p:sp>
    </p:spTree>
    <p:extLst>
      <p:ext uri="{BB962C8B-B14F-4D97-AF65-F5344CB8AC3E}">
        <p14:creationId xmlns:p14="http://schemas.microsoft.com/office/powerpoint/2010/main" val="3814452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67</a:t>
            </a:fld>
            <a:endParaRPr lang="en-US" sz="1300" b="0">
              <a:latin typeface="Arial" charset="0"/>
            </a:endParaRPr>
          </a:p>
        </p:txBody>
      </p:sp>
    </p:spTree>
    <p:extLst>
      <p:ext uri="{BB962C8B-B14F-4D97-AF65-F5344CB8AC3E}">
        <p14:creationId xmlns:p14="http://schemas.microsoft.com/office/powerpoint/2010/main" val="38144521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65225" y="654050"/>
            <a:ext cx="4732338" cy="3549650"/>
          </a:xfrm>
          <a:ln/>
        </p:spPr>
      </p:sp>
      <p:sp>
        <p:nvSpPr>
          <p:cNvPr id="17613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B9A05E6-D5D8-4275-B5A4-39F84BFEB60B}" type="slidenum">
              <a:rPr lang="en-US" sz="1300" b="0">
                <a:latin typeface="Arial" charset="0"/>
              </a:rPr>
              <a:pPr/>
              <a:t>68</a:t>
            </a:fld>
            <a:endParaRPr lang="en-US" sz="1300" b="0">
              <a:latin typeface="Arial" charset="0"/>
            </a:endParaRPr>
          </a:p>
        </p:txBody>
      </p:sp>
      <p:sp>
        <p:nvSpPr>
          <p:cNvPr id="5" name="Notes Placeholder 4"/>
          <p:cNvSpPr txBox="1">
            <a:spLocks noGrp="1"/>
          </p:cNvSpPr>
          <p:nvPr>
            <p:ph type="body" sz="quarter" idx="10"/>
          </p:nvPr>
        </p:nvSpPr>
        <p:spPr>
          <a:xfrm>
            <a:off x="874665" y="4389335"/>
            <a:ext cx="5184039" cy="4138901"/>
          </a:xfrm>
          <a:prstGeom prst="rect">
            <a:avLst/>
          </a:prstGeom>
          <a:noFill/>
        </p:spPr>
        <p:txBody>
          <a:bodyPr wrap="square" rtlCol="0">
            <a:spAutoFit/>
          </a:bodyPr>
          <a:lstStyle/>
          <a:p>
            <a:r>
              <a:rPr lang="en-US" b="1" dirty="0"/>
              <a:t>2018 Annual Report</a:t>
            </a:r>
          </a:p>
          <a:p>
            <a:r>
              <a:rPr lang="en-US" dirty="0"/>
              <a:t>Who We Are </a:t>
            </a:r>
            <a:endParaRPr lang="en-US" sz="1000" dirty="0"/>
          </a:p>
          <a:p>
            <a:r>
              <a:rPr lang="en-US" b="1" dirty="0"/>
              <a:t>Our Purpose </a:t>
            </a:r>
            <a:endParaRPr lang="en-US" sz="1000" dirty="0"/>
          </a:p>
          <a:p>
            <a:r>
              <a:rPr lang="en-US" dirty="0"/>
              <a:t>Conexus Credit Union is driven by our purpose to improve the financial well- being of our members and communities. At Conexus, our purpose is both why we exist and a compelling story of our future. </a:t>
            </a:r>
            <a:endParaRPr lang="en-US" sz="1000" dirty="0"/>
          </a:p>
          <a:p>
            <a:r>
              <a:rPr lang="en-US" b="1" dirty="0"/>
              <a:t>Identity </a:t>
            </a:r>
            <a:endParaRPr lang="en-US" sz="1000" dirty="0"/>
          </a:p>
          <a:p>
            <a:r>
              <a:rPr lang="en-US" dirty="0"/>
              <a:t>We’re all about improving our members’ financial well-being by building relationships with them, increasing their financial health, and improving the economic well-being of Saskatchewan. Conexus is Saskatchewan’s largest credit union and Canada’s sixth largest credit union with $8.26 billion in total funds managed. </a:t>
            </a:r>
            <a:endParaRPr lang="en-US" sz="1000" dirty="0"/>
          </a:p>
          <a:p>
            <a:r>
              <a:rPr lang="en-US" b="1" dirty="0"/>
              <a:t>Retail </a:t>
            </a:r>
            <a:endParaRPr lang="en-US" sz="1000" dirty="0"/>
          </a:p>
          <a:p>
            <a:r>
              <a:rPr lang="en-US" dirty="0"/>
              <a:t>With branches across the province, Conexus delivers personalized financial services to over 128,000 individual, small and medium-sized commercial, and agriculture business members. Our CU Dealer Finance Corporation also offers financing for vehicle and leisure craft purchases. </a:t>
            </a:r>
            <a:endParaRPr lang="en-US" sz="1000" dirty="0"/>
          </a:p>
          <a:p>
            <a:r>
              <a:rPr lang="en-US" b="1" dirty="0"/>
              <a:t>Conexus Business Solutions </a:t>
            </a:r>
            <a:endParaRPr lang="en-US" sz="1000" dirty="0"/>
          </a:p>
          <a:p>
            <a:r>
              <a:rPr lang="en-US" dirty="0"/>
              <a:t>Conexus’ business advisors support our business and agriculture members across Saskatchewan with expert advice and practical financial solutions. </a:t>
            </a:r>
            <a:endParaRPr lang="en-US" sz="1000" dirty="0"/>
          </a:p>
          <a:p>
            <a:pPr algn="l"/>
            <a:endParaRPr lang="en-US" sz="1000" dirty="0">
              <a:latin typeface="+mn-lt"/>
            </a:endParaRPr>
          </a:p>
        </p:txBody>
      </p:sp>
    </p:spTree>
    <p:extLst>
      <p:ext uri="{BB962C8B-B14F-4D97-AF65-F5344CB8AC3E}">
        <p14:creationId xmlns:p14="http://schemas.microsoft.com/office/powerpoint/2010/main" val="23851824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69</a:t>
            </a:fld>
            <a:endParaRPr lang="en-US" sz="1300" b="0">
              <a:latin typeface="Arial" charset="0"/>
            </a:endParaRPr>
          </a:p>
        </p:txBody>
      </p:sp>
    </p:spTree>
    <p:extLst>
      <p:ext uri="{BB962C8B-B14F-4D97-AF65-F5344CB8AC3E}">
        <p14:creationId xmlns:p14="http://schemas.microsoft.com/office/powerpoint/2010/main" val="13022588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D2D349D-7575-45ED-B27A-B72B54343A06}" type="slidenum">
              <a:rPr lang="en-US" sz="1300" b="0">
                <a:latin typeface="Arial" charset="0"/>
              </a:rPr>
              <a:pPr/>
              <a:t>70</a:t>
            </a:fld>
            <a:endParaRPr lang="en-US" sz="1300" b="0">
              <a:latin typeface="Arial" charset="0"/>
            </a:endParaRPr>
          </a:p>
        </p:txBody>
      </p:sp>
    </p:spTree>
    <p:extLst>
      <p:ext uri="{BB962C8B-B14F-4D97-AF65-F5344CB8AC3E}">
        <p14:creationId xmlns:p14="http://schemas.microsoft.com/office/powerpoint/2010/main" val="49906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3814B1D0-01BF-46BC-A4BB-B4FDB9697A07}" type="slidenum">
              <a:rPr lang="en-US" sz="1300" b="0">
                <a:latin typeface="Arial" charset="0"/>
              </a:rPr>
              <a:pPr/>
              <a:t>7</a:t>
            </a:fld>
            <a:endParaRPr lang="en-US" sz="1300" b="0">
              <a:latin typeface="Arial" charset="0"/>
            </a:endParaRPr>
          </a:p>
        </p:txBody>
      </p:sp>
    </p:spTree>
    <p:extLst>
      <p:ext uri="{BB962C8B-B14F-4D97-AF65-F5344CB8AC3E}">
        <p14:creationId xmlns:p14="http://schemas.microsoft.com/office/powerpoint/2010/main" val="2279628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168400" y="696913"/>
            <a:ext cx="4732338" cy="3549650"/>
          </a:xfrm>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71</a:t>
            </a:fld>
            <a:endParaRPr lang="en-US" sz="1300" b="0">
              <a:latin typeface="Arial" charset="0"/>
            </a:endParaRPr>
          </a:p>
        </p:txBody>
      </p:sp>
      <p:sp>
        <p:nvSpPr>
          <p:cNvPr id="3" name="Rectangle 2">
            <a:extLst>
              <a:ext uri="{FF2B5EF4-FFF2-40B4-BE49-F238E27FC236}">
                <a16:creationId xmlns:a16="http://schemas.microsoft.com/office/drawing/2014/main" id="{1272AA3C-BC74-E043-90E1-F68A3A58046A}"/>
              </a:ext>
            </a:extLst>
          </p:cNvPr>
          <p:cNvSpPr/>
          <p:nvPr/>
        </p:nvSpPr>
        <p:spPr>
          <a:xfrm>
            <a:off x="1104085" y="4234053"/>
            <a:ext cx="4803491" cy="5080031"/>
          </a:xfrm>
          <a:prstGeom prst="rect">
            <a:avLst/>
          </a:prstGeom>
        </p:spPr>
        <p:txBody>
          <a:bodyPr wrap="square" lIns="91595" tIns="45798" rIns="91595" bIns="45798">
            <a:spAutoFit/>
          </a:bodyPr>
          <a:lstStyle/>
          <a:p>
            <a:pPr algn="l"/>
            <a:r>
              <a:rPr lang="en-US" sz="900" dirty="0">
                <a:solidFill>
                  <a:srgbClr val="000000"/>
                </a:solidFill>
                <a:latin typeface="Source Sans Pro" panose="020B0503030403020204" pitchFamily="34" charset="0"/>
              </a:rPr>
              <a:t>2018 Annual Report</a:t>
            </a:r>
          </a:p>
          <a:p>
            <a:pPr algn="l"/>
            <a:r>
              <a:rPr lang="en-US" sz="900" b="0" dirty="0">
                <a:solidFill>
                  <a:srgbClr val="000000"/>
                </a:solidFill>
                <a:latin typeface="Source Sans Pro" panose="020B0503030403020204" pitchFamily="34" charset="0"/>
              </a:rPr>
              <a:t>We’re a local, values-based financial co-operative. That means we’re owned by our members, we work here in Saskatchewan, and we’re guided by our beliefs – our values.</a:t>
            </a:r>
          </a:p>
          <a:p>
            <a:pPr algn="l"/>
            <a:r>
              <a:rPr lang="en-US" sz="900" dirty="0">
                <a:solidFill>
                  <a:srgbClr val="000000"/>
                </a:solidFill>
                <a:latin typeface="Source Sans Pro" panose="020B0503030403020204" pitchFamily="34" charset="0"/>
              </a:rPr>
              <a:t>We’re part of the better banking movement </a:t>
            </a:r>
            <a:r>
              <a:rPr lang="en-US" sz="900" b="0" dirty="0">
                <a:solidFill>
                  <a:srgbClr val="000000"/>
                </a:solidFill>
                <a:latin typeface="Source Sans Pro" panose="020B0503030403020204" pitchFamily="34" charset="0"/>
              </a:rPr>
              <a:t>and, because of that, we do things a little differently. We believe people come before profits. We have members instead of customers, and our number one goal is to make their lives better. That means delivering the best banking products possible, but it also means building, developing and improving the communities we serve.</a:t>
            </a:r>
          </a:p>
          <a:p>
            <a:pPr algn="l"/>
            <a:r>
              <a:rPr lang="en-US" sz="900" b="0" dirty="0">
                <a:solidFill>
                  <a:srgbClr val="000000"/>
                </a:solidFill>
                <a:latin typeface="Source Sans Pro" panose="020B0503030403020204" pitchFamily="34" charset="0"/>
              </a:rPr>
              <a:t>Building a better world for everyone, every day starts right here at home and, with the help of our members, we’re working toward that goal today, tomorrow and every day after that.</a:t>
            </a:r>
          </a:p>
          <a:p>
            <a:pPr algn="l"/>
            <a:r>
              <a:rPr lang="en-US" sz="900" dirty="0">
                <a:solidFill>
                  <a:srgbClr val="002855"/>
                </a:solidFill>
                <a:latin typeface="Source Sans Pro" panose="020B0503030403020204" pitchFamily="34" charset="0"/>
                <a:hlinkClick r:id="rId3"/>
              </a:rPr>
              <a:t>Our Purpose</a:t>
            </a:r>
            <a:endParaRPr lang="en-US" sz="900" dirty="0">
              <a:solidFill>
                <a:srgbClr val="002855"/>
              </a:solidFill>
              <a:latin typeface="Source Sans Pro" panose="020B0503030403020204" pitchFamily="34" charset="0"/>
            </a:endParaRPr>
          </a:p>
          <a:p>
            <a:pPr algn="l"/>
            <a:r>
              <a:rPr lang="en-US" sz="900" b="0" dirty="0">
                <a:solidFill>
                  <a:srgbClr val="000000"/>
                </a:solidFill>
                <a:latin typeface="Source Sans Pro" panose="020B0503030403020204" pitchFamily="34" charset="0"/>
              </a:rPr>
              <a:t>Profit isn’t the goal, it’s what we use to get to our goal – building a better world.</a:t>
            </a:r>
          </a:p>
          <a:p>
            <a:pPr algn="l"/>
            <a:r>
              <a:rPr lang="en-US" sz="900" dirty="0"/>
              <a:t>Our Values</a:t>
            </a:r>
          </a:p>
          <a:p>
            <a:pPr algn="l"/>
            <a:r>
              <a:rPr lang="en-US" sz="900" b="0" dirty="0"/>
              <a:t>As a credit union, Affinity’s a co-operative financial institution. This means we’re owned by our members, and it also means we’re guided by seven principles shared by every co-op. These are:</a:t>
            </a:r>
          </a:p>
          <a:p>
            <a:pPr algn="l"/>
            <a:r>
              <a:rPr lang="en-US" sz="900" dirty="0"/>
              <a:t>Voluntary and open membership</a:t>
            </a:r>
            <a:r>
              <a:rPr lang="en-US" sz="900" b="0" dirty="0"/>
              <a:t> – everyone’s welcome at Affinity. Each of our members helps make their community a better place to live and we appreciate every one of them.</a:t>
            </a:r>
          </a:p>
          <a:p>
            <a:pPr algn="l"/>
            <a:r>
              <a:rPr lang="en-US" sz="900" dirty="0"/>
              <a:t>Democratic member control</a:t>
            </a:r>
            <a:r>
              <a:rPr lang="en-US" sz="900" b="0" dirty="0"/>
              <a:t> – we’re owned and controlled by our members. Each member has a voice in the way we do business – one member, one vote.</a:t>
            </a:r>
          </a:p>
          <a:p>
            <a:pPr algn="l"/>
            <a:r>
              <a:rPr lang="en-US" sz="900" dirty="0"/>
              <a:t>Member economic participation</a:t>
            </a:r>
            <a:r>
              <a:rPr lang="en-US" sz="900" b="0" dirty="0"/>
              <a:t> – every member has a $5 share in Affinity, and they have a say in how we operate.</a:t>
            </a:r>
          </a:p>
          <a:p>
            <a:pPr algn="l"/>
            <a:r>
              <a:rPr lang="en-US" sz="900" dirty="0"/>
              <a:t>Autonomy and independence</a:t>
            </a:r>
            <a:r>
              <a:rPr lang="en-US" sz="900" b="0" dirty="0"/>
              <a:t> – we get to know our members, their families, their businesses and their communities, and in partnership with them we make decisions in everyone’s best interest. </a:t>
            </a:r>
          </a:p>
          <a:p>
            <a:pPr algn="l"/>
            <a:r>
              <a:rPr lang="en-US" sz="900" dirty="0"/>
              <a:t>Education, training and information</a:t>
            </a:r>
            <a:r>
              <a:rPr lang="en-US" sz="900" b="0" dirty="0"/>
              <a:t> – we provide education and training for our members, elected representatives and employees so they can contribute to the development of their credit union. We share knowledge through our website, workshops and at our advice centres.</a:t>
            </a:r>
          </a:p>
          <a:p>
            <a:pPr algn="l"/>
            <a:r>
              <a:rPr lang="en-US" sz="900" dirty="0"/>
              <a:t>Co-operation among co-operatives</a:t>
            </a:r>
            <a:r>
              <a:rPr lang="en-US" sz="900" b="0" dirty="0"/>
              <a:t> – we co-operate with other co-operatives to build businesses that serve the needs of our members and their communities.</a:t>
            </a:r>
          </a:p>
          <a:p>
            <a:pPr algn="l"/>
            <a:r>
              <a:rPr lang="en-US" sz="900" dirty="0"/>
              <a:t>Concern for community</a:t>
            </a:r>
            <a:r>
              <a:rPr lang="en-US" sz="900" b="0" dirty="0"/>
              <a:t> – we have a social and economic responsibility to build and maintain strong communities. It’s for the benefit of everyone!</a:t>
            </a:r>
          </a:p>
          <a:p>
            <a:pPr algn="l"/>
            <a:endParaRPr lang="en-US" sz="900" b="0" dirty="0">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15695375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72</a:t>
            </a:fld>
            <a:endParaRPr lang="en-US" sz="1300" b="0">
              <a:latin typeface="Arial" charset="0"/>
            </a:endParaRPr>
          </a:p>
        </p:txBody>
      </p:sp>
    </p:spTree>
    <p:extLst>
      <p:ext uri="{BB962C8B-B14F-4D97-AF65-F5344CB8AC3E}">
        <p14:creationId xmlns:p14="http://schemas.microsoft.com/office/powerpoint/2010/main" val="23560100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0CD947D-4AF6-466E-A995-157C00A37B34}" type="slidenum">
              <a:rPr lang="en-US" sz="1300" b="0">
                <a:latin typeface="Arial" charset="0"/>
              </a:rPr>
              <a:pPr/>
              <a:t>73</a:t>
            </a:fld>
            <a:endParaRPr lang="en-US" sz="1300" b="0">
              <a:latin typeface="Arial" charset="0"/>
            </a:endParaRPr>
          </a:p>
        </p:txBody>
      </p:sp>
    </p:spTree>
    <p:extLst>
      <p:ext uri="{BB962C8B-B14F-4D97-AF65-F5344CB8AC3E}">
        <p14:creationId xmlns:p14="http://schemas.microsoft.com/office/powerpoint/2010/main" val="2061277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ED441AC-CA0D-45A5-8777-3800E6E1E1B9}" type="slidenum">
              <a:rPr lang="en-US" sz="1300" b="0">
                <a:latin typeface="Arial" charset="0"/>
              </a:rPr>
              <a:pPr/>
              <a:t>74</a:t>
            </a:fld>
            <a:endParaRPr lang="en-US" sz="1300" b="0">
              <a:latin typeface="Arial" charset="0"/>
            </a:endParaRPr>
          </a:p>
        </p:txBody>
      </p:sp>
      <p:sp>
        <p:nvSpPr>
          <p:cNvPr id="7" name="Rectangle 6">
            <a:extLst>
              <a:ext uri="{FF2B5EF4-FFF2-40B4-BE49-F238E27FC236}">
                <a16:creationId xmlns:a16="http://schemas.microsoft.com/office/drawing/2014/main" id="{58A2C663-5392-F744-ADE2-270EE8F03E63}"/>
              </a:ext>
            </a:extLst>
          </p:cNvPr>
          <p:cNvSpPr/>
          <p:nvPr/>
        </p:nvSpPr>
        <p:spPr>
          <a:xfrm>
            <a:off x="1027612" y="4389334"/>
            <a:ext cx="4746135" cy="4094813"/>
          </a:xfrm>
          <a:prstGeom prst="rect">
            <a:avLst/>
          </a:prstGeom>
        </p:spPr>
        <p:txBody>
          <a:bodyPr wrap="square" lIns="91595" tIns="45798" rIns="91595" bIns="45798">
            <a:spAutoFit/>
          </a:bodyPr>
          <a:lstStyle/>
          <a:p>
            <a:pPr algn="l"/>
            <a:r>
              <a:rPr lang="en-US" sz="1000" dirty="0">
                <a:solidFill>
                  <a:srgbClr val="3B5A6F"/>
                </a:solidFill>
                <a:latin typeface="inherit"/>
              </a:rPr>
              <a:t>2018 Annual Report</a:t>
            </a:r>
          </a:p>
          <a:p>
            <a:pPr algn="l"/>
            <a:r>
              <a:rPr lang="en-US" sz="1000" dirty="0">
                <a:solidFill>
                  <a:srgbClr val="3B5A6F"/>
                </a:solidFill>
                <a:latin typeface="inherit"/>
              </a:rPr>
              <a:t>Vision, values, mission, purpose</a:t>
            </a:r>
          </a:p>
          <a:p>
            <a:pPr algn="l"/>
            <a:r>
              <a:rPr lang="en-US" sz="1000" b="0" dirty="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dirty="0">
                <a:solidFill>
                  <a:srgbClr val="333333"/>
                </a:solidFill>
                <a:latin typeface="inherit"/>
              </a:rPr>
              <a:t>Vision</a:t>
            </a:r>
            <a:r>
              <a:rPr lang="en-US" sz="1000" b="0" dirty="0">
                <a:solidFill>
                  <a:srgbClr val="333333"/>
                </a:solidFill>
                <a:latin typeface="inherit"/>
              </a:rPr>
              <a:t>: To be the most responsive and innovative financial services organization.</a:t>
            </a:r>
          </a:p>
          <a:p>
            <a:pPr algn="l"/>
            <a:r>
              <a:rPr lang="en-US" sz="1000" dirty="0">
                <a:solidFill>
                  <a:srgbClr val="333333"/>
                </a:solidFill>
                <a:latin typeface="inherit"/>
              </a:rPr>
              <a:t>Mission</a:t>
            </a:r>
            <a:r>
              <a:rPr lang="en-US" sz="1000" b="0" dirty="0">
                <a:solidFill>
                  <a:srgbClr val="333333"/>
                </a:solidFill>
                <a:latin typeface="inherit"/>
              </a:rPr>
              <a:t>: To provide world class financial services wherever you are and whenever you need us.</a:t>
            </a:r>
            <a:br>
              <a:rPr lang="en-US" sz="1000" b="0" dirty="0">
                <a:solidFill>
                  <a:srgbClr val="333333"/>
                </a:solidFill>
                <a:latin typeface="inherit"/>
              </a:rPr>
            </a:br>
            <a:r>
              <a:rPr lang="en-US" sz="1000" dirty="0">
                <a:solidFill>
                  <a:srgbClr val="333333"/>
                </a:solidFill>
                <a:latin typeface="inherit"/>
              </a:rPr>
              <a:t>Purpose</a:t>
            </a:r>
            <a:r>
              <a:rPr lang="en-US" sz="1000" b="0" dirty="0">
                <a:solidFill>
                  <a:srgbClr val="333333"/>
                </a:solidFill>
                <a:latin typeface="inherit"/>
              </a:rPr>
              <a:t>: We strive to redefine banking by helping Canadians simplify their lives and reach their financial goals by reinvesting profits into our members, our communities, and our people. </a:t>
            </a:r>
            <a:r>
              <a:rPr lang="en-US" sz="1000" dirty="0">
                <a:solidFill>
                  <a:srgbClr val="333333"/>
                </a:solidFill>
                <a:latin typeface="inherit"/>
              </a:rPr>
              <a:t>Now </a:t>
            </a:r>
            <a:r>
              <a:rPr lang="en-US" sz="1000" i="1" dirty="0">
                <a:solidFill>
                  <a:srgbClr val="333333"/>
                </a:solidFill>
                <a:latin typeface="inherit"/>
              </a:rPr>
              <a:t>that's</a:t>
            </a:r>
            <a:r>
              <a:rPr lang="en-US" sz="1000" dirty="0">
                <a:solidFill>
                  <a:srgbClr val="333333"/>
                </a:solidFill>
                <a:latin typeface="inherit"/>
              </a:rPr>
              <a:t> responsible banking!</a:t>
            </a:r>
            <a:endParaRPr lang="en-US" sz="1000" b="0" dirty="0">
              <a:solidFill>
                <a:srgbClr val="333333"/>
              </a:solidFill>
              <a:latin typeface="inherit"/>
            </a:endParaRPr>
          </a:p>
          <a:p>
            <a:pPr algn="l"/>
            <a:r>
              <a:rPr lang="en-US" sz="1000" dirty="0">
                <a:solidFill>
                  <a:srgbClr val="333333"/>
                </a:solidFill>
                <a:latin typeface="inherit"/>
              </a:rPr>
              <a:t>Values</a:t>
            </a:r>
            <a:r>
              <a:rPr lang="en-US" sz="1000" b="0" dirty="0">
                <a:solidFill>
                  <a:srgbClr val="333333"/>
                </a:solidFill>
                <a:latin typeface="inherit"/>
              </a:rPr>
              <a:t>:</a:t>
            </a:r>
          </a:p>
          <a:p>
            <a:pPr algn="l">
              <a:buFont typeface="Arial" panose="020B0604020202020204" pitchFamily="34" charset="0"/>
              <a:buChar char="•"/>
            </a:pPr>
            <a:r>
              <a:rPr lang="en-US" sz="1000" b="0" dirty="0">
                <a:solidFill>
                  <a:srgbClr val="333333"/>
                </a:solidFill>
                <a:latin typeface="inherit"/>
              </a:rPr>
              <a:t>Integrity - We say what we do; we do what we say.</a:t>
            </a:r>
          </a:p>
          <a:p>
            <a:pPr algn="l">
              <a:buFont typeface="Arial" panose="020B0604020202020204" pitchFamily="34" charset="0"/>
              <a:buChar char="•"/>
            </a:pPr>
            <a:r>
              <a:rPr lang="en-US" sz="1000" b="0" dirty="0">
                <a:solidFill>
                  <a:srgbClr val="333333"/>
                </a:solidFill>
                <a:latin typeface="inherit"/>
              </a:rPr>
              <a:t>Team - We are successful together.</a:t>
            </a:r>
          </a:p>
          <a:p>
            <a:pPr algn="l">
              <a:buFont typeface="Arial" panose="020B0604020202020204" pitchFamily="34" charset="0"/>
              <a:buChar char="•"/>
            </a:pPr>
            <a:r>
              <a:rPr lang="en-US" sz="1000" b="0" dirty="0">
                <a:solidFill>
                  <a:srgbClr val="333333"/>
                </a:solidFill>
                <a:latin typeface="inherit"/>
              </a:rPr>
              <a:t>Respect - We are courteous and concerned.</a:t>
            </a:r>
          </a:p>
          <a:p>
            <a:pPr algn="l">
              <a:buFont typeface="Arial" panose="020B0604020202020204" pitchFamily="34" charset="0"/>
              <a:buChar char="•"/>
            </a:pPr>
            <a:r>
              <a:rPr lang="en-US" sz="1000" b="0" dirty="0">
                <a:solidFill>
                  <a:srgbClr val="333333"/>
                </a:solidFill>
                <a:latin typeface="inherit"/>
              </a:rPr>
              <a:t>Accountability - We take ownership.</a:t>
            </a:r>
          </a:p>
          <a:p>
            <a:pPr algn="l">
              <a:buFont typeface="Arial" panose="020B0604020202020204" pitchFamily="34" charset="0"/>
              <a:buChar char="•"/>
            </a:pPr>
            <a:r>
              <a:rPr lang="en-US" sz="1000" b="0" dirty="0">
                <a:solidFill>
                  <a:srgbClr val="333333"/>
                </a:solidFill>
                <a:latin typeface="inherit"/>
              </a:rPr>
              <a:t>Community - We are involved and proud of it.</a:t>
            </a:r>
          </a:p>
          <a:p>
            <a:pPr algn="l">
              <a:buFont typeface="Arial" panose="020B0604020202020204" pitchFamily="34" charset="0"/>
              <a:buChar char="•"/>
            </a:pPr>
            <a:r>
              <a:rPr lang="en-US" sz="1000" b="0" dirty="0">
                <a:solidFill>
                  <a:srgbClr val="333333"/>
                </a:solidFill>
                <a:latin typeface="inherit"/>
              </a:rPr>
              <a:t>Knowledgeable - We have the answer for you.</a:t>
            </a:r>
          </a:p>
          <a:p>
            <a:pPr algn="l">
              <a:buFont typeface="Arial" panose="020B0604020202020204" pitchFamily="34" charset="0"/>
              <a:buChar char="•"/>
            </a:pPr>
            <a:r>
              <a:rPr lang="en-US" sz="1000" b="0" dirty="0">
                <a:solidFill>
                  <a:srgbClr val="333333"/>
                </a:solidFill>
                <a:latin typeface="inherit"/>
              </a:rPr>
              <a:t>Service - We deliver excellence. Members first!</a:t>
            </a:r>
          </a:p>
          <a:p>
            <a:pPr algn="l"/>
            <a:r>
              <a:rPr lang="en-US" sz="1000" b="0" dirty="0">
                <a:solidFill>
                  <a:srgbClr val="333333"/>
                </a:solidFill>
                <a:latin typeface="inherit"/>
              </a:rPr>
              <a:t>We believe in community. Part of creating exceptional value is giving back to the communities and regions we serve to ensure they prosper.</a:t>
            </a:r>
          </a:p>
          <a:p>
            <a:pPr algn="l"/>
            <a:r>
              <a:rPr lang="en-US" sz="1000" b="0" dirty="0">
                <a:solidFill>
                  <a:srgbClr val="333333"/>
                </a:solidFill>
                <a:latin typeface="inherit"/>
              </a:rPr>
              <a:t>We are financially strong, maintaining sound business practices and efficient levels of risk for long term sustainability.</a:t>
            </a:r>
          </a:p>
          <a:p>
            <a:pPr algn="l"/>
            <a:r>
              <a:rPr lang="en-US" sz="1000" b="0" dirty="0">
                <a:solidFill>
                  <a:srgbClr val="333333"/>
                </a:solidFill>
                <a:latin typeface="inherit"/>
              </a:rPr>
              <a:t>We are dedicated to adding value to your life. Thank you for being a member.</a:t>
            </a:r>
          </a:p>
        </p:txBody>
      </p:sp>
    </p:spTree>
    <p:extLst>
      <p:ext uri="{BB962C8B-B14F-4D97-AF65-F5344CB8AC3E}">
        <p14:creationId xmlns:p14="http://schemas.microsoft.com/office/powerpoint/2010/main" val="1269622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75</a:t>
            </a:fld>
            <a:endParaRPr lang="en-US" sz="1300" b="0">
              <a:latin typeface="Arial" charset="0"/>
            </a:endParaRPr>
          </a:p>
        </p:txBody>
      </p:sp>
      <p:sp>
        <p:nvSpPr>
          <p:cNvPr id="3" name="Rectangle 2">
            <a:extLst>
              <a:ext uri="{FF2B5EF4-FFF2-40B4-BE49-F238E27FC236}">
                <a16:creationId xmlns:a16="http://schemas.microsoft.com/office/drawing/2014/main" id="{1180A3FB-CBF3-DF4B-8D9E-B8AF679B2759}"/>
              </a:ext>
            </a:extLst>
          </p:cNvPr>
          <p:cNvSpPr/>
          <p:nvPr/>
        </p:nvSpPr>
        <p:spPr>
          <a:xfrm>
            <a:off x="1158255" y="4246411"/>
            <a:ext cx="4746135" cy="4094813"/>
          </a:xfrm>
          <a:prstGeom prst="rect">
            <a:avLst/>
          </a:prstGeom>
        </p:spPr>
        <p:txBody>
          <a:bodyPr wrap="square" lIns="91595" tIns="45798" rIns="91595" bIns="45798">
            <a:spAutoFit/>
          </a:bodyPr>
          <a:lstStyle/>
          <a:p>
            <a:pPr algn="l"/>
            <a:r>
              <a:rPr lang="en-US" sz="1000">
                <a:solidFill>
                  <a:srgbClr val="3B5A6F"/>
                </a:solidFill>
                <a:latin typeface="inherit"/>
              </a:rPr>
              <a:t>Vision, values, mission, purpose</a:t>
            </a:r>
          </a:p>
          <a:p>
            <a:pPr algn="l"/>
            <a:r>
              <a:rPr lang="en-US" sz="1000" b="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a:solidFill>
                  <a:srgbClr val="333333"/>
                </a:solidFill>
                <a:latin typeface="inherit"/>
              </a:rPr>
              <a:t>Vision</a:t>
            </a:r>
            <a:r>
              <a:rPr lang="en-US" sz="1000" b="0">
                <a:solidFill>
                  <a:srgbClr val="333333"/>
                </a:solidFill>
                <a:latin typeface="inherit"/>
              </a:rPr>
              <a:t>: To be the most responsive and innovative financial services organization.</a:t>
            </a:r>
          </a:p>
          <a:p>
            <a:pPr algn="l"/>
            <a:r>
              <a:rPr lang="en-US" sz="1000">
                <a:solidFill>
                  <a:srgbClr val="333333"/>
                </a:solidFill>
                <a:latin typeface="inherit"/>
              </a:rPr>
              <a:t>Mission</a:t>
            </a:r>
            <a:r>
              <a:rPr lang="en-US" sz="1000" b="0">
                <a:solidFill>
                  <a:srgbClr val="333333"/>
                </a:solidFill>
                <a:latin typeface="inherit"/>
              </a:rPr>
              <a:t>: To provide world class financial services wherever you are and whenever you need us.</a:t>
            </a:r>
            <a:br>
              <a:rPr lang="en-US" sz="1000" b="0">
                <a:solidFill>
                  <a:srgbClr val="333333"/>
                </a:solidFill>
                <a:latin typeface="inherit"/>
              </a:rPr>
            </a:br>
            <a:r>
              <a:rPr lang="en-US" sz="1000">
                <a:solidFill>
                  <a:srgbClr val="333333"/>
                </a:solidFill>
                <a:latin typeface="inherit"/>
              </a:rPr>
              <a:t>Purpose</a:t>
            </a:r>
            <a:r>
              <a:rPr lang="en-US" sz="1000" b="0">
                <a:solidFill>
                  <a:srgbClr val="333333"/>
                </a:solidFill>
                <a:latin typeface="inherit"/>
              </a:rPr>
              <a:t>: We strive to redefine banking by helping Canadians simplify their lives and reach their financial goals by reinvesting profits into our members, our communities, and our people. </a:t>
            </a:r>
            <a:r>
              <a:rPr lang="en-US" sz="1000">
                <a:solidFill>
                  <a:srgbClr val="333333"/>
                </a:solidFill>
                <a:latin typeface="inherit"/>
              </a:rPr>
              <a:t>Now </a:t>
            </a:r>
            <a:r>
              <a:rPr lang="en-US" sz="1000" i="1">
                <a:solidFill>
                  <a:srgbClr val="333333"/>
                </a:solidFill>
                <a:latin typeface="inherit"/>
              </a:rPr>
              <a:t>that's</a:t>
            </a:r>
            <a:r>
              <a:rPr lang="en-US" sz="1000">
                <a:solidFill>
                  <a:srgbClr val="333333"/>
                </a:solidFill>
                <a:latin typeface="inherit"/>
              </a:rPr>
              <a:t> responsible banking!</a:t>
            </a:r>
            <a:endParaRPr lang="en-US" sz="1000" b="0">
              <a:solidFill>
                <a:srgbClr val="333333"/>
              </a:solidFill>
              <a:latin typeface="inherit"/>
            </a:endParaRPr>
          </a:p>
          <a:p>
            <a:pPr algn="l"/>
            <a:r>
              <a:rPr lang="en-US" sz="1000">
                <a:solidFill>
                  <a:srgbClr val="333333"/>
                </a:solidFill>
                <a:latin typeface="inherit"/>
              </a:rPr>
              <a:t>Values</a:t>
            </a:r>
            <a:r>
              <a:rPr lang="en-US" sz="1000" b="0">
                <a:solidFill>
                  <a:srgbClr val="333333"/>
                </a:solidFill>
                <a:latin typeface="inherit"/>
              </a:rPr>
              <a:t>:</a:t>
            </a:r>
          </a:p>
          <a:p>
            <a:pPr algn="l">
              <a:buFont typeface="Arial" panose="020B0604020202020204" pitchFamily="34" charset="0"/>
              <a:buChar char="•"/>
            </a:pPr>
            <a:r>
              <a:rPr lang="en-US" sz="1000" b="0">
                <a:solidFill>
                  <a:srgbClr val="333333"/>
                </a:solidFill>
                <a:latin typeface="inherit"/>
              </a:rPr>
              <a:t>Integrity - We say what we do; we do what we say.</a:t>
            </a:r>
          </a:p>
          <a:p>
            <a:pPr algn="l">
              <a:buFont typeface="Arial" panose="020B0604020202020204" pitchFamily="34" charset="0"/>
              <a:buChar char="•"/>
            </a:pPr>
            <a:r>
              <a:rPr lang="en-US" sz="1000" b="0">
                <a:solidFill>
                  <a:srgbClr val="333333"/>
                </a:solidFill>
                <a:latin typeface="inherit"/>
              </a:rPr>
              <a:t>Team - We are successful together.</a:t>
            </a:r>
          </a:p>
          <a:p>
            <a:pPr algn="l">
              <a:buFont typeface="Arial" panose="020B0604020202020204" pitchFamily="34" charset="0"/>
              <a:buChar char="•"/>
            </a:pPr>
            <a:r>
              <a:rPr lang="en-US" sz="1000" b="0">
                <a:solidFill>
                  <a:srgbClr val="333333"/>
                </a:solidFill>
                <a:latin typeface="inherit"/>
              </a:rPr>
              <a:t>Respect - We are courteous and concerned.</a:t>
            </a:r>
          </a:p>
          <a:p>
            <a:pPr algn="l">
              <a:buFont typeface="Arial" panose="020B0604020202020204" pitchFamily="34" charset="0"/>
              <a:buChar char="•"/>
            </a:pPr>
            <a:r>
              <a:rPr lang="en-US" sz="1000" b="0">
                <a:solidFill>
                  <a:srgbClr val="333333"/>
                </a:solidFill>
                <a:latin typeface="inherit"/>
              </a:rPr>
              <a:t>Accountability - We take ownership.</a:t>
            </a:r>
          </a:p>
          <a:p>
            <a:pPr algn="l">
              <a:buFont typeface="Arial" panose="020B0604020202020204" pitchFamily="34" charset="0"/>
              <a:buChar char="•"/>
            </a:pPr>
            <a:r>
              <a:rPr lang="en-US" sz="1000" b="0">
                <a:solidFill>
                  <a:srgbClr val="333333"/>
                </a:solidFill>
                <a:latin typeface="inherit"/>
              </a:rPr>
              <a:t>Community - We are involved and proud of it.</a:t>
            </a:r>
          </a:p>
          <a:p>
            <a:pPr algn="l">
              <a:buFont typeface="Arial" panose="020B0604020202020204" pitchFamily="34" charset="0"/>
              <a:buChar char="•"/>
            </a:pPr>
            <a:r>
              <a:rPr lang="en-US" sz="1000" b="0">
                <a:solidFill>
                  <a:srgbClr val="333333"/>
                </a:solidFill>
                <a:latin typeface="inherit"/>
              </a:rPr>
              <a:t>Knowledgeable - We have the answer for you.</a:t>
            </a:r>
          </a:p>
          <a:p>
            <a:pPr algn="l">
              <a:buFont typeface="Arial" panose="020B0604020202020204" pitchFamily="34" charset="0"/>
              <a:buChar char="•"/>
            </a:pPr>
            <a:r>
              <a:rPr lang="en-US" sz="1000" b="0">
                <a:solidFill>
                  <a:srgbClr val="333333"/>
                </a:solidFill>
                <a:latin typeface="inherit"/>
              </a:rPr>
              <a:t>Service - We deliver excellence. Members first!</a:t>
            </a:r>
          </a:p>
          <a:p>
            <a:pPr algn="l"/>
            <a:r>
              <a:rPr lang="en-US" sz="1000" b="0">
                <a:solidFill>
                  <a:srgbClr val="333333"/>
                </a:solidFill>
                <a:latin typeface="inherit"/>
              </a:rPr>
              <a:t>We believe in community. Part of creating exceptional value is giving back to the communities and regions we serve to ensure they prosper.</a:t>
            </a:r>
          </a:p>
          <a:p>
            <a:pPr algn="l"/>
            <a:r>
              <a:rPr lang="en-US" sz="1000" b="0">
                <a:solidFill>
                  <a:srgbClr val="333333"/>
                </a:solidFill>
                <a:latin typeface="inherit"/>
              </a:rPr>
              <a:t>We are financially strong, maintaining sound business practices and efficient levels of risk for long term sustainability.</a:t>
            </a:r>
          </a:p>
          <a:p>
            <a:pPr algn="l"/>
            <a:r>
              <a:rPr lang="en-US" sz="1000" b="0">
                <a:solidFill>
                  <a:srgbClr val="333333"/>
                </a:solidFill>
                <a:latin typeface="inherit"/>
              </a:rPr>
              <a:t>We are dedicated to adding value to your life. Thank you for being a member.</a:t>
            </a:r>
            <a:endParaRPr lang="en-US" sz="1000" b="0" dirty="0">
              <a:solidFill>
                <a:srgbClr val="333333"/>
              </a:solidFill>
              <a:latin typeface="inherit"/>
            </a:endParaRPr>
          </a:p>
        </p:txBody>
      </p:sp>
    </p:spTree>
    <p:extLst>
      <p:ext uri="{BB962C8B-B14F-4D97-AF65-F5344CB8AC3E}">
        <p14:creationId xmlns:p14="http://schemas.microsoft.com/office/powerpoint/2010/main" val="2348146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76</a:t>
            </a:fld>
            <a:endParaRPr lang="en-US"/>
          </a:p>
        </p:txBody>
      </p:sp>
    </p:spTree>
    <p:extLst>
      <p:ext uri="{BB962C8B-B14F-4D97-AF65-F5344CB8AC3E}">
        <p14:creationId xmlns:p14="http://schemas.microsoft.com/office/powerpoint/2010/main" val="11393964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ED441AC-CA0D-45A5-8777-3800E6E1E1B9}" type="slidenum">
              <a:rPr lang="en-US" sz="1300" b="0">
                <a:latin typeface="Arial" charset="0"/>
              </a:rPr>
              <a:pPr/>
              <a:t>77</a:t>
            </a:fld>
            <a:endParaRPr lang="en-US" sz="1300" b="0">
              <a:latin typeface="Arial" charset="0"/>
            </a:endParaRPr>
          </a:p>
        </p:txBody>
      </p:sp>
      <p:sp>
        <p:nvSpPr>
          <p:cNvPr id="4" name="Notes Placeholder 3">
            <a:extLst>
              <a:ext uri="{FF2B5EF4-FFF2-40B4-BE49-F238E27FC236}">
                <a16:creationId xmlns:a16="http://schemas.microsoft.com/office/drawing/2014/main" id="{90E5DE59-8D10-0041-8436-8E601BCEA3F3}"/>
              </a:ext>
            </a:extLst>
          </p:cNvPr>
          <p:cNvSpPr>
            <a:spLocks noGrp="1"/>
          </p:cNvSpPr>
          <p:nvPr>
            <p:ph type="body" sz="quarter" idx="3"/>
          </p:nvPr>
        </p:nvSpPr>
        <p:spPr/>
        <p:txBody>
          <a:bodyPr/>
          <a:lstStyle/>
          <a:p>
            <a:r>
              <a:rPr lang="en-US" sz="1000" b="1" dirty="0"/>
              <a:t>2018 Annual Report</a:t>
            </a:r>
          </a:p>
          <a:p>
            <a:r>
              <a:rPr lang="en-US" sz="1000" b="1" dirty="0"/>
              <a:t>BUSINESS PROFILE </a:t>
            </a:r>
            <a:endParaRPr lang="en-US" sz="1000" dirty="0"/>
          </a:p>
          <a:p>
            <a:r>
              <a:rPr lang="en-US" sz="1000" dirty="0"/>
              <a:t>Synergy Credit Union is a member-owned financial institution serving more than 28,000 voting and non-voting members from 10 communities within northwestern Saskatchewan. Synergy Credit Union is the fourth largest credit union in the province of Saskatchewan and is one of the leading credit unions in Canada with $1.73 billion in on and off-balance sheet assets. Synergy provides core banking services through our traditional branch network, the Canada-wide ‘ding free’ </a:t>
            </a:r>
            <a:r>
              <a:rPr lang="en-US" sz="1000" dirty="0" err="1"/>
              <a:t>AccuLink</a:t>
            </a:r>
            <a:r>
              <a:rPr lang="en-US" sz="1000" dirty="0"/>
              <a:t> ATM network, </a:t>
            </a:r>
            <a:r>
              <a:rPr lang="en-US" sz="1000" dirty="0" err="1"/>
              <a:t>MemberDirect</a:t>
            </a:r>
            <a:r>
              <a:rPr lang="en-US" sz="1000" dirty="0"/>
              <a:t>® online banking, Live Chat, mobile web and app banking, as well as through calling our Member Contact Centre. </a:t>
            </a:r>
          </a:p>
          <a:p>
            <a:r>
              <a:rPr lang="en-US" sz="1000" b="1" dirty="0"/>
              <a:t>CORPORATE VALUES AND COMMITMENTS </a:t>
            </a:r>
            <a:endParaRPr lang="en-US" sz="1000" dirty="0"/>
          </a:p>
          <a:p>
            <a:r>
              <a:rPr lang="en-US" sz="1000" dirty="0"/>
              <a:t>We are committed to providing members with relevant financial products that fit with our chosen markets and demonstrated areas of expertise. </a:t>
            </a:r>
          </a:p>
          <a:p>
            <a:r>
              <a:rPr lang="en-US" sz="1000" dirty="0"/>
              <a:t>We are committed to developing a leading sales and service culture that provides members with a best-in-class experience. We encourage our employees to promote financial solutions that are responsive, resourceful and realistic to fulfilling our members full-service needs and contributing to Synergy’s growth plans in the areas of banking, trust, insurance* and wealth management*. </a:t>
            </a:r>
          </a:p>
          <a:p>
            <a:r>
              <a:rPr lang="en-US" sz="1000" dirty="0"/>
              <a:t>We are committed to building a constructive corporate culture that offers employees progressive career opportunities which are engaging, educational and rewarding. </a:t>
            </a:r>
          </a:p>
          <a:p>
            <a:r>
              <a:rPr lang="en-US" sz="1000" dirty="0"/>
              <a:t>We are committed to providing meaningful contributions to the communities where we operate. </a:t>
            </a:r>
          </a:p>
          <a:p>
            <a:r>
              <a:rPr lang="en-US" sz="1000" dirty="0"/>
              <a:t>We are committed to achieving consistent profitability and maintaining strong levels of capital that reflect an industry leading, growth-focused, credit union. </a:t>
            </a:r>
          </a:p>
          <a:p>
            <a:endParaRPr lang="en-US" sz="1000" dirty="0"/>
          </a:p>
        </p:txBody>
      </p:sp>
    </p:spTree>
    <p:extLst>
      <p:ext uri="{BB962C8B-B14F-4D97-AF65-F5344CB8AC3E}">
        <p14:creationId xmlns:p14="http://schemas.microsoft.com/office/powerpoint/2010/main" val="37678007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78</a:t>
            </a:fld>
            <a:endParaRPr lang="en-US" sz="1300" b="0">
              <a:latin typeface="Arial" charset="0"/>
            </a:endParaRPr>
          </a:p>
        </p:txBody>
      </p:sp>
      <p:sp>
        <p:nvSpPr>
          <p:cNvPr id="2" name="Notes Placeholder 1">
            <a:extLst>
              <a:ext uri="{FF2B5EF4-FFF2-40B4-BE49-F238E27FC236}">
                <a16:creationId xmlns:a16="http://schemas.microsoft.com/office/drawing/2014/main" id="{AC47717A-02AA-3E46-9D75-14BE6590CB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0954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79</a:t>
            </a:fld>
            <a:endParaRPr lang="en-US"/>
          </a:p>
        </p:txBody>
      </p:sp>
    </p:spTree>
    <p:extLst>
      <p:ext uri="{BB962C8B-B14F-4D97-AF65-F5344CB8AC3E}">
        <p14:creationId xmlns:p14="http://schemas.microsoft.com/office/powerpoint/2010/main" val="10125120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80</a:t>
            </a:fld>
            <a:endParaRPr lang="en-US" sz="1300" b="0">
              <a:latin typeface="Arial" charset="0"/>
            </a:endParaRPr>
          </a:p>
        </p:txBody>
      </p:sp>
    </p:spTree>
    <p:extLst>
      <p:ext uri="{BB962C8B-B14F-4D97-AF65-F5344CB8AC3E}">
        <p14:creationId xmlns:p14="http://schemas.microsoft.com/office/powerpoint/2010/main" val="306218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91EBAA5-741B-48EE-9232-C6FDE747A651}" type="slidenum">
              <a:rPr lang="en-US" sz="1300" b="0">
                <a:latin typeface="Arial" charset="0"/>
              </a:rPr>
              <a:pPr/>
              <a:t>8</a:t>
            </a:fld>
            <a:endParaRPr lang="en-US" sz="1300" b="0">
              <a:latin typeface="Arial" charset="0"/>
            </a:endParaRPr>
          </a:p>
        </p:txBody>
      </p:sp>
      <p:sp>
        <p:nvSpPr>
          <p:cNvPr id="11673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871862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81</a:t>
            </a:fld>
            <a:endParaRPr lang="en-US" sz="1300" b="0">
              <a:latin typeface="Arial" charset="0"/>
            </a:endParaRPr>
          </a:p>
        </p:txBody>
      </p:sp>
    </p:spTree>
    <p:extLst>
      <p:ext uri="{BB962C8B-B14F-4D97-AF65-F5344CB8AC3E}">
        <p14:creationId xmlns:p14="http://schemas.microsoft.com/office/powerpoint/2010/main" val="13505130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82</a:t>
            </a:fld>
            <a:endParaRPr lang="en-US" sz="1300" b="0">
              <a:latin typeface="Arial" charset="0"/>
            </a:endParaRPr>
          </a:p>
        </p:txBody>
      </p:sp>
    </p:spTree>
    <p:extLst>
      <p:ext uri="{BB962C8B-B14F-4D97-AF65-F5344CB8AC3E}">
        <p14:creationId xmlns:p14="http://schemas.microsoft.com/office/powerpoint/2010/main" val="40193664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83</a:t>
            </a:fld>
            <a:endParaRPr lang="en-US" sz="1300" b="0">
              <a:latin typeface="Arial" charset="0"/>
            </a:endParaRPr>
          </a:p>
        </p:txBody>
      </p:sp>
    </p:spTree>
    <p:extLst>
      <p:ext uri="{BB962C8B-B14F-4D97-AF65-F5344CB8AC3E}">
        <p14:creationId xmlns:p14="http://schemas.microsoft.com/office/powerpoint/2010/main" val="5633118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84</a:t>
            </a:fld>
            <a:endParaRPr lang="en-US" sz="1300" b="0">
              <a:latin typeface="Arial" charset="0"/>
            </a:endParaRPr>
          </a:p>
        </p:txBody>
      </p:sp>
    </p:spTree>
    <p:extLst>
      <p:ext uri="{BB962C8B-B14F-4D97-AF65-F5344CB8AC3E}">
        <p14:creationId xmlns:p14="http://schemas.microsoft.com/office/powerpoint/2010/main" val="4844751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84275" y="671513"/>
            <a:ext cx="4733925" cy="3549650"/>
          </a:xfrm>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85</a:t>
            </a:fld>
            <a:endParaRPr lang="en-US" sz="1300" b="0">
              <a:latin typeface="Arial" charset="0"/>
            </a:endParaRPr>
          </a:p>
        </p:txBody>
      </p:sp>
    </p:spTree>
    <p:extLst>
      <p:ext uri="{BB962C8B-B14F-4D97-AF65-F5344CB8AC3E}">
        <p14:creationId xmlns:p14="http://schemas.microsoft.com/office/powerpoint/2010/main" val="14826909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61D8AECE-7511-4111-8530-3C7A2E056D14}" type="slidenum">
              <a:rPr lang="en-US" sz="1300" b="0">
                <a:latin typeface="Arial" charset="0"/>
              </a:rPr>
              <a:pPr/>
              <a:t>86</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1000" dirty="0">
                <a:latin typeface="+mn-lt"/>
              </a:rPr>
              <a:t>2018 Annual Report:</a:t>
            </a:r>
          </a:p>
          <a:p>
            <a:r>
              <a:rPr lang="en-US" sz="1000" dirty="0"/>
              <a:t>Vision and Values</a:t>
            </a:r>
          </a:p>
          <a:p>
            <a:r>
              <a:rPr lang="en-US" sz="1000" dirty="0"/>
              <a:t>Steinbach Credit Union has grown and prospered through a longstanding partnership with its members. Today SCU is a vibrant and healthy organization serving the needs of consumer, commercial and agricultural members in Southeastern Manitoba, including Winnipeg.</a:t>
            </a:r>
            <a:br>
              <a:rPr lang="en-US" sz="1000" dirty="0"/>
            </a:br>
            <a:br>
              <a:rPr lang="en-US" sz="1000" dirty="0"/>
            </a:br>
            <a:r>
              <a:rPr lang="en-US" sz="1000" b="1" dirty="0"/>
              <a:t>Our Vision Statement:</a:t>
            </a:r>
            <a:r>
              <a:rPr lang="en-US" sz="1000" dirty="0"/>
              <a:t> The Steinbach Credit Union will be the premier financial services provider in Southeastern Manitoba. Highly trained staff will deliver high quality, personalized services in a competitive manner, using proven technology. Professional risk management practices will be employed to ensure security of all members’ assets. People will know that we care about each member and the community will see us different from a bank. We will provide an environment of trust in which members feel comfortable doing business and they will recommend us to their family and friends.</a:t>
            </a:r>
          </a:p>
          <a:p>
            <a:r>
              <a:rPr lang="en-US" sz="1000" b="1" dirty="0"/>
              <a:t>Above and Beyond: </a:t>
            </a:r>
            <a:r>
              <a:rPr lang="en-US" sz="1000" dirty="0"/>
              <a:t>The special relationship we have with each and every one of our members is built on decades of unparalleled service. In the changing and often turbulent times our industry faces, we are ever-vigilant to maintain our high standards while continuing to strive for more. As employees of SCU we look deeper within ourselves and how we do our daily jobs to ensure that we deliver the experience our members have come to expect. In short, we must all go Above and Beyond. This sums up what every SCU employee is famous for doing – going above and beyond the call of duty to help a member. It is a very strong statement and it speaks positively in all aspects of whatever we may be doing for a member on any given day. </a:t>
            </a:r>
          </a:p>
          <a:p>
            <a:r>
              <a:rPr lang="en-US" sz="1000" dirty="0"/>
              <a:t>Going Above and Beyond ensures that we continue to get things done to the complete and utter satisfaction of our members.</a:t>
            </a:r>
          </a:p>
          <a:p>
            <a:pPr marL="171741" indent="-171741">
              <a:buFont typeface="Arial" charset="0"/>
              <a:buChar char="•"/>
            </a:pPr>
            <a:endParaRPr lang="en-US" sz="1000" b="1" dirty="0">
              <a:latin typeface="+mn-lt"/>
            </a:endParaRPr>
          </a:p>
        </p:txBody>
      </p:sp>
    </p:spTree>
    <p:extLst>
      <p:ext uri="{BB962C8B-B14F-4D97-AF65-F5344CB8AC3E}">
        <p14:creationId xmlns:p14="http://schemas.microsoft.com/office/powerpoint/2010/main" val="41496016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87</a:t>
            </a:fld>
            <a:endParaRPr lang="en-US" sz="1300" b="0">
              <a:latin typeface="Arial" charset="0"/>
            </a:endParaRPr>
          </a:p>
        </p:txBody>
      </p:sp>
    </p:spTree>
    <p:extLst>
      <p:ext uri="{BB962C8B-B14F-4D97-AF65-F5344CB8AC3E}">
        <p14:creationId xmlns:p14="http://schemas.microsoft.com/office/powerpoint/2010/main" val="12788536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D1B736-2242-4FCD-A727-D2CA631B50EC}" type="slidenum">
              <a:rPr lang="en-US" sz="1300" b="0">
                <a:latin typeface="Arial" charset="0"/>
              </a:rPr>
              <a:pPr/>
              <a:t>88</a:t>
            </a:fld>
            <a:endParaRPr lang="en-US" sz="1300" b="0">
              <a:latin typeface="Arial" charset="0"/>
            </a:endParaRPr>
          </a:p>
        </p:txBody>
      </p:sp>
    </p:spTree>
    <p:extLst>
      <p:ext uri="{BB962C8B-B14F-4D97-AF65-F5344CB8AC3E}">
        <p14:creationId xmlns:p14="http://schemas.microsoft.com/office/powerpoint/2010/main" val="22205563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E86205B-B872-457E-BF4D-79714AFEA994}" type="slidenum">
              <a:rPr lang="en-US" sz="1300" b="0">
                <a:latin typeface="Arial" charset="0"/>
              </a:rPr>
              <a:pPr/>
              <a:t>89</a:t>
            </a:fld>
            <a:endParaRPr lang="en-US" sz="1300" b="0">
              <a:latin typeface="Arial" charset="0"/>
            </a:endParaRPr>
          </a:p>
        </p:txBody>
      </p:sp>
    </p:spTree>
    <p:extLst>
      <p:ext uri="{BB962C8B-B14F-4D97-AF65-F5344CB8AC3E}">
        <p14:creationId xmlns:p14="http://schemas.microsoft.com/office/powerpoint/2010/main" val="34088703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90</a:t>
            </a:fld>
            <a:endParaRPr lang="en-US" sz="1300" b="0">
              <a:latin typeface="Arial" charset="0"/>
            </a:endParaRPr>
          </a:p>
        </p:txBody>
      </p:sp>
      <p:sp>
        <p:nvSpPr>
          <p:cNvPr id="3" name="Rectangle 2">
            <a:extLst>
              <a:ext uri="{FF2B5EF4-FFF2-40B4-BE49-F238E27FC236}">
                <a16:creationId xmlns:a16="http://schemas.microsoft.com/office/drawing/2014/main" id="{BB179B5F-DE8A-5A4B-B503-F5739E54CEE1}"/>
              </a:ext>
            </a:extLst>
          </p:cNvPr>
          <p:cNvSpPr/>
          <p:nvPr/>
        </p:nvSpPr>
        <p:spPr>
          <a:xfrm>
            <a:off x="1027612" y="4240984"/>
            <a:ext cx="5047250" cy="3478033"/>
          </a:xfrm>
          <a:prstGeom prst="rect">
            <a:avLst/>
          </a:prstGeom>
        </p:spPr>
        <p:txBody>
          <a:bodyPr wrap="square" lIns="91595" tIns="45798" rIns="91595" bIns="45798">
            <a:spAutoFit/>
          </a:bodyPr>
          <a:lstStyle/>
          <a:p>
            <a:pPr algn="l"/>
            <a:r>
              <a:rPr lang="en-US" sz="1000" b="0" dirty="0">
                <a:solidFill>
                  <a:srgbClr val="6799C8"/>
                </a:solidFill>
                <a:latin typeface="inherit"/>
              </a:rPr>
              <a:t>2018 Annual Report</a:t>
            </a:r>
          </a:p>
          <a:p>
            <a:pPr algn="l"/>
            <a:r>
              <a:rPr lang="en-US" sz="1000" b="0" dirty="0">
                <a:solidFill>
                  <a:srgbClr val="6799C8"/>
                </a:solidFill>
                <a:latin typeface="inherit"/>
              </a:rPr>
              <a:t>Mission Vision Values</a:t>
            </a:r>
          </a:p>
          <a:p>
            <a:pPr algn="l"/>
            <a:r>
              <a:rPr lang="en-US" sz="1000" b="0" dirty="0">
                <a:solidFill>
                  <a:srgbClr val="948671"/>
                </a:solidFill>
                <a:latin typeface="inherit"/>
              </a:rPr>
              <a:t>Our Mission Statement</a:t>
            </a:r>
          </a:p>
          <a:p>
            <a:pPr algn="l"/>
            <a:r>
              <a:rPr lang="en-US" sz="1000" b="0" dirty="0">
                <a:solidFill>
                  <a:srgbClr val="333333"/>
                </a:solidFill>
                <a:latin typeface="inherit"/>
              </a:rPr>
              <a:t>As a socially responsible co-operative, we provide financial services for the betterment of our members, employees and communities.</a:t>
            </a:r>
          </a:p>
          <a:p>
            <a:pPr algn="l"/>
            <a:r>
              <a:rPr lang="en-US" sz="1000" b="0" dirty="0">
                <a:solidFill>
                  <a:srgbClr val="948671"/>
                </a:solidFill>
                <a:latin typeface="inherit"/>
              </a:rPr>
              <a:t>Our Vision</a:t>
            </a:r>
          </a:p>
          <a:p>
            <a:pPr algn="l"/>
            <a:r>
              <a:rPr lang="en-US" sz="1000" b="0" dirty="0">
                <a:solidFill>
                  <a:srgbClr val="333333"/>
                </a:solidFill>
                <a:latin typeface="inherit"/>
              </a:rPr>
              <a:t>A world where financial services in local communities contribute to a sustainable future for all.</a:t>
            </a:r>
          </a:p>
          <a:p>
            <a:pPr algn="l"/>
            <a:r>
              <a:rPr lang="en-US" sz="1000" b="0" dirty="0">
                <a:solidFill>
                  <a:srgbClr val="948671"/>
                </a:solidFill>
                <a:latin typeface="inherit"/>
              </a:rPr>
              <a:t>Our Values</a:t>
            </a:r>
          </a:p>
          <a:p>
            <a:pPr algn="l"/>
            <a:r>
              <a:rPr lang="en-US" sz="1000" b="0" dirty="0">
                <a:solidFill>
                  <a:srgbClr val="333333"/>
                </a:solidFill>
                <a:latin typeface="inherit"/>
              </a:rPr>
              <a:t>At ACU, we are guided by our values and we act in the best interests of our members, employees, communities and the environment.</a:t>
            </a:r>
          </a:p>
          <a:p>
            <a:pPr algn="l">
              <a:buFont typeface="Arial" panose="020B0604020202020204" pitchFamily="34" charset="0"/>
              <a:buChar char="•"/>
            </a:pPr>
            <a:r>
              <a:rPr lang="en-US" sz="1000" dirty="0">
                <a:solidFill>
                  <a:srgbClr val="333333"/>
                </a:solidFill>
                <a:latin typeface="inherit"/>
              </a:rPr>
              <a:t>integrity;</a:t>
            </a:r>
            <a:r>
              <a:rPr lang="en-US" sz="1000" b="0" dirty="0">
                <a:solidFill>
                  <a:srgbClr val="333333"/>
                </a:solidFill>
                <a:latin typeface="inherit"/>
              </a:rPr>
              <a:t> we are consistently honest, fair, respectful and compassionate in all our relations and do the right thing for the right reason</a:t>
            </a:r>
          </a:p>
          <a:p>
            <a:pPr algn="l">
              <a:buFont typeface="Arial" panose="020B0604020202020204" pitchFamily="34" charset="0"/>
              <a:buChar char="•"/>
            </a:pPr>
            <a:r>
              <a:rPr lang="en-US" sz="1000" dirty="0">
                <a:solidFill>
                  <a:srgbClr val="333333"/>
                </a:solidFill>
                <a:latin typeface="inherit"/>
              </a:rPr>
              <a:t>accountability;</a:t>
            </a:r>
            <a:r>
              <a:rPr lang="en-US" sz="1000" b="0" dirty="0">
                <a:solidFill>
                  <a:srgbClr val="333333"/>
                </a:solidFill>
                <a:latin typeface="inherit"/>
              </a:rPr>
              <a:t> we take responsibility for the financial, social, environmental and economic impacts of our decisions and actions and disclose our performance in a transparent manner</a:t>
            </a:r>
          </a:p>
          <a:p>
            <a:pPr algn="l">
              <a:buFont typeface="Arial" panose="020B0604020202020204" pitchFamily="34" charset="0"/>
              <a:buChar char="•"/>
            </a:pPr>
            <a:r>
              <a:rPr lang="en-US" sz="1000" dirty="0">
                <a:solidFill>
                  <a:srgbClr val="333333"/>
                </a:solidFill>
                <a:latin typeface="inherit"/>
              </a:rPr>
              <a:t>diversity and inclusion;</a:t>
            </a:r>
            <a:r>
              <a:rPr lang="en-US" sz="1000" b="0" dirty="0">
                <a:solidFill>
                  <a:srgbClr val="333333"/>
                </a:solidFill>
                <a:latin typeface="inherit"/>
              </a:rPr>
              <a:t> we welcome and celebrate diversity in all its forms and are open and inclusive in how we do business</a:t>
            </a:r>
          </a:p>
          <a:p>
            <a:pPr algn="l">
              <a:buFont typeface="Arial" panose="020B0604020202020204" pitchFamily="34" charset="0"/>
              <a:buChar char="•"/>
            </a:pPr>
            <a:r>
              <a:rPr lang="en-US" sz="1000" dirty="0">
                <a:solidFill>
                  <a:srgbClr val="333333"/>
                </a:solidFill>
                <a:latin typeface="inherit"/>
              </a:rPr>
              <a:t>service;</a:t>
            </a:r>
            <a:r>
              <a:rPr lang="en-US" sz="1000" b="0" dirty="0">
                <a:solidFill>
                  <a:srgbClr val="333333"/>
                </a:solidFill>
                <a:latin typeface="inherit"/>
              </a:rPr>
              <a:t> we put others first and strive for excellence in all we do to be of service</a:t>
            </a:r>
          </a:p>
          <a:p>
            <a:pPr algn="l">
              <a:buFont typeface="Arial" panose="020B0604020202020204" pitchFamily="34" charset="0"/>
              <a:buChar char="•"/>
            </a:pPr>
            <a:r>
              <a:rPr lang="en-US" sz="1000" dirty="0">
                <a:solidFill>
                  <a:srgbClr val="333333"/>
                </a:solidFill>
                <a:latin typeface="inherit"/>
              </a:rPr>
              <a:t>co-operation;</a:t>
            </a:r>
            <a:r>
              <a:rPr lang="en-US" sz="1000" b="0" dirty="0">
                <a:solidFill>
                  <a:srgbClr val="333333"/>
                </a:solidFill>
                <a:latin typeface="inherit"/>
              </a:rPr>
              <a:t> we work together and partner with others for mutual benefit and the common good</a:t>
            </a:r>
          </a:p>
          <a:p>
            <a:pPr algn="l"/>
            <a:r>
              <a:rPr lang="en-US" sz="1000" b="0" dirty="0">
                <a:solidFill>
                  <a:srgbClr val="333333"/>
                </a:solidFill>
                <a:latin typeface="inherit"/>
              </a:rPr>
              <a:t>In living our values, we embrace the </a:t>
            </a:r>
            <a:r>
              <a:rPr lang="en-US" sz="1000" b="0" u="sng" dirty="0">
                <a:solidFill>
                  <a:srgbClr val="3D3D3D"/>
                </a:solidFill>
                <a:latin typeface="inherit"/>
                <a:hlinkClick r:id="rId3" tooltip="International Co-operative Principles"/>
              </a:rPr>
              <a:t>International Co-operative Principles</a:t>
            </a:r>
            <a:r>
              <a:rPr lang="en-US" sz="1000" b="0" dirty="0">
                <a:solidFill>
                  <a:srgbClr val="333333"/>
                </a:solidFill>
                <a:latin typeface="inherit"/>
              </a:rPr>
              <a:t>.</a:t>
            </a:r>
          </a:p>
          <a:p>
            <a:br>
              <a:rPr lang="en-US" sz="1000" dirty="0"/>
            </a:br>
            <a:endParaRPr lang="en-US" sz="1000" dirty="0"/>
          </a:p>
        </p:txBody>
      </p:sp>
    </p:spTree>
    <p:extLst>
      <p:ext uri="{BB962C8B-B14F-4D97-AF65-F5344CB8AC3E}">
        <p14:creationId xmlns:p14="http://schemas.microsoft.com/office/powerpoint/2010/main" val="227617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a:t>
            </a:fld>
            <a:endParaRPr lang="en-US"/>
          </a:p>
        </p:txBody>
      </p:sp>
    </p:spTree>
    <p:extLst>
      <p:ext uri="{BB962C8B-B14F-4D97-AF65-F5344CB8AC3E}">
        <p14:creationId xmlns:p14="http://schemas.microsoft.com/office/powerpoint/2010/main" val="37496137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12DFB3A-4B3A-47E0-9D5C-8946B01B25D7}" type="slidenum">
              <a:rPr lang="en-US" sz="1300" b="0">
                <a:latin typeface="Arial" charset="0"/>
              </a:rPr>
              <a:pPr/>
              <a:t>91</a:t>
            </a:fld>
            <a:endParaRPr lang="en-US" sz="1300" b="0">
              <a:latin typeface="Arial" charset="0"/>
            </a:endParaRPr>
          </a:p>
        </p:txBody>
      </p:sp>
      <p:sp>
        <p:nvSpPr>
          <p:cNvPr id="18841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515347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4A6EBC8-5ECD-4E1D-9CE1-CEC60A3189A5}" type="slidenum">
              <a:rPr lang="en-US" sz="1300" b="0">
                <a:latin typeface="Arial" charset="0"/>
              </a:rPr>
              <a:pPr/>
              <a:t>92</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1000" b="1" dirty="0">
                <a:latin typeface="+mn-lt"/>
              </a:rPr>
              <a:t>2018 Annual Report</a:t>
            </a:r>
          </a:p>
          <a:p>
            <a:r>
              <a:rPr lang="en-US" dirty="0"/>
              <a:t>Cambrian Credit Union was established in 1959. Since then, we have grown to be one of the largest credit unions serving the Winnipeg and Selkirk marketplaces. With more than $3.6 billion in assets and over 63,000 members, we strive to help each of our members build strong financial foundations for making their dreams come true. This is not only our mission, but our core purpose.</a:t>
            </a:r>
            <a:br>
              <a:rPr lang="en-US" dirty="0"/>
            </a:br>
            <a:endParaRPr lang="en-US" dirty="0"/>
          </a:p>
          <a:p>
            <a:r>
              <a:rPr lang="en-US" dirty="0"/>
              <a:t>Core Values</a:t>
            </a:r>
          </a:p>
          <a:p>
            <a:r>
              <a:rPr lang="en-US" dirty="0"/>
              <a:t>Everything we do at Cambrian is guided by our five simple values: Integrity and honesty; Member Focused; Competitive; Community Involvement; Innovative Spirit. These simple values ensure that each of our members is guaranteed to receive hassle-free banking day in and day out.</a:t>
            </a:r>
          </a:p>
          <a:p>
            <a:endParaRPr lang="en-US" dirty="0"/>
          </a:p>
          <a:p>
            <a:r>
              <a:rPr lang="en-US" dirty="0"/>
              <a:t>Cambrian History</a:t>
            </a:r>
            <a:br>
              <a:rPr lang="en-US" dirty="0"/>
            </a:br>
            <a:r>
              <a:rPr lang="en-US" dirty="0"/>
              <a:t>Since 1959, Cambrian has grown partly through mergers with other credit unions to become one of Manitoba's largest credit unions. </a:t>
            </a:r>
            <a:r>
              <a:rPr lang="en-US" dirty="0">
                <a:hlinkClick r:id="rId3"/>
              </a:rPr>
              <a:t>Learn more</a:t>
            </a:r>
            <a:r>
              <a:rPr lang="en-US" dirty="0"/>
              <a:t> about our history. </a:t>
            </a:r>
          </a:p>
          <a:p>
            <a:endParaRPr lang="en-US" sz="1000" b="1" dirty="0">
              <a:latin typeface="+mn-lt"/>
            </a:endParaRPr>
          </a:p>
        </p:txBody>
      </p:sp>
    </p:spTree>
    <p:extLst>
      <p:ext uri="{BB962C8B-B14F-4D97-AF65-F5344CB8AC3E}">
        <p14:creationId xmlns:p14="http://schemas.microsoft.com/office/powerpoint/2010/main" val="18013346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93</a:t>
            </a:fld>
            <a:endParaRPr lang="en-US" sz="1300" b="0">
              <a:latin typeface="Arial" charset="0"/>
            </a:endParaRPr>
          </a:p>
        </p:txBody>
      </p:sp>
    </p:spTree>
    <p:extLst>
      <p:ext uri="{BB962C8B-B14F-4D97-AF65-F5344CB8AC3E}">
        <p14:creationId xmlns:p14="http://schemas.microsoft.com/office/powerpoint/2010/main" val="36899806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0FAAF6-16BE-4429-A7E6-B0FEAA8F6BDC}" type="slidenum">
              <a:rPr lang="en-US" smtClean="0"/>
              <a:pPr>
                <a:defRPr/>
              </a:pPr>
              <a:t>94</a:t>
            </a:fld>
            <a:endParaRPr lang="en-US"/>
          </a:p>
        </p:txBody>
      </p:sp>
    </p:spTree>
    <p:extLst>
      <p:ext uri="{BB962C8B-B14F-4D97-AF65-F5344CB8AC3E}">
        <p14:creationId xmlns:p14="http://schemas.microsoft.com/office/powerpoint/2010/main" val="30776648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F58B681-54F6-476E-AA06-684709BA3493}" type="slidenum">
              <a:rPr lang="en-US" sz="1300" b="0">
                <a:latin typeface="Arial" charset="0"/>
              </a:rPr>
              <a:pPr/>
              <a:t>95</a:t>
            </a:fld>
            <a:endParaRPr lang="en-US" sz="1300" b="0">
              <a:latin typeface="Arial" charset="0"/>
            </a:endParaRPr>
          </a:p>
        </p:txBody>
      </p:sp>
      <p:sp>
        <p:nvSpPr>
          <p:cNvPr id="194565" name="Notes Placeholder 4"/>
          <p:cNvSpPr>
            <a:spLocks noGrp="1"/>
          </p:cNvSpPr>
          <p:nvPr/>
        </p:nvSpPr>
        <p:spPr bwMode="auto">
          <a:xfrm>
            <a:off x="877377" y="6137020"/>
            <a:ext cx="5184039" cy="2879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096" tIns="47049" rIns="94096" bIns="47049"/>
          <a:lstStyle/>
          <a:p>
            <a:pPr algn="l">
              <a:spcBef>
                <a:spcPct val="30000"/>
              </a:spcBef>
            </a:pPr>
            <a:endParaRPr lang="en-CA" sz="800" b="0">
              <a:latin typeface="Arial" charset="0"/>
            </a:endParaRPr>
          </a:p>
        </p:txBody>
      </p:sp>
      <p:sp>
        <p:nvSpPr>
          <p:cNvPr id="2" name="Notes Placeholder 1"/>
          <p:cNvSpPr>
            <a:spLocks noGrp="1"/>
          </p:cNvSpPr>
          <p:nvPr>
            <p:ph type="body" sz="quarter" idx="10"/>
          </p:nvPr>
        </p:nvSpPr>
        <p:spPr/>
        <p:txBody>
          <a:bodyPr/>
          <a:lstStyle/>
          <a:p>
            <a:r>
              <a:rPr lang="en-US" sz="1000" dirty="0"/>
              <a:t>2015 Annual Report</a:t>
            </a:r>
          </a:p>
          <a:p>
            <a:r>
              <a:rPr lang="en-US" sz="1000" dirty="0"/>
              <a:t>MISSION</a:t>
            </a:r>
          </a:p>
          <a:p>
            <a:r>
              <a:rPr lang="en-US" sz="1000" dirty="0"/>
              <a:t>To be an innovative, financially sound credit union dedicated to high standards of member service and supportive of the communities we serve. </a:t>
            </a:r>
          </a:p>
          <a:p>
            <a:r>
              <a:rPr lang="en-US" sz="1000" dirty="0"/>
              <a:t>VISION </a:t>
            </a:r>
          </a:p>
          <a:p>
            <a:r>
              <a:rPr lang="en-US" sz="1000" dirty="0"/>
              <a:t>To be the leading provider of financial services in Southern Manitoba. </a:t>
            </a:r>
          </a:p>
          <a:p>
            <a:r>
              <a:rPr lang="en-US" sz="1000" dirty="0"/>
              <a:t>Integrity</a:t>
            </a:r>
            <a:br>
              <a:rPr lang="en-US" sz="1000" dirty="0"/>
            </a:br>
            <a:r>
              <a:rPr lang="en-US" sz="1000" dirty="0"/>
              <a:t>VALUES </a:t>
            </a:r>
          </a:p>
          <a:p>
            <a:r>
              <a:rPr lang="en-US" sz="1000" dirty="0"/>
              <a:t>Community Supportive Member and Employee Focused Proactive </a:t>
            </a:r>
          </a:p>
          <a:p>
            <a:r>
              <a:rPr lang="en-US" sz="1000" dirty="0"/>
              <a:t>MEMBERS </a:t>
            </a:r>
          </a:p>
          <a:p>
            <a:r>
              <a:rPr lang="en-US" sz="1000" dirty="0"/>
              <a:t>To identify and fulfil the financial needs of all members through A+. </a:t>
            </a:r>
          </a:p>
          <a:p>
            <a:r>
              <a:rPr lang="en-US" sz="1000" dirty="0"/>
              <a:t>COMMUNITY </a:t>
            </a:r>
          </a:p>
          <a:p>
            <a:r>
              <a:rPr lang="en-US" sz="1000" dirty="0"/>
              <a:t>To support and contribute to the well-being of Southern Manitoba. </a:t>
            </a:r>
          </a:p>
          <a:p>
            <a:r>
              <a:rPr lang="en-US" sz="1000" dirty="0"/>
              <a:t>EMPLOYEES </a:t>
            </a:r>
          </a:p>
          <a:p>
            <a:r>
              <a:rPr lang="en-US" sz="1000" dirty="0"/>
              <a:t>To foster a culture of employee engagement and empowerment that inspires individual and organizational success. </a:t>
            </a:r>
          </a:p>
          <a:p>
            <a:r>
              <a:rPr lang="en-US" sz="1000" dirty="0"/>
              <a:t>FINANCIALS </a:t>
            </a:r>
          </a:p>
          <a:p>
            <a:r>
              <a:rPr lang="en-US" sz="1000" dirty="0"/>
              <a:t>To be financially sustainable through responsible stewardship. </a:t>
            </a:r>
          </a:p>
          <a:p>
            <a:endParaRPr lang="en-US" sz="1000" dirty="0"/>
          </a:p>
          <a:p>
            <a:endParaRPr lang="en-US" sz="1000" dirty="0"/>
          </a:p>
        </p:txBody>
      </p:sp>
    </p:spTree>
    <p:extLst>
      <p:ext uri="{BB962C8B-B14F-4D97-AF65-F5344CB8AC3E}">
        <p14:creationId xmlns:p14="http://schemas.microsoft.com/office/powerpoint/2010/main" val="42309512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96</a:t>
            </a:fld>
            <a:endParaRPr lang="en-US"/>
          </a:p>
        </p:txBody>
      </p:sp>
    </p:spTree>
    <p:extLst>
      <p:ext uri="{BB962C8B-B14F-4D97-AF65-F5344CB8AC3E}">
        <p14:creationId xmlns:p14="http://schemas.microsoft.com/office/powerpoint/2010/main" val="32733412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97</a:t>
            </a:fld>
            <a:endParaRPr lang="en-US"/>
          </a:p>
        </p:txBody>
      </p:sp>
    </p:spTree>
    <p:extLst>
      <p:ext uri="{BB962C8B-B14F-4D97-AF65-F5344CB8AC3E}">
        <p14:creationId xmlns:p14="http://schemas.microsoft.com/office/powerpoint/2010/main" val="16322210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7F576-7A7B-4598-8610-FC4261810AA5}" type="slidenum">
              <a:rPr lang="en-US" sz="1300" b="0">
                <a:latin typeface="Arial" charset="0"/>
              </a:rPr>
              <a:pPr/>
              <a:t>98</a:t>
            </a:fld>
            <a:endParaRPr lang="en-US" sz="1300" b="0">
              <a:latin typeface="Arial" charset="0"/>
            </a:endParaRPr>
          </a:p>
        </p:txBody>
      </p:sp>
      <p:sp>
        <p:nvSpPr>
          <p:cNvPr id="196613" name="Notes Placeholder 4"/>
          <p:cNvSpPr>
            <a:spLocks noGrp="1"/>
          </p:cNvSpPr>
          <p:nvPr/>
        </p:nvSpPr>
        <p:spPr bwMode="auto">
          <a:xfrm>
            <a:off x="877377" y="5912423"/>
            <a:ext cx="5184039" cy="2879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096" tIns="47049" rIns="94096" bIns="47049"/>
          <a:lstStyle/>
          <a:p>
            <a:pPr algn="l">
              <a:spcBef>
                <a:spcPct val="30000"/>
              </a:spcBef>
            </a:pPr>
            <a:endParaRPr lang="en-CA" sz="800" b="0">
              <a:latin typeface="Arial" charset="0"/>
            </a:endParaRPr>
          </a:p>
        </p:txBody>
      </p:sp>
      <p:sp>
        <p:nvSpPr>
          <p:cNvPr id="2" name="Notes Placeholder 1"/>
          <p:cNvSpPr>
            <a:spLocks noGrp="1"/>
          </p:cNvSpPr>
          <p:nvPr>
            <p:ph type="body" sz="quarter" idx="10"/>
          </p:nvPr>
        </p:nvSpPr>
        <p:spPr/>
        <p:txBody>
          <a:bodyPr/>
          <a:lstStyle/>
          <a:p>
            <a:r>
              <a:rPr lang="en-US" sz="1000" b="1" dirty="0">
                <a:latin typeface="+mn-lt"/>
              </a:rPr>
              <a:t>2018 Annual Report</a:t>
            </a:r>
          </a:p>
          <a:p>
            <a:r>
              <a:rPr lang="en-US" sz="1000" dirty="0"/>
              <a:t>Our Mission </a:t>
            </a:r>
          </a:p>
          <a:p>
            <a:r>
              <a:rPr lang="en-US" sz="1000" dirty="0"/>
              <a:t>We are a sound financial institution that provides competitive products, services and advice to help members achieve their financial goals. </a:t>
            </a:r>
          </a:p>
          <a:p>
            <a:r>
              <a:rPr lang="en-US" sz="1000" dirty="0"/>
              <a:t>Our Values </a:t>
            </a:r>
          </a:p>
          <a:p>
            <a:r>
              <a:rPr lang="en-US" sz="1000" b="1" dirty="0"/>
              <a:t>Our Members. </a:t>
            </a:r>
            <a:r>
              <a:rPr lang="en-US" sz="1000" dirty="0"/>
              <a:t>They are the reason we exist and they are at the heart of what we do. For us, this means a commitment to continuously improving our members’ experience by delivering relevant products, services and advice with honesty, fairness and respect. </a:t>
            </a:r>
          </a:p>
          <a:p>
            <a:r>
              <a:rPr lang="en-US" sz="1000" b="1" dirty="0"/>
              <a:t>Our Employees. </a:t>
            </a:r>
            <a:r>
              <a:rPr lang="en-US" sz="1000" dirty="0"/>
              <a:t>Our people are our strength and the basis of our ability to provide an exceptional member experience. We strive to be an employer of choice, where employees are also treated with honesty, fairness and respect; offered opportunities to learn and develop; are paid fairly; and empowered to carry out their duties. </a:t>
            </a:r>
          </a:p>
          <a:p>
            <a:r>
              <a:rPr lang="en-US" sz="1000" b="1" dirty="0"/>
              <a:t>Our Community. </a:t>
            </a:r>
            <a:r>
              <a:rPr lang="en-US" sz="1000" dirty="0"/>
              <a:t>We serve a broad community, and we also benefit from that community. We recognize our responsibility to make a positive contribution to its health and quality of life. </a:t>
            </a:r>
          </a:p>
          <a:p>
            <a:r>
              <a:rPr lang="en-US" sz="1000" b="1" dirty="0"/>
              <a:t>Co-operation. </a:t>
            </a:r>
            <a:r>
              <a:rPr lang="en-US" sz="1000" dirty="0"/>
              <a:t>We believe in the principles of co-operation and the continuing development of CCCU and the credit union system in Manitoba, Canada and around the world. Our members are our owners and benefit in many ways from ownership, including having a say in how their credit union is run, and sharing in our profits. </a:t>
            </a:r>
          </a:p>
          <a:p>
            <a:r>
              <a:rPr lang="en-US" sz="1000" b="1" dirty="0"/>
              <a:t>Strong Governance. </a:t>
            </a:r>
            <a:r>
              <a:rPr lang="en-US" sz="1000" dirty="0"/>
              <a:t>The Board of Directors is elected by the membership, and is committed to ensuring effective oversight of the credit union with a view to ensuring a sustainable future. </a:t>
            </a:r>
          </a:p>
          <a:p>
            <a:r>
              <a:rPr lang="en-US" sz="1000" b="1" dirty="0"/>
              <a:t>Our Heritage. </a:t>
            </a:r>
            <a:r>
              <a:rPr lang="en-US" sz="1000" dirty="0"/>
              <a:t>CCCU has a long history in Manitoba, and we </a:t>
            </a:r>
            <a:r>
              <a:rPr lang="en-US" sz="1000" dirty="0" err="1"/>
              <a:t>honour</a:t>
            </a:r>
            <a:r>
              <a:rPr lang="en-US" sz="1000" dirty="0"/>
              <a:t> our past and the original members who brought our credit union to life. </a:t>
            </a:r>
          </a:p>
          <a:p>
            <a:r>
              <a:rPr lang="en-US" sz="1000" dirty="0"/>
              <a:t>Our Vision </a:t>
            </a:r>
          </a:p>
          <a:p>
            <a:r>
              <a:rPr lang="en-US" sz="1000" dirty="0"/>
              <a:t>To be recognized as a leading credit union, where every member feels valued and supported as they achieve their financial goals. </a:t>
            </a:r>
          </a:p>
          <a:p>
            <a:endParaRPr lang="en-US" sz="1000" dirty="0">
              <a:latin typeface="+mn-lt"/>
            </a:endParaRPr>
          </a:p>
        </p:txBody>
      </p:sp>
    </p:spTree>
    <p:extLst>
      <p:ext uri="{BB962C8B-B14F-4D97-AF65-F5344CB8AC3E}">
        <p14:creationId xmlns:p14="http://schemas.microsoft.com/office/powerpoint/2010/main" val="8629869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99</a:t>
            </a:fld>
            <a:endParaRPr lang="en-US" sz="1300" b="0">
              <a:latin typeface="Arial" charset="0"/>
            </a:endParaRPr>
          </a:p>
        </p:txBody>
      </p:sp>
    </p:spTree>
    <p:extLst>
      <p:ext uri="{BB962C8B-B14F-4D97-AF65-F5344CB8AC3E}">
        <p14:creationId xmlns:p14="http://schemas.microsoft.com/office/powerpoint/2010/main" val="11517934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0FAAF6-16BE-4429-A7E6-B0FEAA8F6BDC}" type="slidenum">
              <a:rPr lang="en-US" smtClean="0"/>
              <a:pPr>
                <a:defRPr/>
              </a:pPr>
              <a:t>100</a:t>
            </a:fld>
            <a:endParaRPr lang="en-US"/>
          </a:p>
        </p:txBody>
      </p:sp>
    </p:spTree>
    <p:extLst>
      <p:ext uri="{BB962C8B-B14F-4D97-AF65-F5344CB8AC3E}">
        <p14:creationId xmlns:p14="http://schemas.microsoft.com/office/powerpoint/2010/main" val="2567546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1" y="6412501"/>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800" spc="-50" baseline="0">
                <a:solidFill>
                  <a:schemeClr val="tx1">
                    <a:lumMod val="50000"/>
                    <a:lumOff val="50000"/>
                  </a:schemeClr>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0A71CB33-BBA6-42F2-A86E-2E41262EADE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3847064" y="6400800"/>
            <a:ext cx="1524000" cy="470765"/>
          </a:xfrm>
          <a:prstGeom prst="rect">
            <a:avLst/>
          </a:prstGeom>
        </p:spPr>
      </p:pic>
      <p:sp>
        <p:nvSpPr>
          <p:cNvPr id="11" name="Rounded Rectangle 10"/>
          <p:cNvSpPr/>
          <p:nvPr userDrawn="1"/>
        </p:nvSpPr>
        <p:spPr bwMode="auto">
          <a:xfrm>
            <a:off x="304800" y="6430293"/>
            <a:ext cx="2048552" cy="37457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Top 25 Credit Unions</a:t>
            </a:r>
          </a:p>
        </p:txBody>
      </p:sp>
    </p:spTree>
    <p:extLst>
      <p:ext uri="{BB962C8B-B14F-4D97-AF65-F5344CB8AC3E}">
        <p14:creationId xmlns:p14="http://schemas.microsoft.com/office/powerpoint/2010/main" val="10966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EA051B39-B140-43FE-96DB-472A2B59CE7C}" type="datetime1">
              <a:rPr lang="en-US" smtClean="0"/>
              <a:t>4/20/20</a:t>
            </a:fld>
            <a:endParaRPr lang="en-US"/>
          </a:p>
        </p:txBody>
      </p:sp>
      <p:sp>
        <p:nvSpPr>
          <p:cNvPr id="5" name="Footer Placeholder 4"/>
          <p:cNvSpPr>
            <a:spLocks noGrp="1"/>
          </p:cNvSpPr>
          <p:nvPr>
            <p:ph type="ftr" sz="quarter" idx="11"/>
          </p:nvPr>
        </p:nvSpPr>
        <p:spPr/>
        <p:txBody>
          <a:bodyPr/>
          <a:lstStyle/>
          <a:p>
            <a:r>
              <a:rPr lang="en-US"/>
              <a:t>Footer Text</a:t>
            </a:r>
          </a:p>
        </p:txBody>
      </p:sp>
      <p:cxnSp>
        <p:nvCxnSpPr>
          <p:cNvPr id="9" name="Straight Connector 8"/>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380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DA600BB2-27C5-458B-ABCE-839C88CF47CE}" type="datetime1">
              <a:rPr lang="en-US" smtClean="0"/>
              <a:t>4/20/20</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cxnSp>
        <p:nvCxnSpPr>
          <p:cNvPr id="11" name="Straight Connector 10"/>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lvl1pPr>
              <a:defRPr sz="2400" b="1"/>
            </a:lvl1pPr>
          </a:lstStyle>
          <a:p>
            <a:r>
              <a:rPr lang="en-US" dirty="0"/>
              <a:t>Click to edit Master title style</a:t>
            </a:r>
            <a:endParaRPr lang="en-CA" dirty="0"/>
          </a:p>
        </p:txBody>
      </p:sp>
      <p:sp>
        <p:nvSpPr>
          <p:cNvPr id="3" name="Chart Placeholder 2"/>
          <p:cNvSpPr>
            <a:spLocks noGrp="1"/>
          </p:cNvSpPr>
          <p:nvPr>
            <p:ph type="chart" idx="1"/>
          </p:nvPr>
        </p:nvSpPr>
        <p:spPr>
          <a:xfrm>
            <a:off x="566738" y="1752600"/>
            <a:ext cx="8001000" cy="4267200"/>
          </a:xfrm>
        </p:spPr>
        <p:txBody>
          <a:bodyPr/>
          <a:lstStyle/>
          <a:p>
            <a:pPr lvl="0"/>
            <a:endParaRPr lang="en-CA" noProof="0"/>
          </a:p>
        </p:txBody>
      </p:sp>
      <p:cxnSp>
        <p:nvCxnSpPr>
          <p:cNvPr id="9" name="Straight Connector 8"/>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99236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1D738E-8962-435F-8C43-147B8DD7E819}" type="datetime1">
              <a:rPr lang="en-US" smtClean="0"/>
              <a:t>4/20/20</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06521"/>
            <a:ext cx="7543800" cy="1450757"/>
          </a:xfrm>
        </p:spPr>
        <p:txBody>
          <a:bodyPr>
            <a:normAutofit/>
          </a:bodyPr>
          <a:lstStyle>
            <a:lvl1pPr>
              <a:defRPr sz="2400" b="1">
                <a:solidFill>
                  <a:schemeClr val="tx1">
                    <a:lumMod val="50000"/>
                    <a:lumOff val="50000"/>
                  </a:schemeClr>
                </a:solidFil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7425344" y="6459786"/>
            <a:ext cx="984019" cy="365125"/>
          </a:xfrm>
        </p:spPr>
        <p:txBody>
          <a:bodyPr/>
          <a:lstStyle>
            <a:lvl1pPr>
              <a:defRPr sz="1200" b="0"/>
            </a:lvl1p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3396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1" y="6430222"/>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CA"/>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9CAEA93-55E7-4DA9-90C2-089A26EEFEC4}" type="datetime1">
              <a:rPr lang="en-US" smtClean="0"/>
              <a:t>4/20/20</a:t>
            </a:fld>
            <a:endParaRPr lang="en-US"/>
          </a:p>
        </p:txBody>
      </p:sp>
      <p:sp>
        <p:nvSpPr>
          <p:cNvPr id="5" name="Footer Placeholder 4"/>
          <p:cNvSpPr>
            <a:spLocks noGrp="1"/>
          </p:cNvSpPr>
          <p:nvPr>
            <p:ph type="ftr" sz="quarter" idx="11"/>
          </p:nvPr>
        </p:nvSpPr>
        <p:spPr/>
        <p:txBody>
          <a:bodyPr/>
          <a:lstStyle/>
          <a:p>
            <a:r>
              <a:rPr lang="en-US"/>
              <a:t>Footer Text</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71776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99632"/>
            <a:ext cx="7543800" cy="1450757"/>
          </a:xfrm>
        </p:spPr>
        <p:txBody>
          <a:bodyPr>
            <a:normAutofit/>
          </a:bodyPr>
          <a:lstStyle>
            <a:lvl1pPr>
              <a:defRPr sz="2400" b="1">
                <a:solidFill>
                  <a:schemeClr val="tx1">
                    <a:lumMod val="50000"/>
                    <a:lumOff val="50000"/>
                  </a:schemeClr>
                </a:solidFill>
              </a:defRPr>
            </a:lvl1pPr>
          </a:lstStyle>
          <a:p>
            <a:r>
              <a:rPr lang="en-CA"/>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E34CF3C7-6809-4F39-BD67-A75817BDDE0A}" type="datetime1">
              <a:rPr lang="en-US" smtClean="0"/>
              <a:t>4/20/20</a:t>
            </a:fld>
            <a:endParaRPr lang="en-US"/>
          </a:p>
        </p:txBody>
      </p:sp>
      <p:sp>
        <p:nvSpPr>
          <p:cNvPr id="6" name="Footer Placeholder 5"/>
          <p:cNvSpPr>
            <a:spLocks noGrp="1"/>
          </p:cNvSpPr>
          <p:nvPr>
            <p:ph type="ftr" sz="quarter" idx="11"/>
          </p:nvPr>
        </p:nvSpPr>
        <p:spPr/>
        <p:txBody>
          <a:bodyPr/>
          <a:lstStyle/>
          <a:p>
            <a:r>
              <a:rPr lang="en-US"/>
              <a:t>Footer Text</a:t>
            </a:r>
          </a:p>
        </p:txBody>
      </p:sp>
      <p:cxnSp>
        <p:nvCxnSpPr>
          <p:cNvPr id="11" name="Straight Connector 10"/>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84041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F7EAEB24-CE78-465C-A726-91D0868FA48F}" type="datetime1">
              <a:rPr lang="en-US" smtClean="0"/>
              <a:t>4/20/20</a:t>
            </a:fld>
            <a:endParaRPr lang="en-US"/>
          </a:p>
        </p:txBody>
      </p:sp>
      <p:sp>
        <p:nvSpPr>
          <p:cNvPr id="8" name="Footer Placeholder 7"/>
          <p:cNvSpPr>
            <a:spLocks noGrp="1"/>
          </p:cNvSpPr>
          <p:nvPr>
            <p:ph type="ftr" sz="quarter" idx="11"/>
          </p:nvPr>
        </p:nvSpPr>
        <p:spPr/>
        <p:txBody>
          <a:bodyPr/>
          <a:lstStyle/>
          <a:p>
            <a:r>
              <a:rPr lang="en-US"/>
              <a:t>Footer Text</a:t>
            </a:r>
          </a:p>
        </p:txBody>
      </p:sp>
      <p:cxnSp>
        <p:nvCxnSpPr>
          <p:cNvPr id="13" name="Straight Connector 12"/>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57817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1" y="152400"/>
            <a:ext cx="7543800" cy="1450757"/>
          </a:xfrm>
        </p:spPr>
        <p:txBody>
          <a:bodyPr>
            <a:normAutofit/>
          </a:bodyPr>
          <a:lstStyle>
            <a:lvl1pPr>
              <a:defRPr sz="2400" b="1">
                <a:solidFill>
                  <a:schemeClr val="tx1">
                    <a:lumMod val="50000"/>
                    <a:lumOff val="50000"/>
                  </a:schemeClr>
                </a:solidFill>
              </a:defRPr>
            </a:lvl1pPr>
          </a:lstStyle>
          <a:p>
            <a:r>
              <a:rPr lang="en-CA"/>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40BAADF0-1749-4E8B-9691-B44A5F8C0895}" type="datetime1">
              <a:rPr lang="en-US" smtClean="0"/>
              <a:t>4/20/20</a:t>
            </a:fld>
            <a:endParaRPr lang="en-US"/>
          </a:p>
        </p:txBody>
      </p:sp>
      <p:sp>
        <p:nvSpPr>
          <p:cNvPr id="4" name="Footer Placeholder 3"/>
          <p:cNvSpPr>
            <a:spLocks noGrp="1"/>
          </p:cNvSpPr>
          <p:nvPr>
            <p:ph type="ftr" sz="quarter" idx="11"/>
          </p:nvPr>
        </p:nvSpPr>
        <p:spPr/>
        <p:txBody>
          <a:bodyPr/>
          <a:lstStyle/>
          <a:p>
            <a:r>
              <a:rPr lang="en-US"/>
              <a:t>Footer Text</a:t>
            </a:r>
          </a:p>
        </p:txBody>
      </p:sp>
      <p:cxnSp>
        <p:nvCxnSpPr>
          <p:cNvPr id="8" name="Straight Connector 7"/>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75622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A8AF628A-A867-4937-BBE5-207DB6F9C51A}" type="datetime1">
              <a:rPr lang="en-US" smtClean="0"/>
              <a:t>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Footer Text</a:t>
            </a:r>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
        <p:nvSpPr>
          <p:cNvPr id="9" name="Rectangle 8"/>
          <p:cNvSpPr/>
          <p:nvPr userDrawn="1"/>
        </p:nvSpPr>
        <p:spPr>
          <a:xfrm>
            <a:off x="2381" y="6400800"/>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79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CA"/>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118BBB94-68E6-4675-A946-F1C5994EDBD7}" type="datetime1">
              <a:rPr lang="en-US" smtClean="0"/>
              <a:t>4/20/20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Footer Text</a:t>
            </a:r>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4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381" y="4962871"/>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CA"/>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DC3B8377-21E3-4835-B75D-4E2847E2750F}" type="datetime1">
              <a:rPr lang="en-US" smtClean="0"/>
              <a:t>4/20/20</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extLst>
      <p:ext uri="{BB962C8B-B14F-4D97-AF65-F5344CB8AC3E}">
        <p14:creationId xmlns:p14="http://schemas.microsoft.com/office/powerpoint/2010/main" val="15571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43"/>
            <a:ext cx="914400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CA"/>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A580ECC-0059-4FC2-92D0-D6E31A57BC1F}"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bwMode="auto">
          <a:xfrm>
            <a:off x="457200" y="6451689"/>
            <a:ext cx="1905000" cy="37457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Top 25 Credit Unions</a:t>
            </a:r>
          </a:p>
        </p:txBody>
      </p:sp>
      <p:pic>
        <p:nvPicPr>
          <p:cNvPr id="13" name="Picture 12"/>
          <p:cNvPicPr>
            <a:picLocks noChangeAspect="1"/>
          </p:cNvPicPr>
          <p:nvPr userDrawn="1"/>
        </p:nvPicPr>
        <p:blipFill>
          <a:blip r:embed="rId15"/>
          <a:stretch>
            <a:fillRect/>
          </a:stretch>
        </p:blipFill>
        <p:spPr>
          <a:xfrm>
            <a:off x="3806825" y="6409143"/>
            <a:ext cx="1579286" cy="487842"/>
          </a:xfrm>
          <a:prstGeom prst="rect">
            <a:avLst/>
          </a:prstGeom>
        </p:spPr>
      </p:pic>
    </p:spTree>
    <p:extLst>
      <p:ext uri="{BB962C8B-B14F-4D97-AF65-F5344CB8AC3E}">
        <p14:creationId xmlns:p14="http://schemas.microsoft.com/office/powerpoint/2010/main" val="170583705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026" r:id="rId13"/>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hyperlink" Target="http://www.crosstowncivic.mb.ca/news"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1.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png"/></Relationships>
</file>

<file path=ppt/slides/_rels/slide10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2.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png"/></Relationships>
</file>

<file path=ppt/slides/_rels/slide104.xml.rels><?xml version="1.0" encoding="UTF-8" standalone="yes"?>
<Relationships xmlns="http://schemas.openxmlformats.org/package/2006/relationships"><Relationship Id="rId8" Type="http://schemas.openxmlformats.org/officeDocument/2006/relationships/chart" Target="../charts/chart69.xml"/><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png"/></Relationships>
</file>

<file path=ppt/slides/_rels/slide105.xml.rels><?xml version="1.0" encoding="UTF-8" standalone="yes"?>
<Relationships xmlns="http://schemas.openxmlformats.org/package/2006/relationships"><Relationship Id="rId8" Type="http://schemas.openxmlformats.org/officeDocument/2006/relationships/chart" Target="../charts/chart70.xml"/><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4.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png"/></Relationships>
</file>

<file path=ppt/slides/_rels/slide106.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5.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png"/></Relationships>
</file>

<file path=ppt/slides/_rels/slide107.xml.rels><?xml version="1.0" encoding="UTF-8" standalone="yes"?>
<Relationships xmlns="http://schemas.openxmlformats.org/package/2006/relationships"><Relationship Id="rId8" Type="http://schemas.openxmlformats.org/officeDocument/2006/relationships/chart" Target="../charts/chart72.xml"/><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6.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7" Type="http://schemas.openxmlformats.org/officeDocument/2006/relationships/image" Target="../media/image87.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https://mcvay-my.sharepoint.com/personal/david_mcvay_mcvayandassociates_com/Documents/Shared%20with%20Everyone/Credit%20Union%20Market%20Share.xlsm!6.%20Share%20Summary!R964C1:R975C5" TargetMode="External"/><Relationship Id="rId5" Type="http://schemas.openxmlformats.org/officeDocument/2006/relationships/chart" Target="../charts/chart73.xml"/><Relationship Id="rId4" Type="http://schemas.openxmlformats.org/officeDocument/2006/relationships/image" Target="../media/image88.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https://mcvay-my.sharepoint.com/personal/david_mcvay_mcvayandassociates_com/Documents/Shared%20with%20Everyone/Credit%20Union%20Market%20Share.xlsm!6.%20Share%20Summary!R976C1:R987C4" TargetMode="External"/><Relationship Id="rId5" Type="http://schemas.openxmlformats.org/officeDocument/2006/relationships/chart" Target="../charts/chart74.xml"/><Relationship Id="rId4" Type="http://schemas.openxmlformats.org/officeDocument/2006/relationships/image" Target="../media/image88.png"/></Relationships>
</file>

<file path=ppt/slides/_rels/slide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7.%20HISA%20Rates!R5C54:R31C57"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https://mcvay-my.sharepoint.com/personal/david_mcvay_mcvayandassociates_com/Documents/Shared%20with%20Everyone/Credit%20Union%20Market%20Share.xlsm!8%20Mtg%20Rates!R3C42:R25C46" TargetMode="External"/><Relationship Id="rId4" Type="http://schemas.openxmlformats.org/officeDocument/2006/relationships/image" Target="../media/image5.emf"/></Relationships>
</file>

<file path=ppt/slides/_rels/slide110.xml.rels><?xml version="1.0" encoding="UTF-8" standalone="yes"?>
<Relationships xmlns="http://schemas.openxmlformats.org/package/2006/relationships"><Relationship Id="rId3" Type="http://schemas.openxmlformats.org/officeDocument/2006/relationships/hyperlink" Target="https://www.meridiancu.ca/Good-Sense/News/A-message-from-Bill-Maurin-CEO-on-the-COVID-19.aspx" TargetMode="External"/><Relationship Id="rId7" Type="http://schemas.openxmlformats.org/officeDocument/2006/relationships/image" Target="../media/image88.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www.meridiancu.ca/About-Meridian/Media.aspx" TargetMode="External"/><Relationship Id="rId5" Type="http://schemas.openxmlformats.org/officeDocument/2006/relationships/hyperlink" Target="https://www.meridiancu.ca/Good-Sense/News/Your-investments-and-COVID-19-What-you-need-to-kno.aspx" TargetMode="External"/><Relationship Id="rId4" Type="http://schemas.openxmlformats.org/officeDocument/2006/relationships/hyperlink" Target="https://niagara2021.ca/news/article/meridian-credit-union-announcement/"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7"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https://mcvay-my.sharepoint.com/personal/david_mcvay_mcvayandassociates_com/Documents/Shared%20with%20Everyone/Credit%20Union%20Market%20Share.xlsm!6.%20Share%20Summary!R1032C1:R1042C5" TargetMode="External"/><Relationship Id="rId5" Type="http://schemas.openxmlformats.org/officeDocument/2006/relationships/chart" Target="../charts/chart75.xml"/><Relationship Id="rId4" Type="http://schemas.openxmlformats.org/officeDocument/2006/relationships/image" Target="../media/image9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7"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https://mcvay-my.sharepoint.com/personal/david_mcvay_mcvayandassociates_com/Documents/Shared%20with%20Everyone/Credit%20Union%20Market%20Share.xlsm!6.%20Share%20Summary!R1043C1:R1053C4" TargetMode="External"/><Relationship Id="rId5" Type="http://schemas.openxmlformats.org/officeDocument/2006/relationships/chart" Target="../charts/chart76.xml"/><Relationship Id="rId4" Type="http://schemas.openxmlformats.org/officeDocument/2006/relationships/image" Target="../media/image91.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7"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https://mcvay-my.sharepoint.com/personal/david_mcvay_mcvayandassociates_com/Documents/Shared%20with%20Everyone/Credit%20Union%20Market%20Share.xlsm!6.%20Share%20Summary!R269C1:R279C6" TargetMode="External"/><Relationship Id="rId5" Type="http://schemas.openxmlformats.org/officeDocument/2006/relationships/chart" Target="../charts/chart77.xml"/><Relationship Id="rId4" Type="http://schemas.openxmlformats.org/officeDocument/2006/relationships/image" Target="../media/image94.png"/></Relationships>
</file>

<file path=ppt/slides/_rels/slide114.xml.rels><?xml version="1.0" encoding="UTF-8" standalone="yes"?>
<Relationships xmlns="http://schemas.openxmlformats.org/package/2006/relationships"><Relationship Id="rId3" Type="http://schemas.openxmlformats.org/officeDocument/2006/relationships/hyperlink" Target="https://www.alterna.ca/AboutUs/News/NewsArticles/"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7" Type="http://schemas.openxmlformats.org/officeDocument/2006/relationships/image" Target="../media/image95.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https://mcvay-my.sharepoint.com/personal/david_mcvay_mcvayandassociates_com/Documents/Shared%20with%20Everyone/Credit%20Union%20Market%20Share.xlsm!6.%20Share%20Summary!R988C1:R998C5" TargetMode="External"/><Relationship Id="rId5" Type="http://schemas.openxmlformats.org/officeDocument/2006/relationships/chart" Target="../charts/chart78.xml"/><Relationship Id="rId4" Type="http://schemas.openxmlformats.org/officeDocument/2006/relationships/image" Target="../media/image96.gif"/></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7"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https://mcvay-my.sharepoint.com/personal/david_mcvay_mcvayandassociates_com/Documents/Shared%20with%20Everyone/Credit%20Union%20Market%20Share.xlsm!6.%20Share%20Summary!R999C1:R1009C4" TargetMode="External"/><Relationship Id="rId5" Type="http://schemas.openxmlformats.org/officeDocument/2006/relationships/chart" Target="../charts/chart79.xml"/><Relationship Id="rId4" Type="http://schemas.openxmlformats.org/officeDocument/2006/relationships/image" Target="../media/image96.gif"/></Relationships>
</file>

<file path=ppt/slides/_rels/slide117.xml.rels><?xml version="1.0" encoding="UTF-8" standalone="yes"?>
<Relationships xmlns="http://schemas.openxmlformats.org/package/2006/relationships"><Relationship Id="rId3" Type="http://schemas.openxmlformats.org/officeDocument/2006/relationships/hyperlink" Target="https://www.firstontario.com/media"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96.gif"/></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7" Type="http://schemas.openxmlformats.org/officeDocument/2006/relationships/image" Target="../media/image98.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https://mcvay-my.sharepoint.com/personal/david_mcvay_mcvayandassociates_com/Documents/Shared%20with%20Everyone/Credit%20Union%20Market%20Share.xlsm!6.%20Share%20Summary!R1010C1:R1020C5" TargetMode="External"/><Relationship Id="rId5" Type="http://schemas.openxmlformats.org/officeDocument/2006/relationships/chart" Target="../charts/chart80.xml"/><Relationship Id="rId4" Type="http://schemas.openxmlformats.org/officeDocument/2006/relationships/image" Target="../media/image99.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7" Type="http://schemas.openxmlformats.org/officeDocument/2006/relationships/image" Target="../media/image100.e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https://mcvay-my.sharepoint.com/personal/david_mcvay_mcvayandassociates_com/Documents/Shared%20with%20Everyone/Credit%20Union%20Market%20Share.xlsm!6.%20Share%20Summary!R1021C1:R1031C4" TargetMode="External"/><Relationship Id="rId5" Type="http://schemas.openxmlformats.org/officeDocument/2006/relationships/chart" Target="../charts/chart81.xml"/><Relationship Id="rId4" Type="http://schemas.openxmlformats.org/officeDocument/2006/relationships/image" Target="../media/image9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hyperlink" Target="https://www.libro.ca/"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hyperlink" Target="https://www.libro.ca/Community/Media/Releases.aspx"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7"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https://mcvay-my.sharepoint.com/personal/david_mcvay_mcvayandassociates_com/Documents/Shared%20with%20Everyone/Credit%20Union%20Market%20Share.xlsm!6.%20Share%20Summary!R1054C1:R1062C5" TargetMode="External"/><Relationship Id="rId5" Type="http://schemas.openxmlformats.org/officeDocument/2006/relationships/chart" Target="../charts/chart82.xml"/><Relationship Id="rId4" Type="http://schemas.openxmlformats.org/officeDocument/2006/relationships/image" Target="../media/image102.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7" Type="http://schemas.openxmlformats.org/officeDocument/2006/relationships/image" Target="../media/image103.e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https://mcvay-my.sharepoint.com/personal/david_mcvay_mcvayandassociates_com/Documents/Shared%20with%20Everyone/Credit%20Union%20Market%20Share.xlsm!6.%20Share%20Summary!R1063C1:R1072C4" TargetMode="External"/><Relationship Id="rId5" Type="http://schemas.openxmlformats.org/officeDocument/2006/relationships/chart" Target="../charts/chart83.xml"/><Relationship Id="rId4" Type="http://schemas.openxmlformats.org/officeDocument/2006/relationships/image" Target="../media/image102.jpeg"/></Relationships>
</file>

<file path=ppt/slides/_rels/slide123.xml.rels><?xml version="1.0" encoding="UTF-8" standalone="yes"?>
<Relationships xmlns="http://schemas.openxmlformats.org/package/2006/relationships"><Relationship Id="rId3" Type="http://schemas.openxmlformats.org/officeDocument/2006/relationships/hyperlink" Target="https://www.duca.com/about-us/resources/duca-news/update-on-covid-19-actions-keeping-member-and-staff-safe/"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hyperlink" Target="http://duca.com/News" TargetMode="External"/><Relationship Id="rId4" Type="http://schemas.openxmlformats.org/officeDocument/2006/relationships/hyperlink" Target="https://www.duca.com/about-us/resources/duca-news/banking-in-event-of-reduced-public-interaction/"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notesSlide" Target="../notesSlides/notesSlide123.xml"/><Relationship Id="rId7" Type="http://schemas.openxmlformats.org/officeDocument/2006/relationships/oleObject" Target="https://mcvay-my.sharepoint.com/personal/david_mcvay_mcvayandassociates_com/Documents/Shared%20with%20Everyone/Credit%20Union%20Market%20Share.xlsm!6.%20Share%20Summary!R512C1:R522C6" TargetMode="External"/><Relationship Id="rId2" Type="http://schemas.openxmlformats.org/officeDocument/2006/relationships/slideLayout" Target="../slideLayouts/slideLayout12.xml"/><Relationship Id="rId1" Type="http://schemas.openxmlformats.org/officeDocument/2006/relationships/vmlDrawing" Target="../drawings/vmlDrawing42.vml"/><Relationship Id="rId6" Type="http://schemas.openxmlformats.org/officeDocument/2006/relationships/chart" Target="../charts/chart84.xml"/><Relationship Id="rId5" Type="http://schemas.openxmlformats.org/officeDocument/2006/relationships/image" Target="../media/image105.png"/><Relationship Id="rId4" Type="http://schemas.openxmlformats.org/officeDocument/2006/relationships/hyperlink" Target="https://www.concentra.ca/pages/updates.aspx?gp=About%20Us&amp;sub=News" TargetMode="External"/></Relationships>
</file>

<file path=ppt/slides/_rels/slide126.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notesSlide" Target="../notesSlides/notesSlide124.xml"/><Relationship Id="rId7" Type="http://schemas.openxmlformats.org/officeDocument/2006/relationships/oleObject" Target="https://mcvay-my.sharepoint.com/personal/david_mcvay_mcvayandassociates_com/Documents/Shared%20with%20Everyone/Credit%20Union%20Market%20Share.xlsm!6.%20Share%20Summary!R476C1:R487C6" TargetMode="External"/><Relationship Id="rId2" Type="http://schemas.openxmlformats.org/officeDocument/2006/relationships/slideLayout" Target="../slideLayouts/slideLayout12.xml"/><Relationship Id="rId1" Type="http://schemas.openxmlformats.org/officeDocument/2006/relationships/vmlDrawing" Target="../drawings/vmlDrawing43.vml"/><Relationship Id="rId6" Type="http://schemas.openxmlformats.org/officeDocument/2006/relationships/chart" Target="../charts/chart85.xml"/><Relationship Id="rId5" Type="http://schemas.openxmlformats.org/officeDocument/2006/relationships/hyperlink" Target="https://www.uni.ca/en/news/" TargetMode="External"/><Relationship Id="rId4" Type="http://schemas.openxmlformats.org/officeDocument/2006/relationships/image" Target="../media/image107.png"/></Relationships>
</file>

<file path=ppt/slides/_rels/slide1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5.xml"/><Relationship Id="rId1" Type="http://schemas.openxmlformats.org/officeDocument/2006/relationships/slideLayout" Target="../slideLayouts/slideLayout12.xml"/><Relationship Id="rId5" Type="http://schemas.openxmlformats.org/officeDocument/2006/relationships/chart" Target="../charts/chart86.xml"/><Relationship Id="rId4" Type="http://schemas.openxmlformats.org/officeDocument/2006/relationships/hyperlink" Target="https://www.uni.ca/en/new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https://mcvay-my.sharepoint.com/personal/david_mcvay_mcvayandassociates_com/Documents/Shared%20with%20Everyone/Credit%20Union%20Market%20Share.xlsm!6.%20Share%20Summary!R524C1:R534C5" TargetMode="External"/><Relationship Id="rId5" Type="http://schemas.openxmlformats.org/officeDocument/2006/relationships/chart" Target="../charts/char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https://mcvay-my.sharepoint.com/personal/david_mcvay_mcvayandassociates_com/Documents/Shared%20with%20Everyone/Credit%20Union%20Market%20Share.xlsm!6.%20Share%20Summary!R6C1:R17C6" TargetMode="External"/><Relationship Id="rId5" Type="http://schemas.openxmlformats.org/officeDocument/2006/relationships/chart" Target="../charts/char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ncity.com/AboutVancity/News/MediaReleas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desjardins.com/ca/about-us/newsroom/index.js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chart" Target="../charts/chart4.xml"/><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chart" Target="../charts/chart5.xml"/><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6.xm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7.xml"/><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8.xml"/><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9.xml"/><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8" Type="http://schemas.openxmlformats.org/officeDocument/2006/relationships/hyperlink" Target="http://www.vancity.com/AboutVancity/News/MediaReleases/" TargetMode="External"/><Relationship Id="rId3" Type="http://schemas.openxmlformats.org/officeDocument/2006/relationships/hyperlink" Target="https://www.vancity.com/CreditCards/Cards/?card=enviroInfinite" TargetMode="External"/><Relationship Id="rId7" Type="http://schemas.openxmlformats.org/officeDocument/2006/relationships/hyperlink" Target="https://www.vancity.com/AboutVancity/News/MediaReleas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vancity.com/AboutVancity/News/MediaReleases/VancityHealthBenefitsPlan_Jun19_2018/" TargetMode="External"/><Relationship Id="rId5" Type="http://schemas.openxmlformats.org/officeDocument/2006/relationships/hyperlink" Target="https://www.vancity.com/CreditCards/Cards/?card=enviroInfinite-Business" TargetMode="External"/><Relationship Id="rId4" Type="http://schemas.openxmlformats.org/officeDocument/2006/relationships/hyperlink" Target="https://www.vancity.com/CreditCards/Cards/?card=enviroInfinite-Privilege" TargetMode="Externa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https://mcvay-my.sharepoint.com/personal/david_mcvay_mcvayandassociates_com/Documents/Shared%20with%20Everyone/Credit%20Union%20Market%20Share.xlsm!6.%20Share%20Summary!R66C1:R81C6" TargetMode="External"/><Relationship Id="rId5" Type="http://schemas.openxmlformats.org/officeDocument/2006/relationships/chart" Target="../charts/chart1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https://mcvay-my.sharepoint.com/personal/david_mcvay_mcvayandassociates_com/Documents/Shared%20with%20Everyone/Market%20Share%20Banks%20and%20Trusts.xlsm!2.%20BOC%20Summary!R1C1:R9C5"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ncino.com/" TargetMode="External"/><Relationship Id="rId7" Type="http://schemas.openxmlformats.org/officeDocument/2006/relationships/hyperlink" Target="https://www.coastcapitalsavings.com/PressRoom/NewsReleas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ncino.com/smallbusiness/" TargetMode="External"/><Relationship Id="rId5" Type="http://schemas.openxmlformats.org/officeDocument/2006/relationships/hyperlink" Target="https://www.ncino.com/retail/" TargetMode="External"/><Relationship Id="rId4" Type="http://schemas.openxmlformats.org/officeDocument/2006/relationships/hyperlink" Target="https://www.coastcapitalsavings.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chart" Target="../charts/chart1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https://mcvay-my.sharepoint.com/personal/david_mcvay_mcvayandassociates_com/Documents/Shared%20with%20Everyone/Credit%20Union%20Market%20Share.xlsm!6.%20Share%20Summary!R612C1:R622C5" TargetMode="Externa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https://mcvay-my.sharepoint.com/personal/david_mcvay_mcvayandassociates_com/Documents/Shared%20with%20Everyone/Credit%20Union%20Market%20Share.xlsm!6.%20Share%20Summary!R623C1:R633C4" TargetMode="External"/><Relationship Id="rId5" Type="http://schemas.openxmlformats.org/officeDocument/2006/relationships/chart" Target="../charts/chart16.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hyperlink" Target="http://www.firstwestcu.ca/medi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oleObject" Target="https://mcvay-my.sharepoint.com/personal/david_mcvay_mcvayandassociates_com/Documents/Shared%20with%20Everyone/Credit%20Union%20Market%20Share.xlsm!6.%20Share%20Summary!R700C1:R710C5" TargetMode="Externa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https://mcvay-my.sharepoint.com/personal/david_mcvay_mcvayandassociates_com/Documents/Shared%20with%20Everyone/Credit%20Union%20Market%20Share.xlsm!6.%20Share%20Summary!R711C1:R721C4" TargetMode="External"/><Relationship Id="rId5" Type="http://schemas.openxmlformats.org/officeDocument/2006/relationships/chart" Target="../charts/chart18.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blueshorefinancial.com/Personal/BankAccountsAndServices/BankingServices/CRADirectDeposit/" TargetMode="External"/><Relationship Id="rId7" Type="http://schemas.openxmlformats.org/officeDocument/2006/relationships/hyperlink" Target="https://www.blueshorefinancial.com/AboutUs/MediaCentre/WhatsNew/?ip_name=newsandevents&amp;ip_pos=homepage&amp;ip_cr=whatsne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blueshorefinancial.com/Personal/BankAccountsAndServices/BankingServices/TransitAndInstitutionNumbers/" TargetMode="External"/><Relationship Id="rId5" Type="http://schemas.openxmlformats.org/officeDocument/2006/relationships/hyperlink" Target="https://www.blueshorefinancial.com/WaysToBank/Online/Alerts/" TargetMode="External"/><Relationship Id="rId4" Type="http://schemas.openxmlformats.org/officeDocument/2006/relationships/hyperlink" Target="https://www.blueshorefinancial.com/WaysToBank/Online/MobileDeposi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hyperlink" Target="https://www.prospera.ca/AboutUs/ProsperaNews/PressReleas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teriorsavings.com/AboutUs/MediaCenter/PressReleas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hyperlink" Target="https://www.cccu.ca/about/medi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chart" Target="../charts/chart25.xml"/><Relationship Id="rId5" Type="http://schemas.openxmlformats.org/officeDocument/2006/relationships/image" Target="../media/image31.jpeg"/><Relationship Id="rId4" Type="http://schemas.openxmlformats.org/officeDocument/2006/relationships/image" Target="../media/image30.gif"/></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chart" Target="../charts/chart27.xml"/><Relationship Id="rId5" Type="http://schemas.openxmlformats.org/officeDocument/2006/relationships/image" Target="../media/image31.jpeg"/><Relationship Id="rId4" Type="http://schemas.openxmlformats.org/officeDocument/2006/relationships/image" Target="../media/image30.gif"/></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chart" Target="../charts/chart28.xml"/><Relationship Id="rId5" Type="http://schemas.openxmlformats.org/officeDocument/2006/relationships/image" Target="../media/image30.gif"/><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chart" Target="../charts/chart29.xml"/><Relationship Id="rId5" Type="http://schemas.openxmlformats.org/officeDocument/2006/relationships/image" Target="../media/image30.gif"/><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chart" Target="../charts/chart30.xml"/><Relationship Id="rId5" Type="http://schemas.openxmlformats.org/officeDocument/2006/relationships/image" Target="../media/image30.gif"/><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https://mcvay-my.sharepoint.com/personal/david_mcvay_mcvayandassociates_com/Documents/Shared%20with%20Everyone/Credit%20Union%20Market%20Share.xlsm!6.%20Share%20Summary!R546C1:R556C5" TargetMode="External"/><Relationship Id="rId5" Type="http://schemas.openxmlformats.org/officeDocument/2006/relationships/chart" Target="../charts/chart31.xml"/><Relationship Id="rId4" Type="http://schemas.openxmlformats.org/officeDocument/2006/relationships/image" Target="../media/image30.gif"/></Relationships>
</file>

<file path=ppt/slides/_rels/slide53.xml.rels><?xml version="1.0" encoding="UTF-8" standalone="yes"?>
<Relationships xmlns="http://schemas.openxmlformats.org/package/2006/relationships"><Relationship Id="rId3" Type="http://schemas.openxmlformats.org/officeDocument/2006/relationships/hyperlink" Target="https://atb.com/business/experts/arts-and-culture-branch/Pages/default.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hyperlink" Target="https://www.atb.com/company/news/"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https://mcvay-my.sharepoint.com/personal/david_mcvay_mcvayandassociates_com/Documents/Shared%20with%20Everyone/Credit%20Union%20Market%20Share.xlsm!6.%20Share%20Summary!R126C1:R136C6" TargetMode="External"/><Relationship Id="rId5" Type="http://schemas.openxmlformats.org/officeDocument/2006/relationships/chart" Target="../charts/chart3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chart" Target="../charts/chart3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https://mcvay-my.sharepoint.com/personal/david_mcvay_mcvayandassociates_com/Documents/Shared%20with%20Everyone/Credit%20Union%20Market%20Share.xlsm!6.%20Share%20Summary!R722C1:R732C5" TargetMode="Externa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https://mcvay-my.sharepoint.com/personal/david_mcvay_mcvayandassociates_com/Documents/Shared%20with%20Everyone/Credit%20Union%20Market%20Share.xlsm!6.%20Share%20Summary!R733C1:R743C4" TargetMode="External"/><Relationship Id="rId5" Type="http://schemas.openxmlformats.org/officeDocument/2006/relationships/chart" Target="../charts/chart34.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hyperlink" Target="https://www.servus.ca/About/Why-Bank-with-Servus/Profit-Share" TargetMode="External"/><Relationship Id="rId7"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servus.ca/newsroom" TargetMode="External"/><Relationship Id="rId5" Type="http://schemas.openxmlformats.org/officeDocument/2006/relationships/hyperlink" Target="https://www.servus.ca/About/Our-Organization/Executive-leadership/Gail-Stepanik-Keber" TargetMode="External"/><Relationship Id="rId4" Type="http://schemas.openxmlformats.org/officeDocument/2006/relationships/hyperlink" Target="https://www.servus.ca/About/Our-Organization/Executive-leadership/Garth-Warner"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https://mcvay-my.sharepoint.com/personal/david_mcvay_mcvayandassociates_com/Documents/Shared%20with%20Everyone/Credit%20Union%20Market%20Share.xlsm!6.%20Share%20Summary!R744C1:R754C5" TargetMode="External"/><Relationship Id="rId5" Type="http://schemas.openxmlformats.org/officeDocument/2006/relationships/chart" Target="../charts/chart35.xm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https://mcvay-my.sharepoint.com/personal/david_mcvay_mcvayandassociates_com/Documents/Shared%20with%20Everyone/Credit%20Union%20Market%20Share.xlsm!6.%20Share%20Summary!R755C1:R765C4" TargetMode="External"/><Relationship Id="rId5" Type="http://schemas.openxmlformats.org/officeDocument/2006/relationships/chart" Target="../charts/chart36.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www.connectfirstcu.com/news-events/media-release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hart" Target="../charts/chart37.xml"/><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hart" Target="../charts/chart38.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hart" Target="../charts/chart39.xml"/><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chart" Target="../charts/chart40.xml"/><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chart" Target="../charts/chart41.xm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https://mcvay-my.sharepoint.com/personal/david_mcvay_mcvayandassociates_com/Documents/Shared%20with%20Everyone/Credit%20Union%20Market%20Share.xlsm!6.%20Share%20Summary!R766C1:R776C5" TargetMode="External"/><Relationship Id="rId5" Type="http://schemas.openxmlformats.org/officeDocument/2006/relationships/chart" Target="../charts/chart43.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https://mcvay-my.sharepoint.com/personal/david_mcvay_mcvayandassociates_com/Documents/Shared%20with%20Everyone/Credit%20Union%20Market%20Share.xlsm!6.%20Share%20Summary!R777C1:R787C4" TargetMode="External"/><Relationship Id="rId5" Type="http://schemas.openxmlformats.org/officeDocument/2006/relationships/chart" Target="../charts/chart44.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conexus.ca/SharedContent/documents/Brochures/Ways-To-Bank.pdf" TargetMode="External"/><Relationship Id="rId7"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conexus.ca/AboutConexus/" TargetMode="External"/><Relationship Id="rId5" Type="http://schemas.openxmlformats.org/officeDocument/2006/relationships/hyperlink" Target="http://www.encorefx.com/" TargetMode="External"/><Relationship Id="rId4" Type="http://schemas.openxmlformats.org/officeDocument/2006/relationships/hyperlink" Target="https://www.conexus.ca/Personal/ToolsAndCalculators/FindBranchATM/"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https://mcvay-my.sharepoint.com/personal/david_mcvay_mcvayandassociates_com/Documents/Shared%20with%20Everyone/Credit%20Union%20Market%20Share.xlsm!6.%20Share%20Summary!R832C1:R842C5" TargetMode="External"/><Relationship Id="rId5" Type="http://schemas.openxmlformats.org/officeDocument/2006/relationships/chart" Target="../charts/chart45.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https://mcvay-my.sharepoint.com/personal/david_mcvay_mcvayandassociates_com/Documents/Shared%20with%20Everyone/Credit%20Union%20Market%20Share.xlsm!6.%20Share%20Summary!R843C1:R853C4" TargetMode="External"/><Relationship Id="rId5" Type="http://schemas.openxmlformats.org/officeDocument/2006/relationships/chart" Target="../charts/chart46.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hyperlink" Target="http://www.affinitycu.ca/YourCreditUnion/NewsMedia/PressReleases/Pages/default.asp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76.xml.rels><?xml version="1.0" encoding="UTF-8" standalone="yes"?>
<Relationships xmlns="http://schemas.openxmlformats.org/package/2006/relationships"><Relationship Id="rId3" Type="http://schemas.openxmlformats.org/officeDocument/2006/relationships/hyperlink" Target="https://www.innovationcu.ca/Personal/WaysToBank/MobileApp/DepositAnywhere/"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s://www.innovationcu.ca/AboutUs/LatestNews/" TargetMode="External"/><Relationship Id="rId4" Type="http://schemas.openxmlformats.org/officeDocument/2006/relationships/hyperlink" Target="https://www.innovationcu.ca/Personal/WaysToBank/CallCentre/"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https://mcvay-my.sharepoint.com/personal/david_mcvay_mcvayandassociates_com/Documents/Shared%20with%20Everyone/Credit%20Union%20Market%20Share.xlsm!6.%20Share%20Summary!R788C1:R798C5" TargetMode="External"/><Relationship Id="rId5" Type="http://schemas.openxmlformats.org/officeDocument/2006/relationships/chart" Target="../charts/chart49.xml"/><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notesSlide" Target="../notesSlides/notesSlide77.xml"/><Relationship Id="rId7" Type="http://schemas.openxmlformats.org/officeDocument/2006/relationships/oleObject" Target="https://mcvay-my.sharepoint.com/personal/david_mcvay_mcvayandassociates_com/Documents/Shared%20with%20Everyone/Credit%20Union%20Market%20Share.xlsm!6.%20Share%20Summary!R799C1:R809C4"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chart" Target="../charts/chart50.xml"/><Relationship Id="rId5" Type="http://schemas.openxmlformats.org/officeDocument/2006/relationships/image" Target="../media/image60.png"/><Relationship Id="rId4" Type="http://schemas.openxmlformats.org/officeDocument/2006/relationships/hyperlink" Target="https://www.synergycu.ca/AboutUs/StayUpToDate/"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52.xml"/><Relationship Id="rId7" Type="http://schemas.openxmlformats.org/officeDocument/2006/relationships/image" Target="../media/image66.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53.xml"/><Relationship Id="rId7"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8" Type="http://schemas.openxmlformats.org/officeDocument/2006/relationships/chart" Target="../charts/chart54.xml"/><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55.xml"/><Relationship Id="rId7"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56.xml"/><Relationship Id="rId7"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https://mcvay-my.sharepoint.com/personal/david_mcvay_mcvayandassociates_com/Documents/Shared%20with%20Everyone/Credit%20Union%20Market%20Share.xlsm!6.%20Share%20Summary!R854C1:R864C5" TargetMode="External"/><Relationship Id="rId5" Type="http://schemas.openxmlformats.org/officeDocument/2006/relationships/chart" Target="../charts/chart57.xml"/><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https://mcvay-my.sharepoint.com/personal/david_mcvay_mcvayandassociates_com/Documents/Shared%20with%20Everyone/Credit%20Union%20Market%20Share.xlsm!6.%20Share%20Summary!R865C1:R875C4" TargetMode="External"/><Relationship Id="rId5" Type="http://schemas.openxmlformats.org/officeDocument/2006/relationships/chart" Target="../charts/chart58.xml"/><Relationship Id="rId4" Type="http://schemas.openxmlformats.org/officeDocument/2006/relationships/image" Target="../media/image69.png"/></Relationships>
</file>

<file path=ppt/slides/_rels/slide88.xml.rels><?xml version="1.0" encoding="UTF-8" standalone="yes"?>
<Relationships xmlns="http://schemas.openxmlformats.org/package/2006/relationships"><Relationship Id="rId8" Type="http://schemas.openxmlformats.org/officeDocument/2006/relationships/hyperlink" Target="https://www.scu.mb.ca/credit-cards/personal/cash-back" TargetMode="External"/><Relationship Id="rId3" Type="http://schemas.openxmlformats.org/officeDocument/2006/relationships/hyperlink" Target="https://www.scu.mb.ca/credit-cards/personal/world" TargetMode="External"/><Relationship Id="rId7" Type="http://schemas.openxmlformats.org/officeDocument/2006/relationships/hyperlink" Target="https://www.scu.mb.ca/credit-cards/personal/student" TargetMode="External"/><Relationship Id="rId12" Type="http://schemas.openxmlformats.org/officeDocument/2006/relationships/image" Target="../media/image69.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www.scu.mb.ca/credit-cards/personal/us-dollar" TargetMode="External"/><Relationship Id="rId11" Type="http://schemas.openxmlformats.org/officeDocument/2006/relationships/hyperlink" Target="https://www.scu.mb.ca/about/media-centre" TargetMode="External"/><Relationship Id="rId5" Type="http://schemas.openxmlformats.org/officeDocument/2006/relationships/hyperlink" Target="https://www.scu.mb.ca/credit-cards/personal/travel-rewards-gold" TargetMode="External"/><Relationship Id="rId10" Type="http://schemas.openxmlformats.org/officeDocument/2006/relationships/hyperlink" Target="https://www.scu.mb.ca/credit-cards/personal/classic" TargetMode="External"/><Relationship Id="rId4" Type="http://schemas.openxmlformats.org/officeDocument/2006/relationships/hyperlink" Target="https://www.scu.mb.ca/credit-cards/business/visa-infinite" TargetMode="External"/><Relationship Id="rId9" Type="http://schemas.openxmlformats.org/officeDocument/2006/relationships/hyperlink" Target="https://www.scu.mb.ca/credit-cards/personal/flex-rate"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https://mcvay-my.sharepoint.com/personal/david_mcvay_mcvayandassociates_com/Documents/Shared%20with%20Everyone/Credit%20Union%20Market%20Share.xlsm!6.%20Share%20Summary!R876C1:R886C5" TargetMode="External"/><Relationship Id="rId5" Type="http://schemas.openxmlformats.org/officeDocument/2006/relationships/chart" Target="../charts/chart59.xml"/><Relationship Id="rId4" Type="http://schemas.openxmlformats.org/officeDocument/2006/relationships/image" Target="../media/image7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https://mcvay-my.sharepoint.com/personal/david_mcvay_mcvayandassociates_com/Documents/Shared%20with%20Everyone/Credit%20Union%20Market%20Share.xlsm!6.%20Share%20Summary!R887C1:R897C4" TargetMode="External"/><Relationship Id="rId5" Type="http://schemas.openxmlformats.org/officeDocument/2006/relationships/chart" Target="../charts/chart60.xml"/><Relationship Id="rId4" Type="http://schemas.openxmlformats.org/officeDocument/2006/relationships/image" Target="../media/image72.gif"/></Relationships>
</file>

<file path=ppt/slides/_rels/slide91.xml.rels><?xml version="1.0" encoding="UTF-8" standalone="yes"?>
<Relationships xmlns="http://schemas.openxmlformats.org/package/2006/relationships"><Relationship Id="rId3" Type="http://schemas.openxmlformats.org/officeDocument/2006/relationships/hyperlink" Target="https://www.assiniboine.mb.ca/About-Us/MemberNews/#etransfers"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hyperlink" Target="https://www.assiniboine.mb.ca/About-Us/MemberNews/" TargetMode="External"/><Relationship Id="rId4" Type="http://schemas.openxmlformats.org/officeDocument/2006/relationships/hyperlink" Target="https://assiniboine.mb.ca/About-Us/MemberNews/2020-03-16-lets-keep-connected-during-covid19/"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https://mcvay-my.sharepoint.com/personal/david_mcvay_mcvayandassociates_com/Documents/Shared%20with%20Everyone/Credit%20Union%20Market%20Share.xlsm!6.%20Share%20Summary!R898C1:R908C5" TargetMode="External"/><Relationship Id="rId5" Type="http://schemas.openxmlformats.org/officeDocument/2006/relationships/chart" Target="../charts/chart61.xml"/><Relationship Id="rId4" Type="http://schemas.openxmlformats.org/officeDocument/2006/relationships/image" Target="../media/image64.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https://mcvay-my.sharepoint.com/personal/david_mcvay_mcvayandassociates_com/Documents/Shared%20with%20Everyone/Credit%20Union%20Market%20Share.xlsm!6.%20Share%20Summary!R909C1:R919C4" TargetMode="External"/><Relationship Id="rId5" Type="http://schemas.openxmlformats.org/officeDocument/2006/relationships/chart" Target="../charts/chart62.xml"/><Relationship Id="rId4" Type="http://schemas.openxmlformats.org/officeDocument/2006/relationships/image" Target="../media/image64.png"/></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hyperlink" Target="http://cambrian.mb.ca/about-us/news" TargetMode="External"/><Relationship Id="rId4" Type="http://schemas.openxmlformats.org/officeDocument/2006/relationships/hyperlink" Target="http://www.cambrian.mb.ca/about-us/news"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https://mcvay-my.sharepoint.com/personal/david_mcvay_mcvayandassociates_com/Documents/Shared%20with%20Everyone/Credit%20Union%20Market%20Share.xlsm!6.%20Share%20Summary!R920C1:R930C5" TargetMode="External"/><Relationship Id="rId5" Type="http://schemas.openxmlformats.org/officeDocument/2006/relationships/chart" Target="../charts/chart63.xml"/><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https://mcvay-my.sharepoint.com/personal/david_mcvay_mcvayandassociates_com/Documents/Shared%20with%20Everyone/Credit%20Union%20Market%20Share.xlsm!6.%20Share%20Summary!R931C1:R941C4" TargetMode="External"/><Relationship Id="rId5" Type="http://schemas.openxmlformats.org/officeDocument/2006/relationships/chart" Target="../charts/chart64.xml"/><Relationship Id="rId4" Type="http://schemas.openxmlformats.org/officeDocument/2006/relationships/image" Target="../media/image77.png"/></Relationships>
</file>

<file path=ppt/slides/_rels/slide97.xml.rels><?xml version="1.0" encoding="UTF-8" standalone="yes"?>
<Relationships xmlns="http://schemas.openxmlformats.org/package/2006/relationships"><Relationship Id="rId3" Type="http://schemas.openxmlformats.org/officeDocument/2006/relationships/hyperlink" Target="http://accesscu.ca/favicon.ico"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s://www.accesscu.ca/AboutUs/MediaCentre/PressReleases/"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79.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https://mcvay-my.sharepoint.com/personal/david_mcvay_mcvayandassociates_com/Documents/Shared%20with%20Everyone/Credit%20Union%20Market%20Share.xlsm!6.%20Share%20Summary!R942C1:R952C5" TargetMode="External"/><Relationship Id="rId5" Type="http://schemas.openxmlformats.org/officeDocument/2006/relationships/chart" Target="../charts/chart65.xml"/><Relationship Id="rId4" Type="http://schemas.openxmlformats.org/officeDocument/2006/relationships/image" Target="../media/image80.png"/></Relationships>
</file>

<file path=ppt/slides/_rels/slide9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chart" Target="../charts/char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1371600"/>
            <a:ext cx="7772400" cy="4267200"/>
          </a:xfrm>
        </p:spPr>
        <p:txBody>
          <a:bodyPr>
            <a:normAutofit/>
          </a:bodyPr>
          <a:lstStyle/>
          <a:p>
            <a:pPr algn="ctr" eaLnBrk="1" hangingPunct="1"/>
            <a:br>
              <a:rPr lang="en-US" sz="4000" b="1" dirty="0"/>
            </a:br>
            <a:r>
              <a:rPr lang="en-US" sz="4000" b="1" dirty="0"/>
              <a:t>2020 Credit Union </a:t>
            </a:r>
            <a:br>
              <a:rPr lang="en-US" sz="4000" b="1" dirty="0"/>
            </a:br>
            <a:r>
              <a:rPr lang="en-US" sz="4000" b="1" dirty="0"/>
              <a:t>Market Share</a:t>
            </a:r>
          </a:p>
        </p:txBody>
      </p:sp>
      <p:sp>
        <p:nvSpPr>
          <p:cNvPr id="3077" name="Rectangle 3"/>
          <p:cNvSpPr>
            <a:spLocks noGrp="1" noChangeArrowheads="1"/>
          </p:cNvSpPr>
          <p:nvPr>
            <p:ph type="subTitle" idx="1"/>
          </p:nvPr>
        </p:nvSpPr>
        <p:spPr>
          <a:xfrm>
            <a:off x="762000" y="3048000"/>
            <a:ext cx="7010400" cy="1600200"/>
          </a:xfrm>
        </p:spPr>
        <p:txBody>
          <a:bodyPr>
            <a:normAutofit/>
          </a:bodyPr>
          <a:lstStyle/>
          <a:p>
            <a:pPr eaLnBrk="1" hangingPunct="1"/>
            <a:r>
              <a:rPr lang="en-US" sz="1800" dirty="0"/>
              <a:t>Change in Share Analysis</a:t>
            </a:r>
          </a:p>
          <a:p>
            <a:pPr eaLnBrk="1" hangingPunct="1"/>
            <a:r>
              <a:rPr lang="en-US" sz="1800" dirty="0"/>
              <a:t>February 2020</a:t>
            </a:r>
          </a:p>
        </p:txBody>
      </p:sp>
      <p:sp>
        <p:nvSpPr>
          <p:cNvPr id="3075" name="Rectangle 6"/>
          <p:cNvSpPr>
            <a:spLocks noGrp="1" noChangeArrowheads="1"/>
          </p:cNvSpPr>
          <p:nvPr>
            <p:ph type="sldNum" sz="quarter" idx="12"/>
          </p:nvPr>
        </p:nvSpPr>
        <p:spPr>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43D16B0-470E-4725-A5D4-386AAED3673F}" type="slidenum">
              <a:rPr lang="en-US" b="0" smtClean="0">
                <a:solidFill>
                  <a:schemeClr val="bg1"/>
                </a:solidFill>
              </a:rPr>
              <a:pPr/>
              <a:t>1</a:t>
            </a:fld>
            <a:endParaRPr lang="en-US" b="0">
              <a:solidFill>
                <a:schemeClr val="bg1"/>
              </a:solidFill>
            </a:endParaRPr>
          </a:p>
        </p:txBody>
      </p:sp>
      <p:sp>
        <p:nvSpPr>
          <p:cNvPr id="3078" name="Text Box 5"/>
          <p:cNvSpPr txBox="1">
            <a:spLocks noChangeArrowheads="1"/>
          </p:cNvSpPr>
          <p:nvPr/>
        </p:nvSpPr>
        <p:spPr bwMode="auto">
          <a:xfrm>
            <a:off x="762000" y="4603750"/>
            <a:ext cx="4081541"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l"/>
            <a:r>
              <a:rPr lang="en-US" sz="1800" dirty="0">
                <a:solidFill>
                  <a:srgbClr val="7F7F7F"/>
                </a:solidFill>
              </a:rPr>
              <a:t>McVay and Associates Limited</a:t>
            </a:r>
          </a:p>
          <a:p>
            <a:pPr algn="l"/>
            <a:r>
              <a:rPr lang="en-US" sz="1400" b="0" dirty="0">
                <a:solidFill>
                  <a:srgbClr val="7F7F7F"/>
                </a:solidFill>
              </a:rPr>
              <a:t>53 Parkinson Road</a:t>
            </a:r>
          </a:p>
          <a:p>
            <a:pPr algn="l"/>
            <a:r>
              <a:rPr lang="en-US" sz="1400" b="0" dirty="0">
                <a:solidFill>
                  <a:srgbClr val="7F7F7F"/>
                </a:solidFill>
              </a:rPr>
              <a:t>Markham, Ontario</a:t>
            </a:r>
          </a:p>
          <a:p>
            <a:pPr algn="l"/>
            <a:r>
              <a:rPr lang="en-US" sz="1400" b="0" dirty="0">
                <a:solidFill>
                  <a:srgbClr val="7F7F7F"/>
                </a:solidFill>
              </a:rPr>
              <a:t>L3P 4G6</a:t>
            </a:r>
          </a:p>
          <a:p>
            <a:pPr algn="l"/>
            <a:r>
              <a:rPr lang="en-US" sz="1400" b="0" dirty="0">
                <a:solidFill>
                  <a:srgbClr val="7F7F7F"/>
                </a:solidFill>
              </a:rPr>
              <a:t>(416) 575-5580</a:t>
            </a:r>
          </a:p>
          <a:p>
            <a:pPr algn="l"/>
            <a:r>
              <a:rPr lang="en-US" sz="1400" b="0" dirty="0">
                <a:solidFill>
                  <a:srgbClr val="7F7F7F"/>
                </a:solidFill>
              </a:rPr>
              <a:t>david.mcvay@mcvayandassociates.com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2909" y="296562"/>
            <a:ext cx="7543800" cy="1450757"/>
          </a:xfrm>
        </p:spPr>
        <p:txBody>
          <a:bodyPr>
            <a:normAutofit/>
          </a:bodyPr>
          <a:lstStyle/>
          <a:p>
            <a:r>
              <a:rPr lang="en-CA" dirty="0"/>
              <a:t>Total Loans Provincial Share Summary </a:t>
            </a:r>
            <a:br>
              <a:rPr lang="en-CA" dirty="0"/>
            </a:br>
            <a:r>
              <a:rPr lang="en-CA" sz="1400" dirty="0"/>
              <a:t>Ranked by 12 month change in Provincial share.</a:t>
            </a:r>
          </a:p>
        </p:txBody>
      </p:sp>
      <p:sp>
        <p:nvSpPr>
          <p:cNvPr id="4" name="Slide Number Placeholder 3"/>
          <p:cNvSpPr>
            <a:spLocks noGrp="1"/>
          </p:cNvSpPr>
          <p:nvPr>
            <p:ph type="sldNum" sz="quarter" idx="12"/>
          </p:nvPr>
        </p:nvSpPr>
        <p:spPr>
          <a:xfrm>
            <a:off x="7425344" y="6459786"/>
            <a:ext cx="984019" cy="365125"/>
          </a:xfrm>
        </p:spPr>
        <p:txBody>
          <a:bodyPr/>
          <a:lstStyle/>
          <a:p>
            <a:pPr>
              <a:defRPr/>
            </a:pPr>
            <a:fld id="{CFB2ED94-AEA6-4794-9B2C-31DF370895E5}" type="slidenum">
              <a:rPr lang="en-US" smtClean="0"/>
              <a:pPr>
                <a:defRPr/>
              </a:pPr>
              <a:t>10</a:t>
            </a:fld>
            <a:endParaRPr lang="en-US"/>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TextBox 9"/>
          <p:cNvSpPr txBox="1"/>
          <p:nvPr/>
        </p:nvSpPr>
        <p:spPr>
          <a:xfrm>
            <a:off x="5294869" y="1815281"/>
            <a:ext cx="3276601" cy="1384995"/>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a:p>
            <a:pPr marL="171450" indent="-171450" algn="l">
              <a:buFont typeface="Arial" charset="0"/>
              <a:buChar char="•"/>
            </a:pPr>
            <a:r>
              <a:rPr lang="en-US" b="0" dirty="0" err="1"/>
              <a:t>Vancity</a:t>
            </a:r>
            <a:r>
              <a:rPr lang="en-US" b="0" dirty="0"/>
              <a:t>, </a:t>
            </a:r>
            <a:r>
              <a:rPr lang="en-US" b="0" dirty="0" err="1"/>
              <a:t>Prospera</a:t>
            </a:r>
            <a:r>
              <a:rPr lang="en-US" b="0" dirty="0"/>
              <a:t>, Interior, Innovation and Coastal Community have yet to report 2019 results.</a:t>
            </a:r>
          </a:p>
          <a:p>
            <a:pPr marL="171450" indent="-171450" algn="l">
              <a:buFont typeface="Arial" charset="0"/>
              <a:buChar char="•"/>
            </a:pPr>
            <a:endParaRPr lang="en-US" b="0" dirty="0"/>
          </a:p>
        </p:txBody>
      </p:sp>
      <p:graphicFrame>
        <p:nvGraphicFramePr>
          <p:cNvPr id="7" name="Table 6">
            <a:extLst>
              <a:ext uri="{FF2B5EF4-FFF2-40B4-BE49-F238E27FC236}">
                <a16:creationId xmlns:a16="http://schemas.microsoft.com/office/drawing/2014/main" id="{2F2E987A-DEAE-46A9-94B5-08B5D5BA4C8C}"/>
              </a:ext>
            </a:extLst>
          </p:cNvPr>
          <p:cNvGraphicFramePr>
            <a:graphicFrameLocks noGrp="1"/>
          </p:cNvGraphicFramePr>
          <p:nvPr>
            <p:extLst>
              <p:ext uri="{D42A27DB-BD31-4B8C-83A1-F6EECF244321}">
                <p14:modId xmlns:p14="http://schemas.microsoft.com/office/powerpoint/2010/main" val="575995788"/>
              </p:ext>
            </p:extLst>
          </p:nvPr>
        </p:nvGraphicFramePr>
        <p:xfrm>
          <a:off x="914400" y="1827638"/>
          <a:ext cx="3416301" cy="3810000"/>
        </p:xfrm>
        <a:graphic>
          <a:graphicData uri="http://schemas.openxmlformats.org/drawingml/2006/table">
            <a:tbl>
              <a:tblPr/>
              <a:tblGrid>
                <a:gridCol w="1622265">
                  <a:extLst>
                    <a:ext uri="{9D8B030D-6E8A-4147-A177-3AD203B41FA5}">
                      <a16:colId xmlns:a16="http://schemas.microsoft.com/office/drawing/2014/main" val="1192688644"/>
                    </a:ext>
                  </a:extLst>
                </a:gridCol>
                <a:gridCol w="598012">
                  <a:extLst>
                    <a:ext uri="{9D8B030D-6E8A-4147-A177-3AD203B41FA5}">
                      <a16:colId xmlns:a16="http://schemas.microsoft.com/office/drawing/2014/main" val="1224516228"/>
                    </a:ext>
                  </a:extLst>
                </a:gridCol>
                <a:gridCol w="598012">
                  <a:extLst>
                    <a:ext uri="{9D8B030D-6E8A-4147-A177-3AD203B41FA5}">
                      <a16:colId xmlns:a16="http://schemas.microsoft.com/office/drawing/2014/main" val="1585384498"/>
                    </a:ext>
                  </a:extLst>
                </a:gridCol>
                <a:gridCol w="598012">
                  <a:extLst>
                    <a:ext uri="{9D8B030D-6E8A-4147-A177-3AD203B41FA5}">
                      <a16:colId xmlns:a16="http://schemas.microsoft.com/office/drawing/2014/main" val="239382062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0639308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4346848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9787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664051497"/>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190460395"/>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166592993"/>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6796183"/>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071828277"/>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28204960"/>
                  </a:ext>
                </a:extLst>
              </a:tr>
              <a:tr h="152400">
                <a:tc>
                  <a:txBody>
                    <a:bodyPr/>
                    <a:lstStyle/>
                    <a:p>
                      <a:pPr algn="l" fontAlgn="ctr"/>
                      <a:r>
                        <a:rPr lang="en-CA" sz="1000" b="0" i="0" u="none" strike="noStrike">
                          <a:effectLst/>
                          <a:latin typeface="Calibri" panose="020F0502020204030204" pitchFamily="34" charset="0"/>
                        </a:rPr>
                        <a:t>Desjardins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45.704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80833036"/>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64120172"/>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57707288"/>
                  </a:ext>
                </a:extLst>
              </a:tr>
              <a:tr h="152400">
                <a:tc>
                  <a:txBody>
                    <a:bodyPr/>
                    <a:lstStyle/>
                    <a:p>
                      <a:pPr algn="l" fontAlgn="ctr"/>
                      <a:r>
                        <a:rPr lang="en-CA" sz="1000" b="0" i="0" u="none" strike="noStrike" dirty="0">
                          <a:effectLst/>
                          <a:latin typeface="Calibri" panose="020F0502020204030204" pitchFamily="34" charset="0"/>
                        </a:rPr>
                        <a:t>UNI Financial Corporation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65903560"/>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17980958"/>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7669832"/>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83097600"/>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65797938"/>
                  </a:ext>
                </a:extLst>
              </a:tr>
              <a:tr h="152400">
                <a:tc>
                  <a:txBody>
                    <a:bodyPr/>
                    <a:lstStyle/>
                    <a:p>
                      <a:pPr algn="l" fontAlgn="ctr"/>
                      <a:r>
                        <a:rPr lang="en-CA" sz="1000" b="0" i="0" u="none" strike="noStrike">
                          <a:effectLst/>
                          <a:latin typeface="Calibri" panose="020F0502020204030204" pitchFamily="34" charset="0"/>
                        </a:rPr>
                        <a:t>Conect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71.4%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658432741"/>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32638424"/>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solidFill>
                            <a:srgbClr val="006100"/>
                          </a:solidFill>
                          <a:effectLst/>
                          <a:latin typeface="Calibri" panose="020F050202020403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88648960"/>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58223034"/>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96698514"/>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23540333"/>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14887489"/>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12550424"/>
                  </a:ext>
                </a:extLst>
              </a:tr>
            </a:tbl>
          </a:graphicData>
        </a:graphic>
      </p:graphicFrame>
    </p:spTree>
    <p:extLst>
      <p:ext uri="{BB962C8B-B14F-4D97-AF65-F5344CB8AC3E}">
        <p14:creationId xmlns:p14="http://schemas.microsoft.com/office/powerpoint/2010/main" val="3347395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99631"/>
            <a:ext cx="5029200" cy="1450757"/>
          </a:xfrm>
        </p:spPr>
        <p:txBody>
          <a:bodyPr/>
          <a:lstStyle/>
          <a:p>
            <a:r>
              <a:rPr lang="en-US" dirty="0"/>
              <a:t>Press Releases</a:t>
            </a:r>
          </a:p>
        </p:txBody>
      </p:sp>
      <p:sp>
        <p:nvSpPr>
          <p:cNvPr id="3" name="Content Placeholder 2"/>
          <p:cNvSpPr>
            <a:spLocks noGrp="1"/>
          </p:cNvSpPr>
          <p:nvPr>
            <p:ph idx="1"/>
          </p:nvPr>
        </p:nvSpPr>
        <p:spPr/>
        <p:txBody>
          <a:bodyPr>
            <a:noAutofit/>
          </a:bodyPr>
          <a:lstStyle/>
          <a:p>
            <a:pPr fontAlgn="base"/>
            <a:endParaRPr lang="en-US" sz="1000" dirty="0"/>
          </a:p>
          <a:p>
            <a:pPr fontAlgn="base"/>
            <a:r>
              <a:rPr lang="en-US" sz="1000" dirty="0"/>
              <a:t>March 17, 2020:  </a:t>
            </a:r>
            <a:r>
              <a:rPr lang="en-US" sz="1000" b="1" dirty="0"/>
              <a:t>Access and Crosstown Civic Credit Union Merger Vote Postponed Indefinitely</a:t>
            </a:r>
            <a:br>
              <a:rPr lang="en-US" sz="1000" dirty="0"/>
            </a:br>
            <a:br>
              <a:rPr lang="en-US" sz="1000" dirty="0"/>
            </a:br>
            <a:r>
              <a:rPr lang="en-US" sz="1000" b="1" dirty="0"/>
              <a:t>MB</a:t>
            </a:r>
            <a:r>
              <a:rPr lang="en-US" sz="1000" dirty="0"/>
              <a:t> – The Boards of both Access and Crosstown Civic Credit Union are announcing an indefinite postponement for their merger vote and Special Meeting of Members originally scheduled for March 19th. </a:t>
            </a:r>
            <a:br>
              <a:rPr lang="en-US" sz="1000" dirty="0"/>
            </a:br>
            <a:br>
              <a:rPr lang="en-US" sz="1000" dirty="0"/>
            </a:br>
            <a:r>
              <a:rPr lang="en-US" sz="1000" dirty="0"/>
              <a:t>"In an attempt to take reasonable yet appropriate action while fully supporting our members' well-being, we have decided to postpone our Member Vote and corresponding Special Meeting of Members for the proposed merger between Access Credit Union and Crosstown Civic Credit Union," shared Curt </a:t>
            </a:r>
            <a:r>
              <a:rPr lang="en-US" sz="1000" dirty="0" err="1"/>
              <a:t>Letkeman</a:t>
            </a:r>
            <a:r>
              <a:rPr lang="en-US" sz="1000" dirty="0"/>
              <a:t>, Chair of the Board of Directors for Access Credit Union. </a:t>
            </a:r>
          </a:p>
          <a:p>
            <a:pPr fontAlgn="base"/>
            <a:r>
              <a:rPr lang="en-US" sz="1000" dirty="0"/>
              <a:t>Feb 20, 2020:  The Board of Directors of Access Credit Union and Crosstown Civic Credit Union are pleased to announce the completion of their due diligence and unanimous approval of the business case regarding the potential for a merger between the two organizations. </a:t>
            </a:r>
            <a:endParaRPr lang="en-CA" sz="1000" b="1" dirty="0"/>
          </a:p>
          <a:p>
            <a:pPr fontAlgn="base"/>
            <a:r>
              <a:rPr lang="en-CA" sz="1000" b="1" dirty="0"/>
              <a:t> NOVEMBER 27, 2019 - MB - </a:t>
            </a:r>
            <a:r>
              <a:rPr lang="en-CA" sz="1000" dirty="0"/>
              <a:t>The Board of Directors of Access Credit Union and Crosstown Civic Credit Union are pleased to announce that they have recently engaged in discussions regarding the potential for a merger between the two organizations.</a:t>
            </a:r>
            <a:endParaRPr lang="en-US" sz="1000" dirty="0"/>
          </a:p>
          <a:p>
            <a:pPr fontAlgn="base"/>
            <a:r>
              <a:rPr lang="en-US" sz="1000" dirty="0"/>
              <a:t>02 May 2019 Effective April 30, members with Crosstown Civic </a:t>
            </a:r>
            <a:r>
              <a:rPr lang="en-US" sz="1000" dirty="0" err="1"/>
              <a:t>Collabria</a:t>
            </a:r>
            <a:r>
              <a:rPr lang="en-US" sz="1000" dirty="0"/>
              <a:t> credit cards now have the option to sign up for the new AutoPay feature. This feature allows you to have your monthly credit card payments automatically deducted from your </a:t>
            </a:r>
            <a:r>
              <a:rPr lang="en-US" sz="1000" dirty="0" err="1"/>
              <a:t>chequing</a:t>
            </a:r>
            <a:r>
              <a:rPr lang="en-US" sz="1000" dirty="0"/>
              <a:t> or savings account.</a:t>
            </a:r>
            <a:endParaRPr lang="en-CA" sz="1000" b="1" dirty="0"/>
          </a:p>
          <a:p>
            <a:pPr fontAlgn="base"/>
            <a:r>
              <a:rPr lang="en-CA" sz="1000" b="1" dirty="0"/>
              <a:t>Nov 29, 2018:  Edge Start, Youth Edge, and Student Edge accounts determined to jumpstart future savings and financial literacy.</a:t>
            </a:r>
          </a:p>
          <a:p>
            <a:pPr fontAlgn="base"/>
            <a:r>
              <a:rPr lang="en-CA" sz="1000" dirty="0"/>
              <a:t>Crosstown Civic is pleased to announce our new lineup of youth account products. As part of our commitment to helping our members grow their savings, we are pleased to announce we have made some enhancements to the Fat Cat®, Moving Up® and Student accounts. These improvements will help us better serve our members, while enabling us to offer the most up-to-date products.</a:t>
            </a:r>
          </a:p>
          <a:p>
            <a:pPr fontAlgn="base"/>
            <a:r>
              <a:rPr lang="en-CA" sz="1000" dirty="0"/>
              <a:t>Designed with your child’s future saving habits in mind, we’ve developed the products they need now for financial success later. Here’s what you should know:</a:t>
            </a:r>
          </a:p>
          <a:p>
            <a:endParaRPr lang="en-US" sz="1000" dirty="0"/>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100</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90600"/>
            <a:ext cx="3027558" cy="575236"/>
          </a:xfrm>
          <a:prstGeom prst="rect">
            <a:avLst/>
          </a:prstGeom>
        </p:spPr>
      </p:pic>
      <p:sp>
        <p:nvSpPr>
          <p:cNvPr id="6" name="TextBox 5"/>
          <p:cNvSpPr txBox="1"/>
          <p:nvPr/>
        </p:nvSpPr>
        <p:spPr>
          <a:xfrm>
            <a:off x="8532820" y="6519237"/>
            <a:ext cx="458780"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4"/>
              </a:rPr>
              <a:t>Press</a:t>
            </a:r>
            <a:endParaRPr lang="en-US" sz="1000" b="0" dirty="0">
              <a:ln>
                <a:solidFill>
                  <a:schemeClr val="bg1"/>
                </a:solidFill>
              </a:ln>
              <a:solidFill>
                <a:schemeClr val="tx1"/>
              </a:solidFill>
            </a:endParaRPr>
          </a:p>
        </p:txBody>
      </p:sp>
    </p:spTree>
    <p:extLst>
      <p:ext uri="{BB962C8B-B14F-4D97-AF65-F5344CB8AC3E}">
        <p14:creationId xmlns:p14="http://schemas.microsoft.com/office/powerpoint/2010/main" val="19510915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Ontario</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101</a:t>
            </a:fld>
            <a:endParaRPr lang="en-US"/>
          </a:p>
        </p:txBody>
      </p:sp>
      <p:pic>
        <p:nvPicPr>
          <p:cNvPr id="8"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762000"/>
            <a:ext cx="1189037"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155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85549" y="530538"/>
            <a:ext cx="8001000" cy="1216025"/>
          </a:xfrm>
        </p:spPr>
        <p:txBody>
          <a:bodyPr>
            <a:normAutofit/>
          </a:bodyPr>
          <a:lstStyle/>
          <a:p>
            <a:r>
              <a:rPr lang="en-US" dirty="0">
                <a:solidFill>
                  <a:schemeClr val="tx1">
                    <a:lumMod val="50000"/>
                    <a:lumOff val="50000"/>
                  </a:schemeClr>
                </a:solidFill>
              </a:rPr>
              <a:t>Total Personal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102</a:t>
            </a:fld>
            <a:endParaRPr lang="en-US" b="0" dirty="0">
              <a:solidFill>
                <a:schemeClr val="bg1"/>
              </a:solidFill>
            </a:endParaRPr>
          </a:p>
        </p:txBody>
      </p:sp>
      <p:pic>
        <p:nvPicPr>
          <p:cNvPr id="1434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0375" y="2686645"/>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83662" y="3763263"/>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Libro Credit Un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72793" y="4283291"/>
            <a:ext cx="381000" cy="267511"/>
          </a:xfrm>
          <a:prstGeom prst="rect">
            <a:avLst/>
          </a:prstGeom>
        </p:spPr>
      </p:pic>
      <p:pic>
        <p:nvPicPr>
          <p:cNvPr id="13" name="Picture 12"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92686" y="4037260"/>
            <a:ext cx="758628" cy="228600"/>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7" name="Picture 2"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56006" y="3235845"/>
            <a:ext cx="468923" cy="304800"/>
          </a:xfrm>
          <a:prstGeom prst="rect">
            <a:avLst/>
          </a:prstGeom>
        </p:spPr>
      </p:pic>
      <p:sp>
        <p:nvSpPr>
          <p:cNvPr id="18" name="TextBox 17"/>
          <p:cNvSpPr txBox="1"/>
          <p:nvPr/>
        </p:nvSpPr>
        <p:spPr>
          <a:xfrm>
            <a:off x="5548120" y="1910917"/>
            <a:ext cx="2861243" cy="1477328"/>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Libro merged with United Communities 1n 2014 and with Hald-Nor Credit Union in 2015.</a:t>
            </a:r>
          </a:p>
          <a:p>
            <a:pPr algn="l"/>
            <a:r>
              <a:rPr lang="en-CA" sz="1000" b="0" dirty="0">
                <a:latin typeface="+mn-lt"/>
              </a:rPr>
              <a:t>First Ontario merged with Rochdale Credit Union in 2013.</a:t>
            </a:r>
          </a:p>
          <a:p>
            <a:pPr algn="l"/>
            <a:r>
              <a:rPr lang="en-CA" sz="1000" b="0" dirty="0">
                <a:latin typeface="+mn-lt"/>
              </a:rPr>
              <a:t>Alterna purchased Ottawa Women's CU in 2013.  Alterna merged with Peterborough Community and Nexus Credit Unions in 2016.</a:t>
            </a:r>
          </a:p>
          <a:p>
            <a:pPr algn="l"/>
            <a:endParaRPr lang="en-US" sz="1000" b="0" dirty="0">
              <a:latin typeface="+mn-lt"/>
            </a:endParaRPr>
          </a:p>
        </p:txBody>
      </p:sp>
      <p:graphicFrame>
        <p:nvGraphicFramePr>
          <p:cNvPr id="16" name="Chart 15">
            <a:extLst>
              <a:ext uri="{FF2B5EF4-FFF2-40B4-BE49-F238E27FC236}">
                <a16:creationId xmlns:a16="http://schemas.microsoft.com/office/drawing/2014/main" id="{00000000-0008-0000-1200-00002B000000}"/>
              </a:ext>
            </a:extLst>
          </p:cNvPr>
          <p:cNvGraphicFramePr>
            <a:graphicFrameLocks/>
          </p:cNvGraphicFramePr>
          <p:nvPr>
            <p:extLst>
              <p:ext uri="{D42A27DB-BD31-4B8C-83A1-F6EECF244321}">
                <p14:modId xmlns:p14="http://schemas.microsoft.com/office/powerpoint/2010/main" val="268710051"/>
              </p:ext>
            </p:extLst>
          </p:nvPr>
        </p:nvGraphicFramePr>
        <p:xfrm>
          <a:off x="233175" y="1655481"/>
          <a:ext cx="3856990" cy="44862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a:extLst>
              <a:ext uri="{FF2B5EF4-FFF2-40B4-BE49-F238E27FC236}">
                <a16:creationId xmlns:a16="http://schemas.microsoft.com/office/drawing/2014/main" id="{861BEA3A-5695-436F-88F8-7911ACE0CD35}"/>
              </a:ext>
            </a:extLst>
          </p:cNvPr>
          <p:cNvGraphicFramePr>
            <a:graphicFrameLocks noGrp="1"/>
          </p:cNvGraphicFramePr>
          <p:nvPr>
            <p:extLst>
              <p:ext uri="{D42A27DB-BD31-4B8C-83A1-F6EECF244321}">
                <p14:modId xmlns:p14="http://schemas.microsoft.com/office/powerpoint/2010/main" val="826838966"/>
              </p:ext>
            </p:extLst>
          </p:nvPr>
        </p:nvGraphicFramePr>
        <p:xfrm>
          <a:off x="5562600" y="4818104"/>
          <a:ext cx="3454399" cy="1371600"/>
        </p:xfrm>
        <a:graphic>
          <a:graphicData uri="http://schemas.openxmlformats.org/drawingml/2006/table">
            <a:tbl>
              <a:tblPr/>
              <a:tblGrid>
                <a:gridCol w="1622232">
                  <a:extLst>
                    <a:ext uri="{9D8B030D-6E8A-4147-A177-3AD203B41FA5}">
                      <a16:colId xmlns:a16="http://schemas.microsoft.com/office/drawing/2014/main" val="3636615437"/>
                    </a:ext>
                  </a:extLst>
                </a:gridCol>
                <a:gridCol w="636169">
                  <a:extLst>
                    <a:ext uri="{9D8B030D-6E8A-4147-A177-3AD203B41FA5}">
                      <a16:colId xmlns:a16="http://schemas.microsoft.com/office/drawing/2014/main" val="487680924"/>
                    </a:ext>
                  </a:extLst>
                </a:gridCol>
                <a:gridCol w="597999">
                  <a:extLst>
                    <a:ext uri="{9D8B030D-6E8A-4147-A177-3AD203B41FA5}">
                      <a16:colId xmlns:a16="http://schemas.microsoft.com/office/drawing/2014/main" val="1309864162"/>
                    </a:ext>
                  </a:extLst>
                </a:gridCol>
                <a:gridCol w="597999">
                  <a:extLst>
                    <a:ext uri="{9D8B030D-6E8A-4147-A177-3AD203B41FA5}">
                      <a16:colId xmlns:a16="http://schemas.microsoft.com/office/drawing/2014/main" val="14062582"/>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2167642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9902180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4409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659076772"/>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010474743"/>
                  </a:ext>
                </a:extLst>
              </a:tr>
              <a:tr h="152400">
                <a:tc>
                  <a:txBody>
                    <a:bodyPr/>
                    <a:lstStyle/>
                    <a:p>
                      <a:pPr algn="l" fontAlgn="ctr"/>
                      <a:r>
                        <a:rPr lang="en-CA" sz="1000" b="0" i="0" u="none" strike="noStrike">
                          <a:effectLst/>
                          <a:latin typeface="Calibri" panose="020F0502020204030204" pitchFamily="34" charset="0"/>
                        </a:rPr>
                        <a:t>DUCA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105709604"/>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93042904"/>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64.4%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397296630"/>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006100"/>
                          </a:solidFill>
                          <a:effectLst/>
                          <a:latin typeface="Calibri" panose="020F0502020204030204" pitchFamily="34"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2340427955"/>
                  </a:ext>
                </a:extLst>
              </a:tr>
            </a:tbl>
          </a:graphicData>
        </a:graphic>
      </p:graphicFrame>
    </p:spTree>
    <p:extLst>
      <p:ext uri="{BB962C8B-B14F-4D97-AF65-F5344CB8AC3E}">
        <p14:creationId xmlns:p14="http://schemas.microsoft.com/office/powerpoint/2010/main" val="27608155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02114" y="503238"/>
            <a:ext cx="8001000" cy="1216025"/>
          </a:xfrm>
        </p:spPr>
        <p:txBody>
          <a:bodyPr>
            <a:normAutofit/>
          </a:bodyPr>
          <a:lstStyle/>
          <a:p>
            <a:r>
              <a:rPr lang="en-US" dirty="0">
                <a:solidFill>
                  <a:schemeClr val="tx1">
                    <a:lumMod val="50000"/>
                    <a:lumOff val="50000"/>
                  </a:schemeClr>
                </a:solidFill>
              </a:rPr>
              <a:t>Total Personal Deposits – Ontario Credit Unions</a:t>
            </a:r>
            <a:br>
              <a:rPr lang="en-US" dirty="0">
                <a:solidFill>
                  <a:schemeClr val="tx1">
                    <a:lumMod val="50000"/>
                    <a:lumOff val="50000"/>
                  </a:schemeClr>
                </a:solidFill>
              </a:rPr>
            </a:br>
            <a:r>
              <a:rPr lang="en-US" dirty="0">
                <a:solidFill>
                  <a:schemeClr val="tx1">
                    <a:lumMod val="50000"/>
                    <a:lumOff val="50000"/>
                  </a:schemeClr>
                </a:solidFill>
              </a:rPr>
              <a:t>Ch</a:t>
            </a:r>
            <a:r>
              <a:rPr lang="en-US" sz="1800" dirty="0">
                <a:solidFill>
                  <a:schemeClr val="tx1">
                    <a:lumMod val="50000"/>
                    <a:lumOff val="50000"/>
                  </a:schemeClr>
                </a:solidFill>
              </a:rPr>
              <a:t>ange in share of total market – all sectors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103</a:t>
            </a:fld>
            <a:endParaRPr lang="en-US" b="0">
              <a:solidFill>
                <a:schemeClr val="bg1"/>
              </a:solidFill>
            </a:endParaRPr>
          </a:p>
        </p:txBody>
      </p:sp>
      <p:pic>
        <p:nvPicPr>
          <p:cNvPr id="1434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6223" y="2417110"/>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6223" y="3221600"/>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Libro Credit Un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2900" y="4321389"/>
            <a:ext cx="381000" cy="267511"/>
          </a:xfrm>
          <a:prstGeom prst="rect">
            <a:avLst/>
          </a:prstGeom>
        </p:spPr>
      </p:pic>
      <p:pic>
        <p:nvPicPr>
          <p:cNvPr id="13" name="Picture 12"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09851" y="3668853"/>
            <a:ext cx="758628" cy="228600"/>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7" name="Picture 2"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89621" y="3952649"/>
            <a:ext cx="468923" cy="304800"/>
          </a:xfrm>
          <a:prstGeom prst="rect">
            <a:avLst/>
          </a:prstGeom>
        </p:spPr>
      </p:pic>
      <p:graphicFrame>
        <p:nvGraphicFramePr>
          <p:cNvPr id="16" name="Chart 15">
            <a:extLst>
              <a:ext uri="{FF2B5EF4-FFF2-40B4-BE49-F238E27FC236}">
                <a16:creationId xmlns:a16="http://schemas.microsoft.com/office/drawing/2014/main" id="{00000000-0008-0000-1200-000029000000}"/>
              </a:ext>
            </a:extLst>
          </p:cNvPr>
          <p:cNvGraphicFramePr>
            <a:graphicFrameLocks/>
          </p:cNvGraphicFramePr>
          <p:nvPr>
            <p:extLst>
              <p:ext uri="{D42A27DB-BD31-4B8C-83A1-F6EECF244321}">
                <p14:modId xmlns:p14="http://schemas.microsoft.com/office/powerpoint/2010/main" val="2278167431"/>
              </p:ext>
            </p:extLst>
          </p:nvPr>
        </p:nvGraphicFramePr>
        <p:xfrm>
          <a:off x="304800" y="1713194"/>
          <a:ext cx="3869055" cy="45910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a:extLst>
              <a:ext uri="{FF2B5EF4-FFF2-40B4-BE49-F238E27FC236}">
                <a16:creationId xmlns:a16="http://schemas.microsoft.com/office/drawing/2014/main" id="{D0BE4D70-0CB1-4714-94B4-513737D8D0B9}"/>
              </a:ext>
            </a:extLst>
          </p:cNvPr>
          <p:cNvGraphicFramePr>
            <a:graphicFrameLocks noGrp="1"/>
          </p:cNvGraphicFramePr>
          <p:nvPr>
            <p:extLst>
              <p:ext uri="{D42A27DB-BD31-4B8C-83A1-F6EECF244321}">
                <p14:modId xmlns:p14="http://schemas.microsoft.com/office/powerpoint/2010/main" val="1012503640"/>
              </p:ext>
            </p:extLst>
          </p:nvPr>
        </p:nvGraphicFramePr>
        <p:xfrm>
          <a:off x="5562600" y="4800600"/>
          <a:ext cx="3454400" cy="1371600"/>
        </p:xfrm>
        <a:graphic>
          <a:graphicData uri="http://schemas.openxmlformats.org/drawingml/2006/table">
            <a:tbl>
              <a:tblPr/>
              <a:tblGrid>
                <a:gridCol w="1628229">
                  <a:extLst>
                    <a:ext uri="{9D8B030D-6E8A-4147-A177-3AD203B41FA5}">
                      <a16:colId xmlns:a16="http://schemas.microsoft.com/office/drawing/2014/main" val="3703686139"/>
                    </a:ext>
                  </a:extLst>
                </a:gridCol>
                <a:gridCol w="632136">
                  <a:extLst>
                    <a:ext uri="{9D8B030D-6E8A-4147-A177-3AD203B41FA5}">
                      <a16:colId xmlns:a16="http://schemas.microsoft.com/office/drawing/2014/main" val="1534683176"/>
                    </a:ext>
                  </a:extLst>
                </a:gridCol>
                <a:gridCol w="600210">
                  <a:extLst>
                    <a:ext uri="{9D8B030D-6E8A-4147-A177-3AD203B41FA5}">
                      <a16:colId xmlns:a16="http://schemas.microsoft.com/office/drawing/2014/main" val="4188067455"/>
                    </a:ext>
                  </a:extLst>
                </a:gridCol>
                <a:gridCol w="593825">
                  <a:extLst>
                    <a:ext uri="{9D8B030D-6E8A-4147-A177-3AD203B41FA5}">
                      <a16:colId xmlns:a16="http://schemas.microsoft.com/office/drawing/2014/main" val="1101232734"/>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5678593"/>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26422227"/>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861112"/>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36.9%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151642956"/>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207206877"/>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742079452"/>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80081174"/>
                  </a:ext>
                </a:extLst>
              </a:tr>
              <a:tr h="142875">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74.2%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2649389166"/>
                  </a:ext>
                </a:extLst>
              </a:tr>
            </a:tbl>
          </a:graphicData>
        </a:graphic>
      </p:graphicFrame>
    </p:spTree>
    <p:extLst>
      <p:ext uri="{BB962C8B-B14F-4D97-AF65-F5344CB8AC3E}">
        <p14:creationId xmlns:p14="http://schemas.microsoft.com/office/powerpoint/2010/main" val="26784178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Personal Loans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104</a:t>
            </a:fld>
            <a:endParaRPr lang="en-US" b="0" dirty="0">
              <a:solidFill>
                <a:schemeClr val="bg1"/>
              </a:solidFill>
            </a:endParaRPr>
          </a:p>
        </p:txBody>
      </p:sp>
      <p:pic>
        <p:nvPicPr>
          <p:cNvPr id="1434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5454" y="3393574"/>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5454" y="4200871"/>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Libro Credit Un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4800" y="4497612"/>
            <a:ext cx="381000" cy="267511"/>
          </a:xfrm>
          <a:prstGeom prst="rect">
            <a:avLst/>
          </a:prstGeom>
        </p:spPr>
      </p:pic>
      <p:pic>
        <p:nvPicPr>
          <p:cNvPr id="12" name="Picture 11"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99040" y="4841914"/>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14800" y="2877638"/>
            <a:ext cx="468923" cy="304800"/>
          </a:xfrm>
          <a:prstGeom prst="rect">
            <a:avLst/>
          </a:prstGeom>
        </p:spPr>
      </p:pic>
      <p:graphicFrame>
        <p:nvGraphicFramePr>
          <p:cNvPr id="15" name="Chart 14">
            <a:extLst>
              <a:ext uri="{FF2B5EF4-FFF2-40B4-BE49-F238E27FC236}">
                <a16:creationId xmlns:a16="http://schemas.microsoft.com/office/drawing/2014/main" id="{00000000-0008-0000-1200-00002A000000}"/>
              </a:ext>
            </a:extLst>
          </p:cNvPr>
          <p:cNvGraphicFramePr>
            <a:graphicFrameLocks/>
          </p:cNvGraphicFramePr>
          <p:nvPr>
            <p:extLst>
              <p:ext uri="{D42A27DB-BD31-4B8C-83A1-F6EECF244321}">
                <p14:modId xmlns:p14="http://schemas.microsoft.com/office/powerpoint/2010/main" val="1767882379"/>
              </p:ext>
            </p:extLst>
          </p:nvPr>
        </p:nvGraphicFramePr>
        <p:xfrm>
          <a:off x="215760" y="1698359"/>
          <a:ext cx="3856990" cy="48285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a:extLst>
              <a:ext uri="{FF2B5EF4-FFF2-40B4-BE49-F238E27FC236}">
                <a16:creationId xmlns:a16="http://schemas.microsoft.com/office/drawing/2014/main" id="{35117110-5804-4228-990B-A2203BA6ACC8}"/>
              </a:ext>
            </a:extLst>
          </p:cNvPr>
          <p:cNvGraphicFramePr>
            <a:graphicFrameLocks noGrp="1"/>
          </p:cNvGraphicFramePr>
          <p:nvPr>
            <p:extLst>
              <p:ext uri="{D42A27DB-BD31-4B8C-83A1-F6EECF244321}">
                <p14:modId xmlns:p14="http://schemas.microsoft.com/office/powerpoint/2010/main" val="3042862119"/>
              </p:ext>
            </p:extLst>
          </p:nvPr>
        </p:nvGraphicFramePr>
        <p:xfrm>
          <a:off x="5562600" y="4841914"/>
          <a:ext cx="3454399" cy="1371600"/>
        </p:xfrm>
        <a:graphic>
          <a:graphicData uri="http://schemas.openxmlformats.org/drawingml/2006/table">
            <a:tbl>
              <a:tblPr/>
              <a:tblGrid>
                <a:gridCol w="1622232">
                  <a:extLst>
                    <a:ext uri="{9D8B030D-6E8A-4147-A177-3AD203B41FA5}">
                      <a16:colId xmlns:a16="http://schemas.microsoft.com/office/drawing/2014/main" val="4050160177"/>
                    </a:ext>
                  </a:extLst>
                </a:gridCol>
                <a:gridCol w="636169">
                  <a:extLst>
                    <a:ext uri="{9D8B030D-6E8A-4147-A177-3AD203B41FA5}">
                      <a16:colId xmlns:a16="http://schemas.microsoft.com/office/drawing/2014/main" val="2888997342"/>
                    </a:ext>
                  </a:extLst>
                </a:gridCol>
                <a:gridCol w="597999">
                  <a:extLst>
                    <a:ext uri="{9D8B030D-6E8A-4147-A177-3AD203B41FA5}">
                      <a16:colId xmlns:a16="http://schemas.microsoft.com/office/drawing/2014/main" val="2341319871"/>
                    </a:ext>
                  </a:extLst>
                </a:gridCol>
                <a:gridCol w="597999">
                  <a:extLst>
                    <a:ext uri="{9D8B030D-6E8A-4147-A177-3AD203B41FA5}">
                      <a16:colId xmlns:a16="http://schemas.microsoft.com/office/drawing/2014/main" val="2321981407"/>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1454710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94950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29585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4116528"/>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61.0%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699632211"/>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0262799"/>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1910314"/>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solidFill>
                            <a:srgbClr val="006100"/>
                          </a:solidFill>
                          <a:effectLst/>
                          <a:latin typeface="Calibri" panose="020F0502020204030204" pitchFamily="34" charset="0"/>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183325609"/>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23750268"/>
                  </a:ext>
                </a:extLst>
              </a:tr>
            </a:tbl>
          </a:graphicData>
        </a:graphic>
      </p:graphicFrame>
    </p:spTree>
    <p:extLst>
      <p:ext uri="{BB962C8B-B14F-4D97-AF65-F5344CB8AC3E}">
        <p14:creationId xmlns:p14="http://schemas.microsoft.com/office/powerpoint/2010/main" val="29828884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Personal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105</a:t>
            </a:fld>
            <a:endParaRPr lang="en-US" b="0" dirty="0">
              <a:solidFill>
                <a:schemeClr val="bg1"/>
              </a:solidFill>
            </a:endParaRPr>
          </a:p>
        </p:txBody>
      </p:sp>
      <p:pic>
        <p:nvPicPr>
          <p:cNvPr id="1434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4339" y="2519791"/>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6239" y="3715421"/>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Libro Credit Un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86239" y="4447132"/>
            <a:ext cx="381000" cy="267511"/>
          </a:xfrm>
          <a:prstGeom prst="rect">
            <a:avLst/>
          </a:prstGeom>
        </p:spPr>
      </p:pic>
      <p:pic>
        <p:nvPicPr>
          <p:cNvPr id="12" name="Picture 11"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66564" y="4074133"/>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03077" y="3119617"/>
            <a:ext cx="468923" cy="356829"/>
          </a:xfrm>
          <a:prstGeom prst="rect">
            <a:avLst/>
          </a:prstGeom>
        </p:spPr>
      </p:pic>
      <p:graphicFrame>
        <p:nvGraphicFramePr>
          <p:cNvPr id="15" name="Chart 14">
            <a:extLst>
              <a:ext uri="{FF2B5EF4-FFF2-40B4-BE49-F238E27FC236}">
                <a16:creationId xmlns:a16="http://schemas.microsoft.com/office/drawing/2014/main" id="{00000000-0008-0000-1300-00002B000000}"/>
              </a:ext>
            </a:extLst>
          </p:cNvPr>
          <p:cNvGraphicFramePr>
            <a:graphicFrameLocks/>
          </p:cNvGraphicFramePr>
          <p:nvPr>
            <p:extLst>
              <p:ext uri="{D42A27DB-BD31-4B8C-83A1-F6EECF244321}">
                <p14:modId xmlns:p14="http://schemas.microsoft.com/office/powerpoint/2010/main" val="2083141985"/>
              </p:ext>
            </p:extLst>
          </p:nvPr>
        </p:nvGraphicFramePr>
        <p:xfrm>
          <a:off x="304800" y="1612450"/>
          <a:ext cx="3533140" cy="44767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e 1">
            <a:extLst>
              <a:ext uri="{FF2B5EF4-FFF2-40B4-BE49-F238E27FC236}">
                <a16:creationId xmlns:a16="http://schemas.microsoft.com/office/drawing/2014/main" id="{C2091049-788C-4D38-AB3C-697F6943F58F}"/>
              </a:ext>
            </a:extLst>
          </p:cNvPr>
          <p:cNvGraphicFramePr>
            <a:graphicFrameLocks noGrp="1"/>
          </p:cNvGraphicFramePr>
          <p:nvPr>
            <p:extLst>
              <p:ext uri="{D42A27DB-BD31-4B8C-83A1-F6EECF244321}">
                <p14:modId xmlns:p14="http://schemas.microsoft.com/office/powerpoint/2010/main" val="3015234004"/>
              </p:ext>
            </p:extLst>
          </p:nvPr>
        </p:nvGraphicFramePr>
        <p:xfrm>
          <a:off x="5562600" y="4800600"/>
          <a:ext cx="3416301" cy="1371600"/>
        </p:xfrm>
        <a:graphic>
          <a:graphicData uri="http://schemas.openxmlformats.org/drawingml/2006/table">
            <a:tbl>
              <a:tblPr/>
              <a:tblGrid>
                <a:gridCol w="1622265">
                  <a:extLst>
                    <a:ext uri="{9D8B030D-6E8A-4147-A177-3AD203B41FA5}">
                      <a16:colId xmlns:a16="http://schemas.microsoft.com/office/drawing/2014/main" val="3091073461"/>
                    </a:ext>
                  </a:extLst>
                </a:gridCol>
                <a:gridCol w="598012">
                  <a:extLst>
                    <a:ext uri="{9D8B030D-6E8A-4147-A177-3AD203B41FA5}">
                      <a16:colId xmlns:a16="http://schemas.microsoft.com/office/drawing/2014/main" val="3558682294"/>
                    </a:ext>
                  </a:extLst>
                </a:gridCol>
                <a:gridCol w="598012">
                  <a:extLst>
                    <a:ext uri="{9D8B030D-6E8A-4147-A177-3AD203B41FA5}">
                      <a16:colId xmlns:a16="http://schemas.microsoft.com/office/drawing/2014/main" val="2774335408"/>
                    </a:ext>
                  </a:extLst>
                </a:gridCol>
                <a:gridCol w="598012">
                  <a:extLst>
                    <a:ext uri="{9D8B030D-6E8A-4147-A177-3AD203B41FA5}">
                      <a16:colId xmlns:a16="http://schemas.microsoft.com/office/drawing/2014/main" val="3203483204"/>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5652307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7831105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53430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324217776"/>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0990833"/>
                  </a:ext>
                </a:extLst>
              </a:tr>
              <a:tr h="152400">
                <a:tc>
                  <a:txBody>
                    <a:bodyPr/>
                    <a:lstStyle/>
                    <a:p>
                      <a:pPr algn="l" fontAlgn="ctr"/>
                      <a:r>
                        <a:rPr lang="en-CA" sz="1000" b="0" i="0" u="none" strike="noStrike">
                          <a:effectLst/>
                          <a:latin typeface="Calibri" panose="020F0502020204030204" pitchFamily="34" charset="0"/>
                        </a:rPr>
                        <a:t>DUCA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758191817"/>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5446496"/>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785482922"/>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006100"/>
                          </a:solidFill>
                          <a:effectLst/>
                          <a:latin typeface="Calibri" panose="020F0502020204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2756692213"/>
                  </a:ext>
                </a:extLst>
              </a:tr>
            </a:tbl>
          </a:graphicData>
        </a:graphic>
      </p:graphicFrame>
    </p:spTree>
    <p:extLst>
      <p:ext uri="{BB962C8B-B14F-4D97-AF65-F5344CB8AC3E}">
        <p14:creationId xmlns:p14="http://schemas.microsoft.com/office/powerpoint/2010/main" val="20133335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19113"/>
            <a:ext cx="8001000" cy="1216025"/>
          </a:xfrm>
        </p:spPr>
        <p:txBody>
          <a:bodyPr>
            <a:normAutofit/>
          </a:bodyPr>
          <a:lstStyle/>
          <a:p>
            <a:r>
              <a:rPr lang="en-US" dirty="0">
                <a:solidFill>
                  <a:schemeClr val="tx1">
                    <a:lumMod val="50000"/>
                    <a:lumOff val="50000"/>
                  </a:schemeClr>
                </a:solidFill>
              </a:rPr>
              <a:t>Total Deposits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397981" y="6477000"/>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106</a:t>
            </a:fld>
            <a:endParaRPr lang="en-US" b="0" dirty="0">
              <a:solidFill>
                <a:schemeClr val="bg1"/>
              </a:solidFill>
            </a:endParaRPr>
          </a:p>
        </p:txBody>
      </p:sp>
      <p:pic>
        <p:nvPicPr>
          <p:cNvPr id="1434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0325" y="2845272"/>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2531" y="3627456"/>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Libro Credit Un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25875" y="4711013"/>
            <a:ext cx="381000" cy="267511"/>
          </a:xfrm>
          <a:prstGeom prst="rect">
            <a:avLst/>
          </a:prstGeom>
        </p:spPr>
      </p:pic>
      <p:pic>
        <p:nvPicPr>
          <p:cNvPr id="12" name="Picture 11"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33911" y="3968517"/>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48156" y="4209916"/>
            <a:ext cx="468923" cy="304800"/>
          </a:xfrm>
          <a:prstGeom prst="rect">
            <a:avLst/>
          </a:prstGeom>
        </p:spPr>
      </p:pic>
      <p:graphicFrame>
        <p:nvGraphicFramePr>
          <p:cNvPr id="14" name="Chart 13">
            <a:extLst>
              <a:ext uri="{FF2B5EF4-FFF2-40B4-BE49-F238E27FC236}">
                <a16:creationId xmlns:a16="http://schemas.microsoft.com/office/drawing/2014/main" id="{00000000-0008-0000-1300-000029000000}"/>
              </a:ext>
            </a:extLst>
          </p:cNvPr>
          <p:cNvGraphicFramePr>
            <a:graphicFrameLocks/>
          </p:cNvGraphicFramePr>
          <p:nvPr>
            <p:extLst>
              <p:ext uri="{D42A27DB-BD31-4B8C-83A1-F6EECF244321}">
                <p14:modId xmlns:p14="http://schemas.microsoft.com/office/powerpoint/2010/main" val="839758120"/>
              </p:ext>
            </p:extLst>
          </p:nvPr>
        </p:nvGraphicFramePr>
        <p:xfrm>
          <a:off x="325120" y="1769220"/>
          <a:ext cx="3545205" cy="46005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e 1">
            <a:extLst>
              <a:ext uri="{FF2B5EF4-FFF2-40B4-BE49-F238E27FC236}">
                <a16:creationId xmlns:a16="http://schemas.microsoft.com/office/drawing/2014/main" id="{6A049EDE-5F12-4247-AF18-9921E45ACF26}"/>
              </a:ext>
            </a:extLst>
          </p:cNvPr>
          <p:cNvGraphicFramePr>
            <a:graphicFrameLocks noGrp="1"/>
          </p:cNvGraphicFramePr>
          <p:nvPr>
            <p:extLst>
              <p:ext uri="{D42A27DB-BD31-4B8C-83A1-F6EECF244321}">
                <p14:modId xmlns:p14="http://schemas.microsoft.com/office/powerpoint/2010/main" val="224374956"/>
              </p:ext>
            </p:extLst>
          </p:nvPr>
        </p:nvGraphicFramePr>
        <p:xfrm>
          <a:off x="5562600" y="4836516"/>
          <a:ext cx="3416300" cy="1371600"/>
        </p:xfrm>
        <a:graphic>
          <a:graphicData uri="http://schemas.openxmlformats.org/drawingml/2006/table">
            <a:tbl>
              <a:tblPr/>
              <a:tblGrid>
                <a:gridCol w="1625292">
                  <a:extLst>
                    <a:ext uri="{9D8B030D-6E8A-4147-A177-3AD203B41FA5}">
                      <a16:colId xmlns:a16="http://schemas.microsoft.com/office/drawing/2014/main" val="2702859185"/>
                    </a:ext>
                  </a:extLst>
                </a:gridCol>
                <a:gridCol w="599127">
                  <a:extLst>
                    <a:ext uri="{9D8B030D-6E8A-4147-A177-3AD203B41FA5}">
                      <a16:colId xmlns:a16="http://schemas.microsoft.com/office/drawing/2014/main" val="2913428363"/>
                    </a:ext>
                  </a:extLst>
                </a:gridCol>
                <a:gridCol w="599127">
                  <a:extLst>
                    <a:ext uri="{9D8B030D-6E8A-4147-A177-3AD203B41FA5}">
                      <a16:colId xmlns:a16="http://schemas.microsoft.com/office/drawing/2014/main" val="118811991"/>
                    </a:ext>
                  </a:extLst>
                </a:gridCol>
                <a:gridCol w="592754">
                  <a:extLst>
                    <a:ext uri="{9D8B030D-6E8A-4147-A177-3AD203B41FA5}">
                      <a16:colId xmlns:a16="http://schemas.microsoft.com/office/drawing/2014/main" val="3281412816"/>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980922686"/>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726882728"/>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539561"/>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704395962"/>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872975349"/>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008703658"/>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37591975"/>
                  </a:ext>
                </a:extLst>
              </a:tr>
              <a:tr h="142875">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72.4%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343979252"/>
                  </a:ext>
                </a:extLst>
              </a:tr>
            </a:tbl>
          </a:graphicData>
        </a:graphic>
      </p:graphicFrame>
    </p:spTree>
    <p:extLst>
      <p:ext uri="{BB962C8B-B14F-4D97-AF65-F5344CB8AC3E}">
        <p14:creationId xmlns:p14="http://schemas.microsoft.com/office/powerpoint/2010/main" val="23453111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44029"/>
            <a:ext cx="8001000" cy="1216025"/>
          </a:xfrm>
        </p:spPr>
        <p:txBody>
          <a:bodyPr>
            <a:normAutofit/>
          </a:bodyPr>
          <a:lstStyle/>
          <a:p>
            <a:r>
              <a:rPr lang="en-US" dirty="0">
                <a:solidFill>
                  <a:schemeClr val="tx1">
                    <a:lumMod val="50000"/>
                    <a:lumOff val="50000"/>
                  </a:schemeClr>
                </a:solidFill>
              </a:rPr>
              <a:t>Total Loans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107</a:t>
            </a:fld>
            <a:endParaRPr lang="en-US" b="0">
              <a:solidFill>
                <a:schemeClr val="bg1"/>
              </a:solidFill>
            </a:endParaRPr>
          </a:p>
        </p:txBody>
      </p:sp>
      <p:pic>
        <p:nvPicPr>
          <p:cNvPr id="1434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5272" y="3498870"/>
            <a:ext cx="685800" cy="214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2455" y="4145603"/>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Libro Credit Un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00396" y="4402771"/>
            <a:ext cx="381000" cy="267511"/>
          </a:xfrm>
          <a:prstGeom prst="rect">
            <a:avLst/>
          </a:prstGeom>
        </p:spPr>
      </p:pic>
      <p:pic>
        <p:nvPicPr>
          <p:cNvPr id="12" name="Picture 11"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75272" y="4792335"/>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82455" y="3006370"/>
            <a:ext cx="468923" cy="304800"/>
          </a:xfrm>
          <a:prstGeom prst="rect">
            <a:avLst/>
          </a:prstGeom>
        </p:spPr>
      </p:pic>
      <p:graphicFrame>
        <p:nvGraphicFramePr>
          <p:cNvPr id="15" name="Chart 14">
            <a:extLst>
              <a:ext uri="{FF2B5EF4-FFF2-40B4-BE49-F238E27FC236}">
                <a16:creationId xmlns:a16="http://schemas.microsoft.com/office/drawing/2014/main" id="{00000000-0008-0000-1300-00002A000000}"/>
              </a:ext>
            </a:extLst>
          </p:cNvPr>
          <p:cNvGraphicFramePr>
            <a:graphicFrameLocks/>
          </p:cNvGraphicFramePr>
          <p:nvPr>
            <p:extLst>
              <p:ext uri="{D42A27DB-BD31-4B8C-83A1-F6EECF244321}">
                <p14:modId xmlns:p14="http://schemas.microsoft.com/office/powerpoint/2010/main" val="675685886"/>
              </p:ext>
            </p:extLst>
          </p:nvPr>
        </p:nvGraphicFramePr>
        <p:xfrm>
          <a:off x="381000" y="1637158"/>
          <a:ext cx="3533140" cy="46768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a:extLst>
              <a:ext uri="{FF2B5EF4-FFF2-40B4-BE49-F238E27FC236}">
                <a16:creationId xmlns:a16="http://schemas.microsoft.com/office/drawing/2014/main" id="{F97ABBBE-7029-494F-8757-0225CC6950B2}"/>
              </a:ext>
            </a:extLst>
          </p:cNvPr>
          <p:cNvGraphicFramePr>
            <a:graphicFrameLocks noGrp="1"/>
          </p:cNvGraphicFramePr>
          <p:nvPr>
            <p:extLst>
              <p:ext uri="{D42A27DB-BD31-4B8C-83A1-F6EECF244321}">
                <p14:modId xmlns:p14="http://schemas.microsoft.com/office/powerpoint/2010/main" val="1972019337"/>
              </p:ext>
            </p:extLst>
          </p:nvPr>
        </p:nvGraphicFramePr>
        <p:xfrm>
          <a:off x="5562600" y="4792335"/>
          <a:ext cx="3416301" cy="1371600"/>
        </p:xfrm>
        <a:graphic>
          <a:graphicData uri="http://schemas.openxmlformats.org/drawingml/2006/table">
            <a:tbl>
              <a:tblPr/>
              <a:tblGrid>
                <a:gridCol w="1622265">
                  <a:extLst>
                    <a:ext uri="{9D8B030D-6E8A-4147-A177-3AD203B41FA5}">
                      <a16:colId xmlns:a16="http://schemas.microsoft.com/office/drawing/2014/main" val="3155437996"/>
                    </a:ext>
                  </a:extLst>
                </a:gridCol>
                <a:gridCol w="598012">
                  <a:extLst>
                    <a:ext uri="{9D8B030D-6E8A-4147-A177-3AD203B41FA5}">
                      <a16:colId xmlns:a16="http://schemas.microsoft.com/office/drawing/2014/main" val="2424119809"/>
                    </a:ext>
                  </a:extLst>
                </a:gridCol>
                <a:gridCol w="598012">
                  <a:extLst>
                    <a:ext uri="{9D8B030D-6E8A-4147-A177-3AD203B41FA5}">
                      <a16:colId xmlns:a16="http://schemas.microsoft.com/office/drawing/2014/main" val="2686192600"/>
                    </a:ext>
                  </a:extLst>
                </a:gridCol>
                <a:gridCol w="598012">
                  <a:extLst>
                    <a:ext uri="{9D8B030D-6E8A-4147-A177-3AD203B41FA5}">
                      <a16:colId xmlns:a16="http://schemas.microsoft.com/office/drawing/2014/main" val="80832648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83926705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6757795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70368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859459661"/>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840758465"/>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54805844"/>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08854874"/>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solidFill>
                            <a:srgbClr val="006100"/>
                          </a:solidFill>
                          <a:effectLst/>
                          <a:latin typeface="Calibri" panose="020F050202020403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934469747"/>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30173917"/>
                  </a:ext>
                </a:extLst>
              </a:tr>
            </a:tbl>
          </a:graphicData>
        </a:graphic>
      </p:graphicFrame>
    </p:spTree>
    <p:extLst>
      <p:ext uri="{BB962C8B-B14F-4D97-AF65-F5344CB8AC3E}">
        <p14:creationId xmlns:p14="http://schemas.microsoft.com/office/powerpoint/2010/main" val="1514341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7200"/>
            <a:ext cx="4495800" cy="1600200"/>
          </a:xfrm>
        </p:spPr>
        <p:txBody>
          <a:bodyPr/>
          <a:lstStyle/>
          <a:p>
            <a:r>
              <a:rPr lang="en-CA" dirty="0"/>
              <a:t>% Changes in Share of Total Market</a:t>
            </a:r>
            <a:br>
              <a:rPr lang="en-CA" dirty="0"/>
            </a:br>
            <a:endParaRPr lang="en-US" dirty="0"/>
          </a:p>
        </p:txBody>
      </p:sp>
      <p:sp>
        <p:nvSpPr>
          <p:cNvPr id="50180" name="Slide Number Placeholder 4"/>
          <p:cNvSpPr>
            <a:spLocks noGrp="1"/>
          </p:cNvSpPr>
          <p:nvPr>
            <p:ph type="sldNum" sz="quarter" idx="12"/>
          </p:nvPr>
        </p:nvSpPr>
        <p:spPr>
          <a:xfrm>
            <a:off x="7425344" y="649287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108</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2" descr="Meridian_Logo_transparency.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6020" y="797401"/>
            <a:ext cx="1352306" cy="878999"/>
          </a:xfrm>
          <a:prstGeom prst="rect">
            <a:avLst/>
          </a:prstGeom>
        </p:spPr>
      </p:pic>
      <p:sp>
        <p:nvSpPr>
          <p:cNvPr id="11" name="TextBox 10"/>
          <p:cNvSpPr txBox="1"/>
          <p:nvPr/>
        </p:nvSpPr>
        <p:spPr>
          <a:xfrm>
            <a:off x="4949825" y="1907739"/>
            <a:ext cx="3556001" cy="861774"/>
          </a:xfrm>
          <a:prstGeom prst="rect">
            <a:avLst/>
          </a:prstGeom>
          <a:noFill/>
        </p:spPr>
        <p:txBody>
          <a:bodyPr wrap="square" rtlCol="0">
            <a:spAutoFit/>
          </a:bodyPr>
          <a:lstStyle/>
          <a:p>
            <a:pPr algn="l"/>
            <a:r>
              <a:rPr lang="en-CA" sz="1000" b="0" dirty="0"/>
              <a:t>Meridian is Canada’s 3rd largest and Ontario’s largest credit union with assets of $19.8B, 366k members and 91 locations (Q2’19).  </a:t>
            </a:r>
          </a:p>
          <a:p>
            <a:pPr algn="l"/>
            <a:endParaRPr lang="en-CA" sz="1000" b="0" dirty="0"/>
          </a:p>
          <a:p>
            <a:pPr algn="l"/>
            <a:endParaRPr lang="en-US" sz="1000" b="0" dirty="0"/>
          </a:p>
        </p:txBody>
      </p:sp>
      <p:sp>
        <p:nvSpPr>
          <p:cNvPr id="13" name="TextBox 12"/>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4" name="Chart 13">
            <a:extLst>
              <a:ext uri="{FF2B5EF4-FFF2-40B4-BE49-F238E27FC236}">
                <a16:creationId xmlns:a16="http://schemas.microsoft.com/office/drawing/2014/main" id="{00000000-0008-0000-1200-000017000000}"/>
              </a:ext>
            </a:extLst>
          </p:cNvPr>
          <p:cNvGraphicFramePr>
            <a:graphicFrameLocks/>
          </p:cNvGraphicFramePr>
          <p:nvPr>
            <p:extLst>
              <p:ext uri="{D42A27DB-BD31-4B8C-83A1-F6EECF244321}">
                <p14:modId xmlns:p14="http://schemas.microsoft.com/office/powerpoint/2010/main" val="3266565712"/>
              </p:ext>
            </p:extLst>
          </p:nvPr>
        </p:nvGraphicFramePr>
        <p:xfrm>
          <a:off x="156334" y="1786616"/>
          <a:ext cx="4504690" cy="4266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554B49F6-3F1F-4138-9A48-5A1A3ADA32D2}"/>
              </a:ext>
            </a:extLst>
          </p:cNvPr>
          <p:cNvGraphicFramePr>
            <a:graphicFrameLocks noChangeAspect="1"/>
          </p:cNvGraphicFramePr>
          <p:nvPr>
            <p:extLst>
              <p:ext uri="{D42A27DB-BD31-4B8C-83A1-F6EECF244321}">
                <p14:modId xmlns:p14="http://schemas.microsoft.com/office/powerpoint/2010/main" val="1624452899"/>
              </p:ext>
            </p:extLst>
          </p:nvPr>
        </p:nvGraphicFramePr>
        <p:xfrm>
          <a:off x="4949825" y="4343400"/>
          <a:ext cx="4029075" cy="1838325"/>
        </p:xfrm>
        <a:graphic>
          <a:graphicData uri="http://schemas.openxmlformats.org/presentationml/2006/ole">
            <mc:AlternateContent xmlns:mc="http://schemas.openxmlformats.org/markup-compatibility/2006">
              <mc:Choice xmlns:v="urn:schemas-microsoft-com:vml" Requires="v">
                <p:oleObj spid="_x0000_s31747" name="Macro-Enabled Worksheet" r:id="rId6" imgW="4028874" imgH="1838189" progId="Excel.SheetMacroEnabled.12">
                  <p:link updateAutomatic="1"/>
                </p:oleObj>
              </mc:Choice>
              <mc:Fallback>
                <p:oleObj name="Macro-Enabled Worksheet" r:id="rId6" imgW="4028874" imgH="1838189" progId="Excel.SheetMacroEnabled.12">
                  <p:link updateAutomatic="1"/>
                  <p:pic>
                    <p:nvPicPr>
                      <p:cNvPr id="3" name="Object 2">
                        <a:extLst>
                          <a:ext uri="{FF2B5EF4-FFF2-40B4-BE49-F238E27FC236}">
                            <a16:creationId xmlns:a16="http://schemas.microsoft.com/office/drawing/2014/main" id="{554B49F6-3F1F-4138-9A48-5A1A3ADA32D2}"/>
                          </a:ext>
                        </a:extLst>
                      </p:cNvPr>
                      <p:cNvPicPr/>
                      <p:nvPr/>
                    </p:nvPicPr>
                    <p:blipFill>
                      <a:blip r:embed="rId7"/>
                      <a:stretch>
                        <a:fillRect/>
                      </a:stretch>
                    </p:blipFill>
                    <p:spPr>
                      <a:xfrm>
                        <a:off x="4949825" y="4343400"/>
                        <a:ext cx="4029075" cy="1838325"/>
                      </a:xfrm>
                      <a:prstGeom prst="rect">
                        <a:avLst/>
                      </a:prstGeom>
                    </p:spPr>
                  </p:pic>
                </p:oleObj>
              </mc:Fallback>
            </mc:AlternateContent>
          </a:graphicData>
        </a:graphic>
      </p:graphicFrame>
    </p:spTree>
    <p:extLst>
      <p:ext uri="{BB962C8B-B14F-4D97-AF65-F5344CB8AC3E}">
        <p14:creationId xmlns:p14="http://schemas.microsoft.com/office/powerpoint/2010/main" val="2615863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436800"/>
            <a:ext cx="3657600" cy="1600200"/>
          </a:xfrm>
        </p:spPr>
        <p:txBody>
          <a:bodyPr/>
          <a:lstStyle/>
          <a:p>
            <a:r>
              <a:rPr lang="en-CA" dirty="0"/>
              <a:t>% Change in Share of Ontario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109</a:t>
            </a:fld>
            <a:endParaRPr lang="en-US" b="0">
              <a:solidFill>
                <a:schemeClr val="bg1"/>
              </a:solidFill>
            </a:endParaRPr>
          </a:p>
        </p:txBody>
      </p:sp>
      <p:sp>
        <p:nvSpPr>
          <p:cNvPr id="2" name="TextBox 1"/>
          <p:cNvSpPr txBox="1"/>
          <p:nvPr/>
        </p:nvSpPr>
        <p:spPr>
          <a:xfrm>
            <a:off x="6705600" y="6534626"/>
            <a:ext cx="914400" cy="215444"/>
          </a:xfrm>
          <a:prstGeom prst="rect">
            <a:avLst/>
          </a:prstGeom>
          <a:noFill/>
        </p:spPr>
        <p:txBody>
          <a:bodyPr wrap="square" rtlCol="0">
            <a:spAutoFit/>
          </a:bodyPr>
          <a:lstStyle/>
          <a:p>
            <a:r>
              <a:rPr lang="en-US" sz="800" b="0" dirty="0"/>
              <a:t>18 FW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2" descr="Meridian_Logo_transparency.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6020" y="797401"/>
            <a:ext cx="1352306" cy="878999"/>
          </a:xfrm>
          <a:prstGeom prst="rect">
            <a:avLst/>
          </a:prstGeom>
        </p:spPr>
      </p:pic>
      <p:graphicFrame>
        <p:nvGraphicFramePr>
          <p:cNvPr id="11" name="Chart 10">
            <a:extLst>
              <a:ext uri="{FF2B5EF4-FFF2-40B4-BE49-F238E27FC236}">
                <a16:creationId xmlns:a16="http://schemas.microsoft.com/office/drawing/2014/main" id="{00000000-0008-0000-1300-000017000000}"/>
              </a:ext>
            </a:extLst>
          </p:cNvPr>
          <p:cNvGraphicFramePr>
            <a:graphicFrameLocks/>
          </p:cNvGraphicFramePr>
          <p:nvPr>
            <p:extLst>
              <p:ext uri="{D42A27DB-BD31-4B8C-83A1-F6EECF244321}">
                <p14:modId xmlns:p14="http://schemas.microsoft.com/office/powerpoint/2010/main" val="3923196562"/>
              </p:ext>
            </p:extLst>
          </p:nvPr>
        </p:nvGraphicFramePr>
        <p:xfrm>
          <a:off x="315995" y="1752600"/>
          <a:ext cx="4371975" cy="4552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CC60C620-9A05-408A-9772-E0DF0EA02778}"/>
              </a:ext>
            </a:extLst>
          </p:cNvPr>
          <p:cNvGraphicFramePr>
            <a:graphicFrameLocks noChangeAspect="1"/>
          </p:cNvGraphicFramePr>
          <p:nvPr>
            <p:extLst>
              <p:ext uri="{D42A27DB-BD31-4B8C-83A1-F6EECF244321}">
                <p14:modId xmlns:p14="http://schemas.microsoft.com/office/powerpoint/2010/main" val="3506482905"/>
              </p:ext>
            </p:extLst>
          </p:nvPr>
        </p:nvGraphicFramePr>
        <p:xfrm>
          <a:off x="5562600" y="4191000"/>
          <a:ext cx="3438525" cy="2038350"/>
        </p:xfrm>
        <a:graphic>
          <a:graphicData uri="http://schemas.openxmlformats.org/presentationml/2006/ole">
            <mc:AlternateContent xmlns:mc="http://schemas.openxmlformats.org/markup-compatibility/2006">
              <mc:Choice xmlns:v="urn:schemas-microsoft-com:vml" Requires="v">
                <p:oleObj spid="_x0000_s32771" name="Macro-Enabled Worksheet" r:id="rId6" imgW="3438675" imgH="2038214" progId="Excel.SheetMacroEnabled.12">
                  <p:link updateAutomatic="1"/>
                </p:oleObj>
              </mc:Choice>
              <mc:Fallback>
                <p:oleObj name="Macro-Enabled Worksheet" r:id="rId6" imgW="3438675" imgH="2038214" progId="Excel.SheetMacroEnabled.12">
                  <p:link updateAutomatic="1"/>
                  <p:pic>
                    <p:nvPicPr>
                      <p:cNvPr id="5" name="Object 4">
                        <a:extLst>
                          <a:ext uri="{FF2B5EF4-FFF2-40B4-BE49-F238E27FC236}">
                            <a16:creationId xmlns:a16="http://schemas.microsoft.com/office/drawing/2014/main" id="{CC60C620-9A05-408A-9772-E0DF0EA02778}"/>
                          </a:ext>
                        </a:extLst>
                      </p:cNvPr>
                      <p:cNvPicPr/>
                      <p:nvPr/>
                    </p:nvPicPr>
                    <p:blipFill>
                      <a:blip r:embed="rId7"/>
                      <a:stretch>
                        <a:fillRect/>
                      </a:stretch>
                    </p:blipFill>
                    <p:spPr>
                      <a:xfrm>
                        <a:off x="5562600" y="4191000"/>
                        <a:ext cx="3438525" cy="2038350"/>
                      </a:xfrm>
                      <a:prstGeom prst="rect">
                        <a:avLst/>
                      </a:prstGeom>
                    </p:spPr>
                  </p:pic>
                </p:oleObj>
              </mc:Fallback>
            </mc:AlternateContent>
          </a:graphicData>
        </a:graphic>
      </p:graphicFrame>
    </p:spTree>
    <p:extLst>
      <p:ext uri="{BB962C8B-B14F-4D97-AF65-F5344CB8AC3E}">
        <p14:creationId xmlns:p14="http://schemas.microsoft.com/office/powerpoint/2010/main" val="189850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6553-84C9-CD40-BAD5-63E0BE81F3E7}"/>
              </a:ext>
            </a:extLst>
          </p:cNvPr>
          <p:cNvSpPr>
            <a:spLocks noGrp="1"/>
          </p:cNvSpPr>
          <p:nvPr>
            <p:ph type="title"/>
          </p:nvPr>
        </p:nvSpPr>
        <p:spPr/>
        <p:txBody>
          <a:bodyPr/>
          <a:lstStyle/>
          <a:p>
            <a:r>
              <a:rPr lang="en-US" dirty="0"/>
              <a:t>High Rate Savings and Mortgage Rates</a:t>
            </a:r>
          </a:p>
        </p:txBody>
      </p:sp>
      <p:sp>
        <p:nvSpPr>
          <p:cNvPr id="3" name="Date Placeholder 2">
            <a:extLst>
              <a:ext uri="{FF2B5EF4-FFF2-40B4-BE49-F238E27FC236}">
                <a16:creationId xmlns:a16="http://schemas.microsoft.com/office/drawing/2014/main" id="{7D2EC757-2921-0544-80A8-415C79B5DEA8}"/>
              </a:ext>
            </a:extLst>
          </p:cNvPr>
          <p:cNvSpPr>
            <a:spLocks noGrp="1"/>
          </p:cNvSpPr>
          <p:nvPr>
            <p:ph type="dt" sz="half" idx="10"/>
          </p:nvPr>
        </p:nvSpPr>
        <p:spPr/>
        <p:txBody>
          <a:bodyPr/>
          <a:lstStyle/>
          <a:p>
            <a:fld id="{40BAADF0-1749-4E8B-9691-B44A5F8C0895}" type="datetime1">
              <a:rPr lang="en-US" smtClean="0"/>
              <a:t>4/20/20</a:t>
            </a:fld>
            <a:endParaRPr lang="en-US"/>
          </a:p>
        </p:txBody>
      </p:sp>
      <p:sp>
        <p:nvSpPr>
          <p:cNvPr id="4" name="Slide Number Placeholder 3">
            <a:extLst>
              <a:ext uri="{FF2B5EF4-FFF2-40B4-BE49-F238E27FC236}">
                <a16:creationId xmlns:a16="http://schemas.microsoft.com/office/drawing/2014/main" id="{A4A658EC-A996-244D-BEF8-49ABC24C6570}"/>
              </a:ext>
            </a:extLst>
          </p:cNvPr>
          <p:cNvSpPr>
            <a:spLocks noGrp="1"/>
          </p:cNvSpPr>
          <p:nvPr>
            <p:ph type="sldNum" sz="quarter" idx="12"/>
          </p:nvPr>
        </p:nvSpPr>
        <p:spPr/>
        <p:txBody>
          <a:bodyPr/>
          <a:lstStyle/>
          <a:p>
            <a:pPr>
              <a:defRPr/>
            </a:pPr>
            <a:fld id="{FD73080F-6EFF-4CB2-BC74-263AF00EEE29}" type="slidenum">
              <a:rPr lang="en-US" smtClean="0"/>
              <a:pPr>
                <a:defRPr/>
              </a:pPr>
              <a:t>11</a:t>
            </a:fld>
            <a:endParaRPr lang="en-US"/>
          </a:p>
        </p:txBody>
      </p:sp>
      <p:graphicFrame>
        <p:nvGraphicFramePr>
          <p:cNvPr id="7" name="Object 6">
            <a:extLst>
              <a:ext uri="{FF2B5EF4-FFF2-40B4-BE49-F238E27FC236}">
                <a16:creationId xmlns:a16="http://schemas.microsoft.com/office/drawing/2014/main" id="{BC8BD22F-5C37-4784-86ED-1261225593A6}"/>
              </a:ext>
            </a:extLst>
          </p:cNvPr>
          <p:cNvGraphicFramePr>
            <a:graphicFrameLocks noChangeAspect="1"/>
          </p:cNvGraphicFramePr>
          <p:nvPr>
            <p:extLst>
              <p:ext uri="{D42A27DB-BD31-4B8C-83A1-F6EECF244321}">
                <p14:modId xmlns:p14="http://schemas.microsoft.com/office/powerpoint/2010/main" val="885268156"/>
              </p:ext>
            </p:extLst>
          </p:nvPr>
        </p:nvGraphicFramePr>
        <p:xfrm>
          <a:off x="838200" y="1836428"/>
          <a:ext cx="3352800" cy="4459781"/>
        </p:xfrm>
        <a:graphic>
          <a:graphicData uri="http://schemas.openxmlformats.org/presentationml/2006/ole">
            <mc:AlternateContent xmlns:mc="http://schemas.openxmlformats.org/markup-compatibility/2006">
              <mc:Choice xmlns:v="urn:schemas-microsoft-com:vml" Requires="v">
                <p:oleObj spid="_x0000_s2052" name="Macro-Enabled Worksheet" r:id="rId3" imgW="4010086" imgH="5334136" progId="Excel.SheetMacroEnabled.12">
                  <p:link updateAutomatic="1"/>
                </p:oleObj>
              </mc:Choice>
              <mc:Fallback>
                <p:oleObj name="Macro-Enabled Worksheet" r:id="rId3" imgW="4010086" imgH="5334136" progId="Excel.SheetMacroEnabled.12">
                  <p:link updateAutomatic="1"/>
                  <p:pic>
                    <p:nvPicPr>
                      <p:cNvPr id="7" name="Object 6">
                        <a:extLst>
                          <a:ext uri="{FF2B5EF4-FFF2-40B4-BE49-F238E27FC236}">
                            <a16:creationId xmlns:a16="http://schemas.microsoft.com/office/drawing/2014/main" id="{BC8BD22F-5C37-4784-86ED-1261225593A6}"/>
                          </a:ext>
                        </a:extLst>
                      </p:cNvPr>
                      <p:cNvPicPr/>
                      <p:nvPr/>
                    </p:nvPicPr>
                    <p:blipFill>
                      <a:blip r:embed="rId4"/>
                      <a:stretch>
                        <a:fillRect/>
                      </a:stretch>
                    </p:blipFill>
                    <p:spPr>
                      <a:xfrm>
                        <a:off x="838200" y="1836428"/>
                        <a:ext cx="3352800" cy="445978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A4FA976-8D1B-4B1D-9413-7CCFFBBF418B}"/>
              </a:ext>
            </a:extLst>
          </p:cNvPr>
          <p:cNvGraphicFramePr>
            <a:graphicFrameLocks noChangeAspect="1"/>
          </p:cNvGraphicFramePr>
          <p:nvPr>
            <p:extLst>
              <p:ext uri="{D42A27DB-BD31-4B8C-83A1-F6EECF244321}">
                <p14:modId xmlns:p14="http://schemas.microsoft.com/office/powerpoint/2010/main" val="4033014033"/>
              </p:ext>
            </p:extLst>
          </p:nvPr>
        </p:nvGraphicFramePr>
        <p:xfrm>
          <a:off x="4293378" y="1838325"/>
          <a:ext cx="4012422" cy="4433011"/>
        </p:xfrm>
        <a:graphic>
          <a:graphicData uri="http://schemas.openxmlformats.org/presentationml/2006/ole">
            <mc:AlternateContent xmlns:mc="http://schemas.openxmlformats.org/markup-compatibility/2006">
              <mc:Choice xmlns:v="urn:schemas-microsoft-com:vml" Requires="v">
                <p:oleObj spid="_x0000_s2053" name="Macro-Enabled Worksheet" r:id="rId5" imgW="4543511" imgH="5019811" progId="Excel.SheetMacroEnabled.12">
                  <p:link updateAutomatic="1"/>
                </p:oleObj>
              </mc:Choice>
              <mc:Fallback>
                <p:oleObj name="Macro-Enabled Worksheet" r:id="rId5" imgW="4543511" imgH="5019811" progId="Excel.SheetMacroEnabled.12">
                  <p:link updateAutomatic="1"/>
                  <p:pic>
                    <p:nvPicPr>
                      <p:cNvPr id="8" name="Object 7">
                        <a:extLst>
                          <a:ext uri="{FF2B5EF4-FFF2-40B4-BE49-F238E27FC236}">
                            <a16:creationId xmlns:a16="http://schemas.microsoft.com/office/drawing/2014/main" id="{5A4FA976-8D1B-4B1D-9413-7CCFFBBF418B}"/>
                          </a:ext>
                        </a:extLst>
                      </p:cNvPr>
                      <p:cNvPicPr/>
                      <p:nvPr/>
                    </p:nvPicPr>
                    <p:blipFill>
                      <a:blip r:embed="rId6"/>
                      <a:stretch>
                        <a:fillRect/>
                      </a:stretch>
                    </p:blipFill>
                    <p:spPr>
                      <a:xfrm>
                        <a:off x="4293378" y="1838325"/>
                        <a:ext cx="4012422" cy="4433011"/>
                      </a:xfrm>
                      <a:prstGeom prst="rect">
                        <a:avLst/>
                      </a:prstGeom>
                    </p:spPr>
                  </p:pic>
                </p:oleObj>
              </mc:Fallback>
            </mc:AlternateContent>
          </a:graphicData>
        </a:graphic>
      </p:graphicFrame>
    </p:spTree>
    <p:extLst>
      <p:ext uri="{BB962C8B-B14F-4D97-AF65-F5344CB8AC3E}">
        <p14:creationId xmlns:p14="http://schemas.microsoft.com/office/powerpoint/2010/main" val="30017761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3066795" y="460375"/>
            <a:ext cx="4308475" cy="1216025"/>
          </a:xfrm>
        </p:spPr>
        <p:txBody>
          <a:bodyPr/>
          <a:lstStyle/>
          <a:p>
            <a:pPr eaLnBrk="1" hangingPunct="1"/>
            <a:r>
              <a:rPr lang="en-CA" dirty="0"/>
              <a:t>Press Releases</a:t>
            </a:r>
          </a:p>
        </p:txBody>
      </p:sp>
      <p:sp>
        <p:nvSpPr>
          <p:cNvPr id="95237" name="Rectangle 3"/>
          <p:cNvSpPr>
            <a:spLocks noGrp="1" noChangeArrowheads="1"/>
          </p:cNvSpPr>
          <p:nvPr>
            <p:ph idx="1"/>
          </p:nvPr>
        </p:nvSpPr>
        <p:spPr/>
        <p:txBody>
          <a:bodyPr>
            <a:noAutofit/>
          </a:bodyPr>
          <a:lstStyle/>
          <a:p>
            <a:pPr>
              <a:lnSpc>
                <a:spcPct val="100000"/>
              </a:lnSpc>
              <a:buFont typeface="Wingdings" charset="2"/>
              <a:buChar char="§"/>
            </a:pPr>
            <a:r>
              <a:rPr lang="en-US" sz="1000" b="1" dirty="0"/>
              <a:t>April 9, 2020</a:t>
            </a:r>
            <a:r>
              <a:rPr lang="en-US" sz="1000" dirty="0"/>
              <a:t> – Meridian, Canada’s second largest credit union and the largest in Ontario, is launching the Canada Emergency Business Account (CEBA) Loan Program with a secure digital solution available for eligible Members. The CEBA Loan Program is part of the federal government’s $25 billion program for Canadian small business.  </a:t>
            </a:r>
            <a:endParaRPr lang="en-CA" sz="1000" b="1" dirty="0"/>
          </a:p>
          <a:p>
            <a:pPr>
              <a:lnSpc>
                <a:spcPct val="100000"/>
              </a:lnSpc>
              <a:buFont typeface="Wingdings" charset="2"/>
              <a:buChar char="§"/>
            </a:pPr>
            <a:r>
              <a:rPr lang="en-CA" sz="1000" b="1" dirty="0"/>
              <a:t>March 14, 2020:  </a:t>
            </a:r>
            <a:r>
              <a:rPr lang="en-US" sz="1000" dirty="0"/>
              <a:t>With COVID-19 on everyone’s mind, I wanted to reach out and give you an update on Meridian’s commitment to our Members and employees. As news comes in, we are monitoring information from Canadian public health and Government authorities, and taking the steps needed to reduce risk.</a:t>
            </a:r>
            <a:r>
              <a:rPr lang="en-CA" sz="1000" b="1" dirty="0"/>
              <a:t> </a:t>
            </a:r>
            <a:r>
              <a:rPr lang="en-CA" sz="1000" b="1" dirty="0">
                <a:hlinkClick r:id="rId3"/>
              </a:rPr>
              <a:t>https://www.meridiancu.ca/Good-Sense/News/A-message-from-Bill-Maurin-CEO-on-the-COVID-19.aspx</a:t>
            </a:r>
            <a:endParaRPr lang="en-CA" sz="1000" b="1" dirty="0"/>
          </a:p>
          <a:p>
            <a:r>
              <a:rPr lang="en-CA" sz="1000" b="1" dirty="0"/>
              <a:t>March 11, 2020:  </a:t>
            </a:r>
            <a:r>
              <a:rPr lang="en-US" sz="1000" cap="all" dirty="0"/>
              <a:t>MERIDIAN CREDIT UNION BECOMES OFFICIAL SPONSOR OF THE NIAGARA 2021 CANADA SUMMER GAMES VOLUNTEER PROGRAM  More:  </a:t>
            </a:r>
            <a:r>
              <a:rPr lang="en-US" sz="1000" cap="all" dirty="0">
                <a:hlinkClick r:id="rId4"/>
              </a:rPr>
              <a:t>https://niagara2021.ca/news/article/meridian-credit-union-announcement/</a:t>
            </a:r>
            <a:endParaRPr lang="en-US" sz="1000" cap="all" dirty="0"/>
          </a:p>
          <a:p>
            <a:pPr>
              <a:lnSpc>
                <a:spcPct val="100000"/>
              </a:lnSpc>
              <a:buFont typeface="Wingdings" charset="2"/>
              <a:buChar char="§"/>
            </a:pPr>
            <a:r>
              <a:rPr lang="en-CA" sz="1000" b="1" dirty="0"/>
              <a:t>March 10, 2020:  </a:t>
            </a:r>
            <a:r>
              <a:rPr lang="en-US" sz="1000" dirty="0"/>
              <a:t>Hi Member,</a:t>
            </a:r>
            <a:br>
              <a:rPr lang="en-US" sz="1000" dirty="0"/>
            </a:br>
            <a:r>
              <a:rPr lang="en-US" sz="1000" dirty="0"/>
              <a:t>We know that due to recent market volatility, Members are concerned about their investments – that’s why we’re reaching out to answer a couple of the big questions.</a:t>
            </a:r>
            <a:br>
              <a:rPr lang="en-US" sz="1000" dirty="0"/>
            </a:br>
            <a:r>
              <a:rPr lang="en-US" sz="1000" dirty="0"/>
              <a:t> </a:t>
            </a:r>
            <a:br>
              <a:rPr lang="en-US" sz="1000" dirty="0"/>
            </a:br>
            <a:r>
              <a:rPr lang="en-US" sz="1000" b="1" dirty="0"/>
              <a:t>Should I make changes to my portfolio because of coronavirus?</a:t>
            </a:r>
            <a:br>
              <a:rPr lang="en-US" sz="1000" dirty="0"/>
            </a:br>
            <a:r>
              <a:rPr lang="en-US" sz="1000" dirty="0"/>
              <a:t>Short answer: No. Unless your goals have changed significantly, there’s no reason to change your overall strategy.</a:t>
            </a:r>
            <a:br>
              <a:rPr lang="en-US" sz="1000" dirty="0"/>
            </a:br>
            <a:br>
              <a:rPr lang="en-US" sz="1000" dirty="0"/>
            </a:br>
            <a:r>
              <a:rPr lang="en-US" sz="1000" dirty="0"/>
              <a:t>It’s stressful to see your savings go down, we know. Markets have always had ups and downs – our experts helped design your portfolio with that in mind. No one knows exactly what will happen, but there’s no reason to think that the savings goals you set for five, ten years from now will be affected.  More:  </a:t>
            </a:r>
            <a:r>
              <a:rPr lang="en-US" sz="1000" dirty="0">
                <a:hlinkClick r:id="rId5"/>
              </a:rPr>
              <a:t>https://www.meridiancu.ca/Good-Sense/News/Your-investments-and-COVID-19-What-you-need-to-kno.aspx</a:t>
            </a:r>
            <a:endParaRPr lang="en-US" sz="1000" dirty="0"/>
          </a:p>
          <a:p>
            <a:pPr>
              <a:lnSpc>
                <a:spcPct val="100000"/>
              </a:lnSpc>
              <a:buFont typeface="Wingdings" charset="2"/>
              <a:buChar char="§"/>
            </a:pPr>
            <a:r>
              <a:rPr lang="en-CA" sz="1000" b="1" dirty="0"/>
              <a:t>(December 06, 2019)</a:t>
            </a:r>
            <a:r>
              <a:rPr lang="en-CA" sz="1000" dirty="0"/>
              <a:t> – The doors of Meridian Hall’s Branch Hub opened today. At 234 square feet, the Hub is located in the vestibule of the front foyer of Meridian Hall and combines an open concept space with an office area.</a:t>
            </a:r>
            <a:endParaRPr lang="en-US" sz="1000" b="1" dirty="0"/>
          </a:p>
          <a:p>
            <a:pPr marL="0" indent="0">
              <a:lnSpc>
                <a:spcPct val="100000"/>
              </a:lnSpc>
              <a:buNone/>
            </a:pPr>
            <a:endParaRPr lang="en-CA" sz="1000" b="1" dirty="0"/>
          </a:p>
        </p:txBody>
      </p:sp>
      <p:sp>
        <p:nvSpPr>
          <p:cNvPr id="9523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E88F8FD-5D03-4126-A1D5-0959A06F6551}" type="slidenum">
              <a:rPr lang="en-US" b="0" smtClean="0">
                <a:solidFill>
                  <a:schemeClr val="bg1"/>
                </a:solidFill>
              </a:rPr>
              <a:pPr/>
              <a:t>110</a:t>
            </a:fld>
            <a:endParaRPr lang="en-US" b="0">
              <a:solidFill>
                <a:schemeClr val="bg1"/>
              </a:solidFill>
            </a:endParaRPr>
          </a:p>
        </p:txBody>
      </p:sp>
      <p:sp>
        <p:nvSpPr>
          <p:cNvPr id="2" name="TextBox 1"/>
          <p:cNvSpPr txBox="1"/>
          <p:nvPr/>
        </p:nvSpPr>
        <p:spPr>
          <a:xfrm>
            <a:off x="8409363"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6"/>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2" descr="Meridian_Logo_transparenc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96020" y="797401"/>
            <a:ext cx="1352306" cy="878999"/>
          </a:xfrm>
          <a:prstGeom prst="rect">
            <a:avLst/>
          </a:prstGeom>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55365"/>
            <a:ext cx="38862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Changes in Share of Total Market</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9830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F618FF5-4FBF-48EB-BD46-C4E5EABE2C53}" type="slidenum">
              <a:rPr lang="en-US" b="0" smtClean="0">
                <a:solidFill>
                  <a:schemeClr val="bg1"/>
                </a:solidFill>
              </a:rPr>
              <a:pPr/>
              <a:t>111</a:t>
            </a:fld>
            <a:endParaRPr lang="en-US" b="0">
              <a:solidFill>
                <a:schemeClr val="bg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685800"/>
            <a:ext cx="1982498" cy="96516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967689" y="1859790"/>
            <a:ext cx="3720830" cy="1477328"/>
          </a:xfrm>
          <a:prstGeom prst="rect">
            <a:avLst/>
          </a:prstGeom>
          <a:noFill/>
        </p:spPr>
        <p:txBody>
          <a:bodyPr wrap="square" rtlCol="0">
            <a:spAutoFit/>
          </a:bodyPr>
          <a:lstStyle/>
          <a:p>
            <a:pPr algn="l"/>
            <a:r>
              <a:rPr lang="en-CA" sz="1000" b="0" dirty="0"/>
              <a:t>Alterna is Canada’s 9th largest and Ontario’s 2nd largest credit union with assets of $5.9B, 142k members and 35 locations (Q2’19).  </a:t>
            </a:r>
          </a:p>
          <a:p>
            <a:pPr algn="l"/>
            <a:endParaRPr lang="en-CA" sz="1000" b="0" dirty="0"/>
          </a:p>
          <a:p>
            <a:pPr algn="l"/>
            <a:r>
              <a:rPr lang="en-CA" sz="1000" b="0" dirty="0"/>
              <a:t>Alterna purchased Ottawa Women's Credit Union Oct 2013.  Alterna merged with Peterborough Community and Nexus Credit Unions in 2016 operating with the federated credit union model.  Merged with Toronto Municipal Employees Credit Union Dec 1, 2018</a:t>
            </a:r>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sp>
        <p:nvSpPr>
          <p:cNvPr id="13" name="TextBox 12"/>
          <p:cNvSpPr txBox="1"/>
          <p:nvPr/>
        </p:nvSpPr>
        <p:spPr>
          <a:xfrm>
            <a:off x="474345" y="6096000"/>
            <a:ext cx="2954655" cy="246221"/>
          </a:xfrm>
          <a:prstGeom prst="rect">
            <a:avLst/>
          </a:prstGeom>
          <a:noFill/>
        </p:spPr>
        <p:txBody>
          <a:bodyPr wrap="none" rtlCol="0">
            <a:spAutoFit/>
          </a:bodyPr>
          <a:lstStyle/>
          <a:p>
            <a:r>
              <a:rPr lang="en-US" sz="1000" b="0" dirty="0"/>
              <a:t>Note:  Fintech partner </a:t>
            </a:r>
            <a:r>
              <a:rPr lang="mr-IN" sz="1000" b="0" dirty="0"/>
              <a:t>–</a:t>
            </a:r>
            <a:r>
              <a:rPr lang="en-US" sz="1000" b="0" dirty="0"/>
              <a:t> </a:t>
            </a:r>
            <a:r>
              <a:rPr lang="en-US" sz="1000" b="0" dirty="0" err="1"/>
              <a:t>Lendful</a:t>
            </a:r>
            <a:r>
              <a:rPr lang="en-US" sz="1000" b="0" dirty="0"/>
              <a:t> Financial</a:t>
            </a:r>
          </a:p>
        </p:txBody>
      </p:sp>
      <p:graphicFrame>
        <p:nvGraphicFramePr>
          <p:cNvPr id="14" name="Chart 13">
            <a:extLst>
              <a:ext uri="{FF2B5EF4-FFF2-40B4-BE49-F238E27FC236}">
                <a16:creationId xmlns:a16="http://schemas.microsoft.com/office/drawing/2014/main" id="{00000000-0008-0000-1200-00001A000000}"/>
              </a:ext>
            </a:extLst>
          </p:cNvPr>
          <p:cNvGraphicFramePr>
            <a:graphicFrameLocks/>
          </p:cNvGraphicFramePr>
          <p:nvPr>
            <p:extLst>
              <p:ext uri="{D42A27DB-BD31-4B8C-83A1-F6EECF244321}">
                <p14:modId xmlns:p14="http://schemas.microsoft.com/office/powerpoint/2010/main" val="2426494171"/>
              </p:ext>
            </p:extLst>
          </p:nvPr>
        </p:nvGraphicFramePr>
        <p:xfrm>
          <a:off x="137795" y="1684970"/>
          <a:ext cx="4532630" cy="44164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59CDF03F-F565-4D35-B846-D9479EFBA0EB}"/>
              </a:ext>
            </a:extLst>
          </p:cNvPr>
          <p:cNvGraphicFramePr>
            <a:graphicFrameLocks noChangeAspect="1"/>
          </p:cNvGraphicFramePr>
          <p:nvPr>
            <p:extLst>
              <p:ext uri="{D42A27DB-BD31-4B8C-83A1-F6EECF244321}">
                <p14:modId xmlns:p14="http://schemas.microsoft.com/office/powerpoint/2010/main" val="1725958979"/>
              </p:ext>
            </p:extLst>
          </p:nvPr>
        </p:nvGraphicFramePr>
        <p:xfrm>
          <a:off x="4967689" y="4533185"/>
          <a:ext cx="4029075" cy="1685925"/>
        </p:xfrm>
        <a:graphic>
          <a:graphicData uri="http://schemas.openxmlformats.org/presentationml/2006/ole">
            <mc:AlternateContent xmlns:mc="http://schemas.openxmlformats.org/markup-compatibility/2006">
              <mc:Choice xmlns:v="urn:schemas-microsoft-com:vml" Requires="v">
                <p:oleObj spid="_x0000_s33795"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3" name="Object 2">
                        <a:extLst>
                          <a:ext uri="{FF2B5EF4-FFF2-40B4-BE49-F238E27FC236}">
                            <a16:creationId xmlns:a16="http://schemas.microsoft.com/office/drawing/2014/main" id="{59CDF03F-F565-4D35-B846-D9479EFBA0EB}"/>
                          </a:ext>
                        </a:extLst>
                      </p:cNvPr>
                      <p:cNvPicPr/>
                      <p:nvPr/>
                    </p:nvPicPr>
                    <p:blipFill>
                      <a:blip r:embed="rId7"/>
                      <a:stretch>
                        <a:fillRect/>
                      </a:stretch>
                    </p:blipFill>
                    <p:spPr>
                      <a:xfrm>
                        <a:off x="4967689" y="4533185"/>
                        <a:ext cx="4029075" cy="1685925"/>
                      </a:xfrm>
                      <a:prstGeom prst="rect">
                        <a:avLst/>
                      </a:prstGeom>
                    </p:spPr>
                  </p:pic>
                </p:oleObj>
              </mc:Fallback>
            </mc:AlternateContent>
          </a:graphicData>
        </a:graphic>
      </p:graphicFrame>
    </p:spTree>
    <p:extLst>
      <p:ext uri="{BB962C8B-B14F-4D97-AF65-F5344CB8AC3E}">
        <p14:creationId xmlns:p14="http://schemas.microsoft.com/office/powerpoint/2010/main" val="4115931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455365"/>
            <a:ext cx="38862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 in Share of Ontario Banks and Credit Unions</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112</a:t>
            </a:fld>
            <a:endParaRPr lang="en-US" b="0">
              <a:solidFill>
                <a:schemeClr val="bg1"/>
              </a:solidFill>
            </a:endParaRPr>
          </a:p>
        </p:txBody>
      </p:sp>
      <p:sp>
        <p:nvSpPr>
          <p:cNvPr id="2" name="TextBox 1"/>
          <p:cNvSpPr txBox="1"/>
          <p:nvPr/>
        </p:nvSpPr>
        <p:spPr>
          <a:xfrm>
            <a:off x="6891944" y="6551721"/>
            <a:ext cx="1066800" cy="215444"/>
          </a:xfrm>
          <a:prstGeom prst="rect">
            <a:avLst/>
          </a:prstGeom>
          <a:noFill/>
        </p:spPr>
        <p:txBody>
          <a:bodyPr wrap="square" rtlCol="0">
            <a:spAutoFit/>
          </a:bodyPr>
          <a:lstStyle/>
          <a:p>
            <a:r>
              <a:rPr lang="en-US" sz="800" b="0" dirty="0"/>
              <a:t>18 GK 5</a:t>
            </a:r>
          </a:p>
        </p:txBody>
      </p:sp>
      <p:sp>
        <p:nvSpPr>
          <p:cNvPr id="8"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685800"/>
            <a:ext cx="1982498" cy="96516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1300-00001A000000}"/>
              </a:ext>
            </a:extLst>
          </p:cNvPr>
          <p:cNvGraphicFramePr>
            <a:graphicFrameLocks/>
          </p:cNvGraphicFramePr>
          <p:nvPr>
            <p:extLst>
              <p:ext uri="{D42A27DB-BD31-4B8C-83A1-F6EECF244321}">
                <p14:modId xmlns:p14="http://schemas.microsoft.com/office/powerpoint/2010/main" val="3399038024"/>
              </p:ext>
            </p:extLst>
          </p:nvPr>
        </p:nvGraphicFramePr>
        <p:xfrm>
          <a:off x="220829" y="1752600"/>
          <a:ext cx="4683125" cy="45434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6D9438C2-40F2-487F-98DB-7C553DFC8EE5}"/>
              </a:ext>
            </a:extLst>
          </p:cNvPr>
          <p:cNvGraphicFramePr>
            <a:graphicFrameLocks noChangeAspect="1"/>
          </p:cNvGraphicFramePr>
          <p:nvPr>
            <p:extLst>
              <p:ext uri="{D42A27DB-BD31-4B8C-83A1-F6EECF244321}">
                <p14:modId xmlns:p14="http://schemas.microsoft.com/office/powerpoint/2010/main" val="1823906458"/>
              </p:ext>
            </p:extLst>
          </p:nvPr>
        </p:nvGraphicFramePr>
        <p:xfrm>
          <a:off x="5627852" y="4343400"/>
          <a:ext cx="3438525" cy="1857375"/>
        </p:xfrm>
        <a:graphic>
          <a:graphicData uri="http://schemas.openxmlformats.org/presentationml/2006/ole">
            <mc:AlternateContent xmlns:mc="http://schemas.openxmlformats.org/markup-compatibility/2006">
              <mc:Choice xmlns:v="urn:schemas-microsoft-com:vml" Requires="v">
                <p:oleObj spid="_x0000_s34819" name="Macro-Enabled Worksheet" r:id="rId6" imgW="3438675" imgH="1857375" progId="Excel.SheetMacroEnabled.12">
                  <p:link updateAutomatic="1"/>
                </p:oleObj>
              </mc:Choice>
              <mc:Fallback>
                <p:oleObj name="Macro-Enabled Worksheet" r:id="rId6" imgW="3438675" imgH="1857375" progId="Excel.SheetMacroEnabled.12">
                  <p:link updateAutomatic="1"/>
                  <p:pic>
                    <p:nvPicPr>
                      <p:cNvPr id="6" name="Object 5">
                        <a:extLst>
                          <a:ext uri="{FF2B5EF4-FFF2-40B4-BE49-F238E27FC236}">
                            <a16:creationId xmlns:a16="http://schemas.microsoft.com/office/drawing/2014/main" id="{6D9438C2-40F2-487F-98DB-7C553DFC8EE5}"/>
                          </a:ext>
                        </a:extLst>
                      </p:cNvPr>
                      <p:cNvPicPr/>
                      <p:nvPr/>
                    </p:nvPicPr>
                    <p:blipFill>
                      <a:blip r:embed="rId7"/>
                      <a:stretch>
                        <a:fillRect/>
                      </a:stretch>
                    </p:blipFill>
                    <p:spPr>
                      <a:xfrm>
                        <a:off x="5627852" y="4343400"/>
                        <a:ext cx="3438525" cy="1857375"/>
                      </a:xfrm>
                      <a:prstGeom prst="rect">
                        <a:avLst/>
                      </a:prstGeom>
                    </p:spPr>
                  </p:pic>
                </p:oleObj>
              </mc:Fallback>
            </mc:AlternateContent>
          </a:graphicData>
        </a:graphic>
      </p:graphicFrame>
    </p:spTree>
    <p:extLst>
      <p:ext uri="{BB962C8B-B14F-4D97-AF65-F5344CB8AC3E}">
        <p14:creationId xmlns:p14="http://schemas.microsoft.com/office/powerpoint/2010/main" val="13820128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113</a:t>
            </a:fld>
            <a:endParaRPr lang="en-US" b="0">
              <a:solidFill>
                <a:schemeClr val="bg1"/>
              </a:solidFill>
            </a:endParaRPr>
          </a:p>
        </p:txBody>
      </p:sp>
      <p:sp>
        <p:nvSpPr>
          <p:cNvPr id="2" name="TextBox 1"/>
          <p:cNvSpPr txBox="1"/>
          <p:nvPr/>
        </p:nvSpPr>
        <p:spPr>
          <a:xfrm>
            <a:off x="6891944" y="6551721"/>
            <a:ext cx="1066800" cy="215444"/>
          </a:xfrm>
          <a:prstGeom prst="rect">
            <a:avLst/>
          </a:prstGeom>
          <a:noFill/>
        </p:spPr>
        <p:txBody>
          <a:bodyPr wrap="square" rtlCol="0">
            <a:spAutoFit/>
          </a:bodyPr>
          <a:lstStyle/>
          <a:p>
            <a:r>
              <a:rPr lang="en-US" sz="800" b="0" dirty="0"/>
              <a:t>18 GK 5</a:t>
            </a:r>
          </a:p>
        </p:txBody>
      </p:sp>
      <p:sp>
        <p:nvSpPr>
          <p:cNvPr id="8" name="Text Box 6"/>
          <p:cNvSpPr txBox="1">
            <a:spLocks noChangeArrowheads="1"/>
          </p:cNvSpPr>
          <p:nvPr/>
        </p:nvSpPr>
        <p:spPr bwMode="auto">
          <a:xfrm>
            <a:off x="7372889"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3" name="Title 1">
            <a:extLst>
              <a:ext uri="{FF2B5EF4-FFF2-40B4-BE49-F238E27FC236}">
                <a16:creationId xmlns:a16="http://schemas.microsoft.com/office/drawing/2014/main" id="{ADFB3028-2976-F64C-89C2-671BCAB7BB94}"/>
              </a:ext>
            </a:extLst>
          </p:cNvPr>
          <p:cNvSpPr txBox="1">
            <a:spLocks/>
          </p:cNvSpPr>
          <p:nvPr/>
        </p:nvSpPr>
        <p:spPr>
          <a:xfrm>
            <a:off x="3325851" y="505599"/>
            <a:ext cx="3886200" cy="16002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br>
              <a:rPr lang="en-CA" dirty="0">
                <a:latin typeface="Calibri Light" charset="0"/>
                <a:ea typeface="Calibri Light" charset="0"/>
                <a:cs typeface="Calibri Light" charset="0"/>
              </a:rPr>
            </a:br>
            <a:r>
              <a:rPr lang="en-CA" dirty="0">
                <a:latin typeface="Calibri Light" charset="0"/>
                <a:ea typeface="Calibri Light" charset="0"/>
                <a:cs typeface="Calibri Light" charset="0"/>
              </a:rPr>
              <a:t>% Changes in Share of Total Market</a:t>
            </a:r>
            <a:br>
              <a:rPr lang="en-CA" dirty="0">
                <a:latin typeface="Calibri Light" charset="0"/>
                <a:ea typeface="Calibri Light" charset="0"/>
                <a:cs typeface="Calibri Light" charset="0"/>
              </a:rPr>
            </a:br>
            <a:endParaRPr lang="en-US" dirty="0">
              <a:latin typeface="Calibri Light" charset="0"/>
              <a:ea typeface="Calibri Light" charset="0"/>
              <a:cs typeface="Calibri Light" charset="0"/>
            </a:endParaRPr>
          </a:p>
        </p:txBody>
      </p:sp>
      <p:pic>
        <p:nvPicPr>
          <p:cNvPr id="14" name="Picture 13">
            <a:extLst>
              <a:ext uri="{FF2B5EF4-FFF2-40B4-BE49-F238E27FC236}">
                <a16:creationId xmlns:a16="http://schemas.microsoft.com/office/drawing/2014/main" id="{E3E10C24-CBEB-2C45-8203-80079404E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956732"/>
            <a:ext cx="3009900" cy="762000"/>
          </a:xfrm>
          <a:prstGeom prst="rect">
            <a:avLst/>
          </a:prstGeom>
        </p:spPr>
      </p:pic>
      <p:graphicFrame>
        <p:nvGraphicFramePr>
          <p:cNvPr id="12" name="Chart 11">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2597096263"/>
              </p:ext>
            </p:extLst>
          </p:nvPr>
        </p:nvGraphicFramePr>
        <p:xfrm>
          <a:off x="237067" y="1828800"/>
          <a:ext cx="3640666" cy="4453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0F7D1F83-1CB6-49AF-A00B-843382770FEB}"/>
              </a:ext>
            </a:extLst>
          </p:cNvPr>
          <p:cNvGraphicFramePr>
            <a:graphicFrameLocks noChangeAspect="1"/>
          </p:cNvGraphicFramePr>
          <p:nvPr>
            <p:extLst>
              <p:ext uri="{D42A27DB-BD31-4B8C-83A1-F6EECF244321}">
                <p14:modId xmlns:p14="http://schemas.microsoft.com/office/powerpoint/2010/main" val="3928629791"/>
              </p:ext>
            </p:extLst>
          </p:nvPr>
        </p:nvGraphicFramePr>
        <p:xfrm>
          <a:off x="4419600" y="4575748"/>
          <a:ext cx="4619625" cy="1685925"/>
        </p:xfrm>
        <a:graphic>
          <a:graphicData uri="http://schemas.openxmlformats.org/presentationml/2006/ole">
            <mc:AlternateContent xmlns:mc="http://schemas.openxmlformats.org/markup-compatibility/2006">
              <mc:Choice xmlns:v="urn:schemas-microsoft-com:vml" Requires="v">
                <p:oleObj spid="_x0000_s35843" name="Macro-Enabled Worksheet" r:id="rId6" imgW="4619481" imgH="1685925" progId="Excel.SheetMacroEnabled.12">
                  <p:link updateAutomatic="1"/>
                </p:oleObj>
              </mc:Choice>
              <mc:Fallback>
                <p:oleObj name="Macro-Enabled Worksheet" r:id="rId6" imgW="4619481" imgH="1685925" progId="Excel.SheetMacroEnabled.12">
                  <p:link updateAutomatic="1"/>
                  <p:pic>
                    <p:nvPicPr>
                      <p:cNvPr id="3" name="Object 2">
                        <a:extLst>
                          <a:ext uri="{FF2B5EF4-FFF2-40B4-BE49-F238E27FC236}">
                            <a16:creationId xmlns:a16="http://schemas.microsoft.com/office/drawing/2014/main" id="{0F7D1F83-1CB6-49AF-A00B-843382770FEB}"/>
                          </a:ext>
                        </a:extLst>
                      </p:cNvPr>
                      <p:cNvPicPr/>
                      <p:nvPr/>
                    </p:nvPicPr>
                    <p:blipFill>
                      <a:blip r:embed="rId7"/>
                      <a:stretch>
                        <a:fillRect/>
                      </a:stretch>
                    </p:blipFill>
                    <p:spPr>
                      <a:xfrm>
                        <a:off x="4419600" y="4575748"/>
                        <a:ext cx="4619625" cy="1685925"/>
                      </a:xfrm>
                      <a:prstGeom prst="rect">
                        <a:avLst/>
                      </a:prstGeom>
                    </p:spPr>
                  </p:pic>
                </p:oleObj>
              </mc:Fallback>
            </mc:AlternateContent>
          </a:graphicData>
        </a:graphic>
      </p:graphicFrame>
    </p:spTree>
    <p:extLst>
      <p:ext uri="{BB962C8B-B14F-4D97-AF65-F5344CB8AC3E}">
        <p14:creationId xmlns:p14="http://schemas.microsoft.com/office/powerpoint/2010/main" val="6831497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3294711" y="434938"/>
            <a:ext cx="4003675" cy="1216025"/>
          </a:xfrm>
        </p:spPr>
        <p:txBody>
          <a:bodyPr/>
          <a:lstStyle/>
          <a:p>
            <a:pPr eaLnBrk="1" hangingPunct="1"/>
            <a:r>
              <a:rPr lang="en-CA" b="1" dirty="0">
                <a:solidFill>
                  <a:schemeClr val="tx1">
                    <a:lumMod val="50000"/>
                    <a:lumOff val="50000"/>
                  </a:schemeClr>
                </a:solidFill>
                <a:latin typeface="Calibri Light" charset="0"/>
                <a:ea typeface="Calibri Light" charset="0"/>
                <a:cs typeface="Calibri Light" charset="0"/>
              </a:rPr>
              <a:t>Press Releases </a:t>
            </a:r>
          </a:p>
        </p:txBody>
      </p:sp>
      <p:sp>
        <p:nvSpPr>
          <p:cNvPr id="100357" name="Rectangle 3"/>
          <p:cNvSpPr>
            <a:spLocks noGrp="1" noChangeArrowheads="1"/>
          </p:cNvSpPr>
          <p:nvPr>
            <p:ph idx="1"/>
          </p:nvPr>
        </p:nvSpPr>
        <p:spPr>
          <a:xfrm>
            <a:off x="846977" y="1823432"/>
            <a:ext cx="7543801" cy="4023360"/>
          </a:xfrm>
        </p:spPr>
        <p:txBody>
          <a:bodyPr>
            <a:noAutofit/>
          </a:bodyPr>
          <a:lstStyle/>
          <a:p>
            <a:pPr>
              <a:buFont typeface="Wingdings" charset="2"/>
              <a:buChar char="§"/>
            </a:pPr>
            <a:r>
              <a:rPr lang="en-US" sz="1000" dirty="0"/>
              <a:t>April 7, 2020 </a:t>
            </a:r>
            <a:r>
              <a:rPr lang="en-US" sz="1000" dirty="0" err="1"/>
              <a:t>Quinte</a:t>
            </a:r>
            <a:r>
              <a:rPr lang="en-US" sz="1000" dirty="0"/>
              <a:t> First Credit Union today announced that their members have overwhelmingly approved the merger with Alterna Savings and Credit Union.   </a:t>
            </a:r>
            <a:endParaRPr lang="en-CA" sz="1000" dirty="0"/>
          </a:p>
          <a:p>
            <a:pPr>
              <a:buFont typeface="Wingdings" charset="2"/>
              <a:buChar char="§"/>
            </a:pPr>
            <a:r>
              <a:rPr lang="en-CA" sz="1000" dirty="0"/>
              <a:t>(December 4, 2019) – Alterna Savings and Credit Union Limited (Alterna Savings) and Quinte First Credit Union (Quinte First) are thrilled to announce their intent to join together. The two credit unions have signed a Letter of Intent that will see Quinte First become part of Alterna in the Spring of 2020. </a:t>
            </a:r>
            <a:endParaRPr lang="en-CA" sz="1000" b="1" dirty="0"/>
          </a:p>
          <a:p>
            <a:pPr>
              <a:buFont typeface="Wingdings" charset="2"/>
              <a:buChar char="§"/>
            </a:pPr>
            <a:r>
              <a:rPr lang="en-CA" sz="1000" b="1" dirty="0"/>
              <a:t>August 8, 2019 – </a:t>
            </a:r>
            <a:r>
              <a:rPr lang="en-CA" sz="1000" dirty="0"/>
              <a:t>Alterna Savings (Alterna), the second largest credit union in Ontario and Top 10 largest in Canada, today announced a successful $50,000,000 capital raise. The sale of investment shares was completely sold out in only 60 days. </a:t>
            </a:r>
          </a:p>
          <a:p>
            <a:pPr>
              <a:buFont typeface="Wingdings" charset="2"/>
              <a:buChar char="§"/>
            </a:pPr>
            <a:r>
              <a:rPr lang="en-CA" sz="1000" b="1" dirty="0"/>
              <a:t>July 31, 2019 - </a:t>
            </a:r>
            <a:r>
              <a:rPr lang="en-CA" sz="1000" dirty="0"/>
              <a:t>Alterna Savings and Alterna Bank (Alterna) and the National Lacrosse League (NLL) today announced an exciting new partnership, making Alterna the official and exclusive financial institution for the NLL in Canada. The partnership brings together Canada’s most innovative financial institution and the largest and most successful men’s professional lacrosse league. </a:t>
            </a:r>
          </a:p>
          <a:p>
            <a:pPr>
              <a:buFont typeface="Wingdings" charset="2"/>
              <a:buChar char="§"/>
            </a:pPr>
            <a:r>
              <a:rPr lang="en-CA" sz="1000" dirty="0"/>
              <a:t>(March 28th, 2019) – At the City Savings &amp; Credit Union Ltd. (City Savings) Annual General Meeting on March 25th, members voted unanimously to join Alterna Savings and Credit Union Limited (Alterna)! This impressive show of support marks Alterna’s second merger with a Toronto area credit union in less than six months. When the merger closes on April 30, 2019, Alterna will have 35 locations, 166,000 members, and $8 billion in assets under administration. </a:t>
            </a:r>
          </a:p>
        </p:txBody>
      </p:sp>
      <p:sp>
        <p:nvSpPr>
          <p:cNvPr id="10035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C785068-025B-4619-87D6-A8C29A3909F8}" type="slidenum">
              <a:rPr lang="en-US" b="0" smtClean="0">
                <a:solidFill>
                  <a:schemeClr val="bg1"/>
                </a:solidFill>
              </a:rPr>
              <a:pPr/>
              <a:t>114</a:t>
            </a:fld>
            <a:endParaRPr lang="en-US" b="0" dirty="0">
              <a:solidFill>
                <a:schemeClr val="bg1"/>
              </a:solidFill>
            </a:endParaRPr>
          </a:p>
        </p:txBody>
      </p:sp>
      <p:sp>
        <p:nvSpPr>
          <p:cNvPr id="2" name="TextBox 1"/>
          <p:cNvSpPr txBox="1"/>
          <p:nvPr/>
        </p:nvSpPr>
        <p:spPr>
          <a:xfrm>
            <a:off x="8433682" y="6534626"/>
            <a:ext cx="634118"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685800"/>
            <a:ext cx="1982498" cy="96516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6416269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3488" y="455365"/>
            <a:ext cx="3581400" cy="1600200"/>
          </a:xfrm>
        </p:spPr>
        <p:txBody>
          <a:bodyPr>
            <a:normAutofit fontScale="90000"/>
          </a:bodyPr>
          <a:lstStyle/>
          <a:p>
            <a:br>
              <a:rPr lang="en-CA" b="1" dirty="0">
                <a:solidFill>
                  <a:schemeClr val="tx1">
                    <a:lumMod val="50000"/>
                    <a:lumOff val="50000"/>
                  </a:schemeClr>
                </a:solidFill>
                <a:latin typeface="Calibri Light" charset="0"/>
                <a:ea typeface="Calibri Light" charset="0"/>
                <a:cs typeface="Calibri Light" charset="0"/>
              </a:rPr>
            </a:br>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Changes in Share of Total Market</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10342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994F6D3-52AC-4AB9-8619-D8493690F3C9}" type="slidenum">
              <a:rPr lang="en-US" b="0" smtClean="0">
                <a:solidFill>
                  <a:schemeClr val="bg1"/>
                </a:solidFill>
              </a:rPr>
              <a:pPr/>
              <a:t>115</a:t>
            </a:fld>
            <a:endParaRPr lang="en-US" b="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476170"/>
            <a:ext cx="1924050" cy="1156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410200" y="1828800"/>
            <a:ext cx="3515632" cy="1477328"/>
          </a:xfrm>
          <a:prstGeom prst="rect">
            <a:avLst/>
          </a:prstGeom>
          <a:noFill/>
        </p:spPr>
        <p:txBody>
          <a:bodyPr wrap="square" rtlCol="0">
            <a:spAutoFit/>
          </a:bodyPr>
          <a:lstStyle/>
          <a:p>
            <a:pPr algn="l"/>
            <a:r>
              <a:rPr lang="en-US" sz="1000" b="0" dirty="0"/>
              <a:t>FirstOntario is Canada’s 14</a:t>
            </a:r>
            <a:r>
              <a:rPr lang="en-US" sz="1000" b="0" baseline="30000" dirty="0"/>
              <a:t>th</a:t>
            </a:r>
            <a:r>
              <a:rPr lang="en-US" sz="1000" b="0" dirty="0"/>
              <a:t> largest credit union, 3rd largest in Ontario with $4.4B in assets, 125K members and 32 locations (Q2’19).</a:t>
            </a:r>
          </a:p>
          <a:p>
            <a:pPr algn="l"/>
            <a:endParaRPr lang="en-US" sz="1000" b="0" dirty="0"/>
          </a:p>
          <a:p>
            <a:pPr algn="l"/>
            <a:r>
              <a:rPr lang="en-US" sz="1000" b="0" dirty="0"/>
              <a:t>FirstOntario purchased Rochdale Credit Union Dec 2013.</a:t>
            </a:r>
          </a:p>
          <a:p>
            <a:pPr algn="l"/>
            <a:endParaRPr lang="en-US" sz="1000" b="0" dirty="0"/>
          </a:p>
          <a:p>
            <a:pPr algn="l"/>
            <a:endParaRPr lang="en-US" sz="1000" b="0" dirty="0"/>
          </a:p>
          <a:p>
            <a:pPr algn="l"/>
            <a:endParaRPr lang="en-US" sz="1000" b="0" dirty="0"/>
          </a:p>
        </p:txBody>
      </p:sp>
      <p:graphicFrame>
        <p:nvGraphicFramePr>
          <p:cNvPr id="11" name="Chart 10">
            <a:extLst>
              <a:ext uri="{FF2B5EF4-FFF2-40B4-BE49-F238E27FC236}">
                <a16:creationId xmlns:a16="http://schemas.microsoft.com/office/drawing/2014/main" id="{00000000-0008-0000-1200-000018000000}"/>
              </a:ext>
            </a:extLst>
          </p:cNvPr>
          <p:cNvGraphicFramePr>
            <a:graphicFrameLocks/>
          </p:cNvGraphicFramePr>
          <p:nvPr>
            <p:extLst>
              <p:ext uri="{D42A27DB-BD31-4B8C-83A1-F6EECF244321}">
                <p14:modId xmlns:p14="http://schemas.microsoft.com/office/powerpoint/2010/main" val="1418862228"/>
              </p:ext>
            </p:extLst>
          </p:nvPr>
        </p:nvGraphicFramePr>
        <p:xfrm>
          <a:off x="193218" y="1801827"/>
          <a:ext cx="4424680" cy="43522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27CDDAC0-92E0-4CA8-A9DA-F96A8305CF0C}"/>
              </a:ext>
            </a:extLst>
          </p:cNvPr>
          <p:cNvGraphicFramePr>
            <a:graphicFrameLocks noChangeAspect="1"/>
          </p:cNvGraphicFramePr>
          <p:nvPr>
            <p:extLst>
              <p:ext uri="{D42A27DB-BD31-4B8C-83A1-F6EECF244321}">
                <p14:modId xmlns:p14="http://schemas.microsoft.com/office/powerpoint/2010/main" val="4271082520"/>
              </p:ext>
            </p:extLst>
          </p:nvPr>
        </p:nvGraphicFramePr>
        <p:xfrm>
          <a:off x="5029200" y="4572000"/>
          <a:ext cx="4029075" cy="1685925"/>
        </p:xfrm>
        <a:graphic>
          <a:graphicData uri="http://schemas.openxmlformats.org/presentationml/2006/ole">
            <mc:AlternateContent xmlns:mc="http://schemas.openxmlformats.org/markup-compatibility/2006">
              <mc:Choice xmlns:v="urn:schemas-microsoft-com:vml" Requires="v">
                <p:oleObj spid="_x0000_s36867"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27CDDAC0-92E0-4CA8-A9DA-F96A8305CF0C}"/>
                          </a:ext>
                        </a:extLst>
                      </p:cNvPr>
                      <p:cNvPicPr/>
                      <p:nvPr/>
                    </p:nvPicPr>
                    <p:blipFill>
                      <a:blip r:embed="rId7"/>
                      <a:stretch>
                        <a:fillRect/>
                      </a:stretch>
                    </p:blipFill>
                    <p:spPr>
                      <a:xfrm>
                        <a:off x="5029200" y="4572000"/>
                        <a:ext cx="4029075" cy="1685925"/>
                      </a:xfrm>
                      <a:prstGeom prst="rect">
                        <a:avLst/>
                      </a:prstGeom>
                    </p:spPr>
                  </p:pic>
                </p:oleObj>
              </mc:Fallback>
            </mc:AlternateContent>
          </a:graphicData>
        </a:graphic>
      </p:graphicFrame>
    </p:spTree>
    <p:extLst>
      <p:ext uri="{BB962C8B-B14F-4D97-AF65-F5344CB8AC3E}">
        <p14:creationId xmlns:p14="http://schemas.microsoft.com/office/powerpoint/2010/main" val="11201610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3315" y="505599"/>
            <a:ext cx="37338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 in Share of Ontario Banks and Credit Unions</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116</a:t>
            </a:fld>
            <a:endParaRPr lang="en-US" b="0" dirty="0">
              <a:solidFill>
                <a:schemeClr val="bg1"/>
              </a:solidFill>
            </a:endParaRPr>
          </a:p>
        </p:txBody>
      </p:sp>
      <p:sp>
        <p:nvSpPr>
          <p:cNvPr id="2" name="TextBox 1"/>
          <p:cNvSpPr txBox="1"/>
          <p:nvPr/>
        </p:nvSpPr>
        <p:spPr>
          <a:xfrm>
            <a:off x="6629400" y="6534626"/>
            <a:ext cx="1066800" cy="215444"/>
          </a:xfrm>
          <a:prstGeom prst="rect">
            <a:avLst/>
          </a:prstGeom>
          <a:noFill/>
        </p:spPr>
        <p:txBody>
          <a:bodyPr wrap="square" rtlCol="0">
            <a:spAutoFit/>
          </a:bodyPr>
          <a:lstStyle/>
          <a:p>
            <a:r>
              <a:rPr lang="en-US" sz="800" b="0" dirty="0"/>
              <a:t>18 GR 5</a:t>
            </a:r>
          </a:p>
        </p:txBody>
      </p:sp>
      <p:sp>
        <p:nvSpPr>
          <p:cNvPr id="15"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476170"/>
            <a:ext cx="1924050" cy="1156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0" name="Chart 9">
            <a:extLst>
              <a:ext uri="{FF2B5EF4-FFF2-40B4-BE49-F238E27FC236}">
                <a16:creationId xmlns:a16="http://schemas.microsoft.com/office/drawing/2014/main" id="{00000000-0008-0000-1300-000018000000}"/>
              </a:ext>
            </a:extLst>
          </p:cNvPr>
          <p:cNvGraphicFramePr>
            <a:graphicFrameLocks/>
          </p:cNvGraphicFramePr>
          <p:nvPr>
            <p:extLst>
              <p:ext uri="{D42A27DB-BD31-4B8C-83A1-F6EECF244321}">
                <p14:modId xmlns:p14="http://schemas.microsoft.com/office/powerpoint/2010/main" val="2773232491"/>
              </p:ext>
            </p:extLst>
          </p:nvPr>
        </p:nvGraphicFramePr>
        <p:xfrm>
          <a:off x="304800" y="1752600"/>
          <a:ext cx="4508500" cy="45370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04539BD0-7FDD-479B-AF77-01D98C48F1BF}"/>
              </a:ext>
            </a:extLst>
          </p:cNvPr>
          <p:cNvGraphicFramePr>
            <a:graphicFrameLocks noChangeAspect="1"/>
          </p:cNvGraphicFramePr>
          <p:nvPr>
            <p:extLst>
              <p:ext uri="{D42A27DB-BD31-4B8C-83A1-F6EECF244321}">
                <p14:modId xmlns:p14="http://schemas.microsoft.com/office/powerpoint/2010/main" val="1468161974"/>
              </p:ext>
            </p:extLst>
          </p:nvPr>
        </p:nvGraphicFramePr>
        <p:xfrm>
          <a:off x="5627852" y="4343400"/>
          <a:ext cx="3438525" cy="1866900"/>
        </p:xfrm>
        <a:graphic>
          <a:graphicData uri="http://schemas.openxmlformats.org/presentationml/2006/ole">
            <mc:AlternateContent xmlns:mc="http://schemas.openxmlformats.org/markup-compatibility/2006">
              <mc:Choice xmlns:v="urn:schemas-microsoft-com:vml" Requires="v">
                <p:oleObj spid="_x0000_s37891" name="Macro-Enabled Worksheet" r:id="rId6" imgW="3438675" imgH="1866764" progId="Excel.SheetMacroEnabled.12">
                  <p:link updateAutomatic="1"/>
                </p:oleObj>
              </mc:Choice>
              <mc:Fallback>
                <p:oleObj name="Macro-Enabled Worksheet" r:id="rId6" imgW="3438675" imgH="1866764" progId="Excel.SheetMacroEnabled.12">
                  <p:link updateAutomatic="1"/>
                  <p:pic>
                    <p:nvPicPr>
                      <p:cNvPr id="4" name="Object 3">
                        <a:extLst>
                          <a:ext uri="{FF2B5EF4-FFF2-40B4-BE49-F238E27FC236}">
                            <a16:creationId xmlns:a16="http://schemas.microsoft.com/office/drawing/2014/main" id="{04539BD0-7FDD-479B-AF77-01D98C48F1BF}"/>
                          </a:ext>
                        </a:extLst>
                      </p:cNvPr>
                      <p:cNvPicPr/>
                      <p:nvPr/>
                    </p:nvPicPr>
                    <p:blipFill>
                      <a:blip r:embed="rId7"/>
                      <a:stretch>
                        <a:fillRect/>
                      </a:stretch>
                    </p:blipFill>
                    <p:spPr>
                      <a:xfrm>
                        <a:off x="5627852" y="4343400"/>
                        <a:ext cx="3438525" cy="1866900"/>
                      </a:xfrm>
                      <a:prstGeom prst="rect">
                        <a:avLst/>
                      </a:prstGeom>
                    </p:spPr>
                  </p:pic>
                </p:oleObj>
              </mc:Fallback>
            </mc:AlternateContent>
          </a:graphicData>
        </a:graphic>
      </p:graphicFrame>
    </p:spTree>
    <p:extLst>
      <p:ext uri="{BB962C8B-B14F-4D97-AF65-F5344CB8AC3E}">
        <p14:creationId xmlns:p14="http://schemas.microsoft.com/office/powerpoint/2010/main" val="16406466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05599"/>
            <a:ext cx="4384675" cy="1216025"/>
          </a:xfrm>
        </p:spPr>
        <p:txBody>
          <a:bodyPr/>
          <a:lstStyle/>
          <a:p>
            <a:r>
              <a:rPr lang="en-CA" b="1" dirty="0">
                <a:solidFill>
                  <a:schemeClr val="tx1">
                    <a:lumMod val="50000"/>
                    <a:lumOff val="50000"/>
                  </a:schemeClr>
                </a:solidFill>
                <a:latin typeface="Calibri Light" charset="0"/>
                <a:ea typeface="Calibri Light" charset="0"/>
                <a:cs typeface="Calibri Light" charset="0"/>
              </a:rPr>
              <a:t>Press Releases</a:t>
            </a:r>
          </a:p>
        </p:txBody>
      </p:sp>
      <p:sp>
        <p:nvSpPr>
          <p:cNvPr id="6" name="Content Placeholder 5"/>
          <p:cNvSpPr>
            <a:spLocks noGrp="1"/>
          </p:cNvSpPr>
          <p:nvPr>
            <p:ph idx="1"/>
          </p:nvPr>
        </p:nvSpPr>
        <p:spPr/>
        <p:txBody>
          <a:bodyPr>
            <a:noAutofit/>
          </a:bodyPr>
          <a:lstStyle/>
          <a:p>
            <a:r>
              <a:rPr lang="en-US" sz="1200" dirty="0"/>
              <a:t>March 4, 2019– FirstOntario Credit Union’s digital banking transition just hit a major milestone. The credit union is the first financial institution in Canada to successfully launch its new website, </a:t>
            </a:r>
            <a:r>
              <a:rPr lang="en-US" sz="1200" dirty="0" err="1"/>
              <a:t>FirstOntario.com</a:t>
            </a:r>
            <a:r>
              <a:rPr lang="en-US" sz="1200" dirty="0"/>
              <a:t>, as part of Forge, a digital banking platform designed by Central 1 using </a:t>
            </a:r>
            <a:r>
              <a:rPr lang="en-US" sz="1200" dirty="0" err="1"/>
              <a:t>Backbase</a:t>
            </a:r>
            <a:r>
              <a:rPr lang="en-US" sz="1200" dirty="0"/>
              <a:t> technology to deliver superior user experience. </a:t>
            </a:r>
          </a:p>
          <a:p>
            <a:r>
              <a:rPr lang="en-CA" sz="1200" dirty="0"/>
              <a:t>November 26, 2018– The people of Cayuga don’t have to venture far to enjoy the new great space that was designed specifically with the FirstOntario Credit Union Member in mind. </a:t>
            </a:r>
          </a:p>
          <a:p>
            <a:r>
              <a:rPr lang="en-CA" sz="1200" dirty="0"/>
              <a:t>The new branch, located at 39 Talbot Street (literally down the road from the old branch) opens its doors today. The full-service branch comes equipped with several unique spaces to accommodate Members, an inviting waiting area, automated teller machine and additional services including a night deposit box for business owners. </a:t>
            </a:r>
            <a:endParaRPr lang="en-CA" sz="1200" b="1" dirty="0"/>
          </a:p>
          <a:p>
            <a:r>
              <a:rPr lang="en-CA" sz="1200" b="1" dirty="0"/>
              <a:t>July 23, 2018– </a:t>
            </a:r>
            <a:r>
              <a:rPr lang="en-CA" sz="1200" dirty="0"/>
              <a:t>FirstOntario Credit Union has launched a new subsidiary called </a:t>
            </a:r>
            <a:r>
              <a:rPr lang="en-CA" sz="1200" i="1" dirty="0"/>
              <a:t>FirstOntario Insurance Brokers Inc. </a:t>
            </a:r>
            <a:r>
              <a:rPr lang="en-CA" sz="1200" dirty="0"/>
              <a:t>Through this move, FirstOntario Credit Union becomes the first credit union in the province to introduce its own insurance brokerage. </a:t>
            </a:r>
          </a:p>
          <a:p>
            <a:r>
              <a:rPr lang="en-CA" sz="1200" dirty="0"/>
              <a:t>Earlier this year credit unions in Ontario were granted regulatory approval to own/operate an insurance brokerage. </a:t>
            </a:r>
            <a:r>
              <a:rPr lang="en-CA" sz="1200" i="1" dirty="0"/>
              <a:t>FirstOntario Insurance Brokers, </a:t>
            </a:r>
            <a:r>
              <a:rPr lang="en-CA" sz="1200" dirty="0"/>
              <a:t>opened for business in July 2018 and offers home and auto insurance. Commercial insurance will be available in the future. </a:t>
            </a:r>
            <a:endParaRPr lang="en-US" sz="12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117</a:t>
            </a:fld>
            <a:endParaRPr lang="en-US"/>
          </a:p>
        </p:txBody>
      </p:sp>
      <p:sp>
        <p:nvSpPr>
          <p:cNvPr id="3" name="TextBox 2"/>
          <p:cNvSpPr txBox="1"/>
          <p:nvPr/>
        </p:nvSpPr>
        <p:spPr>
          <a:xfrm>
            <a:off x="8439983" y="6534626"/>
            <a:ext cx="62781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3"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476170"/>
            <a:ext cx="1924050" cy="1156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0765622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5354"/>
            <a:ext cx="4114800" cy="1600200"/>
          </a:xfrm>
        </p:spPr>
        <p:txBody>
          <a:bodyPr/>
          <a:lstStyle/>
          <a:p>
            <a:r>
              <a:rPr lang="en-CA" dirty="0"/>
              <a:t>% Changes in Share of Total Market</a:t>
            </a:r>
            <a:endParaRPr lang="en-US" dirty="0"/>
          </a:p>
        </p:txBody>
      </p:sp>
      <p:sp>
        <p:nvSpPr>
          <p:cNvPr id="1013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D477FA9-D865-45FC-B519-278DBF8CA81D}" type="slidenum">
              <a:rPr lang="en-US" b="0" smtClean="0">
                <a:solidFill>
                  <a:schemeClr val="bg1"/>
                </a:solidFill>
              </a:rPr>
              <a:pPr/>
              <a:t>118</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6" name="Group 5"/>
          <p:cNvGrpSpPr/>
          <p:nvPr/>
        </p:nvGrpSpPr>
        <p:grpSpPr>
          <a:xfrm>
            <a:off x="906953" y="838200"/>
            <a:ext cx="1988647" cy="762000"/>
            <a:chOff x="373553" y="762000"/>
            <a:chExt cx="2650404" cy="914400"/>
          </a:xfrm>
        </p:grpSpPr>
        <p:sp>
          <p:nvSpPr>
            <p:cNvPr id="5" name="Rectangle 4"/>
            <p:cNvSpPr/>
            <p:nvPr/>
          </p:nvSpPr>
          <p:spPr>
            <a:xfrm>
              <a:off x="373553" y="762000"/>
              <a:ext cx="2650404" cy="9144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30782" y="762000"/>
              <a:ext cx="2593175" cy="800351"/>
            </a:xfrm>
            <a:prstGeom prst="rect">
              <a:avLst/>
            </a:prstGeom>
          </p:spPr>
        </p:pic>
      </p:grpSp>
      <p:sp>
        <p:nvSpPr>
          <p:cNvPr id="13" name="TextBox 12"/>
          <p:cNvSpPr txBox="1"/>
          <p:nvPr/>
        </p:nvSpPr>
        <p:spPr>
          <a:xfrm>
            <a:off x="4807085" y="1920045"/>
            <a:ext cx="3720830" cy="1323439"/>
          </a:xfrm>
          <a:prstGeom prst="rect">
            <a:avLst/>
          </a:prstGeom>
          <a:noFill/>
        </p:spPr>
        <p:txBody>
          <a:bodyPr wrap="square" rtlCol="0">
            <a:spAutoFit/>
          </a:bodyPr>
          <a:lstStyle/>
          <a:p>
            <a:pPr algn="l"/>
            <a:r>
              <a:rPr lang="en-CA" sz="1000" b="0" dirty="0"/>
              <a:t>Libro is Canada’s 16th largest and Ontario’s 5th largest credit union with assets of $4.0B, 106k members and 31 locations (Q2’19).  </a:t>
            </a:r>
          </a:p>
          <a:p>
            <a:pPr algn="l"/>
            <a:endParaRPr lang="en-CA" sz="1000" b="0" dirty="0"/>
          </a:p>
          <a:p>
            <a:pPr algn="l"/>
            <a:r>
              <a:rPr lang="en-CA" sz="1000" b="0" dirty="0"/>
              <a:t>Libro merged with United Communities Credit Union Jan 2014 and Hald-Nor Community Credit Union Aug 2015.</a:t>
            </a:r>
          </a:p>
          <a:p>
            <a:pPr algn="l"/>
            <a:endParaRPr lang="en-US" sz="1000" b="0" dirty="0"/>
          </a:p>
        </p:txBody>
      </p:sp>
      <p:sp>
        <p:nvSpPr>
          <p:cNvPr id="14" name="TextBox 13"/>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5" name="Chart 14">
            <a:extLst>
              <a:ext uri="{FF2B5EF4-FFF2-40B4-BE49-F238E27FC236}">
                <a16:creationId xmlns:a16="http://schemas.microsoft.com/office/drawing/2014/main" id="{00000000-0008-0000-1200-000019000000}"/>
              </a:ext>
            </a:extLst>
          </p:cNvPr>
          <p:cNvGraphicFramePr>
            <a:graphicFrameLocks/>
          </p:cNvGraphicFramePr>
          <p:nvPr>
            <p:extLst>
              <p:ext uri="{D42A27DB-BD31-4B8C-83A1-F6EECF244321}">
                <p14:modId xmlns:p14="http://schemas.microsoft.com/office/powerpoint/2010/main" val="3658210755"/>
              </p:ext>
            </p:extLst>
          </p:nvPr>
        </p:nvGraphicFramePr>
        <p:xfrm>
          <a:off x="189404" y="1828800"/>
          <a:ext cx="4492625" cy="4410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Object 6">
            <a:extLst>
              <a:ext uri="{FF2B5EF4-FFF2-40B4-BE49-F238E27FC236}">
                <a16:creationId xmlns:a16="http://schemas.microsoft.com/office/drawing/2014/main" id="{44EA57EB-1252-49A5-8C00-16961565AA49}"/>
              </a:ext>
            </a:extLst>
          </p:cNvPr>
          <p:cNvGraphicFramePr>
            <a:graphicFrameLocks noChangeAspect="1"/>
          </p:cNvGraphicFramePr>
          <p:nvPr>
            <p:extLst>
              <p:ext uri="{D42A27DB-BD31-4B8C-83A1-F6EECF244321}">
                <p14:modId xmlns:p14="http://schemas.microsoft.com/office/powerpoint/2010/main" val="2823091102"/>
              </p:ext>
            </p:extLst>
          </p:nvPr>
        </p:nvGraphicFramePr>
        <p:xfrm>
          <a:off x="4941031" y="4495800"/>
          <a:ext cx="4029075" cy="1685925"/>
        </p:xfrm>
        <a:graphic>
          <a:graphicData uri="http://schemas.openxmlformats.org/presentationml/2006/ole">
            <mc:AlternateContent xmlns:mc="http://schemas.openxmlformats.org/markup-compatibility/2006">
              <mc:Choice xmlns:v="urn:schemas-microsoft-com:vml" Requires="v">
                <p:oleObj spid="_x0000_s38915"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7" name="Object 6">
                        <a:extLst>
                          <a:ext uri="{FF2B5EF4-FFF2-40B4-BE49-F238E27FC236}">
                            <a16:creationId xmlns:a16="http://schemas.microsoft.com/office/drawing/2014/main" id="{44EA57EB-1252-49A5-8C00-16961565AA49}"/>
                          </a:ext>
                        </a:extLst>
                      </p:cNvPr>
                      <p:cNvPicPr/>
                      <p:nvPr/>
                    </p:nvPicPr>
                    <p:blipFill>
                      <a:blip r:embed="rId7"/>
                      <a:stretch>
                        <a:fillRect/>
                      </a:stretch>
                    </p:blipFill>
                    <p:spPr>
                      <a:xfrm>
                        <a:off x="4941031" y="4495800"/>
                        <a:ext cx="4029075" cy="1685925"/>
                      </a:xfrm>
                      <a:prstGeom prst="rect">
                        <a:avLst/>
                      </a:prstGeom>
                    </p:spPr>
                  </p:pic>
                </p:oleObj>
              </mc:Fallback>
            </mc:AlternateContent>
          </a:graphicData>
        </a:graphic>
      </p:graphicFrame>
    </p:spTree>
    <p:extLst>
      <p:ext uri="{BB962C8B-B14F-4D97-AF65-F5344CB8AC3E}">
        <p14:creationId xmlns:p14="http://schemas.microsoft.com/office/powerpoint/2010/main" val="31049778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6661" y="152400"/>
            <a:ext cx="4038600" cy="1600200"/>
          </a:xfrm>
        </p:spPr>
        <p:txBody>
          <a:bodyPr/>
          <a:lstStyle/>
          <a:p>
            <a:r>
              <a:rPr lang="en-CA" dirty="0"/>
              <a:t>% Change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119</a:t>
            </a:fld>
            <a:endParaRPr lang="en-US" b="0" dirty="0">
              <a:solidFill>
                <a:schemeClr val="bg1"/>
              </a:solidFill>
            </a:endParaRPr>
          </a:p>
        </p:txBody>
      </p:sp>
      <p:sp>
        <p:nvSpPr>
          <p:cNvPr id="2" name="TextBox 1"/>
          <p:cNvSpPr txBox="1"/>
          <p:nvPr/>
        </p:nvSpPr>
        <p:spPr>
          <a:xfrm>
            <a:off x="6781800" y="6534626"/>
            <a:ext cx="838200" cy="215444"/>
          </a:xfrm>
          <a:prstGeom prst="rect">
            <a:avLst/>
          </a:prstGeom>
          <a:noFill/>
        </p:spPr>
        <p:txBody>
          <a:bodyPr wrap="square" rtlCol="0">
            <a:spAutoFit/>
          </a:bodyPr>
          <a:lstStyle/>
          <a:p>
            <a:r>
              <a:rPr lang="en-US" sz="800" b="0" dirty="0"/>
              <a:t>18 GD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13" name="Group 12"/>
          <p:cNvGrpSpPr/>
          <p:nvPr/>
        </p:nvGrpSpPr>
        <p:grpSpPr>
          <a:xfrm>
            <a:off x="906953" y="838200"/>
            <a:ext cx="1988647" cy="762000"/>
            <a:chOff x="373553" y="762000"/>
            <a:chExt cx="2650404" cy="914400"/>
          </a:xfrm>
        </p:grpSpPr>
        <p:sp>
          <p:nvSpPr>
            <p:cNvPr id="14" name="Rectangle 13"/>
            <p:cNvSpPr/>
            <p:nvPr/>
          </p:nvSpPr>
          <p:spPr>
            <a:xfrm>
              <a:off x="373553" y="762000"/>
              <a:ext cx="2650404" cy="9144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30782" y="762000"/>
              <a:ext cx="2593175" cy="800351"/>
            </a:xfrm>
            <a:prstGeom prst="rect">
              <a:avLst/>
            </a:prstGeom>
          </p:spPr>
        </p:pic>
      </p:grpSp>
      <p:graphicFrame>
        <p:nvGraphicFramePr>
          <p:cNvPr id="12" name="Chart 11">
            <a:extLst>
              <a:ext uri="{FF2B5EF4-FFF2-40B4-BE49-F238E27FC236}">
                <a16:creationId xmlns:a16="http://schemas.microsoft.com/office/drawing/2014/main" id="{00000000-0008-0000-1300-000019000000}"/>
              </a:ext>
            </a:extLst>
          </p:cNvPr>
          <p:cNvGraphicFramePr>
            <a:graphicFrameLocks/>
          </p:cNvGraphicFramePr>
          <p:nvPr>
            <p:extLst>
              <p:ext uri="{D42A27DB-BD31-4B8C-83A1-F6EECF244321}">
                <p14:modId xmlns:p14="http://schemas.microsoft.com/office/powerpoint/2010/main" val="3427637826"/>
              </p:ext>
            </p:extLst>
          </p:nvPr>
        </p:nvGraphicFramePr>
        <p:xfrm>
          <a:off x="228600" y="1828800"/>
          <a:ext cx="4565650" cy="45497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ACB3C7EB-F589-4CEE-917D-D3E29DB1380A}"/>
              </a:ext>
            </a:extLst>
          </p:cNvPr>
          <p:cNvGraphicFramePr>
            <a:graphicFrameLocks noChangeAspect="1"/>
          </p:cNvGraphicFramePr>
          <p:nvPr>
            <p:extLst>
              <p:ext uri="{D42A27DB-BD31-4B8C-83A1-F6EECF244321}">
                <p14:modId xmlns:p14="http://schemas.microsoft.com/office/powerpoint/2010/main" val="68581377"/>
              </p:ext>
            </p:extLst>
          </p:nvPr>
        </p:nvGraphicFramePr>
        <p:xfrm>
          <a:off x="5585998" y="4344650"/>
          <a:ext cx="3438525" cy="1885950"/>
        </p:xfrm>
        <a:graphic>
          <a:graphicData uri="http://schemas.openxmlformats.org/presentationml/2006/ole">
            <mc:AlternateContent xmlns:mc="http://schemas.openxmlformats.org/markup-compatibility/2006">
              <mc:Choice xmlns:v="urn:schemas-microsoft-com:vml" Requires="v">
                <p:oleObj spid="_x0000_s39939" name="Macro-Enabled Worksheet" r:id="rId6" imgW="3438675" imgH="1885950" progId="Excel.SheetMacroEnabled.12">
                  <p:link updateAutomatic="1"/>
                </p:oleObj>
              </mc:Choice>
              <mc:Fallback>
                <p:oleObj name="Macro-Enabled Worksheet" r:id="rId6" imgW="3438675" imgH="1885950" progId="Excel.SheetMacroEnabled.12">
                  <p:link updateAutomatic="1"/>
                  <p:pic>
                    <p:nvPicPr>
                      <p:cNvPr id="4" name="Object 3">
                        <a:extLst>
                          <a:ext uri="{FF2B5EF4-FFF2-40B4-BE49-F238E27FC236}">
                            <a16:creationId xmlns:a16="http://schemas.microsoft.com/office/drawing/2014/main" id="{ACB3C7EB-F589-4CEE-917D-D3E29DB1380A}"/>
                          </a:ext>
                        </a:extLst>
                      </p:cNvPr>
                      <p:cNvPicPr/>
                      <p:nvPr/>
                    </p:nvPicPr>
                    <p:blipFill>
                      <a:blip r:embed="rId7"/>
                      <a:stretch>
                        <a:fillRect/>
                      </a:stretch>
                    </p:blipFill>
                    <p:spPr>
                      <a:xfrm>
                        <a:off x="5585998" y="4344650"/>
                        <a:ext cx="3438525" cy="1885950"/>
                      </a:xfrm>
                      <a:prstGeom prst="rect">
                        <a:avLst/>
                      </a:prstGeom>
                    </p:spPr>
                  </p:pic>
                </p:oleObj>
              </mc:Fallback>
            </mc:AlternateContent>
          </a:graphicData>
        </a:graphic>
      </p:graphicFrame>
    </p:spTree>
    <p:extLst>
      <p:ext uri="{BB962C8B-B14F-4D97-AF65-F5344CB8AC3E}">
        <p14:creationId xmlns:p14="http://schemas.microsoft.com/office/powerpoint/2010/main" val="232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Quebec </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12</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892234"/>
            <a:ext cx="919162" cy="631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334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02421"/>
            <a:ext cx="5791200" cy="1600200"/>
          </a:xfrm>
        </p:spPr>
        <p:txBody>
          <a:bodyPr/>
          <a:lstStyle/>
          <a:p>
            <a:r>
              <a:rPr lang="en-CA" b="1" dirty="0"/>
              <a:t>Press releases</a:t>
            </a:r>
          </a:p>
        </p:txBody>
      </p:sp>
      <p:sp>
        <p:nvSpPr>
          <p:cNvPr id="3" name="Content Placeholder 2"/>
          <p:cNvSpPr>
            <a:spLocks noGrp="1"/>
          </p:cNvSpPr>
          <p:nvPr>
            <p:ph idx="1"/>
          </p:nvPr>
        </p:nvSpPr>
        <p:spPr>
          <a:xfrm>
            <a:off x="822959" y="1920240"/>
            <a:ext cx="7543801" cy="4023360"/>
          </a:xfrm>
        </p:spPr>
        <p:txBody>
          <a:bodyPr>
            <a:noAutofit/>
          </a:bodyPr>
          <a:lstStyle/>
          <a:p>
            <a:r>
              <a:rPr lang="en-US" sz="1000" dirty="0"/>
              <a:t>April 9, 2020:  Libro Credit Union has announced it is ready to help southwestern Ontario businesses access the Government of Canada’s new Canada Emergency Business Account.</a:t>
            </a:r>
          </a:p>
          <a:p>
            <a:r>
              <a:rPr lang="en-US" sz="1000" dirty="0"/>
              <a:t>April 3, 2020:  Libro Credit Union has put in place important measures to protect the prosperity of Owners and staff during these challenging times and continues to take action for the public by contributing $320,000 to Covid-19 Emergency Response Initiatives of local United Ways across southwestern Ontario.</a:t>
            </a:r>
          </a:p>
          <a:p>
            <a:r>
              <a:rPr lang="en-US" sz="1000" dirty="0"/>
              <a:t>March 23, 2020:  Libro Credit Union is taking positive action in response to the COVID-19 pandemic. We are establishing a new, temporary structure that will maintain continuity of service while also safeguarding the health of staff, Owners and the public.  We are continuing to deliver strong service, just in a different way during this time. These changes will take effect on Tuesday, March 24.  We are expanding the number of people who will support phone and message support through the Contact Centre and mobile/online banking.  All Owners are encouraged to access services online, mobile, by phone and at ATMs across southwestern Ontario.  We are maintaining Owner access, by appointment, to 14 locations spread across southwestern Ontario. Social distancing and the highest standards of hygiene will be observed.  We have Coaches working online and on the phone in 17 other locations, ready to answer Owner inquiries and offer support.   We are undertaking a massive program of outreach to thousands of Libro Owners in communities across southwestern Ontario, helping them to set and work towards their financial goals – as we always do.  ALL staff will remain working for Owners – just doing it differently for now, for everyone’s safety.</a:t>
            </a:r>
          </a:p>
          <a:p>
            <a:r>
              <a:rPr lang="en-CA" sz="1000" dirty="0"/>
              <a:t>March 13, 2020:  </a:t>
            </a:r>
            <a:r>
              <a:rPr lang="en-US" sz="1000" dirty="0"/>
              <a:t>March 13, 2020 -- As the rapidly-changing events surrounding COVID-19 (also known as the novel coronavirus) continue to dominate discussions and media reporting, you, as a Libro Owner, will have many questions.</a:t>
            </a:r>
          </a:p>
          <a:p>
            <a:r>
              <a:rPr lang="en-US" sz="1000" dirty="0"/>
              <a:t>Please know everyone at Libro Credit Union remains committed to providing the best possible service to Owners, and all our locations and services continue to operate. Guided by the advice provided by the government, we are taking sensible precautions against the spread of the virus, including increasing cleaning services at all Libro locations. Remember we do have a wide range of services available online at </a:t>
            </a:r>
            <a:r>
              <a:rPr lang="en-US" sz="1000" b="1" i="1" dirty="0">
                <a:hlinkClick r:id="rId3"/>
              </a:rPr>
              <a:t>libro.ca</a:t>
            </a:r>
            <a:r>
              <a:rPr lang="en-US" sz="1000" dirty="0"/>
              <a:t>, and, in the interests of public health, please don’t visit a Libro branch in person if you are feeling sick. Thank you for your understanding.</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120</a:t>
            </a:fld>
            <a:endParaRPr lang="en-US"/>
          </a:p>
        </p:txBody>
      </p:sp>
      <p:sp>
        <p:nvSpPr>
          <p:cNvPr id="6" name="TextBox 5"/>
          <p:cNvSpPr txBox="1"/>
          <p:nvPr/>
        </p:nvSpPr>
        <p:spPr>
          <a:xfrm>
            <a:off x="8415848" y="6534626"/>
            <a:ext cx="575752"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sz="800" b="0" dirty="0">
                <a:ln>
                  <a:solidFill>
                    <a:schemeClr val="bg1"/>
                  </a:solidFill>
                </a:ln>
                <a:solidFill>
                  <a:schemeClr val="tx1"/>
                </a:solidFill>
                <a:hlinkClick r:id="rId4"/>
              </a:rPr>
              <a:t>Press</a:t>
            </a:r>
            <a:endParaRPr lang="en-CA" sz="800"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pSp>
        <p:nvGrpSpPr>
          <p:cNvPr id="10" name="Group 9"/>
          <p:cNvGrpSpPr/>
          <p:nvPr/>
        </p:nvGrpSpPr>
        <p:grpSpPr>
          <a:xfrm>
            <a:off x="906953" y="838200"/>
            <a:ext cx="1988647" cy="762000"/>
            <a:chOff x="373553" y="762000"/>
            <a:chExt cx="2650404" cy="914400"/>
          </a:xfrm>
        </p:grpSpPr>
        <p:sp>
          <p:nvSpPr>
            <p:cNvPr id="11" name="Rectangle 10"/>
            <p:cNvSpPr/>
            <p:nvPr/>
          </p:nvSpPr>
          <p:spPr>
            <a:xfrm>
              <a:off x="373553" y="762000"/>
              <a:ext cx="2650404" cy="9144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30782" y="762000"/>
              <a:ext cx="2593175" cy="800351"/>
            </a:xfrm>
            <a:prstGeom prst="rect">
              <a:avLst/>
            </a:prstGeom>
          </p:spPr>
        </p:pic>
      </p:grpSp>
      <p:sp>
        <p:nvSpPr>
          <p:cNvPr id="13" name="Rectangle 12"/>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0103112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5200" y="111303"/>
            <a:ext cx="3505200" cy="1600200"/>
          </a:xfrm>
        </p:spPr>
        <p:txBody>
          <a:bodyPr/>
          <a:lstStyle/>
          <a:p>
            <a:r>
              <a:rPr lang="en-CA" dirty="0"/>
              <a:t>% Changes in Share of Total Market</a:t>
            </a:r>
            <a:endParaRPr lang="en-US" dirty="0"/>
          </a:p>
        </p:txBody>
      </p:sp>
      <p:sp>
        <p:nvSpPr>
          <p:cNvPr id="10547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B7E4DB1-FA7C-4C12-B70C-7D200B54D661}" type="slidenum">
              <a:rPr lang="en-US" b="0" smtClean="0">
                <a:solidFill>
                  <a:schemeClr val="bg1"/>
                </a:solidFill>
              </a:rPr>
              <a:pPr/>
              <a:t>121</a:t>
            </a:fld>
            <a:endParaRPr lang="en-US" b="0" dirty="0">
              <a:solidFill>
                <a:schemeClr val="bg1"/>
              </a:solidFill>
            </a:endParaRPr>
          </a:p>
        </p:txBody>
      </p:sp>
      <p:pic>
        <p:nvPicPr>
          <p:cNvPr id="8" name="Picture 7" descr="DUCA_logo_CMYK-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400" y="911403"/>
            <a:ext cx="2362200" cy="711810"/>
          </a:xfrm>
          <a:prstGeom prst="rect">
            <a:avLst/>
          </a:prstGeom>
          <a:ln>
            <a:solidFill>
              <a:schemeClr val="tx2"/>
            </a:solidFill>
          </a:ln>
          <a:effectLst>
            <a:outerShdw blurRad="50800" dist="38100" dir="2700000" algn="tl" rotWithShape="0">
              <a:srgbClr val="000000">
                <a:alpha val="43000"/>
              </a:srgbClr>
            </a:outerShdw>
          </a:effectLst>
        </p:spPr>
      </p:pic>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5321300" y="2032337"/>
            <a:ext cx="3803515" cy="1015663"/>
          </a:xfrm>
          <a:prstGeom prst="rect">
            <a:avLst/>
          </a:prstGeom>
          <a:noFill/>
        </p:spPr>
        <p:txBody>
          <a:bodyPr wrap="square" rtlCol="0">
            <a:spAutoFit/>
          </a:bodyPr>
          <a:lstStyle/>
          <a:p>
            <a:pPr algn="l"/>
            <a:r>
              <a:rPr lang="en-CA" sz="1000" b="0" dirty="0"/>
              <a:t>DUCA is Canada’s 15th largest and Ontario’s 4th largest credit union with assets of $4.0B, 58k members and 16 locations (Q2’19).  </a:t>
            </a:r>
          </a:p>
          <a:p>
            <a:pPr algn="l"/>
            <a:endParaRPr lang="en-CA" sz="1000" b="0" dirty="0"/>
          </a:p>
          <a:p>
            <a:pPr algn="l"/>
            <a:r>
              <a:rPr lang="en-CA" sz="1000" b="0" dirty="0"/>
              <a:t>DUCA merged with Virtual One Credit Union Jan 2011.</a:t>
            </a:r>
          </a:p>
          <a:p>
            <a:pPr algn="l"/>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4" name="Chart 13">
            <a:extLst>
              <a:ext uri="{FF2B5EF4-FFF2-40B4-BE49-F238E27FC236}">
                <a16:creationId xmlns:a16="http://schemas.microsoft.com/office/drawing/2014/main" id="{00000000-0008-0000-1200-00001B000000}"/>
              </a:ext>
            </a:extLst>
          </p:cNvPr>
          <p:cNvGraphicFramePr>
            <a:graphicFrameLocks/>
          </p:cNvGraphicFramePr>
          <p:nvPr>
            <p:extLst>
              <p:ext uri="{D42A27DB-BD31-4B8C-83A1-F6EECF244321}">
                <p14:modId xmlns:p14="http://schemas.microsoft.com/office/powerpoint/2010/main" val="2066627420"/>
              </p:ext>
            </p:extLst>
          </p:nvPr>
        </p:nvGraphicFramePr>
        <p:xfrm>
          <a:off x="228600" y="1800859"/>
          <a:ext cx="4531995" cy="43713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417BDEFF-8BAC-49EA-9179-E7717753BC14}"/>
              </a:ext>
            </a:extLst>
          </p:cNvPr>
          <p:cNvGraphicFramePr>
            <a:graphicFrameLocks noChangeAspect="1"/>
          </p:cNvGraphicFramePr>
          <p:nvPr>
            <p:extLst>
              <p:ext uri="{D42A27DB-BD31-4B8C-83A1-F6EECF244321}">
                <p14:modId xmlns:p14="http://schemas.microsoft.com/office/powerpoint/2010/main" val="999181891"/>
              </p:ext>
            </p:extLst>
          </p:nvPr>
        </p:nvGraphicFramePr>
        <p:xfrm>
          <a:off x="4995862" y="4802857"/>
          <a:ext cx="4029075" cy="1381125"/>
        </p:xfrm>
        <a:graphic>
          <a:graphicData uri="http://schemas.openxmlformats.org/presentationml/2006/ole">
            <mc:AlternateContent xmlns:mc="http://schemas.openxmlformats.org/markup-compatibility/2006">
              <mc:Choice xmlns:v="urn:schemas-microsoft-com:vml" Requires="v">
                <p:oleObj spid="_x0000_s40963" name="Macro-Enabled Worksheet" r:id="rId6" imgW="4028874" imgH="1380989" progId="Excel.SheetMacroEnabled.12">
                  <p:link updateAutomatic="1"/>
                </p:oleObj>
              </mc:Choice>
              <mc:Fallback>
                <p:oleObj name="Macro-Enabled Worksheet" r:id="rId6" imgW="4028874" imgH="1380989" progId="Excel.SheetMacroEnabled.12">
                  <p:link updateAutomatic="1"/>
                  <p:pic>
                    <p:nvPicPr>
                      <p:cNvPr id="4" name="Object 3">
                        <a:extLst>
                          <a:ext uri="{FF2B5EF4-FFF2-40B4-BE49-F238E27FC236}">
                            <a16:creationId xmlns:a16="http://schemas.microsoft.com/office/drawing/2014/main" id="{417BDEFF-8BAC-49EA-9179-E7717753BC14}"/>
                          </a:ext>
                        </a:extLst>
                      </p:cNvPr>
                      <p:cNvPicPr/>
                      <p:nvPr/>
                    </p:nvPicPr>
                    <p:blipFill>
                      <a:blip r:embed="rId7"/>
                      <a:stretch>
                        <a:fillRect/>
                      </a:stretch>
                    </p:blipFill>
                    <p:spPr>
                      <a:xfrm>
                        <a:off x="4995862" y="4802857"/>
                        <a:ext cx="4029075" cy="1381125"/>
                      </a:xfrm>
                      <a:prstGeom prst="rect">
                        <a:avLst/>
                      </a:prstGeom>
                    </p:spPr>
                  </p:pic>
                </p:oleObj>
              </mc:Fallback>
            </mc:AlternateContent>
          </a:graphicData>
        </a:graphic>
      </p:graphicFrame>
    </p:spTree>
    <p:extLst>
      <p:ext uri="{BB962C8B-B14F-4D97-AF65-F5344CB8AC3E}">
        <p14:creationId xmlns:p14="http://schemas.microsoft.com/office/powerpoint/2010/main" val="15194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134538"/>
            <a:ext cx="3352800" cy="1600200"/>
          </a:xfrm>
        </p:spPr>
        <p:txBody>
          <a:bodyPr/>
          <a:lstStyle/>
          <a:p>
            <a:r>
              <a:rPr lang="en-CA" dirty="0"/>
              <a:t>% Changes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122</a:t>
            </a:fld>
            <a:endParaRPr lang="en-US" b="0" dirty="0">
              <a:solidFill>
                <a:schemeClr val="bg1"/>
              </a:solidFill>
            </a:endParaRPr>
          </a:p>
        </p:txBody>
      </p:sp>
      <p:sp>
        <p:nvSpPr>
          <p:cNvPr id="3" name="TextBox 2"/>
          <p:cNvSpPr txBox="1"/>
          <p:nvPr/>
        </p:nvSpPr>
        <p:spPr>
          <a:xfrm>
            <a:off x="6853844" y="6534626"/>
            <a:ext cx="1143000" cy="215444"/>
          </a:xfrm>
          <a:prstGeom prst="rect">
            <a:avLst/>
          </a:prstGeom>
          <a:noFill/>
        </p:spPr>
        <p:txBody>
          <a:bodyPr wrap="square" rtlCol="0">
            <a:spAutoFit/>
          </a:bodyPr>
          <a:lstStyle/>
          <a:p>
            <a:r>
              <a:rPr lang="en-US" sz="800" b="0" dirty="0"/>
              <a:t>18 GY 12</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descr="DUCA_logo_CMYK-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400" y="911403"/>
            <a:ext cx="2362200" cy="711810"/>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0" name="Chart 9">
            <a:extLst>
              <a:ext uri="{FF2B5EF4-FFF2-40B4-BE49-F238E27FC236}">
                <a16:creationId xmlns:a16="http://schemas.microsoft.com/office/drawing/2014/main" id="{00000000-0008-0000-1300-00001B000000}"/>
              </a:ext>
            </a:extLst>
          </p:cNvPr>
          <p:cNvGraphicFramePr>
            <a:graphicFrameLocks/>
          </p:cNvGraphicFramePr>
          <p:nvPr>
            <p:extLst>
              <p:ext uri="{D42A27DB-BD31-4B8C-83A1-F6EECF244321}">
                <p14:modId xmlns:p14="http://schemas.microsoft.com/office/powerpoint/2010/main" val="1487121804"/>
              </p:ext>
            </p:extLst>
          </p:nvPr>
        </p:nvGraphicFramePr>
        <p:xfrm>
          <a:off x="228600" y="1734738"/>
          <a:ext cx="4406900" cy="4581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A510F28B-70FF-4239-B84E-F56B20C06C6A}"/>
              </a:ext>
            </a:extLst>
          </p:cNvPr>
          <p:cNvGraphicFramePr>
            <a:graphicFrameLocks noChangeAspect="1"/>
          </p:cNvGraphicFramePr>
          <p:nvPr>
            <p:extLst>
              <p:ext uri="{D42A27DB-BD31-4B8C-83A1-F6EECF244321}">
                <p14:modId xmlns:p14="http://schemas.microsoft.com/office/powerpoint/2010/main" val="3092349522"/>
              </p:ext>
            </p:extLst>
          </p:nvPr>
        </p:nvGraphicFramePr>
        <p:xfrm>
          <a:off x="5562600" y="4572000"/>
          <a:ext cx="3438525" cy="1743075"/>
        </p:xfrm>
        <a:graphic>
          <a:graphicData uri="http://schemas.openxmlformats.org/presentationml/2006/ole">
            <mc:AlternateContent xmlns:mc="http://schemas.openxmlformats.org/markup-compatibility/2006">
              <mc:Choice xmlns:v="urn:schemas-microsoft-com:vml" Requires="v">
                <p:oleObj spid="_x0000_s41987" name="Macro-Enabled Worksheet" r:id="rId6" imgW="3438675" imgH="1743075" progId="Excel.SheetMacroEnabled.12">
                  <p:link updateAutomatic="1"/>
                </p:oleObj>
              </mc:Choice>
              <mc:Fallback>
                <p:oleObj name="Macro-Enabled Worksheet" r:id="rId6" imgW="3438675" imgH="1743075" progId="Excel.SheetMacroEnabled.12">
                  <p:link updateAutomatic="1"/>
                  <p:pic>
                    <p:nvPicPr>
                      <p:cNvPr id="2" name="Object 1">
                        <a:extLst>
                          <a:ext uri="{FF2B5EF4-FFF2-40B4-BE49-F238E27FC236}">
                            <a16:creationId xmlns:a16="http://schemas.microsoft.com/office/drawing/2014/main" id="{A510F28B-70FF-4239-B84E-F56B20C06C6A}"/>
                          </a:ext>
                        </a:extLst>
                      </p:cNvPr>
                      <p:cNvPicPr/>
                      <p:nvPr/>
                    </p:nvPicPr>
                    <p:blipFill>
                      <a:blip r:embed="rId7"/>
                      <a:stretch>
                        <a:fillRect/>
                      </a:stretch>
                    </p:blipFill>
                    <p:spPr>
                      <a:xfrm>
                        <a:off x="5562600" y="4572000"/>
                        <a:ext cx="3438525" cy="1743075"/>
                      </a:xfrm>
                      <a:prstGeom prst="rect">
                        <a:avLst/>
                      </a:prstGeom>
                    </p:spPr>
                  </p:pic>
                </p:oleObj>
              </mc:Fallback>
            </mc:AlternateContent>
          </a:graphicData>
        </a:graphic>
      </p:graphicFrame>
    </p:spTree>
    <p:extLst>
      <p:ext uri="{BB962C8B-B14F-4D97-AF65-F5344CB8AC3E}">
        <p14:creationId xmlns:p14="http://schemas.microsoft.com/office/powerpoint/2010/main" val="12853995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07188"/>
            <a:ext cx="5146675" cy="1216025"/>
          </a:xfrm>
        </p:spPr>
        <p:txBody>
          <a:bodyPr/>
          <a:lstStyle/>
          <a:p>
            <a:r>
              <a:rPr lang="en-CA" dirty="0"/>
              <a:t>Press Releases</a:t>
            </a:r>
          </a:p>
        </p:txBody>
      </p:sp>
      <p:sp>
        <p:nvSpPr>
          <p:cNvPr id="6" name="Content Placeholder 5"/>
          <p:cNvSpPr>
            <a:spLocks noGrp="1"/>
          </p:cNvSpPr>
          <p:nvPr>
            <p:ph idx="1"/>
          </p:nvPr>
        </p:nvSpPr>
        <p:spPr/>
        <p:txBody>
          <a:bodyPr>
            <a:noAutofit/>
          </a:bodyPr>
          <a:lstStyle/>
          <a:p>
            <a:r>
              <a:rPr lang="en-US" sz="1000" dirty="0"/>
              <a:t>March 16, 2020:  Serving our Members with Procedures to Minimize Exposure</a:t>
            </a:r>
          </a:p>
          <a:p>
            <a:r>
              <a:rPr lang="en-US" sz="1000" dirty="0"/>
              <a:t>As COVID-19 dominates the news, I am reaching out to you directly to let you know that DUCA is actively addressing the situation with a focus on the health and safety of you -- our Members, our Employees, and our Communities while minimizing service disruption. Your Credit Union continues to be strong and stable as we continue to evaluate circumstances as they develop and manage them effectively.  </a:t>
            </a:r>
            <a:r>
              <a:rPr lang="en-US" sz="1000" dirty="0">
                <a:hlinkClick r:id="rId3"/>
              </a:rPr>
              <a:t>https://www.duca.com/about-us/resources/duca-news/update-on-covid-19-actions-keeping-member-and-staff-safe/</a:t>
            </a:r>
            <a:endParaRPr lang="en-US" sz="1000" dirty="0"/>
          </a:p>
          <a:p>
            <a:r>
              <a:rPr lang="en-US" sz="1000" b="1" dirty="0"/>
              <a:t>March 12, 2020:  Everyday banking in the event of reduced public interactions</a:t>
            </a:r>
          </a:p>
          <a:p>
            <a:r>
              <a:rPr lang="en-US" sz="1000" b="1" dirty="0"/>
              <a:t>Acknowledging your concerns:  </a:t>
            </a:r>
            <a:r>
              <a:rPr lang="en-US" sz="1000" dirty="0"/>
              <a:t>With the recent announcement by the World Health Organization (WHO) confirming that COVID-19 is a pandemic, we understand that health is top of mind lately and that some of you may have concerns about public interaction.</a:t>
            </a:r>
          </a:p>
          <a:p>
            <a:r>
              <a:rPr lang="en-US" sz="1000" dirty="0"/>
              <a:t>We are equally concerned about your health and safety as well as that of our DUCA teams. While, at the time of this communications, the WHO has not changed its assessment of the threat posed by the virus nor has it changed its direction to countries and individuals about health practices, nonetheless, we wish to remind you that you can continue your everyday banking at DUCA without having to be physically present in a branch.  </a:t>
            </a:r>
            <a:r>
              <a:rPr lang="en-US" sz="1000" dirty="0">
                <a:hlinkClick r:id="rId4"/>
              </a:rPr>
              <a:t>https://www.duca.com/about-us/resources/duca-news/banking-in-event-of-reduced-public-interaction/</a:t>
            </a:r>
            <a:endParaRPr lang="en-US" sz="1000" dirty="0"/>
          </a:p>
          <a:p>
            <a:r>
              <a:rPr lang="en-US" sz="1000" dirty="0"/>
              <a:t>November 01, 2018</a:t>
            </a:r>
          </a:p>
          <a:p>
            <a:r>
              <a:rPr lang="en-US" sz="1000" b="1" dirty="0"/>
              <a:t>The DUCA Impact Lab Launches Today</a:t>
            </a:r>
          </a:p>
          <a:p>
            <a:r>
              <a:rPr lang="en-US" sz="1000" dirty="0"/>
              <a:t>With the launch today of the DUCA Impact Lab, DUCA commits to testing and proving new models of banking and finance. DUCA and its partners in this initiative will explore impact financing for the credit challenged, foreign trained professionals in transition, and small entrepreneurs lacking access to cash flow. According to Doug </a:t>
            </a:r>
            <a:r>
              <a:rPr lang="en-US" sz="1000" dirty="0" err="1"/>
              <a:t>Conick</a:t>
            </a:r>
            <a:r>
              <a:rPr lang="en-US" sz="1000" dirty="0"/>
              <a:t>, DUCA President and CEO, "Helping people with their finances is one of the best ways to have a tangible impact on their lives.”</a:t>
            </a:r>
          </a:p>
          <a:p>
            <a:r>
              <a:rPr lang="en-CA" sz="1000" b="1" dirty="0"/>
              <a:t>August 16, 2018 </a:t>
            </a:r>
            <a:r>
              <a:rPr lang="en-CA" sz="1000" dirty="0"/>
              <a:t>was an historic event for DUCA when municipal officers from Mount Albert and the Town of East </a:t>
            </a:r>
            <a:r>
              <a:rPr lang="en-CA" sz="1000" dirty="0" err="1"/>
              <a:t>Gwillimbury</a:t>
            </a:r>
            <a:r>
              <a:rPr lang="en-CA" sz="1000" dirty="0"/>
              <a:t> — including the Mayor and Councillors — as well as local dignitaries and residents, members of the press, DUCA's Board, Leadership, and teammates all came together to launch DUCA's newest branch. </a:t>
            </a:r>
          </a:p>
          <a:p>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123</a:t>
            </a:fld>
            <a:endParaRPr lang="en-US"/>
          </a:p>
        </p:txBody>
      </p:sp>
      <p:sp>
        <p:nvSpPr>
          <p:cNvPr id="3" name="TextBox 2"/>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9"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9"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4400" y="911403"/>
            <a:ext cx="2362200" cy="711810"/>
          </a:xfrm>
          <a:prstGeom prst="rect">
            <a:avLst/>
          </a:prstGeom>
          <a:ln>
            <a:solidFill>
              <a:schemeClr val="tx2"/>
            </a:solidFill>
          </a:ln>
          <a:effectLst>
            <a:outerShdw blurRad="50800" dist="38100" dir="2700000" algn="tl" rotWithShape="0">
              <a:srgbClr val="000000">
                <a:alpha val="43000"/>
              </a:srgbClr>
            </a:outerShdw>
          </a:effectLst>
        </p:spPr>
      </p:pic>
      <p:sp>
        <p:nvSpPr>
          <p:cNvPr id="4" name="Rectangle 3"/>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4938428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National </a:t>
            </a:r>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124</a:t>
            </a:fld>
            <a:endParaRPr lang="en-US"/>
          </a:p>
        </p:txBody>
      </p:sp>
    </p:spTree>
    <p:extLst>
      <p:ext uri="{BB962C8B-B14F-4D97-AF65-F5344CB8AC3E}">
        <p14:creationId xmlns:p14="http://schemas.microsoft.com/office/powerpoint/2010/main" val="11175394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125</a:t>
            </a:fld>
            <a:endParaRPr lang="en-US" dirty="0"/>
          </a:p>
        </p:txBody>
      </p:sp>
      <p:sp>
        <p:nvSpPr>
          <p:cNvPr id="7" name="TextBox 6"/>
          <p:cNvSpPr txBox="1"/>
          <p:nvPr/>
        </p:nvSpPr>
        <p:spPr>
          <a:xfrm>
            <a:off x="5410199" y="2066313"/>
            <a:ext cx="3276465" cy="861774"/>
          </a:xfrm>
          <a:prstGeom prst="rect">
            <a:avLst/>
          </a:prstGeom>
          <a:noFill/>
        </p:spPr>
        <p:txBody>
          <a:bodyPr wrap="square" rtlCol="0">
            <a:spAutoFit/>
          </a:bodyPr>
          <a:lstStyle/>
          <a:p>
            <a:pPr algn="l"/>
            <a:r>
              <a:rPr lang="en-CA" sz="1000" b="0" dirty="0"/>
              <a:t>Concentra provides wholesale solutions that target capital and liquidity, risk management and the lending/investing needs of credit unions.</a:t>
            </a:r>
          </a:p>
          <a:p>
            <a:pPr algn="l"/>
            <a:endParaRPr lang="en-CA" sz="1000" b="0" dirty="0"/>
          </a:p>
        </p:txBody>
      </p:sp>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609600"/>
            <a:ext cx="2781300" cy="1028700"/>
          </a:xfrm>
          <a:prstGeom prst="rect">
            <a:avLst/>
          </a:prstGeom>
        </p:spPr>
      </p:pic>
      <p:graphicFrame>
        <p:nvGraphicFramePr>
          <p:cNvPr id="12" name="Chart 11">
            <a:extLst>
              <a:ext uri="{FF2B5EF4-FFF2-40B4-BE49-F238E27FC236}">
                <a16:creationId xmlns:a16="http://schemas.microsoft.com/office/drawing/2014/main" id="{00000000-0008-0000-0300-000011000000}"/>
              </a:ext>
            </a:extLst>
          </p:cNvPr>
          <p:cNvGraphicFramePr>
            <a:graphicFrameLocks/>
          </p:cNvGraphicFramePr>
          <p:nvPr>
            <p:extLst>
              <p:ext uri="{D42A27DB-BD31-4B8C-83A1-F6EECF244321}">
                <p14:modId xmlns:p14="http://schemas.microsoft.com/office/powerpoint/2010/main" val="688854865"/>
              </p:ext>
            </p:extLst>
          </p:nvPr>
        </p:nvGraphicFramePr>
        <p:xfrm>
          <a:off x="0" y="1677021"/>
          <a:ext cx="4114800" cy="45450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Object 1">
            <a:extLst>
              <a:ext uri="{FF2B5EF4-FFF2-40B4-BE49-F238E27FC236}">
                <a16:creationId xmlns:a16="http://schemas.microsoft.com/office/drawing/2014/main" id="{3202ADB4-A461-45EE-AA03-D0392CD4347F}"/>
              </a:ext>
            </a:extLst>
          </p:cNvPr>
          <p:cNvGraphicFramePr>
            <a:graphicFrameLocks noChangeAspect="1"/>
          </p:cNvGraphicFramePr>
          <p:nvPr>
            <p:extLst>
              <p:ext uri="{D42A27DB-BD31-4B8C-83A1-F6EECF244321}">
                <p14:modId xmlns:p14="http://schemas.microsoft.com/office/powerpoint/2010/main" val="1074255602"/>
              </p:ext>
            </p:extLst>
          </p:nvPr>
        </p:nvGraphicFramePr>
        <p:xfrm>
          <a:off x="4416920" y="4503902"/>
          <a:ext cx="4619625" cy="1685925"/>
        </p:xfrm>
        <a:graphic>
          <a:graphicData uri="http://schemas.openxmlformats.org/presentationml/2006/ole">
            <mc:AlternateContent xmlns:mc="http://schemas.openxmlformats.org/markup-compatibility/2006">
              <mc:Choice xmlns:v="urn:schemas-microsoft-com:vml" Requires="v">
                <p:oleObj spid="_x0000_s43011" name="Macro-Enabled Worksheet" r:id="rId7" imgW="4619481" imgH="1685925" progId="Excel.SheetMacroEnabled.12">
                  <p:link updateAutomatic="1"/>
                </p:oleObj>
              </mc:Choice>
              <mc:Fallback>
                <p:oleObj name="Macro-Enabled Worksheet" r:id="rId7" imgW="4619481" imgH="1685925" progId="Excel.SheetMacroEnabled.12">
                  <p:link updateAutomatic="1"/>
                  <p:pic>
                    <p:nvPicPr>
                      <p:cNvPr id="2" name="Object 1">
                        <a:extLst>
                          <a:ext uri="{FF2B5EF4-FFF2-40B4-BE49-F238E27FC236}">
                            <a16:creationId xmlns:a16="http://schemas.microsoft.com/office/drawing/2014/main" id="{3202ADB4-A461-45EE-AA03-D0392CD4347F}"/>
                          </a:ext>
                        </a:extLst>
                      </p:cNvPr>
                      <p:cNvPicPr/>
                      <p:nvPr/>
                    </p:nvPicPr>
                    <p:blipFill>
                      <a:blip r:embed="rId8"/>
                      <a:stretch>
                        <a:fillRect/>
                      </a:stretch>
                    </p:blipFill>
                    <p:spPr>
                      <a:xfrm>
                        <a:off x="4416920" y="4503902"/>
                        <a:ext cx="4619625" cy="1685925"/>
                      </a:xfrm>
                      <a:prstGeom prst="rect">
                        <a:avLst/>
                      </a:prstGeom>
                    </p:spPr>
                  </p:pic>
                </p:oleObj>
              </mc:Fallback>
            </mc:AlternateContent>
          </a:graphicData>
        </a:graphic>
      </p:graphicFrame>
    </p:spTree>
    <p:extLst>
      <p:ext uri="{BB962C8B-B14F-4D97-AF65-F5344CB8AC3E}">
        <p14:creationId xmlns:p14="http://schemas.microsoft.com/office/powerpoint/2010/main" val="15471115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126</a:t>
            </a:fld>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sp>
        <p:nvSpPr>
          <p:cNvPr id="7" name="TextBox 6"/>
          <p:cNvSpPr txBox="1"/>
          <p:nvPr/>
        </p:nvSpPr>
        <p:spPr>
          <a:xfrm>
            <a:off x="5310766" y="2032337"/>
            <a:ext cx="3814049" cy="1477328"/>
          </a:xfrm>
          <a:prstGeom prst="rect">
            <a:avLst/>
          </a:prstGeom>
          <a:noFill/>
        </p:spPr>
        <p:txBody>
          <a:bodyPr wrap="square" rtlCol="0">
            <a:spAutoFit/>
          </a:bodyPr>
          <a:lstStyle/>
          <a:p>
            <a:pPr algn="l"/>
            <a:r>
              <a:rPr lang="en-CA" sz="1000" b="0" dirty="0"/>
              <a:t>UNI Financial (aka </a:t>
            </a:r>
            <a:r>
              <a:rPr lang="en-CA" sz="1000" b="0" dirty="0" err="1"/>
              <a:t>Caisse</a:t>
            </a:r>
            <a:r>
              <a:rPr lang="en-CA" sz="1000" b="0" dirty="0"/>
              <a:t> Populaire </a:t>
            </a:r>
            <a:r>
              <a:rPr lang="en-CA" sz="1000" b="0" dirty="0" err="1"/>
              <a:t>Acadienne</a:t>
            </a:r>
            <a:r>
              <a:rPr lang="en-CA" sz="1000" b="0" dirty="0"/>
              <a:t> </a:t>
            </a:r>
            <a:r>
              <a:rPr lang="en-CA" sz="1000" b="0" dirty="0" err="1"/>
              <a:t>Ltee</a:t>
            </a:r>
            <a:r>
              <a:rPr lang="en-CA" sz="1000" b="0" dirty="0"/>
              <a:t>) is Canada’s first Federal Credit Union.  The Credit Union serves the New Brunswick Acadian community. </a:t>
            </a:r>
          </a:p>
          <a:p>
            <a:pPr algn="l"/>
            <a:endParaRPr lang="en-CA" sz="1000" b="0" dirty="0"/>
          </a:p>
          <a:p>
            <a:pPr algn="l"/>
            <a:r>
              <a:rPr lang="en-CA" sz="1000" b="0" dirty="0"/>
              <a:t>UNI is Canada’s 13</a:t>
            </a:r>
            <a:r>
              <a:rPr lang="en-CA" sz="1000" b="0" baseline="30000" dirty="0"/>
              <a:t>th</a:t>
            </a:r>
            <a:r>
              <a:rPr lang="en-CA" sz="1000" b="0" dirty="0"/>
              <a:t> largest credit union with assets of $4.5B, 145K members and 52 locations.</a:t>
            </a:r>
          </a:p>
          <a:p>
            <a:pPr algn="l"/>
            <a:endParaRPr lang="en-CA" sz="1000" b="0" dirty="0"/>
          </a:p>
          <a:p>
            <a:pPr algn="l"/>
            <a:r>
              <a:rPr lang="en-CA" sz="1000" b="0" dirty="0"/>
              <a:t>With assets if $3.8B, UNI would rank as Canada’s 9</a:t>
            </a:r>
            <a:r>
              <a:rPr lang="en-CA" sz="1000" b="0" baseline="30000" dirty="0"/>
              <a:t>th</a:t>
            </a:r>
            <a:r>
              <a:rPr lang="en-CA" sz="1000" b="0" dirty="0"/>
              <a:t> largest credit union</a:t>
            </a:r>
            <a:endParaRPr lang="en-US" sz="1000" b="0" dirty="0"/>
          </a:p>
        </p:txBody>
      </p:sp>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aphicFrame>
        <p:nvGraphicFramePr>
          <p:cNvPr id="12" name="Chart 11">
            <a:extLst>
              <a:ext uri="{FF2B5EF4-FFF2-40B4-BE49-F238E27FC236}">
                <a16:creationId xmlns:a16="http://schemas.microsoft.com/office/drawing/2014/main" id="{00000000-0008-0000-0300-00000D000000}"/>
              </a:ext>
            </a:extLst>
          </p:cNvPr>
          <p:cNvGraphicFramePr>
            <a:graphicFrameLocks/>
          </p:cNvGraphicFramePr>
          <p:nvPr>
            <p:extLst>
              <p:ext uri="{D42A27DB-BD31-4B8C-83A1-F6EECF244321}">
                <p14:modId xmlns:p14="http://schemas.microsoft.com/office/powerpoint/2010/main" val="10377885"/>
              </p:ext>
            </p:extLst>
          </p:nvPr>
        </p:nvGraphicFramePr>
        <p:xfrm>
          <a:off x="122978" y="1686314"/>
          <a:ext cx="3873286" cy="45366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ject 2">
            <a:extLst>
              <a:ext uri="{FF2B5EF4-FFF2-40B4-BE49-F238E27FC236}">
                <a16:creationId xmlns:a16="http://schemas.microsoft.com/office/drawing/2014/main" id="{9F8ADDA0-9E48-4CF3-B4AF-2834052363F9}"/>
              </a:ext>
            </a:extLst>
          </p:cNvPr>
          <p:cNvGraphicFramePr>
            <a:graphicFrameLocks noChangeAspect="1"/>
          </p:cNvGraphicFramePr>
          <p:nvPr>
            <p:extLst>
              <p:ext uri="{D42A27DB-BD31-4B8C-83A1-F6EECF244321}">
                <p14:modId xmlns:p14="http://schemas.microsoft.com/office/powerpoint/2010/main" val="273038752"/>
              </p:ext>
            </p:extLst>
          </p:nvPr>
        </p:nvGraphicFramePr>
        <p:xfrm>
          <a:off x="4401397" y="4343400"/>
          <a:ext cx="4619625" cy="1838325"/>
        </p:xfrm>
        <a:graphic>
          <a:graphicData uri="http://schemas.openxmlformats.org/presentationml/2006/ole">
            <mc:AlternateContent xmlns:mc="http://schemas.openxmlformats.org/markup-compatibility/2006">
              <mc:Choice xmlns:v="urn:schemas-microsoft-com:vml" Requires="v">
                <p:oleObj spid="_x0000_s44035" name="Macro-Enabled Worksheet" r:id="rId7" imgW="4619481" imgH="1838189" progId="Excel.SheetMacroEnabled.12">
                  <p:link updateAutomatic="1"/>
                </p:oleObj>
              </mc:Choice>
              <mc:Fallback>
                <p:oleObj name="Macro-Enabled Worksheet" r:id="rId7" imgW="4619481" imgH="1838189" progId="Excel.SheetMacroEnabled.12">
                  <p:link updateAutomatic="1"/>
                  <p:pic>
                    <p:nvPicPr>
                      <p:cNvPr id="3" name="Object 2">
                        <a:extLst>
                          <a:ext uri="{FF2B5EF4-FFF2-40B4-BE49-F238E27FC236}">
                            <a16:creationId xmlns:a16="http://schemas.microsoft.com/office/drawing/2014/main" id="{9F8ADDA0-9E48-4CF3-B4AF-2834052363F9}"/>
                          </a:ext>
                        </a:extLst>
                      </p:cNvPr>
                      <p:cNvPicPr/>
                      <p:nvPr/>
                    </p:nvPicPr>
                    <p:blipFill>
                      <a:blip r:embed="rId8"/>
                      <a:stretch>
                        <a:fillRect/>
                      </a:stretch>
                    </p:blipFill>
                    <p:spPr>
                      <a:xfrm>
                        <a:off x="4401397" y="4343400"/>
                        <a:ext cx="4619625" cy="1838325"/>
                      </a:xfrm>
                      <a:prstGeom prst="rect">
                        <a:avLst/>
                      </a:prstGeom>
                    </p:spPr>
                  </p:pic>
                </p:oleObj>
              </mc:Fallback>
            </mc:AlternateContent>
          </a:graphicData>
        </a:graphic>
      </p:graphicFrame>
    </p:spTree>
    <p:extLst>
      <p:ext uri="{BB962C8B-B14F-4D97-AF65-F5344CB8AC3E}">
        <p14:creationId xmlns:p14="http://schemas.microsoft.com/office/powerpoint/2010/main" val="15269010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127</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357977" y="184667"/>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graphicFrame>
        <p:nvGraphicFramePr>
          <p:cNvPr id="8" name="Chart 7">
            <a:extLst>
              <a:ext uri="{FF2B5EF4-FFF2-40B4-BE49-F238E27FC236}">
                <a16:creationId xmlns:a16="http://schemas.microsoft.com/office/drawing/2014/main" id="{00000000-0008-0000-1100-00000D000000}"/>
              </a:ext>
            </a:extLst>
          </p:cNvPr>
          <p:cNvGraphicFramePr>
            <a:graphicFrameLocks/>
          </p:cNvGraphicFramePr>
          <p:nvPr>
            <p:extLst>
              <p:ext uri="{D42A27DB-BD31-4B8C-83A1-F6EECF244321}">
                <p14:modId xmlns:p14="http://schemas.microsoft.com/office/powerpoint/2010/main" val="3244493499"/>
              </p:ext>
            </p:extLst>
          </p:nvPr>
        </p:nvGraphicFramePr>
        <p:xfrm>
          <a:off x="69851" y="1891702"/>
          <a:ext cx="4545127" cy="4290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C4609B6F-D269-7646-9239-85D76207032E}"/>
              </a:ext>
            </a:extLst>
          </p:cNvPr>
          <p:cNvGraphicFramePr>
            <a:graphicFrameLocks noGrp="1"/>
          </p:cNvGraphicFramePr>
          <p:nvPr>
            <p:extLst>
              <p:ext uri="{D42A27DB-BD31-4B8C-83A1-F6EECF244321}">
                <p14:modId xmlns:p14="http://schemas.microsoft.com/office/powerpoint/2010/main" val="865210366"/>
              </p:ext>
            </p:extLst>
          </p:nvPr>
        </p:nvGraphicFramePr>
        <p:xfrm>
          <a:off x="4603721" y="4505325"/>
          <a:ext cx="4368801" cy="1676400"/>
        </p:xfrm>
        <a:graphic>
          <a:graphicData uri="http://schemas.openxmlformats.org/drawingml/2006/table">
            <a:tbl>
              <a:tblPr/>
              <a:tblGrid>
                <a:gridCol w="1671541">
                  <a:extLst>
                    <a:ext uri="{9D8B030D-6E8A-4147-A177-3AD203B41FA5}">
                      <a16:colId xmlns:a16="http://schemas.microsoft.com/office/drawing/2014/main" val="1283727750"/>
                    </a:ext>
                  </a:extLst>
                </a:gridCol>
                <a:gridCol w="674315">
                  <a:extLst>
                    <a:ext uri="{9D8B030D-6E8A-4147-A177-3AD203B41FA5}">
                      <a16:colId xmlns:a16="http://schemas.microsoft.com/office/drawing/2014/main" val="1152938026"/>
                    </a:ext>
                  </a:extLst>
                </a:gridCol>
                <a:gridCol w="674315">
                  <a:extLst>
                    <a:ext uri="{9D8B030D-6E8A-4147-A177-3AD203B41FA5}">
                      <a16:colId xmlns:a16="http://schemas.microsoft.com/office/drawing/2014/main" val="1766980853"/>
                    </a:ext>
                  </a:extLst>
                </a:gridCol>
                <a:gridCol w="674315">
                  <a:extLst>
                    <a:ext uri="{9D8B030D-6E8A-4147-A177-3AD203B41FA5}">
                      <a16:colId xmlns:a16="http://schemas.microsoft.com/office/drawing/2014/main" val="1181069385"/>
                    </a:ext>
                  </a:extLst>
                </a:gridCol>
                <a:gridCol w="674315">
                  <a:extLst>
                    <a:ext uri="{9D8B030D-6E8A-4147-A177-3AD203B41FA5}">
                      <a16:colId xmlns:a16="http://schemas.microsoft.com/office/drawing/2014/main" val="4070463846"/>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 UNI Financial Corporation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89010"/>
                    </a:solidFill>
                  </a:tcPr>
                </a:tc>
                <a:tc gridSpan="4">
                  <a:txBody>
                    <a:bodyPr/>
                    <a:lstStyle/>
                    <a:p>
                      <a:pPr algn="ctr" fontAlgn="ctr"/>
                      <a:r>
                        <a:rPr lang="en-US" sz="1000" b="1" i="0" u="none" strike="noStrike">
                          <a:effectLst/>
                          <a:latin typeface="Calibri" panose="020F0502020204030204" pitchFamily="34" charset="0"/>
                        </a:rPr>
                        <a:t>Share of New Brunswick Banks and Credit Unions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1896348"/>
                  </a:ext>
                </a:extLst>
              </a:tr>
              <a:tr h="152400">
                <a:tc>
                  <a:txBody>
                    <a:bodyPr/>
                    <a:lstStyle/>
                    <a:p>
                      <a:pPr algn="l" fontAlgn="ctr"/>
                      <a:r>
                        <a:rPr lang="en-US"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 Q4'19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 3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 Change since Q3'16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863467"/>
                  </a:ext>
                </a:extLst>
              </a:tr>
              <a:tr h="152400">
                <a:tc>
                  <a:txBody>
                    <a:bodyPr/>
                    <a:lstStyle/>
                    <a:p>
                      <a:pPr algn="l" fontAlgn="ctr"/>
                      <a:r>
                        <a:rPr lang="en-US"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69959895"/>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11.75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3537381"/>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19.98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5867732"/>
                  </a:ext>
                </a:extLst>
              </a:tr>
              <a:tr h="152400">
                <a:tc>
                  <a:txBody>
                    <a:bodyPr/>
                    <a:lstStyle/>
                    <a:p>
                      <a:pPr algn="l" fontAlgn="ctr"/>
                      <a:r>
                        <a:rPr lang="en-US" sz="1000" b="1" i="0" u="none" strike="noStrike">
                          <a:effectLst/>
                          <a:latin typeface="Calibri" panose="020F0502020204030204" pitchFamily="34" charset="0"/>
                        </a:rPr>
                        <a:t>Total Deposits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14.88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110227"/>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24425070"/>
                  </a:ext>
                </a:extLst>
              </a:tr>
              <a:tr h="152400">
                <a:tc>
                  <a:txBody>
                    <a:bodyPr/>
                    <a:lstStyle/>
                    <a:p>
                      <a:pPr algn="l" fontAlgn="ctr"/>
                      <a:r>
                        <a:rPr lang="en-US" sz="1000" b="0" i="0" u="none" strike="noStrike">
                          <a:effectLst/>
                          <a:latin typeface="Calibri" panose="020F0502020204030204" pitchFamily="34" charset="0"/>
                        </a:rPr>
                        <a:t>Real Estate Secured Pers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effectLst/>
                          <a:latin typeface="Calibri" panose="020F0502020204030204" pitchFamily="34" charset="0"/>
                        </a:rPr>
                        <a:t>7.85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US"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07281516"/>
                  </a:ext>
                </a:extLst>
              </a:tr>
              <a:tr h="152400">
                <a:tc>
                  <a:txBody>
                    <a:bodyPr/>
                    <a:lstStyle/>
                    <a:p>
                      <a:pPr algn="l" fontAlgn="ctr"/>
                      <a:r>
                        <a:rPr lang="en-US" sz="1000" b="0" i="0" u="none" strike="noStrike">
                          <a:effectLst/>
                          <a:latin typeface="Calibri" panose="020F0502020204030204" pitchFamily="34" charset="0"/>
                        </a:rPr>
                        <a:t>Other 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6020605"/>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9.76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61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1477863"/>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11.75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0005211"/>
                  </a:ext>
                </a:extLst>
              </a:tr>
            </a:tbl>
          </a:graphicData>
        </a:graphic>
      </p:graphicFrame>
    </p:spTree>
    <p:extLst>
      <p:ext uri="{BB962C8B-B14F-4D97-AF65-F5344CB8AC3E}">
        <p14:creationId xmlns:p14="http://schemas.microsoft.com/office/powerpoint/2010/main" val="68216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9" y="138713"/>
            <a:ext cx="1772241" cy="1600200"/>
          </a:xfrm>
        </p:spPr>
        <p:txBody>
          <a:bodyPr>
            <a:normAutofit/>
          </a:bodyPr>
          <a:lstStyle/>
          <a:p>
            <a:pPr>
              <a:lnSpc>
                <a:spcPct val="100000"/>
              </a:lnSpc>
            </a:pPr>
            <a:r>
              <a:rPr lang="en-CA" dirty="0"/>
              <a:t>% Changes in Share of Total Market</a:t>
            </a:r>
            <a:endParaRPr lang="en-US" dirty="0"/>
          </a:p>
        </p:txBody>
      </p:sp>
      <p:sp>
        <p:nvSpPr>
          <p:cNvPr id="3379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7C61B9C-8D63-49EB-B73C-827880ED1458}" type="slidenum">
              <a:rPr lang="en-US" b="0" smtClean="0">
                <a:solidFill>
                  <a:schemeClr val="bg1"/>
                </a:solidFill>
              </a:rPr>
              <a:pPr/>
              <a:t>13</a:t>
            </a:fld>
            <a:endParaRPr lang="en-US" b="0">
              <a:solidFill>
                <a:schemeClr val="bg1"/>
              </a:solidFill>
            </a:endParaRPr>
          </a:p>
        </p:txBody>
      </p:sp>
      <p:pic>
        <p:nvPicPr>
          <p:cNvPr id="10" name="Picture 5" descr="Desjard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4" name="TextBox 3"/>
          <p:cNvSpPr txBox="1"/>
          <p:nvPr/>
        </p:nvSpPr>
        <p:spPr>
          <a:xfrm>
            <a:off x="5851003" y="6411515"/>
            <a:ext cx="2057400" cy="461665"/>
          </a:xfrm>
          <a:prstGeom prst="rect">
            <a:avLst/>
          </a:prstGeom>
          <a:noFill/>
        </p:spPr>
        <p:txBody>
          <a:bodyPr wrap="square" rtlCol="0">
            <a:spAutoFit/>
          </a:bodyPr>
          <a:lstStyle/>
          <a:p>
            <a:r>
              <a:rPr lang="en-US" dirty="0">
                <a:solidFill>
                  <a:schemeClr val="bg1"/>
                </a:solidFill>
              </a:rPr>
              <a:t>See notes view for 2016 Strategies</a:t>
            </a:r>
          </a:p>
        </p:txBody>
      </p:sp>
      <p:graphicFrame>
        <p:nvGraphicFramePr>
          <p:cNvPr id="9" name="Chart 8">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59308109"/>
              </p:ext>
            </p:extLst>
          </p:nvPr>
        </p:nvGraphicFramePr>
        <p:xfrm>
          <a:off x="509564" y="1981200"/>
          <a:ext cx="4034155" cy="4195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8D57B212-73A2-4F69-8CAB-164ADAE0EFF5}"/>
              </a:ext>
            </a:extLst>
          </p:cNvPr>
          <p:cNvGraphicFramePr>
            <a:graphicFrameLocks noChangeAspect="1"/>
          </p:cNvGraphicFramePr>
          <p:nvPr>
            <p:extLst>
              <p:ext uri="{D42A27DB-BD31-4B8C-83A1-F6EECF244321}">
                <p14:modId xmlns:p14="http://schemas.microsoft.com/office/powerpoint/2010/main" val="1616177274"/>
              </p:ext>
            </p:extLst>
          </p:nvPr>
        </p:nvGraphicFramePr>
        <p:xfrm>
          <a:off x="5029200" y="4490788"/>
          <a:ext cx="4029075" cy="1685925"/>
        </p:xfrm>
        <a:graphic>
          <a:graphicData uri="http://schemas.openxmlformats.org/presentationml/2006/ole">
            <mc:AlternateContent xmlns:mc="http://schemas.openxmlformats.org/markup-compatibility/2006">
              <mc:Choice xmlns:v="urn:schemas-microsoft-com:vml" Requires="v">
                <p:oleObj spid="_x0000_s3075"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3" name="Object 2">
                        <a:extLst>
                          <a:ext uri="{FF2B5EF4-FFF2-40B4-BE49-F238E27FC236}">
                            <a16:creationId xmlns:a16="http://schemas.microsoft.com/office/drawing/2014/main" id="{8D57B212-73A2-4F69-8CAB-164ADAE0EFF5}"/>
                          </a:ext>
                        </a:extLst>
                      </p:cNvPr>
                      <p:cNvPicPr/>
                      <p:nvPr/>
                    </p:nvPicPr>
                    <p:blipFill>
                      <a:blip r:embed="rId7"/>
                      <a:stretch>
                        <a:fillRect/>
                      </a:stretch>
                    </p:blipFill>
                    <p:spPr>
                      <a:xfrm>
                        <a:off x="5029200" y="4490788"/>
                        <a:ext cx="4029075" cy="168592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59989"/>
            <a:ext cx="3429000" cy="1600200"/>
          </a:xfrm>
        </p:spPr>
        <p:txBody>
          <a:bodyPr>
            <a:normAutofit/>
          </a:bodyPr>
          <a:lstStyle/>
          <a:p>
            <a:r>
              <a:rPr lang="en-CA" dirty="0"/>
              <a:t>% Changes in Share of Total Market</a:t>
            </a:r>
            <a:br>
              <a:rPr lang="en-CA" dirty="0"/>
            </a:br>
            <a:endParaRPr lang="en-US" dirty="0"/>
          </a:p>
        </p:txBody>
      </p:sp>
      <p:sp>
        <p:nvSpPr>
          <p:cNvPr id="3174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91B1681-E5D2-4642-84AB-5A3B8BF3B1AC}" type="slidenum">
              <a:rPr lang="en-US" b="0" smtClean="0">
                <a:solidFill>
                  <a:schemeClr val="bg1"/>
                </a:solidFill>
              </a:rPr>
              <a:pPr/>
              <a:t>14</a:t>
            </a:fld>
            <a:endParaRPr lang="en-US" b="0">
              <a:solidFill>
                <a:schemeClr val="bg1"/>
              </a:solidFill>
            </a:endParaRPr>
          </a:p>
        </p:txBody>
      </p:sp>
      <p:sp>
        <p:nvSpPr>
          <p:cNvPr id="7" name="TextBox 6"/>
          <p:cNvSpPr txBox="1"/>
          <p:nvPr/>
        </p:nvSpPr>
        <p:spPr>
          <a:xfrm>
            <a:off x="7398970" y="6534626"/>
            <a:ext cx="492443" cy="215444"/>
          </a:xfrm>
          <a:prstGeom prst="rect">
            <a:avLst/>
          </a:prstGeom>
          <a:noFill/>
        </p:spPr>
        <p:txBody>
          <a:bodyPr wrap="none" rtlCol="0">
            <a:spAutoFit/>
          </a:bodyPr>
          <a:lstStyle/>
          <a:p>
            <a:r>
              <a:rPr lang="en-US" sz="800" b="0" dirty="0"/>
              <a:t>4 AK6</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10" name="Picture 5" descr="Desjard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00000000-0008-0000-0400-00000C000000}"/>
              </a:ext>
            </a:extLst>
          </p:cNvPr>
          <p:cNvGraphicFramePr>
            <a:graphicFrameLocks/>
          </p:cNvGraphicFramePr>
          <p:nvPr>
            <p:extLst>
              <p:ext uri="{D42A27DB-BD31-4B8C-83A1-F6EECF244321}">
                <p14:modId xmlns:p14="http://schemas.microsoft.com/office/powerpoint/2010/main" val="602006194"/>
              </p:ext>
            </p:extLst>
          </p:nvPr>
        </p:nvGraphicFramePr>
        <p:xfrm>
          <a:off x="214736" y="1676161"/>
          <a:ext cx="3524249" cy="46206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C2041EBC-151A-4789-BA58-32C9218CDF57}"/>
              </a:ext>
            </a:extLst>
          </p:cNvPr>
          <p:cNvGraphicFramePr>
            <a:graphicFrameLocks noChangeAspect="1"/>
          </p:cNvGraphicFramePr>
          <p:nvPr>
            <p:extLst>
              <p:ext uri="{D42A27DB-BD31-4B8C-83A1-F6EECF244321}">
                <p14:modId xmlns:p14="http://schemas.microsoft.com/office/powerpoint/2010/main" val="2741392181"/>
              </p:ext>
            </p:extLst>
          </p:nvPr>
        </p:nvGraphicFramePr>
        <p:xfrm>
          <a:off x="4419600" y="4343400"/>
          <a:ext cx="4619625" cy="1838325"/>
        </p:xfrm>
        <a:graphic>
          <a:graphicData uri="http://schemas.openxmlformats.org/presentationml/2006/ole">
            <mc:AlternateContent xmlns:mc="http://schemas.openxmlformats.org/markup-compatibility/2006">
              <mc:Choice xmlns:v="urn:schemas-microsoft-com:vml" Requires="v">
                <p:oleObj spid="_x0000_s4099" name="Macro-Enabled Worksheet" r:id="rId6" imgW="4619481" imgH="1838189" progId="Excel.SheetMacroEnabled.12">
                  <p:link updateAutomatic="1"/>
                </p:oleObj>
              </mc:Choice>
              <mc:Fallback>
                <p:oleObj name="Macro-Enabled Worksheet" r:id="rId6" imgW="4619481" imgH="1838189" progId="Excel.SheetMacroEnabled.12">
                  <p:link updateAutomatic="1"/>
                  <p:pic>
                    <p:nvPicPr>
                      <p:cNvPr id="5" name="Object 4">
                        <a:extLst>
                          <a:ext uri="{FF2B5EF4-FFF2-40B4-BE49-F238E27FC236}">
                            <a16:creationId xmlns:a16="http://schemas.microsoft.com/office/drawing/2014/main" id="{C2041EBC-151A-4789-BA58-32C9218CDF57}"/>
                          </a:ext>
                        </a:extLst>
                      </p:cNvPr>
                      <p:cNvPicPr/>
                      <p:nvPr/>
                    </p:nvPicPr>
                    <p:blipFill>
                      <a:blip r:embed="rId7"/>
                      <a:stretch>
                        <a:fillRect/>
                      </a:stretch>
                    </p:blipFill>
                    <p:spPr>
                      <a:xfrm>
                        <a:off x="4419600" y="4343400"/>
                        <a:ext cx="4619625" cy="183832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45753"/>
            <a:ext cx="4114800" cy="1600200"/>
          </a:xfrm>
        </p:spPr>
        <p:txBody>
          <a:bodyPr>
            <a:normAutofit/>
          </a:bodyPr>
          <a:lstStyle/>
          <a:p>
            <a:pPr>
              <a:lnSpc>
                <a:spcPct val="100000"/>
              </a:lnSpc>
            </a:pPr>
            <a:r>
              <a:rPr lang="en-CA" dirty="0"/>
              <a:t>5 Year % Change in Share of Quebec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15</a:t>
            </a:fld>
            <a:endParaRPr lang="en-US" b="0" dirty="0">
              <a:solidFill>
                <a:schemeClr val="bg1"/>
              </a:solidFill>
            </a:endParaRPr>
          </a:p>
        </p:txBody>
      </p:sp>
      <p:sp>
        <p:nvSpPr>
          <p:cNvPr id="2" name="TextBox 1"/>
          <p:cNvSpPr txBox="1"/>
          <p:nvPr/>
        </p:nvSpPr>
        <p:spPr>
          <a:xfrm>
            <a:off x="7151990" y="6551721"/>
            <a:ext cx="609061" cy="215444"/>
          </a:xfrm>
          <a:prstGeom prst="rect">
            <a:avLst/>
          </a:prstGeom>
          <a:noFill/>
        </p:spPr>
        <p:txBody>
          <a:bodyPr wrap="none" rtlCol="0">
            <a:spAutoFit/>
          </a:bodyPr>
          <a:lstStyle/>
          <a:p>
            <a:r>
              <a:rPr lang="en-US" sz="800" b="0" dirty="0"/>
              <a:t>18 AM 5</a:t>
            </a:r>
          </a:p>
        </p:txBody>
      </p:sp>
      <p:sp>
        <p:nvSpPr>
          <p:cNvPr id="11"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9" name="Picture 5" descr="Desjard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00000000-0008-0000-1100-000003000000}"/>
              </a:ext>
            </a:extLst>
          </p:cNvPr>
          <p:cNvGraphicFramePr>
            <a:graphicFrameLocks/>
          </p:cNvGraphicFramePr>
          <p:nvPr>
            <p:extLst>
              <p:ext uri="{D42A27DB-BD31-4B8C-83A1-F6EECF244321}">
                <p14:modId xmlns:p14="http://schemas.microsoft.com/office/powerpoint/2010/main" val="4210670675"/>
              </p:ext>
            </p:extLst>
          </p:nvPr>
        </p:nvGraphicFramePr>
        <p:xfrm>
          <a:off x="163167" y="1803793"/>
          <a:ext cx="4448865" cy="4334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6F88A8E8-23E1-7A41-A3F6-8960A27559F4}"/>
              </a:ext>
            </a:extLst>
          </p:cNvPr>
          <p:cNvGraphicFramePr>
            <a:graphicFrameLocks noGrp="1"/>
          </p:cNvGraphicFramePr>
          <p:nvPr>
            <p:extLst>
              <p:ext uri="{D42A27DB-BD31-4B8C-83A1-F6EECF244321}">
                <p14:modId xmlns:p14="http://schemas.microsoft.com/office/powerpoint/2010/main" val="2564472370"/>
              </p:ext>
            </p:extLst>
          </p:nvPr>
        </p:nvGraphicFramePr>
        <p:xfrm>
          <a:off x="4612032" y="4572000"/>
          <a:ext cx="4368801" cy="1524000"/>
        </p:xfrm>
        <a:graphic>
          <a:graphicData uri="http://schemas.openxmlformats.org/drawingml/2006/table">
            <a:tbl>
              <a:tblPr/>
              <a:tblGrid>
                <a:gridCol w="1671541">
                  <a:extLst>
                    <a:ext uri="{9D8B030D-6E8A-4147-A177-3AD203B41FA5}">
                      <a16:colId xmlns:a16="http://schemas.microsoft.com/office/drawing/2014/main" val="1491307423"/>
                    </a:ext>
                  </a:extLst>
                </a:gridCol>
                <a:gridCol w="674315">
                  <a:extLst>
                    <a:ext uri="{9D8B030D-6E8A-4147-A177-3AD203B41FA5}">
                      <a16:colId xmlns:a16="http://schemas.microsoft.com/office/drawing/2014/main" val="3263143537"/>
                    </a:ext>
                  </a:extLst>
                </a:gridCol>
                <a:gridCol w="674315">
                  <a:extLst>
                    <a:ext uri="{9D8B030D-6E8A-4147-A177-3AD203B41FA5}">
                      <a16:colId xmlns:a16="http://schemas.microsoft.com/office/drawing/2014/main" val="2061830253"/>
                    </a:ext>
                  </a:extLst>
                </a:gridCol>
                <a:gridCol w="674315">
                  <a:extLst>
                    <a:ext uri="{9D8B030D-6E8A-4147-A177-3AD203B41FA5}">
                      <a16:colId xmlns:a16="http://schemas.microsoft.com/office/drawing/2014/main" val="3982556945"/>
                    </a:ext>
                  </a:extLst>
                </a:gridCol>
                <a:gridCol w="674315">
                  <a:extLst>
                    <a:ext uri="{9D8B030D-6E8A-4147-A177-3AD203B41FA5}">
                      <a16:colId xmlns:a16="http://schemas.microsoft.com/office/drawing/2014/main" val="1347503704"/>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Desjardins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gridSpan="4">
                  <a:txBody>
                    <a:bodyPr/>
                    <a:lstStyle/>
                    <a:p>
                      <a:pPr algn="ctr" fontAlgn="ctr"/>
                      <a:r>
                        <a:rPr lang="en-US" sz="1000" b="1" i="0" u="none" strike="noStrike">
                          <a:effectLst/>
                          <a:latin typeface="Calibri" panose="020F0502020204030204" pitchFamily="34" charset="0"/>
                        </a:rPr>
                        <a:t>Share of Quebec Banks  and CPs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0657760"/>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 Q4'19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 3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0549950"/>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82803462"/>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41.85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72740776"/>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38.69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79959270"/>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1904425"/>
                  </a:ext>
                </a:extLst>
              </a:tr>
              <a:tr h="152400">
                <a:tc>
                  <a:txBody>
                    <a:bodyPr/>
                    <a:lstStyle/>
                    <a:p>
                      <a:pPr algn="l" fontAlgn="ctr"/>
                      <a:r>
                        <a:rPr lang="en-US" sz="1000" b="0" i="0" u="none" strike="noStrike">
                          <a:effectLst/>
                          <a:latin typeface="Calibri" panose="020F0502020204030204" pitchFamily="34" charset="0"/>
                        </a:rPr>
                        <a:t>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51.01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51319904"/>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30.55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3284705"/>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45.70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120247"/>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43.22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8341410"/>
                  </a:ext>
                </a:extLst>
              </a:tr>
            </a:tbl>
          </a:graphicData>
        </a:graphic>
      </p:graphicFrame>
    </p:spTree>
    <p:extLst>
      <p:ext uri="{BB962C8B-B14F-4D97-AF65-F5344CB8AC3E}">
        <p14:creationId xmlns:p14="http://schemas.microsoft.com/office/powerpoint/2010/main" val="276122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5" name="Rectangle 2"/>
          <p:cNvSpPr>
            <a:spLocks noGrp="1" noChangeArrowheads="1"/>
          </p:cNvSpPr>
          <p:nvPr>
            <p:ph type="title"/>
          </p:nvPr>
        </p:nvSpPr>
        <p:spPr>
          <a:xfrm>
            <a:off x="3601085" y="307975"/>
            <a:ext cx="4765675" cy="1216025"/>
          </a:xfrm>
        </p:spPr>
        <p:txBody>
          <a:bodyPr/>
          <a:lstStyle/>
          <a:p>
            <a:pPr eaLnBrk="1" hangingPunct="1"/>
            <a:r>
              <a:rPr lang="en-CA" dirty="0"/>
              <a:t>Press Releases</a:t>
            </a:r>
          </a:p>
        </p:txBody>
      </p:sp>
      <p:sp>
        <p:nvSpPr>
          <p:cNvPr id="888836" name="Rectangle 3"/>
          <p:cNvSpPr>
            <a:spLocks noGrp="1" noChangeArrowheads="1"/>
          </p:cNvSpPr>
          <p:nvPr>
            <p:ph idx="1"/>
          </p:nvPr>
        </p:nvSpPr>
        <p:spPr/>
        <p:txBody>
          <a:bodyPr>
            <a:noAutofit/>
          </a:bodyPr>
          <a:lstStyle/>
          <a:p>
            <a:pPr>
              <a:buFont typeface="Wingdings" pitchFamily="2" charset="2"/>
              <a:buChar char="§"/>
            </a:pPr>
            <a:r>
              <a:rPr lang="en-US" sz="1000" dirty="0"/>
              <a:t>March 27, 2020:  COVID 19 Measures:</a:t>
            </a:r>
          </a:p>
          <a:p>
            <a:pPr lvl="1">
              <a:buFont typeface="Wingdings" pitchFamily="2" charset="2"/>
              <a:buChar char="§"/>
            </a:pPr>
            <a:r>
              <a:rPr lang="en-US" sz="1000" dirty="0"/>
              <a:t>Desjardins will refund members charged for going over their plan's monthly transaction limit</a:t>
            </a:r>
          </a:p>
          <a:p>
            <a:pPr lvl="1">
              <a:buFont typeface="Wingdings" pitchFamily="2" charset="2"/>
              <a:buChar char="§"/>
            </a:pPr>
            <a:r>
              <a:rPr lang="en-US" sz="1000" dirty="0"/>
              <a:t>Desjardins is extending the $250 tap-and-go limit on its credit cards to all retailers with Desjardins payment terminals</a:t>
            </a:r>
          </a:p>
          <a:p>
            <a:pPr lvl="1">
              <a:buFont typeface="Wingdings" pitchFamily="2" charset="2"/>
              <a:buChar char="§"/>
            </a:pPr>
            <a:r>
              <a:rPr lang="en-US" sz="1000" dirty="0"/>
              <a:t>Those with travel insurance will get travel assistance, meaning that Desjardins will help them book tickets for return flights, find new accommodation if theirs is closing down, organize translation services and coordinate next steps with the government. They can also count on </a:t>
            </a:r>
            <a:r>
              <a:rPr lang="en-US" sz="1000" dirty="0" err="1"/>
              <a:t>Desjardins's</a:t>
            </a:r>
            <a:r>
              <a:rPr lang="en-US" sz="1000" dirty="0"/>
              <a:t> support if they need emergency healthcare.</a:t>
            </a:r>
          </a:p>
          <a:p>
            <a:pPr lvl="1">
              <a:buFont typeface="Wingdings" pitchFamily="2" charset="2"/>
              <a:buChar char="§"/>
            </a:pPr>
            <a:r>
              <a:rPr lang="en-US" sz="1000" dirty="0"/>
              <a:t>Auto insurance policyholders returning early from the US in a rental car will automatically get liability coverage for their vehicle at no extra charge.</a:t>
            </a:r>
          </a:p>
          <a:p>
            <a:pPr>
              <a:buFont typeface="Wingdings" pitchFamily="2" charset="2"/>
              <a:buChar char="§"/>
            </a:pPr>
            <a:r>
              <a:rPr lang="en-US" sz="1000" dirty="0"/>
              <a:t>April 6, 2020:  Desjardins continues to support its members and clients, announcing a refund for auto insurance clients who are driving significantly less</a:t>
            </a:r>
            <a:endParaRPr lang="en-CA" sz="1000" b="1" dirty="0"/>
          </a:p>
          <a:p>
            <a:pPr>
              <a:buFont typeface="Wingdings" pitchFamily="2" charset="2"/>
              <a:buChar char="§"/>
            </a:pPr>
            <a:r>
              <a:rPr lang="en-CA" sz="1000" b="1" dirty="0"/>
              <a:t>Ottawa, June 13, 2019 -</a:t>
            </a:r>
            <a:r>
              <a:rPr lang="en-CA" sz="1000" dirty="0"/>
              <a:t> Stéphane Trottier, leader of the Desjardins Ontario Credit Union transition committee and chair of the board of directors of the Fédération des Caisses </a:t>
            </a:r>
            <a:r>
              <a:rPr lang="en-CA" sz="1000" dirty="0" err="1"/>
              <a:t>populaires</a:t>
            </a:r>
            <a:r>
              <a:rPr lang="en-CA" sz="1000" dirty="0"/>
              <a:t> de </a:t>
            </a:r>
            <a:r>
              <a:rPr lang="en-CA" sz="1000" dirty="0" err="1"/>
              <a:t>l'Ontario</a:t>
            </a:r>
            <a:r>
              <a:rPr lang="en-CA" sz="1000" dirty="0"/>
              <a:t> (FCPO), is very pleased to announce the appointment of Billy Boucher as the general manager and chief operating officer of the future Desjardins Ontario Credit Union. Mr. Boucher will be taking up his position on June 17, 2019. This new appointment is part of the changes resulting from the special general meetings held in November 2018, at which members voted in favour of a merger of the FCPO with the 11 Ontario </a:t>
            </a:r>
            <a:r>
              <a:rPr lang="en-CA" sz="1000" dirty="0" err="1"/>
              <a:t>caisses</a:t>
            </a:r>
            <a:r>
              <a:rPr lang="en-CA" sz="1000" dirty="0"/>
              <a:t> </a:t>
            </a:r>
            <a:r>
              <a:rPr lang="en-CA" sz="1000" dirty="0" err="1"/>
              <a:t>populaires</a:t>
            </a:r>
            <a:r>
              <a:rPr lang="en-CA" sz="1000" dirty="0"/>
              <a:t>.</a:t>
            </a:r>
            <a:endParaRPr lang="en-US" sz="1000" b="1" dirty="0"/>
          </a:p>
          <a:p>
            <a:pPr>
              <a:buFont typeface="Wingdings" pitchFamily="2" charset="2"/>
              <a:buChar char="§"/>
            </a:pPr>
            <a:endParaRPr lang="en-US" sz="1000" b="1" dirty="0"/>
          </a:p>
        </p:txBody>
      </p:sp>
      <p:sp>
        <p:nvSpPr>
          <p:cNvPr id="888834" name="Slide Number Placeholder 4"/>
          <p:cNvSpPr>
            <a:spLocks noGrp="1"/>
          </p:cNvSpPr>
          <p:nvPr>
            <p:ph type="sldNum" sz="quarter" idx="12"/>
          </p:nvPr>
        </p:nvSpPr>
        <p:spPr>
          <a:xfrm>
            <a:off x="7425344" y="6459786"/>
            <a:ext cx="984019" cy="365125"/>
          </a:xfrm>
          <a:noFill/>
          <a:ln>
            <a:miter lim="800000"/>
            <a:headEnd/>
            <a:tailEnd/>
          </a:ln>
        </p:spPr>
        <p:txBody>
          <a:bodyPr/>
          <a:lstStyle/>
          <a:p>
            <a:fld id="{9662BF96-183B-439F-B1B0-52D9F4E5E0ED}" type="slidenum">
              <a:rPr lang="en-US" smtClean="0"/>
              <a:pPr/>
              <a:t>16</a:t>
            </a:fld>
            <a:endParaRPr lang="en-US"/>
          </a:p>
        </p:txBody>
      </p:sp>
      <p:sp>
        <p:nvSpPr>
          <p:cNvPr id="6" name="TextBox 5">
            <a:hlinkClick r:id="rId3"/>
          </p:cNvPr>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5" descr="Desjardin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52169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British Columbia</a:t>
            </a:r>
          </a:p>
        </p:txBody>
      </p:sp>
      <p:sp>
        <p:nvSpPr>
          <p:cNvPr id="5" name="Slide Number Placeholder 4"/>
          <p:cNvSpPr>
            <a:spLocks noGrp="1"/>
          </p:cNvSpPr>
          <p:nvPr>
            <p:ph type="sldNum" sz="quarter" idx="12"/>
          </p:nvPr>
        </p:nvSpPr>
        <p:spPr/>
        <p:txBody>
          <a:bodyPr/>
          <a:lstStyle/>
          <a:p>
            <a:pPr>
              <a:defRPr/>
            </a:pPr>
            <a:fld id="{0A71CB33-BBA6-42F2-A86E-2E41262EADE6}" type="slidenum">
              <a:rPr lang="en-US" smtClean="0"/>
              <a:pPr>
                <a:defRPr/>
              </a:pPr>
              <a:t>17</a:t>
            </a:fld>
            <a:endParaRPr lang="en-US"/>
          </a:p>
        </p:txBody>
      </p:sp>
      <p:pic>
        <p:nvPicPr>
          <p:cNvPr id="6"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685800"/>
            <a:ext cx="1176337"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53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92175" y="477076"/>
            <a:ext cx="8001000" cy="1216025"/>
          </a:xfrm>
        </p:spPr>
        <p:txBody>
          <a:bodyPr>
            <a:normAutofit/>
          </a:bodyPr>
          <a:lstStyle/>
          <a:p>
            <a:r>
              <a:rPr lang="en-US" dirty="0">
                <a:solidFill>
                  <a:schemeClr val="tx1">
                    <a:lumMod val="50000"/>
                    <a:lumOff val="50000"/>
                  </a:schemeClr>
                </a:solidFill>
              </a:rPr>
              <a:t>Total Personal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18</a:t>
            </a:fld>
            <a:endParaRPr lang="en-US" b="0" dirty="0">
              <a:solidFill>
                <a:schemeClr val="bg1"/>
              </a:solidFill>
            </a:endParaRPr>
          </a:p>
        </p:txBody>
      </p:sp>
      <p:pic>
        <p:nvPicPr>
          <p:cNvPr id="12294"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4357" y="4572337"/>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5445" y="3995382"/>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4357" y="3798047"/>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55445" y="4208367"/>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24357" y="3429000"/>
            <a:ext cx="609319" cy="28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87425" y="4823370"/>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a:stretch>
            <a:fillRect/>
          </a:stretch>
        </p:blipFill>
        <p:spPr>
          <a:xfrm>
            <a:off x="4155445" y="2727166"/>
            <a:ext cx="914400" cy="265176"/>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7" name="TextBox 16"/>
          <p:cNvSpPr txBox="1"/>
          <p:nvPr/>
        </p:nvSpPr>
        <p:spPr>
          <a:xfrm>
            <a:off x="5568543" y="1876487"/>
            <a:ext cx="3276601" cy="1200329"/>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err="1"/>
              <a:t>Vancity</a:t>
            </a:r>
            <a:r>
              <a:rPr lang="en-US" b="0" dirty="0"/>
              <a:t>, </a:t>
            </a:r>
            <a:r>
              <a:rPr lang="en-US" b="0" dirty="0" err="1"/>
              <a:t>Prospera</a:t>
            </a:r>
            <a:r>
              <a:rPr lang="en-US" b="0" dirty="0"/>
              <a:t>, Interior and Coastal Community have yet to report 2019 Results</a:t>
            </a:r>
          </a:p>
        </p:txBody>
      </p:sp>
      <p:graphicFrame>
        <p:nvGraphicFramePr>
          <p:cNvPr id="22" name="Chart 21">
            <a:extLst>
              <a:ext uri="{FF2B5EF4-FFF2-40B4-BE49-F238E27FC236}">
                <a16:creationId xmlns:a16="http://schemas.microsoft.com/office/drawing/2014/main" id="{00000000-0008-0000-1200-00001F000000}"/>
              </a:ext>
            </a:extLst>
          </p:cNvPr>
          <p:cNvGraphicFramePr>
            <a:graphicFrameLocks/>
          </p:cNvGraphicFramePr>
          <p:nvPr>
            <p:extLst>
              <p:ext uri="{D42A27DB-BD31-4B8C-83A1-F6EECF244321}">
                <p14:modId xmlns:p14="http://schemas.microsoft.com/office/powerpoint/2010/main" val="2537261446"/>
              </p:ext>
            </p:extLst>
          </p:nvPr>
        </p:nvGraphicFramePr>
        <p:xfrm>
          <a:off x="159156" y="1798389"/>
          <a:ext cx="4094480" cy="432038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Table 4">
            <a:extLst>
              <a:ext uri="{FF2B5EF4-FFF2-40B4-BE49-F238E27FC236}">
                <a16:creationId xmlns:a16="http://schemas.microsoft.com/office/drawing/2014/main" id="{5E8FDF49-68A8-4992-AFC8-EED57334950A}"/>
              </a:ext>
            </a:extLst>
          </p:cNvPr>
          <p:cNvGraphicFramePr>
            <a:graphicFrameLocks noGrp="1"/>
          </p:cNvGraphicFramePr>
          <p:nvPr>
            <p:extLst>
              <p:ext uri="{D42A27DB-BD31-4B8C-83A1-F6EECF244321}">
                <p14:modId xmlns:p14="http://schemas.microsoft.com/office/powerpoint/2010/main" val="4007607653"/>
              </p:ext>
            </p:extLst>
          </p:nvPr>
        </p:nvGraphicFramePr>
        <p:xfrm>
          <a:off x="5554578" y="5087035"/>
          <a:ext cx="3454399" cy="1066800"/>
        </p:xfrm>
        <a:graphic>
          <a:graphicData uri="http://schemas.openxmlformats.org/drawingml/2006/table">
            <a:tbl>
              <a:tblPr/>
              <a:tblGrid>
                <a:gridCol w="1622232">
                  <a:extLst>
                    <a:ext uri="{9D8B030D-6E8A-4147-A177-3AD203B41FA5}">
                      <a16:colId xmlns:a16="http://schemas.microsoft.com/office/drawing/2014/main" val="928176884"/>
                    </a:ext>
                  </a:extLst>
                </a:gridCol>
                <a:gridCol w="636169">
                  <a:extLst>
                    <a:ext uri="{9D8B030D-6E8A-4147-A177-3AD203B41FA5}">
                      <a16:colId xmlns:a16="http://schemas.microsoft.com/office/drawing/2014/main" val="2782889833"/>
                    </a:ext>
                  </a:extLst>
                </a:gridCol>
                <a:gridCol w="597999">
                  <a:extLst>
                    <a:ext uri="{9D8B030D-6E8A-4147-A177-3AD203B41FA5}">
                      <a16:colId xmlns:a16="http://schemas.microsoft.com/office/drawing/2014/main" val="557092557"/>
                    </a:ext>
                  </a:extLst>
                </a:gridCol>
                <a:gridCol w="597999">
                  <a:extLst>
                    <a:ext uri="{9D8B030D-6E8A-4147-A177-3AD203B41FA5}">
                      <a16:colId xmlns:a16="http://schemas.microsoft.com/office/drawing/2014/main" val="766715116"/>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22360859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9691691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dirty="0">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4118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301465218"/>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33.1%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729135382"/>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7350036"/>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0.575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15122009"/>
                  </a:ext>
                </a:extLst>
              </a:tr>
            </a:tbl>
          </a:graphicData>
        </a:graphic>
      </p:graphicFrame>
    </p:spTree>
    <p:extLst>
      <p:ext uri="{BB962C8B-B14F-4D97-AF65-F5344CB8AC3E}">
        <p14:creationId xmlns:p14="http://schemas.microsoft.com/office/powerpoint/2010/main" val="73727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457200"/>
            <a:ext cx="8001000" cy="1216025"/>
          </a:xfrm>
        </p:spPr>
        <p:txBody>
          <a:bodyPr>
            <a:normAutofit/>
          </a:bodyPr>
          <a:lstStyle/>
          <a:p>
            <a:r>
              <a:rPr lang="en-US" dirty="0">
                <a:solidFill>
                  <a:schemeClr val="tx1">
                    <a:lumMod val="50000"/>
                    <a:lumOff val="50000"/>
                  </a:schemeClr>
                </a:solidFill>
              </a:rPr>
              <a:t>Personal Deposits–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19</a:t>
            </a:fld>
            <a:endParaRPr lang="en-US" b="0">
              <a:solidFill>
                <a:schemeClr val="bg1"/>
              </a:solidFill>
            </a:endParaRPr>
          </a:p>
        </p:txBody>
      </p:sp>
      <p:pic>
        <p:nvPicPr>
          <p:cNvPr id="12294"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3946" y="4640184"/>
            <a:ext cx="541866" cy="174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0374" y="3977847"/>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3796060"/>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3803" y="4277779"/>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29000" y="3437844"/>
            <a:ext cx="609600" cy="286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90504" y="4928420"/>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a:stretch>
            <a:fillRect/>
          </a:stretch>
        </p:blipFill>
        <p:spPr>
          <a:xfrm>
            <a:off x="3973222" y="2476651"/>
            <a:ext cx="914400" cy="265176"/>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20" name="TextBox 19">
            <a:extLst>
              <a:ext uri="{FF2B5EF4-FFF2-40B4-BE49-F238E27FC236}">
                <a16:creationId xmlns:a16="http://schemas.microsoft.com/office/drawing/2014/main" id="{45D90FBD-B998-458A-B763-BFFCF1B57117}"/>
              </a:ext>
            </a:extLst>
          </p:cNvPr>
          <p:cNvSpPr txBox="1"/>
          <p:nvPr/>
        </p:nvSpPr>
        <p:spPr>
          <a:xfrm>
            <a:off x="5568543" y="1876487"/>
            <a:ext cx="3276601" cy="1200329"/>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err="1"/>
              <a:t>Vancity</a:t>
            </a:r>
            <a:r>
              <a:rPr lang="en-US" b="0" dirty="0"/>
              <a:t>, </a:t>
            </a:r>
            <a:r>
              <a:rPr lang="en-US" b="0" dirty="0" err="1"/>
              <a:t>Prospera</a:t>
            </a:r>
            <a:r>
              <a:rPr lang="en-US" b="0" dirty="0"/>
              <a:t>, Interior and Coastal Community have yet to report 2019 Results</a:t>
            </a:r>
          </a:p>
        </p:txBody>
      </p:sp>
      <p:graphicFrame>
        <p:nvGraphicFramePr>
          <p:cNvPr id="22" name="Chart 21">
            <a:extLst>
              <a:ext uri="{FF2B5EF4-FFF2-40B4-BE49-F238E27FC236}">
                <a16:creationId xmlns:a16="http://schemas.microsoft.com/office/drawing/2014/main" id="{00000000-0008-0000-1200-00001D000000}"/>
              </a:ext>
            </a:extLst>
          </p:cNvPr>
          <p:cNvGraphicFramePr>
            <a:graphicFrameLocks/>
          </p:cNvGraphicFramePr>
          <p:nvPr>
            <p:extLst>
              <p:ext uri="{D42A27DB-BD31-4B8C-83A1-F6EECF244321}">
                <p14:modId xmlns:p14="http://schemas.microsoft.com/office/powerpoint/2010/main" val="1164614290"/>
              </p:ext>
            </p:extLst>
          </p:nvPr>
        </p:nvGraphicFramePr>
        <p:xfrm>
          <a:off x="128411" y="1807299"/>
          <a:ext cx="4094480" cy="433966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Table 3">
            <a:extLst>
              <a:ext uri="{FF2B5EF4-FFF2-40B4-BE49-F238E27FC236}">
                <a16:creationId xmlns:a16="http://schemas.microsoft.com/office/drawing/2014/main" id="{D38627CD-A38F-4966-9DC9-8E16312217B5}"/>
              </a:ext>
            </a:extLst>
          </p:cNvPr>
          <p:cNvGraphicFramePr>
            <a:graphicFrameLocks noGrp="1"/>
          </p:cNvGraphicFramePr>
          <p:nvPr>
            <p:extLst>
              <p:ext uri="{D42A27DB-BD31-4B8C-83A1-F6EECF244321}">
                <p14:modId xmlns:p14="http://schemas.microsoft.com/office/powerpoint/2010/main" val="2421154979"/>
              </p:ext>
            </p:extLst>
          </p:nvPr>
        </p:nvGraphicFramePr>
        <p:xfrm>
          <a:off x="5561189" y="5124824"/>
          <a:ext cx="3454400" cy="1066800"/>
        </p:xfrm>
        <a:graphic>
          <a:graphicData uri="http://schemas.openxmlformats.org/drawingml/2006/table">
            <a:tbl>
              <a:tblPr/>
              <a:tblGrid>
                <a:gridCol w="1628229">
                  <a:extLst>
                    <a:ext uri="{9D8B030D-6E8A-4147-A177-3AD203B41FA5}">
                      <a16:colId xmlns:a16="http://schemas.microsoft.com/office/drawing/2014/main" val="3521815699"/>
                    </a:ext>
                  </a:extLst>
                </a:gridCol>
                <a:gridCol w="632136">
                  <a:extLst>
                    <a:ext uri="{9D8B030D-6E8A-4147-A177-3AD203B41FA5}">
                      <a16:colId xmlns:a16="http://schemas.microsoft.com/office/drawing/2014/main" val="2232376918"/>
                    </a:ext>
                  </a:extLst>
                </a:gridCol>
                <a:gridCol w="600210">
                  <a:extLst>
                    <a:ext uri="{9D8B030D-6E8A-4147-A177-3AD203B41FA5}">
                      <a16:colId xmlns:a16="http://schemas.microsoft.com/office/drawing/2014/main" val="2118448931"/>
                    </a:ext>
                  </a:extLst>
                </a:gridCol>
                <a:gridCol w="593825">
                  <a:extLst>
                    <a:ext uri="{9D8B030D-6E8A-4147-A177-3AD203B41FA5}">
                      <a16:colId xmlns:a16="http://schemas.microsoft.com/office/drawing/2014/main" val="92714078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001988430"/>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759298967"/>
                  </a:ext>
                </a:extLst>
              </a:tr>
              <a:tr h="0">
                <a:tc vMerge="1">
                  <a:txBody>
                    <a:bodyPr/>
                    <a:lstStyle/>
                    <a:p>
                      <a:endParaRPr lang="en-CA"/>
                    </a:p>
                  </a:txBody>
                  <a:tcPr/>
                </a:tc>
                <a:tc>
                  <a:txBody>
                    <a:bodyPr/>
                    <a:lstStyle/>
                    <a:p>
                      <a:pPr algn="ctr" fontAlgn="ctr"/>
                      <a:r>
                        <a:rPr lang="en-CA" sz="1000" b="1" i="0" u="none" strike="noStrike" dirty="0">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25808"/>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07681704"/>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68545555"/>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7084533"/>
                  </a:ext>
                </a:extLst>
              </a:tr>
            </a:tbl>
          </a:graphicData>
        </a:graphic>
      </p:graphicFrame>
    </p:spTree>
    <p:extLst>
      <p:ext uri="{BB962C8B-B14F-4D97-AF65-F5344CB8AC3E}">
        <p14:creationId xmlns:p14="http://schemas.microsoft.com/office/powerpoint/2010/main" val="381163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824089" y="304800"/>
            <a:ext cx="7543800" cy="1450757"/>
          </a:xfrm>
        </p:spPr>
        <p:txBody>
          <a:bodyPr/>
          <a:lstStyle/>
          <a:p>
            <a:pPr eaLnBrk="1" hangingPunct="1"/>
            <a:r>
              <a:rPr lang="en-US" dirty="0"/>
              <a:t>Contents</a:t>
            </a:r>
          </a:p>
        </p:txBody>
      </p:sp>
      <p:sp>
        <p:nvSpPr>
          <p:cNvPr id="4101" name="Rectangle 3"/>
          <p:cNvSpPr>
            <a:spLocks noGrp="1" noChangeArrowheads="1"/>
          </p:cNvSpPr>
          <p:nvPr>
            <p:ph idx="1"/>
          </p:nvPr>
        </p:nvSpPr>
        <p:spPr>
          <a:xfrm>
            <a:off x="914400" y="1447800"/>
            <a:ext cx="4038600" cy="4267200"/>
          </a:xfrm>
        </p:spPr>
        <p:txBody>
          <a:bodyPr>
            <a:noAutofit/>
          </a:bodyPr>
          <a:lstStyle/>
          <a:p>
            <a:pPr marL="749808" lvl="4" indent="0" eaLnBrk="1" hangingPunct="1">
              <a:buSzPct val="100000"/>
              <a:buNone/>
            </a:pPr>
            <a:r>
              <a:rPr lang="en-US" sz="900" dirty="0">
                <a:latin typeface="Verdana" charset="0"/>
                <a:ea typeface="Verdana" charset="0"/>
                <a:cs typeface="Verdana" charset="0"/>
              </a:rPr>
              <a:t>                           	</a:t>
            </a:r>
          </a:p>
          <a:p>
            <a:pPr marL="0" indent="0" eaLnBrk="1" hangingPunct="1">
              <a:buNone/>
            </a:pPr>
            <a:r>
              <a:rPr lang="en-US" sz="900" b="1" dirty="0">
                <a:latin typeface="Verdana" charset="0"/>
                <a:ea typeface="Verdana" charset="0"/>
                <a:cs typeface="Verdana" charset="0"/>
              </a:rPr>
              <a:t>Market Size and Growth Trends</a:t>
            </a:r>
            <a:r>
              <a:rPr lang="en-US" sz="900" dirty="0">
                <a:latin typeface="Verdana" charset="0"/>
                <a:ea typeface="Verdana" charset="0"/>
                <a:cs typeface="Verdana" charset="0"/>
              </a:rPr>
              <a:t>	  	3</a:t>
            </a:r>
          </a:p>
          <a:p>
            <a:pPr marL="0" indent="0" eaLnBrk="1" hangingPunct="1">
              <a:buNone/>
            </a:pPr>
            <a:r>
              <a:rPr lang="en-US" sz="900" b="1" dirty="0">
                <a:latin typeface="Verdana" charset="0"/>
                <a:ea typeface="Verdana" charset="0"/>
                <a:cs typeface="Verdana" charset="0"/>
              </a:rPr>
              <a:t>Distribution Effectiveness</a:t>
            </a:r>
            <a:r>
              <a:rPr lang="en-US" sz="900" dirty="0">
                <a:latin typeface="Verdana" charset="0"/>
                <a:ea typeface="Verdana" charset="0"/>
                <a:cs typeface="Verdana" charset="0"/>
              </a:rPr>
              <a:t>			7</a:t>
            </a:r>
          </a:p>
          <a:p>
            <a:pPr marL="0" indent="0" eaLnBrk="1" hangingPunct="1">
              <a:buNone/>
            </a:pPr>
            <a:r>
              <a:rPr lang="en-US" sz="900" b="1" dirty="0">
                <a:latin typeface="Verdana" charset="0"/>
                <a:ea typeface="Verdana" charset="0"/>
                <a:cs typeface="Verdana" charset="0"/>
              </a:rPr>
              <a:t>Product Market Share of Market Changes</a:t>
            </a:r>
            <a:r>
              <a:rPr lang="en-US" sz="900" dirty="0">
                <a:latin typeface="Verdana" charset="0"/>
                <a:ea typeface="Verdana" charset="0"/>
                <a:cs typeface="Verdana" charset="0"/>
              </a:rPr>
              <a:t>	                   </a:t>
            </a:r>
          </a:p>
          <a:p>
            <a:pPr lvl="1">
              <a:buSzPct val="100000"/>
              <a:buFont typeface="Wingdings" charset="2"/>
              <a:buChar char="§"/>
            </a:pPr>
            <a:r>
              <a:rPr lang="en-US" sz="900" dirty="0">
                <a:latin typeface="Verdana" charset="0"/>
                <a:ea typeface="Verdana" charset="0"/>
                <a:cs typeface="Verdana" charset="0"/>
              </a:rPr>
              <a:t>Total Personal			8</a:t>
            </a:r>
          </a:p>
          <a:p>
            <a:pPr lvl="1" eaLnBrk="1" hangingPunct="1">
              <a:buSzPct val="100000"/>
              <a:buFont typeface="Wingdings" charset="2"/>
              <a:buChar char="§"/>
            </a:pPr>
            <a:r>
              <a:rPr lang="en-US" sz="900" dirty="0">
                <a:latin typeface="Verdana" charset="0"/>
                <a:ea typeface="Verdana" charset="0"/>
                <a:cs typeface="Verdana" charset="0"/>
              </a:rPr>
              <a:t>Total Deposits		  	9</a:t>
            </a:r>
          </a:p>
          <a:p>
            <a:pPr lvl="1" eaLnBrk="1" hangingPunct="1">
              <a:buSzPct val="100000"/>
              <a:buFont typeface="Wingdings" charset="2"/>
              <a:buChar char="§"/>
            </a:pPr>
            <a:r>
              <a:rPr lang="en-US" sz="900" dirty="0">
                <a:latin typeface="Verdana" charset="0"/>
                <a:ea typeface="Verdana" charset="0"/>
                <a:cs typeface="Verdana" charset="0"/>
              </a:rPr>
              <a:t>Total Loans		 	10</a:t>
            </a:r>
          </a:p>
          <a:p>
            <a:pPr lvl="1" eaLnBrk="1" hangingPunct="1">
              <a:buSzPct val="100000"/>
              <a:buFont typeface="Wingdings" charset="2"/>
              <a:buChar char="§"/>
            </a:pPr>
            <a:r>
              <a:rPr lang="en-US" sz="900" dirty="0">
                <a:latin typeface="Verdana" charset="0"/>
                <a:ea typeface="Verdana" charset="0"/>
                <a:cs typeface="Verdana" charset="0"/>
              </a:rPr>
              <a:t>HRSA and Mortgage Rates		11</a:t>
            </a:r>
          </a:p>
          <a:p>
            <a:pPr marL="0" indent="0" eaLnBrk="1" hangingPunct="1">
              <a:buNone/>
            </a:pPr>
            <a:r>
              <a:rPr lang="en-US" sz="900" b="1" dirty="0">
                <a:latin typeface="Verdana" charset="0"/>
                <a:ea typeface="Verdana" charset="0"/>
                <a:cs typeface="Verdana" charset="0"/>
              </a:rPr>
              <a:t>Provincial Markets</a:t>
            </a:r>
          </a:p>
          <a:p>
            <a:pPr marL="201168" lvl="1" indent="0" eaLnBrk="1" hangingPunct="1">
              <a:buSzPct val="100000"/>
              <a:buNone/>
            </a:pPr>
            <a:r>
              <a:rPr lang="en-US" sz="900" b="1" dirty="0">
                <a:latin typeface="Verdana" charset="0"/>
                <a:ea typeface="Verdana" charset="0"/>
                <a:cs typeface="Verdana" charset="0"/>
              </a:rPr>
              <a:t>Quebec</a:t>
            </a:r>
            <a:r>
              <a:rPr lang="en-US" sz="900" dirty="0">
                <a:latin typeface="Verdana" charset="0"/>
                <a:ea typeface="Verdana" charset="0"/>
                <a:cs typeface="Verdana" charset="0"/>
              </a:rPr>
              <a:t>	   			12</a:t>
            </a:r>
          </a:p>
          <a:p>
            <a:pPr lvl="2" eaLnBrk="1" hangingPunct="1">
              <a:buSzPct val="100000"/>
              <a:buFont typeface="Wingdings" charset="2"/>
              <a:buChar char="§"/>
            </a:pPr>
            <a:r>
              <a:rPr lang="en-US" sz="900" dirty="0">
                <a:latin typeface="Verdana" charset="0"/>
                <a:ea typeface="Verdana" charset="0"/>
                <a:cs typeface="Verdana" charset="0"/>
              </a:rPr>
              <a:t>Desjardins			13</a:t>
            </a:r>
          </a:p>
          <a:p>
            <a:pPr marL="201168" lvl="1" indent="0" eaLnBrk="1" hangingPunct="1">
              <a:buSzPct val="100000"/>
              <a:buNone/>
            </a:pPr>
            <a:r>
              <a:rPr lang="en-US" sz="900" b="1" dirty="0">
                <a:latin typeface="Verdana" charset="0"/>
                <a:ea typeface="Verdana" charset="0"/>
                <a:cs typeface="Verdana" charset="0"/>
              </a:rPr>
              <a:t>BC Credit Unions			</a:t>
            </a:r>
            <a:r>
              <a:rPr lang="en-US" sz="900" dirty="0">
                <a:latin typeface="Verdana" charset="0"/>
                <a:ea typeface="Verdana" charset="0"/>
                <a:cs typeface="Verdana" charset="0"/>
              </a:rPr>
              <a:t>17</a:t>
            </a:r>
          </a:p>
          <a:p>
            <a:pPr lvl="2" eaLnBrk="1" hangingPunct="1">
              <a:buSzPct val="100000"/>
              <a:buFont typeface="Wingdings" charset="2"/>
              <a:buChar char="§"/>
            </a:pPr>
            <a:r>
              <a:rPr lang="en-US" sz="900" dirty="0">
                <a:latin typeface="Verdana" charset="0"/>
                <a:ea typeface="Verdana" charset="0"/>
                <a:cs typeface="Verdana" charset="0"/>
              </a:rPr>
              <a:t>Share Summaries			18</a:t>
            </a:r>
          </a:p>
          <a:p>
            <a:pPr lvl="2" eaLnBrk="1" hangingPunct="1">
              <a:buSzPct val="100000"/>
              <a:buFont typeface="Wingdings" charset="2"/>
              <a:buChar char="§"/>
            </a:pPr>
            <a:r>
              <a:rPr lang="en-US" sz="900" dirty="0">
                <a:latin typeface="Verdana" charset="0"/>
                <a:ea typeface="Verdana" charset="0"/>
                <a:cs typeface="Verdana" charset="0"/>
              </a:rPr>
              <a:t>Vancity			24</a:t>
            </a:r>
          </a:p>
          <a:p>
            <a:pPr lvl="2" eaLnBrk="1" hangingPunct="1">
              <a:buSzPct val="100000"/>
              <a:buFont typeface="Wingdings" charset="2"/>
              <a:buChar char="§"/>
            </a:pPr>
            <a:r>
              <a:rPr lang="en-US" sz="900" dirty="0">
                <a:latin typeface="Verdana" charset="0"/>
                <a:ea typeface="Verdana" charset="0"/>
                <a:cs typeface="Verdana" charset="0"/>
              </a:rPr>
              <a:t>Coast Capital			27</a:t>
            </a:r>
          </a:p>
          <a:p>
            <a:pPr lvl="2" eaLnBrk="1" hangingPunct="1">
              <a:buSzPct val="100000"/>
              <a:buFont typeface="Wingdings" charset="2"/>
              <a:buChar char="§"/>
            </a:pPr>
            <a:r>
              <a:rPr lang="en-US" sz="900" dirty="0">
                <a:latin typeface="Verdana" charset="0"/>
                <a:ea typeface="Verdana" charset="0"/>
                <a:cs typeface="Verdana" charset="0"/>
              </a:rPr>
              <a:t>First West			31</a:t>
            </a:r>
          </a:p>
          <a:p>
            <a:pPr lvl="2">
              <a:buSzPct val="100000"/>
              <a:buFont typeface="Wingdings" charset="2"/>
              <a:buChar char="§"/>
            </a:pPr>
            <a:r>
              <a:rPr lang="en-US" sz="900" dirty="0">
                <a:latin typeface="Verdana" charset="0"/>
                <a:ea typeface="Verdana" charset="0"/>
                <a:cs typeface="Verdana" charset="0"/>
              </a:rPr>
              <a:t>BlueShore			34</a:t>
            </a:r>
          </a:p>
          <a:p>
            <a:pPr lvl="2" eaLnBrk="1" hangingPunct="1">
              <a:buSzPct val="100000"/>
              <a:buFont typeface="Wingdings" charset="2"/>
              <a:buChar char="§"/>
            </a:pPr>
            <a:r>
              <a:rPr lang="en-US" sz="900" dirty="0">
                <a:latin typeface="Verdana" charset="0"/>
                <a:ea typeface="Verdana" charset="0"/>
                <a:cs typeface="Verdana" charset="0"/>
              </a:rPr>
              <a:t>Prospera			37</a:t>
            </a:r>
          </a:p>
          <a:p>
            <a:pPr lvl="2" eaLnBrk="1" hangingPunct="1">
              <a:buSzPct val="100000"/>
              <a:buFont typeface="Wingdings" charset="2"/>
              <a:buChar char="§"/>
            </a:pPr>
            <a:r>
              <a:rPr lang="en-US" sz="900" dirty="0">
                <a:latin typeface="Verdana" charset="0"/>
                <a:ea typeface="Verdana" charset="0"/>
                <a:cs typeface="Verdana" charset="0"/>
              </a:rPr>
              <a:t>Westminster			40</a:t>
            </a:r>
          </a:p>
          <a:p>
            <a:pPr lvl="2" eaLnBrk="1" hangingPunct="1">
              <a:buSzPct val="100000"/>
              <a:buFont typeface="Wingdings" charset="2"/>
              <a:buChar char="§"/>
            </a:pPr>
            <a:r>
              <a:rPr lang="en-US" sz="900" dirty="0">
                <a:latin typeface="Verdana" charset="0"/>
                <a:ea typeface="Verdana" charset="0"/>
                <a:cs typeface="Verdana" charset="0"/>
              </a:rPr>
              <a:t>Interior			43</a:t>
            </a:r>
          </a:p>
          <a:p>
            <a:pPr lvl="2" eaLnBrk="1" hangingPunct="1">
              <a:buSzPct val="100000"/>
              <a:buFont typeface="Wingdings" charset="2"/>
              <a:buChar char="§"/>
            </a:pPr>
            <a:r>
              <a:rPr lang="en-US" sz="900" dirty="0">
                <a:latin typeface="Verdana" charset="0"/>
                <a:ea typeface="Verdana" charset="0"/>
                <a:cs typeface="Verdana" charset="0"/>
              </a:rPr>
              <a:t>Coastal Community			45</a:t>
            </a:r>
          </a:p>
        </p:txBody>
      </p:sp>
      <p:sp>
        <p:nvSpPr>
          <p:cNvPr id="409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64B128E-245D-491B-B1BC-4FC44FF18B81}" type="slidenum">
              <a:rPr lang="en-US" b="0" smtClean="0">
                <a:solidFill>
                  <a:schemeClr val="bg1"/>
                </a:solidFill>
              </a:rPr>
              <a:pPr/>
              <a:t>2</a:t>
            </a:fld>
            <a:endParaRPr lang="en-US" b="0" dirty="0">
              <a:solidFill>
                <a:schemeClr val="bg1"/>
              </a:solidFill>
            </a:endParaRPr>
          </a:p>
        </p:txBody>
      </p:sp>
      <p:sp>
        <p:nvSpPr>
          <p:cNvPr id="4102" name="Text Box 4"/>
          <p:cNvSpPr txBox="1">
            <a:spLocks noChangeArrowheads="1"/>
          </p:cNvSpPr>
          <p:nvPr/>
        </p:nvSpPr>
        <p:spPr bwMode="auto">
          <a:xfrm>
            <a:off x="5105400" y="1752600"/>
            <a:ext cx="3733800" cy="4647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Alberta Credit Unions		48</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49</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ATB Financial			55</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Servus			57</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Connect First			61</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Saskatchewan Credit Unions</a:t>
            </a:r>
            <a:r>
              <a:rPr lang="en-US" sz="800" b="0" dirty="0">
                <a:solidFill>
                  <a:schemeClr val="tx1">
                    <a:lumMod val="50000"/>
                    <a:lumOff val="50000"/>
                  </a:schemeClr>
                </a:solidFill>
                <a:latin typeface="Verdana" charset="0"/>
                <a:ea typeface="Verdana" charset="0"/>
                <a:cs typeface="Verdana" charset="0"/>
              </a:rPr>
              <a:t>		64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65</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Conexus	  		71</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Affinity	  		74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Innovation			77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Synergy			80</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Manitoba Credit Unions</a:t>
            </a:r>
            <a:r>
              <a:rPr lang="en-US" sz="800" b="0" dirty="0">
                <a:solidFill>
                  <a:schemeClr val="tx1">
                    <a:lumMod val="50000"/>
                    <a:lumOff val="50000"/>
                  </a:schemeClr>
                </a:solidFill>
                <a:latin typeface="Verdana" charset="0"/>
                <a:ea typeface="Verdana" charset="0"/>
                <a:cs typeface="Verdana" charset="0"/>
              </a:rPr>
              <a:t>		82</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83</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Steinbach			89</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Assiniboine			92</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Cambrian	 		95</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Access			98</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Crosstown Civic		101</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Ontario Credit Unions</a:t>
            </a:r>
            <a:r>
              <a:rPr lang="en-US" sz="800" b="0" dirty="0">
                <a:solidFill>
                  <a:schemeClr val="tx1">
                    <a:lumMod val="50000"/>
                    <a:lumOff val="50000"/>
                  </a:schemeClr>
                </a:solidFill>
                <a:latin typeface="Verdana" charset="0"/>
                <a:ea typeface="Verdana" charset="0"/>
                <a:cs typeface="Verdana" charset="0"/>
              </a:rPr>
              <a:t>		104</a:t>
            </a:r>
          </a:p>
          <a:p>
            <a:pPr indent="-285750" algn="l">
              <a:spcBef>
                <a:spcPct val="20000"/>
              </a:spcBef>
              <a:buClr>
                <a:srgbClr val="00B0F0"/>
              </a:buClr>
              <a:buSzPct val="100000"/>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105</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Meridian			111</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Alterna	  		114</a:t>
            </a:r>
          </a:p>
          <a:p>
            <a:pPr lvl="1"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Alterna Bank		116</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First Ontario		118</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Libro 			121</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DUCA			124</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National</a:t>
            </a:r>
            <a:r>
              <a:rPr lang="en-US" sz="800" b="0" dirty="0">
                <a:solidFill>
                  <a:schemeClr val="tx1">
                    <a:lumMod val="50000"/>
                    <a:lumOff val="50000"/>
                  </a:schemeClr>
                </a:solidFill>
                <a:latin typeface="Verdana" charset="0"/>
                <a:ea typeface="Verdana" charset="0"/>
                <a:cs typeface="Verdana" charset="0"/>
              </a:rPr>
              <a:t>			127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Concentra Bank		128</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UNI Financial Corporation		129</a:t>
            </a:r>
          </a:p>
          <a:p>
            <a:pPr algn="l">
              <a:spcBef>
                <a:spcPct val="20000"/>
              </a:spcBef>
              <a:buClr>
                <a:srgbClr val="00B0F0"/>
              </a:buClr>
            </a:pPr>
            <a:endParaRPr lang="en-US" sz="800" b="0" dirty="0">
              <a:solidFill>
                <a:schemeClr val="tx1">
                  <a:lumMod val="50000"/>
                  <a:lumOff val="50000"/>
                </a:schemeClr>
              </a:solidFill>
              <a:latin typeface="Verdana" charset="0"/>
              <a:ea typeface="Verdana" charset="0"/>
              <a:cs typeface="Verdana" charset="0"/>
            </a:endParaRPr>
          </a:p>
        </p:txBody>
      </p:sp>
      <p:sp>
        <p:nvSpPr>
          <p:cNvPr id="6" name="Rectangle 5"/>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1200-00001E000000}"/>
              </a:ext>
            </a:extLst>
          </p:cNvPr>
          <p:cNvGraphicFramePr>
            <a:graphicFrameLocks/>
          </p:cNvGraphicFramePr>
          <p:nvPr>
            <p:extLst>
              <p:ext uri="{D42A27DB-BD31-4B8C-83A1-F6EECF244321}">
                <p14:modId xmlns:p14="http://schemas.microsoft.com/office/powerpoint/2010/main" val="4254425263"/>
              </p:ext>
            </p:extLst>
          </p:nvPr>
        </p:nvGraphicFramePr>
        <p:xfrm>
          <a:off x="104236" y="1768547"/>
          <a:ext cx="4094480" cy="4382739"/>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63343" y="552522"/>
            <a:ext cx="8001000" cy="1216025"/>
          </a:xfrm>
        </p:spPr>
        <p:txBody>
          <a:bodyPr>
            <a:normAutofit/>
          </a:bodyPr>
          <a:lstStyle/>
          <a:p>
            <a:r>
              <a:rPr lang="en-US" dirty="0">
                <a:solidFill>
                  <a:schemeClr val="tx1">
                    <a:lumMod val="50000"/>
                    <a:lumOff val="50000"/>
                  </a:schemeClr>
                </a:solidFill>
              </a:rPr>
              <a:t>Personal Loans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20</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5361" y="4999819"/>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982" y="3800108"/>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3243226"/>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35529" y="4038600"/>
            <a:ext cx="69824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3430704"/>
            <a:ext cx="550794" cy="185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36380" y="4683932"/>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10"/>
          <a:stretch>
            <a:fillRect/>
          </a:stretch>
        </p:blipFill>
        <p:spPr>
          <a:xfrm>
            <a:off x="4117814" y="2851984"/>
            <a:ext cx="914400" cy="265176"/>
          </a:xfrm>
          <a:prstGeom prst="rect">
            <a:avLst/>
          </a:prstGeom>
        </p:spPr>
      </p:pic>
      <p:sp>
        <p:nvSpPr>
          <p:cNvPr id="19" name="TextBox 18">
            <a:extLst>
              <a:ext uri="{FF2B5EF4-FFF2-40B4-BE49-F238E27FC236}">
                <a16:creationId xmlns:a16="http://schemas.microsoft.com/office/drawing/2014/main" id="{9F765660-0462-4F5D-A039-5C2DA2A914EB}"/>
              </a:ext>
            </a:extLst>
          </p:cNvPr>
          <p:cNvSpPr txBox="1"/>
          <p:nvPr/>
        </p:nvSpPr>
        <p:spPr>
          <a:xfrm>
            <a:off x="5568543" y="1876487"/>
            <a:ext cx="3276601" cy="1200329"/>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err="1"/>
              <a:t>Vancity</a:t>
            </a:r>
            <a:r>
              <a:rPr lang="en-US" b="0" dirty="0"/>
              <a:t>, </a:t>
            </a:r>
            <a:r>
              <a:rPr lang="en-US" b="0" dirty="0" err="1"/>
              <a:t>Prospera</a:t>
            </a:r>
            <a:r>
              <a:rPr lang="en-US" b="0" dirty="0"/>
              <a:t>, Interior and Coastal Community have yet to report 2019 Results</a:t>
            </a:r>
          </a:p>
        </p:txBody>
      </p:sp>
      <p:graphicFrame>
        <p:nvGraphicFramePr>
          <p:cNvPr id="4" name="Table 3">
            <a:extLst>
              <a:ext uri="{FF2B5EF4-FFF2-40B4-BE49-F238E27FC236}">
                <a16:creationId xmlns:a16="http://schemas.microsoft.com/office/drawing/2014/main" id="{0510F7C8-6D8D-4B37-9E11-D30F839FFBA7}"/>
              </a:ext>
            </a:extLst>
          </p:cNvPr>
          <p:cNvGraphicFramePr>
            <a:graphicFrameLocks noGrp="1"/>
          </p:cNvGraphicFramePr>
          <p:nvPr>
            <p:extLst>
              <p:ext uri="{D42A27DB-BD31-4B8C-83A1-F6EECF244321}">
                <p14:modId xmlns:p14="http://schemas.microsoft.com/office/powerpoint/2010/main" val="3885508593"/>
              </p:ext>
            </p:extLst>
          </p:nvPr>
        </p:nvGraphicFramePr>
        <p:xfrm>
          <a:off x="5521152" y="5130365"/>
          <a:ext cx="3454399" cy="1066800"/>
        </p:xfrm>
        <a:graphic>
          <a:graphicData uri="http://schemas.openxmlformats.org/drawingml/2006/table">
            <a:tbl>
              <a:tblPr/>
              <a:tblGrid>
                <a:gridCol w="1622232">
                  <a:extLst>
                    <a:ext uri="{9D8B030D-6E8A-4147-A177-3AD203B41FA5}">
                      <a16:colId xmlns:a16="http://schemas.microsoft.com/office/drawing/2014/main" val="3271545881"/>
                    </a:ext>
                  </a:extLst>
                </a:gridCol>
                <a:gridCol w="636169">
                  <a:extLst>
                    <a:ext uri="{9D8B030D-6E8A-4147-A177-3AD203B41FA5}">
                      <a16:colId xmlns:a16="http://schemas.microsoft.com/office/drawing/2014/main" val="2584548488"/>
                    </a:ext>
                  </a:extLst>
                </a:gridCol>
                <a:gridCol w="597999">
                  <a:extLst>
                    <a:ext uri="{9D8B030D-6E8A-4147-A177-3AD203B41FA5}">
                      <a16:colId xmlns:a16="http://schemas.microsoft.com/office/drawing/2014/main" val="4040047590"/>
                    </a:ext>
                  </a:extLst>
                </a:gridCol>
                <a:gridCol w="597999">
                  <a:extLst>
                    <a:ext uri="{9D8B030D-6E8A-4147-A177-3AD203B41FA5}">
                      <a16:colId xmlns:a16="http://schemas.microsoft.com/office/drawing/2014/main" val="205824731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22730446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0755533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dirty="0">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92677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224168458"/>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38.8%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946114055"/>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61922021"/>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33696793"/>
                  </a:ext>
                </a:extLst>
              </a:tr>
            </a:tbl>
          </a:graphicData>
        </a:graphic>
      </p:graphicFrame>
    </p:spTree>
    <p:extLst>
      <p:ext uri="{BB962C8B-B14F-4D97-AF65-F5344CB8AC3E}">
        <p14:creationId xmlns:p14="http://schemas.microsoft.com/office/powerpoint/2010/main" val="182811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1300-00001E000000}"/>
              </a:ext>
            </a:extLst>
          </p:cNvPr>
          <p:cNvGraphicFramePr>
            <a:graphicFrameLocks/>
          </p:cNvGraphicFramePr>
          <p:nvPr>
            <p:extLst>
              <p:ext uri="{D42A27DB-BD31-4B8C-83A1-F6EECF244321}">
                <p14:modId xmlns:p14="http://schemas.microsoft.com/office/powerpoint/2010/main" val="1587884684"/>
              </p:ext>
            </p:extLst>
          </p:nvPr>
        </p:nvGraphicFramePr>
        <p:xfrm>
          <a:off x="137160" y="1796697"/>
          <a:ext cx="4330065" cy="4375503"/>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57164" y="486939"/>
            <a:ext cx="8001000" cy="1216025"/>
          </a:xfrm>
        </p:spPr>
        <p:txBody>
          <a:bodyPr>
            <a:normAutofit/>
          </a:bodyPr>
          <a:lstStyle/>
          <a:p>
            <a:r>
              <a:rPr lang="en-US" dirty="0">
                <a:solidFill>
                  <a:schemeClr val="tx1">
                    <a:lumMod val="50000"/>
                    <a:lumOff val="50000"/>
                  </a:schemeClr>
                </a:solidFill>
              </a:rPr>
              <a:t>Total Personal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21</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4698213"/>
            <a:ext cx="541866" cy="176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24" descr="Coastal Commun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2394" y="3780092"/>
            <a:ext cx="685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54265" y="4117408"/>
            <a:ext cx="698248"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19235" y="3424075"/>
            <a:ext cx="689439" cy="3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19849" y="4950851"/>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9"/>
          <a:stretch>
            <a:fillRect/>
          </a:stretch>
        </p:blipFill>
        <p:spPr>
          <a:xfrm>
            <a:off x="4114800" y="2580844"/>
            <a:ext cx="914400" cy="265176"/>
          </a:xfrm>
          <a:prstGeom prst="rect">
            <a:avLst/>
          </a:prstGeom>
        </p:spPr>
      </p:pic>
      <p:pic>
        <p:nvPicPr>
          <p:cNvPr id="16" name="Picture 325" descr="First West">
            <a:extLst>
              <a:ext uri="{FF2B5EF4-FFF2-40B4-BE49-F238E27FC236}">
                <a16:creationId xmlns:a16="http://schemas.microsoft.com/office/drawing/2014/main" id="{C2BBB57F-B149-E04B-B202-D8B551A88BD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32190" y="3856292"/>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A650DE8-DB0D-449B-9AED-9F901C49AFC8}"/>
              </a:ext>
            </a:extLst>
          </p:cNvPr>
          <p:cNvGraphicFramePr>
            <a:graphicFrameLocks noGrp="1"/>
          </p:cNvGraphicFramePr>
          <p:nvPr>
            <p:extLst>
              <p:ext uri="{D42A27DB-BD31-4B8C-83A1-F6EECF244321}">
                <p14:modId xmlns:p14="http://schemas.microsoft.com/office/powerpoint/2010/main" val="3039097550"/>
              </p:ext>
            </p:extLst>
          </p:nvPr>
        </p:nvGraphicFramePr>
        <p:xfrm>
          <a:off x="5590539" y="5100216"/>
          <a:ext cx="3416301" cy="1066800"/>
        </p:xfrm>
        <a:graphic>
          <a:graphicData uri="http://schemas.openxmlformats.org/drawingml/2006/table">
            <a:tbl>
              <a:tblPr/>
              <a:tblGrid>
                <a:gridCol w="1622265">
                  <a:extLst>
                    <a:ext uri="{9D8B030D-6E8A-4147-A177-3AD203B41FA5}">
                      <a16:colId xmlns:a16="http://schemas.microsoft.com/office/drawing/2014/main" val="197975459"/>
                    </a:ext>
                  </a:extLst>
                </a:gridCol>
                <a:gridCol w="598012">
                  <a:extLst>
                    <a:ext uri="{9D8B030D-6E8A-4147-A177-3AD203B41FA5}">
                      <a16:colId xmlns:a16="http://schemas.microsoft.com/office/drawing/2014/main" val="3998524229"/>
                    </a:ext>
                  </a:extLst>
                </a:gridCol>
                <a:gridCol w="598012">
                  <a:extLst>
                    <a:ext uri="{9D8B030D-6E8A-4147-A177-3AD203B41FA5}">
                      <a16:colId xmlns:a16="http://schemas.microsoft.com/office/drawing/2014/main" val="783451927"/>
                    </a:ext>
                  </a:extLst>
                </a:gridCol>
                <a:gridCol w="598012">
                  <a:extLst>
                    <a:ext uri="{9D8B030D-6E8A-4147-A177-3AD203B41FA5}">
                      <a16:colId xmlns:a16="http://schemas.microsoft.com/office/drawing/2014/main" val="17695934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99395329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0562590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3056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805790391"/>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643515405"/>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20613563"/>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3.70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94130301"/>
                  </a:ext>
                </a:extLst>
              </a:tr>
            </a:tbl>
          </a:graphicData>
        </a:graphic>
      </p:graphicFrame>
      <p:sp>
        <p:nvSpPr>
          <p:cNvPr id="20" name="TextBox 19">
            <a:extLst>
              <a:ext uri="{FF2B5EF4-FFF2-40B4-BE49-F238E27FC236}">
                <a16:creationId xmlns:a16="http://schemas.microsoft.com/office/drawing/2014/main" id="{D3A31388-D322-4A7C-85F0-C3157EA48CF2}"/>
              </a:ext>
            </a:extLst>
          </p:cNvPr>
          <p:cNvSpPr txBox="1"/>
          <p:nvPr/>
        </p:nvSpPr>
        <p:spPr>
          <a:xfrm>
            <a:off x="5568543" y="1876487"/>
            <a:ext cx="3276601" cy="1200329"/>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err="1"/>
              <a:t>Vancity</a:t>
            </a:r>
            <a:r>
              <a:rPr lang="en-US" b="0" dirty="0"/>
              <a:t>, </a:t>
            </a:r>
            <a:r>
              <a:rPr lang="en-US" b="0" dirty="0" err="1"/>
              <a:t>Prospera</a:t>
            </a:r>
            <a:r>
              <a:rPr lang="en-US" b="0" dirty="0"/>
              <a:t>, Interior and Coastal Community have yet to report 2019 Results</a:t>
            </a:r>
          </a:p>
        </p:txBody>
      </p:sp>
    </p:spTree>
    <p:extLst>
      <p:ext uri="{BB962C8B-B14F-4D97-AF65-F5344CB8AC3E}">
        <p14:creationId xmlns:p14="http://schemas.microsoft.com/office/powerpoint/2010/main" val="138360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300-00001C000000}"/>
              </a:ext>
            </a:extLst>
          </p:cNvPr>
          <p:cNvGraphicFramePr>
            <a:graphicFrameLocks/>
          </p:cNvGraphicFramePr>
          <p:nvPr>
            <p:extLst>
              <p:ext uri="{D42A27DB-BD31-4B8C-83A1-F6EECF244321}">
                <p14:modId xmlns:p14="http://schemas.microsoft.com/office/powerpoint/2010/main" val="2474223535"/>
              </p:ext>
            </p:extLst>
          </p:nvPr>
        </p:nvGraphicFramePr>
        <p:xfrm>
          <a:off x="145527" y="1759102"/>
          <a:ext cx="4330065" cy="4413098"/>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92175" y="455081"/>
            <a:ext cx="8001000" cy="1216025"/>
          </a:xfrm>
        </p:spPr>
        <p:txBody>
          <a:bodyPr>
            <a:normAutofit/>
          </a:bodyPr>
          <a:lstStyle/>
          <a:p>
            <a:r>
              <a:rPr lang="en-US" dirty="0">
                <a:solidFill>
                  <a:schemeClr val="tx1">
                    <a:lumMod val="50000"/>
                    <a:lumOff val="50000"/>
                  </a:schemeClr>
                </a:solidFill>
              </a:rPr>
              <a:t>Personal Deposits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22</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619" y="4638611"/>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8335" y="3913834"/>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7536" y="3761434"/>
            <a:ext cx="685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87797" y="4214710"/>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2800" y="3386137"/>
            <a:ext cx="667560" cy="31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60571" y="4917720"/>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10"/>
          <a:stretch>
            <a:fillRect/>
          </a:stretch>
        </p:blipFill>
        <p:spPr>
          <a:xfrm>
            <a:off x="4417644" y="2520824"/>
            <a:ext cx="914400" cy="265176"/>
          </a:xfrm>
          <a:prstGeom prst="rect">
            <a:avLst/>
          </a:prstGeom>
        </p:spPr>
      </p:pic>
      <p:graphicFrame>
        <p:nvGraphicFramePr>
          <p:cNvPr id="2" name="Table 1">
            <a:extLst>
              <a:ext uri="{FF2B5EF4-FFF2-40B4-BE49-F238E27FC236}">
                <a16:creationId xmlns:a16="http://schemas.microsoft.com/office/drawing/2014/main" id="{92702AFD-64D9-4565-BC78-1B4E6BE033AE}"/>
              </a:ext>
            </a:extLst>
          </p:cNvPr>
          <p:cNvGraphicFramePr>
            <a:graphicFrameLocks noGrp="1"/>
          </p:cNvGraphicFramePr>
          <p:nvPr>
            <p:extLst>
              <p:ext uri="{D42A27DB-BD31-4B8C-83A1-F6EECF244321}">
                <p14:modId xmlns:p14="http://schemas.microsoft.com/office/powerpoint/2010/main" val="3342533530"/>
              </p:ext>
            </p:extLst>
          </p:nvPr>
        </p:nvGraphicFramePr>
        <p:xfrm>
          <a:off x="5572732" y="5105400"/>
          <a:ext cx="3416300" cy="1066800"/>
        </p:xfrm>
        <a:graphic>
          <a:graphicData uri="http://schemas.openxmlformats.org/drawingml/2006/table">
            <a:tbl>
              <a:tblPr/>
              <a:tblGrid>
                <a:gridCol w="1625292">
                  <a:extLst>
                    <a:ext uri="{9D8B030D-6E8A-4147-A177-3AD203B41FA5}">
                      <a16:colId xmlns:a16="http://schemas.microsoft.com/office/drawing/2014/main" val="2847209358"/>
                    </a:ext>
                  </a:extLst>
                </a:gridCol>
                <a:gridCol w="599127">
                  <a:extLst>
                    <a:ext uri="{9D8B030D-6E8A-4147-A177-3AD203B41FA5}">
                      <a16:colId xmlns:a16="http://schemas.microsoft.com/office/drawing/2014/main" val="3668108067"/>
                    </a:ext>
                  </a:extLst>
                </a:gridCol>
                <a:gridCol w="599127">
                  <a:extLst>
                    <a:ext uri="{9D8B030D-6E8A-4147-A177-3AD203B41FA5}">
                      <a16:colId xmlns:a16="http://schemas.microsoft.com/office/drawing/2014/main" val="2201041539"/>
                    </a:ext>
                  </a:extLst>
                </a:gridCol>
                <a:gridCol w="592754">
                  <a:extLst>
                    <a:ext uri="{9D8B030D-6E8A-4147-A177-3AD203B41FA5}">
                      <a16:colId xmlns:a16="http://schemas.microsoft.com/office/drawing/2014/main" val="311971423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541034880"/>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180098768"/>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239082"/>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4.08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09982162"/>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560654788"/>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4.15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00342"/>
                  </a:ext>
                </a:extLst>
              </a:tr>
            </a:tbl>
          </a:graphicData>
        </a:graphic>
      </p:graphicFrame>
      <p:sp>
        <p:nvSpPr>
          <p:cNvPr id="19" name="TextBox 18">
            <a:extLst>
              <a:ext uri="{FF2B5EF4-FFF2-40B4-BE49-F238E27FC236}">
                <a16:creationId xmlns:a16="http://schemas.microsoft.com/office/drawing/2014/main" id="{8D5D608F-AAE5-4272-9D10-A20FDDFB1C3C}"/>
              </a:ext>
            </a:extLst>
          </p:cNvPr>
          <p:cNvSpPr txBox="1"/>
          <p:nvPr/>
        </p:nvSpPr>
        <p:spPr>
          <a:xfrm>
            <a:off x="5568543" y="1876487"/>
            <a:ext cx="3276601" cy="1200329"/>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err="1"/>
              <a:t>Vancity</a:t>
            </a:r>
            <a:r>
              <a:rPr lang="en-US" b="0" dirty="0"/>
              <a:t>, </a:t>
            </a:r>
            <a:r>
              <a:rPr lang="en-US" b="0" dirty="0" err="1"/>
              <a:t>Prospera</a:t>
            </a:r>
            <a:r>
              <a:rPr lang="en-US" b="0" dirty="0"/>
              <a:t>, Interior and Coastal Community have yet to report 2019 Results</a:t>
            </a:r>
          </a:p>
        </p:txBody>
      </p:sp>
    </p:spTree>
    <p:extLst>
      <p:ext uri="{BB962C8B-B14F-4D97-AF65-F5344CB8AC3E}">
        <p14:creationId xmlns:p14="http://schemas.microsoft.com/office/powerpoint/2010/main" val="257096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1300-00001D000000}"/>
              </a:ext>
            </a:extLst>
          </p:cNvPr>
          <p:cNvGraphicFramePr>
            <a:graphicFrameLocks/>
          </p:cNvGraphicFramePr>
          <p:nvPr>
            <p:extLst>
              <p:ext uri="{D42A27DB-BD31-4B8C-83A1-F6EECF244321}">
                <p14:modId xmlns:p14="http://schemas.microsoft.com/office/powerpoint/2010/main" val="1985825200"/>
              </p:ext>
            </p:extLst>
          </p:nvPr>
        </p:nvGraphicFramePr>
        <p:xfrm>
          <a:off x="160791" y="1782981"/>
          <a:ext cx="4330065" cy="4389751"/>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79205" y="535097"/>
            <a:ext cx="8001000" cy="1216025"/>
          </a:xfrm>
        </p:spPr>
        <p:txBody>
          <a:bodyPr>
            <a:normAutofit/>
          </a:bodyPr>
          <a:lstStyle/>
          <a:p>
            <a:r>
              <a:rPr lang="en-US" dirty="0">
                <a:solidFill>
                  <a:schemeClr val="tx1">
                    <a:lumMod val="50000"/>
                    <a:lumOff val="50000"/>
                  </a:schemeClr>
                </a:solidFill>
              </a:rPr>
              <a:t>Personal Loans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23</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1344" y="4503169"/>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5037" y="3501635"/>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3136289"/>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75037" y="3735679"/>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09230" y="3272026"/>
            <a:ext cx="593047" cy="278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39810" y="4748702"/>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10"/>
          <a:stretch>
            <a:fillRect/>
          </a:stretch>
        </p:blipFill>
        <p:spPr>
          <a:xfrm>
            <a:off x="4275037" y="2529575"/>
            <a:ext cx="914400" cy="265176"/>
          </a:xfrm>
          <a:prstGeom prst="rect">
            <a:avLst/>
          </a:prstGeom>
        </p:spPr>
      </p:pic>
      <p:graphicFrame>
        <p:nvGraphicFramePr>
          <p:cNvPr id="2" name="Table 1">
            <a:extLst>
              <a:ext uri="{FF2B5EF4-FFF2-40B4-BE49-F238E27FC236}">
                <a16:creationId xmlns:a16="http://schemas.microsoft.com/office/drawing/2014/main" id="{3573DD2D-BE92-4D69-A6DE-8AB36870FD16}"/>
              </a:ext>
            </a:extLst>
          </p:cNvPr>
          <p:cNvGraphicFramePr>
            <a:graphicFrameLocks noGrp="1"/>
          </p:cNvGraphicFramePr>
          <p:nvPr>
            <p:extLst>
              <p:ext uri="{D42A27DB-BD31-4B8C-83A1-F6EECF244321}">
                <p14:modId xmlns:p14="http://schemas.microsoft.com/office/powerpoint/2010/main" val="1909778637"/>
              </p:ext>
            </p:extLst>
          </p:nvPr>
        </p:nvGraphicFramePr>
        <p:xfrm>
          <a:off x="5566908" y="5113089"/>
          <a:ext cx="3416301" cy="1066800"/>
        </p:xfrm>
        <a:graphic>
          <a:graphicData uri="http://schemas.openxmlformats.org/drawingml/2006/table">
            <a:tbl>
              <a:tblPr/>
              <a:tblGrid>
                <a:gridCol w="1622265">
                  <a:extLst>
                    <a:ext uri="{9D8B030D-6E8A-4147-A177-3AD203B41FA5}">
                      <a16:colId xmlns:a16="http://schemas.microsoft.com/office/drawing/2014/main" val="2246140835"/>
                    </a:ext>
                  </a:extLst>
                </a:gridCol>
                <a:gridCol w="598012">
                  <a:extLst>
                    <a:ext uri="{9D8B030D-6E8A-4147-A177-3AD203B41FA5}">
                      <a16:colId xmlns:a16="http://schemas.microsoft.com/office/drawing/2014/main" val="2665376735"/>
                    </a:ext>
                  </a:extLst>
                </a:gridCol>
                <a:gridCol w="598012">
                  <a:extLst>
                    <a:ext uri="{9D8B030D-6E8A-4147-A177-3AD203B41FA5}">
                      <a16:colId xmlns:a16="http://schemas.microsoft.com/office/drawing/2014/main" val="254373049"/>
                    </a:ext>
                  </a:extLst>
                </a:gridCol>
                <a:gridCol w="598012">
                  <a:extLst>
                    <a:ext uri="{9D8B030D-6E8A-4147-A177-3AD203B41FA5}">
                      <a16:colId xmlns:a16="http://schemas.microsoft.com/office/drawing/2014/main" val="377341560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79084817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4401554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79093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314885735"/>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051815875"/>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14576640"/>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2022353"/>
                  </a:ext>
                </a:extLst>
              </a:tr>
            </a:tbl>
          </a:graphicData>
        </a:graphic>
      </p:graphicFrame>
      <p:sp>
        <p:nvSpPr>
          <p:cNvPr id="19" name="TextBox 18">
            <a:extLst>
              <a:ext uri="{FF2B5EF4-FFF2-40B4-BE49-F238E27FC236}">
                <a16:creationId xmlns:a16="http://schemas.microsoft.com/office/drawing/2014/main" id="{DF8E15CF-E068-421F-98C4-78CBF10643BF}"/>
              </a:ext>
            </a:extLst>
          </p:cNvPr>
          <p:cNvSpPr txBox="1"/>
          <p:nvPr/>
        </p:nvSpPr>
        <p:spPr>
          <a:xfrm>
            <a:off x="5568543" y="1876487"/>
            <a:ext cx="3276601" cy="1200329"/>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err="1"/>
              <a:t>Vancity</a:t>
            </a:r>
            <a:r>
              <a:rPr lang="en-US" b="0" dirty="0"/>
              <a:t>, </a:t>
            </a:r>
            <a:r>
              <a:rPr lang="en-US" b="0" dirty="0" err="1"/>
              <a:t>Prospera</a:t>
            </a:r>
            <a:r>
              <a:rPr lang="en-US" b="0" dirty="0"/>
              <a:t>, Interior and Coastal Community have yet to report 2019 Results</a:t>
            </a:r>
          </a:p>
        </p:txBody>
      </p:sp>
    </p:spTree>
    <p:extLst>
      <p:ext uri="{BB962C8B-B14F-4D97-AF65-F5344CB8AC3E}">
        <p14:creationId xmlns:p14="http://schemas.microsoft.com/office/powerpoint/2010/main" val="233792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55364"/>
            <a:ext cx="3352800" cy="1600200"/>
          </a:xfrm>
        </p:spPr>
        <p:txBody>
          <a:bodyPr/>
          <a:lstStyle/>
          <a:p>
            <a:r>
              <a:rPr lang="en-CA" dirty="0"/>
              <a:t>% Changes in Share of Total Market</a:t>
            </a:r>
            <a:br>
              <a:rPr lang="en-CA" dirty="0"/>
            </a:br>
            <a:endParaRPr lang="en-US" dirty="0"/>
          </a:p>
        </p:txBody>
      </p:sp>
      <p:sp>
        <p:nvSpPr>
          <p:cNvPr id="3891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874E9ED-E802-416B-BEF5-59B55F9E555D}" type="slidenum">
              <a:rPr lang="en-US" b="0" smtClean="0">
                <a:solidFill>
                  <a:schemeClr val="bg1"/>
                </a:solidFill>
              </a:rPr>
              <a:pPr/>
              <a:t>24</a:t>
            </a:fld>
            <a:endParaRPr lang="en-US" b="0">
              <a:solidFill>
                <a:schemeClr val="bg1"/>
              </a:solidFill>
            </a:endParaRPr>
          </a:p>
        </p:txBody>
      </p:sp>
      <p:pic>
        <p:nvPicPr>
          <p:cNvPr id="8" name="Picture 5" descr="Vanc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791383" y="1753345"/>
            <a:ext cx="4438034" cy="1785104"/>
          </a:xfrm>
          <a:prstGeom prst="rect">
            <a:avLst/>
          </a:prstGeom>
          <a:noFill/>
        </p:spPr>
        <p:txBody>
          <a:bodyPr wrap="square" rtlCol="0">
            <a:spAutoFit/>
          </a:bodyPr>
          <a:lstStyle/>
          <a:p>
            <a:pPr algn="l"/>
            <a:r>
              <a:rPr lang="en-CA" sz="1000" b="0" dirty="0"/>
              <a:t>Vancity is Canada and BC’s largest credit union with assets of $22.9B, 509k members and 59 locations (Q2’19).</a:t>
            </a:r>
          </a:p>
          <a:p>
            <a:pPr algn="l"/>
            <a:endParaRPr lang="en-CA" sz="1000" b="0" dirty="0"/>
          </a:p>
          <a:p>
            <a:pPr algn="l"/>
            <a:r>
              <a:rPr lang="en-CA" sz="1000" b="0" dirty="0"/>
              <a:t>Deposits include both personal and commercial.</a:t>
            </a:r>
          </a:p>
          <a:p>
            <a:pPr algn="l"/>
            <a:r>
              <a:rPr lang="en-CA" sz="1000" dirty="0"/>
              <a:t>Addressing members’ needs through values-based banking </a:t>
            </a:r>
          </a:p>
          <a:p>
            <a:pPr algn="l"/>
            <a:r>
              <a:rPr lang="en-CA" sz="1000" b="0" dirty="0"/>
              <a:t>In 2017, </a:t>
            </a:r>
            <a:r>
              <a:rPr lang="en-CA" sz="1000" b="0" dirty="0" err="1"/>
              <a:t>Vancity</a:t>
            </a:r>
            <a:r>
              <a:rPr lang="en-CA" sz="1000" b="0" dirty="0"/>
              <a:t> will continue to make progress towards our 2020 goals of having more than 600,000 members, investing 50 per cent of our assets in impact, and increasing our assets plus assets under administration to $40 billion. </a:t>
            </a:r>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0E00-000003000000}"/>
              </a:ext>
            </a:extLst>
          </p:cNvPr>
          <p:cNvGraphicFramePr>
            <a:graphicFrameLocks/>
          </p:cNvGraphicFramePr>
          <p:nvPr>
            <p:extLst>
              <p:ext uri="{D42A27DB-BD31-4B8C-83A1-F6EECF244321}">
                <p14:modId xmlns:p14="http://schemas.microsoft.com/office/powerpoint/2010/main" val="756413958"/>
              </p:ext>
            </p:extLst>
          </p:nvPr>
        </p:nvGraphicFramePr>
        <p:xfrm>
          <a:off x="0" y="1690810"/>
          <a:ext cx="4572000" cy="4487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970D1FAD-8003-4241-8DD9-382D7ABCE9FC}"/>
              </a:ext>
            </a:extLst>
          </p:cNvPr>
          <p:cNvGraphicFramePr>
            <a:graphicFrameLocks noGrp="1"/>
          </p:cNvGraphicFramePr>
          <p:nvPr>
            <p:extLst>
              <p:ext uri="{D42A27DB-BD31-4B8C-83A1-F6EECF244321}">
                <p14:modId xmlns:p14="http://schemas.microsoft.com/office/powerpoint/2010/main" val="1666807926"/>
              </p:ext>
            </p:extLst>
          </p:nvPr>
        </p:nvGraphicFramePr>
        <p:xfrm>
          <a:off x="4965700" y="4654798"/>
          <a:ext cx="4089400" cy="1524000"/>
        </p:xfrm>
        <a:graphic>
          <a:graphicData uri="http://schemas.openxmlformats.org/drawingml/2006/table">
            <a:tbl>
              <a:tblPr/>
              <a:tblGrid>
                <a:gridCol w="1204997">
                  <a:extLst>
                    <a:ext uri="{9D8B030D-6E8A-4147-A177-3AD203B41FA5}">
                      <a16:colId xmlns:a16="http://schemas.microsoft.com/office/drawing/2014/main" val="2852679524"/>
                    </a:ext>
                  </a:extLst>
                </a:gridCol>
                <a:gridCol w="863423">
                  <a:extLst>
                    <a:ext uri="{9D8B030D-6E8A-4147-A177-3AD203B41FA5}">
                      <a16:colId xmlns:a16="http://schemas.microsoft.com/office/drawing/2014/main" val="25028091"/>
                    </a:ext>
                  </a:extLst>
                </a:gridCol>
                <a:gridCol w="673660">
                  <a:extLst>
                    <a:ext uri="{9D8B030D-6E8A-4147-A177-3AD203B41FA5}">
                      <a16:colId xmlns:a16="http://schemas.microsoft.com/office/drawing/2014/main" val="1482554909"/>
                    </a:ext>
                  </a:extLst>
                </a:gridCol>
                <a:gridCol w="673660">
                  <a:extLst>
                    <a:ext uri="{9D8B030D-6E8A-4147-A177-3AD203B41FA5}">
                      <a16:colId xmlns:a16="http://schemas.microsoft.com/office/drawing/2014/main" val="3145416569"/>
                    </a:ext>
                  </a:extLst>
                </a:gridCol>
                <a:gridCol w="673660">
                  <a:extLst>
                    <a:ext uri="{9D8B030D-6E8A-4147-A177-3AD203B41FA5}">
                      <a16:colId xmlns:a16="http://schemas.microsoft.com/office/drawing/2014/main" val="1615741051"/>
                    </a:ext>
                  </a:extLst>
                </a:gridCol>
              </a:tblGrid>
              <a:tr h="152400">
                <a:tc gridSpan="2">
                  <a:txBody>
                    <a:bodyPr/>
                    <a:lstStyle/>
                    <a:p>
                      <a:pPr algn="l" fontAlgn="ctr"/>
                      <a:r>
                        <a:rPr lang="en-US" sz="1000" b="1" i="0" u="none" strike="noStrike">
                          <a:solidFill>
                            <a:srgbClr val="FFFFFF"/>
                          </a:solidFill>
                          <a:effectLst/>
                          <a:latin typeface="Calibri" panose="020F050202020403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gridSpan="3">
                  <a:txBody>
                    <a:bodyPr/>
                    <a:lstStyle/>
                    <a:p>
                      <a:pPr algn="ctr" fontAlgn="ctr"/>
                      <a:r>
                        <a:rPr lang="en-US"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9816087"/>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Dec'18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7439089"/>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02969610"/>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7,779.8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20796475"/>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11,528.5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2.01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11292549"/>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19,308.3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787516"/>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12,234.0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91115618"/>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690.9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15348870"/>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12,924.8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9696722"/>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32,233.1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332485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43793"/>
            <a:ext cx="34290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25</a:t>
            </a:fld>
            <a:endParaRPr lang="en-US" b="0">
              <a:solidFill>
                <a:schemeClr val="bg1"/>
              </a:solidFill>
            </a:endParaRPr>
          </a:p>
        </p:txBody>
      </p:sp>
      <p:sp>
        <p:nvSpPr>
          <p:cNvPr id="2" name="TextBox 1"/>
          <p:cNvSpPr txBox="1"/>
          <p:nvPr/>
        </p:nvSpPr>
        <p:spPr>
          <a:xfrm>
            <a:off x="6705600" y="6534626"/>
            <a:ext cx="990600" cy="215444"/>
          </a:xfrm>
          <a:prstGeom prst="rect">
            <a:avLst/>
          </a:prstGeom>
          <a:noFill/>
        </p:spPr>
        <p:txBody>
          <a:bodyPr wrap="square" rtlCol="0">
            <a:spAutoFit/>
          </a:bodyPr>
          <a:lstStyle/>
          <a:p>
            <a:r>
              <a:rPr lang="en-US" sz="800" b="0" dirty="0"/>
              <a:t>18 AT 5</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5" descr="Vanc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2658555835"/>
              </p:ext>
            </p:extLst>
          </p:nvPr>
        </p:nvGraphicFramePr>
        <p:xfrm>
          <a:off x="152400" y="1905000"/>
          <a:ext cx="4587240" cy="42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417F215E-755B-1145-834B-16964B375708}"/>
              </a:ext>
            </a:extLst>
          </p:cNvPr>
          <p:cNvGraphicFramePr>
            <a:graphicFrameLocks noGrp="1"/>
          </p:cNvGraphicFramePr>
          <p:nvPr>
            <p:extLst>
              <p:ext uri="{D42A27DB-BD31-4B8C-83A1-F6EECF244321}">
                <p14:modId xmlns:p14="http://schemas.microsoft.com/office/powerpoint/2010/main" val="2825916749"/>
              </p:ext>
            </p:extLst>
          </p:nvPr>
        </p:nvGraphicFramePr>
        <p:xfrm>
          <a:off x="5575300" y="4495800"/>
          <a:ext cx="3416300" cy="1676400"/>
        </p:xfrm>
        <a:graphic>
          <a:graphicData uri="http://schemas.openxmlformats.org/drawingml/2006/table">
            <a:tbl>
              <a:tblPr/>
              <a:tblGrid>
                <a:gridCol w="1205195">
                  <a:extLst>
                    <a:ext uri="{9D8B030D-6E8A-4147-A177-3AD203B41FA5}">
                      <a16:colId xmlns:a16="http://schemas.microsoft.com/office/drawing/2014/main" val="1164063610"/>
                    </a:ext>
                  </a:extLst>
                </a:gridCol>
                <a:gridCol w="863565">
                  <a:extLst>
                    <a:ext uri="{9D8B030D-6E8A-4147-A177-3AD203B41FA5}">
                      <a16:colId xmlns:a16="http://schemas.microsoft.com/office/drawing/2014/main" val="3439553996"/>
                    </a:ext>
                  </a:extLst>
                </a:gridCol>
                <a:gridCol w="673770">
                  <a:extLst>
                    <a:ext uri="{9D8B030D-6E8A-4147-A177-3AD203B41FA5}">
                      <a16:colId xmlns:a16="http://schemas.microsoft.com/office/drawing/2014/main" val="4081860285"/>
                    </a:ext>
                  </a:extLst>
                </a:gridCol>
                <a:gridCol w="673770">
                  <a:extLst>
                    <a:ext uri="{9D8B030D-6E8A-4147-A177-3AD203B41FA5}">
                      <a16:colId xmlns:a16="http://schemas.microsoft.com/office/drawing/2014/main" val="3636263083"/>
                    </a:ext>
                  </a:extLst>
                </a:gridCol>
              </a:tblGrid>
              <a:tr h="152400">
                <a:tc gridSpan="2">
                  <a:txBody>
                    <a:bodyPr/>
                    <a:lstStyle/>
                    <a:p>
                      <a:pPr algn="l" fontAlgn="ctr"/>
                      <a:r>
                        <a:rPr lang="en-US" sz="1000" b="1" i="0" u="none" strike="noStrike">
                          <a:solidFill>
                            <a:srgbClr val="FFFFFF"/>
                          </a:solidFill>
                          <a:effectLst/>
                          <a:latin typeface="Calibri" panose="020F0502020204030204" pitchFamily="34" charset="0"/>
                        </a:rPr>
                        <a:t>Vancity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gridSpan="2">
                  <a:txBody>
                    <a:bodyPr/>
                    <a:lstStyle/>
                    <a:p>
                      <a:pPr algn="ctr" fontAlgn="ctr"/>
                      <a:r>
                        <a:rPr lang="en-US"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686373684"/>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7066588"/>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65047857"/>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7,779.8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96493043"/>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11,528.5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70639546"/>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19,308.3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9C0006"/>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378213292"/>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12,234.0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756478107"/>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690.9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75062487"/>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12,924.8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9C0006"/>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07433787"/>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32,233.1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9C0006"/>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2572741748"/>
                  </a:ext>
                </a:extLst>
              </a:tr>
            </a:tbl>
          </a:graphicData>
        </a:graphic>
      </p:graphicFrame>
    </p:spTree>
    <p:extLst>
      <p:ext uri="{BB962C8B-B14F-4D97-AF65-F5344CB8AC3E}">
        <p14:creationId xmlns:p14="http://schemas.microsoft.com/office/powerpoint/2010/main" val="362021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677285" y="323321"/>
            <a:ext cx="4689475" cy="1216025"/>
          </a:xfrm>
        </p:spPr>
        <p:txBody>
          <a:bodyPr/>
          <a:lstStyle/>
          <a:p>
            <a:pPr eaLnBrk="1" hangingPunct="1"/>
            <a:r>
              <a:rPr lang="en-CA" dirty="0"/>
              <a:t>Press Releases</a:t>
            </a:r>
          </a:p>
        </p:txBody>
      </p:sp>
      <p:sp>
        <p:nvSpPr>
          <p:cNvPr id="41989" name="Rectangle 3"/>
          <p:cNvSpPr>
            <a:spLocks noGrp="1" noChangeArrowheads="1"/>
          </p:cNvSpPr>
          <p:nvPr>
            <p:ph idx="1"/>
          </p:nvPr>
        </p:nvSpPr>
        <p:spPr/>
        <p:txBody>
          <a:bodyPr>
            <a:noAutofit/>
          </a:bodyPr>
          <a:lstStyle/>
          <a:p>
            <a:pPr fontAlgn="base"/>
            <a:r>
              <a:rPr lang="en-US" sz="1000" b="1" dirty="0"/>
              <a:t>March 18, 2020, Vancouver B.C.</a:t>
            </a:r>
            <a:r>
              <a:rPr lang="en-US" sz="1000" dirty="0"/>
              <a:t> —</a:t>
            </a:r>
            <a:r>
              <a:rPr lang="en-US" sz="1000" dirty="0" err="1"/>
              <a:t>Vancity</a:t>
            </a:r>
            <a:r>
              <a:rPr lang="en-US" sz="1000" dirty="0"/>
              <a:t> today announced plans to provide relief to our members impacted by the economic effects of COVID-19. </a:t>
            </a:r>
            <a:r>
              <a:rPr lang="en-US" sz="1000" dirty="0" err="1"/>
              <a:t>Vancity</a:t>
            </a:r>
            <a:r>
              <a:rPr lang="en-US" sz="1000" dirty="0"/>
              <a:t> initially responded by introducing a three-month loan deferral program for our members. It is clear the effects of the pandemic will last longer, so today we are announcing an extension of that deferral program for a term of up to six months. This includes mortgages and other loans and will support members facing financial uncertainty and vulnerability from the fallout of Coronavirus.</a:t>
            </a:r>
            <a:endParaRPr lang="en-US" sz="1000" b="1" dirty="0"/>
          </a:p>
          <a:p>
            <a:pPr fontAlgn="base"/>
            <a:r>
              <a:rPr lang="en-US" sz="1000" b="1" dirty="0"/>
              <a:t>Friday, March 20, 2020, Vancouver B.C.</a:t>
            </a:r>
            <a:r>
              <a:rPr lang="en-US" sz="1000" dirty="0"/>
              <a:t> — A collection of British Columbia organizations announced today the creation of the </a:t>
            </a:r>
            <a:r>
              <a:rPr lang="en-US" sz="1000" b="1" dirty="0"/>
              <a:t>Community Response Fund</a:t>
            </a:r>
            <a:r>
              <a:rPr lang="en-US" sz="1000" dirty="0"/>
              <a:t> — a special fund to rapidly deploy essential relief to organizations that provide frontline services to people and organizations that are disproportionately impacted by COVID-19 and its economic consequences. The Fund is made possible through the generosity of its Founding Donors: $1-million from Vancouver Foundation, $1-million from </a:t>
            </a:r>
            <a:r>
              <a:rPr lang="en-US" sz="1000" dirty="0" err="1"/>
              <a:t>Vancity</a:t>
            </a:r>
            <a:r>
              <a:rPr lang="en-US" sz="1000" dirty="0"/>
              <a:t> Credit Union, $500,000 from United Way Lower Mainland,  $688,000 from anonymous individual donors to Vancouver Foundation</a:t>
            </a:r>
          </a:p>
          <a:p>
            <a:pPr fontAlgn="base"/>
            <a:r>
              <a:rPr lang="en-US" sz="1000" b="1" dirty="0"/>
              <a:t>March 23, 2020, Vancouver B.C. –</a:t>
            </a:r>
            <a:r>
              <a:rPr lang="en-US" sz="1000" dirty="0"/>
              <a:t> </a:t>
            </a:r>
            <a:r>
              <a:rPr lang="en-US" sz="1000" dirty="0" err="1"/>
              <a:t>Vancity</a:t>
            </a:r>
            <a:r>
              <a:rPr lang="en-US" sz="1000" dirty="0"/>
              <a:t> today announced a Unity Term Deposit, a new investment product that gives members a safe and secure* way to invest their money, while also putting it to work in the community supporting the people, small businesses and non-profits that are most affected by the social and economic fallout of COVID-19.</a:t>
            </a:r>
            <a:endParaRPr lang="en-US" sz="1000" b="1" dirty="0"/>
          </a:p>
          <a:p>
            <a:pPr fontAlgn="base"/>
            <a:r>
              <a:rPr lang="en-US" sz="1000" b="1" dirty="0"/>
              <a:t>April 8, 2020, Vancouver B.C.</a:t>
            </a:r>
            <a:r>
              <a:rPr lang="en-US" sz="1000" dirty="0"/>
              <a:t> — </a:t>
            </a:r>
            <a:r>
              <a:rPr lang="en-US" sz="1000" dirty="0" err="1"/>
              <a:t>Vancity</a:t>
            </a:r>
            <a:r>
              <a:rPr lang="en-US" sz="1000" dirty="0"/>
              <a:t> today announced it is temporarily cutting credit card interest rates to 0%, and deferring minimum payments, for those facing financial difficulty as a result of COVID-19.  </a:t>
            </a:r>
            <a:r>
              <a:rPr lang="en-US" sz="1000" dirty="0" err="1"/>
              <a:t>Vancity</a:t>
            </a:r>
            <a:r>
              <a:rPr lang="en-US" sz="1000" dirty="0"/>
              <a:t> personal and business credit card holders who need to defer a payment due to the impacts of the pandemic, will be offered payment deferrals of up to six months at a 0% interest rate. Eligible cardholders affected by COVID-19 can call </a:t>
            </a:r>
            <a:r>
              <a:rPr lang="en-US" sz="1000" dirty="0" err="1"/>
              <a:t>Vancity</a:t>
            </a:r>
            <a:r>
              <a:rPr lang="en-US" sz="1000" dirty="0"/>
              <a:t> to request this relief program</a:t>
            </a:r>
          </a:p>
          <a:p>
            <a:pPr fontAlgn="base"/>
            <a:r>
              <a:rPr lang="en-US" sz="1000" b="1" dirty="0"/>
              <a:t>November 13, 2019, Unceded territories of </a:t>
            </a:r>
            <a:r>
              <a:rPr lang="en-US" sz="1000" b="1" dirty="0" err="1"/>
              <a:t>Musqueam</a:t>
            </a:r>
            <a:r>
              <a:rPr lang="en-US" sz="1000" b="1" dirty="0"/>
              <a:t>, Squamish and </a:t>
            </a:r>
            <a:r>
              <a:rPr lang="en-US" sz="1000" b="1" dirty="0" err="1"/>
              <a:t>Tsleil-Waututh</a:t>
            </a:r>
            <a:r>
              <a:rPr lang="en-US" sz="1000" b="1" dirty="0"/>
              <a:t> Nations/Vancouver B.C.</a:t>
            </a:r>
            <a:r>
              <a:rPr lang="en-US" sz="1000" dirty="0"/>
              <a:t> — </a:t>
            </a:r>
            <a:r>
              <a:rPr lang="en-US" sz="1000" dirty="0" err="1"/>
              <a:t>Vancity</a:t>
            </a:r>
            <a:r>
              <a:rPr lang="en-US" sz="1000" dirty="0"/>
              <a:t> credit union has launched three new premium enviro Visa Infinite cards, featuring high reward rates for environmentally-conscious transportation. </a:t>
            </a:r>
            <a:r>
              <a:rPr lang="en-US" sz="1000" dirty="0" err="1"/>
              <a:t>Vancity’s</a:t>
            </a:r>
            <a:r>
              <a:rPr lang="en-US" sz="1000" dirty="0"/>
              <a:t> </a:t>
            </a:r>
            <a:r>
              <a:rPr lang="en-US" sz="1000" dirty="0">
                <a:hlinkClick r:id="rId3"/>
              </a:rPr>
              <a:t>enviro Visa Infinite</a:t>
            </a:r>
            <a:r>
              <a:rPr lang="en-US" sz="1000" dirty="0"/>
              <a:t>, </a:t>
            </a:r>
            <a:r>
              <a:rPr lang="en-US" sz="1000" dirty="0">
                <a:hlinkClick r:id="rId4"/>
              </a:rPr>
              <a:t>enviro Visa Infinite Privilege</a:t>
            </a:r>
            <a:r>
              <a:rPr lang="en-US" sz="1000" dirty="0"/>
              <a:t> and </a:t>
            </a:r>
            <a:r>
              <a:rPr lang="en-US" sz="1000" dirty="0">
                <a:hlinkClick r:id="rId5"/>
              </a:rPr>
              <a:t>enviro Visa Infinite </a:t>
            </a:r>
            <a:r>
              <a:rPr lang="en-US" sz="1000" dirty="0" err="1">
                <a:hlinkClick r:id="rId5"/>
              </a:rPr>
              <a:t>Business</a:t>
            </a:r>
            <a:r>
              <a:rPr lang="en-US" sz="1000" dirty="0" err="1"/>
              <a:t>cards</a:t>
            </a:r>
            <a:r>
              <a:rPr lang="en-US" sz="1000" dirty="0"/>
              <a:t> all reward cardholders with five points for every dollar spent on public transit and ferries, including B.C. Ferries. In addition, the enviro Visa Infinite Business card earns five points for every dollar spent on taxis, passenger rail and bus travel, anywhere in Canada.</a:t>
            </a:r>
            <a:r>
              <a:rPr lang="en-CA" sz="1000" b="1" dirty="0"/>
              <a:t>June 19, 2018, Coast Salish Territory/Vancouver, B.C.</a:t>
            </a:r>
            <a:r>
              <a:rPr lang="en-CA" sz="1000" dirty="0"/>
              <a:t> – Starting today, </a:t>
            </a:r>
            <a:r>
              <a:rPr lang="en-CA" sz="1000" dirty="0" err="1"/>
              <a:t>Vancity</a:t>
            </a:r>
            <a:r>
              <a:rPr lang="en-CA" sz="1000" dirty="0"/>
              <a:t> members can access a new kind of health benefits plan aimed at meeting the needs of entrepreneurs, small businesses and independent workers across British Columbia. </a:t>
            </a:r>
            <a:r>
              <a:rPr lang="en-CA" sz="1000" dirty="0">
                <a:hlinkClick r:id="rId6"/>
              </a:rPr>
              <a:t>https://www.vancity.com/AboutVancity/News/MediaReleases/VancityHealthBenefitsPlan_Jun19_2018/</a:t>
            </a:r>
            <a:endParaRPr lang="en-CA" sz="1000" dirty="0"/>
          </a:p>
        </p:txBody>
      </p:sp>
      <p:sp>
        <p:nvSpPr>
          <p:cNvPr id="4198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421EA1DD-FA12-4DE7-B4F6-433CFB69A661}" type="slidenum">
              <a:rPr lang="en-US" b="0" smtClean="0">
                <a:solidFill>
                  <a:schemeClr val="bg1"/>
                </a:solidFill>
              </a:rPr>
              <a:pPr/>
              <a:t>26</a:t>
            </a:fld>
            <a:endParaRPr lang="en-US" b="0" dirty="0">
              <a:solidFill>
                <a:schemeClr val="bg1"/>
              </a:solidFill>
            </a:endParaRPr>
          </a:p>
        </p:txBody>
      </p:sp>
      <p:sp>
        <p:nvSpPr>
          <p:cNvPr id="2" name="TextBox 1">
            <a:hlinkClick r:id="rId7"/>
          </p:cNvPr>
          <p:cNvSpPr txBox="1"/>
          <p:nvPr/>
        </p:nvSpPr>
        <p:spPr>
          <a:xfrm>
            <a:off x="8534400" y="6480620"/>
            <a:ext cx="514500" cy="276999"/>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8"/>
              </a:rPr>
              <a:t>Press</a:t>
            </a:r>
            <a:endParaRPr lang="en-US"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5" descr="Vancity"/>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01754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5365"/>
            <a:ext cx="3276600" cy="1600200"/>
          </a:xfrm>
        </p:spPr>
        <p:txBody>
          <a:bodyPr/>
          <a:lstStyle/>
          <a:p>
            <a:r>
              <a:rPr lang="en-CA" dirty="0"/>
              <a:t>% Changes in Share of Total Market</a:t>
            </a:r>
            <a:br>
              <a:rPr lang="en-CA" dirty="0"/>
            </a:br>
            <a:endParaRPr lang="en-US" dirty="0"/>
          </a:p>
        </p:txBody>
      </p:sp>
      <p:sp>
        <p:nvSpPr>
          <p:cNvPr id="4301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94C7E53E-8B2D-4FE7-9202-C3E26F562372}" type="slidenum">
              <a:rPr lang="en-US" b="0" smtClean="0">
                <a:solidFill>
                  <a:schemeClr val="bg1"/>
                </a:solidFill>
              </a:rPr>
              <a:pPr/>
              <a:t>27</a:t>
            </a:fld>
            <a:endParaRPr lang="en-US" b="0" dirty="0">
              <a:solidFill>
                <a:schemeClr val="bg1"/>
              </a:solidFill>
            </a:endParaRPr>
          </a:p>
        </p:txBody>
      </p:sp>
      <p:pic>
        <p:nvPicPr>
          <p:cNvPr id="43015" name="Picture 6" descr="Coast Capit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9" name="Chart 8">
            <a:extLst>
              <a:ext uri="{FF2B5EF4-FFF2-40B4-BE49-F238E27FC236}">
                <a16:creationId xmlns:a16="http://schemas.microsoft.com/office/drawing/2014/main" id="{00000000-0008-0000-0300-000013000000}"/>
              </a:ext>
            </a:extLst>
          </p:cNvPr>
          <p:cNvGraphicFramePr>
            <a:graphicFrameLocks/>
          </p:cNvGraphicFramePr>
          <p:nvPr>
            <p:extLst>
              <p:ext uri="{D42A27DB-BD31-4B8C-83A1-F6EECF244321}">
                <p14:modId xmlns:p14="http://schemas.microsoft.com/office/powerpoint/2010/main" val="220844081"/>
              </p:ext>
            </p:extLst>
          </p:nvPr>
        </p:nvGraphicFramePr>
        <p:xfrm>
          <a:off x="76200" y="1752600"/>
          <a:ext cx="3999425" cy="4571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A52CB31A-F973-4610-9137-CC8004843DC9}"/>
              </a:ext>
            </a:extLst>
          </p:cNvPr>
          <p:cNvGraphicFramePr>
            <a:graphicFrameLocks noChangeAspect="1"/>
          </p:cNvGraphicFramePr>
          <p:nvPr>
            <p:extLst>
              <p:ext uri="{D42A27DB-BD31-4B8C-83A1-F6EECF244321}">
                <p14:modId xmlns:p14="http://schemas.microsoft.com/office/powerpoint/2010/main" val="165407818"/>
              </p:ext>
            </p:extLst>
          </p:nvPr>
        </p:nvGraphicFramePr>
        <p:xfrm>
          <a:off x="4357688" y="4038600"/>
          <a:ext cx="4619625" cy="2447925"/>
        </p:xfrm>
        <a:graphic>
          <a:graphicData uri="http://schemas.openxmlformats.org/presentationml/2006/ole">
            <mc:AlternateContent xmlns:mc="http://schemas.openxmlformats.org/markup-compatibility/2006">
              <mc:Choice xmlns:v="urn:schemas-microsoft-com:vml" Requires="v">
                <p:oleObj spid="_x0000_s5123" name="Macro-Enabled Worksheet" r:id="rId6" imgW="4619481" imgH="2448061" progId="Excel.SheetMacroEnabled.12">
                  <p:link updateAutomatic="1"/>
                </p:oleObj>
              </mc:Choice>
              <mc:Fallback>
                <p:oleObj name="Macro-Enabled Worksheet" r:id="rId6" imgW="4619481" imgH="2448061" progId="Excel.SheetMacroEnabled.12">
                  <p:link updateAutomatic="1"/>
                  <p:pic>
                    <p:nvPicPr>
                      <p:cNvPr id="4" name="Object 3">
                        <a:extLst>
                          <a:ext uri="{FF2B5EF4-FFF2-40B4-BE49-F238E27FC236}">
                            <a16:creationId xmlns:a16="http://schemas.microsoft.com/office/drawing/2014/main" id="{A52CB31A-F973-4610-9137-CC8004843DC9}"/>
                          </a:ext>
                        </a:extLst>
                      </p:cNvPr>
                      <p:cNvPicPr/>
                      <p:nvPr/>
                    </p:nvPicPr>
                    <p:blipFill>
                      <a:blip r:embed="rId7"/>
                      <a:stretch>
                        <a:fillRect/>
                      </a:stretch>
                    </p:blipFill>
                    <p:spPr>
                      <a:xfrm>
                        <a:off x="4357688" y="4038600"/>
                        <a:ext cx="4619625" cy="2447925"/>
                      </a:xfrm>
                      <a:prstGeom prst="rect">
                        <a:avLst/>
                      </a:prstGeom>
                    </p:spPr>
                  </p:pic>
                </p:oleObj>
              </mc:Fallback>
            </mc:AlternateContent>
          </a:graphicData>
        </a:graphic>
      </p:graphicFrame>
    </p:spTree>
    <p:extLst>
      <p:ext uri="{BB962C8B-B14F-4D97-AF65-F5344CB8AC3E}">
        <p14:creationId xmlns:p14="http://schemas.microsoft.com/office/powerpoint/2010/main" val="216906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5365"/>
            <a:ext cx="3276600" cy="1600200"/>
          </a:xfrm>
        </p:spPr>
        <p:txBody>
          <a:bodyPr/>
          <a:lstStyle/>
          <a:p>
            <a:r>
              <a:rPr lang="en-CA" dirty="0"/>
              <a:t>% Changes in Share of Total Market</a:t>
            </a:r>
            <a:br>
              <a:rPr lang="en-CA" dirty="0"/>
            </a:br>
            <a:endParaRPr lang="en-US" dirty="0"/>
          </a:p>
        </p:txBody>
      </p:sp>
      <p:sp>
        <p:nvSpPr>
          <p:cNvPr id="4301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94C7E53E-8B2D-4FE7-9202-C3E26F562372}" type="slidenum">
              <a:rPr lang="en-US" b="0" smtClean="0">
                <a:solidFill>
                  <a:schemeClr val="bg1"/>
                </a:solidFill>
              </a:rPr>
              <a:pPr/>
              <a:t>28</a:t>
            </a:fld>
            <a:endParaRPr lang="en-US" b="0" dirty="0">
              <a:solidFill>
                <a:schemeClr val="bg1"/>
              </a:solidFill>
            </a:endParaRPr>
          </a:p>
        </p:txBody>
      </p:sp>
      <p:pic>
        <p:nvPicPr>
          <p:cNvPr id="43015" name="Picture 6" descr="Coast Capit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934355" y="1914140"/>
            <a:ext cx="3847289" cy="1477328"/>
          </a:xfrm>
          <a:prstGeom prst="rect">
            <a:avLst/>
          </a:prstGeom>
          <a:noFill/>
        </p:spPr>
        <p:txBody>
          <a:bodyPr wrap="square" rtlCol="0">
            <a:spAutoFit/>
          </a:bodyPr>
          <a:lstStyle/>
          <a:p>
            <a:pPr algn="l"/>
            <a:r>
              <a:rPr lang="en-CA" sz="1000" b="0" dirty="0"/>
              <a:t>Coast Capital is Canada’s 2nd largest and BC’s 2</a:t>
            </a:r>
            <a:r>
              <a:rPr lang="en-CA" sz="1000" b="0" baseline="30000" dirty="0"/>
              <a:t>nd</a:t>
            </a:r>
            <a:r>
              <a:rPr lang="en-CA" sz="1000" b="0" dirty="0"/>
              <a:t> largest credit union with assets of $19.8B, 577k members and 52 locations (Q2’19) in the Metro Vancouver, Fraser Valley and Vancouver Island regions of British Columbia.  It was formed from the merger of Richmond Savings, Pacific Coast Savings and Surrey Metro Savings credit unions in 2002.</a:t>
            </a:r>
          </a:p>
          <a:p>
            <a:pPr algn="l"/>
            <a:r>
              <a:rPr lang="en-CA" sz="1000" b="0" dirty="0"/>
              <a:t>Coast Capital became a Federal Credit Union Nov 1, 2018</a:t>
            </a:r>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04000000}"/>
              </a:ext>
            </a:extLst>
          </p:cNvPr>
          <p:cNvGraphicFramePr>
            <a:graphicFrameLocks/>
          </p:cNvGraphicFramePr>
          <p:nvPr>
            <p:extLst>
              <p:ext uri="{D42A27DB-BD31-4B8C-83A1-F6EECF244321}">
                <p14:modId xmlns:p14="http://schemas.microsoft.com/office/powerpoint/2010/main" val="2013041409"/>
              </p:ext>
            </p:extLst>
          </p:nvPr>
        </p:nvGraphicFramePr>
        <p:xfrm>
          <a:off x="14868" y="1752600"/>
          <a:ext cx="4582160" cy="444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CBFEFCCF-D16C-1E46-BF97-F47D106F6313}"/>
              </a:ext>
            </a:extLst>
          </p:cNvPr>
          <p:cNvGraphicFramePr>
            <a:graphicFrameLocks noGrp="1"/>
          </p:cNvGraphicFramePr>
          <p:nvPr>
            <p:extLst>
              <p:ext uri="{D42A27DB-BD31-4B8C-83A1-F6EECF244321}">
                <p14:modId xmlns:p14="http://schemas.microsoft.com/office/powerpoint/2010/main" val="1082971735"/>
              </p:ext>
            </p:extLst>
          </p:nvPr>
        </p:nvGraphicFramePr>
        <p:xfrm>
          <a:off x="4598887" y="4670510"/>
          <a:ext cx="4368801" cy="1524000"/>
        </p:xfrm>
        <a:graphic>
          <a:graphicData uri="http://schemas.openxmlformats.org/drawingml/2006/table">
            <a:tbl>
              <a:tblPr/>
              <a:tblGrid>
                <a:gridCol w="1671541">
                  <a:extLst>
                    <a:ext uri="{9D8B030D-6E8A-4147-A177-3AD203B41FA5}">
                      <a16:colId xmlns:a16="http://schemas.microsoft.com/office/drawing/2014/main" val="3230760488"/>
                    </a:ext>
                  </a:extLst>
                </a:gridCol>
                <a:gridCol w="674315">
                  <a:extLst>
                    <a:ext uri="{9D8B030D-6E8A-4147-A177-3AD203B41FA5}">
                      <a16:colId xmlns:a16="http://schemas.microsoft.com/office/drawing/2014/main" val="2356468781"/>
                    </a:ext>
                  </a:extLst>
                </a:gridCol>
                <a:gridCol w="674315">
                  <a:extLst>
                    <a:ext uri="{9D8B030D-6E8A-4147-A177-3AD203B41FA5}">
                      <a16:colId xmlns:a16="http://schemas.microsoft.com/office/drawing/2014/main" val="817722279"/>
                    </a:ext>
                  </a:extLst>
                </a:gridCol>
                <a:gridCol w="674315">
                  <a:extLst>
                    <a:ext uri="{9D8B030D-6E8A-4147-A177-3AD203B41FA5}">
                      <a16:colId xmlns:a16="http://schemas.microsoft.com/office/drawing/2014/main" val="4192794840"/>
                    </a:ext>
                  </a:extLst>
                </a:gridCol>
                <a:gridCol w="674315">
                  <a:extLst>
                    <a:ext uri="{9D8B030D-6E8A-4147-A177-3AD203B41FA5}">
                      <a16:colId xmlns:a16="http://schemas.microsoft.com/office/drawing/2014/main" val="1623840719"/>
                    </a:ext>
                  </a:extLst>
                </a:gridCol>
              </a:tblGrid>
              <a:tr h="152400">
                <a:tc gridSpan="2">
                  <a:txBody>
                    <a:bodyPr/>
                    <a:lstStyle/>
                    <a:p>
                      <a:pPr algn="l" fontAlgn="ctr"/>
                      <a:r>
                        <a:rPr lang="en-US" sz="1000" b="1" i="0" u="none" strike="noStrike">
                          <a:solidFill>
                            <a:srgbClr val="FFFFFF"/>
                          </a:solidFill>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1A9"/>
                    </a:solidFill>
                  </a:tcPr>
                </a:tc>
                <a:tc hMerge="1">
                  <a:txBody>
                    <a:bodyPr/>
                    <a:lstStyle/>
                    <a:p>
                      <a:endParaRPr lang="en-US"/>
                    </a:p>
                  </a:txBody>
                  <a:tcPr/>
                </a:tc>
                <a:tc gridSpan="3">
                  <a:txBody>
                    <a:bodyPr/>
                    <a:lstStyle/>
                    <a:p>
                      <a:pPr algn="ctr" fontAlgn="ctr"/>
                      <a:r>
                        <a:rPr lang="en-US"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7381825"/>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'19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Dec'19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9955467"/>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973130"/>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4,299.2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496867815"/>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5,477.3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8640705"/>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9,776.5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8920170"/>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10,421.1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811595144"/>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1,231.9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02701219"/>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11,653.0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61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654198169"/>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21,429.5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5062842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7465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29</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8" name="Picture 6" descr="Coast Capit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2916627200"/>
              </p:ext>
            </p:extLst>
          </p:nvPr>
        </p:nvGraphicFramePr>
        <p:xfrm>
          <a:off x="231306" y="1752600"/>
          <a:ext cx="4587240"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3E6D9060-B3F6-9E48-94E1-4EFD31C43BD5}"/>
              </a:ext>
            </a:extLst>
          </p:cNvPr>
          <p:cNvGraphicFramePr>
            <a:graphicFrameLocks noGrp="1"/>
          </p:cNvGraphicFramePr>
          <p:nvPr>
            <p:extLst>
              <p:ext uri="{D42A27DB-BD31-4B8C-83A1-F6EECF244321}">
                <p14:modId xmlns:p14="http://schemas.microsoft.com/office/powerpoint/2010/main" val="535821707"/>
              </p:ext>
            </p:extLst>
          </p:nvPr>
        </p:nvGraphicFramePr>
        <p:xfrm>
          <a:off x="5334000" y="4648200"/>
          <a:ext cx="3695701" cy="1524000"/>
        </p:xfrm>
        <a:graphic>
          <a:graphicData uri="http://schemas.openxmlformats.org/drawingml/2006/table">
            <a:tbl>
              <a:tblPr/>
              <a:tblGrid>
                <a:gridCol w="1672090">
                  <a:extLst>
                    <a:ext uri="{9D8B030D-6E8A-4147-A177-3AD203B41FA5}">
                      <a16:colId xmlns:a16="http://schemas.microsoft.com/office/drawing/2014/main" val="255343989"/>
                    </a:ext>
                  </a:extLst>
                </a:gridCol>
                <a:gridCol w="674537">
                  <a:extLst>
                    <a:ext uri="{9D8B030D-6E8A-4147-A177-3AD203B41FA5}">
                      <a16:colId xmlns:a16="http://schemas.microsoft.com/office/drawing/2014/main" val="2569682263"/>
                    </a:ext>
                  </a:extLst>
                </a:gridCol>
                <a:gridCol w="674537">
                  <a:extLst>
                    <a:ext uri="{9D8B030D-6E8A-4147-A177-3AD203B41FA5}">
                      <a16:colId xmlns:a16="http://schemas.microsoft.com/office/drawing/2014/main" val="4135685128"/>
                    </a:ext>
                  </a:extLst>
                </a:gridCol>
                <a:gridCol w="674537">
                  <a:extLst>
                    <a:ext uri="{9D8B030D-6E8A-4147-A177-3AD203B41FA5}">
                      <a16:colId xmlns:a16="http://schemas.microsoft.com/office/drawing/2014/main" val="384122354"/>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Coast Capital</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1A9"/>
                    </a:solidFill>
                  </a:tcPr>
                </a:tc>
                <a:tc gridSpan="3">
                  <a:txBody>
                    <a:bodyPr/>
                    <a:lstStyle/>
                    <a:p>
                      <a:pPr algn="ctr" fontAlgn="ctr"/>
                      <a:r>
                        <a:rPr lang="en-US" sz="1000" b="1" i="0" u="none" strike="noStrike">
                          <a:effectLst/>
                          <a:latin typeface="Calibri" panose="020F0502020204030204" pitchFamily="34" charset="0"/>
                        </a:rPr>
                        <a:t>Share of BC Banks and Credit Unions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114420"/>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Dec'19 %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2306428"/>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4707320"/>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038257855"/>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5.54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1333861"/>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3618106"/>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17256906"/>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28634733"/>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9675437"/>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543845"/>
                  </a:ext>
                </a:extLst>
              </a:tr>
            </a:tbl>
          </a:graphicData>
        </a:graphic>
      </p:graphicFrame>
    </p:spTree>
    <p:extLst>
      <p:ext uri="{BB962C8B-B14F-4D97-AF65-F5344CB8AC3E}">
        <p14:creationId xmlns:p14="http://schemas.microsoft.com/office/powerpoint/2010/main" val="93645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title"/>
          </p:nvPr>
        </p:nvSpPr>
        <p:spPr>
          <a:xfrm>
            <a:off x="914400" y="80319"/>
            <a:ext cx="8229600" cy="1600200"/>
          </a:xfrm>
        </p:spPr>
        <p:txBody>
          <a:bodyPr/>
          <a:lstStyle/>
          <a:p>
            <a:pPr algn="l" eaLnBrk="1" hangingPunct="1"/>
            <a:r>
              <a:rPr lang="en-CA" sz="2400" dirty="0"/>
              <a:t>Market Size and Growth Trends</a:t>
            </a:r>
          </a:p>
        </p:txBody>
      </p:sp>
      <p:sp>
        <p:nvSpPr>
          <p:cNvPr id="5123"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22CB0E4-218B-44AF-BFD6-10FC921487FB}" type="slidenum">
              <a:rPr lang="en-US" b="0" smtClean="0">
                <a:solidFill>
                  <a:schemeClr val="bg1"/>
                </a:solidFill>
              </a:rPr>
              <a:pPr/>
              <a:t>3</a:t>
            </a:fld>
            <a:endParaRPr lang="en-US" b="0" dirty="0">
              <a:solidFill>
                <a:schemeClr val="bg1"/>
              </a:solidFill>
            </a:endParaRPr>
          </a:p>
        </p:txBody>
      </p:sp>
      <p:sp>
        <p:nvSpPr>
          <p:cNvPr id="2" name="TextBox 1"/>
          <p:cNvSpPr txBox="1"/>
          <p:nvPr/>
        </p:nvSpPr>
        <p:spPr>
          <a:xfrm>
            <a:off x="6400800" y="6534626"/>
            <a:ext cx="1371600" cy="215444"/>
          </a:xfrm>
          <a:prstGeom prst="rect">
            <a:avLst/>
          </a:prstGeom>
          <a:noFill/>
        </p:spPr>
        <p:txBody>
          <a:bodyPr wrap="square" rtlCol="0">
            <a:spAutoFit/>
          </a:bodyPr>
          <a:lstStyle/>
          <a:p>
            <a:r>
              <a:rPr lang="en-US" sz="800" b="0" dirty="0"/>
              <a:t>Banks and Trusts 2 L1</a:t>
            </a:r>
          </a:p>
        </p:txBody>
      </p:sp>
      <p:sp>
        <p:nvSpPr>
          <p:cNvPr id="7"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TextBox 4">
            <a:extLst>
              <a:ext uri="{FF2B5EF4-FFF2-40B4-BE49-F238E27FC236}">
                <a16:creationId xmlns:a16="http://schemas.microsoft.com/office/drawing/2014/main" id="{67803005-553E-A142-8608-8D41598CF337}"/>
              </a:ext>
            </a:extLst>
          </p:cNvPr>
          <p:cNvSpPr txBox="1"/>
          <p:nvPr/>
        </p:nvSpPr>
        <p:spPr>
          <a:xfrm>
            <a:off x="762000" y="4718471"/>
            <a:ext cx="5435601" cy="830997"/>
          </a:xfrm>
          <a:prstGeom prst="rect">
            <a:avLst/>
          </a:prstGeom>
          <a:noFill/>
        </p:spPr>
        <p:txBody>
          <a:bodyPr wrap="square" rtlCol="0">
            <a:spAutoFit/>
          </a:bodyPr>
          <a:lstStyle/>
          <a:p>
            <a:pPr algn="l"/>
            <a:r>
              <a:rPr lang="en-US" dirty="0"/>
              <a:t>Note:  </a:t>
            </a:r>
            <a:r>
              <a:rPr lang="en-US" b="0" dirty="0"/>
              <a:t>Credit Union deposits include both personal and commercial demand and term deposits</a:t>
            </a:r>
          </a:p>
          <a:p>
            <a:pPr algn="l"/>
            <a:r>
              <a:rPr lang="en-US" b="0" dirty="0"/>
              <a:t>Most Credit Unions classify home equity lines of credit as mortgages whereas most banks classify them as personal loans.</a:t>
            </a:r>
          </a:p>
        </p:txBody>
      </p:sp>
      <p:graphicFrame>
        <p:nvGraphicFramePr>
          <p:cNvPr id="3" name="Object 2">
            <a:extLst>
              <a:ext uri="{FF2B5EF4-FFF2-40B4-BE49-F238E27FC236}">
                <a16:creationId xmlns:a16="http://schemas.microsoft.com/office/drawing/2014/main" id="{17ACC3BC-7AA6-4C0B-8804-878BAA65471D}"/>
              </a:ext>
            </a:extLst>
          </p:cNvPr>
          <p:cNvGraphicFramePr>
            <a:graphicFrameLocks noChangeAspect="1"/>
          </p:cNvGraphicFramePr>
          <p:nvPr>
            <p:extLst>
              <p:ext uri="{D42A27DB-BD31-4B8C-83A1-F6EECF244321}">
                <p14:modId xmlns:p14="http://schemas.microsoft.com/office/powerpoint/2010/main" val="2973165621"/>
              </p:ext>
            </p:extLst>
          </p:nvPr>
        </p:nvGraphicFramePr>
        <p:xfrm>
          <a:off x="918519" y="1841410"/>
          <a:ext cx="4438650" cy="2695575"/>
        </p:xfrm>
        <a:graphic>
          <a:graphicData uri="http://schemas.openxmlformats.org/presentationml/2006/ole">
            <mc:AlternateContent xmlns:mc="http://schemas.openxmlformats.org/markup-compatibility/2006">
              <mc:Choice xmlns:v="urn:schemas-microsoft-com:vml" Requires="v">
                <p:oleObj spid="_x0000_s1027" name="Macro-Enabled Worksheet" r:id="rId4" imgW="4438542" imgH="2695439" progId="Excel.SheetMacroEnabled.12">
                  <p:link updateAutomatic="1"/>
                </p:oleObj>
              </mc:Choice>
              <mc:Fallback>
                <p:oleObj name="Macro-Enabled Worksheet" r:id="rId4" imgW="4438542" imgH="2695439" progId="Excel.SheetMacroEnabled.12">
                  <p:link updateAutomatic="1"/>
                  <p:pic>
                    <p:nvPicPr>
                      <p:cNvPr id="3" name="Object 2">
                        <a:extLst>
                          <a:ext uri="{FF2B5EF4-FFF2-40B4-BE49-F238E27FC236}">
                            <a16:creationId xmlns:a16="http://schemas.microsoft.com/office/drawing/2014/main" id="{17ACC3BC-7AA6-4C0B-8804-878BAA65471D}"/>
                          </a:ext>
                        </a:extLst>
                      </p:cNvPr>
                      <p:cNvPicPr/>
                      <p:nvPr/>
                    </p:nvPicPr>
                    <p:blipFill>
                      <a:blip r:embed="rId5"/>
                      <a:stretch>
                        <a:fillRect/>
                      </a:stretch>
                    </p:blipFill>
                    <p:spPr>
                      <a:xfrm>
                        <a:off x="918519" y="1841410"/>
                        <a:ext cx="4438650" cy="2695575"/>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3844925" y="288925"/>
            <a:ext cx="4689475" cy="1216025"/>
          </a:xfrm>
        </p:spPr>
        <p:txBody>
          <a:bodyPr/>
          <a:lstStyle/>
          <a:p>
            <a:pPr eaLnBrk="1" hangingPunct="1"/>
            <a:r>
              <a:rPr lang="en-CA" dirty="0"/>
              <a:t>Press Releases</a:t>
            </a:r>
          </a:p>
        </p:txBody>
      </p:sp>
      <p:sp>
        <p:nvSpPr>
          <p:cNvPr id="45061" name="Rectangle 3"/>
          <p:cNvSpPr>
            <a:spLocks noGrp="1" noChangeArrowheads="1"/>
          </p:cNvSpPr>
          <p:nvPr>
            <p:ph idx="1"/>
          </p:nvPr>
        </p:nvSpPr>
        <p:spPr/>
        <p:txBody>
          <a:bodyPr>
            <a:noAutofit/>
          </a:bodyPr>
          <a:lstStyle/>
          <a:p>
            <a:endParaRPr lang="en-US" sz="1000" dirty="0"/>
          </a:p>
          <a:p>
            <a:r>
              <a:rPr lang="en-US" sz="1000" dirty="0"/>
              <a:t>March 30, Surrey, B.C. – Food Banks BC is thanking Coast Capital Savings for a sizable donation to help the organization address food security concerns in the face of the COVID-19 public health crisis.</a:t>
            </a:r>
          </a:p>
          <a:p>
            <a:r>
              <a:rPr lang="en-US" sz="1000" dirty="0"/>
              <a:t>The BC-based federal credit union has committed $100,000 to Food Banks BC which will be distributed to local food banks across communities in British Columbia to help curb critical food shortages caused by COVID-19. Food Bank BC will also be working to distribute some of these funds to their provincial counter parts in Alberta and Ontario in support of the communities that Coast Capital serves in those provinces.</a:t>
            </a:r>
          </a:p>
          <a:p>
            <a:r>
              <a:rPr lang="en-US" sz="1000" b="1" dirty="0"/>
              <a:t>29 October 2019 </a:t>
            </a:r>
            <a:r>
              <a:rPr lang="en-US" sz="1000" dirty="0"/>
              <a:t>- </a:t>
            </a:r>
            <a:r>
              <a:rPr lang="en-US" sz="1000" dirty="0">
                <a:hlinkClick r:id="rId3"/>
              </a:rPr>
              <a:t>nCino</a:t>
            </a:r>
            <a:r>
              <a:rPr lang="en-US" sz="1000" dirty="0"/>
              <a:t>, the worldwide leader in cloud banking, today announced that </a:t>
            </a:r>
            <a:r>
              <a:rPr lang="en-US" sz="1000" dirty="0">
                <a:hlinkClick r:id="rId4"/>
              </a:rPr>
              <a:t>Coast Capital Savings Federal Credit Union</a:t>
            </a:r>
            <a:r>
              <a:rPr lang="en-US" sz="1000" dirty="0"/>
              <a:t>, Canada’s largest credit union by membership, has selected the </a:t>
            </a:r>
            <a:r>
              <a:rPr lang="en-US" sz="1000" dirty="0" err="1"/>
              <a:t>nCino</a:t>
            </a:r>
            <a:r>
              <a:rPr lang="en-US" sz="1000" dirty="0"/>
              <a:t> Bank Operating System to serve as its lending solution for online </a:t>
            </a:r>
            <a:r>
              <a:rPr lang="en-US" sz="1000" dirty="0">
                <a:hlinkClick r:id="rId5"/>
              </a:rPr>
              <a:t>Retail</a:t>
            </a:r>
            <a:r>
              <a:rPr lang="en-US" sz="1000" dirty="0"/>
              <a:t> and </a:t>
            </a:r>
            <a:r>
              <a:rPr lang="en-US" sz="1000" dirty="0">
                <a:hlinkClick r:id="rId6"/>
              </a:rPr>
              <a:t>Small Business</a:t>
            </a:r>
            <a:r>
              <a:rPr lang="en-US" sz="1000" dirty="0"/>
              <a:t> loan applications. The </a:t>
            </a:r>
            <a:r>
              <a:rPr lang="en-US" sz="1000" dirty="0" err="1"/>
              <a:t>nCino</a:t>
            </a:r>
            <a:r>
              <a:rPr lang="en-US" sz="1000" dirty="0"/>
              <a:t> platform will support automated and best-in-class workflow features for Coast Capital across the organization as part of an end-to-end loan origination </a:t>
            </a:r>
            <a:r>
              <a:rPr lang="en-US" sz="1000" dirty="0" err="1"/>
              <a:t>process.Sept</a:t>
            </a:r>
            <a:r>
              <a:rPr lang="en-US" sz="1000" dirty="0"/>
              <a:t> 9, 2019:  Coast Capital Savings, Canada’s largest national credit union, in partnership with </a:t>
            </a:r>
            <a:r>
              <a:rPr lang="en-US" sz="1000" dirty="0" err="1"/>
              <a:t>thirdstream</a:t>
            </a:r>
            <a:r>
              <a:rPr lang="en-US" sz="1000" dirty="0"/>
              <a:t>, launched digital account opening earlier this year.  As part of the credit union’s continued dedication to delivering a superior member experience, Canadians can become Coast Capital members and open accounts online in five minutes or less.</a:t>
            </a:r>
            <a:endParaRPr lang="en-CA" sz="1000" b="1" dirty="0"/>
          </a:p>
          <a:p>
            <a:r>
              <a:rPr lang="en-CA" sz="1000" b="1" dirty="0"/>
              <a:t>July 11</a:t>
            </a:r>
            <a:r>
              <a:rPr lang="en-CA" sz="1000" dirty="0"/>
              <a:t> – Coast Capital Savings, Canada’s largest credit union by membership, and </a:t>
            </a:r>
            <a:r>
              <a:rPr lang="en-CA" sz="1000" dirty="0" err="1"/>
              <a:t>OnDeck</a:t>
            </a:r>
            <a:r>
              <a:rPr lang="en-CA" sz="1000" dirty="0"/>
              <a:t> Canada, a leading online lender to Canadian small businesses, today announced an innovative partnership aimed at accelerating online lending to Coast Capital small business members.  Beginning this month, Coast Capital Savings (Coast Capital) small business members can apply for term loan financing from </a:t>
            </a:r>
            <a:r>
              <a:rPr lang="en-CA" sz="1000" dirty="0" err="1"/>
              <a:t>OnDeck</a:t>
            </a:r>
            <a:r>
              <a:rPr lang="en-CA" sz="1000" dirty="0"/>
              <a:t> of up to CAD $250,000 online, in branch or through the Coast Capital Contact Centre and receive approval and funding in as little as one day. The agreement is aimed at bridging a gap in small business credit in Canada by addressing the urgent needs of Canada’s small business sector for faster short-term financing.</a:t>
            </a:r>
            <a:endParaRPr lang="en-US" sz="1000" b="1" dirty="0"/>
          </a:p>
          <a:p>
            <a:r>
              <a:rPr lang="en-US" sz="1000" b="1" dirty="0"/>
              <a:t>October 30, 2018:  </a:t>
            </a:r>
            <a:r>
              <a:rPr lang="en-US" sz="1000" dirty="0"/>
              <a:t>Coast Capital Savings has been given approval by Minister of Finance Bill Morneau to become a federal credit union, effective November 1, 2018. The approval follows an extensive review by the Office of the Superintendent of Financial Institutions (OSFI), which assessed Coast Capital’s ability and readiness to meet the standards of a federally-regulated financial institution.</a:t>
            </a:r>
          </a:p>
        </p:txBody>
      </p:sp>
      <p:sp>
        <p:nvSpPr>
          <p:cNvPr id="4505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2CCEC05-08E3-458D-98DD-ECC48EA80F09}" type="slidenum">
              <a:rPr lang="en-US" b="0" smtClean="0">
                <a:solidFill>
                  <a:schemeClr val="bg1"/>
                </a:solidFill>
              </a:rPr>
              <a:pPr/>
              <a:t>30</a:t>
            </a:fld>
            <a:endParaRPr lang="en-US" b="0" dirty="0">
              <a:solidFill>
                <a:schemeClr val="bg1"/>
              </a:solidFill>
            </a:endParaRPr>
          </a:p>
        </p:txBody>
      </p:sp>
      <p:sp>
        <p:nvSpPr>
          <p:cNvPr id="2" name="TextBox 1"/>
          <p:cNvSpPr txBox="1"/>
          <p:nvPr/>
        </p:nvSpPr>
        <p:spPr>
          <a:xfrm>
            <a:off x="8555279" y="6490156"/>
            <a:ext cx="512521"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spc="50" dirty="0">
                <a:ln w="9525" cmpd="sng">
                  <a:solidFill>
                    <a:schemeClr val="bg1"/>
                  </a:solidFill>
                  <a:prstDash val="solid"/>
                </a:ln>
                <a:solidFill>
                  <a:srgbClr val="70AD47">
                    <a:tint val="1000"/>
                  </a:srgbClr>
                </a:solidFill>
                <a:effectLst>
                  <a:glow rad="38100">
                    <a:schemeClr val="accent1">
                      <a:alpha val="40000"/>
                    </a:schemeClr>
                  </a:glow>
                </a:effectLst>
                <a:hlinkClick r:id="rId7"/>
              </a:rPr>
              <a:t>Press</a:t>
            </a:r>
            <a:endParaRPr lang="en-CA" sz="800" spc="50" dirty="0">
              <a:ln w="9525" cmpd="sng">
                <a:solidFill>
                  <a:schemeClr val="bg1"/>
                </a:solidFill>
                <a:prstDash val="solid"/>
              </a:ln>
              <a:solidFill>
                <a:srgbClr val="70AD47">
                  <a:tint val="1000"/>
                </a:srgbClr>
              </a:solidFill>
              <a:effectLst>
                <a:glow rad="38100">
                  <a:schemeClr val="accent1">
                    <a:alpha val="40000"/>
                  </a:schemeClr>
                </a:glow>
              </a:effectLst>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6" descr="Coast Capital"/>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p:cNvSpPr txBox="1"/>
          <p:nvPr/>
        </p:nvSpPr>
        <p:spPr>
          <a:xfrm>
            <a:off x="8534400" y="6497000"/>
            <a:ext cx="512521"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spc="50" dirty="0">
                <a:ln w="9525" cmpd="sng">
                  <a:solidFill>
                    <a:schemeClr val="bg1"/>
                  </a:solidFill>
                  <a:prstDash val="solid"/>
                </a:ln>
                <a:solidFill>
                  <a:srgbClr val="70AD47">
                    <a:tint val="1000"/>
                  </a:srgbClr>
                </a:solidFill>
                <a:effectLst>
                  <a:glow rad="38100">
                    <a:schemeClr val="accent1">
                      <a:alpha val="40000"/>
                    </a:schemeClr>
                  </a:glow>
                </a:effectLst>
                <a:hlinkClick r:id="rId7"/>
              </a:rPr>
              <a:t>Press</a:t>
            </a:r>
            <a:endParaRPr lang="en-CA" sz="800" spc="50" dirty="0">
              <a:ln w="9525" cmpd="sng">
                <a:solidFill>
                  <a:schemeClr val="bg1"/>
                </a:solidFill>
                <a:prstDash val="solid"/>
              </a:ln>
              <a:solidFill>
                <a:srgbClr val="70AD47">
                  <a:tint val="1000"/>
                </a:srgbClr>
              </a:solidFill>
              <a:effectLst>
                <a:glow rad="38100">
                  <a:schemeClr val="accent1">
                    <a:alpha val="40000"/>
                  </a:schemeClr>
                </a:glo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1400" y="80665"/>
            <a:ext cx="2971800" cy="1600200"/>
          </a:xfrm>
        </p:spPr>
        <p:txBody>
          <a:bodyPr/>
          <a:lstStyle/>
          <a:p>
            <a:r>
              <a:rPr lang="en-CA" dirty="0"/>
              <a:t>% Changes in Share of Total Market</a:t>
            </a:r>
            <a:endParaRPr lang="en-US" dirty="0"/>
          </a:p>
        </p:txBody>
      </p:sp>
      <p:sp>
        <p:nvSpPr>
          <p:cNvPr id="38916" name="Slide Number Placeholder 4"/>
          <p:cNvSpPr>
            <a:spLocks noGrp="1"/>
          </p:cNvSpPr>
          <p:nvPr>
            <p:ph type="sldNum" sz="quarter" idx="12"/>
          </p:nvPr>
        </p:nvSpPr>
        <p:spPr>
          <a:xfrm>
            <a:off x="7391400" y="649287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874E9ED-E802-416B-BEF5-59B55F9E555D}" type="slidenum">
              <a:rPr lang="en-US" b="0" smtClean="0">
                <a:solidFill>
                  <a:schemeClr val="bg1"/>
                </a:solidFill>
              </a:rPr>
              <a:pPr/>
              <a:t>31</a:t>
            </a:fld>
            <a:endParaRPr lang="en-US" b="0" dirty="0">
              <a:solidFill>
                <a:schemeClr val="bg1"/>
              </a:solidFill>
            </a:endParaRPr>
          </a:p>
        </p:txBody>
      </p:sp>
      <p:pic>
        <p:nvPicPr>
          <p:cNvPr id="7" name="Picture 6"/>
          <p:cNvPicPr>
            <a:picLocks noChangeAspect="1"/>
          </p:cNvPicPr>
          <p:nvPr/>
        </p:nvPicPr>
        <p:blipFill>
          <a:blip r:embed="rId4"/>
          <a:stretch>
            <a:fillRect/>
          </a:stretch>
        </p:blipFill>
        <p:spPr>
          <a:xfrm>
            <a:off x="914400" y="870478"/>
            <a:ext cx="2514600" cy="769974"/>
          </a:xfrm>
          <a:prstGeom prst="rect">
            <a:avLst/>
          </a:prstGeom>
          <a:ln>
            <a:solidFill>
              <a:schemeClr val="tx2"/>
            </a:solidFill>
          </a:ln>
          <a:effectLst>
            <a:outerShdw blurRad="50800" dist="38100" dir="2700000" algn="tl" rotWithShape="0">
              <a:srgbClr val="000000">
                <a:alpha val="43000"/>
              </a:srgbClr>
            </a:outerShdw>
          </a:effec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TextBox 8"/>
          <p:cNvSpPr txBox="1"/>
          <p:nvPr/>
        </p:nvSpPr>
        <p:spPr>
          <a:xfrm>
            <a:off x="4953000" y="1961799"/>
            <a:ext cx="3823213" cy="2246769"/>
          </a:xfrm>
          <a:prstGeom prst="rect">
            <a:avLst/>
          </a:prstGeom>
          <a:noFill/>
        </p:spPr>
        <p:txBody>
          <a:bodyPr wrap="square" rtlCol="0">
            <a:spAutoFit/>
          </a:bodyPr>
          <a:lstStyle/>
          <a:p>
            <a:pPr algn="l"/>
            <a:r>
              <a:rPr lang="en-CA" sz="1000" b="0" dirty="0"/>
              <a:t>First West is Canada’s 5th largest and BC’s 3rd largest credit union with assets of $10.6B, 226k members and 53 locations (Q2’19).</a:t>
            </a:r>
          </a:p>
          <a:p>
            <a:pPr algn="l"/>
            <a:endParaRPr lang="en-CA" sz="1000" b="0" dirty="0"/>
          </a:p>
          <a:p>
            <a:pPr algn="l"/>
            <a:r>
              <a:rPr lang="en-CA" sz="1000" b="0" dirty="0"/>
              <a:t>First West utilizes the “federated” merger model whereby the merged credit unions maintain their brand, yet the merged credit union offers a common value proposition while fully leveraging operational synergies.  The three credit unions currently in the model are Envision, Valley First (Jan ‘11)  and Island Savings (D’14).</a:t>
            </a:r>
          </a:p>
          <a:p>
            <a:pPr algn="l"/>
            <a:endParaRPr lang="en-CA" sz="1000" b="0" dirty="0"/>
          </a:p>
          <a:p>
            <a:pPr algn="l"/>
            <a:endParaRPr lang="en-CA" sz="1000" b="0" dirty="0"/>
          </a:p>
          <a:p>
            <a:pPr algn="l"/>
            <a:endParaRPr lang="en-US" sz="1000" b="0" dirty="0"/>
          </a:p>
        </p:txBody>
      </p:sp>
      <p:sp>
        <p:nvSpPr>
          <p:cNvPr id="5" name="TextBox 4"/>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4" name="Object 3">
            <a:extLst>
              <a:ext uri="{FF2B5EF4-FFF2-40B4-BE49-F238E27FC236}">
                <a16:creationId xmlns:a16="http://schemas.microsoft.com/office/drawing/2014/main" id="{B928798D-79A9-4553-BD42-40EB371D48FB}"/>
              </a:ext>
            </a:extLst>
          </p:cNvPr>
          <p:cNvGraphicFramePr>
            <a:graphicFrameLocks noChangeAspect="1"/>
          </p:cNvGraphicFramePr>
          <p:nvPr>
            <p:extLst>
              <p:ext uri="{D42A27DB-BD31-4B8C-83A1-F6EECF244321}">
                <p14:modId xmlns:p14="http://schemas.microsoft.com/office/powerpoint/2010/main" val="252211690"/>
              </p:ext>
            </p:extLst>
          </p:nvPr>
        </p:nvGraphicFramePr>
        <p:xfrm>
          <a:off x="5038725" y="4518025"/>
          <a:ext cx="4029075" cy="1685925"/>
        </p:xfrm>
        <a:graphic>
          <a:graphicData uri="http://schemas.openxmlformats.org/presentationml/2006/ole">
            <mc:AlternateContent xmlns:mc="http://schemas.openxmlformats.org/markup-compatibility/2006">
              <mc:Choice xmlns:v="urn:schemas-microsoft-com:vml" Requires="v">
                <p:oleObj spid="_x0000_s6147" name="Macro-Enabled Worksheet" r:id="rId5" imgW="4028874" imgH="1685925" progId="Excel.SheetMacroEnabled.12">
                  <p:link updateAutomatic="1"/>
                </p:oleObj>
              </mc:Choice>
              <mc:Fallback>
                <p:oleObj name="Macro-Enabled Worksheet" r:id="rId5" imgW="4028874" imgH="1685925" progId="Excel.SheetMacroEnabled.12">
                  <p:link updateAutomatic="1"/>
                  <p:pic>
                    <p:nvPicPr>
                      <p:cNvPr id="4" name="Object 3">
                        <a:extLst>
                          <a:ext uri="{FF2B5EF4-FFF2-40B4-BE49-F238E27FC236}">
                            <a16:creationId xmlns:a16="http://schemas.microsoft.com/office/drawing/2014/main" id="{B928798D-79A9-4553-BD42-40EB371D48FB}"/>
                          </a:ext>
                        </a:extLst>
                      </p:cNvPr>
                      <p:cNvPicPr/>
                      <p:nvPr/>
                    </p:nvPicPr>
                    <p:blipFill>
                      <a:blip r:embed="rId6"/>
                      <a:stretch>
                        <a:fillRect/>
                      </a:stretch>
                    </p:blipFill>
                    <p:spPr>
                      <a:xfrm>
                        <a:off x="5038725" y="4518025"/>
                        <a:ext cx="4029075" cy="1685925"/>
                      </a:xfrm>
                      <a:prstGeom prst="rect">
                        <a:avLst/>
                      </a:prstGeom>
                    </p:spPr>
                  </p:pic>
                </p:oleObj>
              </mc:Fallback>
            </mc:AlternateContent>
          </a:graphicData>
        </a:graphic>
      </p:graphicFrame>
      <p:graphicFrame>
        <p:nvGraphicFramePr>
          <p:cNvPr id="11" name="Chart 10">
            <a:extLst>
              <a:ext uri="{FF2B5EF4-FFF2-40B4-BE49-F238E27FC236}">
                <a16:creationId xmlns:a16="http://schemas.microsoft.com/office/drawing/2014/main" id="{00000000-0008-0000-1200-000005000000}"/>
              </a:ext>
            </a:extLst>
          </p:cNvPr>
          <p:cNvGraphicFramePr>
            <a:graphicFrameLocks/>
          </p:cNvGraphicFramePr>
          <p:nvPr>
            <p:extLst>
              <p:ext uri="{D42A27DB-BD31-4B8C-83A1-F6EECF244321}">
                <p14:modId xmlns:p14="http://schemas.microsoft.com/office/powerpoint/2010/main" val="2342979100"/>
              </p:ext>
            </p:extLst>
          </p:nvPr>
        </p:nvGraphicFramePr>
        <p:xfrm>
          <a:off x="457200" y="1680865"/>
          <a:ext cx="4001135" cy="45230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4978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0" y="70378"/>
            <a:ext cx="27432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32</a:t>
            </a:fld>
            <a:endParaRPr lang="en-US" b="0">
              <a:solidFill>
                <a:schemeClr val="bg1"/>
              </a:solidFill>
            </a:endParaRPr>
          </a:p>
        </p:txBody>
      </p:sp>
      <p:sp>
        <p:nvSpPr>
          <p:cNvPr id="2" name="TextBox 1"/>
          <p:cNvSpPr txBox="1"/>
          <p:nvPr/>
        </p:nvSpPr>
        <p:spPr>
          <a:xfrm>
            <a:off x="6705600" y="6534626"/>
            <a:ext cx="990600" cy="215444"/>
          </a:xfrm>
          <a:prstGeom prst="rect">
            <a:avLst/>
          </a:prstGeom>
          <a:noFill/>
        </p:spPr>
        <p:txBody>
          <a:bodyPr wrap="square" rtlCol="0">
            <a:spAutoFit/>
          </a:bodyPr>
          <a:lstStyle/>
          <a:p>
            <a:r>
              <a:rPr lang="en-US" sz="800" b="0" dirty="0"/>
              <a:t>18 AT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3" name="Picture 12"/>
          <p:cNvPicPr>
            <a:picLocks noChangeAspect="1"/>
          </p:cNvPicPr>
          <p:nvPr/>
        </p:nvPicPr>
        <p:blipFill>
          <a:blip r:embed="rId4"/>
          <a:stretch>
            <a:fillRect/>
          </a:stretch>
        </p:blipFill>
        <p:spPr>
          <a:xfrm>
            <a:off x="914400" y="870478"/>
            <a:ext cx="2514600" cy="769974"/>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1300-000005000000}"/>
              </a:ext>
            </a:extLst>
          </p:cNvPr>
          <p:cNvGraphicFramePr>
            <a:graphicFrameLocks/>
          </p:cNvGraphicFramePr>
          <p:nvPr>
            <p:extLst>
              <p:ext uri="{D42A27DB-BD31-4B8C-83A1-F6EECF244321}">
                <p14:modId xmlns:p14="http://schemas.microsoft.com/office/powerpoint/2010/main" val="4106017595"/>
              </p:ext>
            </p:extLst>
          </p:nvPr>
        </p:nvGraphicFramePr>
        <p:xfrm>
          <a:off x="125730" y="1828800"/>
          <a:ext cx="4751070"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D730DD65-3046-4B73-9B9B-4EF164F87CCE}"/>
              </a:ext>
            </a:extLst>
          </p:cNvPr>
          <p:cNvGraphicFramePr>
            <a:graphicFrameLocks noChangeAspect="1"/>
          </p:cNvGraphicFramePr>
          <p:nvPr>
            <p:extLst>
              <p:ext uri="{D42A27DB-BD31-4B8C-83A1-F6EECF244321}">
                <p14:modId xmlns:p14="http://schemas.microsoft.com/office/powerpoint/2010/main" val="3226881476"/>
              </p:ext>
            </p:extLst>
          </p:nvPr>
        </p:nvGraphicFramePr>
        <p:xfrm>
          <a:off x="5576888" y="4572000"/>
          <a:ext cx="3438525" cy="1685925"/>
        </p:xfrm>
        <a:graphic>
          <a:graphicData uri="http://schemas.openxmlformats.org/presentationml/2006/ole">
            <mc:AlternateContent xmlns:mc="http://schemas.openxmlformats.org/markup-compatibility/2006">
              <mc:Choice xmlns:v="urn:schemas-microsoft-com:vml" Requires="v">
                <p:oleObj spid="_x0000_s7171" name="Macro-Enabled Worksheet" r:id="rId6" imgW="3438675" imgH="1685925" progId="Excel.SheetMacroEnabled.12">
                  <p:link updateAutomatic="1"/>
                </p:oleObj>
              </mc:Choice>
              <mc:Fallback>
                <p:oleObj name="Macro-Enabled Worksheet" r:id="rId6" imgW="3438675" imgH="1685925" progId="Excel.SheetMacroEnabled.12">
                  <p:link updateAutomatic="1"/>
                  <p:pic>
                    <p:nvPicPr>
                      <p:cNvPr id="5" name="Object 4">
                        <a:extLst>
                          <a:ext uri="{FF2B5EF4-FFF2-40B4-BE49-F238E27FC236}">
                            <a16:creationId xmlns:a16="http://schemas.microsoft.com/office/drawing/2014/main" id="{D730DD65-3046-4B73-9B9B-4EF164F87CCE}"/>
                          </a:ext>
                        </a:extLst>
                      </p:cNvPr>
                      <p:cNvPicPr/>
                      <p:nvPr/>
                    </p:nvPicPr>
                    <p:blipFill>
                      <a:blip r:embed="rId7"/>
                      <a:stretch>
                        <a:fillRect/>
                      </a:stretch>
                    </p:blipFill>
                    <p:spPr>
                      <a:xfrm>
                        <a:off x="5576888" y="4572000"/>
                        <a:ext cx="3438525" cy="1685925"/>
                      </a:xfrm>
                      <a:prstGeom prst="rect">
                        <a:avLst/>
                      </a:prstGeom>
                    </p:spPr>
                  </p:pic>
                </p:oleObj>
              </mc:Fallback>
            </mc:AlternateContent>
          </a:graphicData>
        </a:graphic>
      </p:graphicFrame>
    </p:spTree>
    <p:extLst>
      <p:ext uri="{BB962C8B-B14F-4D97-AF65-F5344CB8AC3E}">
        <p14:creationId xmlns:p14="http://schemas.microsoft.com/office/powerpoint/2010/main" val="2553249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162" y="367099"/>
            <a:ext cx="4003675" cy="1216025"/>
          </a:xfrm>
        </p:spPr>
        <p:txBody>
          <a:bodyPr/>
          <a:lstStyle/>
          <a:p>
            <a:r>
              <a:rPr lang="en-CA" dirty="0"/>
              <a:t>Press Releases</a:t>
            </a:r>
          </a:p>
        </p:txBody>
      </p:sp>
      <p:sp>
        <p:nvSpPr>
          <p:cNvPr id="6" name="Content Placeholder 5"/>
          <p:cNvSpPr>
            <a:spLocks noGrp="1"/>
          </p:cNvSpPr>
          <p:nvPr>
            <p:ph idx="1"/>
          </p:nvPr>
        </p:nvSpPr>
        <p:spPr/>
        <p:txBody>
          <a:bodyPr>
            <a:noAutofit/>
          </a:bodyPr>
          <a:lstStyle/>
          <a:p>
            <a:pPr>
              <a:buFont typeface="Wingdings" pitchFamily="2" charset="2"/>
              <a:buChar char="§"/>
            </a:pPr>
            <a:r>
              <a:rPr lang="en-US" sz="1000" dirty="0"/>
              <a:t>April 17, 2020 LANGLEY, B.C.— </a:t>
            </a:r>
            <a:r>
              <a:rPr lang="en-US" sz="1000" dirty="0" err="1"/>
              <a:t>Advicent</a:t>
            </a:r>
            <a:r>
              <a:rPr lang="en-US" sz="1000" dirty="0"/>
              <a:t> announces that First West Credit Union has integrated the </a:t>
            </a:r>
            <a:r>
              <a:rPr lang="en-US" sz="1000" dirty="0" err="1"/>
              <a:t>NaviPlan</a:t>
            </a:r>
            <a:r>
              <a:rPr lang="en-US" sz="1000" dirty="0"/>
              <a:t> platform into the digital banking service offering for members and clients at the Canadian financial institution’s 51 branches across British Columbia.</a:t>
            </a:r>
            <a:endParaRPr lang="en-US" sz="1000" b="1" dirty="0"/>
          </a:p>
          <a:p>
            <a:pPr>
              <a:buFont typeface="Wingdings" pitchFamily="2" charset="2"/>
              <a:buChar char="§"/>
            </a:pPr>
            <a:r>
              <a:rPr lang="en-US" sz="1000" b="1" dirty="0"/>
              <a:t>Dec 12, 2019</a:t>
            </a:r>
            <a:r>
              <a:rPr lang="en-US" sz="1000" dirty="0"/>
              <a:t>First West Credit Union today announces that a new digital banking experience is now available for its retail banking members across all its regional divisions. Following on the heels of the launch at Envision Financial in September, all three channels of the Forge Digital Banking Platform, including new mobile apps, online banking platforms and public websites were recently unveiled at Valley First and Island Savings.</a:t>
            </a:r>
          </a:p>
          <a:p>
            <a:r>
              <a:rPr lang="en-US" sz="1000" dirty="0"/>
              <a:t>Developed in partnership with Central 1, First West is the first credit union in Canada to fully release all three channels of the Forge Digital Banking Platform into market, giving its members access to innovative digital banking solutions.</a:t>
            </a:r>
          </a:p>
          <a:p>
            <a:pPr>
              <a:buFont typeface="Wingdings" charset="2"/>
              <a:buChar char="§"/>
            </a:pPr>
            <a:r>
              <a:rPr lang="en-US" sz="1000" dirty="0"/>
              <a:t>(September 26, 2019) – First West Credit Union today announces the launch of a new digital banking experience in its Envision Financial division. Developed in partnership with Central 1, First West is the first credit union in Canada to release all three channels of the Forge Digital Banking Platform into market, which includes a brand new mobile app, online banking platform and public website.</a:t>
            </a:r>
          </a:p>
          <a:p>
            <a:pPr>
              <a:buFont typeface="Wingdings" charset="2"/>
              <a:buChar char="§"/>
            </a:pPr>
            <a:r>
              <a:rPr lang="en-US" sz="1000" dirty="0"/>
              <a:t>(August 22, 2019) – Westland Insurance Group Ltd. is pleased to announce the acquisition of First West Insurance Services, a subsidiary of First West Credit Union, effective Sept. 30, 2019. BMO Capital Markets acted as financial advisor to Westland and KPMG Corporate Finance acted as financial advisor to First West.</a:t>
            </a:r>
            <a:r>
              <a:rPr lang="en-US" sz="1000" b="1" dirty="0"/>
              <a:t> </a:t>
            </a:r>
          </a:p>
          <a:p>
            <a:pPr>
              <a:buFont typeface="Wingdings" charset="2"/>
              <a:buChar char="§"/>
            </a:pPr>
            <a:r>
              <a:rPr lang="en-US" sz="1000" b="1" dirty="0"/>
              <a:t>(October 30, 2018) </a:t>
            </a:r>
            <a:r>
              <a:rPr lang="en-US" sz="1000" dirty="0"/>
              <a:t>- First West Credit Union and FICANEX® are pleased to announce the roll-out of </a:t>
            </a:r>
            <a:r>
              <a:rPr lang="en-US" sz="1000" dirty="0" err="1"/>
              <a:t>SendGlobal</a:t>
            </a:r>
            <a:r>
              <a:rPr lang="en-US" sz="1000" dirty="0"/>
              <a:t>, an international money transfer mobile application that provides a convenient and secure way for customers to send money to family and friends around the world. Integrated through the </a:t>
            </a:r>
            <a:r>
              <a:rPr lang="en-US" sz="1000" dirty="0" err="1"/>
              <a:t>tunl</a:t>
            </a:r>
            <a:r>
              <a:rPr lang="en-US" sz="1000" dirty="0"/>
              <a:t>.™ platform built by FICANEX, First West Credit Union and its regional divisions – Envision Financial, Island Savings, Valley First and Enderby &amp; District Financial – have launched the app and now offer this valuable service to their current and prospective members.</a:t>
            </a:r>
            <a:endParaRPr lang="en-CA"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33</a:t>
            </a:fld>
            <a:endParaRPr lang="en-US"/>
          </a:p>
        </p:txBody>
      </p:sp>
      <p:sp>
        <p:nvSpPr>
          <p:cNvPr id="3" name="TextBox 2"/>
          <p:cNvSpPr txBox="1"/>
          <p:nvPr/>
        </p:nvSpPr>
        <p:spPr>
          <a:xfrm>
            <a:off x="8378109" y="6497075"/>
            <a:ext cx="713163" cy="2205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w="6600">
                  <a:solidFill>
                    <a:schemeClr val="bg1"/>
                  </a:solidFill>
                  <a:prstDash val="solid"/>
                </a:ln>
                <a:solidFill>
                  <a:srgbClr val="FFFFFF"/>
                </a:solidFill>
                <a:effectLst>
                  <a:outerShdw dist="38100" dir="2700000" algn="tl" rotWithShape="0">
                    <a:schemeClr val="accent2"/>
                  </a:outerShdw>
                </a:effectLst>
                <a:hlinkClick r:id="rId3"/>
              </a:rPr>
              <a:t>Press</a:t>
            </a:r>
            <a:endParaRPr lang="en-CA" sz="800" dirty="0">
              <a:ln w="6600">
                <a:solidFill>
                  <a:schemeClr val="bg1"/>
                </a:solidFill>
                <a:prstDash val="solid"/>
              </a:ln>
              <a:solidFill>
                <a:srgbClr val="FFFFFF"/>
              </a:solidFill>
              <a:effectLst>
                <a:outerShdw dist="38100" dir="2700000" algn="tl" rotWithShape="0">
                  <a:schemeClr val="accent2"/>
                </a:outerShdw>
              </a:effectLst>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p:cNvPicPr>
            <a:picLocks noChangeAspect="1"/>
          </p:cNvPicPr>
          <p:nvPr/>
        </p:nvPicPr>
        <p:blipFill>
          <a:blip r:embed="rId4"/>
          <a:stretch>
            <a:fillRect/>
          </a:stretch>
        </p:blipFill>
        <p:spPr>
          <a:xfrm>
            <a:off x="914400" y="870478"/>
            <a:ext cx="2514600" cy="769974"/>
          </a:xfrm>
          <a:prstGeom prst="rect">
            <a:avLst/>
          </a:prstGeom>
          <a:ln>
            <a:solidFill>
              <a:schemeClr val="tx2"/>
            </a:solidFill>
          </a:ln>
          <a:effectLst>
            <a:outerShdw blurRad="50800" dist="38100" dir="2700000" algn="tl" rotWithShape="0">
              <a:srgbClr val="000000">
                <a:alpha val="43000"/>
              </a:srgbClr>
            </a:outerShdw>
          </a:effec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9660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60278"/>
            <a:ext cx="2895600" cy="1600200"/>
          </a:xfrm>
        </p:spPr>
        <p:txBody>
          <a:bodyPr/>
          <a:lstStyle/>
          <a:p>
            <a:r>
              <a:rPr lang="en-CA" dirty="0"/>
              <a:t>% Changes in Share of Total Market</a:t>
            </a:r>
            <a:endParaRPr lang="en-US" dirty="0"/>
          </a:p>
        </p:txBody>
      </p:sp>
      <p:sp>
        <p:nvSpPr>
          <p:cNvPr id="6144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ED643D6-3CAF-4AF3-B886-9CFDD969A28C}" type="slidenum">
              <a:rPr lang="en-US" b="0" smtClean="0">
                <a:solidFill>
                  <a:schemeClr val="bg1"/>
                </a:solidFill>
              </a:rPr>
              <a:pPr/>
              <a:t>34</a:t>
            </a:fld>
            <a:endParaRPr lang="en-US" b="0">
              <a:solidFill>
                <a:schemeClr val="bg1"/>
              </a:solidFill>
            </a:endParaRPr>
          </a:p>
        </p:txBody>
      </p:sp>
      <p:pic>
        <p:nvPicPr>
          <p:cNvPr id="2" name="Picture 1"/>
          <p:cNvPicPr>
            <a:picLocks noChangeAspect="1"/>
          </p:cNvPicPr>
          <p:nvPr/>
        </p:nvPicPr>
        <p:blipFill>
          <a:blip r:embed="rId4"/>
          <a:stretch>
            <a:fillRect/>
          </a:stretch>
        </p:blipFill>
        <p:spPr>
          <a:xfrm>
            <a:off x="914400" y="860378"/>
            <a:ext cx="2551112" cy="739822"/>
          </a:xfrm>
          <a:prstGeom prst="rect">
            <a:avLst/>
          </a:prstGeom>
          <a:ln>
            <a:solidFill>
              <a:schemeClr val="tx2"/>
            </a:solidFill>
          </a:ln>
          <a:effectLst>
            <a:outerShdw blurRad="50800" dist="38100" dir="2700000" algn="tl" rotWithShape="0">
              <a:srgbClr val="000000">
                <a:alpha val="43000"/>
              </a:srgbClr>
            </a:outerShdw>
          </a:effec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042068" y="1931366"/>
            <a:ext cx="3505200" cy="1169551"/>
          </a:xfrm>
          <a:prstGeom prst="rect">
            <a:avLst/>
          </a:prstGeom>
          <a:noFill/>
        </p:spPr>
        <p:txBody>
          <a:bodyPr wrap="square" rtlCol="0">
            <a:spAutoFit/>
          </a:bodyPr>
          <a:lstStyle/>
          <a:p>
            <a:pPr algn="l"/>
            <a:r>
              <a:rPr lang="en-CA" sz="1000" b="0" dirty="0"/>
              <a:t>Blue Shore is Canada’s 12th largest and BC’s 4th largest credit union with assets of $4.6B, 33k members and 13 locations (Q2’19).</a:t>
            </a:r>
          </a:p>
          <a:p>
            <a:pPr algn="l"/>
            <a:endParaRPr lang="en-CA" sz="1000" b="0" dirty="0"/>
          </a:p>
          <a:p>
            <a:pPr algn="l"/>
            <a:endParaRPr lang="en-CA" sz="1000" b="0" dirty="0"/>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5" name="Object 4">
            <a:extLst>
              <a:ext uri="{FF2B5EF4-FFF2-40B4-BE49-F238E27FC236}">
                <a16:creationId xmlns:a16="http://schemas.microsoft.com/office/drawing/2014/main" id="{02F68426-88C9-445C-90DD-FEA7F92B5994}"/>
              </a:ext>
            </a:extLst>
          </p:cNvPr>
          <p:cNvGraphicFramePr>
            <a:graphicFrameLocks noChangeAspect="1"/>
          </p:cNvGraphicFramePr>
          <p:nvPr>
            <p:extLst>
              <p:ext uri="{D42A27DB-BD31-4B8C-83A1-F6EECF244321}">
                <p14:modId xmlns:p14="http://schemas.microsoft.com/office/powerpoint/2010/main" val="3141772206"/>
              </p:ext>
            </p:extLst>
          </p:nvPr>
        </p:nvGraphicFramePr>
        <p:xfrm>
          <a:off x="5041900" y="4462463"/>
          <a:ext cx="4029075" cy="1685925"/>
        </p:xfrm>
        <a:graphic>
          <a:graphicData uri="http://schemas.openxmlformats.org/presentationml/2006/ole">
            <mc:AlternateContent xmlns:mc="http://schemas.openxmlformats.org/markup-compatibility/2006">
              <mc:Choice xmlns:v="urn:schemas-microsoft-com:vml" Requires="v">
                <p:oleObj spid="_x0000_s8195" name="Macro-Enabled Worksheet" r:id="rId5" imgW="4028874" imgH="1685925" progId="Excel.SheetMacroEnabled.12">
                  <p:link updateAutomatic="1"/>
                </p:oleObj>
              </mc:Choice>
              <mc:Fallback>
                <p:oleObj name="Macro-Enabled Worksheet" r:id="rId5" imgW="4028874" imgH="1685925" progId="Excel.SheetMacroEnabled.12">
                  <p:link updateAutomatic="1"/>
                  <p:pic>
                    <p:nvPicPr>
                      <p:cNvPr id="5" name="Object 4">
                        <a:extLst>
                          <a:ext uri="{FF2B5EF4-FFF2-40B4-BE49-F238E27FC236}">
                            <a16:creationId xmlns:a16="http://schemas.microsoft.com/office/drawing/2014/main" id="{02F68426-88C9-445C-90DD-FEA7F92B5994}"/>
                          </a:ext>
                        </a:extLst>
                      </p:cNvPr>
                      <p:cNvPicPr/>
                      <p:nvPr/>
                    </p:nvPicPr>
                    <p:blipFill>
                      <a:blip r:embed="rId6"/>
                      <a:stretch>
                        <a:fillRect/>
                      </a:stretch>
                    </p:blipFill>
                    <p:spPr>
                      <a:xfrm>
                        <a:off x="5041900" y="4462463"/>
                        <a:ext cx="4029075" cy="1685925"/>
                      </a:xfrm>
                      <a:prstGeom prst="rect">
                        <a:avLst/>
                      </a:prstGeom>
                    </p:spPr>
                  </p:pic>
                </p:oleObj>
              </mc:Fallback>
            </mc:AlternateContent>
          </a:graphicData>
        </a:graphic>
      </p:graphicFrame>
      <p:graphicFrame>
        <p:nvGraphicFramePr>
          <p:cNvPr id="12" name="Chart 11">
            <a:extLst>
              <a:ext uri="{FF2B5EF4-FFF2-40B4-BE49-F238E27FC236}">
                <a16:creationId xmlns:a16="http://schemas.microsoft.com/office/drawing/2014/main" id="{00000000-0008-0000-1200-000006000000}"/>
              </a:ext>
            </a:extLst>
          </p:cNvPr>
          <p:cNvGraphicFramePr>
            <a:graphicFrameLocks/>
          </p:cNvGraphicFramePr>
          <p:nvPr>
            <p:extLst>
              <p:ext uri="{D42A27DB-BD31-4B8C-83A1-F6EECF244321}">
                <p14:modId xmlns:p14="http://schemas.microsoft.com/office/powerpoint/2010/main" val="182761174"/>
              </p:ext>
            </p:extLst>
          </p:nvPr>
        </p:nvGraphicFramePr>
        <p:xfrm>
          <a:off x="304800" y="1738313"/>
          <a:ext cx="4001135" cy="44100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96186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8694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35</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p:cNvPicPr>
            <a:picLocks noChangeAspect="1"/>
          </p:cNvPicPr>
          <p:nvPr/>
        </p:nvPicPr>
        <p:blipFill>
          <a:blip r:embed="rId4"/>
          <a:stretch>
            <a:fillRect/>
          </a:stretch>
        </p:blipFill>
        <p:spPr>
          <a:xfrm>
            <a:off x="914400" y="860378"/>
            <a:ext cx="2551112" cy="739822"/>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0" name="Chart 9">
            <a:extLst>
              <a:ext uri="{FF2B5EF4-FFF2-40B4-BE49-F238E27FC236}">
                <a16:creationId xmlns:a16="http://schemas.microsoft.com/office/drawing/2014/main" id="{00000000-0008-0000-1300-000006000000}"/>
              </a:ext>
            </a:extLst>
          </p:cNvPr>
          <p:cNvGraphicFramePr>
            <a:graphicFrameLocks/>
          </p:cNvGraphicFramePr>
          <p:nvPr>
            <p:extLst>
              <p:ext uri="{D42A27DB-BD31-4B8C-83A1-F6EECF244321}">
                <p14:modId xmlns:p14="http://schemas.microsoft.com/office/powerpoint/2010/main" val="2970831707"/>
              </p:ext>
            </p:extLst>
          </p:nvPr>
        </p:nvGraphicFramePr>
        <p:xfrm>
          <a:off x="143986" y="1828800"/>
          <a:ext cx="4580414" cy="426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72C40412-D833-4A62-AA0F-0F3F38BCE795}"/>
              </a:ext>
            </a:extLst>
          </p:cNvPr>
          <p:cNvGraphicFramePr>
            <a:graphicFrameLocks noChangeAspect="1"/>
          </p:cNvGraphicFramePr>
          <p:nvPr>
            <p:extLst>
              <p:ext uri="{D42A27DB-BD31-4B8C-83A1-F6EECF244321}">
                <p14:modId xmlns:p14="http://schemas.microsoft.com/office/powerpoint/2010/main" val="3738595858"/>
              </p:ext>
            </p:extLst>
          </p:nvPr>
        </p:nvGraphicFramePr>
        <p:xfrm>
          <a:off x="5551488" y="4495800"/>
          <a:ext cx="3438525" cy="1685925"/>
        </p:xfrm>
        <a:graphic>
          <a:graphicData uri="http://schemas.openxmlformats.org/presentationml/2006/ole">
            <mc:AlternateContent xmlns:mc="http://schemas.openxmlformats.org/markup-compatibility/2006">
              <mc:Choice xmlns:v="urn:schemas-microsoft-com:vml" Requires="v">
                <p:oleObj spid="_x0000_s9219" name="Macro-Enabled Worksheet" r:id="rId6" imgW="3438675" imgH="1685925" progId="Excel.SheetMacroEnabled.12">
                  <p:link updateAutomatic="1"/>
                </p:oleObj>
              </mc:Choice>
              <mc:Fallback>
                <p:oleObj name="Macro-Enabled Worksheet" r:id="rId6" imgW="3438675" imgH="1685925" progId="Excel.SheetMacroEnabled.12">
                  <p:link updateAutomatic="1"/>
                  <p:pic>
                    <p:nvPicPr>
                      <p:cNvPr id="3" name="Object 2">
                        <a:extLst>
                          <a:ext uri="{FF2B5EF4-FFF2-40B4-BE49-F238E27FC236}">
                            <a16:creationId xmlns:a16="http://schemas.microsoft.com/office/drawing/2014/main" id="{72C40412-D833-4A62-AA0F-0F3F38BCE795}"/>
                          </a:ext>
                        </a:extLst>
                      </p:cNvPr>
                      <p:cNvPicPr/>
                      <p:nvPr/>
                    </p:nvPicPr>
                    <p:blipFill>
                      <a:blip r:embed="rId7"/>
                      <a:stretch>
                        <a:fillRect/>
                      </a:stretch>
                    </p:blipFill>
                    <p:spPr>
                      <a:xfrm>
                        <a:off x="5551488" y="4495800"/>
                        <a:ext cx="3438525" cy="1685925"/>
                      </a:xfrm>
                      <a:prstGeom prst="rect">
                        <a:avLst/>
                      </a:prstGeom>
                    </p:spPr>
                  </p:pic>
                </p:oleObj>
              </mc:Fallback>
            </mc:AlternateContent>
          </a:graphicData>
        </a:graphic>
      </p:graphicFrame>
    </p:spTree>
    <p:extLst>
      <p:ext uri="{BB962C8B-B14F-4D97-AF65-F5344CB8AC3E}">
        <p14:creationId xmlns:p14="http://schemas.microsoft.com/office/powerpoint/2010/main" val="3583963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3616325" y="430882"/>
            <a:ext cx="4003675" cy="1216025"/>
          </a:xfrm>
        </p:spPr>
        <p:txBody>
          <a:bodyPr/>
          <a:lstStyle/>
          <a:p>
            <a:pPr eaLnBrk="1" hangingPunct="1"/>
            <a:r>
              <a:rPr lang="en-CA" dirty="0"/>
              <a:t>Press Releases</a:t>
            </a:r>
          </a:p>
        </p:txBody>
      </p:sp>
      <p:sp>
        <p:nvSpPr>
          <p:cNvPr id="63493" name="Rectangle 3"/>
          <p:cNvSpPr>
            <a:spLocks noGrp="1" noChangeArrowheads="1"/>
          </p:cNvSpPr>
          <p:nvPr>
            <p:ph idx="1"/>
          </p:nvPr>
        </p:nvSpPr>
        <p:spPr>
          <a:xfrm>
            <a:off x="849772" y="1824379"/>
            <a:ext cx="7559591" cy="4267200"/>
          </a:xfrm>
        </p:spPr>
        <p:txBody>
          <a:bodyPr>
            <a:noAutofit/>
          </a:bodyPr>
          <a:lstStyle/>
          <a:p>
            <a:r>
              <a:rPr lang="en-US" sz="1000" b="1" dirty="0"/>
              <a:t>April 7, 2020:  New and key features of Online Banking:</a:t>
            </a:r>
          </a:p>
          <a:p>
            <a:r>
              <a:rPr lang="en-US" sz="1000" dirty="0"/>
              <a:t>As more clients embrace new ways of managing their everyday banking through </a:t>
            </a:r>
            <a:r>
              <a:rPr lang="en-US" sz="1000" dirty="0" err="1"/>
              <a:t>BlueShore's</a:t>
            </a:r>
            <a:r>
              <a:rPr lang="en-US" sz="1000" dirty="0"/>
              <a:t> Online Banking and Mobile App, we'd like to highlight a few key features beyond the basics of checking account balances, paying bills and transferring money:</a:t>
            </a:r>
          </a:p>
          <a:p>
            <a:r>
              <a:rPr lang="en-US" sz="1000" dirty="0"/>
              <a:t>NEW: </a:t>
            </a:r>
            <a:r>
              <a:rPr lang="en-US" sz="1000" b="1" dirty="0">
                <a:hlinkClick r:id="rId3"/>
              </a:rPr>
              <a:t>CRA Direct Deposit</a:t>
            </a:r>
            <a:r>
              <a:rPr lang="en-US" sz="1000" dirty="0"/>
              <a:t> – Through Online Banking (desktop only), you can set up or modify your CRA direct deposit instructions, so you get your government benefit payments faster. This includes the Canada Emergency Response Benefit (CERB), income tax refunds, GST/HST credits and more.</a:t>
            </a:r>
          </a:p>
          <a:p>
            <a:r>
              <a:rPr lang="en-US" sz="1000" b="1" dirty="0">
                <a:hlinkClick r:id="rId4"/>
              </a:rPr>
              <a:t>Mobile Deposit</a:t>
            </a:r>
            <a:r>
              <a:rPr lang="en-US" sz="1000" dirty="0"/>
              <a:t> – Using the </a:t>
            </a:r>
            <a:r>
              <a:rPr lang="en-US" sz="1000" dirty="0" err="1"/>
              <a:t>BlueShore</a:t>
            </a:r>
            <a:r>
              <a:rPr lang="en-US" sz="1000" dirty="0"/>
              <a:t> Mobile App, you can quickly and easily deposit cheques to your personal or business account, simply by taking a photo on your smartphone. More convenient, and no need to visit a </a:t>
            </a:r>
            <a:r>
              <a:rPr lang="en-US" sz="1000" dirty="0" err="1"/>
              <a:t>BlueShore</a:t>
            </a:r>
            <a:r>
              <a:rPr lang="en-US" sz="1000" dirty="0"/>
              <a:t> ATM or branch.</a:t>
            </a:r>
          </a:p>
          <a:p>
            <a:r>
              <a:rPr lang="en-US" sz="1000" b="1" dirty="0">
                <a:hlinkClick r:id="rId5" tooltip="Security and Financial Alerts"/>
              </a:rPr>
              <a:t>Financial alerts</a:t>
            </a:r>
            <a:r>
              <a:rPr lang="en-US" sz="1000" dirty="0"/>
              <a:t> – Stay on top of the timing of funds moving in and out of your account by setting up text or email alerts. They can notify you of </a:t>
            </a:r>
            <a:r>
              <a:rPr lang="en-US" sz="1000" b="1" dirty="0"/>
              <a:t>Low Balance</a:t>
            </a:r>
            <a:r>
              <a:rPr lang="en-US" sz="1000" dirty="0"/>
              <a:t> (falls below a threshold you've determined) and </a:t>
            </a:r>
            <a:r>
              <a:rPr lang="en-US" sz="1000" b="1" dirty="0"/>
              <a:t>Deposit</a:t>
            </a:r>
            <a:r>
              <a:rPr lang="en-US" sz="1000" dirty="0"/>
              <a:t> (when funds over a specified amount are posted to your account – for example, Government benefit payments).</a:t>
            </a:r>
          </a:p>
          <a:p>
            <a:r>
              <a:rPr lang="en-US" sz="1000" b="1" dirty="0"/>
              <a:t>Pre-authorized deposits and payments</a:t>
            </a:r>
            <a:r>
              <a:rPr lang="en-US" sz="1000" dirty="0"/>
              <a:t> – In addition to setting up CRA direct deposits, you may also be adding more automated debits and credits to your account. To do this, you need your account, institution and transit numbers; learn more </a:t>
            </a:r>
            <a:r>
              <a:rPr lang="en-US" sz="1000" dirty="0">
                <a:hlinkClick r:id="rId6"/>
              </a:rPr>
              <a:t>here</a:t>
            </a:r>
            <a:r>
              <a:rPr lang="en-US" sz="1000" dirty="0"/>
              <a:t> or call the Solution Centre for assistance.</a:t>
            </a:r>
            <a:endParaRPr lang="en-US" sz="1000" b="1" dirty="0"/>
          </a:p>
          <a:p>
            <a:pPr>
              <a:buFont typeface="Wingdings" charset="2"/>
              <a:buChar char="§"/>
            </a:pPr>
            <a:r>
              <a:rPr lang="en-US" sz="1000" b="1" dirty="0"/>
              <a:t>April 8, 2020: Canada Emergency Business Account (CEBA) $40,000 loan program available soon from </a:t>
            </a:r>
            <a:r>
              <a:rPr lang="en-US" sz="1000" b="1" dirty="0" err="1"/>
              <a:t>BlueShore</a:t>
            </a:r>
            <a:endParaRPr lang="en-US" sz="1000" b="1" dirty="0"/>
          </a:p>
          <a:p>
            <a:pPr>
              <a:buFont typeface="Wingdings" charset="2"/>
              <a:buChar char="§"/>
            </a:pPr>
            <a:r>
              <a:rPr lang="en-US" sz="1000" b="1" dirty="0"/>
              <a:t>September 25, 2019</a:t>
            </a:r>
            <a:br>
              <a:rPr lang="en-US" sz="1000" dirty="0"/>
            </a:br>
            <a:r>
              <a:rPr lang="en-US" sz="1000" b="1" dirty="0"/>
              <a:t>Burnaby branch renos complete; new Financial Spa opens Oct 21</a:t>
            </a:r>
            <a:r>
              <a:rPr lang="en-US" sz="1000" dirty="0"/>
              <a:t> </a:t>
            </a:r>
            <a:br>
              <a:rPr lang="en-US" sz="1000" dirty="0"/>
            </a:br>
            <a:r>
              <a:rPr lang="en-US" sz="1000" dirty="0"/>
              <a:t>The Burnaby branch staff are excited to welcome clients to their newly renovated branch, reopening Oct 21, 2019. The move will take place the weekend of October 19-20. </a:t>
            </a:r>
            <a:endParaRPr lang="en-US" sz="1000" b="1" dirty="0"/>
          </a:p>
        </p:txBody>
      </p:sp>
      <p:sp>
        <p:nvSpPr>
          <p:cNvPr id="6349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5FFB1BC-D922-47A4-B157-97D8040C051A}" type="slidenum">
              <a:rPr lang="en-US" b="0" smtClean="0">
                <a:solidFill>
                  <a:schemeClr val="bg1"/>
                </a:solidFill>
              </a:rPr>
              <a:pPr/>
              <a:t>36</a:t>
            </a:fld>
            <a:endParaRPr lang="en-US" b="0">
              <a:solidFill>
                <a:schemeClr val="bg1"/>
              </a:solidFill>
            </a:endParaRPr>
          </a:p>
        </p:txBody>
      </p:sp>
      <p:sp>
        <p:nvSpPr>
          <p:cNvPr id="2" name="TextBox 1"/>
          <p:cNvSpPr txBox="1"/>
          <p:nvPr/>
        </p:nvSpPr>
        <p:spPr>
          <a:xfrm>
            <a:off x="8354335" y="6534626"/>
            <a:ext cx="728056"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7"/>
              </a:rPr>
              <a:t>Press</a:t>
            </a:r>
            <a:endParaRPr lang="en-CA" sz="800" dirty="0">
              <a:ln>
                <a:solidFill>
                  <a:schemeClr val="bg1"/>
                </a:solidFill>
              </a:ln>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8"/>
          <p:cNvPicPr>
            <a:picLocks noChangeAspect="1"/>
          </p:cNvPicPr>
          <p:nvPr/>
        </p:nvPicPr>
        <p:blipFill>
          <a:blip r:embed="rId8"/>
          <a:stretch>
            <a:fillRect/>
          </a:stretch>
        </p:blipFill>
        <p:spPr>
          <a:xfrm>
            <a:off x="914400" y="860378"/>
            <a:ext cx="2551112" cy="739822"/>
          </a:xfrm>
          <a:prstGeom prst="rect">
            <a:avLst/>
          </a:prstGeom>
          <a:ln>
            <a:solidFill>
              <a:schemeClr val="tx2"/>
            </a:solidFill>
          </a:ln>
          <a:effectLst>
            <a:outerShdw blurRad="50800" dist="38100" dir="2700000" algn="tl" rotWithShape="0">
              <a:srgbClr val="000000">
                <a:alpha val="43000"/>
              </a:srgbClr>
            </a:outerShdw>
          </a:effec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872464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2971800" cy="1600200"/>
          </a:xfrm>
        </p:spPr>
        <p:txBody>
          <a:bodyPr/>
          <a:lstStyle/>
          <a:p>
            <a:r>
              <a:rPr lang="en-CA" dirty="0"/>
              <a:t>% Changes in Share of Total Market</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37</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92" y="824218"/>
            <a:ext cx="2286000" cy="775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410200" y="1960122"/>
            <a:ext cx="3505200" cy="1169551"/>
          </a:xfrm>
          <a:prstGeom prst="rect">
            <a:avLst/>
          </a:prstGeom>
          <a:noFill/>
        </p:spPr>
        <p:txBody>
          <a:bodyPr wrap="square" rtlCol="0">
            <a:spAutoFit/>
          </a:bodyPr>
          <a:lstStyle/>
          <a:p>
            <a:pPr algn="l"/>
            <a:r>
              <a:rPr lang="en-CA" sz="1000" b="0" dirty="0"/>
              <a:t>Prospera is Canada’s 18th largest and BC’s 5th largest credit union with assets of $3.8B, 58k members and 16 locations (Q2’19).</a:t>
            </a:r>
          </a:p>
          <a:p>
            <a:pPr algn="l"/>
            <a:endParaRPr lang="en-CA" sz="1000" b="0" dirty="0"/>
          </a:p>
          <a:p>
            <a:pPr algn="l"/>
            <a:endParaRPr lang="en-CA" sz="1000" b="0" dirty="0"/>
          </a:p>
          <a:p>
            <a:pPr algn="l"/>
            <a:endParaRPr lang="en-CA" sz="1000" b="0" dirty="0"/>
          </a:p>
          <a:p>
            <a:pPr algn="l"/>
            <a:endParaRPr lang="en-US" sz="1000" b="0" dirty="0"/>
          </a:p>
        </p:txBody>
      </p:sp>
      <p:sp>
        <p:nvSpPr>
          <p:cNvPr id="10" name="TextBox 9"/>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1200-000007000000}"/>
              </a:ext>
            </a:extLst>
          </p:cNvPr>
          <p:cNvGraphicFramePr>
            <a:graphicFrameLocks/>
          </p:cNvGraphicFramePr>
          <p:nvPr>
            <p:extLst>
              <p:ext uri="{D42A27DB-BD31-4B8C-83A1-F6EECF244321}">
                <p14:modId xmlns:p14="http://schemas.microsoft.com/office/powerpoint/2010/main" val="603924352"/>
              </p:ext>
            </p:extLst>
          </p:nvPr>
        </p:nvGraphicFramePr>
        <p:xfrm>
          <a:off x="0" y="1752599"/>
          <a:ext cx="4582160" cy="442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36CEBE19-70BD-D449-957D-0BA354A8A02F}"/>
              </a:ext>
            </a:extLst>
          </p:cNvPr>
          <p:cNvGraphicFramePr>
            <a:graphicFrameLocks noGrp="1"/>
          </p:cNvGraphicFramePr>
          <p:nvPr>
            <p:extLst>
              <p:ext uri="{D42A27DB-BD31-4B8C-83A1-F6EECF244321}">
                <p14:modId xmlns:p14="http://schemas.microsoft.com/office/powerpoint/2010/main" val="2131358160"/>
              </p:ext>
            </p:extLst>
          </p:nvPr>
        </p:nvGraphicFramePr>
        <p:xfrm>
          <a:off x="4890516" y="4655992"/>
          <a:ext cx="4089400" cy="1524000"/>
        </p:xfrm>
        <a:graphic>
          <a:graphicData uri="http://schemas.openxmlformats.org/drawingml/2006/table">
            <a:tbl>
              <a:tblPr/>
              <a:tblGrid>
                <a:gridCol w="1204997">
                  <a:extLst>
                    <a:ext uri="{9D8B030D-6E8A-4147-A177-3AD203B41FA5}">
                      <a16:colId xmlns:a16="http://schemas.microsoft.com/office/drawing/2014/main" val="1509645505"/>
                    </a:ext>
                  </a:extLst>
                </a:gridCol>
                <a:gridCol w="863423">
                  <a:extLst>
                    <a:ext uri="{9D8B030D-6E8A-4147-A177-3AD203B41FA5}">
                      <a16:colId xmlns:a16="http://schemas.microsoft.com/office/drawing/2014/main" val="1684635826"/>
                    </a:ext>
                  </a:extLst>
                </a:gridCol>
                <a:gridCol w="673660">
                  <a:extLst>
                    <a:ext uri="{9D8B030D-6E8A-4147-A177-3AD203B41FA5}">
                      <a16:colId xmlns:a16="http://schemas.microsoft.com/office/drawing/2014/main" val="1576796004"/>
                    </a:ext>
                  </a:extLst>
                </a:gridCol>
                <a:gridCol w="673660">
                  <a:extLst>
                    <a:ext uri="{9D8B030D-6E8A-4147-A177-3AD203B41FA5}">
                      <a16:colId xmlns:a16="http://schemas.microsoft.com/office/drawing/2014/main" val="3510346101"/>
                    </a:ext>
                  </a:extLst>
                </a:gridCol>
                <a:gridCol w="673660">
                  <a:extLst>
                    <a:ext uri="{9D8B030D-6E8A-4147-A177-3AD203B41FA5}">
                      <a16:colId xmlns:a16="http://schemas.microsoft.com/office/drawing/2014/main" val="3087452623"/>
                    </a:ext>
                  </a:extLst>
                </a:gridCol>
              </a:tblGrid>
              <a:tr h="152400">
                <a:tc gridSpan="2">
                  <a:txBody>
                    <a:bodyPr/>
                    <a:lstStyle/>
                    <a:p>
                      <a:pPr algn="l" fontAlgn="ctr"/>
                      <a:r>
                        <a:rPr lang="en-US" sz="1000" b="1" i="0" u="none" strike="noStrike">
                          <a:solidFill>
                            <a:srgbClr val="404040"/>
                          </a:solidFill>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03"/>
                    </a:solidFill>
                  </a:tcPr>
                </a:tc>
                <a:tc hMerge="1">
                  <a:txBody>
                    <a:bodyPr/>
                    <a:lstStyle/>
                    <a:p>
                      <a:endParaRPr lang="en-US"/>
                    </a:p>
                  </a:txBody>
                  <a:tcPr/>
                </a:tc>
                <a:tc gridSpan="3">
                  <a:txBody>
                    <a:bodyPr/>
                    <a:lstStyle/>
                    <a:p>
                      <a:pPr algn="ctr" fontAlgn="ctr"/>
                      <a:r>
                        <a:rPr lang="en-US"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044843"/>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Dec'18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5800222"/>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3010666"/>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817.6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24364542"/>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2,218.5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5596224"/>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9062556"/>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1,991.1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039073999"/>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332.1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0061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008653950"/>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2,323.2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61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75370785"/>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5,359.3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024958"/>
                  </a:ext>
                </a:extLst>
              </a:tr>
            </a:tbl>
          </a:graphicData>
        </a:graphic>
      </p:graphicFrame>
    </p:spTree>
    <p:extLst>
      <p:ext uri="{BB962C8B-B14F-4D97-AF65-F5344CB8AC3E}">
        <p14:creationId xmlns:p14="http://schemas.microsoft.com/office/powerpoint/2010/main" val="61697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0" y="24118"/>
            <a:ext cx="28956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38</a:t>
            </a:fld>
            <a:endParaRPr lang="en-US" b="0">
              <a:solidFill>
                <a:schemeClr val="bg1"/>
              </a:solidFill>
            </a:endParaRPr>
          </a:p>
        </p:txBody>
      </p:sp>
      <p:sp>
        <p:nvSpPr>
          <p:cNvPr id="2" name="TextBox 1"/>
          <p:cNvSpPr txBox="1"/>
          <p:nvPr/>
        </p:nvSpPr>
        <p:spPr>
          <a:xfrm>
            <a:off x="6889915" y="6534626"/>
            <a:ext cx="914400" cy="215444"/>
          </a:xfrm>
          <a:prstGeom prst="rect">
            <a:avLst/>
          </a:prstGeom>
          <a:noFill/>
        </p:spPr>
        <p:txBody>
          <a:bodyPr wrap="square" rtlCol="0">
            <a:spAutoFit/>
          </a:bodyPr>
          <a:lstStyle/>
          <a:p>
            <a:r>
              <a:rPr lang="en-US" sz="800" b="0" dirty="0"/>
              <a:t>18 BO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92" y="824218"/>
            <a:ext cx="2286000" cy="775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Chart 8">
            <a:extLst>
              <a:ext uri="{FF2B5EF4-FFF2-40B4-BE49-F238E27FC236}">
                <a16:creationId xmlns:a16="http://schemas.microsoft.com/office/drawing/2014/main" id="{00000000-0008-0000-1300-000007000000}"/>
              </a:ext>
            </a:extLst>
          </p:cNvPr>
          <p:cNvGraphicFramePr>
            <a:graphicFrameLocks/>
          </p:cNvGraphicFramePr>
          <p:nvPr>
            <p:extLst>
              <p:ext uri="{D42A27DB-BD31-4B8C-83A1-F6EECF244321}">
                <p14:modId xmlns:p14="http://schemas.microsoft.com/office/powerpoint/2010/main" val="2316306979"/>
              </p:ext>
            </p:extLst>
          </p:nvPr>
        </p:nvGraphicFramePr>
        <p:xfrm>
          <a:off x="135128" y="1752600"/>
          <a:ext cx="4587240" cy="4425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7B42462D-AAB5-594F-B7B7-3F8B25255E58}"/>
              </a:ext>
            </a:extLst>
          </p:cNvPr>
          <p:cNvGraphicFramePr>
            <a:graphicFrameLocks noGrp="1"/>
          </p:cNvGraphicFramePr>
          <p:nvPr>
            <p:extLst>
              <p:ext uri="{D42A27DB-BD31-4B8C-83A1-F6EECF244321}">
                <p14:modId xmlns:p14="http://schemas.microsoft.com/office/powerpoint/2010/main" val="1862529194"/>
              </p:ext>
            </p:extLst>
          </p:nvPr>
        </p:nvGraphicFramePr>
        <p:xfrm>
          <a:off x="5592572" y="4501896"/>
          <a:ext cx="3416300" cy="1676400"/>
        </p:xfrm>
        <a:graphic>
          <a:graphicData uri="http://schemas.openxmlformats.org/drawingml/2006/table">
            <a:tbl>
              <a:tblPr/>
              <a:tblGrid>
                <a:gridCol w="1205195">
                  <a:extLst>
                    <a:ext uri="{9D8B030D-6E8A-4147-A177-3AD203B41FA5}">
                      <a16:colId xmlns:a16="http://schemas.microsoft.com/office/drawing/2014/main" val="2936215417"/>
                    </a:ext>
                  </a:extLst>
                </a:gridCol>
                <a:gridCol w="863565">
                  <a:extLst>
                    <a:ext uri="{9D8B030D-6E8A-4147-A177-3AD203B41FA5}">
                      <a16:colId xmlns:a16="http://schemas.microsoft.com/office/drawing/2014/main" val="3547651678"/>
                    </a:ext>
                  </a:extLst>
                </a:gridCol>
                <a:gridCol w="673770">
                  <a:extLst>
                    <a:ext uri="{9D8B030D-6E8A-4147-A177-3AD203B41FA5}">
                      <a16:colId xmlns:a16="http://schemas.microsoft.com/office/drawing/2014/main" val="4097861870"/>
                    </a:ext>
                  </a:extLst>
                </a:gridCol>
                <a:gridCol w="673770">
                  <a:extLst>
                    <a:ext uri="{9D8B030D-6E8A-4147-A177-3AD203B41FA5}">
                      <a16:colId xmlns:a16="http://schemas.microsoft.com/office/drawing/2014/main" val="2181140724"/>
                    </a:ext>
                  </a:extLst>
                </a:gridCol>
              </a:tblGrid>
              <a:tr h="152400">
                <a:tc gridSpan="2">
                  <a:txBody>
                    <a:bodyPr/>
                    <a:lstStyle/>
                    <a:p>
                      <a:pPr algn="l" fontAlgn="ctr"/>
                      <a:r>
                        <a:rPr lang="en-US" sz="1000" b="1" i="0" u="none" strike="noStrike">
                          <a:solidFill>
                            <a:srgbClr val="404040"/>
                          </a:solidFill>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03"/>
                    </a:solidFill>
                  </a:tcPr>
                </a:tc>
                <a:tc hMerge="1">
                  <a:txBody>
                    <a:bodyPr/>
                    <a:lstStyle/>
                    <a:p>
                      <a:endParaRPr lang="en-US"/>
                    </a:p>
                  </a:txBody>
                  <a:tcPr/>
                </a:tc>
                <a:tc gridSpan="2">
                  <a:txBody>
                    <a:bodyPr/>
                    <a:lstStyle/>
                    <a:p>
                      <a:pPr algn="ctr" fontAlgn="ctr"/>
                      <a:r>
                        <a:rPr lang="en-US"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21126271"/>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6395781"/>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50816703"/>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817.6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12500602"/>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2,218.5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080364"/>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436231"/>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1,991.1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98748783"/>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332.1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0061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24051436"/>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2,323.2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76084"/>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5,359.3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1910334"/>
                  </a:ext>
                </a:extLst>
              </a:tr>
            </a:tbl>
          </a:graphicData>
        </a:graphic>
      </p:graphicFrame>
    </p:spTree>
    <p:extLst>
      <p:ext uri="{BB962C8B-B14F-4D97-AF65-F5344CB8AC3E}">
        <p14:creationId xmlns:p14="http://schemas.microsoft.com/office/powerpoint/2010/main" val="2881411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3276600" y="449719"/>
            <a:ext cx="4003675" cy="1216025"/>
          </a:xfrm>
        </p:spPr>
        <p:txBody>
          <a:bodyPr/>
          <a:lstStyle/>
          <a:p>
            <a:pPr eaLnBrk="1" hangingPunct="1"/>
            <a:r>
              <a:rPr lang="en-CA" dirty="0"/>
              <a:t>Press Releases</a:t>
            </a:r>
          </a:p>
        </p:txBody>
      </p:sp>
      <p:sp>
        <p:nvSpPr>
          <p:cNvPr id="53253" name="Rectangle 3"/>
          <p:cNvSpPr>
            <a:spLocks noGrp="1" noChangeArrowheads="1"/>
          </p:cNvSpPr>
          <p:nvPr>
            <p:ph idx="1"/>
          </p:nvPr>
        </p:nvSpPr>
        <p:spPr>
          <a:xfrm>
            <a:off x="858838" y="1938667"/>
            <a:ext cx="7446962" cy="4267200"/>
          </a:xfrm>
        </p:spPr>
        <p:txBody>
          <a:bodyPr>
            <a:noAutofit/>
          </a:bodyPr>
          <a:lstStyle/>
          <a:p>
            <a:pPr fontAlgn="base">
              <a:buFont typeface="Wingdings" pitchFamily="2" charset="2"/>
              <a:buChar char="§"/>
            </a:pPr>
            <a:r>
              <a:rPr lang="en-US" sz="1000" b="1" dirty="0"/>
              <a:t>March 25, 2020</a:t>
            </a:r>
            <a:br>
              <a:rPr lang="en-US" sz="1000" dirty="0"/>
            </a:br>
            <a:br>
              <a:rPr lang="en-US" sz="1000" dirty="0"/>
            </a:br>
            <a:r>
              <a:rPr lang="en-US" sz="1000" dirty="0" err="1"/>
              <a:t>Prospera</a:t>
            </a:r>
            <a:r>
              <a:rPr lang="en-US" sz="1000" dirty="0"/>
              <a:t> is pleased to announce an interim relief program to provide payment deferral options to assist members during the COVID-19 pandemic. </a:t>
            </a:r>
            <a:r>
              <a:rPr lang="en-US" sz="1000" dirty="0" err="1"/>
              <a:t>Prospera</a:t>
            </a:r>
            <a:r>
              <a:rPr lang="en-US" sz="1000" dirty="0"/>
              <a:t> is committed to supporting its members through this difficult time and have introduced this program that includes options for members to defer lending payments. </a:t>
            </a:r>
            <a:r>
              <a:rPr lang="en-US" sz="1000" dirty="0" err="1"/>
              <a:t>Prospera</a:t>
            </a:r>
            <a:r>
              <a:rPr lang="en-US" sz="1000" dirty="0"/>
              <a:t> will support impacted members by offering payment flexibility and/or short-term deferrals on mortgages, loans and leases. The program is directed at members who are experiencing financial hardship as a direct result of COVID-19. </a:t>
            </a:r>
            <a:endParaRPr lang="en-US" sz="1000" b="1" dirty="0"/>
          </a:p>
          <a:p>
            <a:pPr fontAlgn="base">
              <a:buFont typeface="Wingdings" pitchFamily="2" charset="2"/>
              <a:buChar char="§"/>
            </a:pPr>
            <a:r>
              <a:rPr lang="en-US" sz="1000" b="1" dirty="0"/>
              <a:t>January 2, 2020:  </a:t>
            </a:r>
            <a:r>
              <a:rPr lang="en-US" sz="1000" dirty="0"/>
              <a:t>Was the first day of business for Prospera Credit Union, now Canada’s sixth-largest credit union following a successful merger with Westminster Savings Credit Union. The merger is the largest credit union merger in Canadian history. </a:t>
            </a:r>
            <a:endParaRPr lang="en-CA" sz="1000" dirty="0"/>
          </a:p>
          <a:p>
            <a:pPr fontAlgn="base">
              <a:buFont typeface="Wingdings" pitchFamily="2" charset="2"/>
              <a:buChar char="§"/>
            </a:pPr>
            <a:r>
              <a:rPr lang="en-CA" sz="1000" dirty="0"/>
              <a:t>Nov 21, 2019:  Members of Prospera Credit Union and Westminster Savings have approved the largest merger in Canadian credit union history. The new credit union will be called Prospera Credit Union and will have the scale and resources to make significant investments in the products and services people want and expect from their financial institutions. </a:t>
            </a:r>
            <a:endParaRPr lang="en-US" sz="1000" dirty="0"/>
          </a:p>
          <a:p>
            <a:pPr fontAlgn="base">
              <a:buFont typeface="Wingdings" pitchFamily="2" charset="2"/>
              <a:buChar char="§"/>
            </a:pPr>
            <a:r>
              <a:rPr lang="en-US" sz="1000" dirty="0"/>
              <a:t>Surrey and Abbotsford, British Columbia, September 19, 2019:</a:t>
            </a:r>
            <a:br>
              <a:rPr lang="en-US" sz="1000" dirty="0"/>
            </a:br>
            <a:br>
              <a:rPr lang="en-US" sz="1000" dirty="0"/>
            </a:br>
            <a:r>
              <a:rPr lang="en-US" sz="1000" dirty="0"/>
              <a:t>The Boards of Directors of Prospera Credit Union (“Prospera”) and Westminster Savings Credit Union (“Westminster”) today announced that B.C.’s Financial Institutions Commission (“FICOM”) has provided regulatory consent for the proposed merger of their two long-standing credit unions. </a:t>
            </a:r>
          </a:p>
        </p:txBody>
      </p:sp>
      <p:sp>
        <p:nvSpPr>
          <p:cNvPr id="5325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DCC08A9-31A8-403A-AB42-59850E9655D4}" type="slidenum">
              <a:rPr lang="en-US" b="0" smtClean="0">
                <a:solidFill>
                  <a:schemeClr val="bg1"/>
                </a:solidFill>
              </a:rPr>
              <a:pPr/>
              <a:t>39</a:t>
            </a:fld>
            <a:endParaRPr lang="en-US" b="0">
              <a:solidFill>
                <a:schemeClr val="bg1"/>
              </a:solidFill>
            </a:endParaRPr>
          </a:p>
        </p:txBody>
      </p:sp>
      <p:sp>
        <p:nvSpPr>
          <p:cNvPr id="2" name="TextBox 1"/>
          <p:cNvSpPr txBox="1"/>
          <p:nvPr/>
        </p:nvSpPr>
        <p:spPr>
          <a:xfrm>
            <a:off x="8409362" y="6566356"/>
            <a:ext cx="679075"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592" y="824218"/>
            <a:ext cx="2286000" cy="775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63827" y="245076"/>
            <a:ext cx="7543800" cy="1450757"/>
          </a:xfrm>
        </p:spPr>
        <p:txBody>
          <a:bodyPr>
            <a:normAutofit/>
          </a:bodyPr>
          <a:lstStyle/>
          <a:p>
            <a:pPr eaLnBrk="1" hangingPunct="1"/>
            <a:r>
              <a:rPr lang="en-CA" dirty="0"/>
              <a:t>Market Balances by Province</a:t>
            </a:r>
            <a:br>
              <a:rPr lang="en-CA" dirty="0"/>
            </a:br>
            <a:r>
              <a:rPr lang="en-CA" sz="1600" dirty="0"/>
              <a:t>- Total Deposits and Loans</a:t>
            </a:r>
          </a:p>
        </p:txBody>
      </p:sp>
      <p:sp>
        <p:nvSpPr>
          <p:cNvPr id="71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ABA0FD5-C008-4A3E-A2F9-DC416ACC5B87}" type="slidenum">
              <a:rPr lang="en-US" b="0" smtClean="0">
                <a:solidFill>
                  <a:schemeClr val="bg1"/>
                </a:solidFill>
              </a:rPr>
              <a:pPr/>
              <a:t>4</a:t>
            </a:fld>
            <a:endParaRPr lang="en-US" b="0">
              <a:solidFill>
                <a:schemeClr val="bg1"/>
              </a:solidFill>
            </a:endParaRPr>
          </a:p>
        </p:txBody>
      </p:sp>
      <p:sp>
        <p:nvSpPr>
          <p:cNvPr id="7" name="TextBox 6"/>
          <p:cNvSpPr txBox="1"/>
          <p:nvPr/>
        </p:nvSpPr>
        <p:spPr>
          <a:xfrm>
            <a:off x="7425344" y="6534626"/>
            <a:ext cx="587821" cy="215444"/>
          </a:xfrm>
          <a:prstGeom prst="rect">
            <a:avLst/>
          </a:prstGeom>
          <a:noFill/>
        </p:spPr>
        <p:txBody>
          <a:bodyPr wrap="none" rtlCol="0">
            <a:spAutoFit/>
          </a:bodyPr>
          <a:lstStyle/>
          <a:p>
            <a:r>
              <a:rPr lang="en-US" sz="800" b="0" dirty="0"/>
              <a:t>19 A 14 </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4" name="Picture 3">
            <a:extLst>
              <a:ext uri="{FF2B5EF4-FFF2-40B4-BE49-F238E27FC236}">
                <a16:creationId xmlns:a16="http://schemas.microsoft.com/office/drawing/2014/main" id="{D7BF26AE-66F2-574B-865D-2BB0C893C0A5}"/>
              </a:ext>
            </a:extLst>
          </p:cNvPr>
          <p:cNvPicPr>
            <a:picLocks noChangeAspect="1"/>
          </p:cNvPicPr>
          <p:nvPr/>
        </p:nvPicPr>
        <p:blipFill>
          <a:blip r:embed="rId3"/>
          <a:stretch>
            <a:fillRect/>
          </a:stretch>
        </p:blipFill>
        <p:spPr>
          <a:xfrm>
            <a:off x="838200" y="1785325"/>
            <a:ext cx="6311900" cy="2108200"/>
          </a:xfrm>
          <a:prstGeom prst="rect">
            <a:avLst/>
          </a:prstGeom>
        </p:spPr>
      </p:pic>
      <p:graphicFrame>
        <p:nvGraphicFramePr>
          <p:cNvPr id="6" name="Table 5">
            <a:extLst>
              <a:ext uri="{FF2B5EF4-FFF2-40B4-BE49-F238E27FC236}">
                <a16:creationId xmlns:a16="http://schemas.microsoft.com/office/drawing/2014/main" id="{24560A18-789F-8B46-BE1A-E2461328D13E}"/>
              </a:ext>
            </a:extLst>
          </p:cNvPr>
          <p:cNvGraphicFramePr>
            <a:graphicFrameLocks noGrp="1"/>
          </p:cNvGraphicFramePr>
          <p:nvPr>
            <p:extLst>
              <p:ext uri="{D42A27DB-BD31-4B8C-83A1-F6EECF244321}">
                <p14:modId xmlns:p14="http://schemas.microsoft.com/office/powerpoint/2010/main" val="1173696594"/>
              </p:ext>
            </p:extLst>
          </p:nvPr>
        </p:nvGraphicFramePr>
        <p:xfrm>
          <a:off x="838200" y="3983017"/>
          <a:ext cx="6426201" cy="1981200"/>
        </p:xfrm>
        <a:graphic>
          <a:graphicData uri="http://schemas.openxmlformats.org/drawingml/2006/table">
            <a:tbl>
              <a:tblPr/>
              <a:tblGrid>
                <a:gridCol w="1192107">
                  <a:extLst>
                    <a:ext uri="{9D8B030D-6E8A-4147-A177-3AD203B41FA5}">
                      <a16:colId xmlns:a16="http://schemas.microsoft.com/office/drawing/2014/main" val="3535502812"/>
                    </a:ext>
                  </a:extLst>
                </a:gridCol>
                <a:gridCol w="810260">
                  <a:extLst>
                    <a:ext uri="{9D8B030D-6E8A-4147-A177-3AD203B41FA5}">
                      <a16:colId xmlns:a16="http://schemas.microsoft.com/office/drawing/2014/main" val="1620029247"/>
                    </a:ext>
                  </a:extLst>
                </a:gridCol>
                <a:gridCol w="810260">
                  <a:extLst>
                    <a:ext uri="{9D8B030D-6E8A-4147-A177-3AD203B41FA5}">
                      <a16:colId xmlns:a16="http://schemas.microsoft.com/office/drawing/2014/main" val="776980930"/>
                    </a:ext>
                  </a:extLst>
                </a:gridCol>
                <a:gridCol w="918916">
                  <a:extLst>
                    <a:ext uri="{9D8B030D-6E8A-4147-A177-3AD203B41FA5}">
                      <a16:colId xmlns:a16="http://schemas.microsoft.com/office/drawing/2014/main" val="1970943556"/>
                    </a:ext>
                  </a:extLst>
                </a:gridCol>
                <a:gridCol w="943751">
                  <a:extLst>
                    <a:ext uri="{9D8B030D-6E8A-4147-A177-3AD203B41FA5}">
                      <a16:colId xmlns:a16="http://schemas.microsoft.com/office/drawing/2014/main" val="255124293"/>
                    </a:ext>
                  </a:extLst>
                </a:gridCol>
                <a:gridCol w="940647">
                  <a:extLst>
                    <a:ext uri="{9D8B030D-6E8A-4147-A177-3AD203B41FA5}">
                      <a16:colId xmlns:a16="http://schemas.microsoft.com/office/drawing/2014/main" val="1246702723"/>
                    </a:ext>
                  </a:extLst>
                </a:gridCol>
                <a:gridCol w="810260">
                  <a:extLst>
                    <a:ext uri="{9D8B030D-6E8A-4147-A177-3AD203B41FA5}">
                      <a16:colId xmlns:a16="http://schemas.microsoft.com/office/drawing/2014/main" val="2624761902"/>
                    </a:ext>
                  </a:extLst>
                </a:gridCol>
              </a:tblGrid>
              <a:tr h="152400">
                <a:tc gridSpan="7">
                  <a:txBody>
                    <a:bodyPr/>
                    <a:lstStyle/>
                    <a:p>
                      <a:pPr algn="ctr" fontAlgn="b"/>
                      <a:r>
                        <a:rPr lang="en-US" sz="1000" b="1" i="0" u="none" strike="noStrike">
                          <a:solidFill>
                            <a:srgbClr val="FFFFFF"/>
                          </a:solidFill>
                          <a:effectLst/>
                          <a:latin typeface="Calibri" panose="020F0502020204030204" pitchFamily="34" charset="0"/>
                        </a:rPr>
                        <a:t>Bank and Credit Union Market by Province - Total Personal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6239209"/>
                  </a:ext>
                </a:extLst>
              </a:tr>
              <a:tr h="152400">
                <a:tc rowSpan="2">
                  <a:txBody>
                    <a:bodyPr/>
                    <a:lstStyle/>
                    <a:p>
                      <a:pPr algn="ctr" fontAlgn="ctr"/>
                      <a:r>
                        <a:rPr lang="en-US" sz="1000" b="1" i="0" u="none" strike="noStrike">
                          <a:solidFill>
                            <a:srgbClr val="000000"/>
                          </a:solidFill>
                          <a:effectLst/>
                          <a:latin typeface="Arial" panose="020B0604020202020204" pitchFamily="34" charset="0"/>
                        </a:rPr>
                        <a:t>Total Personal Deposits and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effectLst/>
                          <a:latin typeface="Arial" panose="020B060402020202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000" b="1" i="0" u="none" strike="noStrike">
                          <a:solidFill>
                            <a:srgbClr val="000000"/>
                          </a:solidFill>
                          <a:effectLst/>
                          <a:latin typeface="Arial" panose="020B0604020202020204" pitchFamily="34" charset="0"/>
                        </a:rPr>
                        <a:t>Market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000" b="1" i="0" u="none" strike="noStrike">
                          <a:solidFill>
                            <a:srgbClr val="000000"/>
                          </a:solidFill>
                          <a:effectLst/>
                          <a:latin typeface="Arial" panose="020B0604020202020204" pitchFamily="34" charset="0"/>
                        </a:rPr>
                        <a:t>CU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000" b="1" i="0" u="none" strike="noStrike">
                          <a:solidFill>
                            <a:srgbClr val="000000"/>
                          </a:solidFill>
                          <a:effectLst/>
                          <a:latin typeface="Arial" panose="020B0604020202020204" pitchFamily="34" charset="0"/>
                        </a:rPr>
                        <a:t>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8831457"/>
                  </a:ext>
                </a:extLst>
              </a:tr>
              <a:tr h="0">
                <a:tc vMerge="1">
                  <a:txBody>
                    <a:bodyPr/>
                    <a:lstStyle/>
                    <a:p>
                      <a:endParaRPr lang="en-US"/>
                    </a:p>
                  </a:txBody>
                  <a:tcPr/>
                </a:tc>
                <a:tc>
                  <a:txBody>
                    <a:bodyPr/>
                    <a:lstStyle/>
                    <a:p>
                      <a:pPr algn="ctr" fontAlgn="ctr"/>
                      <a:r>
                        <a:rPr lang="en-US" sz="1000" b="1" i="0" u="none" strike="noStrike">
                          <a:solidFill>
                            <a:srgbClr val="000000"/>
                          </a:solidFill>
                          <a:effectLst/>
                          <a:latin typeface="Arial" panose="020B0604020202020204" pitchFamily="34" charset="0"/>
                        </a:rPr>
                        <a:t>Q4'19 Balances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Q4'19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8360398"/>
                  </a:ext>
                </a:extLst>
              </a:tr>
              <a:tr h="152400">
                <a:tc>
                  <a:txBody>
                    <a:bodyPr/>
                    <a:lstStyle/>
                    <a:p>
                      <a:pPr algn="l" fontAlgn="b"/>
                      <a:r>
                        <a:rPr lang="en-US" sz="1000" b="0" i="0" u="none" strike="noStrike">
                          <a:solidFill>
                            <a:srgbClr val="000000"/>
                          </a:solidFill>
                          <a:effectLst/>
                          <a:latin typeface="Arial" panose="020B0604020202020204" pitchFamily="34" charset="0"/>
                        </a:rPr>
                        <a:t>British Columbia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579,083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US" sz="1000" b="0" i="0" u="none" strike="noStrike">
                          <a:solidFill>
                            <a:srgbClr val="006100"/>
                          </a:solidFill>
                          <a:effectLst/>
                          <a:latin typeface="Arial" panose="020B0604020202020204" pitchFamily="34" charset="0"/>
                        </a:rPr>
                        <a:t>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59948002"/>
                  </a:ext>
                </a:extLst>
              </a:tr>
              <a:tr h="152400">
                <a:tc>
                  <a:txBody>
                    <a:bodyPr/>
                    <a:lstStyle/>
                    <a:p>
                      <a:pPr algn="l" fontAlgn="b"/>
                      <a:r>
                        <a:rPr lang="en-US" sz="1000" b="0" i="0" u="none" strike="noStrike">
                          <a:solidFill>
                            <a:srgbClr val="000000"/>
                          </a:solidFill>
                          <a:effectLst/>
                          <a:latin typeface="Arial" panose="020B0604020202020204" pitchFamily="34" charset="0"/>
                        </a:rPr>
                        <a:t>Alberta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350,478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96230219"/>
                  </a:ext>
                </a:extLst>
              </a:tr>
              <a:tr h="152400">
                <a:tc>
                  <a:txBody>
                    <a:bodyPr/>
                    <a:lstStyle/>
                    <a:p>
                      <a:pPr algn="l" fontAlgn="b"/>
                      <a:r>
                        <a:rPr lang="en-US" sz="1000" b="0" i="0" u="none" strike="noStrike">
                          <a:solidFill>
                            <a:srgbClr val="000000"/>
                          </a:solidFill>
                          <a:effectLst/>
                          <a:latin typeface="Arial" panose="020B0604020202020204" pitchFamily="34" charset="0"/>
                        </a:rPr>
                        <a:t>Saskatchewan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95,097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74764931"/>
                  </a:ext>
                </a:extLst>
              </a:tr>
              <a:tr h="152400">
                <a:tc>
                  <a:txBody>
                    <a:bodyPr/>
                    <a:lstStyle/>
                    <a:p>
                      <a:pPr algn="l" fontAlgn="b"/>
                      <a:r>
                        <a:rPr lang="en-US" sz="1000" b="0" i="0" u="none" strike="noStrike">
                          <a:solidFill>
                            <a:srgbClr val="000000"/>
                          </a:solidFill>
                          <a:effectLst/>
                          <a:latin typeface="Arial" panose="020B0604020202020204" pitchFamily="34" charset="0"/>
                        </a:rPr>
                        <a:t>Manitoba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103,623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08684013"/>
                  </a:ext>
                </a:extLst>
              </a:tr>
              <a:tr h="152400">
                <a:tc>
                  <a:txBody>
                    <a:bodyPr/>
                    <a:lstStyle/>
                    <a:p>
                      <a:pPr algn="l" fontAlgn="b"/>
                      <a:r>
                        <a:rPr lang="en-US" sz="1000" b="0" i="0" u="none" strike="noStrike">
                          <a:solidFill>
                            <a:srgbClr val="000000"/>
                          </a:solidFill>
                          <a:effectLst/>
                          <a:latin typeface="Arial" panose="020B0604020202020204" pitchFamily="34" charset="0"/>
                        </a:rPr>
                        <a:t>Ontario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1,509,659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69260063"/>
                  </a:ext>
                </a:extLst>
              </a:tr>
              <a:tr h="152400">
                <a:tc>
                  <a:txBody>
                    <a:bodyPr/>
                    <a:lstStyle/>
                    <a:p>
                      <a:pPr algn="l" fontAlgn="b"/>
                      <a:r>
                        <a:rPr lang="en-US" sz="1000" b="0" i="0" u="none" strike="noStrike">
                          <a:solidFill>
                            <a:srgbClr val="000000"/>
                          </a:solidFill>
                          <a:effectLst/>
                          <a:latin typeface="Arial" panose="020B0604020202020204" pitchFamily="34" charset="0"/>
                        </a:rPr>
                        <a:t>Quebec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612,959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48030256"/>
                  </a:ext>
                </a:extLst>
              </a:tr>
              <a:tr h="152400">
                <a:tc>
                  <a:txBody>
                    <a:bodyPr/>
                    <a:lstStyle/>
                    <a:p>
                      <a:pPr algn="l" fontAlgn="b"/>
                      <a:r>
                        <a:rPr lang="en-US" sz="1000" b="0" i="0" u="none" strike="noStrike">
                          <a:solidFill>
                            <a:srgbClr val="000000"/>
                          </a:solidFill>
                          <a:effectLst/>
                          <a:latin typeface="Arial" panose="020B0604020202020204" pitchFamily="34" charset="0"/>
                        </a:rPr>
                        <a:t>Atlantic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136,329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8624759"/>
                  </a:ext>
                </a:extLst>
              </a:tr>
              <a:tr h="152400">
                <a:tc>
                  <a:txBody>
                    <a:bodyPr/>
                    <a:lstStyle/>
                    <a:p>
                      <a:pPr algn="l" fontAlgn="b"/>
                      <a:r>
                        <a:rPr lang="en-US" sz="1000" b="1" i="0" u="none" strike="noStrike">
                          <a:solidFill>
                            <a:srgbClr val="000000"/>
                          </a:solidFill>
                          <a:effectLst/>
                          <a:latin typeface="Arial" panose="020B0604020202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Arial" panose="020B0604020202020204" pitchFamily="34" charset="0"/>
                        </a:rPr>
                        <a:t>   3,387,228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rgbClr val="000000"/>
                          </a:solidFill>
                          <a:effectLst/>
                          <a:latin typeface="Arial" panose="020B0604020202020204" pitchFamily="34" charset="0"/>
                        </a:rPr>
                        <a:t>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319466"/>
                  </a:ext>
                </a:extLst>
              </a:tr>
            </a:tbl>
          </a:graphicData>
        </a:graphic>
      </p:graphicFrame>
    </p:spTree>
    <p:extLst>
      <p:ext uri="{BB962C8B-B14F-4D97-AF65-F5344CB8AC3E}">
        <p14:creationId xmlns:p14="http://schemas.microsoft.com/office/powerpoint/2010/main" val="84481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3447"/>
            <a:ext cx="2971800" cy="1600200"/>
          </a:xfrm>
        </p:spPr>
        <p:txBody>
          <a:bodyPr/>
          <a:lstStyle/>
          <a:p>
            <a:r>
              <a:rPr lang="en-CA" dirty="0"/>
              <a:t>% Changes in Share of Total Market</a:t>
            </a:r>
            <a:endParaRPr lang="en-US" dirty="0"/>
          </a:p>
        </p:txBody>
      </p:sp>
      <p:sp>
        <p:nvSpPr>
          <p:cNvPr id="5632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607F915-BD2A-425C-A686-9FFC08787C39}" type="slidenum">
              <a:rPr lang="en-US" b="0" smtClean="0">
                <a:solidFill>
                  <a:schemeClr val="bg1"/>
                </a:solidFill>
              </a:rPr>
              <a:pPr/>
              <a:t>40</a:t>
            </a:fld>
            <a:endParaRPr lang="en-US" b="0">
              <a:solidFill>
                <a:schemeClr val="bg1"/>
              </a:solidFill>
            </a:endParaRPr>
          </a:p>
        </p:txBody>
      </p:sp>
      <p:pic>
        <p:nvPicPr>
          <p:cNvPr id="56327" name="Picture 7" descr="Interior Saving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713389"/>
            <a:ext cx="2073275" cy="886811"/>
          </a:xfrm>
          <a:prstGeom prst="rect">
            <a:avLst/>
          </a:prstGeom>
          <a:noFill/>
          <a:ln w="9525">
            <a:solidFill>
              <a:schemeClr val="tx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346835" y="1977580"/>
            <a:ext cx="3720830" cy="1169551"/>
          </a:xfrm>
          <a:prstGeom prst="rect">
            <a:avLst/>
          </a:prstGeom>
          <a:noFill/>
        </p:spPr>
        <p:txBody>
          <a:bodyPr wrap="square" rtlCol="0">
            <a:spAutoFit/>
          </a:bodyPr>
          <a:lstStyle/>
          <a:p>
            <a:pPr algn="l"/>
            <a:r>
              <a:rPr lang="en-CA" sz="1000" b="0" dirty="0"/>
              <a:t>Interior Savings is Canada’s 25th largest and BC’s 8th largest credit union with assets of $2.5B, 69k members and 21 locations (Q2’19).</a:t>
            </a:r>
          </a:p>
          <a:p>
            <a:pPr algn="l"/>
            <a:endParaRPr lang="en-CA" sz="1000" b="0" dirty="0"/>
          </a:p>
          <a:p>
            <a:pPr algn="l"/>
            <a:endParaRPr lang="en-CA" sz="1000" b="0" dirty="0"/>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0E00-000009000000}"/>
              </a:ext>
            </a:extLst>
          </p:cNvPr>
          <p:cNvGraphicFramePr>
            <a:graphicFrameLocks/>
          </p:cNvGraphicFramePr>
          <p:nvPr>
            <p:extLst>
              <p:ext uri="{D42A27DB-BD31-4B8C-83A1-F6EECF244321}">
                <p14:modId xmlns:p14="http://schemas.microsoft.com/office/powerpoint/2010/main" val="1597508638"/>
              </p:ext>
            </p:extLst>
          </p:nvPr>
        </p:nvGraphicFramePr>
        <p:xfrm>
          <a:off x="151999" y="1752599"/>
          <a:ext cx="4572000" cy="4423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9D51C40B-4E95-4546-AC89-A5941E056CF4}"/>
              </a:ext>
            </a:extLst>
          </p:cNvPr>
          <p:cNvGraphicFramePr>
            <a:graphicFrameLocks noGrp="1"/>
          </p:cNvGraphicFramePr>
          <p:nvPr>
            <p:extLst>
              <p:ext uri="{D42A27DB-BD31-4B8C-83A1-F6EECF244321}">
                <p14:modId xmlns:p14="http://schemas.microsoft.com/office/powerpoint/2010/main" val="1981470846"/>
              </p:ext>
            </p:extLst>
          </p:nvPr>
        </p:nvGraphicFramePr>
        <p:xfrm>
          <a:off x="4890409" y="4651708"/>
          <a:ext cx="4089400" cy="1524000"/>
        </p:xfrm>
        <a:graphic>
          <a:graphicData uri="http://schemas.openxmlformats.org/drawingml/2006/table">
            <a:tbl>
              <a:tblPr/>
              <a:tblGrid>
                <a:gridCol w="1204997">
                  <a:extLst>
                    <a:ext uri="{9D8B030D-6E8A-4147-A177-3AD203B41FA5}">
                      <a16:colId xmlns:a16="http://schemas.microsoft.com/office/drawing/2014/main" val="1151107105"/>
                    </a:ext>
                  </a:extLst>
                </a:gridCol>
                <a:gridCol w="863423">
                  <a:extLst>
                    <a:ext uri="{9D8B030D-6E8A-4147-A177-3AD203B41FA5}">
                      <a16:colId xmlns:a16="http://schemas.microsoft.com/office/drawing/2014/main" val="4030419530"/>
                    </a:ext>
                  </a:extLst>
                </a:gridCol>
                <a:gridCol w="673660">
                  <a:extLst>
                    <a:ext uri="{9D8B030D-6E8A-4147-A177-3AD203B41FA5}">
                      <a16:colId xmlns:a16="http://schemas.microsoft.com/office/drawing/2014/main" val="1542600725"/>
                    </a:ext>
                  </a:extLst>
                </a:gridCol>
                <a:gridCol w="673660">
                  <a:extLst>
                    <a:ext uri="{9D8B030D-6E8A-4147-A177-3AD203B41FA5}">
                      <a16:colId xmlns:a16="http://schemas.microsoft.com/office/drawing/2014/main" val="2066359885"/>
                    </a:ext>
                  </a:extLst>
                </a:gridCol>
                <a:gridCol w="673660">
                  <a:extLst>
                    <a:ext uri="{9D8B030D-6E8A-4147-A177-3AD203B41FA5}">
                      <a16:colId xmlns:a16="http://schemas.microsoft.com/office/drawing/2014/main" val="2523415235"/>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n-US" sz="10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gridSpan="3">
                  <a:txBody>
                    <a:bodyPr/>
                    <a:lstStyle/>
                    <a:p>
                      <a:pPr algn="ctr" fontAlgn="ctr"/>
                      <a:r>
                        <a:rPr lang="en-US"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3525632"/>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Dec'18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4667391"/>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51682073"/>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1,088.1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444400171"/>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1,047.6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53468183"/>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2,135.7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9C0006"/>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1" i="0" u="none" strike="noStrike">
                          <a:solidFill>
                            <a:srgbClr val="9C0006"/>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77745048"/>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1,528.9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007212991"/>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67716443"/>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1,584.4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11811"/>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3,720.1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47788901"/>
                  </a:ext>
                </a:extLst>
              </a:tr>
            </a:tbl>
          </a:graphicData>
        </a:graphic>
      </p:graphicFrame>
    </p:spTree>
    <p:extLst>
      <p:ext uri="{BB962C8B-B14F-4D97-AF65-F5344CB8AC3E}">
        <p14:creationId xmlns:p14="http://schemas.microsoft.com/office/powerpoint/2010/main" val="2417846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8325" y="37465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41</a:t>
            </a:fld>
            <a:endParaRPr lang="en-US" b="0" dirty="0">
              <a:solidFill>
                <a:schemeClr val="bg1"/>
              </a:solidFill>
            </a:endParaRPr>
          </a:p>
        </p:txBody>
      </p:sp>
      <p:sp>
        <p:nvSpPr>
          <p:cNvPr id="2" name="TextBox 1">
            <a:hlinkClick r:id="rId3"/>
          </p:cNvPr>
          <p:cNvSpPr txBox="1"/>
          <p:nvPr/>
        </p:nvSpPr>
        <p:spPr>
          <a:xfrm>
            <a:off x="8499513" y="6504801"/>
            <a:ext cx="518027"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3"/>
              </a:rPr>
              <a:t>Press</a:t>
            </a:r>
            <a:endParaRPr lang="en-US" b="0" dirty="0">
              <a:ln>
                <a:solidFill>
                  <a:schemeClr val="bg1"/>
                </a:solidFill>
              </a:ln>
              <a:solidFill>
                <a:schemeClr val="tx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7" descr="Interior Saving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713389"/>
            <a:ext cx="2073275" cy="886811"/>
          </a:xfrm>
          <a:prstGeom prst="rect">
            <a:avLst/>
          </a:prstGeom>
          <a:noFill/>
          <a:ln w="9525">
            <a:solidFill>
              <a:schemeClr val="tx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00000000-0008-0000-1200-000009000000}"/>
              </a:ext>
            </a:extLst>
          </p:cNvPr>
          <p:cNvGraphicFramePr>
            <a:graphicFrameLocks/>
          </p:cNvGraphicFramePr>
          <p:nvPr>
            <p:extLst>
              <p:ext uri="{D42A27DB-BD31-4B8C-83A1-F6EECF244321}">
                <p14:modId xmlns:p14="http://schemas.microsoft.com/office/powerpoint/2010/main" val="2767682543"/>
              </p:ext>
            </p:extLst>
          </p:nvPr>
        </p:nvGraphicFramePr>
        <p:xfrm>
          <a:off x="6985" y="1795780"/>
          <a:ext cx="4587240" cy="44373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 4">
            <a:extLst>
              <a:ext uri="{FF2B5EF4-FFF2-40B4-BE49-F238E27FC236}">
                <a16:creationId xmlns:a16="http://schemas.microsoft.com/office/drawing/2014/main" id="{01FB5421-6E21-F84D-88E1-E44A1B23133B}"/>
              </a:ext>
            </a:extLst>
          </p:cNvPr>
          <p:cNvGraphicFramePr>
            <a:graphicFrameLocks noGrp="1"/>
          </p:cNvGraphicFramePr>
          <p:nvPr>
            <p:extLst>
              <p:ext uri="{D42A27DB-BD31-4B8C-83A1-F6EECF244321}">
                <p14:modId xmlns:p14="http://schemas.microsoft.com/office/powerpoint/2010/main" val="1159139235"/>
              </p:ext>
            </p:extLst>
          </p:nvPr>
        </p:nvGraphicFramePr>
        <p:xfrm>
          <a:off x="5601240" y="4495800"/>
          <a:ext cx="3416300" cy="1676400"/>
        </p:xfrm>
        <a:graphic>
          <a:graphicData uri="http://schemas.openxmlformats.org/drawingml/2006/table">
            <a:tbl>
              <a:tblPr/>
              <a:tblGrid>
                <a:gridCol w="1205195">
                  <a:extLst>
                    <a:ext uri="{9D8B030D-6E8A-4147-A177-3AD203B41FA5}">
                      <a16:colId xmlns:a16="http://schemas.microsoft.com/office/drawing/2014/main" val="472821736"/>
                    </a:ext>
                  </a:extLst>
                </a:gridCol>
                <a:gridCol w="863565">
                  <a:extLst>
                    <a:ext uri="{9D8B030D-6E8A-4147-A177-3AD203B41FA5}">
                      <a16:colId xmlns:a16="http://schemas.microsoft.com/office/drawing/2014/main" val="2878106983"/>
                    </a:ext>
                  </a:extLst>
                </a:gridCol>
                <a:gridCol w="673770">
                  <a:extLst>
                    <a:ext uri="{9D8B030D-6E8A-4147-A177-3AD203B41FA5}">
                      <a16:colId xmlns:a16="http://schemas.microsoft.com/office/drawing/2014/main" val="2718593488"/>
                    </a:ext>
                  </a:extLst>
                </a:gridCol>
                <a:gridCol w="673770">
                  <a:extLst>
                    <a:ext uri="{9D8B030D-6E8A-4147-A177-3AD203B41FA5}">
                      <a16:colId xmlns:a16="http://schemas.microsoft.com/office/drawing/2014/main" val="2340816195"/>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Interior</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n-US" sz="10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gridSpan="2">
                  <a:txBody>
                    <a:bodyPr/>
                    <a:lstStyle/>
                    <a:p>
                      <a:pPr algn="ctr" fontAlgn="ctr"/>
                      <a:r>
                        <a:rPr lang="en-US" sz="1000" b="1" i="0" u="none" strike="noStrike">
                          <a:effectLst/>
                          <a:latin typeface="Calibri" panose="020F0502020204030204" pitchFamily="34" charset="0"/>
                        </a:rPr>
                        <a:t>Share of BC Banks and Credit Unions</a:t>
                      </a:r>
                    </a:p>
                  </a:txBody>
                  <a:tcPr marL="0" marR="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454643129"/>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9885434"/>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9403149"/>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1,088.1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001120397"/>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1,047.6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50560168"/>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2,135.7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9C0006"/>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04302532"/>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1,528.9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522890957"/>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0239485"/>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1,584.4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9C0006"/>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45340863"/>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3,720.1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9C0006"/>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464586831"/>
                  </a:ext>
                </a:extLst>
              </a:tr>
            </a:tbl>
          </a:graphicData>
        </a:graphic>
      </p:graphicFrame>
    </p:spTree>
    <p:extLst>
      <p:ext uri="{BB962C8B-B14F-4D97-AF65-F5344CB8AC3E}">
        <p14:creationId xmlns:p14="http://schemas.microsoft.com/office/powerpoint/2010/main" val="1635058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2971800" cy="1600200"/>
          </a:xfrm>
        </p:spPr>
        <p:txBody>
          <a:bodyPr/>
          <a:lstStyle/>
          <a:p>
            <a:r>
              <a:rPr lang="en-CA" dirty="0"/>
              <a:t>% Changes in Share of Total Market</a:t>
            </a:r>
            <a:endParaRPr lang="en-US" dirty="0"/>
          </a:p>
        </p:txBody>
      </p:sp>
      <p:sp>
        <p:nvSpPr>
          <p:cNvPr id="583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6F1A4EBB-073B-4BEE-9C3A-79B2D011A7B2}" type="slidenum">
              <a:rPr lang="en-US" b="0" smtClean="0">
                <a:solidFill>
                  <a:schemeClr val="bg1"/>
                </a:solidFill>
              </a:rPr>
              <a:pPr/>
              <a:t>42</a:t>
            </a:fld>
            <a:endParaRPr lang="en-US" b="0" dirty="0">
              <a:solidFill>
                <a:schemeClr val="bg1"/>
              </a:solidFill>
            </a:endParaRPr>
          </a:p>
        </p:txBody>
      </p:sp>
      <p:pic>
        <p:nvPicPr>
          <p:cNvPr id="58375" name="Picture 7" descr="Coastal Community"/>
          <p:cNvPicPr>
            <a:picLocks noChangeAspect="1" noChangeArrowheads="1"/>
          </p:cNvPicPr>
          <p:nvPr/>
        </p:nvPicPr>
        <p:blipFill rotWithShape="1">
          <a:blip r:embed="rId3">
            <a:extLst>
              <a:ext uri="{28A0092B-C50C-407E-A947-70E740481C1C}">
                <a14:useLocalDpi xmlns:a14="http://schemas.microsoft.com/office/drawing/2010/main"/>
              </a:ext>
            </a:extLst>
          </a:blip>
          <a:srcRect r="13043"/>
          <a:stretch/>
        </p:blipFill>
        <p:spPr bwMode="auto">
          <a:xfrm>
            <a:off x="822325" y="828873"/>
            <a:ext cx="2682875" cy="7713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346835" y="1917638"/>
            <a:ext cx="3720830" cy="1169551"/>
          </a:xfrm>
          <a:prstGeom prst="rect">
            <a:avLst/>
          </a:prstGeom>
          <a:noFill/>
        </p:spPr>
        <p:txBody>
          <a:bodyPr wrap="square" rtlCol="0">
            <a:spAutoFit/>
          </a:bodyPr>
          <a:lstStyle/>
          <a:p>
            <a:pPr algn="l"/>
            <a:r>
              <a:rPr lang="en-CA" sz="1000" b="0" dirty="0"/>
              <a:t>Coastal Community is Canada’s 22nd largest and BC’s 7th largest credit union with assets of $2.7B, 87k members and 24 locations (Q4 2018).</a:t>
            </a:r>
          </a:p>
          <a:p>
            <a:pPr algn="l"/>
            <a:endParaRPr lang="en-CA" sz="1000" b="0" dirty="0"/>
          </a:p>
          <a:p>
            <a:pPr algn="l"/>
            <a:endParaRPr lang="en-CA" sz="1000" b="0" dirty="0"/>
          </a:p>
          <a:p>
            <a:pPr algn="l"/>
            <a:endParaRPr lang="en-CA" sz="1000" b="0" dirty="0"/>
          </a:p>
          <a:p>
            <a:pPr algn="l"/>
            <a:endParaRPr lang="en-US" sz="1000" b="0" dirty="0"/>
          </a:p>
        </p:txBody>
      </p:sp>
      <p:graphicFrame>
        <p:nvGraphicFramePr>
          <p:cNvPr id="11" name="Chart 10">
            <a:extLst>
              <a:ext uri="{FF2B5EF4-FFF2-40B4-BE49-F238E27FC236}">
                <a16:creationId xmlns:a16="http://schemas.microsoft.com/office/drawing/2014/main" id="{00000000-0008-0000-0E00-00000A000000}"/>
              </a:ext>
            </a:extLst>
          </p:cNvPr>
          <p:cNvGraphicFramePr>
            <a:graphicFrameLocks/>
          </p:cNvGraphicFramePr>
          <p:nvPr>
            <p:extLst>
              <p:ext uri="{D42A27DB-BD31-4B8C-83A1-F6EECF244321}">
                <p14:modId xmlns:p14="http://schemas.microsoft.com/office/powerpoint/2010/main" val="2361687284"/>
              </p:ext>
            </p:extLst>
          </p:nvPr>
        </p:nvGraphicFramePr>
        <p:xfrm>
          <a:off x="228600" y="1780540"/>
          <a:ext cx="4572000" cy="44678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27C714F2-3AA7-B849-8AC4-3499B916256A}"/>
              </a:ext>
            </a:extLst>
          </p:cNvPr>
          <p:cNvGraphicFramePr>
            <a:graphicFrameLocks noGrp="1"/>
          </p:cNvGraphicFramePr>
          <p:nvPr>
            <p:extLst>
              <p:ext uri="{D42A27DB-BD31-4B8C-83A1-F6EECF244321}">
                <p14:modId xmlns:p14="http://schemas.microsoft.com/office/powerpoint/2010/main" val="2951265110"/>
              </p:ext>
            </p:extLst>
          </p:nvPr>
        </p:nvGraphicFramePr>
        <p:xfrm>
          <a:off x="4966716" y="4720917"/>
          <a:ext cx="4089400" cy="1524000"/>
        </p:xfrm>
        <a:graphic>
          <a:graphicData uri="http://schemas.openxmlformats.org/drawingml/2006/table">
            <a:tbl>
              <a:tblPr/>
              <a:tblGrid>
                <a:gridCol w="1204997">
                  <a:extLst>
                    <a:ext uri="{9D8B030D-6E8A-4147-A177-3AD203B41FA5}">
                      <a16:colId xmlns:a16="http://schemas.microsoft.com/office/drawing/2014/main" val="3726537358"/>
                    </a:ext>
                  </a:extLst>
                </a:gridCol>
                <a:gridCol w="863423">
                  <a:extLst>
                    <a:ext uri="{9D8B030D-6E8A-4147-A177-3AD203B41FA5}">
                      <a16:colId xmlns:a16="http://schemas.microsoft.com/office/drawing/2014/main" val="4074840941"/>
                    </a:ext>
                  </a:extLst>
                </a:gridCol>
                <a:gridCol w="673660">
                  <a:extLst>
                    <a:ext uri="{9D8B030D-6E8A-4147-A177-3AD203B41FA5}">
                      <a16:colId xmlns:a16="http://schemas.microsoft.com/office/drawing/2014/main" val="2320643103"/>
                    </a:ext>
                  </a:extLst>
                </a:gridCol>
                <a:gridCol w="673660">
                  <a:extLst>
                    <a:ext uri="{9D8B030D-6E8A-4147-A177-3AD203B41FA5}">
                      <a16:colId xmlns:a16="http://schemas.microsoft.com/office/drawing/2014/main" val="3274758324"/>
                    </a:ext>
                  </a:extLst>
                </a:gridCol>
                <a:gridCol w="673660">
                  <a:extLst>
                    <a:ext uri="{9D8B030D-6E8A-4147-A177-3AD203B41FA5}">
                      <a16:colId xmlns:a16="http://schemas.microsoft.com/office/drawing/2014/main" val="3627457467"/>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Coastal Community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6FF"/>
                    </a:solidFill>
                  </a:tcPr>
                </a:tc>
                <a:tc>
                  <a:txBody>
                    <a:bodyPr/>
                    <a:lstStyle/>
                    <a:p>
                      <a:pPr algn="ctr" fontAlgn="ctr"/>
                      <a:r>
                        <a:rPr lang="en-US" sz="10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6FF"/>
                    </a:solidFill>
                  </a:tcPr>
                </a:tc>
                <a:tc gridSpan="3">
                  <a:txBody>
                    <a:bodyPr/>
                    <a:lstStyle/>
                    <a:p>
                      <a:pPr algn="ctr" fontAlgn="ctr"/>
                      <a:r>
                        <a:rPr lang="en-US"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0575524"/>
                  </a:ext>
                </a:extLst>
              </a:tr>
              <a:tr h="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Dec'18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33250"/>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1,285.6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98196839"/>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958.0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174715659"/>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2,243.6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450673"/>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1,723.1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380559226"/>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94815217"/>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1,811.4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61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92286147"/>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4,055.0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053859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23032"/>
            <a:ext cx="28194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43</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7" descr="Coastal Community"/>
          <p:cNvPicPr>
            <a:picLocks noChangeAspect="1" noChangeArrowheads="1"/>
          </p:cNvPicPr>
          <p:nvPr/>
        </p:nvPicPr>
        <p:blipFill rotWithShape="1">
          <a:blip r:embed="rId3">
            <a:extLst>
              <a:ext uri="{28A0092B-C50C-407E-A947-70E740481C1C}">
                <a14:useLocalDpi xmlns:a14="http://schemas.microsoft.com/office/drawing/2010/main"/>
              </a:ext>
            </a:extLst>
          </a:blip>
          <a:srcRect r="13043"/>
          <a:stretch/>
        </p:blipFill>
        <p:spPr bwMode="auto">
          <a:xfrm>
            <a:off x="822325" y="828873"/>
            <a:ext cx="2682875" cy="7713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Chart 8">
            <a:extLst>
              <a:ext uri="{FF2B5EF4-FFF2-40B4-BE49-F238E27FC236}">
                <a16:creationId xmlns:a16="http://schemas.microsoft.com/office/drawing/2014/main" id="{00000000-0008-0000-1200-00000A000000}"/>
              </a:ext>
            </a:extLst>
          </p:cNvPr>
          <p:cNvGraphicFramePr>
            <a:graphicFrameLocks/>
          </p:cNvGraphicFramePr>
          <p:nvPr>
            <p:extLst>
              <p:ext uri="{D42A27DB-BD31-4B8C-83A1-F6EECF244321}">
                <p14:modId xmlns:p14="http://schemas.microsoft.com/office/powerpoint/2010/main" val="1479436291"/>
              </p:ext>
            </p:extLst>
          </p:nvPr>
        </p:nvGraphicFramePr>
        <p:xfrm>
          <a:off x="152400" y="1764188"/>
          <a:ext cx="4587240" cy="4437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7635C323-0F61-2E47-BEA9-6D038D7E1D93}"/>
              </a:ext>
            </a:extLst>
          </p:cNvPr>
          <p:cNvGraphicFramePr>
            <a:graphicFrameLocks noGrp="1"/>
          </p:cNvGraphicFramePr>
          <p:nvPr>
            <p:extLst>
              <p:ext uri="{D42A27DB-BD31-4B8C-83A1-F6EECF244321}">
                <p14:modId xmlns:p14="http://schemas.microsoft.com/office/powerpoint/2010/main" val="6994839"/>
              </p:ext>
            </p:extLst>
          </p:nvPr>
        </p:nvGraphicFramePr>
        <p:xfrm>
          <a:off x="5575300" y="4525168"/>
          <a:ext cx="3416300" cy="1676400"/>
        </p:xfrm>
        <a:graphic>
          <a:graphicData uri="http://schemas.openxmlformats.org/drawingml/2006/table">
            <a:tbl>
              <a:tblPr/>
              <a:tblGrid>
                <a:gridCol w="1205195">
                  <a:extLst>
                    <a:ext uri="{9D8B030D-6E8A-4147-A177-3AD203B41FA5}">
                      <a16:colId xmlns:a16="http://schemas.microsoft.com/office/drawing/2014/main" val="2450373398"/>
                    </a:ext>
                  </a:extLst>
                </a:gridCol>
                <a:gridCol w="863565">
                  <a:extLst>
                    <a:ext uri="{9D8B030D-6E8A-4147-A177-3AD203B41FA5}">
                      <a16:colId xmlns:a16="http://schemas.microsoft.com/office/drawing/2014/main" val="1144844956"/>
                    </a:ext>
                  </a:extLst>
                </a:gridCol>
                <a:gridCol w="673770">
                  <a:extLst>
                    <a:ext uri="{9D8B030D-6E8A-4147-A177-3AD203B41FA5}">
                      <a16:colId xmlns:a16="http://schemas.microsoft.com/office/drawing/2014/main" val="847263033"/>
                    </a:ext>
                  </a:extLst>
                </a:gridCol>
                <a:gridCol w="673770">
                  <a:extLst>
                    <a:ext uri="{9D8B030D-6E8A-4147-A177-3AD203B41FA5}">
                      <a16:colId xmlns:a16="http://schemas.microsoft.com/office/drawing/2014/main" val="644600"/>
                    </a:ext>
                  </a:extLst>
                </a:gridCol>
              </a:tblGrid>
              <a:tr h="152400">
                <a:tc gridSpan="2">
                  <a:txBody>
                    <a:bodyPr/>
                    <a:lstStyle/>
                    <a:p>
                      <a:pPr algn="l" fontAlgn="ctr"/>
                      <a:r>
                        <a:rPr lang="en-US" sz="1000" b="1" i="0" u="none" strike="noStrike">
                          <a:solidFill>
                            <a:srgbClr val="FFFFFF"/>
                          </a:solidFill>
                          <a:effectLst/>
                          <a:latin typeface="Calibri" panose="020F0502020204030204" pitchFamily="34" charset="0"/>
                        </a:rPr>
                        <a:t>Coastal Community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6FF"/>
                    </a:solidFill>
                  </a:tcPr>
                </a:tc>
                <a:tc hMerge="1">
                  <a:txBody>
                    <a:bodyPr/>
                    <a:lstStyle/>
                    <a:p>
                      <a:endParaRPr lang="en-US"/>
                    </a:p>
                  </a:txBody>
                  <a:tcPr/>
                </a:tc>
                <a:tc gridSpan="2">
                  <a:txBody>
                    <a:bodyPr/>
                    <a:lstStyle/>
                    <a:p>
                      <a:pPr algn="ctr" fontAlgn="ctr"/>
                      <a:r>
                        <a:rPr lang="en-US"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558721213"/>
                  </a:ext>
                </a:extLst>
              </a:tr>
              <a:tr h="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3212080"/>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1,285.6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603398868"/>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958.0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35597394"/>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2,243.6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6196088"/>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1,723.1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501577714"/>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-46.4%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19526994"/>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1,811.4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94578701"/>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4,055.0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26136007"/>
                  </a:ext>
                </a:extLst>
              </a:tr>
            </a:tbl>
          </a:graphicData>
        </a:graphic>
      </p:graphicFrame>
    </p:spTree>
    <p:extLst>
      <p:ext uri="{BB962C8B-B14F-4D97-AF65-F5344CB8AC3E}">
        <p14:creationId xmlns:p14="http://schemas.microsoft.com/office/powerpoint/2010/main" val="2517560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3877819" y="384175"/>
            <a:ext cx="4003675" cy="1216025"/>
          </a:xfrm>
        </p:spPr>
        <p:txBody>
          <a:bodyPr/>
          <a:lstStyle/>
          <a:p>
            <a:pPr eaLnBrk="1" hangingPunct="1"/>
            <a:r>
              <a:rPr lang="en-CA" dirty="0"/>
              <a:t>Press Releases</a:t>
            </a:r>
          </a:p>
        </p:txBody>
      </p:sp>
      <p:sp>
        <p:nvSpPr>
          <p:cNvPr id="60421" name="Rectangle 3"/>
          <p:cNvSpPr>
            <a:spLocks noGrp="1" noChangeArrowheads="1"/>
          </p:cNvSpPr>
          <p:nvPr>
            <p:ph idx="1"/>
          </p:nvPr>
        </p:nvSpPr>
        <p:spPr/>
        <p:txBody>
          <a:bodyPr>
            <a:noAutofit/>
          </a:bodyPr>
          <a:lstStyle/>
          <a:p>
            <a:pPr>
              <a:buFont typeface="Wingdings" pitchFamily="2" charset="2"/>
              <a:buChar char="§"/>
            </a:pPr>
            <a:r>
              <a:rPr lang="en-CA" sz="1200" b="1" dirty="0"/>
              <a:t>June 11, 2018 — Vancouver Island, BC: </a:t>
            </a:r>
            <a:r>
              <a:rPr lang="en-CA" sz="1200" dirty="0"/>
              <a:t>On June 22nd, Coastal Community Credit Union’s Oceanside wealth services team will have a new home in the heart of Qualicum Beach’s main business district.  Coastal Community recently completed a renovation to allow the regional specialists to share an integrated space with Coastal Community Insurance Services (2007) Ltd. on 2nd Avenue, adjacent to the Credit Union. </a:t>
            </a:r>
            <a:endParaRPr lang="en-US" sz="1200" b="0" dirty="0"/>
          </a:p>
          <a:p>
            <a:pPr>
              <a:buFont typeface="Wingdings" charset="2"/>
              <a:buChar char="§"/>
            </a:pPr>
            <a:r>
              <a:rPr lang="en-US" sz="1200" dirty="0"/>
              <a:t>May 26, 2017 – Vancouver Island &amp; the Gulf Islands, BC: Coastal Community Credit Union (CCCU), Vancouver Island &amp; the Gulf Island’s largest financial organization, will be re-locating its </a:t>
            </a:r>
            <a:r>
              <a:rPr lang="en-US" sz="1200" dirty="0" err="1"/>
              <a:t>Nanoose</a:t>
            </a:r>
            <a:r>
              <a:rPr lang="en-US" sz="1200" dirty="0"/>
              <a:t> Bay branch just a few doors down. </a:t>
            </a:r>
          </a:p>
          <a:p>
            <a:pPr>
              <a:buFont typeface="Wingdings" charset="2"/>
              <a:buChar char="§"/>
            </a:pPr>
            <a:r>
              <a:rPr lang="en-US" sz="1200" dirty="0"/>
              <a:t>May 18, 2017 – Vancouver Island &amp; the Gulf Islands, BC: Coastal Community Credit Union (CCCU), the largest Vancouver Island-based financial organization, announced plans to expand yet again in the Capital Regional District (CRD). After significantly surpassing key financial milestones in 2016 including record growth, Coastal Community has exceeded $2 Billion in assets on the Credit Union’s balance sheet and plans are underway to open their 24th branch and third in the CRD. Coastal Community’s newest branch will be located in Eagle Creek Village and will open in January 2018. </a:t>
            </a:r>
          </a:p>
          <a:p>
            <a:pPr>
              <a:buFont typeface="Wingdings" charset="2"/>
              <a:buChar char="§"/>
            </a:pPr>
            <a:r>
              <a:rPr lang="en-US" sz="1200" dirty="0"/>
              <a:t>Tuesday, February 14, 2017 </a:t>
            </a:r>
            <a:r>
              <a:rPr lang="en-US" sz="1200" b="1" dirty="0"/>
              <a:t>Concentra teams up with Coastal Community on new estate and trusts service </a:t>
            </a:r>
            <a:r>
              <a:rPr lang="en-US" sz="1200" dirty="0"/>
              <a:t>(Saskatoon/Nanaimo): Coastal Community Credit Union’s 110,000 members and clients now have access to personalized estate and trust services, thanks to an innovative partnership with Concentra Trust. </a:t>
            </a:r>
            <a:endParaRPr lang="en-US" sz="1200" b="1" dirty="0"/>
          </a:p>
        </p:txBody>
      </p:sp>
      <p:sp>
        <p:nvSpPr>
          <p:cNvPr id="6041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5C6F659-7ED1-4961-A2AD-1D7BA69EBBAD}" type="slidenum">
              <a:rPr lang="en-US" b="0" smtClean="0">
                <a:solidFill>
                  <a:schemeClr val="bg1"/>
                </a:solidFill>
              </a:rPr>
              <a:pPr/>
              <a:t>44</a:t>
            </a:fld>
            <a:endParaRPr lang="en-US" b="0">
              <a:solidFill>
                <a:schemeClr val="bg1"/>
              </a:solidFill>
            </a:endParaRPr>
          </a:p>
        </p:txBody>
      </p:sp>
      <p:sp>
        <p:nvSpPr>
          <p:cNvPr id="2" name="TextBox 1"/>
          <p:cNvSpPr txBox="1"/>
          <p:nvPr/>
        </p:nvSpPr>
        <p:spPr>
          <a:xfrm>
            <a:off x="8430440" y="6534626"/>
            <a:ext cx="56116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descr="Coastal Community"/>
          <p:cNvPicPr>
            <a:picLocks noChangeAspect="1" noChangeArrowheads="1"/>
          </p:cNvPicPr>
          <p:nvPr/>
        </p:nvPicPr>
        <p:blipFill rotWithShape="1">
          <a:blip r:embed="rId4">
            <a:extLst>
              <a:ext uri="{28A0092B-C50C-407E-A947-70E740481C1C}">
                <a14:useLocalDpi xmlns:a14="http://schemas.microsoft.com/office/drawing/2010/main"/>
              </a:ext>
            </a:extLst>
          </a:blip>
          <a:srcRect r="13043"/>
          <a:stretch/>
        </p:blipFill>
        <p:spPr bwMode="auto">
          <a:xfrm>
            <a:off x="822325" y="828873"/>
            <a:ext cx="2682875" cy="7713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Alberta</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45</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684212"/>
            <a:ext cx="11398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04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92175" y="516208"/>
            <a:ext cx="8001000" cy="1216025"/>
          </a:xfrm>
        </p:spPr>
        <p:txBody>
          <a:bodyPr>
            <a:normAutofit/>
          </a:bodyPr>
          <a:lstStyle/>
          <a:p>
            <a:r>
              <a:rPr lang="en-US" dirty="0">
                <a:solidFill>
                  <a:schemeClr val="tx1">
                    <a:lumMod val="50000"/>
                    <a:lumOff val="50000"/>
                  </a:schemeClr>
                </a:solidFill>
              </a:rPr>
              <a:t>Total Personal – Alberta Credit Unions </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331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2420AF6-EDE5-46A0-9C5F-A4B4E73FE65B}" type="slidenum">
              <a:rPr lang="en-US" b="0" smtClean="0">
                <a:solidFill>
                  <a:schemeClr val="bg1"/>
                </a:solidFill>
              </a:rPr>
              <a:pPr/>
              <a:t>46</a:t>
            </a:fld>
            <a:endParaRPr lang="en-US" b="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4752" y="5074802"/>
            <a:ext cx="646123" cy="26820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2174" r="72511"/>
          <a:stretch/>
        </p:blipFill>
        <p:spPr>
          <a:xfrm>
            <a:off x="4460290" y="4556270"/>
            <a:ext cx="494722" cy="353328"/>
          </a:xfrm>
          <a:prstGeom prst="rect">
            <a:avLst/>
          </a:prstGeom>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40820" y="2976562"/>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6155189" y="1910917"/>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15" name="Chart 14">
            <a:extLst>
              <a:ext uri="{FF2B5EF4-FFF2-40B4-BE49-F238E27FC236}">
                <a16:creationId xmlns:a16="http://schemas.microsoft.com/office/drawing/2014/main" id="{00000000-0008-0000-1200-000022000000}"/>
              </a:ext>
            </a:extLst>
          </p:cNvPr>
          <p:cNvGraphicFramePr>
            <a:graphicFrameLocks/>
          </p:cNvGraphicFramePr>
          <p:nvPr>
            <p:extLst>
              <p:ext uri="{D42A27DB-BD31-4B8C-83A1-F6EECF244321}">
                <p14:modId xmlns:p14="http://schemas.microsoft.com/office/powerpoint/2010/main" val="1999163155"/>
              </p:ext>
            </p:extLst>
          </p:nvPr>
        </p:nvGraphicFramePr>
        <p:xfrm>
          <a:off x="155285" y="1766037"/>
          <a:ext cx="4645315" cy="44029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Table 15">
            <a:extLst>
              <a:ext uri="{FF2B5EF4-FFF2-40B4-BE49-F238E27FC236}">
                <a16:creationId xmlns:a16="http://schemas.microsoft.com/office/drawing/2014/main" id="{02D4B52B-D3B7-4F68-95D6-69C5C99CC705}"/>
              </a:ext>
            </a:extLst>
          </p:cNvPr>
          <p:cNvGraphicFramePr>
            <a:graphicFrameLocks noGrp="1"/>
          </p:cNvGraphicFramePr>
          <p:nvPr>
            <p:extLst>
              <p:ext uri="{D42A27DB-BD31-4B8C-83A1-F6EECF244321}">
                <p14:modId xmlns:p14="http://schemas.microsoft.com/office/powerpoint/2010/main" val="141798602"/>
              </p:ext>
            </p:extLst>
          </p:nvPr>
        </p:nvGraphicFramePr>
        <p:xfrm>
          <a:off x="5551849" y="5124231"/>
          <a:ext cx="3454399" cy="1066800"/>
        </p:xfrm>
        <a:graphic>
          <a:graphicData uri="http://schemas.openxmlformats.org/drawingml/2006/table">
            <a:tbl>
              <a:tblPr/>
              <a:tblGrid>
                <a:gridCol w="1622232">
                  <a:extLst>
                    <a:ext uri="{9D8B030D-6E8A-4147-A177-3AD203B41FA5}">
                      <a16:colId xmlns:a16="http://schemas.microsoft.com/office/drawing/2014/main" val="3869808892"/>
                    </a:ext>
                  </a:extLst>
                </a:gridCol>
                <a:gridCol w="636169">
                  <a:extLst>
                    <a:ext uri="{9D8B030D-6E8A-4147-A177-3AD203B41FA5}">
                      <a16:colId xmlns:a16="http://schemas.microsoft.com/office/drawing/2014/main" val="3092164580"/>
                    </a:ext>
                  </a:extLst>
                </a:gridCol>
                <a:gridCol w="597999">
                  <a:extLst>
                    <a:ext uri="{9D8B030D-6E8A-4147-A177-3AD203B41FA5}">
                      <a16:colId xmlns:a16="http://schemas.microsoft.com/office/drawing/2014/main" val="986700828"/>
                    </a:ext>
                  </a:extLst>
                </a:gridCol>
                <a:gridCol w="597999">
                  <a:extLst>
                    <a:ext uri="{9D8B030D-6E8A-4147-A177-3AD203B41FA5}">
                      <a16:colId xmlns:a16="http://schemas.microsoft.com/office/drawing/2014/main" val="4221199083"/>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0149844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03139686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dirty="0">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29745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15654351"/>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06814955"/>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274125548"/>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006100"/>
                          </a:solidFill>
                          <a:effectLst/>
                          <a:latin typeface="Calibri" panose="020F0502020204030204" pitchFamily="34" charset="0"/>
                        </a:rPr>
                        <a:t>40.4%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4159926427"/>
                  </a:ext>
                </a:extLst>
              </a:tr>
            </a:tbl>
          </a:graphicData>
        </a:graphic>
      </p:graphicFrame>
    </p:spTree>
    <p:extLst>
      <p:ext uri="{BB962C8B-B14F-4D97-AF65-F5344CB8AC3E}">
        <p14:creationId xmlns:p14="http://schemas.microsoft.com/office/powerpoint/2010/main" val="2877464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1200-000020000000}"/>
              </a:ext>
            </a:extLst>
          </p:cNvPr>
          <p:cNvGraphicFramePr>
            <a:graphicFrameLocks/>
          </p:cNvGraphicFramePr>
          <p:nvPr>
            <p:extLst>
              <p:ext uri="{D42A27DB-BD31-4B8C-83A1-F6EECF244321}">
                <p14:modId xmlns:p14="http://schemas.microsoft.com/office/powerpoint/2010/main" val="1041347430"/>
              </p:ext>
            </p:extLst>
          </p:nvPr>
        </p:nvGraphicFramePr>
        <p:xfrm>
          <a:off x="236664" y="1752600"/>
          <a:ext cx="4635977" cy="4386263"/>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Title 1"/>
          <p:cNvSpPr>
            <a:spLocks noGrp="1"/>
          </p:cNvSpPr>
          <p:nvPr>
            <p:ph type="title"/>
          </p:nvPr>
        </p:nvSpPr>
        <p:spPr>
          <a:xfrm>
            <a:off x="892175" y="536575"/>
            <a:ext cx="8001000" cy="1216025"/>
          </a:xfrm>
        </p:spPr>
        <p:txBody>
          <a:bodyPr>
            <a:normAutofit/>
          </a:bodyPr>
          <a:lstStyle/>
          <a:p>
            <a:r>
              <a:rPr lang="en-US" dirty="0">
                <a:solidFill>
                  <a:schemeClr val="tx1">
                    <a:lumMod val="50000"/>
                    <a:lumOff val="50000"/>
                  </a:schemeClr>
                </a:solidFill>
              </a:rPr>
              <a:t>Deposits–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741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50E199BE-81DB-4D09-91AE-988CEBB30C58}" type="slidenum">
              <a:rPr lang="en-US" b="0" smtClean="0">
                <a:solidFill>
                  <a:schemeClr val="bg1"/>
                </a:solidFill>
              </a:rPr>
              <a:pPr/>
              <a:t>47</a:t>
            </a:fld>
            <a:endParaRPr lang="en-US" b="0" dirty="0">
              <a:solidFill>
                <a:schemeClr val="bg1"/>
              </a:solidFill>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1069" y="4938356"/>
            <a:ext cx="457200" cy="189781"/>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725035" y="4484824"/>
            <a:ext cx="494722" cy="320401"/>
          </a:xfrm>
          <a:prstGeom prst="rect">
            <a:avLst/>
          </a:prstGeom>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52169" y="3154091"/>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A1AA6457-058F-F440-A084-2D6E820745F1}"/>
              </a:ext>
            </a:extLst>
          </p:cNvPr>
          <p:cNvSpPr txBox="1"/>
          <p:nvPr/>
        </p:nvSpPr>
        <p:spPr>
          <a:xfrm>
            <a:off x="5697538" y="1896790"/>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3" name="Table 2">
            <a:extLst>
              <a:ext uri="{FF2B5EF4-FFF2-40B4-BE49-F238E27FC236}">
                <a16:creationId xmlns:a16="http://schemas.microsoft.com/office/drawing/2014/main" id="{3A61E311-F781-43C5-8C7B-C6F22B2B0C45}"/>
              </a:ext>
            </a:extLst>
          </p:cNvPr>
          <p:cNvGraphicFramePr>
            <a:graphicFrameLocks noGrp="1"/>
          </p:cNvGraphicFramePr>
          <p:nvPr>
            <p:extLst>
              <p:ext uri="{D42A27DB-BD31-4B8C-83A1-F6EECF244321}">
                <p14:modId xmlns:p14="http://schemas.microsoft.com/office/powerpoint/2010/main" val="326104037"/>
              </p:ext>
            </p:extLst>
          </p:nvPr>
        </p:nvGraphicFramePr>
        <p:xfrm>
          <a:off x="5537200" y="5128137"/>
          <a:ext cx="3454400" cy="1066800"/>
        </p:xfrm>
        <a:graphic>
          <a:graphicData uri="http://schemas.openxmlformats.org/drawingml/2006/table">
            <a:tbl>
              <a:tblPr/>
              <a:tblGrid>
                <a:gridCol w="1628229">
                  <a:extLst>
                    <a:ext uri="{9D8B030D-6E8A-4147-A177-3AD203B41FA5}">
                      <a16:colId xmlns:a16="http://schemas.microsoft.com/office/drawing/2014/main" val="2159029838"/>
                    </a:ext>
                  </a:extLst>
                </a:gridCol>
                <a:gridCol w="632136">
                  <a:extLst>
                    <a:ext uri="{9D8B030D-6E8A-4147-A177-3AD203B41FA5}">
                      <a16:colId xmlns:a16="http://schemas.microsoft.com/office/drawing/2014/main" val="1498850061"/>
                    </a:ext>
                  </a:extLst>
                </a:gridCol>
                <a:gridCol w="600210">
                  <a:extLst>
                    <a:ext uri="{9D8B030D-6E8A-4147-A177-3AD203B41FA5}">
                      <a16:colId xmlns:a16="http://schemas.microsoft.com/office/drawing/2014/main" val="3403389427"/>
                    </a:ext>
                  </a:extLst>
                </a:gridCol>
                <a:gridCol w="593825">
                  <a:extLst>
                    <a:ext uri="{9D8B030D-6E8A-4147-A177-3AD203B41FA5}">
                      <a16:colId xmlns:a16="http://schemas.microsoft.com/office/drawing/2014/main" val="161156383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97439693"/>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67172296"/>
                  </a:ext>
                </a:extLst>
              </a:tr>
              <a:tr h="0">
                <a:tc vMerge="1">
                  <a:txBody>
                    <a:bodyPr/>
                    <a:lstStyle/>
                    <a:p>
                      <a:endParaRPr lang="en-CA"/>
                    </a:p>
                  </a:txBody>
                  <a:tcPr/>
                </a:tc>
                <a:tc>
                  <a:txBody>
                    <a:bodyPr/>
                    <a:lstStyle/>
                    <a:p>
                      <a:pPr algn="ctr" fontAlgn="ctr"/>
                      <a:r>
                        <a:rPr lang="en-CA" sz="1000" b="1" i="0" u="none" strike="noStrike" dirty="0">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634617"/>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2.43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1460238"/>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690731280"/>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006100"/>
                          </a:solidFill>
                          <a:effectLst/>
                          <a:latin typeface="Calibri" panose="020F050202020403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993874004"/>
                  </a:ext>
                </a:extLst>
              </a:tr>
            </a:tbl>
          </a:graphicData>
        </a:graphic>
      </p:graphicFrame>
    </p:spTree>
    <p:extLst>
      <p:ext uri="{BB962C8B-B14F-4D97-AF65-F5344CB8AC3E}">
        <p14:creationId xmlns:p14="http://schemas.microsoft.com/office/powerpoint/2010/main" val="1463881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03061" y="480639"/>
            <a:ext cx="8001000" cy="1216025"/>
          </a:xfrm>
        </p:spPr>
        <p:txBody>
          <a:bodyPr>
            <a:normAutofit/>
          </a:bodyPr>
          <a:lstStyle/>
          <a:p>
            <a:r>
              <a:rPr lang="en-US" dirty="0">
                <a:solidFill>
                  <a:schemeClr val="tx1">
                    <a:lumMod val="50000"/>
                    <a:lumOff val="50000"/>
                  </a:schemeClr>
                </a:solidFill>
              </a:rPr>
              <a:t>Loans and Mortgages –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15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DF5A854-47A7-4DDF-9967-AA03C81D7260}" type="slidenum">
              <a:rPr lang="en-US" b="0" smtClean="0">
                <a:solidFill>
                  <a:schemeClr val="bg1"/>
                </a:solidFill>
              </a:rPr>
              <a:pPr/>
              <a:t>48</a:t>
            </a:fld>
            <a:endParaRPr lang="en-US" b="0">
              <a:solidFill>
                <a:schemeClr val="bg1"/>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0661" y="4867461"/>
            <a:ext cx="457200" cy="189781"/>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t="-2174" r="72511"/>
          <a:stretch/>
        </p:blipFill>
        <p:spPr>
          <a:xfrm>
            <a:off x="4560661" y="4474036"/>
            <a:ext cx="494722" cy="320401"/>
          </a:xfrm>
          <a:prstGeom prst="rect">
            <a:avLst/>
          </a:prstGeom>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4155" y="2908182"/>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2A605F25-BA38-8F48-A724-F2449FEB6A7D}"/>
              </a:ext>
            </a:extLst>
          </p:cNvPr>
          <p:cNvSpPr txBox="1"/>
          <p:nvPr/>
        </p:nvSpPr>
        <p:spPr>
          <a:xfrm>
            <a:off x="5697538" y="1896790"/>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12" name="Chart 11">
            <a:extLst>
              <a:ext uri="{FF2B5EF4-FFF2-40B4-BE49-F238E27FC236}">
                <a16:creationId xmlns:a16="http://schemas.microsoft.com/office/drawing/2014/main" id="{00000000-0008-0000-1200-000021000000}"/>
              </a:ext>
            </a:extLst>
          </p:cNvPr>
          <p:cNvGraphicFramePr>
            <a:graphicFrameLocks/>
          </p:cNvGraphicFramePr>
          <p:nvPr>
            <p:extLst>
              <p:ext uri="{D42A27DB-BD31-4B8C-83A1-F6EECF244321}">
                <p14:modId xmlns:p14="http://schemas.microsoft.com/office/powerpoint/2010/main" val="274173113"/>
              </p:ext>
            </p:extLst>
          </p:nvPr>
        </p:nvGraphicFramePr>
        <p:xfrm>
          <a:off x="165281" y="1677107"/>
          <a:ext cx="4635319" cy="44950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2">
            <a:extLst>
              <a:ext uri="{FF2B5EF4-FFF2-40B4-BE49-F238E27FC236}">
                <a16:creationId xmlns:a16="http://schemas.microsoft.com/office/drawing/2014/main" id="{346E3E1C-F450-49AE-BFA7-B768BD6F45AF}"/>
              </a:ext>
            </a:extLst>
          </p:cNvPr>
          <p:cNvGraphicFramePr>
            <a:graphicFrameLocks noGrp="1"/>
          </p:cNvGraphicFramePr>
          <p:nvPr>
            <p:extLst>
              <p:ext uri="{D42A27DB-BD31-4B8C-83A1-F6EECF244321}">
                <p14:modId xmlns:p14="http://schemas.microsoft.com/office/powerpoint/2010/main" val="1880335196"/>
              </p:ext>
            </p:extLst>
          </p:nvPr>
        </p:nvGraphicFramePr>
        <p:xfrm>
          <a:off x="5524320" y="5105398"/>
          <a:ext cx="3454399" cy="1066800"/>
        </p:xfrm>
        <a:graphic>
          <a:graphicData uri="http://schemas.openxmlformats.org/drawingml/2006/table">
            <a:tbl>
              <a:tblPr/>
              <a:tblGrid>
                <a:gridCol w="1622232">
                  <a:extLst>
                    <a:ext uri="{9D8B030D-6E8A-4147-A177-3AD203B41FA5}">
                      <a16:colId xmlns:a16="http://schemas.microsoft.com/office/drawing/2014/main" val="1392405334"/>
                    </a:ext>
                  </a:extLst>
                </a:gridCol>
                <a:gridCol w="636169">
                  <a:extLst>
                    <a:ext uri="{9D8B030D-6E8A-4147-A177-3AD203B41FA5}">
                      <a16:colId xmlns:a16="http://schemas.microsoft.com/office/drawing/2014/main" val="2873372347"/>
                    </a:ext>
                  </a:extLst>
                </a:gridCol>
                <a:gridCol w="597999">
                  <a:extLst>
                    <a:ext uri="{9D8B030D-6E8A-4147-A177-3AD203B41FA5}">
                      <a16:colId xmlns:a16="http://schemas.microsoft.com/office/drawing/2014/main" val="2790027601"/>
                    </a:ext>
                  </a:extLst>
                </a:gridCol>
                <a:gridCol w="597999">
                  <a:extLst>
                    <a:ext uri="{9D8B030D-6E8A-4147-A177-3AD203B41FA5}">
                      <a16:colId xmlns:a16="http://schemas.microsoft.com/office/drawing/2014/main" val="334685310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28053003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3545727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dirty="0">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73454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789036944"/>
                  </a:ext>
                </a:extLst>
              </a:tr>
              <a:tr h="152400">
                <a:tc>
                  <a:txBody>
                    <a:bodyPr/>
                    <a:lstStyle/>
                    <a:p>
                      <a:pPr algn="l" fontAlgn="ctr"/>
                      <a:r>
                        <a:rPr lang="en-CA" sz="1000" b="0" i="0" u="none" strike="noStrike">
                          <a:effectLst/>
                          <a:latin typeface="Calibri" panose="020F0502020204030204" pitchFamily="34" charset="0"/>
                        </a:rPr>
                        <a:t>Conect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48.3%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915634490"/>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09634611"/>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7265613"/>
                  </a:ext>
                </a:extLst>
              </a:tr>
            </a:tbl>
          </a:graphicData>
        </a:graphic>
      </p:graphicFrame>
    </p:spTree>
    <p:extLst>
      <p:ext uri="{BB962C8B-B14F-4D97-AF65-F5344CB8AC3E}">
        <p14:creationId xmlns:p14="http://schemas.microsoft.com/office/powerpoint/2010/main" val="181657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73629" y="432542"/>
            <a:ext cx="8001000" cy="1216025"/>
          </a:xfrm>
        </p:spPr>
        <p:txBody>
          <a:bodyPr>
            <a:normAutofit/>
          </a:bodyPr>
          <a:lstStyle/>
          <a:p>
            <a:r>
              <a:rPr lang="en-US" dirty="0">
                <a:solidFill>
                  <a:schemeClr val="tx1">
                    <a:lumMod val="50000"/>
                    <a:lumOff val="50000"/>
                  </a:schemeClr>
                </a:solidFill>
              </a:rPr>
              <a:t>Total Personal – Alberta Credit Unions </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1331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2420AF6-EDE5-46A0-9C5F-A4B4E73FE65B}" type="slidenum">
              <a:rPr lang="en-US" b="0" smtClean="0">
                <a:solidFill>
                  <a:schemeClr val="bg1"/>
                </a:solidFill>
              </a:rPr>
              <a:pPr/>
              <a:t>49</a:t>
            </a:fld>
            <a:endParaRPr lang="en-US" b="0" dirty="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466" y="5082859"/>
            <a:ext cx="646123" cy="268202"/>
          </a:xfrm>
          <a:prstGeom prst="rect">
            <a:avLst/>
          </a:prstGeom>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5414" y="2950629"/>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7143046E-F9F2-2D40-8490-43C437D3A9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052224" y="4576726"/>
            <a:ext cx="494722" cy="320401"/>
          </a:xfrm>
          <a:prstGeom prst="rect">
            <a:avLst/>
          </a:prstGeom>
        </p:spPr>
      </p:pic>
      <p:sp>
        <p:nvSpPr>
          <p:cNvPr id="15" name="TextBox 14">
            <a:extLst>
              <a:ext uri="{FF2B5EF4-FFF2-40B4-BE49-F238E27FC236}">
                <a16:creationId xmlns:a16="http://schemas.microsoft.com/office/drawing/2014/main" id="{F9AA2D79-0FE6-4447-AAC6-D059C92C18DC}"/>
              </a:ext>
            </a:extLst>
          </p:cNvPr>
          <p:cNvSpPr txBox="1"/>
          <p:nvPr/>
        </p:nvSpPr>
        <p:spPr>
          <a:xfrm>
            <a:off x="5697538" y="1896790"/>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12" name="Chart 11">
            <a:extLst>
              <a:ext uri="{FF2B5EF4-FFF2-40B4-BE49-F238E27FC236}">
                <a16:creationId xmlns:a16="http://schemas.microsoft.com/office/drawing/2014/main" id="{00000000-0008-0000-1300-000021000000}"/>
              </a:ext>
            </a:extLst>
          </p:cNvPr>
          <p:cNvGraphicFramePr>
            <a:graphicFrameLocks/>
          </p:cNvGraphicFramePr>
          <p:nvPr>
            <p:extLst>
              <p:ext uri="{D42A27DB-BD31-4B8C-83A1-F6EECF244321}">
                <p14:modId xmlns:p14="http://schemas.microsoft.com/office/powerpoint/2010/main" val="681654648"/>
              </p:ext>
            </p:extLst>
          </p:nvPr>
        </p:nvGraphicFramePr>
        <p:xfrm>
          <a:off x="304800" y="1852509"/>
          <a:ext cx="3747424" cy="43349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Table 1">
            <a:extLst>
              <a:ext uri="{FF2B5EF4-FFF2-40B4-BE49-F238E27FC236}">
                <a16:creationId xmlns:a16="http://schemas.microsoft.com/office/drawing/2014/main" id="{61EE5138-9D91-4E60-9617-272B664F03D3}"/>
              </a:ext>
            </a:extLst>
          </p:cNvPr>
          <p:cNvGraphicFramePr>
            <a:graphicFrameLocks noGrp="1"/>
          </p:cNvGraphicFramePr>
          <p:nvPr>
            <p:extLst>
              <p:ext uri="{D42A27DB-BD31-4B8C-83A1-F6EECF244321}">
                <p14:modId xmlns:p14="http://schemas.microsoft.com/office/powerpoint/2010/main" val="2406833930"/>
              </p:ext>
            </p:extLst>
          </p:nvPr>
        </p:nvGraphicFramePr>
        <p:xfrm>
          <a:off x="5558328" y="5093648"/>
          <a:ext cx="3416301" cy="1066800"/>
        </p:xfrm>
        <a:graphic>
          <a:graphicData uri="http://schemas.openxmlformats.org/drawingml/2006/table">
            <a:tbl>
              <a:tblPr/>
              <a:tblGrid>
                <a:gridCol w="1622265">
                  <a:extLst>
                    <a:ext uri="{9D8B030D-6E8A-4147-A177-3AD203B41FA5}">
                      <a16:colId xmlns:a16="http://schemas.microsoft.com/office/drawing/2014/main" val="1714275920"/>
                    </a:ext>
                  </a:extLst>
                </a:gridCol>
                <a:gridCol w="598012">
                  <a:extLst>
                    <a:ext uri="{9D8B030D-6E8A-4147-A177-3AD203B41FA5}">
                      <a16:colId xmlns:a16="http://schemas.microsoft.com/office/drawing/2014/main" val="3820412628"/>
                    </a:ext>
                  </a:extLst>
                </a:gridCol>
                <a:gridCol w="598012">
                  <a:extLst>
                    <a:ext uri="{9D8B030D-6E8A-4147-A177-3AD203B41FA5}">
                      <a16:colId xmlns:a16="http://schemas.microsoft.com/office/drawing/2014/main" val="747055963"/>
                    </a:ext>
                  </a:extLst>
                </a:gridCol>
                <a:gridCol w="598012">
                  <a:extLst>
                    <a:ext uri="{9D8B030D-6E8A-4147-A177-3AD203B41FA5}">
                      <a16:colId xmlns:a16="http://schemas.microsoft.com/office/drawing/2014/main" val="1344210837"/>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86483533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72909036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5536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002211708"/>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16.71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9382236"/>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6.42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70864019"/>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2.22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3884988998"/>
                  </a:ext>
                </a:extLst>
              </a:tr>
            </a:tbl>
          </a:graphicData>
        </a:graphic>
      </p:graphicFrame>
    </p:spTree>
    <p:extLst>
      <p:ext uri="{BB962C8B-B14F-4D97-AF65-F5344CB8AC3E}">
        <p14:creationId xmlns:p14="http://schemas.microsoft.com/office/powerpoint/2010/main" val="2079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ABA0FD5-C008-4A3E-A2F9-DC416ACC5B87}" type="slidenum">
              <a:rPr lang="en-US" b="0" smtClean="0">
                <a:solidFill>
                  <a:schemeClr val="bg1"/>
                </a:solidFill>
              </a:rPr>
              <a:pPr/>
              <a:t>5</a:t>
            </a:fld>
            <a:endParaRPr lang="en-US" b="0">
              <a:solidFill>
                <a:schemeClr val="bg1"/>
              </a:solidFill>
            </a:endParaRPr>
          </a:p>
        </p:txBody>
      </p:sp>
      <p:sp>
        <p:nvSpPr>
          <p:cNvPr id="7" name="TextBox 6"/>
          <p:cNvSpPr txBox="1"/>
          <p:nvPr/>
        </p:nvSpPr>
        <p:spPr>
          <a:xfrm>
            <a:off x="7425344" y="6534626"/>
            <a:ext cx="587821" cy="215444"/>
          </a:xfrm>
          <a:prstGeom prst="rect">
            <a:avLst/>
          </a:prstGeom>
          <a:noFill/>
        </p:spPr>
        <p:txBody>
          <a:bodyPr wrap="none" rtlCol="0">
            <a:spAutoFit/>
          </a:bodyPr>
          <a:lstStyle/>
          <a:p>
            <a:r>
              <a:rPr lang="en-US" sz="800" b="0" dirty="0"/>
              <a:t>19 A 14 </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Rectangle 2"/>
          <p:cNvSpPr txBox="1">
            <a:spLocks noChangeArrowheads="1"/>
          </p:cNvSpPr>
          <p:nvPr/>
        </p:nvSpPr>
        <p:spPr>
          <a:xfrm>
            <a:off x="963827" y="245076"/>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r>
              <a:rPr lang="en-CA" dirty="0"/>
              <a:t>Market Balances by Province</a:t>
            </a:r>
            <a:br>
              <a:rPr lang="en-CA" dirty="0"/>
            </a:br>
            <a:r>
              <a:rPr lang="en-CA" sz="1600" dirty="0"/>
              <a:t>- Deposits and Loans</a:t>
            </a:r>
          </a:p>
        </p:txBody>
      </p:sp>
      <p:graphicFrame>
        <p:nvGraphicFramePr>
          <p:cNvPr id="2" name="Table 1">
            <a:extLst>
              <a:ext uri="{FF2B5EF4-FFF2-40B4-BE49-F238E27FC236}">
                <a16:creationId xmlns:a16="http://schemas.microsoft.com/office/drawing/2014/main" id="{82B8FAE0-4228-2045-947E-BA9FBCE4364D}"/>
              </a:ext>
            </a:extLst>
          </p:cNvPr>
          <p:cNvGraphicFramePr>
            <a:graphicFrameLocks noGrp="1"/>
          </p:cNvGraphicFramePr>
          <p:nvPr>
            <p:extLst>
              <p:ext uri="{D42A27DB-BD31-4B8C-83A1-F6EECF244321}">
                <p14:modId xmlns:p14="http://schemas.microsoft.com/office/powerpoint/2010/main" val="2197198225"/>
              </p:ext>
            </p:extLst>
          </p:nvPr>
        </p:nvGraphicFramePr>
        <p:xfrm>
          <a:off x="904875" y="1829998"/>
          <a:ext cx="6426200" cy="2184400"/>
        </p:xfrm>
        <a:graphic>
          <a:graphicData uri="http://schemas.openxmlformats.org/drawingml/2006/table">
            <a:tbl>
              <a:tblPr/>
              <a:tblGrid>
                <a:gridCol w="1216196">
                  <a:extLst>
                    <a:ext uri="{9D8B030D-6E8A-4147-A177-3AD203B41FA5}">
                      <a16:colId xmlns:a16="http://schemas.microsoft.com/office/drawing/2014/main" val="2410306473"/>
                    </a:ext>
                  </a:extLst>
                </a:gridCol>
                <a:gridCol w="826633">
                  <a:extLst>
                    <a:ext uri="{9D8B030D-6E8A-4147-A177-3AD203B41FA5}">
                      <a16:colId xmlns:a16="http://schemas.microsoft.com/office/drawing/2014/main" val="1157443682"/>
                    </a:ext>
                  </a:extLst>
                </a:gridCol>
                <a:gridCol w="826633">
                  <a:extLst>
                    <a:ext uri="{9D8B030D-6E8A-4147-A177-3AD203B41FA5}">
                      <a16:colId xmlns:a16="http://schemas.microsoft.com/office/drawing/2014/main" val="618503582"/>
                    </a:ext>
                  </a:extLst>
                </a:gridCol>
                <a:gridCol w="826633">
                  <a:extLst>
                    <a:ext uri="{9D8B030D-6E8A-4147-A177-3AD203B41FA5}">
                      <a16:colId xmlns:a16="http://schemas.microsoft.com/office/drawing/2014/main" val="2801400856"/>
                    </a:ext>
                  </a:extLst>
                </a:gridCol>
                <a:gridCol w="940651">
                  <a:extLst>
                    <a:ext uri="{9D8B030D-6E8A-4147-A177-3AD203B41FA5}">
                      <a16:colId xmlns:a16="http://schemas.microsoft.com/office/drawing/2014/main" val="4041910506"/>
                    </a:ext>
                  </a:extLst>
                </a:gridCol>
                <a:gridCol w="962821">
                  <a:extLst>
                    <a:ext uri="{9D8B030D-6E8A-4147-A177-3AD203B41FA5}">
                      <a16:colId xmlns:a16="http://schemas.microsoft.com/office/drawing/2014/main" val="1244967761"/>
                    </a:ext>
                  </a:extLst>
                </a:gridCol>
                <a:gridCol w="826633">
                  <a:extLst>
                    <a:ext uri="{9D8B030D-6E8A-4147-A177-3AD203B41FA5}">
                      <a16:colId xmlns:a16="http://schemas.microsoft.com/office/drawing/2014/main" val="90221771"/>
                    </a:ext>
                  </a:extLst>
                </a:gridCol>
              </a:tblGrid>
              <a:tr h="508000">
                <a:tc>
                  <a:txBody>
                    <a:bodyPr/>
                    <a:lstStyle/>
                    <a:p>
                      <a:pPr algn="l" fontAlgn="ctr"/>
                      <a:r>
                        <a:rPr lang="en-US" sz="10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US" sz="1000" b="1" i="0" u="none" strike="noStrike">
                          <a:solidFill>
                            <a:srgbClr val="FFFFFF"/>
                          </a:solidFill>
                          <a:effectLst/>
                          <a:latin typeface="Arial" panose="020B0604020202020204" pitchFamily="34" charset="0"/>
                        </a:rPr>
                        <a:t>Total Bank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gridSpan="2">
                  <a:txBody>
                    <a:bodyPr/>
                    <a:lstStyle/>
                    <a:p>
                      <a:pPr algn="ctr" fontAlgn="ctr"/>
                      <a:r>
                        <a:rPr lang="en-US" sz="1000" b="1" i="0" u="none" strike="noStrike">
                          <a:solidFill>
                            <a:srgbClr val="FFFFFF"/>
                          </a:solidFill>
                          <a:effectLst/>
                          <a:latin typeface="Arial" panose="020B0604020202020204" pitchFamily="34" charset="0"/>
                        </a:rPr>
                        <a:t>Market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hMerge="1">
                  <a:txBody>
                    <a:bodyPr/>
                    <a:lstStyle/>
                    <a:p>
                      <a:endParaRPr lang="en-US"/>
                    </a:p>
                  </a:txBody>
                  <a:tcPr/>
                </a:tc>
                <a:tc gridSpan="2">
                  <a:txBody>
                    <a:bodyPr/>
                    <a:lstStyle/>
                    <a:p>
                      <a:pPr algn="ctr" fontAlgn="ctr"/>
                      <a:r>
                        <a:rPr lang="en-US" sz="1000" b="1" i="0" u="none" strike="noStrike">
                          <a:solidFill>
                            <a:srgbClr val="FFFFFF"/>
                          </a:solidFill>
                          <a:effectLst/>
                          <a:latin typeface="Arial" panose="020B0604020202020204" pitchFamily="34" charset="0"/>
                        </a:rPr>
                        <a:t>CU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hMerge="1">
                  <a:txBody>
                    <a:bodyPr/>
                    <a:lstStyle/>
                    <a:p>
                      <a:endParaRPr lang="en-US"/>
                    </a:p>
                  </a:txBody>
                  <a:tcPr/>
                </a:tc>
                <a:tc>
                  <a:txBody>
                    <a:bodyPr/>
                    <a:lstStyle/>
                    <a:p>
                      <a:pPr algn="ctr" fontAlgn="ctr"/>
                      <a:r>
                        <a:rPr lang="en-US" sz="1000" b="1" i="0" u="none" strike="noStrike">
                          <a:solidFill>
                            <a:srgbClr val="FFFFFF"/>
                          </a:solidFill>
                          <a:effectLst/>
                          <a:latin typeface="Arial" panose="020B0604020202020204" pitchFamily="34" charset="0"/>
                        </a:rPr>
                        <a:t>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extLst>
                  <a:ext uri="{0D108BD9-81ED-4DB2-BD59-A6C34878D82A}">
                    <a16:rowId xmlns:a16="http://schemas.microsoft.com/office/drawing/2014/main" val="2354088642"/>
                  </a:ext>
                </a:extLst>
              </a:tr>
              <a:tr h="0">
                <a:tc>
                  <a:txBody>
                    <a:bodyPr/>
                    <a:lstStyle/>
                    <a:p>
                      <a:pPr algn="ctr" fontAlgn="ctr"/>
                      <a:r>
                        <a:rPr lang="en-US" sz="1000" b="1" i="0" u="none" strike="noStrike">
                          <a:solidFill>
                            <a:srgbClr val="FFFFFF"/>
                          </a:solidFill>
                          <a:effectLst/>
                          <a:latin typeface="Arial" panose="020B0604020202020204" pitchFamily="34" charset="0"/>
                        </a:rPr>
                        <a:t>Total Personal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US" sz="1000" b="1" i="0" u="none" strike="noStrike">
                          <a:solidFill>
                            <a:srgbClr val="000000"/>
                          </a:solidFill>
                          <a:effectLst/>
                          <a:latin typeface="Arial" panose="020B0604020202020204" pitchFamily="34" charset="0"/>
                        </a:rPr>
                        <a:t>Q4'19 Balances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Q4'19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0683368"/>
                  </a:ext>
                </a:extLst>
              </a:tr>
              <a:tr h="152400">
                <a:tc>
                  <a:txBody>
                    <a:bodyPr/>
                    <a:lstStyle/>
                    <a:p>
                      <a:pPr algn="l" fontAlgn="b"/>
                      <a:r>
                        <a:rPr lang="en-US" sz="1000" b="0" i="0" u="none" strike="noStrike">
                          <a:solidFill>
                            <a:srgbClr val="000000"/>
                          </a:solidFill>
                          <a:effectLst/>
                          <a:latin typeface="Arial" panose="020B0604020202020204" pitchFamily="34" charset="0"/>
                        </a:rPr>
                        <a:t>British Columbia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234,611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US" sz="1000" b="0" i="0" u="none" strike="noStrike">
                          <a:solidFill>
                            <a:srgbClr val="006100"/>
                          </a:solidFill>
                          <a:effectLst/>
                          <a:latin typeface="Arial" panose="020B0604020202020204" pitchFamily="34" charset="0"/>
                        </a:rPr>
                        <a:t>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r" fontAlgn="b"/>
                      <a:r>
                        <a:rPr lang="en-US" sz="1000" b="0" i="0" u="none" strike="noStrike">
                          <a:solidFill>
                            <a:srgbClr val="9C0006"/>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88747592"/>
                  </a:ext>
                </a:extLst>
              </a:tr>
              <a:tr h="152400">
                <a:tc>
                  <a:txBody>
                    <a:bodyPr/>
                    <a:lstStyle/>
                    <a:p>
                      <a:pPr algn="l" fontAlgn="b"/>
                      <a:r>
                        <a:rPr lang="en-US" sz="1000" b="0" i="0" u="none" strike="noStrike">
                          <a:solidFill>
                            <a:srgbClr val="000000"/>
                          </a:solidFill>
                          <a:effectLst/>
                          <a:latin typeface="Arial" panose="020B0604020202020204" pitchFamily="34" charset="0"/>
                        </a:rPr>
                        <a:t>Alberta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126,032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45806237"/>
                  </a:ext>
                </a:extLst>
              </a:tr>
              <a:tr h="152400">
                <a:tc>
                  <a:txBody>
                    <a:bodyPr/>
                    <a:lstStyle/>
                    <a:p>
                      <a:pPr algn="l" fontAlgn="b"/>
                      <a:r>
                        <a:rPr lang="en-US" sz="1000" b="0" i="0" u="none" strike="noStrike">
                          <a:solidFill>
                            <a:srgbClr val="000000"/>
                          </a:solidFill>
                          <a:effectLst/>
                          <a:latin typeface="Arial" panose="020B0604020202020204" pitchFamily="34" charset="0"/>
                        </a:rPr>
                        <a:t>Saskatchewan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43,530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69919675"/>
                  </a:ext>
                </a:extLst>
              </a:tr>
              <a:tr h="152400">
                <a:tc>
                  <a:txBody>
                    <a:bodyPr/>
                    <a:lstStyle/>
                    <a:p>
                      <a:pPr algn="l" fontAlgn="b"/>
                      <a:r>
                        <a:rPr lang="en-US" sz="1000" b="0" i="0" u="none" strike="noStrike">
                          <a:solidFill>
                            <a:srgbClr val="000000"/>
                          </a:solidFill>
                          <a:effectLst/>
                          <a:latin typeface="Arial" panose="020B0604020202020204" pitchFamily="34" charset="0"/>
                        </a:rPr>
                        <a:t>Manitoba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50,924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05621860"/>
                  </a:ext>
                </a:extLst>
              </a:tr>
              <a:tr h="152400">
                <a:tc>
                  <a:txBody>
                    <a:bodyPr/>
                    <a:lstStyle/>
                    <a:p>
                      <a:pPr algn="l" fontAlgn="b"/>
                      <a:r>
                        <a:rPr lang="en-US" sz="1000" b="0" i="0" u="none" strike="noStrike">
                          <a:solidFill>
                            <a:srgbClr val="000000"/>
                          </a:solidFill>
                          <a:effectLst/>
                          <a:latin typeface="Arial" panose="020B0604020202020204" pitchFamily="34" charset="0"/>
                        </a:rPr>
                        <a:t>Ontario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658,749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0301521"/>
                  </a:ext>
                </a:extLst>
              </a:tr>
              <a:tr h="152400">
                <a:tc>
                  <a:txBody>
                    <a:bodyPr/>
                    <a:lstStyle/>
                    <a:p>
                      <a:pPr algn="l" fontAlgn="b"/>
                      <a:r>
                        <a:rPr lang="en-US" sz="1000" b="0" i="0" u="none" strike="noStrike">
                          <a:solidFill>
                            <a:srgbClr val="000000"/>
                          </a:solidFill>
                          <a:effectLst/>
                          <a:latin typeface="Arial" panose="020B0604020202020204" pitchFamily="34" charset="0"/>
                        </a:rPr>
                        <a:t>Quebec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277,650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91817315"/>
                  </a:ext>
                </a:extLst>
              </a:tr>
              <a:tr h="152400">
                <a:tc>
                  <a:txBody>
                    <a:bodyPr/>
                    <a:lstStyle/>
                    <a:p>
                      <a:pPr algn="l" fontAlgn="b"/>
                      <a:r>
                        <a:rPr lang="en-US" sz="1000" b="0" i="0" u="none" strike="noStrike">
                          <a:solidFill>
                            <a:srgbClr val="000000"/>
                          </a:solidFill>
                          <a:effectLst/>
                          <a:latin typeface="Arial" panose="020B0604020202020204" pitchFamily="34" charset="0"/>
                        </a:rPr>
                        <a:t>Atlantic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52,975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2010139"/>
                  </a:ext>
                </a:extLst>
              </a:tr>
              <a:tr h="152400">
                <a:tc>
                  <a:txBody>
                    <a:bodyPr/>
                    <a:lstStyle/>
                    <a:p>
                      <a:pPr algn="l" fontAlgn="b"/>
                      <a:r>
                        <a:rPr lang="en-US" sz="1000" b="1" i="0" u="none" strike="noStrike">
                          <a:solidFill>
                            <a:srgbClr val="000000"/>
                          </a:solidFill>
                          <a:effectLst/>
                          <a:latin typeface="Arial" panose="020B0604020202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Arial" panose="020B0604020202020204" pitchFamily="34" charset="0"/>
                        </a:rPr>
                        <a:t>   1,444,471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rgbClr val="000000"/>
                          </a:solidFill>
                          <a:effectLst/>
                          <a:latin typeface="Arial" panose="020B0604020202020204" pitchFamily="34" charset="0"/>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343606"/>
                  </a:ext>
                </a:extLst>
              </a:tr>
            </a:tbl>
          </a:graphicData>
        </a:graphic>
      </p:graphicFrame>
      <p:graphicFrame>
        <p:nvGraphicFramePr>
          <p:cNvPr id="4" name="Table 3">
            <a:extLst>
              <a:ext uri="{FF2B5EF4-FFF2-40B4-BE49-F238E27FC236}">
                <a16:creationId xmlns:a16="http://schemas.microsoft.com/office/drawing/2014/main" id="{1367B153-69BF-5743-B25D-361F1FC22D68}"/>
              </a:ext>
            </a:extLst>
          </p:cNvPr>
          <p:cNvGraphicFramePr>
            <a:graphicFrameLocks noGrp="1"/>
          </p:cNvGraphicFramePr>
          <p:nvPr>
            <p:extLst>
              <p:ext uri="{D42A27DB-BD31-4B8C-83A1-F6EECF244321}">
                <p14:modId xmlns:p14="http://schemas.microsoft.com/office/powerpoint/2010/main" val="429257626"/>
              </p:ext>
            </p:extLst>
          </p:nvPr>
        </p:nvGraphicFramePr>
        <p:xfrm>
          <a:off x="904875" y="4064000"/>
          <a:ext cx="6426200" cy="2184400"/>
        </p:xfrm>
        <a:graphic>
          <a:graphicData uri="http://schemas.openxmlformats.org/drawingml/2006/table">
            <a:tbl>
              <a:tblPr/>
              <a:tblGrid>
                <a:gridCol w="1216196">
                  <a:extLst>
                    <a:ext uri="{9D8B030D-6E8A-4147-A177-3AD203B41FA5}">
                      <a16:colId xmlns:a16="http://schemas.microsoft.com/office/drawing/2014/main" val="1102382827"/>
                    </a:ext>
                  </a:extLst>
                </a:gridCol>
                <a:gridCol w="826633">
                  <a:extLst>
                    <a:ext uri="{9D8B030D-6E8A-4147-A177-3AD203B41FA5}">
                      <a16:colId xmlns:a16="http://schemas.microsoft.com/office/drawing/2014/main" val="2462254545"/>
                    </a:ext>
                  </a:extLst>
                </a:gridCol>
                <a:gridCol w="826633">
                  <a:extLst>
                    <a:ext uri="{9D8B030D-6E8A-4147-A177-3AD203B41FA5}">
                      <a16:colId xmlns:a16="http://schemas.microsoft.com/office/drawing/2014/main" val="3845165114"/>
                    </a:ext>
                  </a:extLst>
                </a:gridCol>
                <a:gridCol w="826633">
                  <a:extLst>
                    <a:ext uri="{9D8B030D-6E8A-4147-A177-3AD203B41FA5}">
                      <a16:colId xmlns:a16="http://schemas.microsoft.com/office/drawing/2014/main" val="1608118409"/>
                    </a:ext>
                  </a:extLst>
                </a:gridCol>
                <a:gridCol w="940651">
                  <a:extLst>
                    <a:ext uri="{9D8B030D-6E8A-4147-A177-3AD203B41FA5}">
                      <a16:colId xmlns:a16="http://schemas.microsoft.com/office/drawing/2014/main" val="3748220717"/>
                    </a:ext>
                  </a:extLst>
                </a:gridCol>
                <a:gridCol w="962821">
                  <a:extLst>
                    <a:ext uri="{9D8B030D-6E8A-4147-A177-3AD203B41FA5}">
                      <a16:colId xmlns:a16="http://schemas.microsoft.com/office/drawing/2014/main" val="292827653"/>
                    </a:ext>
                  </a:extLst>
                </a:gridCol>
                <a:gridCol w="826633">
                  <a:extLst>
                    <a:ext uri="{9D8B030D-6E8A-4147-A177-3AD203B41FA5}">
                      <a16:colId xmlns:a16="http://schemas.microsoft.com/office/drawing/2014/main" val="369336686"/>
                    </a:ext>
                  </a:extLst>
                </a:gridCol>
              </a:tblGrid>
              <a:tr h="508000">
                <a:tc>
                  <a:txBody>
                    <a:bodyPr/>
                    <a:lstStyle/>
                    <a:p>
                      <a:pPr algn="l" fontAlgn="ctr"/>
                      <a:r>
                        <a:rPr lang="en-US" sz="10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FFFFFF"/>
                          </a:solidFill>
                          <a:effectLst/>
                          <a:latin typeface="Arial" panose="020B0604020202020204" pitchFamily="34" charset="0"/>
                        </a:rPr>
                        <a:t>Total Bank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US" sz="1000" b="1" i="0" u="none" strike="noStrike">
                          <a:solidFill>
                            <a:srgbClr val="FFFFFF"/>
                          </a:solidFill>
                          <a:effectLst/>
                          <a:latin typeface="Arial" panose="020B0604020202020204" pitchFamily="34" charset="0"/>
                        </a:rPr>
                        <a:t>Market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gridSpan="2">
                  <a:txBody>
                    <a:bodyPr/>
                    <a:lstStyle/>
                    <a:p>
                      <a:pPr algn="ctr" fontAlgn="ctr"/>
                      <a:r>
                        <a:rPr lang="en-US" sz="1000" b="1" i="0" u="none" strike="noStrike">
                          <a:solidFill>
                            <a:srgbClr val="FFFFFF"/>
                          </a:solidFill>
                          <a:effectLst/>
                          <a:latin typeface="Arial" panose="020B0604020202020204" pitchFamily="34" charset="0"/>
                        </a:rPr>
                        <a:t>CU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ctr" fontAlgn="ctr"/>
                      <a:r>
                        <a:rPr lang="en-US" sz="1000" b="1" i="0" u="none" strike="noStrike">
                          <a:solidFill>
                            <a:srgbClr val="FFFFFF"/>
                          </a:solidFill>
                          <a:effectLst/>
                          <a:latin typeface="Arial" panose="020B0604020202020204" pitchFamily="34" charset="0"/>
                        </a:rPr>
                        <a:t>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80237216"/>
                  </a:ext>
                </a:extLst>
              </a:tr>
              <a:tr h="0">
                <a:tc>
                  <a:txBody>
                    <a:bodyPr/>
                    <a:lstStyle/>
                    <a:p>
                      <a:pPr algn="ctr" fontAlgn="ctr"/>
                      <a:r>
                        <a:rPr lang="en-US" sz="1000" b="1" i="0" u="none" strike="noStrike">
                          <a:solidFill>
                            <a:srgbClr val="FFFFFF"/>
                          </a:solidFill>
                          <a:effectLst/>
                          <a:latin typeface="Arial" panose="020B0604020202020204" pitchFamily="34" charset="0"/>
                        </a:rPr>
                        <a:t>Total 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Arial" panose="020B0604020202020204" pitchFamily="34" charset="0"/>
                        </a:rPr>
                        <a:t>Q4'19 Balances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panose="020B0604020202020204" pitchFamily="34" charset="0"/>
                        </a:rPr>
                        <a:t>Q4'19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076023"/>
                  </a:ext>
                </a:extLst>
              </a:tr>
              <a:tr h="152400">
                <a:tc>
                  <a:txBody>
                    <a:bodyPr/>
                    <a:lstStyle/>
                    <a:p>
                      <a:pPr algn="l" fontAlgn="b"/>
                      <a:r>
                        <a:rPr lang="en-US" sz="1000" b="0" i="0" u="none" strike="noStrike">
                          <a:solidFill>
                            <a:srgbClr val="000000"/>
                          </a:solidFill>
                          <a:effectLst/>
                          <a:latin typeface="Arial" panose="020B0604020202020204" pitchFamily="34" charset="0"/>
                        </a:rPr>
                        <a:t>British Columbia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344,472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47509884"/>
                  </a:ext>
                </a:extLst>
              </a:tr>
              <a:tr h="152400">
                <a:tc>
                  <a:txBody>
                    <a:bodyPr/>
                    <a:lstStyle/>
                    <a:p>
                      <a:pPr algn="l" fontAlgn="b"/>
                      <a:r>
                        <a:rPr lang="en-US" sz="1000" b="0" i="0" u="none" strike="noStrike">
                          <a:solidFill>
                            <a:srgbClr val="000000"/>
                          </a:solidFill>
                          <a:effectLst/>
                          <a:latin typeface="Arial" panose="020B0604020202020204" pitchFamily="34" charset="0"/>
                        </a:rPr>
                        <a:t>Alberta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224,445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54558954"/>
                  </a:ext>
                </a:extLst>
              </a:tr>
              <a:tr h="152400">
                <a:tc>
                  <a:txBody>
                    <a:bodyPr/>
                    <a:lstStyle/>
                    <a:p>
                      <a:pPr algn="l" fontAlgn="b"/>
                      <a:r>
                        <a:rPr lang="en-US" sz="1000" b="0" i="0" u="none" strike="noStrike">
                          <a:solidFill>
                            <a:srgbClr val="000000"/>
                          </a:solidFill>
                          <a:effectLst/>
                          <a:latin typeface="Arial" panose="020B0604020202020204" pitchFamily="34" charset="0"/>
                        </a:rPr>
                        <a:t>Saskatchewan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51,568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91095046"/>
                  </a:ext>
                </a:extLst>
              </a:tr>
              <a:tr h="152400">
                <a:tc>
                  <a:txBody>
                    <a:bodyPr/>
                    <a:lstStyle/>
                    <a:p>
                      <a:pPr algn="l" fontAlgn="b"/>
                      <a:r>
                        <a:rPr lang="en-US" sz="1000" b="0" i="0" u="none" strike="noStrike">
                          <a:solidFill>
                            <a:srgbClr val="000000"/>
                          </a:solidFill>
                          <a:effectLst/>
                          <a:latin typeface="Arial" panose="020B0604020202020204" pitchFamily="34" charset="0"/>
                        </a:rPr>
                        <a:t>Manitoba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52,699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45330018"/>
                  </a:ext>
                </a:extLst>
              </a:tr>
              <a:tr h="152400">
                <a:tc>
                  <a:txBody>
                    <a:bodyPr/>
                    <a:lstStyle/>
                    <a:p>
                      <a:pPr algn="l" fontAlgn="b"/>
                      <a:r>
                        <a:rPr lang="en-US" sz="1000" b="0" i="0" u="none" strike="noStrike">
                          <a:solidFill>
                            <a:srgbClr val="000000"/>
                          </a:solidFill>
                          <a:effectLst/>
                          <a:latin typeface="Arial" panose="020B0604020202020204" pitchFamily="34" charset="0"/>
                        </a:rPr>
                        <a:t>Ontario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850,910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6100"/>
                          </a:solidFill>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6100"/>
                          </a:solidFill>
                          <a:effectLst/>
                          <a:latin typeface="Arial" panose="020B0604020202020204" pitchFamily="34" charset="0"/>
                        </a:rPr>
                        <a:t>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US" sz="1000" b="0" i="0" u="none" strike="noStrike">
                          <a:solidFill>
                            <a:srgbClr val="00000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62613663"/>
                  </a:ext>
                </a:extLst>
              </a:tr>
              <a:tr h="152400">
                <a:tc>
                  <a:txBody>
                    <a:bodyPr/>
                    <a:lstStyle/>
                    <a:p>
                      <a:pPr algn="l" fontAlgn="b"/>
                      <a:r>
                        <a:rPr lang="en-US" sz="1000" b="0" i="0" u="none" strike="noStrike">
                          <a:solidFill>
                            <a:srgbClr val="000000"/>
                          </a:solidFill>
                          <a:effectLst/>
                          <a:latin typeface="Arial" panose="020B0604020202020204" pitchFamily="34" charset="0"/>
                        </a:rPr>
                        <a:t>Quebec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335,309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57259701"/>
                  </a:ext>
                </a:extLst>
              </a:tr>
              <a:tr h="152400">
                <a:tc>
                  <a:txBody>
                    <a:bodyPr/>
                    <a:lstStyle/>
                    <a:p>
                      <a:pPr algn="l" fontAlgn="b"/>
                      <a:r>
                        <a:rPr lang="en-US" sz="1000" b="0" i="0" u="none" strike="noStrike">
                          <a:solidFill>
                            <a:srgbClr val="000000"/>
                          </a:solidFill>
                          <a:effectLst/>
                          <a:latin typeface="Arial" panose="020B0604020202020204" pitchFamily="34" charset="0"/>
                        </a:rPr>
                        <a:t>Atlantic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83,354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9C0006"/>
                          </a:solidFill>
                          <a:effectLst/>
                          <a:latin typeface="Arial" panose="020B060402020202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9C0006"/>
                          </a:solidFill>
                          <a:effectLst/>
                          <a:latin typeface="Arial" panose="020B06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000" b="0" i="0" u="none" strike="noStrike">
                          <a:solidFill>
                            <a:srgbClr val="00000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8082487"/>
                  </a:ext>
                </a:extLst>
              </a:tr>
              <a:tr h="152400">
                <a:tc>
                  <a:txBody>
                    <a:bodyPr/>
                    <a:lstStyle/>
                    <a:p>
                      <a:pPr algn="l" fontAlgn="b"/>
                      <a:r>
                        <a:rPr lang="en-US" sz="1000" b="1" i="0" u="none" strike="noStrike">
                          <a:solidFill>
                            <a:srgbClr val="000000"/>
                          </a:solidFill>
                          <a:effectLst/>
                          <a:latin typeface="Arial" panose="020B0604020202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Arial" panose="020B0604020202020204" pitchFamily="34" charset="0"/>
                        </a:rPr>
                        <a:t>   1,942,757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rgbClr val="000000"/>
                          </a:solidFill>
                          <a:effectLst/>
                          <a:latin typeface="Arial" panose="020B0604020202020204"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3604709"/>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92175" y="525988"/>
            <a:ext cx="8001000" cy="1216025"/>
          </a:xfrm>
        </p:spPr>
        <p:txBody>
          <a:bodyPr>
            <a:normAutofit/>
          </a:bodyPr>
          <a:lstStyle/>
          <a:p>
            <a:r>
              <a:rPr lang="en-US" dirty="0">
                <a:solidFill>
                  <a:schemeClr val="tx1">
                    <a:lumMod val="50000"/>
                    <a:lumOff val="50000"/>
                  </a:schemeClr>
                </a:solidFill>
              </a:rPr>
              <a:t>Deposits–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1741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50E199BE-81DB-4D09-91AE-988CEBB30C58}" type="slidenum">
              <a:rPr lang="en-US" b="0" smtClean="0">
                <a:solidFill>
                  <a:schemeClr val="bg1"/>
                </a:solidFill>
              </a:rPr>
              <a:pPr/>
              <a:t>50</a:t>
            </a:fld>
            <a:endParaRPr lang="en-US" b="0" dirty="0">
              <a:solidFill>
                <a:schemeClr val="bg1"/>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2844" y="4927698"/>
            <a:ext cx="457200" cy="189781"/>
          </a:xfrm>
          <a:prstGeom prst="rect">
            <a:avLst/>
          </a:prstGeom>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23995" y="2797980"/>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EF410E35-B756-3E47-AAF4-FBAE9A089DD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049503" y="4224606"/>
            <a:ext cx="494722" cy="244201"/>
          </a:xfrm>
          <a:prstGeom prst="rect">
            <a:avLst/>
          </a:prstGeom>
        </p:spPr>
      </p:pic>
      <p:sp>
        <p:nvSpPr>
          <p:cNvPr id="15" name="TextBox 14">
            <a:extLst>
              <a:ext uri="{FF2B5EF4-FFF2-40B4-BE49-F238E27FC236}">
                <a16:creationId xmlns:a16="http://schemas.microsoft.com/office/drawing/2014/main" id="{F49349EE-E8CD-B44D-BC35-AA88420B81A3}"/>
              </a:ext>
            </a:extLst>
          </p:cNvPr>
          <p:cNvSpPr txBox="1"/>
          <p:nvPr/>
        </p:nvSpPr>
        <p:spPr>
          <a:xfrm>
            <a:off x="5697538" y="1896790"/>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12" name="Chart 11">
            <a:extLst>
              <a:ext uri="{FF2B5EF4-FFF2-40B4-BE49-F238E27FC236}">
                <a16:creationId xmlns:a16="http://schemas.microsoft.com/office/drawing/2014/main" id="{00000000-0008-0000-1300-00001F000000}"/>
              </a:ext>
            </a:extLst>
          </p:cNvPr>
          <p:cNvGraphicFramePr>
            <a:graphicFrameLocks/>
          </p:cNvGraphicFramePr>
          <p:nvPr>
            <p:extLst>
              <p:ext uri="{D42A27DB-BD31-4B8C-83A1-F6EECF244321}">
                <p14:modId xmlns:p14="http://schemas.microsoft.com/office/powerpoint/2010/main" val="2209512376"/>
              </p:ext>
            </p:extLst>
          </p:nvPr>
        </p:nvGraphicFramePr>
        <p:xfrm>
          <a:off x="250825" y="1742013"/>
          <a:ext cx="4092576" cy="44632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Table 1">
            <a:extLst>
              <a:ext uri="{FF2B5EF4-FFF2-40B4-BE49-F238E27FC236}">
                <a16:creationId xmlns:a16="http://schemas.microsoft.com/office/drawing/2014/main" id="{9C27AC57-55FD-406F-BD00-4F09B4EEDCF4}"/>
              </a:ext>
            </a:extLst>
          </p:cNvPr>
          <p:cNvGraphicFramePr>
            <a:graphicFrameLocks noGrp="1"/>
          </p:cNvGraphicFramePr>
          <p:nvPr>
            <p:extLst>
              <p:ext uri="{D42A27DB-BD31-4B8C-83A1-F6EECF244321}">
                <p14:modId xmlns:p14="http://schemas.microsoft.com/office/powerpoint/2010/main" val="266792236"/>
              </p:ext>
            </p:extLst>
          </p:nvPr>
        </p:nvGraphicFramePr>
        <p:xfrm>
          <a:off x="5562600" y="5115988"/>
          <a:ext cx="3416300" cy="1066800"/>
        </p:xfrm>
        <a:graphic>
          <a:graphicData uri="http://schemas.openxmlformats.org/drawingml/2006/table">
            <a:tbl>
              <a:tblPr/>
              <a:tblGrid>
                <a:gridCol w="1625292">
                  <a:extLst>
                    <a:ext uri="{9D8B030D-6E8A-4147-A177-3AD203B41FA5}">
                      <a16:colId xmlns:a16="http://schemas.microsoft.com/office/drawing/2014/main" val="1379649531"/>
                    </a:ext>
                  </a:extLst>
                </a:gridCol>
                <a:gridCol w="599127">
                  <a:extLst>
                    <a:ext uri="{9D8B030D-6E8A-4147-A177-3AD203B41FA5}">
                      <a16:colId xmlns:a16="http://schemas.microsoft.com/office/drawing/2014/main" val="3230888816"/>
                    </a:ext>
                  </a:extLst>
                </a:gridCol>
                <a:gridCol w="599127">
                  <a:extLst>
                    <a:ext uri="{9D8B030D-6E8A-4147-A177-3AD203B41FA5}">
                      <a16:colId xmlns:a16="http://schemas.microsoft.com/office/drawing/2014/main" val="2733778178"/>
                    </a:ext>
                  </a:extLst>
                </a:gridCol>
                <a:gridCol w="592754">
                  <a:extLst>
                    <a:ext uri="{9D8B030D-6E8A-4147-A177-3AD203B41FA5}">
                      <a16:colId xmlns:a16="http://schemas.microsoft.com/office/drawing/2014/main" val="267690424"/>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065201372"/>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19972740"/>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110992"/>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27.85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68325074"/>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113563136"/>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3.81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51.5%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925213181"/>
                  </a:ext>
                </a:extLst>
              </a:tr>
            </a:tbl>
          </a:graphicData>
        </a:graphic>
      </p:graphicFrame>
    </p:spTree>
    <p:extLst>
      <p:ext uri="{BB962C8B-B14F-4D97-AF65-F5344CB8AC3E}">
        <p14:creationId xmlns:p14="http://schemas.microsoft.com/office/powerpoint/2010/main" val="1645845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92175" y="536575"/>
            <a:ext cx="8001000" cy="1216025"/>
          </a:xfrm>
        </p:spPr>
        <p:txBody>
          <a:bodyPr>
            <a:normAutofit/>
          </a:bodyPr>
          <a:lstStyle/>
          <a:p>
            <a:r>
              <a:rPr lang="en-US" dirty="0">
                <a:solidFill>
                  <a:schemeClr val="tx1">
                    <a:lumMod val="50000"/>
                    <a:lumOff val="50000"/>
                  </a:schemeClr>
                </a:solidFill>
              </a:rPr>
              <a:t>Loans and Mortgages –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215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DF5A854-47A7-4DDF-9967-AA03C81D7260}" type="slidenum">
              <a:rPr lang="en-US" b="0" smtClean="0">
                <a:solidFill>
                  <a:schemeClr val="bg1"/>
                </a:solidFill>
              </a:rPr>
              <a:pPr/>
              <a:t>51</a:t>
            </a:fld>
            <a:endParaRPr lang="en-US" b="0" dirty="0">
              <a:solidFill>
                <a:schemeClr val="bg1"/>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8747" y="4884286"/>
            <a:ext cx="457200" cy="189781"/>
          </a:xfrm>
          <a:prstGeom prst="rect">
            <a:avLst/>
          </a:prstGeom>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08747" y="3039790"/>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DCCF2E16-6643-A446-BEE4-903952ED4D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008747" y="4640085"/>
            <a:ext cx="494722" cy="244201"/>
          </a:xfrm>
          <a:prstGeom prst="rect">
            <a:avLst/>
          </a:prstGeom>
        </p:spPr>
      </p:pic>
      <p:sp>
        <p:nvSpPr>
          <p:cNvPr id="14" name="TextBox 13">
            <a:extLst>
              <a:ext uri="{FF2B5EF4-FFF2-40B4-BE49-F238E27FC236}">
                <a16:creationId xmlns:a16="http://schemas.microsoft.com/office/drawing/2014/main" id="{B6E96E6C-0A50-DA4E-99D8-F762563C17DA}"/>
              </a:ext>
            </a:extLst>
          </p:cNvPr>
          <p:cNvSpPr txBox="1"/>
          <p:nvPr/>
        </p:nvSpPr>
        <p:spPr>
          <a:xfrm>
            <a:off x="5697538" y="1896790"/>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12" name="Chart 11">
            <a:extLst>
              <a:ext uri="{FF2B5EF4-FFF2-40B4-BE49-F238E27FC236}">
                <a16:creationId xmlns:a16="http://schemas.microsoft.com/office/drawing/2014/main" id="{00000000-0008-0000-1300-000020000000}"/>
              </a:ext>
            </a:extLst>
          </p:cNvPr>
          <p:cNvGraphicFramePr>
            <a:graphicFrameLocks/>
          </p:cNvGraphicFramePr>
          <p:nvPr>
            <p:extLst>
              <p:ext uri="{D42A27DB-BD31-4B8C-83A1-F6EECF244321}">
                <p14:modId xmlns:p14="http://schemas.microsoft.com/office/powerpoint/2010/main" val="2922118047"/>
              </p:ext>
            </p:extLst>
          </p:nvPr>
        </p:nvGraphicFramePr>
        <p:xfrm>
          <a:off x="76199" y="1741135"/>
          <a:ext cx="4038601" cy="44310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Table 1">
            <a:extLst>
              <a:ext uri="{FF2B5EF4-FFF2-40B4-BE49-F238E27FC236}">
                <a16:creationId xmlns:a16="http://schemas.microsoft.com/office/drawing/2014/main" id="{18E3217F-1A03-4D8A-933B-C3A4EEAC28B4}"/>
              </a:ext>
            </a:extLst>
          </p:cNvPr>
          <p:cNvGraphicFramePr>
            <a:graphicFrameLocks noGrp="1"/>
          </p:cNvGraphicFramePr>
          <p:nvPr>
            <p:extLst>
              <p:ext uri="{D42A27DB-BD31-4B8C-83A1-F6EECF244321}">
                <p14:modId xmlns:p14="http://schemas.microsoft.com/office/powerpoint/2010/main" val="1206676855"/>
              </p:ext>
            </p:extLst>
          </p:nvPr>
        </p:nvGraphicFramePr>
        <p:xfrm>
          <a:off x="5562600" y="5105401"/>
          <a:ext cx="3416301" cy="1066800"/>
        </p:xfrm>
        <a:graphic>
          <a:graphicData uri="http://schemas.openxmlformats.org/drawingml/2006/table">
            <a:tbl>
              <a:tblPr/>
              <a:tblGrid>
                <a:gridCol w="1622265">
                  <a:extLst>
                    <a:ext uri="{9D8B030D-6E8A-4147-A177-3AD203B41FA5}">
                      <a16:colId xmlns:a16="http://schemas.microsoft.com/office/drawing/2014/main" val="658492349"/>
                    </a:ext>
                  </a:extLst>
                </a:gridCol>
                <a:gridCol w="598012">
                  <a:extLst>
                    <a:ext uri="{9D8B030D-6E8A-4147-A177-3AD203B41FA5}">
                      <a16:colId xmlns:a16="http://schemas.microsoft.com/office/drawing/2014/main" val="1734046276"/>
                    </a:ext>
                  </a:extLst>
                </a:gridCol>
                <a:gridCol w="598012">
                  <a:extLst>
                    <a:ext uri="{9D8B030D-6E8A-4147-A177-3AD203B41FA5}">
                      <a16:colId xmlns:a16="http://schemas.microsoft.com/office/drawing/2014/main" val="3013657097"/>
                    </a:ext>
                  </a:extLst>
                </a:gridCol>
                <a:gridCol w="598012">
                  <a:extLst>
                    <a:ext uri="{9D8B030D-6E8A-4147-A177-3AD203B41FA5}">
                      <a16:colId xmlns:a16="http://schemas.microsoft.com/office/drawing/2014/main" val="204221804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0932536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5083899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83505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389496414"/>
                  </a:ext>
                </a:extLst>
              </a:tr>
              <a:tr h="152400">
                <a:tc>
                  <a:txBody>
                    <a:bodyPr/>
                    <a:lstStyle/>
                    <a:p>
                      <a:pPr algn="l" fontAlgn="ctr"/>
                      <a:r>
                        <a:rPr lang="en-CA" sz="1000" b="0" i="0" u="none" strike="noStrike">
                          <a:effectLst/>
                          <a:latin typeface="Calibri" panose="020F0502020204030204" pitchFamily="34" charset="0"/>
                        </a:rPr>
                        <a:t>Conect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71.4%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227601602"/>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60845643"/>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514948"/>
                  </a:ext>
                </a:extLst>
              </a:tr>
            </a:tbl>
          </a:graphicData>
        </a:graphic>
      </p:graphicFrame>
    </p:spTree>
    <p:extLst>
      <p:ext uri="{BB962C8B-B14F-4D97-AF65-F5344CB8AC3E}">
        <p14:creationId xmlns:p14="http://schemas.microsoft.com/office/powerpoint/2010/main" val="4074686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2497" y="162718"/>
            <a:ext cx="2895600" cy="1600200"/>
          </a:xfrm>
        </p:spPr>
        <p:txBody>
          <a:bodyPr/>
          <a:lstStyle/>
          <a:p>
            <a:r>
              <a:rPr lang="en-CA" dirty="0"/>
              <a:t>% Changes in Share of Total Market</a:t>
            </a:r>
            <a:endParaRPr lang="en-US" dirty="0"/>
          </a:p>
        </p:txBody>
      </p:sp>
      <p:sp>
        <p:nvSpPr>
          <p:cNvPr id="3379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7C61B9C-8D63-49EB-B73C-827880ED1458}" type="slidenum">
              <a:rPr lang="en-US" b="0" smtClean="0">
                <a:solidFill>
                  <a:schemeClr val="bg1"/>
                </a:solidFill>
              </a:rPr>
              <a:pPr/>
              <a:t>52</a:t>
            </a:fld>
            <a:endParaRPr lang="en-US" b="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11" name="Group 10"/>
          <p:cNvGrpSpPr/>
          <p:nvPr/>
        </p:nvGrpSpPr>
        <p:grpSpPr>
          <a:xfrm>
            <a:off x="869089" y="971547"/>
            <a:ext cx="3227522" cy="708025"/>
            <a:chOff x="381000" y="457200"/>
            <a:chExt cx="3483542" cy="746125"/>
          </a:xfrm>
        </p:grpSpPr>
        <p:sp>
          <p:nvSpPr>
            <p:cNvPr id="12" name="Rectangle 11"/>
            <p:cNvSpPr/>
            <p:nvPr/>
          </p:nvSpPr>
          <p:spPr>
            <a:xfrm>
              <a:off x="381000" y="457200"/>
              <a:ext cx="3429000" cy="685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extLst>
                <a:ext uri="{28A0092B-C50C-407E-A947-70E740481C1C}">
                  <a14:useLocalDpi xmlns:a14="http://schemas.microsoft.com/office/drawing/2010/main"/>
                </a:ext>
              </a:extLst>
            </a:blip>
            <a:srcRect r="15196"/>
            <a:stretch/>
          </p:blipFill>
          <p:spPr>
            <a:xfrm>
              <a:off x="457200" y="503238"/>
              <a:ext cx="3407342" cy="700087"/>
            </a:xfrm>
            <a:prstGeom prst="rect">
              <a:avLst/>
            </a:prstGeom>
            <a:ln>
              <a:noFill/>
            </a:ln>
            <a:effectLst/>
          </p:spPr>
        </p:pic>
      </p:grpSp>
      <p:sp>
        <p:nvSpPr>
          <p:cNvPr id="4" name="TextBox 3"/>
          <p:cNvSpPr txBox="1"/>
          <p:nvPr/>
        </p:nvSpPr>
        <p:spPr>
          <a:xfrm>
            <a:off x="4953000" y="2031841"/>
            <a:ext cx="3406775" cy="830997"/>
          </a:xfrm>
          <a:prstGeom prst="rect">
            <a:avLst/>
          </a:prstGeom>
          <a:noFill/>
        </p:spPr>
        <p:txBody>
          <a:bodyPr wrap="square" rtlCol="0">
            <a:spAutoFit/>
          </a:bodyPr>
          <a:lstStyle/>
          <a:p>
            <a:pPr algn="l"/>
            <a:r>
              <a:rPr lang="en-US" dirty="0"/>
              <a:t>Note:</a:t>
            </a:r>
          </a:p>
          <a:p>
            <a:pPr marL="171450" indent="-171450" algn="l">
              <a:buFont typeface="Arial" charset="0"/>
              <a:buChar char="•"/>
            </a:pPr>
            <a:r>
              <a:rPr lang="en-US" b="0" dirty="0"/>
              <a:t>ATB split out demand and term deposits once a year in their March 31st annual report.</a:t>
            </a:r>
          </a:p>
        </p:txBody>
      </p:sp>
      <p:graphicFrame>
        <p:nvGraphicFramePr>
          <p:cNvPr id="17" name="Chart 16">
            <a:extLst>
              <a:ext uri="{FF2B5EF4-FFF2-40B4-BE49-F238E27FC236}">
                <a16:creationId xmlns:a16="http://schemas.microsoft.com/office/drawing/2014/main" id="{00000000-0008-0000-1200-00000B000000}"/>
              </a:ext>
            </a:extLst>
          </p:cNvPr>
          <p:cNvGraphicFramePr>
            <a:graphicFrameLocks/>
          </p:cNvGraphicFramePr>
          <p:nvPr>
            <p:extLst>
              <p:ext uri="{D42A27DB-BD31-4B8C-83A1-F6EECF244321}">
                <p14:modId xmlns:p14="http://schemas.microsoft.com/office/powerpoint/2010/main" val="2909753855"/>
              </p:ext>
            </p:extLst>
          </p:nvPr>
        </p:nvGraphicFramePr>
        <p:xfrm>
          <a:off x="269050" y="1783623"/>
          <a:ext cx="4001135" cy="43941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EB02F068-FF94-4464-88D3-A18099BC573E}"/>
              </a:ext>
            </a:extLst>
          </p:cNvPr>
          <p:cNvGraphicFramePr>
            <a:graphicFrameLocks noChangeAspect="1"/>
          </p:cNvGraphicFramePr>
          <p:nvPr>
            <p:extLst>
              <p:ext uri="{D42A27DB-BD31-4B8C-83A1-F6EECF244321}">
                <p14:modId xmlns:p14="http://schemas.microsoft.com/office/powerpoint/2010/main" val="2243520990"/>
              </p:ext>
            </p:extLst>
          </p:nvPr>
        </p:nvGraphicFramePr>
        <p:xfrm>
          <a:off x="4953000" y="4492625"/>
          <a:ext cx="4029075" cy="1685925"/>
        </p:xfrm>
        <a:graphic>
          <a:graphicData uri="http://schemas.openxmlformats.org/presentationml/2006/ole">
            <mc:AlternateContent xmlns:mc="http://schemas.openxmlformats.org/markup-compatibility/2006">
              <mc:Choice xmlns:v="urn:schemas-microsoft-com:vml" Requires="v">
                <p:oleObj spid="_x0000_s10243"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5" name="Object 4">
                        <a:extLst>
                          <a:ext uri="{FF2B5EF4-FFF2-40B4-BE49-F238E27FC236}">
                            <a16:creationId xmlns:a16="http://schemas.microsoft.com/office/drawing/2014/main" id="{EB02F068-FF94-4464-88D3-A18099BC573E}"/>
                          </a:ext>
                        </a:extLst>
                      </p:cNvPr>
                      <p:cNvPicPr/>
                      <p:nvPr/>
                    </p:nvPicPr>
                    <p:blipFill>
                      <a:blip r:embed="rId7"/>
                      <a:stretch>
                        <a:fillRect/>
                      </a:stretch>
                    </p:blipFill>
                    <p:spPr>
                      <a:xfrm>
                        <a:off x="4953000" y="4492625"/>
                        <a:ext cx="4029075" cy="1685925"/>
                      </a:xfrm>
                      <a:prstGeom prst="rect">
                        <a:avLst/>
                      </a:prstGeom>
                    </p:spPr>
                  </p:pic>
                </p:oleObj>
              </mc:Fallback>
            </mc:AlternateContent>
          </a:graphicData>
        </a:graphic>
      </p:graphicFrame>
    </p:spTree>
    <p:extLst>
      <p:ext uri="{BB962C8B-B14F-4D97-AF65-F5344CB8AC3E}">
        <p14:creationId xmlns:p14="http://schemas.microsoft.com/office/powerpoint/2010/main" val="3890113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678" y="374833"/>
            <a:ext cx="4689475" cy="1216025"/>
          </a:xfrm>
        </p:spPr>
        <p:txBody>
          <a:bodyPr/>
          <a:lstStyle/>
          <a:p>
            <a:r>
              <a:rPr lang="en-CA" dirty="0"/>
              <a:t>Press Releases</a:t>
            </a:r>
          </a:p>
        </p:txBody>
      </p:sp>
      <p:sp>
        <p:nvSpPr>
          <p:cNvPr id="6" name="Content Placeholder 5"/>
          <p:cNvSpPr>
            <a:spLocks noGrp="1"/>
          </p:cNvSpPr>
          <p:nvPr>
            <p:ph idx="1"/>
          </p:nvPr>
        </p:nvSpPr>
        <p:spPr>
          <a:xfrm>
            <a:off x="852613" y="1949333"/>
            <a:ext cx="7556750" cy="4525963"/>
          </a:xfrm>
        </p:spPr>
        <p:txBody>
          <a:bodyPr>
            <a:noAutofit/>
          </a:bodyPr>
          <a:lstStyle/>
          <a:p>
            <a:pPr>
              <a:buFont typeface="Wingdings" pitchFamily="2" charset="2"/>
              <a:buChar char="§"/>
            </a:pPr>
            <a:r>
              <a:rPr lang="en-US" sz="1000" dirty="0"/>
              <a:t>March 18, 2020:  Edmonton—Starting immediately, customers will be able to apply for deferred payments for mortgages, personal and business loans. ATB Financial is rolling out a customer relief program to help Albertans through these challenging times.</a:t>
            </a:r>
            <a:r>
              <a:rPr lang="en-CA" sz="1000" dirty="0"/>
              <a:t> </a:t>
            </a:r>
          </a:p>
          <a:p>
            <a:pPr>
              <a:buFont typeface="Wingdings" pitchFamily="2" charset="2"/>
              <a:buChar char="§"/>
            </a:pPr>
            <a:r>
              <a:rPr lang="en-CA" sz="1000" dirty="0"/>
              <a:t>Nov 8, 2019:  ATB Financial is proud to announce its acquisition of the technology assets of Grow Technologies Inc.to bring a new, enhanced digital experience to our customers.</a:t>
            </a:r>
            <a:r>
              <a:rPr lang="en-US" sz="1000" dirty="0"/>
              <a:t> </a:t>
            </a:r>
          </a:p>
          <a:p>
            <a:pPr>
              <a:buFont typeface="Wingdings" pitchFamily="2" charset="2"/>
              <a:buChar char="§"/>
            </a:pPr>
            <a:r>
              <a:rPr lang="en-US" sz="1000" dirty="0"/>
              <a:t>May 03, 2018  Grande Prairie—ATB Financial has opened the doors to its fourth Entrepreneur Centre. Located in Grande Prairie, one of Alberta’s top entrepreneurial communities, it is a place where business owners can meet to share ideas, garner support and learn from banking and business experts.</a:t>
            </a:r>
            <a:endParaRPr lang="en-US" sz="1000" b="1" dirty="0"/>
          </a:p>
          <a:p>
            <a:pPr fontAlgn="base">
              <a:buFont typeface="Wingdings" pitchFamily="2" charset="2"/>
              <a:buChar char="§"/>
            </a:pPr>
            <a:r>
              <a:rPr lang="en-US" sz="1000" b="1" dirty="0"/>
              <a:t>February 27, 2018:  </a:t>
            </a:r>
            <a:r>
              <a:rPr lang="en-US" sz="1000" dirty="0"/>
              <a:t>ATB Financial has opened the doors at a new location with a unique purpose—to serve the arts community. The Branch for Arts &amp; Culture is located inside the historic CKUA building in downtown Edmonton.   </a:t>
            </a:r>
            <a:r>
              <a:rPr lang="en-US" sz="1000" dirty="0">
                <a:hlinkClick r:id="rId3"/>
              </a:rPr>
              <a:t>The Branch</a:t>
            </a:r>
            <a:r>
              <a:rPr lang="en-US" sz="1000" dirty="0"/>
              <a:t> will cater to artists, businesses and non-profits working in Alberta's creative industries. </a:t>
            </a:r>
            <a:endParaRPr lang="en-US" sz="1000" b="1" dirty="0"/>
          </a:p>
          <a:p>
            <a:pPr fontAlgn="base">
              <a:buFont typeface="Wingdings" pitchFamily="2" charset="2"/>
              <a:buChar char="§"/>
            </a:pPr>
            <a:r>
              <a:rPr lang="en-US" sz="1000" b="1" dirty="0"/>
              <a:t>Jan 8, 2018:  </a:t>
            </a:r>
            <a:r>
              <a:rPr lang="en-US" sz="1000" dirty="0" err="1"/>
              <a:t>AltaCorp</a:t>
            </a:r>
            <a:r>
              <a:rPr lang="en-US" sz="1000" dirty="0"/>
              <a:t> Capital and ATB Financial are pleased to announce a deeper strategic alliance as they move forward into the new year.</a:t>
            </a:r>
          </a:p>
          <a:p>
            <a:pPr fontAlgn="base">
              <a:buFont typeface="Wingdings" pitchFamily="2" charset="2"/>
              <a:buChar char="§"/>
            </a:pPr>
            <a:r>
              <a:rPr lang="en-US" sz="1000" dirty="0"/>
              <a:t>With the passing of </a:t>
            </a:r>
            <a:r>
              <a:rPr lang="en-US" sz="1000" dirty="0" err="1"/>
              <a:t>AltaCorp’s</a:t>
            </a:r>
            <a:r>
              <a:rPr lang="en-US" sz="1000" dirty="0"/>
              <a:t> founder George </a:t>
            </a:r>
            <a:r>
              <a:rPr lang="en-US" sz="1000" dirty="0" err="1"/>
              <a:t>Gosbee</a:t>
            </a:r>
            <a:r>
              <a:rPr lang="en-US" sz="1000" dirty="0"/>
              <a:t> in November of 2017, ATB is now in the position of being </a:t>
            </a:r>
            <a:r>
              <a:rPr lang="en-US" sz="1000" dirty="0" err="1"/>
              <a:t>AltaCorp’s</a:t>
            </a:r>
            <a:r>
              <a:rPr lang="en-US" sz="1000" dirty="0"/>
              <a:t> largest shareholder, yet still supported by significant employee ownership. This maintains the entrepreneurial vision originally developed by George and the founding partners when the firm started back in 2010, while providing the added financial strength of a large and established entity in ATB.</a:t>
            </a:r>
          </a:p>
          <a:p>
            <a:pPr fontAlgn="base">
              <a:buFont typeface="Wingdings" pitchFamily="2" charset="2"/>
              <a:buChar char="§"/>
            </a:pPr>
            <a:r>
              <a:rPr lang="en-US" sz="1000" dirty="0"/>
              <a:t>May 31, 2017  </a:t>
            </a:r>
            <a:r>
              <a:rPr lang="en-US" sz="1000" b="1" dirty="0"/>
              <a:t>Edmonton</a:t>
            </a:r>
            <a:r>
              <a:rPr lang="en-US" sz="1000" dirty="0"/>
              <a:t>—ATB customers, you can now enjoy the convenience of using Android Pay to make everyday purchases. </a:t>
            </a:r>
            <a:endParaRPr lang="en-US" sz="1000" b="1" dirty="0"/>
          </a:p>
          <a:p>
            <a:pPr>
              <a:buFont typeface="Wingdings" pitchFamily="2" charset="2"/>
              <a:buChar char="§"/>
            </a:pPr>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53</a:t>
            </a:fld>
            <a:endParaRPr lang="en-US"/>
          </a:p>
        </p:txBody>
      </p:sp>
      <p:sp>
        <p:nvSpPr>
          <p:cNvPr id="3" name="TextBox 2"/>
          <p:cNvSpPr txBox="1"/>
          <p:nvPr/>
        </p:nvSpPr>
        <p:spPr>
          <a:xfrm>
            <a:off x="8458200" y="6566356"/>
            <a:ext cx="61488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4"/>
              </a:rPr>
              <a:t>Press</a:t>
            </a:r>
            <a:endParaRPr lang="en-CA" sz="800" b="0" dirty="0">
              <a:ln>
                <a:solidFill>
                  <a:schemeClr val="bg1"/>
                </a:solidFill>
              </a:ln>
              <a:solidFill>
                <a:schemeClr val="tx1"/>
              </a:solidFill>
            </a:endParaRPr>
          </a:p>
        </p:txBody>
      </p:sp>
      <p:sp>
        <p:nvSpPr>
          <p:cNvPr id="13"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pSp>
        <p:nvGrpSpPr>
          <p:cNvPr id="10" name="Group 9"/>
          <p:cNvGrpSpPr/>
          <p:nvPr/>
        </p:nvGrpSpPr>
        <p:grpSpPr>
          <a:xfrm>
            <a:off x="869089" y="971547"/>
            <a:ext cx="3227522" cy="708025"/>
            <a:chOff x="381000" y="457200"/>
            <a:chExt cx="3483542" cy="746125"/>
          </a:xfrm>
        </p:grpSpPr>
        <p:sp>
          <p:nvSpPr>
            <p:cNvPr id="11" name="Rectangle 10"/>
            <p:cNvSpPr/>
            <p:nvPr/>
          </p:nvSpPr>
          <p:spPr>
            <a:xfrm>
              <a:off x="381000" y="457200"/>
              <a:ext cx="3429000" cy="685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a:extLst>
                <a:ext uri="{28A0092B-C50C-407E-A947-70E740481C1C}">
                  <a14:useLocalDpi xmlns:a14="http://schemas.microsoft.com/office/drawing/2010/main"/>
                </a:ext>
              </a:extLst>
            </a:blip>
            <a:srcRect r="15196"/>
            <a:stretch/>
          </p:blipFill>
          <p:spPr>
            <a:xfrm>
              <a:off x="457200" y="503238"/>
              <a:ext cx="3407342" cy="700087"/>
            </a:xfrm>
            <a:prstGeom prst="rect">
              <a:avLst/>
            </a:prstGeom>
            <a:ln>
              <a:noFill/>
            </a:ln>
            <a:effectLst/>
          </p:spPr>
        </p:pic>
      </p:grpSp>
      <p:sp>
        <p:nvSpPr>
          <p:cNvPr id="14" name="Rectangle 13"/>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083725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28832"/>
            <a:ext cx="2667000" cy="1600200"/>
          </a:xfrm>
        </p:spPr>
        <p:txBody>
          <a:bodyPr/>
          <a:lstStyle/>
          <a:p>
            <a:r>
              <a:rPr lang="en-CA" dirty="0"/>
              <a:t>% Changes in Share of Total Market</a:t>
            </a:r>
            <a:endParaRPr lang="en-US" dirty="0"/>
          </a:p>
        </p:txBody>
      </p:sp>
      <p:sp>
        <p:nvSpPr>
          <p:cNvPr id="3174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91B1681-E5D2-4642-84AB-5A3B8BF3B1AC}" type="slidenum">
              <a:rPr lang="en-US" b="0" smtClean="0">
                <a:solidFill>
                  <a:schemeClr val="bg1"/>
                </a:solidFill>
              </a:rPr>
              <a:pPr/>
              <a:t>54</a:t>
            </a:fld>
            <a:endParaRPr lang="en-US" b="0">
              <a:solidFill>
                <a:schemeClr val="bg1"/>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sp>
        <p:nvSpPr>
          <p:cNvPr id="9"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10" name="TextBox 9"/>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sp>
        <p:nvSpPr>
          <p:cNvPr id="4" name="TextBox 3"/>
          <p:cNvSpPr txBox="1"/>
          <p:nvPr/>
        </p:nvSpPr>
        <p:spPr>
          <a:xfrm>
            <a:off x="4393107" y="1846043"/>
            <a:ext cx="4304998" cy="2169825"/>
          </a:xfrm>
          <a:prstGeom prst="rect">
            <a:avLst/>
          </a:prstGeom>
          <a:noFill/>
        </p:spPr>
        <p:txBody>
          <a:bodyPr wrap="square" rtlCol="0">
            <a:spAutoFit/>
          </a:bodyPr>
          <a:lstStyle/>
          <a:p>
            <a:pPr algn="l"/>
            <a:r>
              <a:rPr lang="en-US" sz="900" b="0" dirty="0"/>
              <a:t>Servus is Canada’s 4th largest and Alberta’s largest credit union with assets of $16.4B, 384k members and 102 locations. (Q2’19)</a:t>
            </a:r>
          </a:p>
          <a:p>
            <a:pPr algn="l"/>
            <a:r>
              <a:rPr lang="en-US" sz="900" b="0" dirty="0"/>
              <a:t>Merged with Safeway Credit Union June 2018</a:t>
            </a:r>
          </a:p>
          <a:p>
            <a:pPr algn="l"/>
            <a:r>
              <a:rPr lang="en-US" sz="900" dirty="0"/>
              <a:t>Strategic Priorities for 2017:</a:t>
            </a:r>
          </a:p>
          <a:p>
            <a:pPr algn="l"/>
            <a:r>
              <a:rPr lang="en-US" sz="900" dirty="0"/>
              <a:t>Member experience</a:t>
            </a:r>
            <a:r>
              <a:rPr lang="en-US" sz="900" b="0" dirty="0"/>
              <a:t>: Aligned with key foundational corporate strategies and our brand pillar of tailored expert advice, member experience seeks to create a sustainable competitive advantage for Servus through the delivery of a differentiated member experience and the development of</a:t>
            </a:r>
            <a:br>
              <a:rPr lang="en-US" sz="900" b="0" dirty="0"/>
            </a:br>
            <a:r>
              <a:rPr lang="en-US" sz="900" b="0" dirty="0"/>
              <a:t>a member-centric culture. </a:t>
            </a:r>
          </a:p>
          <a:p>
            <a:pPr algn="l"/>
            <a:r>
              <a:rPr lang="en-US" sz="900" dirty="0"/>
              <a:t>Financial fitness: </a:t>
            </a:r>
            <a:r>
              <a:rPr lang="en-US" sz="900" b="0" dirty="0"/>
              <a:t>Implement financial fitness as </a:t>
            </a:r>
            <a:r>
              <a:rPr lang="en-US" sz="900" b="0" dirty="0" err="1"/>
              <a:t>Servus’s</a:t>
            </a:r>
            <a:r>
              <a:rPr lang="en-US" sz="900" b="0" dirty="0"/>
              <a:t> noble purpose and embed it within all corporate priorities and strategies to ensure the required behaviors, tools, products and services are implemented to achieve the desired outcomes. </a:t>
            </a:r>
          </a:p>
          <a:p>
            <a:pPr algn="l"/>
            <a:endParaRPr lang="en-US" sz="900" b="0" dirty="0"/>
          </a:p>
        </p:txBody>
      </p:sp>
      <p:graphicFrame>
        <p:nvGraphicFramePr>
          <p:cNvPr id="12" name="Chart 11">
            <a:extLst>
              <a:ext uri="{FF2B5EF4-FFF2-40B4-BE49-F238E27FC236}">
                <a16:creationId xmlns:a16="http://schemas.microsoft.com/office/drawing/2014/main" id="{00000000-0008-0000-0400-000012000000}"/>
              </a:ext>
            </a:extLst>
          </p:cNvPr>
          <p:cNvGraphicFramePr>
            <a:graphicFrameLocks/>
          </p:cNvGraphicFramePr>
          <p:nvPr>
            <p:extLst>
              <p:ext uri="{D42A27DB-BD31-4B8C-83A1-F6EECF244321}">
                <p14:modId xmlns:p14="http://schemas.microsoft.com/office/powerpoint/2010/main" val="3769740533"/>
              </p:ext>
            </p:extLst>
          </p:nvPr>
        </p:nvGraphicFramePr>
        <p:xfrm>
          <a:off x="399520" y="1787240"/>
          <a:ext cx="3045883" cy="44471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A139A810-5678-4401-BB6E-F997A1D8BF61}"/>
              </a:ext>
            </a:extLst>
          </p:cNvPr>
          <p:cNvGraphicFramePr>
            <a:graphicFrameLocks noChangeAspect="1"/>
          </p:cNvGraphicFramePr>
          <p:nvPr>
            <p:extLst>
              <p:ext uri="{D42A27DB-BD31-4B8C-83A1-F6EECF244321}">
                <p14:modId xmlns:p14="http://schemas.microsoft.com/office/powerpoint/2010/main" val="2284199186"/>
              </p:ext>
            </p:extLst>
          </p:nvPr>
        </p:nvGraphicFramePr>
        <p:xfrm>
          <a:off x="4481854" y="4505572"/>
          <a:ext cx="4619625" cy="1685925"/>
        </p:xfrm>
        <a:graphic>
          <a:graphicData uri="http://schemas.openxmlformats.org/presentationml/2006/ole">
            <mc:AlternateContent xmlns:mc="http://schemas.openxmlformats.org/markup-compatibility/2006">
              <mc:Choice xmlns:v="urn:schemas-microsoft-com:vml" Requires="v">
                <p:oleObj spid="_x0000_s11267" name="Macro-Enabled Worksheet" r:id="rId6" imgW="4619481" imgH="1685925" progId="Excel.SheetMacroEnabled.12">
                  <p:link updateAutomatic="1"/>
                </p:oleObj>
              </mc:Choice>
              <mc:Fallback>
                <p:oleObj name="Macro-Enabled Worksheet" r:id="rId6" imgW="4619481" imgH="1685925" progId="Excel.SheetMacroEnabled.12">
                  <p:link updateAutomatic="1"/>
                  <p:pic>
                    <p:nvPicPr>
                      <p:cNvPr id="2" name="Object 1">
                        <a:extLst>
                          <a:ext uri="{FF2B5EF4-FFF2-40B4-BE49-F238E27FC236}">
                            <a16:creationId xmlns:a16="http://schemas.microsoft.com/office/drawing/2014/main" id="{A139A810-5678-4401-BB6E-F997A1D8BF61}"/>
                          </a:ext>
                        </a:extLst>
                      </p:cNvPr>
                      <p:cNvPicPr/>
                      <p:nvPr/>
                    </p:nvPicPr>
                    <p:blipFill>
                      <a:blip r:embed="rId7"/>
                      <a:stretch>
                        <a:fillRect/>
                      </a:stretch>
                    </p:blipFill>
                    <p:spPr>
                      <a:xfrm>
                        <a:off x="4481854" y="4505572"/>
                        <a:ext cx="4619625" cy="1685925"/>
                      </a:xfrm>
                      <a:prstGeom prst="rect">
                        <a:avLst/>
                      </a:prstGeom>
                    </p:spPr>
                  </p:pic>
                </p:oleObj>
              </mc:Fallback>
            </mc:AlternateContent>
          </a:graphicData>
        </a:graphic>
      </p:graphicFrame>
    </p:spTree>
    <p:extLst>
      <p:ext uri="{BB962C8B-B14F-4D97-AF65-F5344CB8AC3E}">
        <p14:creationId xmlns:p14="http://schemas.microsoft.com/office/powerpoint/2010/main" val="3561025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37448"/>
            <a:ext cx="2895600" cy="1600200"/>
          </a:xfrm>
        </p:spPr>
        <p:txBody>
          <a:bodyPr/>
          <a:lstStyle/>
          <a:p>
            <a:r>
              <a:rPr lang="en-CA" dirty="0"/>
              <a:t>% Changes in Share of Total Market</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55</a:t>
            </a:fld>
            <a:endParaRPr lang="en-US" b="0">
              <a:solidFill>
                <a:schemeClr val="bg1"/>
              </a:solidFill>
            </a:endParaRPr>
          </a:p>
        </p:txBody>
      </p:sp>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graphicFrame>
        <p:nvGraphicFramePr>
          <p:cNvPr id="4" name="Object 3">
            <a:extLst>
              <a:ext uri="{FF2B5EF4-FFF2-40B4-BE49-F238E27FC236}">
                <a16:creationId xmlns:a16="http://schemas.microsoft.com/office/drawing/2014/main" id="{FA7D11C9-9FA9-4F1B-9E8D-2E1D90483A55}"/>
              </a:ext>
            </a:extLst>
          </p:cNvPr>
          <p:cNvGraphicFramePr>
            <a:graphicFrameLocks noChangeAspect="1"/>
          </p:cNvGraphicFramePr>
          <p:nvPr>
            <p:extLst>
              <p:ext uri="{D42A27DB-BD31-4B8C-83A1-F6EECF244321}">
                <p14:modId xmlns:p14="http://schemas.microsoft.com/office/powerpoint/2010/main" val="2487608961"/>
              </p:ext>
            </p:extLst>
          </p:nvPr>
        </p:nvGraphicFramePr>
        <p:xfrm>
          <a:off x="4991100" y="4487863"/>
          <a:ext cx="4029075" cy="1685925"/>
        </p:xfrm>
        <a:graphic>
          <a:graphicData uri="http://schemas.openxmlformats.org/presentationml/2006/ole">
            <mc:AlternateContent xmlns:mc="http://schemas.openxmlformats.org/markup-compatibility/2006">
              <mc:Choice xmlns:v="urn:schemas-microsoft-com:vml" Requires="v">
                <p:oleObj spid="_x0000_s12291" name="Macro-Enabled Worksheet" r:id="rId5" imgW="4028874" imgH="1685925" progId="Excel.SheetMacroEnabled.12">
                  <p:link updateAutomatic="1"/>
                </p:oleObj>
              </mc:Choice>
              <mc:Fallback>
                <p:oleObj name="Macro-Enabled Worksheet" r:id="rId5" imgW="4028874" imgH="1685925" progId="Excel.SheetMacroEnabled.12">
                  <p:link updateAutomatic="1"/>
                  <p:pic>
                    <p:nvPicPr>
                      <p:cNvPr id="4" name="Object 3">
                        <a:extLst>
                          <a:ext uri="{FF2B5EF4-FFF2-40B4-BE49-F238E27FC236}">
                            <a16:creationId xmlns:a16="http://schemas.microsoft.com/office/drawing/2014/main" id="{FA7D11C9-9FA9-4F1B-9E8D-2E1D90483A55}"/>
                          </a:ext>
                        </a:extLst>
                      </p:cNvPr>
                      <p:cNvPicPr/>
                      <p:nvPr/>
                    </p:nvPicPr>
                    <p:blipFill>
                      <a:blip r:embed="rId6"/>
                      <a:stretch>
                        <a:fillRect/>
                      </a:stretch>
                    </p:blipFill>
                    <p:spPr>
                      <a:xfrm>
                        <a:off x="4991100" y="4487863"/>
                        <a:ext cx="4029075" cy="1685925"/>
                      </a:xfrm>
                      <a:prstGeom prst="rect">
                        <a:avLst/>
                      </a:prstGeom>
                    </p:spPr>
                  </p:pic>
                </p:oleObj>
              </mc:Fallback>
            </mc:AlternateContent>
          </a:graphicData>
        </a:graphic>
      </p:graphicFrame>
      <p:graphicFrame>
        <p:nvGraphicFramePr>
          <p:cNvPr id="11" name="Chart 10">
            <a:extLst>
              <a:ext uri="{FF2B5EF4-FFF2-40B4-BE49-F238E27FC236}">
                <a16:creationId xmlns:a16="http://schemas.microsoft.com/office/drawing/2014/main" id="{00000000-0008-0000-1200-00000C000000}"/>
              </a:ext>
            </a:extLst>
          </p:cNvPr>
          <p:cNvGraphicFramePr>
            <a:graphicFrameLocks/>
          </p:cNvGraphicFramePr>
          <p:nvPr>
            <p:extLst>
              <p:ext uri="{D42A27DB-BD31-4B8C-83A1-F6EECF244321}">
                <p14:modId xmlns:p14="http://schemas.microsoft.com/office/powerpoint/2010/main" val="2049958130"/>
              </p:ext>
            </p:extLst>
          </p:nvPr>
        </p:nvGraphicFramePr>
        <p:xfrm>
          <a:off x="228600" y="1753284"/>
          <a:ext cx="4448175" cy="44005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91503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37448"/>
            <a:ext cx="2895600" cy="1600200"/>
          </a:xfrm>
        </p:spPr>
        <p:txBody>
          <a:bodyPr/>
          <a:lstStyle/>
          <a:p>
            <a:r>
              <a:rPr lang="en-CA" dirty="0"/>
              <a:t>% Changes in Share of Alberta Banks and Credit Unions</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56</a:t>
            </a:fld>
            <a:endParaRPr lang="en-US" b="0">
              <a:solidFill>
                <a:schemeClr val="bg1"/>
              </a:solidFill>
            </a:endParaRPr>
          </a:p>
        </p:txBody>
      </p:sp>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graphicFrame>
        <p:nvGraphicFramePr>
          <p:cNvPr id="8" name="Chart 7">
            <a:extLst>
              <a:ext uri="{FF2B5EF4-FFF2-40B4-BE49-F238E27FC236}">
                <a16:creationId xmlns:a16="http://schemas.microsoft.com/office/drawing/2014/main" id="{00000000-0008-0000-1300-00000C000000}"/>
              </a:ext>
            </a:extLst>
          </p:cNvPr>
          <p:cNvGraphicFramePr>
            <a:graphicFrameLocks/>
          </p:cNvGraphicFramePr>
          <p:nvPr>
            <p:extLst>
              <p:ext uri="{D42A27DB-BD31-4B8C-83A1-F6EECF244321}">
                <p14:modId xmlns:p14="http://schemas.microsoft.com/office/powerpoint/2010/main" val="4096972160"/>
              </p:ext>
            </p:extLst>
          </p:nvPr>
        </p:nvGraphicFramePr>
        <p:xfrm>
          <a:off x="352742" y="1731579"/>
          <a:ext cx="4091940" cy="45910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9EA2FF2F-01BD-45DC-AB43-BCA1B8E8673F}"/>
              </a:ext>
            </a:extLst>
          </p:cNvPr>
          <p:cNvGraphicFramePr>
            <a:graphicFrameLocks noChangeAspect="1"/>
          </p:cNvGraphicFramePr>
          <p:nvPr>
            <p:extLst>
              <p:ext uri="{D42A27DB-BD31-4B8C-83A1-F6EECF244321}">
                <p14:modId xmlns:p14="http://schemas.microsoft.com/office/powerpoint/2010/main" val="309778880"/>
              </p:ext>
            </p:extLst>
          </p:nvPr>
        </p:nvGraphicFramePr>
        <p:xfrm>
          <a:off x="5635625" y="4495800"/>
          <a:ext cx="3438525" cy="1685925"/>
        </p:xfrm>
        <a:graphic>
          <a:graphicData uri="http://schemas.openxmlformats.org/presentationml/2006/ole">
            <mc:AlternateContent xmlns:mc="http://schemas.openxmlformats.org/markup-compatibility/2006">
              <mc:Choice xmlns:v="urn:schemas-microsoft-com:vml" Requires="v">
                <p:oleObj spid="_x0000_s13315" name="Macro-Enabled Worksheet" r:id="rId6" imgW="3438675" imgH="1685925" progId="Excel.SheetMacroEnabled.12">
                  <p:link updateAutomatic="1"/>
                </p:oleObj>
              </mc:Choice>
              <mc:Fallback>
                <p:oleObj name="Macro-Enabled Worksheet" r:id="rId6" imgW="3438675" imgH="1685925" progId="Excel.SheetMacroEnabled.12">
                  <p:link updateAutomatic="1"/>
                  <p:pic>
                    <p:nvPicPr>
                      <p:cNvPr id="4" name="Object 3">
                        <a:extLst>
                          <a:ext uri="{FF2B5EF4-FFF2-40B4-BE49-F238E27FC236}">
                            <a16:creationId xmlns:a16="http://schemas.microsoft.com/office/drawing/2014/main" id="{9EA2FF2F-01BD-45DC-AB43-BCA1B8E8673F}"/>
                          </a:ext>
                        </a:extLst>
                      </p:cNvPr>
                      <p:cNvPicPr/>
                      <p:nvPr/>
                    </p:nvPicPr>
                    <p:blipFill>
                      <a:blip r:embed="rId7"/>
                      <a:stretch>
                        <a:fillRect/>
                      </a:stretch>
                    </p:blipFill>
                    <p:spPr>
                      <a:xfrm>
                        <a:off x="5635625" y="4495800"/>
                        <a:ext cx="3438525" cy="1685925"/>
                      </a:xfrm>
                      <a:prstGeom prst="rect">
                        <a:avLst/>
                      </a:prstGeom>
                    </p:spPr>
                  </p:pic>
                </p:oleObj>
              </mc:Fallback>
            </mc:AlternateContent>
          </a:graphicData>
        </a:graphic>
      </p:graphicFrame>
    </p:spTree>
    <p:extLst>
      <p:ext uri="{BB962C8B-B14F-4D97-AF65-F5344CB8AC3E}">
        <p14:creationId xmlns:p14="http://schemas.microsoft.com/office/powerpoint/2010/main" val="3343565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3581400" y="307975"/>
            <a:ext cx="4689475" cy="1216025"/>
          </a:xfrm>
        </p:spPr>
        <p:txBody>
          <a:bodyPr/>
          <a:lstStyle/>
          <a:p>
            <a:pPr eaLnBrk="1" hangingPunct="1"/>
            <a:r>
              <a:rPr lang="en-CA" dirty="0"/>
              <a:t>Press Releases</a:t>
            </a:r>
          </a:p>
        </p:txBody>
      </p:sp>
      <p:sp>
        <p:nvSpPr>
          <p:cNvPr id="66565" name="Rectangle 3"/>
          <p:cNvSpPr>
            <a:spLocks noGrp="1" noChangeArrowheads="1"/>
          </p:cNvSpPr>
          <p:nvPr>
            <p:ph idx="1"/>
          </p:nvPr>
        </p:nvSpPr>
        <p:spPr>
          <a:xfrm>
            <a:off x="849142" y="1936552"/>
            <a:ext cx="7560221" cy="4267200"/>
          </a:xfrm>
        </p:spPr>
        <p:txBody>
          <a:bodyPr>
            <a:noAutofit/>
          </a:bodyPr>
          <a:lstStyle/>
          <a:p>
            <a:pPr>
              <a:buFont typeface="Arial" panose="020B0604020202020204" pitchFamily="34" charset="0"/>
              <a:buChar char="•"/>
            </a:pPr>
            <a:r>
              <a:rPr lang="en-US" sz="1000" dirty="0"/>
              <a:t>Jan 7, 2019:  Servus Credit Union is giving away $1 million dollars to one lucky winner this spring in </a:t>
            </a:r>
            <a:r>
              <a:rPr lang="en-US" sz="1000" b="1" i="1" dirty="0"/>
              <a:t>The Big Share</a:t>
            </a:r>
            <a:r>
              <a:rPr lang="en-US" sz="1000" i="1" dirty="0"/>
              <a:t>™</a:t>
            </a:r>
            <a:r>
              <a:rPr lang="en-US" sz="1000" b="1" i="1" dirty="0"/>
              <a:t> Contest</a:t>
            </a:r>
            <a:r>
              <a:rPr lang="en-US" sz="1000" dirty="0"/>
              <a:t>, the biggest of its kind in Canada. The Big Share is designed to encourage people to save and to celebrate the millions of dollars in </a:t>
            </a:r>
            <a:r>
              <a:rPr lang="en-US" sz="1000" dirty="0">
                <a:hlinkClick r:id="rId3"/>
              </a:rPr>
              <a:t>Profit Share®</a:t>
            </a:r>
            <a:r>
              <a:rPr lang="en-US" sz="1000" dirty="0"/>
              <a:t> Servus pays to members each year. Servus Credit Union has paid its members more than $472 million in profits and dividends since 2008.</a:t>
            </a:r>
            <a:endParaRPr lang="en-CA" sz="1000" dirty="0"/>
          </a:p>
          <a:p>
            <a:pPr>
              <a:buFont typeface="Arial" panose="020B0604020202020204" pitchFamily="34" charset="0"/>
              <a:buChar char="•"/>
            </a:pPr>
            <a:r>
              <a:rPr lang="en-US" sz="1000" dirty="0"/>
              <a:t>October 16, 2018:  Servus Credit Union has expanded the availability of Apple Pay to include Servus Mastercard. This means that Servus members have more choice when it comes to taking advantage of this cashless payment system. Apple Pay credit allows for convenient, secure purchasing anywhere Mastercard is accepted, both in Canada and internationally, as well as online and within apps.</a:t>
            </a:r>
          </a:p>
          <a:p>
            <a:pPr>
              <a:buFont typeface="Arial" panose="020B0604020202020204" pitchFamily="34" charset="0"/>
              <a:buChar char="•"/>
            </a:pPr>
            <a:r>
              <a:rPr lang="en-US" sz="1000" dirty="0"/>
              <a:t>Sept 13, 2018:  Servus Credit Union and the Edson Savings &amp; Credit Union Board of Directors are pleased to announce that the Edson Board has selected Servus as a potential amalgamation partner.</a:t>
            </a:r>
          </a:p>
          <a:p>
            <a:pPr>
              <a:buFont typeface="Arial" panose="020B0604020202020204" pitchFamily="34" charset="0"/>
              <a:buChar char="•"/>
            </a:pPr>
            <a:r>
              <a:rPr lang="en-US" sz="1000" dirty="0"/>
              <a:t>Edson Credit Union and Servus share a long tradition of member service based on co-operative values. Edson has about 2500 members and $57 million in assets. Servus, based in Edmonton, has about 370,000 members and $16 billion in assets.</a:t>
            </a:r>
          </a:p>
          <a:p>
            <a:pPr>
              <a:buFont typeface="Arial" panose="020B0604020202020204" pitchFamily="34" charset="0"/>
              <a:buChar char="•"/>
            </a:pPr>
            <a:r>
              <a:rPr lang="en-US" sz="1000" b="1" dirty="0"/>
              <a:t>August 8, 2018:</a:t>
            </a:r>
            <a:r>
              <a:rPr lang="en-US" sz="1000" dirty="0">
                <a:hlinkClick r:id="rId4"/>
              </a:rPr>
              <a:t>Garth Warner</a:t>
            </a:r>
            <a:r>
              <a:rPr lang="en-US" sz="1000" dirty="0"/>
              <a:t>, President and Chief Executive Officer of Servus Credit Union, announced two new appointments to the Executive Leadership Team effective September 1, 2018: Michelle </a:t>
            </a:r>
            <a:r>
              <a:rPr lang="en-US" sz="1000" dirty="0" err="1"/>
              <a:t>Belland</a:t>
            </a:r>
            <a:r>
              <a:rPr lang="en-US" sz="1000" dirty="0"/>
              <a:t> to the position of Chief Brand and Digital Banking Officer;  </a:t>
            </a:r>
            <a:r>
              <a:rPr lang="en-US" sz="1000" dirty="0">
                <a:hlinkClick r:id="rId5"/>
              </a:rPr>
              <a:t>Gail Stepanik-Keber</a:t>
            </a:r>
            <a:r>
              <a:rPr lang="en-US" sz="1000" dirty="0"/>
              <a:t> to the newly created position of Purpose and Innovation Officer</a:t>
            </a:r>
            <a:endParaRPr lang="en-CA" sz="1000" b="1" dirty="0"/>
          </a:p>
          <a:p>
            <a:pPr>
              <a:buFont typeface="Arial" panose="020B0604020202020204" pitchFamily="34" charset="0"/>
              <a:buChar char="•"/>
            </a:pPr>
            <a:r>
              <a:rPr lang="en-CA" sz="1000" b="1" dirty="0"/>
              <a:t>June 20, 2018:  </a:t>
            </a:r>
            <a:r>
              <a:rPr lang="en-CA" sz="1000" dirty="0"/>
              <a:t>The Edmonton Eskimos and Servus Credit Union announce a three-year partnership, making Servus Credit Union the official “un-bank” of the Green and Gold and 2018 Grey Cup Festival.</a:t>
            </a:r>
            <a:endParaRPr lang="en-CA" sz="1000" b="1" dirty="0"/>
          </a:p>
          <a:p>
            <a:pPr>
              <a:buFont typeface="Arial" panose="020B0604020202020204" pitchFamily="34" charset="0"/>
              <a:buChar char="•"/>
            </a:pPr>
            <a:r>
              <a:rPr lang="en-CA" sz="1000" b="1" dirty="0"/>
              <a:t>April 30, 2018 </a:t>
            </a:r>
            <a:r>
              <a:rPr lang="en-CA" sz="1000" dirty="0"/>
              <a:t>Banking plan and fee changes coming July 1, 2018: </a:t>
            </a:r>
            <a:r>
              <a:rPr lang="en-CA" sz="1000" dirty="0" err="1"/>
              <a:t>Servus</a:t>
            </a:r>
            <a:r>
              <a:rPr lang="en-CA" sz="1000" dirty="0"/>
              <a:t> reviews its accounts and fees on a yearly basis to make sure we're giving you more for your money than our competitors while just covering the costs of the services we provide (like our branches and online and mobile banking). This allows us to use the profits we make to invest in new services, support our communities and pay Profit Share</a:t>
            </a:r>
            <a:r>
              <a:rPr lang="en-CA" sz="1000" baseline="30000" dirty="0"/>
              <a:t>®</a:t>
            </a:r>
            <a:r>
              <a:rPr lang="en-CA" sz="1000" dirty="0"/>
              <a:t> to members.</a:t>
            </a:r>
          </a:p>
          <a:p>
            <a:pPr>
              <a:buFont typeface="Arial" panose="020B0604020202020204" pitchFamily="34" charset="0"/>
              <a:buChar char="•"/>
            </a:pPr>
            <a:r>
              <a:rPr lang="en-US" sz="1000" b="1" dirty="0"/>
              <a:t>March 2, 2018:  </a:t>
            </a:r>
            <a:r>
              <a:rPr lang="en-US" sz="1000" dirty="0"/>
              <a:t> Servus Credit Union opened its high-tech Panorama Hills branch on Wednesday, and it's unlike any they have opened before. The branch has a staff of financial advisors ready to greet and assist members, and it also features a video ATM and interactive digital display in its Member Lounge. The concept is an advice-based branch, where the emphasis is on shaping members' financial fitness—helping them to feel good about their money.</a:t>
            </a:r>
            <a:endParaRPr lang="en-US" sz="1000" b="1" dirty="0"/>
          </a:p>
          <a:p>
            <a:pPr>
              <a:buFont typeface="Arial" panose="020B0604020202020204" pitchFamily="34" charset="0"/>
              <a:buChar char="•"/>
            </a:pPr>
            <a:endParaRPr lang="en-CA" sz="1000" dirty="0"/>
          </a:p>
        </p:txBody>
      </p:sp>
      <p:sp>
        <p:nvSpPr>
          <p:cNvPr id="6656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D9E0825-2EE8-4B5C-B58B-FF9593ED6388}" type="slidenum">
              <a:rPr lang="en-US" b="0" smtClean="0">
                <a:solidFill>
                  <a:schemeClr val="bg1"/>
                </a:solidFill>
              </a:rPr>
              <a:pPr/>
              <a:t>57</a:t>
            </a:fld>
            <a:endParaRPr lang="en-US" b="0">
              <a:solidFill>
                <a:schemeClr val="bg1"/>
              </a:solidFill>
            </a:endParaRPr>
          </a:p>
        </p:txBody>
      </p:sp>
      <p:sp>
        <p:nvSpPr>
          <p:cNvPr id="2" name="TextBox 1"/>
          <p:cNvSpPr txBox="1"/>
          <p:nvPr/>
        </p:nvSpPr>
        <p:spPr>
          <a:xfrm>
            <a:off x="8409362"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6"/>
              </a:rPr>
              <a:t>Press Press</a:t>
            </a:r>
            <a:endParaRPr lang="en-CA" sz="8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2400" y="116233"/>
            <a:ext cx="2971800" cy="1600200"/>
          </a:xfrm>
        </p:spPr>
        <p:txBody>
          <a:bodyPr/>
          <a:lstStyle/>
          <a:p>
            <a:r>
              <a:rPr lang="en-CA" dirty="0"/>
              <a:t>% Changes in Share of Total Market</a:t>
            </a:r>
            <a:endParaRPr lang="en-US" dirty="0"/>
          </a:p>
        </p:txBody>
      </p:sp>
      <p:sp>
        <p:nvSpPr>
          <p:cNvPr id="6758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524CEA0-41F2-4F72-BF5E-649AC5B3995B}" type="slidenum">
              <a:rPr lang="en-US" b="0" smtClean="0">
                <a:solidFill>
                  <a:schemeClr val="bg1"/>
                </a:solidFill>
              </a:rPr>
              <a:pPr/>
              <a:t>58</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991100" y="1779884"/>
            <a:ext cx="3797030" cy="2308324"/>
          </a:xfrm>
          <a:prstGeom prst="rect">
            <a:avLst/>
          </a:prstGeom>
          <a:noFill/>
        </p:spPr>
        <p:txBody>
          <a:bodyPr wrap="square" rtlCol="0">
            <a:spAutoFit/>
          </a:bodyPr>
          <a:lstStyle/>
          <a:p>
            <a:pPr algn="l"/>
            <a:r>
              <a:rPr lang="en-CA" sz="900" b="0" dirty="0"/>
              <a:t>Connect First is Canada’s 10</a:t>
            </a:r>
            <a:r>
              <a:rPr lang="en-CA" sz="900" b="0" baseline="30000" dirty="0"/>
              <a:t>th</a:t>
            </a:r>
            <a:r>
              <a:rPr lang="en-CA" sz="900" b="0" dirty="0"/>
              <a:t> largest and Alberta’s 2</a:t>
            </a:r>
            <a:r>
              <a:rPr lang="en-CA" sz="900" b="0" baseline="30000" dirty="0"/>
              <a:t>nd</a:t>
            </a:r>
            <a:r>
              <a:rPr lang="en-CA" sz="900" b="0" dirty="0"/>
              <a:t> largest credit union with assets of $5.7B, 130K members and 41 locations. (Q2’19).</a:t>
            </a:r>
            <a:r>
              <a:rPr lang="en-US" sz="900" b="0" dirty="0"/>
              <a:t> Merged with Chinook Credit Union Nov ‘14.  Prior periods reflect First Calgary.  Merged with Mountain View Credit Union August 2018.</a:t>
            </a:r>
            <a:endParaRPr lang="en-CA" sz="900" b="0" dirty="0"/>
          </a:p>
          <a:p>
            <a:pPr algn="l"/>
            <a:r>
              <a:rPr lang="en-CA" sz="900" b="0" dirty="0"/>
              <a:t>First Calgary merged with Chinook Credit Union to form Connect First Credit Union Nov 2014. </a:t>
            </a:r>
          </a:p>
          <a:p>
            <a:pPr algn="l"/>
            <a:r>
              <a:rPr lang="en-CA" sz="900" dirty="0"/>
              <a:t>Mission:  </a:t>
            </a:r>
            <a:r>
              <a:rPr lang="en-CA" sz="900" b="0" dirty="0"/>
              <a:t>Make Money Make a Difference.</a:t>
            </a:r>
          </a:p>
          <a:p>
            <a:pPr algn="l"/>
            <a:r>
              <a:rPr lang="en-CA" sz="900" dirty="0"/>
              <a:t>Vision:</a:t>
            </a:r>
            <a:r>
              <a:rPr lang="en-CA" sz="900" b="0" dirty="0"/>
              <a:t> to be Alberta’s neighbourhood credit union.</a:t>
            </a:r>
          </a:p>
          <a:p>
            <a:pPr algn="l"/>
            <a:r>
              <a:rPr lang="en-CA" sz="900" dirty="0"/>
              <a:t>Core Values</a:t>
            </a:r>
            <a:r>
              <a:rPr lang="en-CA" sz="900" b="0" dirty="0"/>
              <a:t>: WE THINK BIG, ACT LOCAL, TAKE CHARGE, and MAKE BANKING EASY.</a:t>
            </a:r>
          </a:p>
          <a:p>
            <a:pPr algn="l"/>
            <a:endParaRPr lang="en-CA" sz="900" b="0" dirty="0"/>
          </a:p>
          <a:p>
            <a:pPr algn="l"/>
            <a:endParaRPr lang="en-CA" sz="900" b="0" dirty="0"/>
          </a:p>
          <a:p>
            <a:pPr algn="l"/>
            <a:endParaRPr lang="en-CA" sz="900" b="0" dirty="0"/>
          </a:p>
          <a:p>
            <a:pPr algn="l"/>
            <a:endParaRPr lang="en-CA" sz="900" b="0" dirty="0"/>
          </a:p>
          <a:p>
            <a:pPr algn="l"/>
            <a:endParaRPr lang="en-US" sz="900" b="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774700"/>
            <a:ext cx="2082800" cy="90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0D000000}"/>
              </a:ext>
            </a:extLst>
          </p:cNvPr>
          <p:cNvGraphicFramePr>
            <a:graphicFrameLocks/>
          </p:cNvGraphicFramePr>
          <p:nvPr>
            <p:extLst>
              <p:ext uri="{D42A27DB-BD31-4B8C-83A1-F6EECF244321}">
                <p14:modId xmlns:p14="http://schemas.microsoft.com/office/powerpoint/2010/main" val="1060065509"/>
              </p:ext>
            </p:extLst>
          </p:nvPr>
        </p:nvGraphicFramePr>
        <p:xfrm>
          <a:off x="123825" y="1750095"/>
          <a:ext cx="4448175" cy="4400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221A2E47-5E3A-4122-B77B-F1277C4D2CFE}"/>
              </a:ext>
            </a:extLst>
          </p:cNvPr>
          <p:cNvGraphicFramePr>
            <a:graphicFrameLocks noChangeAspect="1"/>
          </p:cNvGraphicFramePr>
          <p:nvPr>
            <p:extLst>
              <p:ext uri="{D42A27DB-BD31-4B8C-83A1-F6EECF244321}">
                <p14:modId xmlns:p14="http://schemas.microsoft.com/office/powerpoint/2010/main" val="362054010"/>
              </p:ext>
            </p:extLst>
          </p:nvPr>
        </p:nvGraphicFramePr>
        <p:xfrm>
          <a:off x="4991100" y="4521200"/>
          <a:ext cx="4029075" cy="1685925"/>
        </p:xfrm>
        <a:graphic>
          <a:graphicData uri="http://schemas.openxmlformats.org/presentationml/2006/ole">
            <mc:AlternateContent xmlns:mc="http://schemas.openxmlformats.org/markup-compatibility/2006">
              <mc:Choice xmlns:v="urn:schemas-microsoft-com:vml" Requires="v">
                <p:oleObj spid="_x0000_s14339"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221A2E47-5E3A-4122-B77B-F1277C4D2CFE}"/>
                          </a:ext>
                        </a:extLst>
                      </p:cNvPr>
                      <p:cNvPicPr/>
                      <p:nvPr/>
                    </p:nvPicPr>
                    <p:blipFill>
                      <a:blip r:embed="rId7"/>
                      <a:stretch>
                        <a:fillRect/>
                      </a:stretch>
                    </p:blipFill>
                    <p:spPr>
                      <a:xfrm>
                        <a:off x="4991100" y="4521200"/>
                        <a:ext cx="4029075" cy="1685925"/>
                      </a:xfrm>
                      <a:prstGeom prst="rect">
                        <a:avLst/>
                      </a:prstGeom>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16233"/>
            <a:ext cx="2895600" cy="1600200"/>
          </a:xfrm>
        </p:spPr>
        <p:txBody>
          <a:bodyPr/>
          <a:lstStyle/>
          <a:p>
            <a:r>
              <a:rPr lang="en-CA" dirty="0"/>
              <a:t>% Changes in Share of Alberta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59</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774700"/>
            <a:ext cx="2082800" cy="90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ECF19F50-0945-7641-ABAC-2582F93B89E7}"/>
              </a:ext>
            </a:extLst>
          </p:cNvPr>
          <p:cNvSpPr txBox="1"/>
          <p:nvPr/>
        </p:nvSpPr>
        <p:spPr>
          <a:xfrm>
            <a:off x="5561298" y="1879003"/>
            <a:ext cx="1864046" cy="1169551"/>
          </a:xfrm>
          <a:prstGeom prst="rect">
            <a:avLst/>
          </a:prstGeom>
          <a:noFill/>
        </p:spPr>
        <p:txBody>
          <a:bodyPr wrap="square" rtlCol="0">
            <a:spAutoFit/>
          </a:bodyPr>
          <a:lstStyle/>
          <a:p>
            <a:pPr algn="l"/>
            <a:r>
              <a:rPr lang="en-US" sz="1000" b="0" dirty="0"/>
              <a:t>Merged with Chinook Credit Union Nov ‘14.  Prior periods reflect First Calgary</a:t>
            </a:r>
          </a:p>
          <a:p>
            <a:pPr algn="l"/>
            <a:r>
              <a:rPr lang="en-US" sz="1000" b="0" dirty="0"/>
              <a:t>Merged with Mountain View Credit Union August 2018</a:t>
            </a:r>
          </a:p>
        </p:txBody>
      </p:sp>
      <p:graphicFrame>
        <p:nvGraphicFramePr>
          <p:cNvPr id="10" name="Chart 9">
            <a:extLst>
              <a:ext uri="{FF2B5EF4-FFF2-40B4-BE49-F238E27FC236}">
                <a16:creationId xmlns:a16="http://schemas.microsoft.com/office/drawing/2014/main" id="{00000000-0008-0000-1300-00000D000000}"/>
              </a:ext>
            </a:extLst>
          </p:cNvPr>
          <p:cNvGraphicFramePr>
            <a:graphicFrameLocks/>
          </p:cNvGraphicFramePr>
          <p:nvPr>
            <p:extLst>
              <p:ext uri="{D42A27DB-BD31-4B8C-83A1-F6EECF244321}">
                <p14:modId xmlns:p14="http://schemas.microsoft.com/office/powerpoint/2010/main" val="3372954387"/>
              </p:ext>
            </p:extLst>
          </p:nvPr>
        </p:nvGraphicFramePr>
        <p:xfrm>
          <a:off x="304800" y="1716433"/>
          <a:ext cx="4091940" cy="4600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0B0349B4-396A-47FF-AD62-C546F485A62B}"/>
              </a:ext>
            </a:extLst>
          </p:cNvPr>
          <p:cNvGraphicFramePr>
            <a:graphicFrameLocks noChangeAspect="1"/>
          </p:cNvGraphicFramePr>
          <p:nvPr>
            <p:extLst>
              <p:ext uri="{D42A27DB-BD31-4B8C-83A1-F6EECF244321}">
                <p14:modId xmlns:p14="http://schemas.microsoft.com/office/powerpoint/2010/main" val="102562024"/>
              </p:ext>
            </p:extLst>
          </p:nvPr>
        </p:nvGraphicFramePr>
        <p:xfrm>
          <a:off x="5562600" y="4495800"/>
          <a:ext cx="3438525" cy="1685925"/>
        </p:xfrm>
        <a:graphic>
          <a:graphicData uri="http://schemas.openxmlformats.org/presentationml/2006/ole">
            <mc:AlternateContent xmlns:mc="http://schemas.openxmlformats.org/markup-compatibility/2006">
              <mc:Choice xmlns:v="urn:schemas-microsoft-com:vml" Requires="v">
                <p:oleObj spid="_x0000_s15363" name="Macro-Enabled Worksheet" r:id="rId6" imgW="3438675" imgH="1685925" progId="Excel.SheetMacroEnabled.12">
                  <p:link updateAutomatic="1"/>
                </p:oleObj>
              </mc:Choice>
              <mc:Fallback>
                <p:oleObj name="Macro-Enabled Worksheet" r:id="rId6" imgW="3438675" imgH="1685925" progId="Excel.SheetMacroEnabled.12">
                  <p:link updateAutomatic="1"/>
                  <p:pic>
                    <p:nvPicPr>
                      <p:cNvPr id="4" name="Object 3">
                        <a:extLst>
                          <a:ext uri="{FF2B5EF4-FFF2-40B4-BE49-F238E27FC236}">
                            <a16:creationId xmlns:a16="http://schemas.microsoft.com/office/drawing/2014/main" id="{0B0349B4-396A-47FF-AD62-C546F485A62B}"/>
                          </a:ext>
                        </a:extLst>
                      </p:cNvPr>
                      <p:cNvPicPr/>
                      <p:nvPr/>
                    </p:nvPicPr>
                    <p:blipFill>
                      <a:blip r:embed="rId7"/>
                      <a:stretch>
                        <a:fillRect/>
                      </a:stretch>
                    </p:blipFill>
                    <p:spPr>
                      <a:xfrm>
                        <a:off x="5562600" y="4495800"/>
                        <a:ext cx="3438525" cy="1685925"/>
                      </a:xfrm>
                      <a:prstGeom prst="rect">
                        <a:avLst/>
                      </a:prstGeom>
                    </p:spPr>
                  </p:pic>
                </p:oleObj>
              </mc:Fallback>
            </mc:AlternateContent>
          </a:graphicData>
        </a:graphic>
      </p:graphicFrame>
    </p:spTree>
    <p:extLst>
      <p:ext uri="{BB962C8B-B14F-4D97-AF65-F5344CB8AC3E}">
        <p14:creationId xmlns:p14="http://schemas.microsoft.com/office/powerpoint/2010/main" val="315003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8041" y="228600"/>
            <a:ext cx="7543800" cy="1450757"/>
          </a:xfrm>
        </p:spPr>
        <p:txBody>
          <a:bodyPr/>
          <a:lstStyle/>
          <a:p>
            <a:pPr eaLnBrk="1" hangingPunct="1"/>
            <a:r>
              <a:rPr lang="en-CA" dirty="0"/>
              <a:t>Credit Union and CP Member Growth by Province</a:t>
            </a:r>
          </a:p>
        </p:txBody>
      </p:sp>
      <p:sp>
        <p:nvSpPr>
          <p:cNvPr id="8196" name="Slide Number Placeholder 4"/>
          <p:cNvSpPr>
            <a:spLocks noGrp="1"/>
          </p:cNvSpPr>
          <p:nvPr>
            <p:ph type="sldNum" sz="quarter" idx="12"/>
          </p:nvPr>
        </p:nvSpPr>
        <p:spPr>
          <a:xfrm>
            <a:off x="7398801" y="649151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96AF10C-CAD4-4CA0-9F43-19059A7ADA91}" type="slidenum">
              <a:rPr lang="en-US" b="0" smtClean="0">
                <a:solidFill>
                  <a:schemeClr val="bg1"/>
                </a:solidFill>
              </a:rPr>
              <a:pPr/>
              <a:t>6</a:t>
            </a:fld>
            <a:endParaRPr lang="en-US" b="0">
              <a:solidFill>
                <a:schemeClr val="bg1"/>
              </a:solidFill>
            </a:endParaRPr>
          </a:p>
        </p:txBody>
      </p:sp>
      <p:sp>
        <p:nvSpPr>
          <p:cNvPr id="7" name="TextBox 6"/>
          <p:cNvSpPr txBox="1"/>
          <p:nvPr/>
        </p:nvSpPr>
        <p:spPr>
          <a:xfrm>
            <a:off x="7239000" y="6566356"/>
            <a:ext cx="587821" cy="215444"/>
          </a:xfrm>
          <a:prstGeom prst="rect">
            <a:avLst/>
          </a:prstGeom>
          <a:noFill/>
        </p:spPr>
        <p:txBody>
          <a:bodyPr wrap="none" rtlCol="0">
            <a:spAutoFit/>
          </a:bodyPr>
          <a:lstStyle/>
          <a:p>
            <a:r>
              <a:rPr lang="en-US" sz="800" b="0" dirty="0"/>
              <a:t>19 A 39</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TextBox 2">
            <a:extLst>
              <a:ext uri="{FF2B5EF4-FFF2-40B4-BE49-F238E27FC236}">
                <a16:creationId xmlns:a16="http://schemas.microsoft.com/office/drawing/2014/main" id="{75360E4E-ECE5-7343-B387-7F1655051093}"/>
              </a:ext>
            </a:extLst>
          </p:cNvPr>
          <p:cNvSpPr txBox="1"/>
          <p:nvPr/>
        </p:nvSpPr>
        <p:spPr>
          <a:xfrm>
            <a:off x="828041" y="4785379"/>
            <a:ext cx="5875327" cy="276999"/>
          </a:xfrm>
          <a:prstGeom prst="rect">
            <a:avLst/>
          </a:prstGeom>
          <a:noFill/>
        </p:spPr>
        <p:txBody>
          <a:bodyPr wrap="none" rtlCol="0">
            <a:spAutoFit/>
          </a:bodyPr>
          <a:lstStyle/>
          <a:p>
            <a:r>
              <a:rPr lang="en-US" dirty="0"/>
              <a:t>Source:  </a:t>
            </a:r>
            <a:r>
              <a:rPr lang="en-US" b="0" dirty="0"/>
              <a:t>Canadian Credit Union Association Quarterly Financial Statistics</a:t>
            </a:r>
            <a:endParaRPr lang="en-US" dirty="0"/>
          </a:p>
        </p:txBody>
      </p:sp>
      <p:pic>
        <p:nvPicPr>
          <p:cNvPr id="5" name="Picture 4">
            <a:extLst>
              <a:ext uri="{FF2B5EF4-FFF2-40B4-BE49-F238E27FC236}">
                <a16:creationId xmlns:a16="http://schemas.microsoft.com/office/drawing/2014/main" id="{4E4D8370-814B-0C4E-83F2-0B2D94318AA8}"/>
              </a:ext>
            </a:extLst>
          </p:cNvPr>
          <p:cNvPicPr>
            <a:picLocks noChangeAspect="1"/>
          </p:cNvPicPr>
          <p:nvPr/>
        </p:nvPicPr>
        <p:blipFill>
          <a:blip r:embed="rId3"/>
          <a:stretch>
            <a:fillRect/>
          </a:stretch>
        </p:blipFill>
        <p:spPr>
          <a:xfrm>
            <a:off x="891541" y="1850236"/>
            <a:ext cx="3708400" cy="2235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3768725" y="468842"/>
            <a:ext cx="4003675" cy="1216025"/>
          </a:xfrm>
        </p:spPr>
        <p:txBody>
          <a:bodyPr/>
          <a:lstStyle/>
          <a:p>
            <a:pPr eaLnBrk="1" hangingPunct="1"/>
            <a:r>
              <a:rPr lang="en-CA" dirty="0"/>
              <a:t>Press Releases</a:t>
            </a:r>
          </a:p>
        </p:txBody>
      </p:sp>
      <p:sp>
        <p:nvSpPr>
          <p:cNvPr id="69637" name="Rectangle 3"/>
          <p:cNvSpPr>
            <a:spLocks noGrp="1" noChangeArrowheads="1"/>
          </p:cNvSpPr>
          <p:nvPr>
            <p:ph idx="1"/>
          </p:nvPr>
        </p:nvSpPr>
        <p:spPr/>
        <p:txBody>
          <a:bodyPr>
            <a:noAutofit/>
          </a:bodyPr>
          <a:lstStyle/>
          <a:p>
            <a:r>
              <a:rPr lang="en-US" sz="1000" dirty="0"/>
              <a:t>March 16, 2020:  Connect First Credit Union (Connect First) has launched a financial assistance program for its members by offering loan payment relief for up to three months to help lessen the financial impact due to business slowdown, reduced hours or layoffs as a result of COVID-19. </a:t>
            </a:r>
            <a:endParaRPr lang="en-CA" sz="1000" b="1" dirty="0"/>
          </a:p>
          <a:p>
            <a:r>
              <a:rPr lang="en-CA" sz="1000" b="1" dirty="0"/>
              <a:t>March 30, 2020 | Calgary, AB</a:t>
            </a:r>
            <a:r>
              <a:rPr lang="en-CA" sz="1000" dirty="0"/>
              <a:t> – Effective immediately, Connect First Credit Union (Connect First) will be Alberta’s first financial institution doing banking differently across all branches by offering a full-service delivery model for its members with access through its digital channels from the comfort of their own home. In person branch visits will be made available by appointment only.</a:t>
            </a:r>
            <a:endParaRPr lang="en-US" sz="1000" dirty="0"/>
          </a:p>
          <a:p>
            <a:r>
              <a:rPr lang="en-US" sz="1000" dirty="0"/>
              <a:t>March 16, 2020:  Connect First Credit Union (Connect First) has launched a financial assistance program for its members by offering loan payment relief for up to three months to help lessen the financial impact due to business slowdown, reduced hours or layoffs as a result of COVID-19.</a:t>
            </a:r>
          </a:p>
          <a:p>
            <a:r>
              <a:rPr lang="en-US" sz="1000" dirty="0"/>
              <a:t>Sept 23, 2019:  Connect First Credit Union (Connect First), one of Canada’s largest credit unions, announced it has selected CUMIS as its creditor insurance partner.</a:t>
            </a:r>
            <a:endParaRPr lang="en-US" sz="1000" b="1" dirty="0"/>
          </a:p>
          <a:p>
            <a:pPr marL="0" indent="0">
              <a:buNone/>
            </a:pPr>
            <a:endParaRPr lang="en-US" sz="1000" dirty="0"/>
          </a:p>
        </p:txBody>
      </p:sp>
      <p:sp>
        <p:nvSpPr>
          <p:cNvPr id="69635" name="Slide Number Placeholder 4"/>
          <p:cNvSpPr>
            <a:spLocks noGrp="1"/>
          </p:cNvSpPr>
          <p:nvPr>
            <p:ph type="sldNum" sz="quarter" idx="12"/>
          </p:nvPr>
        </p:nvSpPr>
        <p:spPr>
          <a:xfrm>
            <a:off x="7539331" y="645978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BB9DB34-604B-4D37-9DB0-FCA82D53AD77}" type="slidenum">
              <a:rPr lang="en-US" b="0" smtClean="0">
                <a:solidFill>
                  <a:schemeClr val="bg1"/>
                </a:solidFill>
              </a:rPr>
              <a:pPr/>
              <a:t>60</a:t>
            </a:fld>
            <a:endParaRPr lang="en-US" b="0">
              <a:solidFill>
                <a:schemeClr val="bg1"/>
              </a:solidFill>
            </a:endParaRPr>
          </a:p>
        </p:txBody>
      </p:sp>
      <p:sp>
        <p:nvSpPr>
          <p:cNvPr id="2" name="TextBox 1"/>
          <p:cNvSpPr txBox="1"/>
          <p:nvPr/>
        </p:nvSpPr>
        <p:spPr>
          <a:xfrm>
            <a:off x="8409363"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774700"/>
            <a:ext cx="2082800" cy="90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Saskatchewan</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61</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762000"/>
            <a:ext cx="12382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52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76300" y="501422"/>
            <a:ext cx="8001000" cy="1216025"/>
          </a:xfrm>
        </p:spPr>
        <p:txBody>
          <a:bodyPr>
            <a:normAutofit/>
          </a:bodyPr>
          <a:lstStyle/>
          <a:p>
            <a:r>
              <a:rPr lang="en-US" dirty="0">
                <a:solidFill>
                  <a:schemeClr val="tx1">
                    <a:lumMod val="50000"/>
                    <a:lumOff val="50000"/>
                  </a:schemeClr>
                </a:solidFill>
              </a:rPr>
              <a:t>Total Personal – Saskatchewan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62</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a:extLst>
              <a:ext uri="{FF2B5EF4-FFF2-40B4-BE49-F238E27FC236}">
                <a16:creationId xmlns:a16="http://schemas.microsoft.com/office/drawing/2014/main" id="{6DC56C45-8DB6-2F4D-82CC-CC8BBFD779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53535" y="3261917"/>
            <a:ext cx="453022" cy="334165"/>
          </a:xfrm>
          <a:prstGeom prst="rect">
            <a:avLst/>
          </a:prstGeom>
        </p:spPr>
      </p:pic>
      <p:pic>
        <p:nvPicPr>
          <p:cNvPr id="11" name="Picture 10">
            <a:extLst>
              <a:ext uri="{FF2B5EF4-FFF2-40B4-BE49-F238E27FC236}">
                <a16:creationId xmlns:a16="http://schemas.microsoft.com/office/drawing/2014/main" id="{42D7D59B-F2ED-EF4F-9C86-61DE7891C51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21358" y="3943953"/>
            <a:ext cx="482476" cy="216778"/>
          </a:xfrm>
          <a:prstGeom prst="rect">
            <a:avLst/>
          </a:prstGeom>
        </p:spPr>
      </p:pic>
      <p:pic>
        <p:nvPicPr>
          <p:cNvPr id="12" name="Picture 11">
            <a:extLst>
              <a:ext uri="{FF2B5EF4-FFF2-40B4-BE49-F238E27FC236}">
                <a16:creationId xmlns:a16="http://schemas.microsoft.com/office/drawing/2014/main" id="{4BD22292-A2FF-0342-85E5-EFC695A6BF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3508" y="4609822"/>
            <a:ext cx="530354" cy="380975"/>
          </a:xfrm>
          <a:prstGeom prst="rect">
            <a:avLst/>
          </a:prstGeom>
        </p:spPr>
      </p:pic>
      <p:pic>
        <p:nvPicPr>
          <p:cNvPr id="13" name="Picture 12">
            <a:extLst>
              <a:ext uri="{FF2B5EF4-FFF2-40B4-BE49-F238E27FC236}">
                <a16:creationId xmlns:a16="http://schemas.microsoft.com/office/drawing/2014/main" id="{A44346C3-2C05-3D4B-8C7D-B21168470CA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52800" y="2821487"/>
            <a:ext cx="525426" cy="184727"/>
          </a:xfrm>
          <a:prstGeom prst="rect">
            <a:avLst/>
          </a:prstGeom>
        </p:spPr>
      </p:pic>
      <p:sp>
        <p:nvSpPr>
          <p:cNvPr id="15" name="TextBox 14">
            <a:extLst>
              <a:ext uri="{FF2B5EF4-FFF2-40B4-BE49-F238E27FC236}">
                <a16:creationId xmlns:a16="http://schemas.microsoft.com/office/drawing/2014/main" id="{B3C51ABB-A420-A04F-9AF2-D6DF947877A9}"/>
              </a:ext>
            </a:extLst>
          </p:cNvPr>
          <p:cNvSpPr txBox="1"/>
          <p:nvPr/>
        </p:nvSpPr>
        <p:spPr>
          <a:xfrm>
            <a:off x="5537201" y="1825632"/>
            <a:ext cx="2861243" cy="1785104"/>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latin typeface="+mn-lt"/>
            </a:endParaRPr>
          </a:p>
          <a:p>
            <a:pPr algn="l"/>
            <a:r>
              <a:rPr lang="en-CA" sz="1000" b="0" dirty="0">
                <a:latin typeface="+mn-lt"/>
              </a:rPr>
              <a:t>Note:  Affinity changed their accounting for personal loans and mortgages in 2017 making prior year comparisons irrelevant.</a:t>
            </a:r>
          </a:p>
          <a:p>
            <a:pPr algn="l"/>
            <a:endParaRPr lang="en-CA" sz="1000" b="0" dirty="0"/>
          </a:p>
          <a:p>
            <a:pPr marL="171450" indent="-171450" algn="l">
              <a:buFont typeface="Arial" charset="0"/>
              <a:buChar char="•"/>
            </a:pPr>
            <a:endParaRPr lang="en-US" sz="1000" b="0" dirty="0">
              <a:latin typeface="+mn-lt"/>
            </a:endParaRPr>
          </a:p>
        </p:txBody>
      </p:sp>
      <p:graphicFrame>
        <p:nvGraphicFramePr>
          <p:cNvPr id="16" name="Chart 15">
            <a:extLst>
              <a:ext uri="{FF2B5EF4-FFF2-40B4-BE49-F238E27FC236}">
                <a16:creationId xmlns:a16="http://schemas.microsoft.com/office/drawing/2014/main" id="{00000000-0008-0000-1200-000025000000}"/>
              </a:ext>
            </a:extLst>
          </p:cNvPr>
          <p:cNvGraphicFramePr>
            <a:graphicFrameLocks/>
          </p:cNvGraphicFramePr>
          <p:nvPr>
            <p:extLst>
              <p:ext uri="{D42A27DB-BD31-4B8C-83A1-F6EECF244321}">
                <p14:modId xmlns:p14="http://schemas.microsoft.com/office/powerpoint/2010/main" val="1800820028"/>
              </p:ext>
            </p:extLst>
          </p:nvPr>
        </p:nvGraphicFramePr>
        <p:xfrm>
          <a:off x="152400" y="1786569"/>
          <a:ext cx="4001135" cy="43147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Table 2">
            <a:extLst>
              <a:ext uri="{FF2B5EF4-FFF2-40B4-BE49-F238E27FC236}">
                <a16:creationId xmlns:a16="http://schemas.microsoft.com/office/drawing/2014/main" id="{9E4ACC4C-6F66-4CE8-A16F-69E16FB2CB2C}"/>
              </a:ext>
            </a:extLst>
          </p:cNvPr>
          <p:cNvGraphicFramePr>
            <a:graphicFrameLocks noGrp="1"/>
          </p:cNvGraphicFramePr>
          <p:nvPr>
            <p:extLst>
              <p:ext uri="{D42A27DB-BD31-4B8C-83A1-F6EECF244321}">
                <p14:modId xmlns:p14="http://schemas.microsoft.com/office/powerpoint/2010/main" val="810748626"/>
              </p:ext>
            </p:extLst>
          </p:nvPr>
        </p:nvGraphicFramePr>
        <p:xfrm>
          <a:off x="5537201" y="5130615"/>
          <a:ext cx="3454399" cy="1066800"/>
        </p:xfrm>
        <a:graphic>
          <a:graphicData uri="http://schemas.openxmlformats.org/drawingml/2006/table">
            <a:tbl>
              <a:tblPr/>
              <a:tblGrid>
                <a:gridCol w="1622232">
                  <a:extLst>
                    <a:ext uri="{9D8B030D-6E8A-4147-A177-3AD203B41FA5}">
                      <a16:colId xmlns:a16="http://schemas.microsoft.com/office/drawing/2014/main" val="670554681"/>
                    </a:ext>
                  </a:extLst>
                </a:gridCol>
                <a:gridCol w="636169">
                  <a:extLst>
                    <a:ext uri="{9D8B030D-6E8A-4147-A177-3AD203B41FA5}">
                      <a16:colId xmlns:a16="http://schemas.microsoft.com/office/drawing/2014/main" val="2500470681"/>
                    </a:ext>
                  </a:extLst>
                </a:gridCol>
                <a:gridCol w="597999">
                  <a:extLst>
                    <a:ext uri="{9D8B030D-6E8A-4147-A177-3AD203B41FA5}">
                      <a16:colId xmlns:a16="http://schemas.microsoft.com/office/drawing/2014/main" val="59169627"/>
                    </a:ext>
                  </a:extLst>
                </a:gridCol>
                <a:gridCol w="597999">
                  <a:extLst>
                    <a:ext uri="{9D8B030D-6E8A-4147-A177-3AD203B41FA5}">
                      <a16:colId xmlns:a16="http://schemas.microsoft.com/office/drawing/2014/main" val="210097318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5379887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75975389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9227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184486067"/>
                  </a:ext>
                </a:extLst>
              </a:tr>
              <a:tr h="152400">
                <a:tc>
                  <a:txBody>
                    <a:bodyPr/>
                    <a:lstStyle/>
                    <a:p>
                      <a:pPr algn="l" fontAlgn="ctr"/>
                      <a:r>
                        <a:rPr lang="en-CA" sz="1000" b="0" i="0" u="none" strike="noStrike">
                          <a:effectLst/>
                          <a:latin typeface="Calibri" panose="020F0502020204030204" pitchFamily="34" charset="0"/>
                        </a:rPr>
                        <a:t>Affinity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65747371"/>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59952394"/>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9C0006"/>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3327381414"/>
                  </a:ext>
                </a:extLst>
              </a:tr>
            </a:tbl>
          </a:graphicData>
        </a:graphic>
      </p:graphicFrame>
    </p:spTree>
    <p:extLst>
      <p:ext uri="{BB962C8B-B14F-4D97-AF65-F5344CB8AC3E}">
        <p14:creationId xmlns:p14="http://schemas.microsoft.com/office/powerpoint/2010/main" val="478589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92175" y="474406"/>
            <a:ext cx="8001000" cy="1216025"/>
          </a:xfrm>
        </p:spPr>
        <p:txBody>
          <a:bodyPr>
            <a:normAutofit/>
          </a:bodyPr>
          <a:lstStyle/>
          <a:p>
            <a:r>
              <a:rPr lang="en-US" dirty="0">
                <a:solidFill>
                  <a:schemeClr val="tx1">
                    <a:lumMod val="50000"/>
                    <a:lumOff val="50000"/>
                  </a:schemeClr>
                </a:solidFill>
              </a:rPr>
              <a:t>Total Deposits – Saskatchewan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63</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TextBox 8"/>
          <p:cNvSpPr txBox="1"/>
          <p:nvPr/>
        </p:nvSpPr>
        <p:spPr>
          <a:xfrm>
            <a:off x="5537200" y="1864740"/>
            <a:ext cx="2960081" cy="1169551"/>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p>
          <a:p>
            <a:pPr marL="171450" indent="-171450" algn="l">
              <a:buFont typeface="Arial" charset="0"/>
              <a:buChar char="•"/>
            </a:pPr>
            <a:endParaRPr lang="en-US" sz="1000" b="0" dirty="0">
              <a:latin typeface="+mn-lt"/>
            </a:endParaRPr>
          </a:p>
        </p:txBody>
      </p:sp>
      <p:pic>
        <p:nvPicPr>
          <p:cNvPr id="11" name="Picture 10">
            <a:extLst>
              <a:ext uri="{FF2B5EF4-FFF2-40B4-BE49-F238E27FC236}">
                <a16:creationId xmlns:a16="http://schemas.microsoft.com/office/drawing/2014/main" id="{D38D9C89-F452-4E42-BA77-EB175AAB04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3693" y="3347399"/>
            <a:ext cx="453022" cy="334165"/>
          </a:xfrm>
          <a:prstGeom prst="rect">
            <a:avLst/>
          </a:prstGeom>
        </p:spPr>
      </p:pic>
      <p:pic>
        <p:nvPicPr>
          <p:cNvPr id="12" name="Picture 11">
            <a:extLst>
              <a:ext uri="{FF2B5EF4-FFF2-40B4-BE49-F238E27FC236}">
                <a16:creationId xmlns:a16="http://schemas.microsoft.com/office/drawing/2014/main" id="{0B5AB7A3-3C88-AC4E-849B-74DE2E22AB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8607" y="3920298"/>
            <a:ext cx="482476" cy="304807"/>
          </a:xfrm>
          <a:prstGeom prst="rect">
            <a:avLst/>
          </a:prstGeom>
        </p:spPr>
      </p:pic>
      <p:pic>
        <p:nvPicPr>
          <p:cNvPr id="13" name="Picture 12">
            <a:extLst>
              <a:ext uri="{FF2B5EF4-FFF2-40B4-BE49-F238E27FC236}">
                <a16:creationId xmlns:a16="http://schemas.microsoft.com/office/drawing/2014/main" id="{89012A7E-FA2B-ED44-B1D6-785BC8B42A5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4668" y="4764534"/>
            <a:ext cx="530354" cy="380975"/>
          </a:xfrm>
          <a:prstGeom prst="rect">
            <a:avLst/>
          </a:prstGeom>
        </p:spPr>
      </p:pic>
      <p:pic>
        <p:nvPicPr>
          <p:cNvPr id="14" name="Picture 13">
            <a:extLst>
              <a:ext uri="{FF2B5EF4-FFF2-40B4-BE49-F238E27FC236}">
                <a16:creationId xmlns:a16="http://schemas.microsoft.com/office/drawing/2014/main" id="{8CA547B1-2B3D-8E42-9DEC-D36E4D12C2B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81400" y="2909417"/>
            <a:ext cx="525426" cy="184727"/>
          </a:xfrm>
          <a:prstGeom prst="rect">
            <a:avLst/>
          </a:prstGeom>
        </p:spPr>
      </p:pic>
      <p:graphicFrame>
        <p:nvGraphicFramePr>
          <p:cNvPr id="16" name="Chart 15">
            <a:extLst>
              <a:ext uri="{FF2B5EF4-FFF2-40B4-BE49-F238E27FC236}">
                <a16:creationId xmlns:a16="http://schemas.microsoft.com/office/drawing/2014/main" id="{00000000-0008-0000-1200-000023000000}"/>
              </a:ext>
            </a:extLst>
          </p:cNvPr>
          <p:cNvGraphicFramePr>
            <a:graphicFrameLocks/>
          </p:cNvGraphicFramePr>
          <p:nvPr>
            <p:extLst>
              <p:ext uri="{D42A27DB-BD31-4B8C-83A1-F6EECF244321}">
                <p14:modId xmlns:p14="http://schemas.microsoft.com/office/powerpoint/2010/main" val="3036156092"/>
              </p:ext>
            </p:extLst>
          </p:nvPr>
        </p:nvGraphicFramePr>
        <p:xfrm>
          <a:off x="152400" y="1712491"/>
          <a:ext cx="4394546" cy="44597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Table 3">
            <a:extLst>
              <a:ext uri="{FF2B5EF4-FFF2-40B4-BE49-F238E27FC236}">
                <a16:creationId xmlns:a16="http://schemas.microsoft.com/office/drawing/2014/main" id="{2EA99CA8-A372-41BF-9D3E-DD37F734B8B4}"/>
              </a:ext>
            </a:extLst>
          </p:cNvPr>
          <p:cNvGraphicFramePr>
            <a:graphicFrameLocks noGrp="1"/>
          </p:cNvGraphicFramePr>
          <p:nvPr>
            <p:extLst>
              <p:ext uri="{D42A27DB-BD31-4B8C-83A1-F6EECF244321}">
                <p14:modId xmlns:p14="http://schemas.microsoft.com/office/powerpoint/2010/main" val="2836177169"/>
              </p:ext>
            </p:extLst>
          </p:nvPr>
        </p:nvGraphicFramePr>
        <p:xfrm>
          <a:off x="5537200" y="5105400"/>
          <a:ext cx="3454400" cy="1066800"/>
        </p:xfrm>
        <a:graphic>
          <a:graphicData uri="http://schemas.openxmlformats.org/drawingml/2006/table">
            <a:tbl>
              <a:tblPr/>
              <a:tblGrid>
                <a:gridCol w="1628229">
                  <a:extLst>
                    <a:ext uri="{9D8B030D-6E8A-4147-A177-3AD203B41FA5}">
                      <a16:colId xmlns:a16="http://schemas.microsoft.com/office/drawing/2014/main" val="630216268"/>
                    </a:ext>
                  </a:extLst>
                </a:gridCol>
                <a:gridCol w="632136">
                  <a:extLst>
                    <a:ext uri="{9D8B030D-6E8A-4147-A177-3AD203B41FA5}">
                      <a16:colId xmlns:a16="http://schemas.microsoft.com/office/drawing/2014/main" val="4049948055"/>
                    </a:ext>
                  </a:extLst>
                </a:gridCol>
                <a:gridCol w="600210">
                  <a:extLst>
                    <a:ext uri="{9D8B030D-6E8A-4147-A177-3AD203B41FA5}">
                      <a16:colId xmlns:a16="http://schemas.microsoft.com/office/drawing/2014/main" val="1967362712"/>
                    </a:ext>
                  </a:extLst>
                </a:gridCol>
                <a:gridCol w="593825">
                  <a:extLst>
                    <a:ext uri="{9D8B030D-6E8A-4147-A177-3AD203B41FA5}">
                      <a16:colId xmlns:a16="http://schemas.microsoft.com/office/drawing/2014/main" val="120036168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156202733"/>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41003709"/>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519728"/>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336823878"/>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93753964"/>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52123516"/>
                  </a:ext>
                </a:extLst>
              </a:tr>
            </a:tbl>
          </a:graphicData>
        </a:graphic>
      </p:graphicFrame>
    </p:spTree>
    <p:extLst>
      <p:ext uri="{BB962C8B-B14F-4D97-AF65-F5344CB8AC3E}">
        <p14:creationId xmlns:p14="http://schemas.microsoft.com/office/powerpoint/2010/main" val="4213649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536575"/>
            <a:ext cx="8001000" cy="1216025"/>
          </a:xfrm>
        </p:spPr>
        <p:txBody>
          <a:bodyPr>
            <a:normAutofit/>
          </a:bodyPr>
          <a:lstStyle/>
          <a:p>
            <a:r>
              <a:rPr lang="en-US" dirty="0">
                <a:solidFill>
                  <a:schemeClr val="tx1">
                    <a:lumMod val="50000"/>
                    <a:lumOff val="50000"/>
                  </a:schemeClr>
                </a:solidFill>
              </a:rPr>
              <a:t>Total Loans – Saskatchewan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64</a:t>
            </a:fld>
            <a:endParaRPr lang="en-US" b="0">
              <a:solidFill>
                <a:schemeClr val="bg1"/>
              </a:solidFill>
            </a:endParaRPr>
          </a:p>
        </p:txBody>
      </p:sp>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548120" y="1873888"/>
            <a:ext cx="2861243" cy="1785104"/>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latin typeface="+mn-lt"/>
            </a:endParaRPr>
          </a:p>
          <a:p>
            <a:pPr algn="l"/>
            <a:r>
              <a:rPr lang="en-CA" sz="1000" b="0" dirty="0">
                <a:latin typeface="+mn-lt"/>
              </a:rPr>
              <a:t>Note:  Affinity changed their accounting for personal loans and mortgages in 2017 making prior year comparisons irrelevant.</a:t>
            </a:r>
          </a:p>
          <a:p>
            <a:pPr algn="l"/>
            <a:endParaRPr lang="en-CA" sz="1000" b="0" dirty="0"/>
          </a:p>
          <a:p>
            <a:pPr marL="171450" indent="-171450" algn="l">
              <a:buFont typeface="Arial" charset="0"/>
              <a:buChar char="•"/>
            </a:pPr>
            <a:endParaRPr lang="en-US" sz="1000" b="0" dirty="0">
              <a:latin typeface="+mn-lt"/>
            </a:endParaRPr>
          </a:p>
        </p:txBody>
      </p:sp>
      <p:pic>
        <p:nvPicPr>
          <p:cNvPr id="12" name="Picture 11">
            <a:extLst>
              <a:ext uri="{FF2B5EF4-FFF2-40B4-BE49-F238E27FC236}">
                <a16:creationId xmlns:a16="http://schemas.microsoft.com/office/drawing/2014/main" id="{FD32145B-DB93-3B4B-AF09-90414B825E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7648" y="3941882"/>
            <a:ext cx="453022" cy="334165"/>
          </a:xfrm>
          <a:prstGeom prst="rect">
            <a:avLst/>
          </a:prstGeom>
        </p:spPr>
      </p:pic>
      <p:pic>
        <p:nvPicPr>
          <p:cNvPr id="13" name="Picture 12">
            <a:extLst>
              <a:ext uri="{FF2B5EF4-FFF2-40B4-BE49-F238E27FC236}">
                <a16:creationId xmlns:a16="http://schemas.microsoft.com/office/drawing/2014/main" id="{8DE07722-CE62-C745-83A3-74430A36E5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7648" y="4347833"/>
            <a:ext cx="482476" cy="304807"/>
          </a:xfrm>
          <a:prstGeom prst="rect">
            <a:avLst/>
          </a:prstGeom>
        </p:spPr>
      </p:pic>
      <p:pic>
        <p:nvPicPr>
          <p:cNvPr id="14" name="Picture 13">
            <a:extLst>
              <a:ext uri="{FF2B5EF4-FFF2-40B4-BE49-F238E27FC236}">
                <a16:creationId xmlns:a16="http://schemas.microsoft.com/office/drawing/2014/main" id="{4E67DFE1-4270-4D4D-82DD-4955C0F0868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4385" y="4923184"/>
            <a:ext cx="530354" cy="380975"/>
          </a:xfrm>
          <a:prstGeom prst="rect">
            <a:avLst/>
          </a:prstGeom>
        </p:spPr>
      </p:pic>
      <p:pic>
        <p:nvPicPr>
          <p:cNvPr id="15" name="Picture 14">
            <a:extLst>
              <a:ext uri="{FF2B5EF4-FFF2-40B4-BE49-F238E27FC236}">
                <a16:creationId xmlns:a16="http://schemas.microsoft.com/office/drawing/2014/main" id="{8126CBD5-0205-0C48-BFDB-62026992DDB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52800" y="3230112"/>
            <a:ext cx="525426" cy="184727"/>
          </a:xfrm>
          <a:prstGeom prst="rect">
            <a:avLst/>
          </a:prstGeom>
        </p:spPr>
      </p:pic>
      <p:graphicFrame>
        <p:nvGraphicFramePr>
          <p:cNvPr id="18" name="Chart 17">
            <a:extLst>
              <a:ext uri="{FF2B5EF4-FFF2-40B4-BE49-F238E27FC236}">
                <a16:creationId xmlns:a16="http://schemas.microsoft.com/office/drawing/2014/main" id="{00000000-0008-0000-1200-000024000000}"/>
              </a:ext>
            </a:extLst>
          </p:cNvPr>
          <p:cNvGraphicFramePr>
            <a:graphicFrameLocks/>
          </p:cNvGraphicFramePr>
          <p:nvPr>
            <p:extLst>
              <p:ext uri="{D42A27DB-BD31-4B8C-83A1-F6EECF244321}">
                <p14:modId xmlns:p14="http://schemas.microsoft.com/office/powerpoint/2010/main" val="3882769791"/>
              </p:ext>
            </p:extLst>
          </p:nvPr>
        </p:nvGraphicFramePr>
        <p:xfrm>
          <a:off x="248128" y="1873888"/>
          <a:ext cx="4001135" cy="42221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 name="Table 1">
            <a:extLst>
              <a:ext uri="{FF2B5EF4-FFF2-40B4-BE49-F238E27FC236}">
                <a16:creationId xmlns:a16="http://schemas.microsoft.com/office/drawing/2014/main" id="{11AB34E2-C054-4CFE-82DB-275C69DE3DA3}"/>
              </a:ext>
            </a:extLst>
          </p:cNvPr>
          <p:cNvGraphicFramePr>
            <a:graphicFrameLocks noGrp="1"/>
          </p:cNvGraphicFramePr>
          <p:nvPr>
            <p:extLst>
              <p:ext uri="{D42A27DB-BD31-4B8C-83A1-F6EECF244321}">
                <p14:modId xmlns:p14="http://schemas.microsoft.com/office/powerpoint/2010/main" val="78903592"/>
              </p:ext>
            </p:extLst>
          </p:nvPr>
        </p:nvGraphicFramePr>
        <p:xfrm>
          <a:off x="5562600" y="5113671"/>
          <a:ext cx="3454399" cy="1066800"/>
        </p:xfrm>
        <a:graphic>
          <a:graphicData uri="http://schemas.openxmlformats.org/drawingml/2006/table">
            <a:tbl>
              <a:tblPr/>
              <a:tblGrid>
                <a:gridCol w="1622232">
                  <a:extLst>
                    <a:ext uri="{9D8B030D-6E8A-4147-A177-3AD203B41FA5}">
                      <a16:colId xmlns:a16="http://schemas.microsoft.com/office/drawing/2014/main" val="735721945"/>
                    </a:ext>
                  </a:extLst>
                </a:gridCol>
                <a:gridCol w="636169">
                  <a:extLst>
                    <a:ext uri="{9D8B030D-6E8A-4147-A177-3AD203B41FA5}">
                      <a16:colId xmlns:a16="http://schemas.microsoft.com/office/drawing/2014/main" val="1818874550"/>
                    </a:ext>
                  </a:extLst>
                </a:gridCol>
                <a:gridCol w="597999">
                  <a:extLst>
                    <a:ext uri="{9D8B030D-6E8A-4147-A177-3AD203B41FA5}">
                      <a16:colId xmlns:a16="http://schemas.microsoft.com/office/drawing/2014/main" val="833379853"/>
                    </a:ext>
                  </a:extLst>
                </a:gridCol>
                <a:gridCol w="597999">
                  <a:extLst>
                    <a:ext uri="{9D8B030D-6E8A-4147-A177-3AD203B41FA5}">
                      <a16:colId xmlns:a16="http://schemas.microsoft.com/office/drawing/2014/main" val="342071524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2377068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8610752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12952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4179681079"/>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36789559"/>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89543691"/>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9C0006"/>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5116238"/>
                  </a:ext>
                </a:extLst>
              </a:tr>
            </a:tbl>
          </a:graphicData>
        </a:graphic>
      </p:graphicFrame>
    </p:spTree>
    <p:extLst>
      <p:ext uri="{BB962C8B-B14F-4D97-AF65-F5344CB8AC3E}">
        <p14:creationId xmlns:p14="http://schemas.microsoft.com/office/powerpoint/2010/main" val="692792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5105" y="527337"/>
            <a:ext cx="8001000" cy="1216025"/>
          </a:xfrm>
        </p:spPr>
        <p:txBody>
          <a:bodyPr>
            <a:normAutofit/>
          </a:bodyPr>
          <a:lstStyle/>
          <a:p>
            <a:r>
              <a:rPr lang="en-US" dirty="0">
                <a:solidFill>
                  <a:schemeClr val="tx1">
                    <a:lumMod val="50000"/>
                    <a:lumOff val="50000"/>
                  </a:schemeClr>
                </a:solidFill>
              </a:rPr>
              <a:t>Total Personal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354888" y="6463692"/>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65</a:t>
            </a:fld>
            <a:endParaRPr lang="en-US" b="0"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2862954"/>
            <a:ext cx="724452" cy="38782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3467421"/>
            <a:ext cx="676720" cy="31024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400" y="4370368"/>
            <a:ext cx="629976" cy="328361"/>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1785" y="2681178"/>
            <a:ext cx="736960" cy="188025"/>
          </a:xfrm>
          <a:prstGeom prst="rect">
            <a:avLst/>
          </a:prstGeom>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3" name="TextBox 12">
            <a:extLst>
              <a:ext uri="{FF2B5EF4-FFF2-40B4-BE49-F238E27FC236}">
                <a16:creationId xmlns:a16="http://schemas.microsoft.com/office/drawing/2014/main" id="{8EE75EEF-7D82-2B48-B88A-982F9F67F31C}"/>
              </a:ext>
            </a:extLst>
          </p:cNvPr>
          <p:cNvSpPr txBox="1"/>
          <p:nvPr/>
        </p:nvSpPr>
        <p:spPr>
          <a:xfrm>
            <a:off x="5562600" y="1916386"/>
            <a:ext cx="2861243" cy="1785104"/>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latin typeface="+mn-lt"/>
            </a:endParaRPr>
          </a:p>
          <a:p>
            <a:pPr algn="l"/>
            <a:r>
              <a:rPr lang="en-CA" sz="1000" b="0" dirty="0">
                <a:latin typeface="+mn-lt"/>
              </a:rPr>
              <a:t>Note:  Affinity changed their accounting for personal loans and mortgages in 2017 making prior year comparisons irrelevant.</a:t>
            </a:r>
          </a:p>
          <a:p>
            <a:pPr algn="l"/>
            <a:endParaRPr lang="en-CA" sz="1000" b="0" dirty="0"/>
          </a:p>
          <a:p>
            <a:pPr marL="171450" indent="-171450" algn="l">
              <a:buFont typeface="Arial" charset="0"/>
              <a:buChar char="•"/>
            </a:pPr>
            <a:endParaRPr lang="en-US" sz="1000" b="0" dirty="0">
              <a:latin typeface="+mn-lt"/>
            </a:endParaRPr>
          </a:p>
        </p:txBody>
      </p:sp>
      <p:graphicFrame>
        <p:nvGraphicFramePr>
          <p:cNvPr id="15" name="Chart 14">
            <a:extLst>
              <a:ext uri="{FF2B5EF4-FFF2-40B4-BE49-F238E27FC236}">
                <a16:creationId xmlns:a16="http://schemas.microsoft.com/office/drawing/2014/main" id="{00000000-0008-0000-1300-000024000000}"/>
              </a:ext>
            </a:extLst>
          </p:cNvPr>
          <p:cNvGraphicFramePr>
            <a:graphicFrameLocks/>
          </p:cNvGraphicFramePr>
          <p:nvPr>
            <p:extLst>
              <p:ext uri="{D42A27DB-BD31-4B8C-83A1-F6EECF244321}">
                <p14:modId xmlns:p14="http://schemas.microsoft.com/office/powerpoint/2010/main" val="1898762828"/>
              </p:ext>
            </p:extLst>
          </p:nvPr>
        </p:nvGraphicFramePr>
        <p:xfrm>
          <a:off x="225200" y="1778950"/>
          <a:ext cx="3648710" cy="41719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Table 2">
            <a:extLst>
              <a:ext uri="{FF2B5EF4-FFF2-40B4-BE49-F238E27FC236}">
                <a16:creationId xmlns:a16="http://schemas.microsoft.com/office/drawing/2014/main" id="{4C78C262-D6AA-40B1-900D-C875091388AB}"/>
              </a:ext>
            </a:extLst>
          </p:cNvPr>
          <p:cNvGraphicFramePr>
            <a:graphicFrameLocks noGrp="1"/>
          </p:cNvGraphicFramePr>
          <p:nvPr>
            <p:extLst>
              <p:ext uri="{D42A27DB-BD31-4B8C-83A1-F6EECF244321}">
                <p14:modId xmlns:p14="http://schemas.microsoft.com/office/powerpoint/2010/main" val="3100814151"/>
              </p:ext>
            </p:extLst>
          </p:nvPr>
        </p:nvGraphicFramePr>
        <p:xfrm>
          <a:off x="5562600" y="5114639"/>
          <a:ext cx="3416301" cy="1066800"/>
        </p:xfrm>
        <a:graphic>
          <a:graphicData uri="http://schemas.openxmlformats.org/drawingml/2006/table">
            <a:tbl>
              <a:tblPr/>
              <a:tblGrid>
                <a:gridCol w="1622265">
                  <a:extLst>
                    <a:ext uri="{9D8B030D-6E8A-4147-A177-3AD203B41FA5}">
                      <a16:colId xmlns:a16="http://schemas.microsoft.com/office/drawing/2014/main" val="3370653099"/>
                    </a:ext>
                  </a:extLst>
                </a:gridCol>
                <a:gridCol w="598012">
                  <a:extLst>
                    <a:ext uri="{9D8B030D-6E8A-4147-A177-3AD203B41FA5}">
                      <a16:colId xmlns:a16="http://schemas.microsoft.com/office/drawing/2014/main" val="382032005"/>
                    </a:ext>
                  </a:extLst>
                </a:gridCol>
                <a:gridCol w="598012">
                  <a:extLst>
                    <a:ext uri="{9D8B030D-6E8A-4147-A177-3AD203B41FA5}">
                      <a16:colId xmlns:a16="http://schemas.microsoft.com/office/drawing/2014/main" val="3483882346"/>
                    </a:ext>
                  </a:extLst>
                </a:gridCol>
                <a:gridCol w="598012">
                  <a:extLst>
                    <a:ext uri="{9D8B030D-6E8A-4147-A177-3AD203B41FA5}">
                      <a16:colId xmlns:a16="http://schemas.microsoft.com/office/drawing/2014/main" val="211456019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02960229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7555579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53776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4270660080"/>
                  </a:ext>
                </a:extLst>
              </a:tr>
              <a:tr h="152400">
                <a:tc>
                  <a:txBody>
                    <a:bodyPr/>
                    <a:lstStyle/>
                    <a:p>
                      <a:pPr algn="l" fontAlgn="ctr"/>
                      <a:r>
                        <a:rPr lang="en-CA" sz="1000" b="0" i="0" u="none" strike="noStrike">
                          <a:effectLst/>
                          <a:latin typeface="Calibri" panose="020F0502020204030204" pitchFamily="34" charset="0"/>
                        </a:rPr>
                        <a:t>Affinity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8.45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13672736"/>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8.19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59462331"/>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819631"/>
                  </a:ext>
                </a:extLst>
              </a:tr>
            </a:tbl>
          </a:graphicData>
        </a:graphic>
      </p:graphicFrame>
    </p:spTree>
    <p:extLst>
      <p:ext uri="{BB962C8B-B14F-4D97-AF65-F5344CB8AC3E}">
        <p14:creationId xmlns:p14="http://schemas.microsoft.com/office/powerpoint/2010/main" val="3831712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563198"/>
            <a:ext cx="8001000" cy="1216025"/>
          </a:xfrm>
        </p:spPr>
        <p:txBody>
          <a:bodyPr>
            <a:normAutofit/>
          </a:bodyPr>
          <a:lstStyle/>
          <a:p>
            <a:r>
              <a:rPr lang="en-US" dirty="0">
                <a:solidFill>
                  <a:schemeClr val="tx1">
                    <a:lumMod val="50000"/>
                    <a:lumOff val="50000"/>
                  </a:schemeClr>
                </a:solidFill>
              </a:rPr>
              <a:t>Total Deposits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66</a:t>
            </a:fld>
            <a:endParaRPr lang="en-US" b="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590" y="3429000"/>
            <a:ext cx="724452" cy="38782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4590" y="4258702"/>
            <a:ext cx="676720" cy="31024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4925" y="5112260"/>
            <a:ext cx="629976" cy="328361"/>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3240975"/>
            <a:ext cx="736960" cy="188025"/>
          </a:xfrm>
          <a:prstGeom prst="rect">
            <a:avLst/>
          </a:prstGeom>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5" name="TextBox 14"/>
          <p:cNvSpPr txBox="1"/>
          <p:nvPr/>
        </p:nvSpPr>
        <p:spPr>
          <a:xfrm>
            <a:off x="6155189" y="1910917"/>
            <a:ext cx="2737986" cy="1169551"/>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p>
          <a:p>
            <a:pPr marL="171450" indent="-171450" algn="l">
              <a:buFont typeface="Arial" charset="0"/>
              <a:buChar char="•"/>
            </a:pPr>
            <a:endParaRPr lang="en-US" sz="1000" b="0" dirty="0">
              <a:latin typeface="+mn-lt"/>
            </a:endParaRPr>
          </a:p>
        </p:txBody>
      </p:sp>
      <p:graphicFrame>
        <p:nvGraphicFramePr>
          <p:cNvPr id="13" name="Chart 12">
            <a:extLst>
              <a:ext uri="{FF2B5EF4-FFF2-40B4-BE49-F238E27FC236}">
                <a16:creationId xmlns:a16="http://schemas.microsoft.com/office/drawing/2014/main" id="{00000000-0008-0000-1300-000022000000}"/>
              </a:ext>
            </a:extLst>
          </p:cNvPr>
          <p:cNvGraphicFramePr>
            <a:graphicFrameLocks/>
          </p:cNvGraphicFramePr>
          <p:nvPr>
            <p:extLst>
              <p:ext uri="{D42A27DB-BD31-4B8C-83A1-F6EECF244321}">
                <p14:modId xmlns:p14="http://schemas.microsoft.com/office/powerpoint/2010/main" val="3452958252"/>
              </p:ext>
            </p:extLst>
          </p:nvPr>
        </p:nvGraphicFramePr>
        <p:xfrm>
          <a:off x="332448" y="1649815"/>
          <a:ext cx="3952142" cy="50006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Table 2">
            <a:extLst>
              <a:ext uri="{FF2B5EF4-FFF2-40B4-BE49-F238E27FC236}">
                <a16:creationId xmlns:a16="http://schemas.microsoft.com/office/drawing/2014/main" id="{68D06B2D-8008-4217-B97D-96B17AD05630}"/>
              </a:ext>
            </a:extLst>
          </p:cNvPr>
          <p:cNvGraphicFramePr>
            <a:graphicFrameLocks noGrp="1"/>
          </p:cNvGraphicFramePr>
          <p:nvPr>
            <p:extLst>
              <p:ext uri="{D42A27DB-BD31-4B8C-83A1-F6EECF244321}">
                <p14:modId xmlns:p14="http://schemas.microsoft.com/office/powerpoint/2010/main" val="2434900620"/>
              </p:ext>
            </p:extLst>
          </p:nvPr>
        </p:nvGraphicFramePr>
        <p:xfrm>
          <a:off x="5562600" y="5112260"/>
          <a:ext cx="3416300" cy="1066800"/>
        </p:xfrm>
        <a:graphic>
          <a:graphicData uri="http://schemas.openxmlformats.org/drawingml/2006/table">
            <a:tbl>
              <a:tblPr/>
              <a:tblGrid>
                <a:gridCol w="1625292">
                  <a:extLst>
                    <a:ext uri="{9D8B030D-6E8A-4147-A177-3AD203B41FA5}">
                      <a16:colId xmlns:a16="http://schemas.microsoft.com/office/drawing/2014/main" val="1203183327"/>
                    </a:ext>
                  </a:extLst>
                </a:gridCol>
                <a:gridCol w="599127">
                  <a:extLst>
                    <a:ext uri="{9D8B030D-6E8A-4147-A177-3AD203B41FA5}">
                      <a16:colId xmlns:a16="http://schemas.microsoft.com/office/drawing/2014/main" val="3203819561"/>
                    </a:ext>
                  </a:extLst>
                </a:gridCol>
                <a:gridCol w="599127">
                  <a:extLst>
                    <a:ext uri="{9D8B030D-6E8A-4147-A177-3AD203B41FA5}">
                      <a16:colId xmlns:a16="http://schemas.microsoft.com/office/drawing/2014/main" val="495743058"/>
                    </a:ext>
                  </a:extLst>
                </a:gridCol>
                <a:gridCol w="592754">
                  <a:extLst>
                    <a:ext uri="{9D8B030D-6E8A-4147-A177-3AD203B41FA5}">
                      <a16:colId xmlns:a16="http://schemas.microsoft.com/office/drawing/2014/main" val="2434387333"/>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259373431"/>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843589031"/>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501687"/>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12.24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82368242"/>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solidFill>
                            <a:srgbClr val="9C0006"/>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975512937"/>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11.20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a:txBody>
                    <a:bodyPr/>
                    <a:lstStyle/>
                    <a:p>
                      <a:pPr algn="ctr" fontAlgn="ctr"/>
                      <a:r>
                        <a:rPr lang="en-CA" sz="1000" b="0" i="0" u="none" strike="noStrike" dirty="0">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885005"/>
                  </a:ext>
                </a:extLst>
              </a:tr>
            </a:tbl>
          </a:graphicData>
        </a:graphic>
      </p:graphicFrame>
    </p:spTree>
    <p:extLst>
      <p:ext uri="{BB962C8B-B14F-4D97-AF65-F5344CB8AC3E}">
        <p14:creationId xmlns:p14="http://schemas.microsoft.com/office/powerpoint/2010/main" val="3312782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1300-000023000000}"/>
              </a:ext>
            </a:extLst>
          </p:cNvPr>
          <p:cNvGraphicFramePr>
            <a:graphicFrameLocks/>
          </p:cNvGraphicFramePr>
          <p:nvPr>
            <p:extLst>
              <p:ext uri="{D42A27DB-BD31-4B8C-83A1-F6EECF244321}">
                <p14:modId xmlns:p14="http://schemas.microsoft.com/office/powerpoint/2010/main" val="1466527108"/>
              </p:ext>
            </p:extLst>
          </p:nvPr>
        </p:nvGraphicFramePr>
        <p:xfrm>
          <a:off x="334020" y="1828800"/>
          <a:ext cx="4259810" cy="4352776"/>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38200" y="495491"/>
            <a:ext cx="8001000" cy="1216025"/>
          </a:xfrm>
        </p:spPr>
        <p:txBody>
          <a:bodyPr>
            <a:normAutofit/>
          </a:bodyPr>
          <a:lstStyle/>
          <a:p>
            <a:r>
              <a:rPr lang="en-US" dirty="0">
                <a:solidFill>
                  <a:schemeClr val="tx1">
                    <a:lumMod val="50000"/>
                    <a:lumOff val="50000"/>
                  </a:schemeClr>
                </a:solidFill>
              </a:rPr>
              <a:t>Total Loans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67</a:t>
            </a:fld>
            <a:endParaRPr lang="en-US" b="0" dirty="0">
              <a:solidFill>
                <a:schemeClr val="bg1"/>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7700" y="3646097"/>
            <a:ext cx="724452" cy="38782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7700" y="4221310"/>
            <a:ext cx="676720" cy="3102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57700" y="5028206"/>
            <a:ext cx="629976" cy="32836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9910" y="2966927"/>
            <a:ext cx="736960" cy="188025"/>
          </a:xfrm>
          <a:prstGeom prst="rect">
            <a:avLst/>
          </a:prstGeom>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3" name="TextBox 12">
            <a:extLst>
              <a:ext uri="{FF2B5EF4-FFF2-40B4-BE49-F238E27FC236}">
                <a16:creationId xmlns:a16="http://schemas.microsoft.com/office/drawing/2014/main" id="{F9CB1376-D6AA-5344-B704-B4C19CED76B6}"/>
              </a:ext>
            </a:extLst>
          </p:cNvPr>
          <p:cNvSpPr txBox="1"/>
          <p:nvPr/>
        </p:nvSpPr>
        <p:spPr>
          <a:xfrm>
            <a:off x="5410200" y="1920667"/>
            <a:ext cx="2861243" cy="1785104"/>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latin typeface="+mn-lt"/>
            </a:endParaRPr>
          </a:p>
          <a:p>
            <a:pPr algn="l"/>
            <a:r>
              <a:rPr lang="en-CA" sz="1000" b="0" dirty="0">
                <a:latin typeface="+mn-lt"/>
              </a:rPr>
              <a:t>Note:  Affinity changed their accounting for personal loans and mortgages in 2017 making prior year comparisons irrelevant.</a:t>
            </a:r>
          </a:p>
          <a:p>
            <a:pPr algn="l"/>
            <a:endParaRPr lang="en-CA" sz="1000" b="0" dirty="0"/>
          </a:p>
          <a:p>
            <a:pPr marL="171450" indent="-171450" algn="l">
              <a:buFont typeface="Arial" charset="0"/>
              <a:buChar char="•"/>
            </a:pPr>
            <a:endParaRPr lang="en-US" sz="1000" b="0" dirty="0">
              <a:latin typeface="+mn-lt"/>
            </a:endParaRPr>
          </a:p>
        </p:txBody>
      </p:sp>
      <p:graphicFrame>
        <p:nvGraphicFramePr>
          <p:cNvPr id="3" name="Table 2">
            <a:extLst>
              <a:ext uri="{FF2B5EF4-FFF2-40B4-BE49-F238E27FC236}">
                <a16:creationId xmlns:a16="http://schemas.microsoft.com/office/drawing/2014/main" id="{13F11BB7-92E8-4A77-ADA0-0E58200FDB60}"/>
              </a:ext>
            </a:extLst>
          </p:cNvPr>
          <p:cNvGraphicFramePr>
            <a:graphicFrameLocks noGrp="1"/>
          </p:cNvGraphicFramePr>
          <p:nvPr>
            <p:extLst>
              <p:ext uri="{D42A27DB-BD31-4B8C-83A1-F6EECF244321}">
                <p14:modId xmlns:p14="http://schemas.microsoft.com/office/powerpoint/2010/main" val="1342185973"/>
              </p:ext>
            </p:extLst>
          </p:nvPr>
        </p:nvGraphicFramePr>
        <p:xfrm>
          <a:off x="5562600" y="5123200"/>
          <a:ext cx="3416301" cy="1066800"/>
        </p:xfrm>
        <a:graphic>
          <a:graphicData uri="http://schemas.openxmlformats.org/drawingml/2006/table">
            <a:tbl>
              <a:tblPr/>
              <a:tblGrid>
                <a:gridCol w="1622265">
                  <a:extLst>
                    <a:ext uri="{9D8B030D-6E8A-4147-A177-3AD203B41FA5}">
                      <a16:colId xmlns:a16="http://schemas.microsoft.com/office/drawing/2014/main" val="3974727327"/>
                    </a:ext>
                  </a:extLst>
                </a:gridCol>
                <a:gridCol w="598012">
                  <a:extLst>
                    <a:ext uri="{9D8B030D-6E8A-4147-A177-3AD203B41FA5}">
                      <a16:colId xmlns:a16="http://schemas.microsoft.com/office/drawing/2014/main" val="1567505506"/>
                    </a:ext>
                  </a:extLst>
                </a:gridCol>
                <a:gridCol w="598012">
                  <a:extLst>
                    <a:ext uri="{9D8B030D-6E8A-4147-A177-3AD203B41FA5}">
                      <a16:colId xmlns:a16="http://schemas.microsoft.com/office/drawing/2014/main" val="964659991"/>
                    </a:ext>
                  </a:extLst>
                </a:gridCol>
                <a:gridCol w="598012">
                  <a:extLst>
                    <a:ext uri="{9D8B030D-6E8A-4147-A177-3AD203B41FA5}">
                      <a16:colId xmlns:a16="http://schemas.microsoft.com/office/drawing/2014/main" val="775884621"/>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8624903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97156791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54150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24628470"/>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67486160"/>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66779387"/>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94678823"/>
                  </a:ext>
                </a:extLst>
              </a:tr>
            </a:tbl>
          </a:graphicData>
        </a:graphic>
      </p:graphicFrame>
    </p:spTree>
    <p:extLst>
      <p:ext uri="{BB962C8B-B14F-4D97-AF65-F5344CB8AC3E}">
        <p14:creationId xmlns:p14="http://schemas.microsoft.com/office/powerpoint/2010/main" val="1071539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23032"/>
            <a:ext cx="2895600" cy="1600200"/>
          </a:xfrm>
        </p:spPr>
        <p:txBody>
          <a:bodyPr/>
          <a:lstStyle/>
          <a:p>
            <a:r>
              <a:rPr lang="en-CA" dirty="0"/>
              <a:t> % Changes in Share of Total Market</a:t>
            </a:r>
            <a:endParaRPr lang="en-US" dirty="0"/>
          </a:p>
        </p:txBody>
      </p:sp>
      <p:sp>
        <p:nvSpPr>
          <p:cNvPr id="7066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D6D46E9-8A79-4FE2-B4F4-776F62708314}" type="slidenum">
              <a:rPr lang="en-US" b="0" smtClean="0">
                <a:solidFill>
                  <a:schemeClr val="bg1"/>
                </a:solidFill>
              </a:rPr>
              <a:pPr/>
              <a:t>68</a:t>
            </a:fld>
            <a:endParaRPr lang="en-US" b="0" dirty="0">
              <a:solidFill>
                <a:schemeClr val="bg1"/>
              </a:solidFill>
            </a:endParaRPr>
          </a:p>
        </p:txBody>
      </p:sp>
      <p:pic>
        <p:nvPicPr>
          <p:cNvPr id="70663" name="Picture 7" descr="Conexu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9395" y="773071"/>
            <a:ext cx="1818420" cy="827129"/>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981575" y="1842244"/>
            <a:ext cx="3720830" cy="1938992"/>
          </a:xfrm>
          <a:prstGeom prst="rect">
            <a:avLst/>
          </a:prstGeom>
          <a:noFill/>
        </p:spPr>
        <p:txBody>
          <a:bodyPr wrap="square" rtlCol="0">
            <a:spAutoFit/>
          </a:bodyPr>
          <a:lstStyle/>
          <a:p>
            <a:pPr algn="l"/>
            <a:r>
              <a:rPr lang="en-CA" sz="1000" b="0" dirty="0"/>
              <a:t>Conexus is Canada’s 6th largest and Saskatchewan’s largest credit union with assets of $6.4B, 126k members and 39 locations (Q2’19).</a:t>
            </a:r>
          </a:p>
          <a:p>
            <a:pPr algn="l"/>
            <a:endParaRPr lang="en-CA" sz="1000" b="0" dirty="0"/>
          </a:p>
          <a:p>
            <a:pPr algn="l"/>
            <a:r>
              <a:rPr lang="en-CA" sz="1000" b="0" dirty="0"/>
              <a:t>Conexus was formed from the merger of Conexus Credit Union, Moosomin Credit Union, Prince Albert Credit Union and Heartland Credit Union in 2005</a:t>
            </a:r>
            <a:r>
              <a:rPr lang="en-CA" sz="1000" dirty="0"/>
              <a:t>.</a:t>
            </a:r>
          </a:p>
          <a:p>
            <a:pPr algn="l"/>
            <a:r>
              <a:rPr lang="en-CA" sz="1000" b="0" dirty="0"/>
              <a:t>Conexus amalgamated with ACE Credit Union Jan 2011 and with Midale Credit Union Jan 2013.</a:t>
            </a:r>
          </a:p>
          <a:p>
            <a:pPr algn="l"/>
            <a:endParaRPr lang="en-CA" sz="1000" b="0" dirty="0"/>
          </a:p>
          <a:p>
            <a:pPr algn="l"/>
            <a:endParaRPr lang="en-CA" sz="1000" b="0" dirty="0"/>
          </a:p>
          <a:p>
            <a:pPr algn="l"/>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sp>
        <p:nvSpPr>
          <p:cNvPr id="3" name="TextBox 2"/>
          <p:cNvSpPr txBox="1"/>
          <p:nvPr/>
        </p:nvSpPr>
        <p:spPr>
          <a:xfrm>
            <a:off x="330131" y="6078379"/>
            <a:ext cx="2108269" cy="246221"/>
          </a:xfrm>
          <a:prstGeom prst="rect">
            <a:avLst/>
          </a:prstGeom>
          <a:noFill/>
        </p:spPr>
        <p:txBody>
          <a:bodyPr wrap="none" rtlCol="0">
            <a:spAutoFit/>
          </a:bodyPr>
          <a:lstStyle/>
          <a:p>
            <a:r>
              <a:rPr lang="en-US" sz="1000" b="0" dirty="0"/>
              <a:t>Note:  </a:t>
            </a:r>
            <a:r>
              <a:rPr lang="en-US" sz="1000" b="0"/>
              <a:t>Fintech partner - Grow</a:t>
            </a:r>
          </a:p>
        </p:txBody>
      </p:sp>
      <p:graphicFrame>
        <p:nvGraphicFramePr>
          <p:cNvPr id="13" name="Chart 12">
            <a:extLst>
              <a:ext uri="{FF2B5EF4-FFF2-40B4-BE49-F238E27FC236}">
                <a16:creationId xmlns:a16="http://schemas.microsoft.com/office/drawing/2014/main" id="{00000000-0008-0000-1200-00000E000000}"/>
              </a:ext>
            </a:extLst>
          </p:cNvPr>
          <p:cNvGraphicFramePr>
            <a:graphicFrameLocks/>
          </p:cNvGraphicFramePr>
          <p:nvPr>
            <p:extLst>
              <p:ext uri="{D42A27DB-BD31-4B8C-83A1-F6EECF244321}">
                <p14:modId xmlns:p14="http://schemas.microsoft.com/office/powerpoint/2010/main" val="375852026"/>
              </p:ext>
            </p:extLst>
          </p:nvPr>
        </p:nvGraphicFramePr>
        <p:xfrm>
          <a:off x="133350" y="1751955"/>
          <a:ext cx="4438650" cy="4391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617B7E33-C227-4B9C-B86E-077C5D2D7EC0}"/>
              </a:ext>
            </a:extLst>
          </p:cNvPr>
          <p:cNvGraphicFramePr>
            <a:graphicFrameLocks noChangeAspect="1"/>
          </p:cNvGraphicFramePr>
          <p:nvPr>
            <p:extLst>
              <p:ext uri="{D42A27DB-BD31-4B8C-83A1-F6EECF244321}">
                <p14:modId xmlns:p14="http://schemas.microsoft.com/office/powerpoint/2010/main" val="1308730873"/>
              </p:ext>
            </p:extLst>
          </p:nvPr>
        </p:nvGraphicFramePr>
        <p:xfrm>
          <a:off x="4981575" y="4492625"/>
          <a:ext cx="4029075" cy="1685925"/>
        </p:xfrm>
        <a:graphic>
          <a:graphicData uri="http://schemas.openxmlformats.org/presentationml/2006/ole">
            <mc:AlternateContent xmlns:mc="http://schemas.openxmlformats.org/markup-compatibility/2006">
              <mc:Choice xmlns:v="urn:schemas-microsoft-com:vml" Requires="v">
                <p:oleObj spid="_x0000_s16387"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5" name="Object 4">
                        <a:extLst>
                          <a:ext uri="{FF2B5EF4-FFF2-40B4-BE49-F238E27FC236}">
                            <a16:creationId xmlns:a16="http://schemas.microsoft.com/office/drawing/2014/main" id="{617B7E33-C227-4B9C-B86E-077C5D2D7EC0}"/>
                          </a:ext>
                        </a:extLst>
                      </p:cNvPr>
                      <p:cNvPicPr/>
                      <p:nvPr/>
                    </p:nvPicPr>
                    <p:blipFill>
                      <a:blip r:embed="rId7"/>
                      <a:stretch>
                        <a:fillRect/>
                      </a:stretch>
                    </p:blipFill>
                    <p:spPr>
                      <a:xfrm>
                        <a:off x="4981575" y="4492625"/>
                        <a:ext cx="4029075" cy="1685925"/>
                      </a:xfrm>
                      <a:prstGeom prst="rect">
                        <a:avLst/>
                      </a:prstGeom>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23032"/>
            <a:ext cx="2819400" cy="1600200"/>
          </a:xfrm>
        </p:spPr>
        <p:txBody>
          <a:bodyPr/>
          <a:lstStyle/>
          <a:p>
            <a:r>
              <a:rPr lang="en-CA" dirty="0"/>
              <a:t> % Changes in Share of Saskatchewan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69</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7" descr="Conexu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9395" y="773071"/>
            <a:ext cx="1818420" cy="827129"/>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00000000-0008-0000-1300-00000E000000}"/>
              </a:ext>
            </a:extLst>
          </p:cNvPr>
          <p:cNvGraphicFramePr>
            <a:graphicFrameLocks/>
          </p:cNvGraphicFramePr>
          <p:nvPr>
            <p:extLst>
              <p:ext uri="{D42A27DB-BD31-4B8C-83A1-F6EECF244321}">
                <p14:modId xmlns:p14="http://schemas.microsoft.com/office/powerpoint/2010/main" val="116509177"/>
              </p:ext>
            </p:extLst>
          </p:nvPr>
        </p:nvGraphicFramePr>
        <p:xfrm>
          <a:off x="152400" y="1723232"/>
          <a:ext cx="4187190" cy="4600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7E4D4193-5CC0-4DA3-9DDE-C9838DE2FB80}"/>
              </a:ext>
            </a:extLst>
          </p:cNvPr>
          <p:cNvGraphicFramePr>
            <a:graphicFrameLocks noChangeAspect="1"/>
          </p:cNvGraphicFramePr>
          <p:nvPr>
            <p:extLst>
              <p:ext uri="{D42A27DB-BD31-4B8C-83A1-F6EECF244321}">
                <p14:modId xmlns:p14="http://schemas.microsoft.com/office/powerpoint/2010/main" val="2786629430"/>
              </p:ext>
            </p:extLst>
          </p:nvPr>
        </p:nvGraphicFramePr>
        <p:xfrm>
          <a:off x="5635625" y="4343400"/>
          <a:ext cx="3438525" cy="1857375"/>
        </p:xfrm>
        <a:graphic>
          <a:graphicData uri="http://schemas.openxmlformats.org/presentationml/2006/ole">
            <mc:AlternateContent xmlns:mc="http://schemas.openxmlformats.org/markup-compatibility/2006">
              <mc:Choice xmlns:v="urn:schemas-microsoft-com:vml" Requires="v">
                <p:oleObj spid="_x0000_s17411" name="Macro-Enabled Worksheet" r:id="rId6" imgW="3438675" imgH="1857375" progId="Excel.SheetMacroEnabled.12">
                  <p:link updateAutomatic="1"/>
                </p:oleObj>
              </mc:Choice>
              <mc:Fallback>
                <p:oleObj name="Macro-Enabled Worksheet" r:id="rId6" imgW="3438675" imgH="1857375" progId="Excel.SheetMacroEnabled.12">
                  <p:link updateAutomatic="1"/>
                  <p:pic>
                    <p:nvPicPr>
                      <p:cNvPr id="3" name="Object 2">
                        <a:extLst>
                          <a:ext uri="{FF2B5EF4-FFF2-40B4-BE49-F238E27FC236}">
                            <a16:creationId xmlns:a16="http://schemas.microsoft.com/office/drawing/2014/main" id="{7E4D4193-5CC0-4DA3-9DDE-C9838DE2FB80}"/>
                          </a:ext>
                        </a:extLst>
                      </p:cNvPr>
                      <p:cNvPicPr/>
                      <p:nvPr/>
                    </p:nvPicPr>
                    <p:blipFill>
                      <a:blip r:embed="rId7"/>
                      <a:stretch>
                        <a:fillRect/>
                      </a:stretch>
                    </p:blipFill>
                    <p:spPr>
                      <a:xfrm>
                        <a:off x="5635625" y="4343400"/>
                        <a:ext cx="3438525" cy="1857375"/>
                      </a:xfrm>
                      <a:prstGeom prst="rect">
                        <a:avLst/>
                      </a:prstGeom>
                    </p:spPr>
                  </p:pic>
                </p:oleObj>
              </mc:Fallback>
            </mc:AlternateContent>
          </a:graphicData>
        </a:graphic>
      </p:graphicFrame>
    </p:spTree>
    <p:extLst>
      <p:ext uri="{BB962C8B-B14F-4D97-AF65-F5344CB8AC3E}">
        <p14:creationId xmlns:p14="http://schemas.microsoft.com/office/powerpoint/2010/main" val="240767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22961" y="270731"/>
            <a:ext cx="7543800" cy="1450757"/>
          </a:xfrm>
        </p:spPr>
        <p:txBody>
          <a:bodyPr/>
          <a:lstStyle/>
          <a:p>
            <a:r>
              <a:rPr lang="en-CA" dirty="0"/>
              <a:t>Top 25 Credit Unions – Distribution Effectiveness</a:t>
            </a:r>
          </a:p>
        </p:txBody>
      </p:sp>
      <p:sp>
        <p:nvSpPr>
          <p:cNvPr id="9220"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7CDAE9D-81B6-4A05-88E8-F34148B65BA4}" type="slidenum">
              <a:rPr lang="en-US" b="0" smtClean="0">
                <a:solidFill>
                  <a:schemeClr val="bg1"/>
                </a:solidFill>
              </a:rPr>
              <a:pPr/>
              <a:t>7</a:t>
            </a:fld>
            <a:endParaRPr lang="en-US" b="0">
              <a:solidFill>
                <a:schemeClr val="bg1"/>
              </a:solidFill>
            </a:endParaRPr>
          </a:p>
        </p:txBody>
      </p:sp>
      <p:sp>
        <p:nvSpPr>
          <p:cNvPr id="9221" name="TextBox 1"/>
          <p:cNvSpPr txBox="1">
            <a:spLocks noChangeArrowheads="1"/>
          </p:cNvSpPr>
          <p:nvPr/>
        </p:nvSpPr>
        <p:spPr bwMode="auto">
          <a:xfrm>
            <a:off x="6438622" y="609600"/>
            <a:ext cx="19944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CA" b="0" dirty="0">
                <a:solidFill>
                  <a:srgbClr val="595959"/>
                </a:solidFill>
              </a:rPr>
              <a:t>Updated Semi Annually</a:t>
            </a:r>
          </a:p>
        </p:txBody>
      </p:sp>
      <p:sp>
        <p:nvSpPr>
          <p:cNvPr id="7" name="TextBox 6"/>
          <p:cNvSpPr txBox="1"/>
          <p:nvPr/>
        </p:nvSpPr>
        <p:spPr>
          <a:xfrm>
            <a:off x="7435850" y="6534626"/>
            <a:ext cx="556563" cy="215444"/>
          </a:xfrm>
          <a:prstGeom prst="rect">
            <a:avLst/>
          </a:prstGeom>
          <a:noFill/>
        </p:spPr>
        <p:txBody>
          <a:bodyPr wrap="none" rtlCol="0">
            <a:spAutoFit/>
          </a:bodyPr>
          <a:lstStyle/>
          <a:p>
            <a:r>
              <a:rPr lang="en-US" sz="800" b="0" dirty="0"/>
              <a:t>20 B11</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9" name="TextBox 8">
            <a:extLst>
              <a:ext uri="{FF2B5EF4-FFF2-40B4-BE49-F238E27FC236}">
                <a16:creationId xmlns:a16="http://schemas.microsoft.com/office/drawing/2014/main" id="{70EE2A28-9ED0-4447-BF30-47F85925406E}"/>
              </a:ext>
            </a:extLst>
          </p:cNvPr>
          <p:cNvSpPr txBox="1"/>
          <p:nvPr/>
        </p:nvSpPr>
        <p:spPr>
          <a:xfrm>
            <a:off x="822961" y="6058747"/>
            <a:ext cx="4819974" cy="276999"/>
          </a:xfrm>
          <a:prstGeom prst="rect">
            <a:avLst/>
          </a:prstGeom>
          <a:noFill/>
        </p:spPr>
        <p:txBody>
          <a:bodyPr wrap="none" rtlCol="0">
            <a:spAutoFit/>
          </a:bodyPr>
          <a:lstStyle/>
          <a:p>
            <a:r>
              <a:rPr lang="en-US" dirty="0"/>
              <a:t>Source:  </a:t>
            </a:r>
            <a:r>
              <a:rPr lang="en-US" b="0" dirty="0"/>
              <a:t>Canadian Credit Union Association top 100 Report</a:t>
            </a:r>
            <a:endParaRPr lang="en-US" dirty="0"/>
          </a:p>
        </p:txBody>
      </p:sp>
      <p:graphicFrame>
        <p:nvGraphicFramePr>
          <p:cNvPr id="3" name="Table 2">
            <a:extLst>
              <a:ext uri="{FF2B5EF4-FFF2-40B4-BE49-F238E27FC236}">
                <a16:creationId xmlns:a16="http://schemas.microsoft.com/office/drawing/2014/main" id="{4AF175F6-B724-8448-91B9-8874ACE1E20C}"/>
              </a:ext>
            </a:extLst>
          </p:cNvPr>
          <p:cNvGraphicFramePr>
            <a:graphicFrameLocks noGrp="1"/>
          </p:cNvGraphicFramePr>
          <p:nvPr>
            <p:extLst>
              <p:ext uri="{D42A27DB-BD31-4B8C-83A1-F6EECF244321}">
                <p14:modId xmlns:p14="http://schemas.microsoft.com/office/powerpoint/2010/main" val="508747120"/>
              </p:ext>
            </p:extLst>
          </p:nvPr>
        </p:nvGraphicFramePr>
        <p:xfrm>
          <a:off x="889054" y="1836832"/>
          <a:ext cx="7103359" cy="4022737"/>
        </p:xfrm>
        <a:graphic>
          <a:graphicData uri="http://schemas.openxmlformats.org/drawingml/2006/table">
            <a:tbl>
              <a:tblPr/>
              <a:tblGrid>
                <a:gridCol w="1938562">
                  <a:extLst>
                    <a:ext uri="{9D8B030D-6E8A-4147-A177-3AD203B41FA5}">
                      <a16:colId xmlns:a16="http://schemas.microsoft.com/office/drawing/2014/main" val="1152791093"/>
                    </a:ext>
                  </a:extLst>
                </a:gridCol>
                <a:gridCol w="657936">
                  <a:extLst>
                    <a:ext uri="{9D8B030D-6E8A-4147-A177-3AD203B41FA5}">
                      <a16:colId xmlns:a16="http://schemas.microsoft.com/office/drawing/2014/main" val="2674030225"/>
                    </a:ext>
                  </a:extLst>
                </a:gridCol>
                <a:gridCol w="432358">
                  <a:extLst>
                    <a:ext uri="{9D8B030D-6E8A-4147-A177-3AD203B41FA5}">
                      <a16:colId xmlns:a16="http://schemas.microsoft.com/office/drawing/2014/main" val="1038915955"/>
                    </a:ext>
                  </a:extLst>
                </a:gridCol>
                <a:gridCol w="422959">
                  <a:extLst>
                    <a:ext uri="{9D8B030D-6E8A-4147-A177-3AD203B41FA5}">
                      <a16:colId xmlns:a16="http://schemas.microsoft.com/office/drawing/2014/main" val="814183082"/>
                    </a:ext>
                  </a:extLst>
                </a:gridCol>
                <a:gridCol w="563946">
                  <a:extLst>
                    <a:ext uri="{9D8B030D-6E8A-4147-A177-3AD203B41FA5}">
                      <a16:colId xmlns:a16="http://schemas.microsoft.com/office/drawing/2014/main" val="4157728588"/>
                    </a:ext>
                  </a:extLst>
                </a:gridCol>
                <a:gridCol w="500501">
                  <a:extLst>
                    <a:ext uri="{9D8B030D-6E8A-4147-A177-3AD203B41FA5}">
                      <a16:colId xmlns:a16="http://schemas.microsoft.com/office/drawing/2014/main" val="3770623665"/>
                    </a:ext>
                  </a:extLst>
                </a:gridCol>
                <a:gridCol w="500501">
                  <a:extLst>
                    <a:ext uri="{9D8B030D-6E8A-4147-A177-3AD203B41FA5}">
                      <a16:colId xmlns:a16="http://schemas.microsoft.com/office/drawing/2014/main" val="4249953676"/>
                    </a:ext>
                  </a:extLst>
                </a:gridCol>
                <a:gridCol w="585093">
                  <a:extLst>
                    <a:ext uri="{9D8B030D-6E8A-4147-A177-3AD203B41FA5}">
                      <a16:colId xmlns:a16="http://schemas.microsoft.com/office/drawing/2014/main" val="3046233309"/>
                    </a:ext>
                  </a:extLst>
                </a:gridCol>
                <a:gridCol w="500501">
                  <a:extLst>
                    <a:ext uri="{9D8B030D-6E8A-4147-A177-3AD203B41FA5}">
                      <a16:colId xmlns:a16="http://schemas.microsoft.com/office/drawing/2014/main" val="3317941755"/>
                    </a:ext>
                  </a:extLst>
                </a:gridCol>
                <a:gridCol w="500501">
                  <a:extLst>
                    <a:ext uri="{9D8B030D-6E8A-4147-A177-3AD203B41FA5}">
                      <a16:colId xmlns:a16="http://schemas.microsoft.com/office/drawing/2014/main" val="1902686094"/>
                    </a:ext>
                  </a:extLst>
                </a:gridCol>
                <a:gridCol w="500501">
                  <a:extLst>
                    <a:ext uri="{9D8B030D-6E8A-4147-A177-3AD203B41FA5}">
                      <a16:colId xmlns:a16="http://schemas.microsoft.com/office/drawing/2014/main" val="178395456"/>
                    </a:ext>
                  </a:extLst>
                </a:gridCol>
              </a:tblGrid>
              <a:tr h="367415">
                <a:tc>
                  <a:txBody>
                    <a:bodyPr/>
                    <a:lstStyle/>
                    <a:p>
                      <a:pPr algn="l" fontAlgn="ctr"/>
                      <a:r>
                        <a:rPr lang="en-US" sz="700" b="1" i="0" u="none" strike="noStrike">
                          <a:solidFill>
                            <a:srgbClr val="FFFFFF"/>
                          </a:solidFill>
                          <a:effectLst/>
                          <a:latin typeface="Arial" panose="020B0604020202020204" pitchFamily="34" charset="0"/>
                        </a:rPr>
                        <a:t>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Assets $MM Q2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 Q2 2019 Members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 Assets per Member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700" b="1" i="0" u="none" strike="noStrike">
                          <a:solidFill>
                            <a:srgbClr val="FFFFFF"/>
                          </a:solidFill>
                          <a:effectLst/>
                          <a:latin typeface="Arial" panose="020B0604020202020204" pitchFamily="34" charset="0"/>
                        </a:rPr>
                        <a:t> Q2 2019 # Locations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Assets per Location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 Members per location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12 Month Growth in Members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FFFFFF"/>
                          </a:solidFill>
                          <a:effectLst/>
                          <a:latin typeface="Arial" panose="020B0604020202020204" pitchFamily="34" charset="0"/>
                        </a:rPr>
                        <a:t>60 Month Growth in Members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20034162"/>
                  </a:ext>
                </a:extLst>
              </a:tr>
              <a:tr h="141314">
                <a:tc>
                  <a:txBody>
                    <a:bodyPr/>
                    <a:lstStyle/>
                    <a:p>
                      <a:pPr algn="l" fontAlgn="ctr"/>
                      <a:r>
                        <a:rPr lang="en-US" sz="700" b="0" i="0" u="none" strike="noStrike">
                          <a:effectLst/>
                          <a:latin typeface="Arial" panose="020B060402020202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effectLst/>
                          <a:latin typeface="Arial" panose="020B0604020202020204" pitchFamily="34" charset="0"/>
                        </a:rPr>
                        <a:t>22,908.4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effectLst/>
                          <a:latin typeface="Arial" panose="020B060402020202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effectLst/>
                          <a:latin typeface="Arial" panose="020B0604020202020204" pitchFamily="34" charset="0"/>
                        </a:rPr>
                        <a:t>508,933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effectLst/>
                          <a:latin typeface="Arial" panose="020B0604020202020204" pitchFamily="34" charset="0"/>
                        </a:rPr>
                        <a:t>    45,013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effectLst/>
                          <a:latin typeface="Arial" panose="020B0604020202020204" pitchFamily="34" charset="0"/>
                        </a:rPr>
                        <a:t>           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388.3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      8,626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r" fontAlgn="ctr"/>
                      <a:r>
                        <a:rPr lang="en-US" sz="700" b="0" i="0" u="none" strike="noStrike">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700" b="0" i="0" u="none" strike="noStrike">
                          <a:effectLst/>
                          <a:latin typeface="Arial" panose="020B060402020202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56186976"/>
                  </a:ext>
                </a:extLst>
              </a:tr>
              <a:tr h="141314">
                <a:tc>
                  <a:txBody>
                    <a:bodyPr/>
                    <a:lstStyle/>
                    <a:p>
                      <a:pPr algn="l" fontAlgn="ctr"/>
                      <a:r>
                        <a:rPr lang="en-US" sz="700" b="0" i="0" u="none" strike="noStrike">
                          <a:effectLst/>
                          <a:latin typeface="Arial" panose="020B0604020202020204" pitchFamily="34" charset="0"/>
                        </a:rPr>
                        <a:t>Coast Capital Savings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19,788.5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577,426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34,270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380.5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    11,104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effectLst/>
                          <a:latin typeface="Arial" panose="020B060402020202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83974427"/>
                  </a:ext>
                </a:extLst>
              </a:tr>
              <a:tr h="141314">
                <a:tc>
                  <a:txBody>
                    <a:bodyPr/>
                    <a:lstStyle/>
                    <a:p>
                      <a:pPr algn="l" fontAlgn="ctr"/>
                      <a:r>
                        <a:rPr lang="en-US" sz="700" b="0" i="0" u="none" strike="noStrike">
                          <a:effectLst/>
                          <a:latin typeface="Arial" panose="020B0604020202020204" pitchFamily="34" charset="0"/>
                        </a:rPr>
                        <a:t>Meridian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18,970.7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365,781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51,864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887560452"/>
                  </a:ext>
                </a:extLst>
              </a:tr>
              <a:tr h="141314">
                <a:tc>
                  <a:txBody>
                    <a:bodyPr/>
                    <a:lstStyle/>
                    <a:p>
                      <a:pPr algn="l" fontAlgn="ctr"/>
                      <a:r>
                        <a:rPr lang="en-US" sz="700" b="0" i="0" u="none" strike="noStrike">
                          <a:effectLst/>
                          <a:latin typeface="Arial" panose="020B0604020202020204" pitchFamily="34" charset="0"/>
                        </a:rPr>
                        <a:t>Servus Credit Union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16,386.7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384,376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42,632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3,768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758292182"/>
                  </a:ext>
                </a:extLst>
              </a:tr>
              <a:tr h="141314">
                <a:tc>
                  <a:txBody>
                    <a:bodyPr/>
                    <a:lstStyle/>
                    <a:p>
                      <a:pPr algn="l" fontAlgn="ctr"/>
                      <a:r>
                        <a:rPr lang="en-US" sz="700" b="0" i="0" u="none" strike="noStrike">
                          <a:effectLst/>
                          <a:latin typeface="Arial" panose="020B0604020202020204" pitchFamily="34" charset="0"/>
                        </a:rPr>
                        <a:t>First West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10,661.6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226,339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47,105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4,271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006100"/>
                          </a:solidFill>
                          <a:effectLst/>
                          <a:latin typeface="Arial" panose="020B0604020202020204" pitchFamily="34" charset="0"/>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63351840"/>
                  </a:ext>
                </a:extLst>
              </a:tr>
              <a:tr h="141314">
                <a:tc>
                  <a:txBody>
                    <a:bodyPr/>
                    <a:lstStyle/>
                    <a:p>
                      <a:pPr algn="l" fontAlgn="ctr"/>
                      <a:r>
                        <a:rPr lang="en-US" sz="700" b="0" i="0" u="none" strike="noStrike">
                          <a:effectLst/>
                          <a:latin typeface="Arial" panose="020B0604020202020204" pitchFamily="34" charset="0"/>
                        </a:rPr>
                        <a:t>Conexus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6,395.1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126,214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50,668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      3,236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74216445"/>
                  </a:ext>
                </a:extLst>
              </a:tr>
              <a:tr h="141314">
                <a:tc>
                  <a:txBody>
                    <a:bodyPr/>
                    <a:lstStyle/>
                    <a:p>
                      <a:pPr algn="l" fontAlgn="ctr"/>
                      <a:r>
                        <a:rPr lang="en-US" sz="700" b="0" i="0" u="none" strike="noStrike">
                          <a:effectLst/>
                          <a:latin typeface="Arial" panose="020B0604020202020204" pitchFamily="34" charset="0"/>
                        </a:rPr>
                        <a:t>Steinbach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6,298.2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92,804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67,865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2,099.4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    30,935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97696134"/>
                  </a:ext>
                </a:extLst>
              </a:tr>
              <a:tr h="141314">
                <a:tc>
                  <a:txBody>
                    <a:bodyPr/>
                    <a:lstStyle/>
                    <a:p>
                      <a:pPr algn="l" fontAlgn="ctr"/>
                      <a:r>
                        <a:rPr lang="en-US" sz="700" b="0" i="0" u="none" strike="noStrike">
                          <a:effectLst/>
                          <a:latin typeface="Arial" panose="020B0604020202020204" pitchFamily="34" charset="0"/>
                        </a:rPr>
                        <a:t>Affinity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5,898.2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120,979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48,754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      2,160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883358190"/>
                  </a:ext>
                </a:extLst>
              </a:tr>
              <a:tr h="131893">
                <a:tc>
                  <a:txBody>
                    <a:bodyPr/>
                    <a:lstStyle/>
                    <a:p>
                      <a:pPr algn="l" fontAlgn="ctr"/>
                      <a:r>
                        <a:rPr lang="en-US" sz="700" b="0" i="0" u="none" strike="noStrike">
                          <a:effectLst/>
                          <a:latin typeface="Arial" panose="020B0604020202020204" pitchFamily="34" charset="0"/>
                        </a:rPr>
                        <a:t>Alterna Savings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5,893.3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142,440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41,374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596812849"/>
                  </a:ext>
                </a:extLst>
              </a:tr>
              <a:tr h="141314">
                <a:tc>
                  <a:txBody>
                    <a:bodyPr/>
                    <a:lstStyle/>
                    <a:p>
                      <a:pPr algn="l" fontAlgn="ctr"/>
                      <a:r>
                        <a:rPr lang="en-US" sz="700" b="0" i="0" u="none" strike="noStrike">
                          <a:effectLst/>
                          <a:latin typeface="Arial" panose="020B0604020202020204" pitchFamily="34" charset="0"/>
                        </a:rPr>
                        <a:t>Connect First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5,666.7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130,359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43,470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      3,179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006100"/>
                          </a:solidFill>
                          <a:effectLst/>
                          <a:latin typeface="Arial" panose="020B0604020202020204" pitchFamily="34" charset="0"/>
                        </a:rPr>
                        <a:t>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118123023"/>
                  </a:ext>
                </a:extLst>
              </a:tr>
              <a:tr h="141314">
                <a:tc>
                  <a:txBody>
                    <a:bodyPr/>
                    <a:lstStyle/>
                    <a:p>
                      <a:pPr algn="l" fontAlgn="ctr"/>
                      <a:r>
                        <a:rPr lang="en-US" sz="700" b="0" i="0" u="none" strike="noStrike">
                          <a:effectLst/>
                          <a:latin typeface="Arial" panose="020B0604020202020204" pitchFamily="34" charset="0"/>
                        </a:rPr>
                        <a:t>Assiniboine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4,835.5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126,270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38,295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268.6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      7,015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9C0006"/>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74324931"/>
                  </a:ext>
                </a:extLst>
              </a:tr>
              <a:tr h="141314">
                <a:tc>
                  <a:txBody>
                    <a:bodyPr/>
                    <a:lstStyle/>
                    <a:p>
                      <a:pPr algn="l" fontAlgn="ctr"/>
                      <a:r>
                        <a:rPr lang="en-US" sz="700" b="0" i="0" u="none" strike="noStrike">
                          <a:effectLst/>
                          <a:latin typeface="Arial" panose="020B0604020202020204" pitchFamily="34" charset="0"/>
                        </a:rPr>
                        <a:t>Blue Shore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4,607.6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33,991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135,554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354.4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9C0006"/>
                          </a:solidFill>
                          <a:effectLst/>
                          <a:latin typeface="Arial" panose="020B0604020202020204" pitchFamily="34" charset="0"/>
                        </a:rPr>
                        <a:t>      2,615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818098016"/>
                  </a:ext>
                </a:extLst>
              </a:tr>
              <a:tr h="141314">
                <a:tc>
                  <a:txBody>
                    <a:bodyPr/>
                    <a:lstStyle/>
                    <a:p>
                      <a:pPr algn="l" fontAlgn="ctr"/>
                      <a:r>
                        <a:rPr lang="en-US" sz="700" b="0" i="0" u="none" strike="noStrike">
                          <a:effectLst/>
                          <a:latin typeface="Arial" panose="020B0604020202020204" pitchFamily="34" charset="0"/>
                        </a:rPr>
                        <a:t>Uni Financial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4,451.2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145,352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    30,623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l" fontAlgn="ctr"/>
                      <a:r>
                        <a:rPr lang="en-US" sz="700" b="0" i="0" u="none" strike="noStrike">
                          <a:effectLst/>
                          <a:latin typeface="Arial" panose="020B0604020202020204" pitchFamily="34" charset="0"/>
                        </a:rPr>
                        <a:t>           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      2,795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65583558"/>
                  </a:ext>
                </a:extLst>
              </a:tr>
              <a:tr h="141314">
                <a:tc>
                  <a:txBody>
                    <a:bodyPr/>
                    <a:lstStyle/>
                    <a:p>
                      <a:pPr algn="l" fontAlgn="ctr"/>
                      <a:r>
                        <a:rPr lang="en-US" sz="700" b="0" i="0" u="none" strike="noStrike">
                          <a:effectLst/>
                          <a:latin typeface="Arial" panose="020B0604020202020204" pitchFamily="34" charset="0"/>
                        </a:rPr>
                        <a:t>FirstOntario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4,420.7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125,175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35,316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      3,912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092889259"/>
                  </a:ext>
                </a:extLst>
              </a:tr>
              <a:tr h="131893">
                <a:tc>
                  <a:txBody>
                    <a:bodyPr/>
                    <a:lstStyle/>
                    <a:p>
                      <a:pPr algn="l" fontAlgn="ctr"/>
                      <a:r>
                        <a:rPr lang="en-US" sz="700" b="0" i="0" u="none" strike="noStrike">
                          <a:effectLst/>
                          <a:latin typeface="Arial" panose="020B0604020202020204" pitchFamily="34" charset="0"/>
                        </a:rPr>
                        <a:t>DUCA Financial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4,036.6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58,110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69,465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3,632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92544635"/>
                  </a:ext>
                </a:extLst>
              </a:tr>
              <a:tr h="141314">
                <a:tc>
                  <a:txBody>
                    <a:bodyPr/>
                    <a:lstStyle/>
                    <a:p>
                      <a:pPr algn="l" fontAlgn="ctr"/>
                      <a:r>
                        <a:rPr lang="en-US" sz="700" b="0" i="0" u="none" strike="noStrike">
                          <a:effectLst/>
                          <a:latin typeface="Arial" panose="020B0604020202020204" pitchFamily="34" charset="0"/>
                        </a:rPr>
                        <a:t>Libro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700" b="0" i="0" u="none" strike="noStrike">
                          <a:effectLst/>
                          <a:latin typeface="Arial" panose="020B0604020202020204" pitchFamily="34" charset="0"/>
                        </a:rPr>
                        <a:t>4,008.2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effectLst/>
                          <a:latin typeface="Arial" panose="020B0604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106,089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37,782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      3,422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006100"/>
                          </a:solidFill>
                          <a:effectLst/>
                          <a:latin typeface="Arial" panose="020B0604020202020204" pitchFamily="34" charset="0"/>
                        </a:rPr>
                        <a:t>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450458329"/>
                  </a:ext>
                </a:extLst>
              </a:tr>
              <a:tr h="141314">
                <a:tc>
                  <a:txBody>
                    <a:bodyPr/>
                    <a:lstStyle/>
                    <a:p>
                      <a:pPr algn="l" fontAlgn="ctr"/>
                      <a:r>
                        <a:rPr lang="en-US" sz="700" b="0" i="0" u="none" strike="noStrike">
                          <a:effectLst/>
                          <a:latin typeface="Arial" panose="020B0604020202020204" pitchFamily="34" charset="0"/>
                        </a:rPr>
                        <a:t>Cambrian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3,870.7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64,699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59,826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351.9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      5,882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9C0006"/>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5156563"/>
                  </a:ext>
                </a:extLst>
              </a:tr>
              <a:tr h="141314">
                <a:tc>
                  <a:txBody>
                    <a:bodyPr/>
                    <a:lstStyle/>
                    <a:p>
                      <a:pPr algn="l" fontAlgn="ctr"/>
                      <a:r>
                        <a:rPr lang="en-US" sz="700" b="0" i="0" u="none" strike="noStrike">
                          <a:effectLst/>
                          <a:latin typeface="Arial" panose="020B0604020202020204" pitchFamily="34" charset="0"/>
                        </a:rPr>
                        <a:t>Prospera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3,788.1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57,692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65,661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236.8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3,606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03450123"/>
                  </a:ext>
                </a:extLst>
              </a:tr>
              <a:tr h="141314">
                <a:tc>
                  <a:txBody>
                    <a:bodyPr/>
                    <a:lstStyle/>
                    <a:p>
                      <a:pPr algn="l" fontAlgn="ctr"/>
                      <a:r>
                        <a:rPr lang="en-US" sz="700" b="0" i="0" u="none" strike="noStrike">
                          <a:effectLst/>
                          <a:latin typeface="Arial" panose="020B0604020202020204" pitchFamily="34" charset="0"/>
                        </a:rPr>
                        <a:t>Westminster Savings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3,524.3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56,549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62,322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3,770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25625313"/>
                  </a:ext>
                </a:extLst>
              </a:tr>
              <a:tr h="141314">
                <a:tc>
                  <a:txBody>
                    <a:bodyPr/>
                    <a:lstStyle/>
                    <a:p>
                      <a:pPr algn="l" fontAlgn="ctr"/>
                      <a:r>
                        <a:rPr lang="en-US" sz="700" b="0" i="0" u="none" strike="noStrike">
                          <a:effectLst/>
                          <a:latin typeface="Arial" panose="020B0604020202020204" pitchFamily="34" charset="0"/>
                        </a:rPr>
                        <a:t>Innovation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2,829.8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55,235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51,232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      2,209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006100"/>
                          </a:solidFill>
                          <a:effectLst/>
                          <a:latin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effectLst/>
                          <a:latin typeface="Arial" panose="020B060402020202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97128436"/>
                  </a:ext>
                </a:extLst>
              </a:tr>
              <a:tr h="141314">
                <a:tc>
                  <a:txBody>
                    <a:bodyPr/>
                    <a:lstStyle/>
                    <a:p>
                      <a:pPr algn="l" fontAlgn="ctr"/>
                      <a:r>
                        <a:rPr lang="en-US" sz="700" b="0" i="0" u="none" strike="noStrike">
                          <a:effectLst/>
                          <a:latin typeface="Arial" panose="020B0604020202020204" pitchFamily="34" charset="0"/>
                        </a:rPr>
                        <a:t>Access Credit Union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2,756.9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52,514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    52,499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700" b="0" i="0" u="none" strike="noStrike">
                          <a:effectLst/>
                          <a:latin typeface="Arial" panose="020B0604020202020204" pitchFamily="34" charset="0"/>
                        </a:rPr>
                        <a:t>           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      3,089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22379486"/>
                  </a:ext>
                </a:extLst>
              </a:tr>
              <a:tr h="141314">
                <a:tc>
                  <a:txBody>
                    <a:bodyPr/>
                    <a:lstStyle/>
                    <a:p>
                      <a:pPr algn="l" fontAlgn="ctr"/>
                      <a:r>
                        <a:rPr lang="en-US" sz="700" b="0" i="0" u="none" strike="noStrike">
                          <a:effectLst/>
                          <a:latin typeface="Arial" panose="020B0604020202020204" pitchFamily="34" charset="0"/>
                        </a:rPr>
                        <a:t>Coastal Community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2,705.1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86,906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    31,127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l" fontAlgn="ctr"/>
                      <a:r>
                        <a:rPr lang="en-US" sz="700" b="0" i="0" u="none" strike="noStrike">
                          <a:effectLst/>
                          <a:latin typeface="Arial" panose="020B0604020202020204" pitchFamily="34" charset="0"/>
                        </a:rPr>
                        <a:t>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      3,621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4898530"/>
                  </a:ext>
                </a:extLst>
              </a:tr>
              <a:tr h="141314">
                <a:tc>
                  <a:txBody>
                    <a:bodyPr/>
                    <a:lstStyle/>
                    <a:p>
                      <a:pPr algn="l" fontAlgn="ctr"/>
                      <a:r>
                        <a:rPr lang="en-US" sz="700" b="0" i="0" u="none" strike="noStrike">
                          <a:effectLst/>
                          <a:latin typeface="Arial" panose="020B0604020202020204" pitchFamily="34" charset="0"/>
                        </a:rPr>
                        <a:t>Windsor Family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2,600.3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128.6%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45,156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57,584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288.9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effectLst/>
                          <a:latin typeface="Arial" panose="020B0604020202020204" pitchFamily="34" charset="0"/>
                        </a:rPr>
                        <a:t>      5,017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solidFill>
                            <a:srgbClr val="006100"/>
                          </a:solidFill>
                          <a:effectLst/>
                          <a:latin typeface="Arial" panose="020B0604020202020204" pitchFamily="34" charset="0"/>
                        </a:rPr>
                        <a:t>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779274201"/>
                  </a:ext>
                </a:extLst>
              </a:tr>
              <a:tr h="141314">
                <a:tc>
                  <a:txBody>
                    <a:bodyPr/>
                    <a:lstStyle/>
                    <a:p>
                      <a:pPr algn="l" fontAlgn="ctr"/>
                      <a:r>
                        <a:rPr lang="en-US" sz="700" b="0" i="0" u="none" strike="noStrike">
                          <a:effectLst/>
                          <a:latin typeface="Arial" panose="020B0604020202020204" pitchFamily="34" charset="0"/>
                        </a:rPr>
                        <a:t>Crosstown Civic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2,535.8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effectLst/>
                          <a:latin typeface="Arial" panose="020B0604020202020204" pitchFamily="34" charset="0"/>
                        </a:rPr>
                        <a:t>30,956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    81,917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l" fontAlgn="ctr"/>
                      <a:r>
                        <a:rPr lang="en-US" sz="700" b="0" i="0" u="none" strike="noStrike">
                          <a:effectLst/>
                          <a:latin typeface="Arial" panose="020B0604020202020204" pitchFamily="34" charset="0"/>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006100"/>
                          </a:solidFill>
                          <a:effectLst/>
                          <a:latin typeface="Arial" panose="020B0604020202020204" pitchFamily="34" charset="0"/>
                        </a:rPr>
                        <a:t>281.8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ctr"/>
                      <a:r>
                        <a:rPr lang="en-US" sz="700" b="0" i="0" u="none" strike="noStrike">
                          <a:effectLst/>
                          <a:latin typeface="Arial" panose="020B0604020202020204" pitchFamily="34" charset="0"/>
                        </a:rPr>
                        <a:t>      3,440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ctr"/>
                      <a:r>
                        <a:rPr lang="en-US" sz="700" b="0" i="0" u="none" strike="noStrike">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74695812"/>
                  </a:ext>
                </a:extLst>
              </a:tr>
              <a:tr h="141314">
                <a:tc>
                  <a:txBody>
                    <a:bodyPr/>
                    <a:lstStyle/>
                    <a:p>
                      <a:pPr algn="l" fontAlgn="ctr"/>
                      <a:r>
                        <a:rPr lang="en-US" sz="700" b="0" i="0" u="none" strike="noStrike">
                          <a:effectLst/>
                          <a:latin typeface="Arial" panose="020B0604020202020204" pitchFamily="34" charset="0"/>
                        </a:rPr>
                        <a:t>Interior Savings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effectLst/>
                          <a:latin typeface="Arial" panose="020B0604020202020204" pitchFamily="34" charset="0"/>
                        </a:rPr>
                        <a:t>2,531.5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effectLst/>
                          <a:latin typeface="Arial" panose="020B060402020202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effectLst/>
                          <a:latin typeface="Arial" panose="020B0604020202020204" pitchFamily="34" charset="0"/>
                        </a:rPr>
                        <a:t>69,097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effectLst/>
                          <a:latin typeface="Arial" panose="020B0604020202020204" pitchFamily="34" charset="0"/>
                        </a:rPr>
                        <a:t>    36,637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effectLst/>
                          <a:latin typeface="Arial" panose="020B0604020202020204" pitchFamily="34" charset="0"/>
                        </a:rPr>
                        <a:t>           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9C0006"/>
                          </a:solidFill>
                          <a:effectLst/>
                          <a:latin typeface="Arial" panose="020B0604020202020204" pitchFamily="34" charset="0"/>
                        </a:rPr>
                        <a:t>120.5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      3,290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700" b="0" i="0" u="none" strike="noStrike">
                          <a:solidFill>
                            <a:srgbClr val="9C0006"/>
                          </a:solidFill>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7928321"/>
                  </a:ext>
                </a:extLst>
              </a:tr>
              <a:tr h="141314">
                <a:tc>
                  <a:txBody>
                    <a:bodyPr/>
                    <a:lstStyle/>
                    <a:p>
                      <a:pPr algn="l" fontAlgn="ctr"/>
                      <a:r>
                        <a:rPr lang="en-US" sz="700" b="1" i="0" u="none" strike="noStrike">
                          <a:effectLst/>
                          <a:latin typeface="Arial" panose="020B0604020202020204" pitchFamily="34" charset="0"/>
                        </a:rPr>
                        <a:t>Top 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172,369.7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 3,789,442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    45,487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         840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205.2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      4,511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effectLst/>
                          <a:latin typeface="Arial" panose="020B0604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dirty="0">
                          <a:effectLst/>
                          <a:latin typeface="Arial" panose="020B060402020202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6380717"/>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p:cNvSpPr>
            <a:spLocks noGrp="1"/>
          </p:cNvSpPr>
          <p:nvPr>
            <p:ph type="title"/>
          </p:nvPr>
        </p:nvSpPr>
        <p:spPr>
          <a:xfrm>
            <a:off x="3124200" y="228600"/>
            <a:ext cx="5451475" cy="1216025"/>
          </a:xfrm>
        </p:spPr>
        <p:txBody>
          <a:bodyPr/>
          <a:lstStyle/>
          <a:p>
            <a:pPr eaLnBrk="1" hangingPunct="1"/>
            <a:r>
              <a:rPr lang="en-CA" dirty="0"/>
              <a:t> Press Releases</a:t>
            </a:r>
          </a:p>
        </p:txBody>
      </p:sp>
      <p:sp>
        <p:nvSpPr>
          <p:cNvPr id="72707" name="Content Placeholder 6"/>
          <p:cNvSpPr>
            <a:spLocks noGrp="1"/>
          </p:cNvSpPr>
          <p:nvPr>
            <p:ph idx="1"/>
          </p:nvPr>
        </p:nvSpPr>
        <p:spPr/>
        <p:txBody>
          <a:bodyPr>
            <a:noAutofit/>
          </a:bodyPr>
          <a:lstStyle/>
          <a:p>
            <a:pPr fontAlgn="base"/>
            <a:r>
              <a:rPr lang="en-US" sz="1000" dirty="0"/>
              <a:t>April 16 - Conexus Branches Shift to Service By Appointment</a:t>
            </a:r>
            <a:endParaRPr lang="en-CA" sz="1000" b="1" dirty="0"/>
          </a:p>
          <a:p>
            <a:pPr fontAlgn="base"/>
            <a:r>
              <a:rPr lang="en-CA" sz="1000" b="1" dirty="0"/>
              <a:t>March 13, 2020:  </a:t>
            </a:r>
            <a:r>
              <a:rPr lang="en-US" sz="1000" dirty="0"/>
              <a:t>With so much uncertainty surrounding the COVID-19 outbreak, we'd like to assist you with ways to take precautions in your day-to-day banking. </a:t>
            </a:r>
            <a:br>
              <a:rPr lang="en-US" sz="1000" dirty="0"/>
            </a:br>
            <a:br>
              <a:rPr lang="en-US" sz="1000" dirty="0"/>
            </a:br>
            <a:r>
              <a:rPr lang="en-US" sz="1000" dirty="0"/>
              <a:t>Whether you are self-isolating, looking for ways to practice social distancing, or simply looking to reduce the amount of trips you take into a branch - we've put together </a:t>
            </a:r>
            <a:r>
              <a:rPr lang="en-US" sz="1000" dirty="0">
                <a:hlinkClick r:id="rId3" tooltip="Ways to bank"/>
              </a:rPr>
              <a:t>a list of options</a:t>
            </a:r>
            <a:r>
              <a:rPr lang="en-US" sz="1000" dirty="0"/>
              <a:t> available to our members to bank remotely.</a:t>
            </a:r>
            <a:br>
              <a:rPr lang="en-US" sz="1000" dirty="0"/>
            </a:br>
            <a:br>
              <a:rPr lang="en-US" sz="1000" dirty="0"/>
            </a:br>
            <a:r>
              <a:rPr lang="en-US" sz="1000" dirty="0"/>
              <a:t>Still unsure and want to talk to someone before coming into a branch? Feel free to call your </a:t>
            </a:r>
            <a:r>
              <a:rPr lang="en-US" sz="1000" dirty="0">
                <a:hlinkClick r:id="rId4" tooltip="Find Branch/ATM"/>
              </a:rPr>
              <a:t>local branch</a:t>
            </a:r>
            <a:r>
              <a:rPr lang="en-US" sz="1000" dirty="0"/>
              <a:t> or our Member Contact Centre at 1-800-667-7477 and we'd be happy to answer any questions you may have.</a:t>
            </a:r>
            <a:endParaRPr lang="en-CA" sz="1000" b="1" dirty="0"/>
          </a:p>
          <a:p>
            <a:pPr fontAlgn="base"/>
            <a:r>
              <a:rPr lang="en-CA" sz="1000" b="1" dirty="0"/>
              <a:t>Sept 6, 2018:  </a:t>
            </a:r>
            <a:r>
              <a:rPr lang="en-US" sz="1000" dirty="0"/>
              <a:t>New Business Account Fees: October 1, 2018 </a:t>
            </a:r>
            <a:br>
              <a:rPr lang="en-US" sz="1000" dirty="0"/>
            </a:br>
            <a:r>
              <a:rPr lang="en-US" sz="1000" dirty="0"/>
              <a:t>Conexus is committed to providing you the best financial solutions to fit your business' unique needs. Therefore, some of the account and service fees you are currently paying will be changing as of October 1, 2018, including NO FEE deposits and the new Business 240 account. We are also improving the service that we offer Agriculture Members by converting accounts to match those that we offer Business Members. </a:t>
            </a:r>
            <a:endParaRPr lang="en-CA" sz="1000" b="1" dirty="0"/>
          </a:p>
          <a:p>
            <a:pPr>
              <a:buFont typeface="Wingdings" charset="2"/>
              <a:buChar char="§"/>
            </a:pPr>
            <a:r>
              <a:rPr lang="en-CA" sz="1000" b="1" dirty="0"/>
              <a:t>August 15th, 2018</a:t>
            </a:r>
            <a:r>
              <a:rPr lang="en-CA" sz="1000" dirty="0"/>
              <a:t> - </a:t>
            </a:r>
            <a:r>
              <a:rPr lang="en-CA" sz="1000" dirty="0" err="1"/>
              <a:t>EncoreFX</a:t>
            </a:r>
            <a:r>
              <a:rPr lang="en-CA" sz="1000" dirty="0"/>
              <a:t> (</a:t>
            </a:r>
            <a:r>
              <a:rPr lang="en-CA" sz="1000" dirty="0">
                <a:hlinkClick r:id="rId5"/>
              </a:rPr>
              <a:t>www.encorefx.com</a:t>
            </a:r>
            <a:r>
              <a:rPr lang="en-CA" sz="1000" dirty="0"/>
              <a:t>), a leading provider of foreign exchange, global payments, and risk management products for corporations, announced today that it has partnered with Conexus Credit Union to offer foreign exchange risk management services to Conexus’ business members.</a:t>
            </a:r>
          </a:p>
          <a:p>
            <a:pPr>
              <a:buFont typeface="Wingdings" charset="2"/>
              <a:buChar char="§"/>
            </a:pPr>
            <a:r>
              <a:rPr lang="en-CA" sz="1000" b="1" dirty="0"/>
              <a:t>August 14, 2018 </a:t>
            </a:r>
            <a:r>
              <a:rPr lang="en-CA" sz="1000" dirty="0"/>
              <a:t>– Canada’s first-ever authenticated voice banking service using Amazon Alexa, launches from creator Central 1 today. Central 1 clients - Innovation Credit Union and Conexus Credit Union - are piloting the technology that allows customers to use their voice to command actions for their bank accounts, as if Amazon Alexa were a customer service representative. In addition to being cutting-edge, the technology is revolutionary for those who may be either visually impaired, unable to leave their homes or use keyboards or smartphones to conduct their banking.</a:t>
            </a:r>
            <a:endParaRPr lang="en-US" sz="1000" b="1" dirty="0"/>
          </a:p>
        </p:txBody>
      </p:sp>
      <p:sp>
        <p:nvSpPr>
          <p:cNvPr id="727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C5B17AF-1041-460E-9602-C9EA8E079EAD}" type="slidenum">
              <a:rPr lang="en-US" b="0" smtClean="0">
                <a:solidFill>
                  <a:schemeClr val="bg1"/>
                </a:solidFill>
              </a:rPr>
              <a:pPr/>
              <a:t>70</a:t>
            </a:fld>
            <a:endParaRPr lang="en-US" b="0" dirty="0">
              <a:solidFill>
                <a:schemeClr val="bg1"/>
              </a:solidFill>
            </a:endParaRPr>
          </a:p>
        </p:txBody>
      </p:sp>
      <p:sp>
        <p:nvSpPr>
          <p:cNvPr id="2" name="TextBox 1"/>
          <p:cNvSpPr txBox="1"/>
          <p:nvPr/>
        </p:nvSpPr>
        <p:spPr>
          <a:xfrm>
            <a:off x="8485563" y="6553200"/>
            <a:ext cx="5822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6"/>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descr="Conexu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9395" y="773071"/>
            <a:ext cx="1818420" cy="827129"/>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225" y="25400"/>
            <a:ext cx="3048000" cy="1600200"/>
          </a:xfrm>
        </p:spPr>
        <p:txBody>
          <a:bodyPr/>
          <a:lstStyle/>
          <a:p>
            <a:r>
              <a:rPr lang="en-CA" dirty="0"/>
              <a:t>% Changes in Share of Total Market</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71</a:t>
            </a:fld>
            <a:endParaRPr lang="en-US" b="0">
              <a:solidFill>
                <a:schemeClr val="bg1"/>
              </a:solidFill>
            </a:endParaRPr>
          </a:p>
        </p:txBody>
      </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137" y="710516"/>
            <a:ext cx="1920875" cy="91508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013325" y="1815409"/>
            <a:ext cx="3725037" cy="2723823"/>
          </a:xfrm>
          <a:prstGeom prst="rect">
            <a:avLst/>
          </a:prstGeom>
          <a:noFill/>
        </p:spPr>
        <p:txBody>
          <a:bodyPr wrap="square" rtlCol="0">
            <a:spAutoFit/>
          </a:bodyPr>
          <a:lstStyle/>
          <a:p>
            <a:pPr algn="l"/>
            <a:r>
              <a:rPr lang="en-CA" sz="900" b="0" dirty="0"/>
              <a:t>Affinity is Canada’s 8th largest and Saskatchewan’s 2</a:t>
            </a:r>
            <a:r>
              <a:rPr lang="en-CA" sz="900" b="0" baseline="30000" dirty="0"/>
              <a:t>nd</a:t>
            </a:r>
            <a:r>
              <a:rPr lang="en-CA" sz="900" b="0" dirty="0"/>
              <a:t> largest credit union with assets of $5.9B, 121k members and 56 locations (Q2’19)</a:t>
            </a:r>
          </a:p>
          <a:p>
            <a:pPr algn="l"/>
            <a:endParaRPr lang="en-CA" sz="900" b="0" dirty="0"/>
          </a:p>
          <a:p>
            <a:pPr algn="l"/>
            <a:r>
              <a:rPr lang="en-CA" sz="900" b="0" dirty="0"/>
              <a:t>Affinity merged with Kenaston, Lintlaw, Prairie Diamond and Milestone Credit Unions in Jan 2007; with FirstSask and Nokomis Savings Credit Unions Jan 2008; with Broadview and Canoday Credit Unions Jan'13; with Spectra and Advantage July 2013; and  Shaunavon Credit Union and Hudsons Bay Credit Union Jan 2015.</a:t>
            </a:r>
          </a:p>
          <a:p>
            <a:pPr algn="l"/>
            <a:endParaRPr lang="en-CA" sz="900" b="0" dirty="0"/>
          </a:p>
          <a:p>
            <a:pPr algn="l"/>
            <a:r>
              <a:rPr lang="en-CA" sz="900" b="0" dirty="0"/>
              <a:t>Deposits include both personal and commercial.</a:t>
            </a:r>
          </a:p>
          <a:p>
            <a:pPr algn="l"/>
            <a:endParaRPr lang="en-CA" sz="900" b="0" dirty="0"/>
          </a:p>
          <a:p>
            <a:pPr algn="l"/>
            <a:r>
              <a:rPr lang="en-CA" sz="900" b="0" dirty="0"/>
              <a:t>Affinity changed their accounting for personal loans and mortgages in 2017 making prior year comparisons irrelevant.</a:t>
            </a:r>
          </a:p>
          <a:p>
            <a:pPr algn="l"/>
            <a:endParaRPr lang="en-CA" sz="900" b="0" dirty="0"/>
          </a:p>
          <a:p>
            <a:pPr algn="l"/>
            <a:endParaRPr lang="en-CA" sz="900" b="0" dirty="0"/>
          </a:p>
          <a:p>
            <a:pPr algn="l"/>
            <a:endParaRPr lang="en-US" sz="9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0F000000}"/>
              </a:ext>
            </a:extLst>
          </p:cNvPr>
          <p:cNvGraphicFramePr>
            <a:graphicFrameLocks/>
          </p:cNvGraphicFramePr>
          <p:nvPr>
            <p:extLst>
              <p:ext uri="{D42A27DB-BD31-4B8C-83A1-F6EECF244321}">
                <p14:modId xmlns:p14="http://schemas.microsoft.com/office/powerpoint/2010/main" val="1173889165"/>
              </p:ext>
            </p:extLst>
          </p:nvPr>
        </p:nvGraphicFramePr>
        <p:xfrm>
          <a:off x="101600" y="1727884"/>
          <a:ext cx="4400550" cy="441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CA3E5B32-D5F7-463F-8844-E130CE41E471}"/>
              </a:ext>
            </a:extLst>
          </p:cNvPr>
          <p:cNvGraphicFramePr>
            <a:graphicFrameLocks noChangeAspect="1"/>
          </p:cNvGraphicFramePr>
          <p:nvPr>
            <p:extLst>
              <p:ext uri="{D42A27DB-BD31-4B8C-83A1-F6EECF244321}">
                <p14:modId xmlns:p14="http://schemas.microsoft.com/office/powerpoint/2010/main" val="3362587060"/>
              </p:ext>
            </p:extLst>
          </p:nvPr>
        </p:nvGraphicFramePr>
        <p:xfrm>
          <a:off x="5013325" y="4525963"/>
          <a:ext cx="4029075" cy="1685925"/>
        </p:xfrm>
        <a:graphic>
          <a:graphicData uri="http://schemas.openxmlformats.org/presentationml/2006/ole">
            <mc:AlternateContent xmlns:mc="http://schemas.openxmlformats.org/markup-compatibility/2006">
              <mc:Choice xmlns:v="urn:schemas-microsoft-com:vml" Requires="v">
                <p:oleObj spid="_x0000_s18435"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CA3E5B32-D5F7-463F-8844-E130CE41E471}"/>
                          </a:ext>
                        </a:extLst>
                      </p:cNvPr>
                      <p:cNvPicPr/>
                      <p:nvPr/>
                    </p:nvPicPr>
                    <p:blipFill>
                      <a:blip r:embed="rId7"/>
                      <a:stretch>
                        <a:fillRect/>
                      </a:stretch>
                    </p:blipFill>
                    <p:spPr>
                      <a:xfrm>
                        <a:off x="5013325" y="4525963"/>
                        <a:ext cx="4029075" cy="1685925"/>
                      </a:xfrm>
                      <a:prstGeom prst="rect">
                        <a:avLst/>
                      </a:prstGeom>
                    </p:spPr>
                  </p:pic>
                </p:oleObj>
              </mc:Fallback>
            </mc:AlternateContent>
          </a:graphicData>
        </a:graphic>
      </p:graphicFrame>
    </p:spTree>
    <p:extLst>
      <p:ext uri="{BB962C8B-B14F-4D97-AF65-F5344CB8AC3E}">
        <p14:creationId xmlns:p14="http://schemas.microsoft.com/office/powerpoint/2010/main" val="1827038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430787"/>
            <a:ext cx="3200400"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72</a:t>
            </a:fld>
            <a:endParaRPr lang="en-US" b="0" dirty="0">
              <a:solidFill>
                <a:schemeClr val="bg1"/>
              </a:solidFill>
            </a:endParaRPr>
          </a:p>
        </p:txBody>
      </p:sp>
      <p:sp>
        <p:nvSpPr>
          <p:cNvPr id="2" name="TextBox 1"/>
          <p:cNvSpPr txBox="1"/>
          <p:nvPr/>
        </p:nvSpPr>
        <p:spPr>
          <a:xfrm>
            <a:off x="6705600" y="6534626"/>
            <a:ext cx="914400" cy="215444"/>
          </a:xfrm>
          <a:prstGeom prst="rect">
            <a:avLst/>
          </a:prstGeom>
          <a:noFill/>
        </p:spPr>
        <p:txBody>
          <a:bodyPr wrap="square" rtlCol="0">
            <a:spAutoFit/>
          </a:bodyPr>
          <a:lstStyle/>
          <a:p>
            <a:r>
              <a:rPr lang="en-US" sz="800" b="0" dirty="0"/>
              <a:t>18EG 9</a:t>
            </a:r>
          </a:p>
        </p:txBody>
      </p:sp>
      <p:sp>
        <p:nvSpPr>
          <p:cNvPr id="13"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137" y="710516"/>
            <a:ext cx="1920875" cy="91508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graphicFrame>
        <p:nvGraphicFramePr>
          <p:cNvPr id="10" name="Chart 9">
            <a:extLst>
              <a:ext uri="{FF2B5EF4-FFF2-40B4-BE49-F238E27FC236}">
                <a16:creationId xmlns:a16="http://schemas.microsoft.com/office/drawing/2014/main" id="{00000000-0008-0000-1300-00000F000000}"/>
              </a:ext>
            </a:extLst>
          </p:cNvPr>
          <p:cNvGraphicFramePr>
            <a:graphicFrameLocks/>
          </p:cNvGraphicFramePr>
          <p:nvPr>
            <p:extLst>
              <p:ext uri="{D42A27DB-BD31-4B8C-83A1-F6EECF244321}">
                <p14:modId xmlns:p14="http://schemas.microsoft.com/office/powerpoint/2010/main" val="4156373726"/>
              </p:ext>
            </p:extLst>
          </p:nvPr>
        </p:nvGraphicFramePr>
        <p:xfrm>
          <a:off x="208115" y="1807588"/>
          <a:ext cx="4091940" cy="4619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25B5E79B-0D41-4121-998D-FAFB91C85473}"/>
              </a:ext>
            </a:extLst>
          </p:cNvPr>
          <p:cNvGraphicFramePr>
            <a:graphicFrameLocks noChangeAspect="1"/>
          </p:cNvGraphicFramePr>
          <p:nvPr>
            <p:extLst>
              <p:ext uri="{D42A27DB-BD31-4B8C-83A1-F6EECF244321}">
                <p14:modId xmlns:p14="http://schemas.microsoft.com/office/powerpoint/2010/main" val="1571266491"/>
              </p:ext>
            </p:extLst>
          </p:nvPr>
        </p:nvGraphicFramePr>
        <p:xfrm>
          <a:off x="5627688" y="4343400"/>
          <a:ext cx="3438525" cy="1905000"/>
        </p:xfrm>
        <a:graphic>
          <a:graphicData uri="http://schemas.openxmlformats.org/presentationml/2006/ole">
            <mc:AlternateContent xmlns:mc="http://schemas.openxmlformats.org/markup-compatibility/2006">
              <mc:Choice xmlns:v="urn:schemas-microsoft-com:vml" Requires="v">
                <p:oleObj spid="_x0000_s19459" name="Macro-Enabled Worksheet" r:id="rId6" imgW="3438675" imgH="1905136" progId="Excel.SheetMacroEnabled.12">
                  <p:link updateAutomatic="1"/>
                </p:oleObj>
              </mc:Choice>
              <mc:Fallback>
                <p:oleObj name="Macro-Enabled Worksheet" r:id="rId6" imgW="3438675" imgH="1905136" progId="Excel.SheetMacroEnabled.12">
                  <p:link updateAutomatic="1"/>
                  <p:pic>
                    <p:nvPicPr>
                      <p:cNvPr id="4" name="Object 3">
                        <a:extLst>
                          <a:ext uri="{FF2B5EF4-FFF2-40B4-BE49-F238E27FC236}">
                            <a16:creationId xmlns:a16="http://schemas.microsoft.com/office/drawing/2014/main" id="{25B5E79B-0D41-4121-998D-FAFB91C85473}"/>
                          </a:ext>
                        </a:extLst>
                      </p:cNvPr>
                      <p:cNvPicPr/>
                      <p:nvPr/>
                    </p:nvPicPr>
                    <p:blipFill>
                      <a:blip r:embed="rId7"/>
                      <a:stretch>
                        <a:fillRect/>
                      </a:stretch>
                    </p:blipFill>
                    <p:spPr>
                      <a:xfrm>
                        <a:off x="5627688" y="4343400"/>
                        <a:ext cx="3438525" cy="1905000"/>
                      </a:xfrm>
                      <a:prstGeom prst="rect">
                        <a:avLst/>
                      </a:prstGeom>
                    </p:spPr>
                  </p:pic>
                </p:oleObj>
              </mc:Fallback>
            </mc:AlternateContent>
          </a:graphicData>
        </a:graphic>
      </p:graphicFrame>
    </p:spTree>
    <p:extLst>
      <p:ext uri="{BB962C8B-B14F-4D97-AF65-F5344CB8AC3E}">
        <p14:creationId xmlns:p14="http://schemas.microsoft.com/office/powerpoint/2010/main" val="701835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
          <p:cNvSpPr>
            <a:spLocks noGrp="1"/>
          </p:cNvSpPr>
          <p:nvPr>
            <p:ph type="title"/>
          </p:nvPr>
        </p:nvSpPr>
        <p:spPr>
          <a:xfrm>
            <a:off x="3429000" y="304800"/>
            <a:ext cx="5146675" cy="1216025"/>
          </a:xfrm>
        </p:spPr>
        <p:txBody>
          <a:bodyPr/>
          <a:lstStyle/>
          <a:p>
            <a:r>
              <a:rPr lang="en-CA" dirty="0"/>
              <a:t>Press Releases</a:t>
            </a:r>
          </a:p>
        </p:txBody>
      </p:sp>
      <p:sp>
        <p:nvSpPr>
          <p:cNvPr id="79875" name="Content Placeholder 8"/>
          <p:cNvSpPr>
            <a:spLocks noGrp="1"/>
          </p:cNvSpPr>
          <p:nvPr>
            <p:ph idx="1"/>
          </p:nvPr>
        </p:nvSpPr>
        <p:spPr/>
        <p:txBody>
          <a:bodyPr>
            <a:noAutofit/>
          </a:bodyPr>
          <a:lstStyle/>
          <a:p>
            <a:r>
              <a:rPr lang="en-US" sz="1000" dirty="0"/>
              <a:t>Mar 13, 2020:  The health and well-being of our members, employees and communities is our primary focus during the COVID-19 outbreak. We understand that now more than ever, our members need us for advice and support. Presently, our advice centres and Contact Centre will continue to operate during their usual hours of operation. Rest assured, we have plans in place to ensure members continue to receive the services they need.</a:t>
            </a:r>
          </a:p>
          <a:p>
            <a:r>
              <a:rPr lang="en-CA" sz="1000" dirty="0"/>
              <a:t>Jun 14, 2018:  A first of its kind in the province, Affinity Credit Union has launched a new fast short-term loan designed to help individuals get out of the payday loan cycle and to prevent others from getting caught in it. </a:t>
            </a:r>
          </a:p>
          <a:p>
            <a:r>
              <a:rPr lang="en-CA" sz="1000" dirty="0"/>
              <a:t>“Every one of our members is important to us. We know that unexpected expenses can pop up and when they do, they can affect an individual’s ability to manage until the next paycheque arrives.  Our role, as a credit union, is to help our members navigate financial challenges. The Restart Loan was developed to assist members who are struggling with debt and credit challenges and to help prevent them from resorting to a payday loan out of desperation,” said Myrna Hewitt, Executive Vice President, Member Experience, Affinity Credit Union.</a:t>
            </a:r>
          </a:p>
          <a:p>
            <a:r>
              <a:rPr lang="en-CA" sz="1000" dirty="0"/>
              <a:t>Jan 24, 2018:We’re excited to announce a strategic partnership with First Nations Bank of Canada (FNBC). This partnership will allow us to better serve the banking and financial services needs of First Nations and Métis peoples in Saskatchewan. </a:t>
            </a:r>
          </a:p>
          <a:p>
            <a:r>
              <a:rPr lang="en-CA" sz="1000" dirty="0"/>
              <a:t>Under the new strategic partnership, Affinity and FNBC will work together to respond to commercial banking opportunities that are mutually beneficial. FNBC and Affinity will cooperate on opportunities that take advantage of each other’s strength. The resulting synergy will deliver superior financial services to Indigenous peoples and their communities.</a:t>
            </a:r>
            <a:endParaRPr lang="en-US" sz="1000" b="1" dirty="0"/>
          </a:p>
          <a:p>
            <a:pPr>
              <a:buFont typeface="Wingdings" charset="2"/>
              <a:buChar char="§"/>
            </a:pPr>
            <a:r>
              <a:rPr lang="en-US" sz="1000" b="1" dirty="0"/>
              <a:t>Jan 02, 2018: </a:t>
            </a:r>
            <a:r>
              <a:rPr lang="en-US" sz="1000" dirty="0"/>
              <a:t>On January 1, 2018, Porcupine Credit Union joined the Affinity family.  Wishing the warmest of welcomes to members from Porcupine Credit Union – we’re so excited to have you on board! We’re committed to providing you an exceptional member service experience, no matter how or where you bank with us.</a:t>
            </a:r>
          </a:p>
          <a:p>
            <a:pPr>
              <a:buFont typeface="Wingdings" charset="2"/>
              <a:buChar char="§"/>
            </a:pPr>
            <a:endParaRPr lang="en-CA" sz="1000" b="0" dirty="0"/>
          </a:p>
          <a:p>
            <a:pPr>
              <a:buFont typeface="Wingdings" charset="2"/>
              <a:buChar char="§"/>
            </a:pPr>
            <a:endParaRPr lang="en-CA" sz="1000" b="0" dirty="0"/>
          </a:p>
        </p:txBody>
      </p:sp>
      <p:sp>
        <p:nvSpPr>
          <p:cNvPr id="7987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C9B0905-30D2-4ACC-AE6E-C7C5C9B4DE56}" type="slidenum">
              <a:rPr lang="en-US" b="0" smtClean="0">
                <a:solidFill>
                  <a:schemeClr val="bg1"/>
                </a:solidFill>
              </a:rPr>
              <a:pPr/>
              <a:t>73</a:t>
            </a:fld>
            <a:endParaRPr lang="en-US" b="0" dirty="0">
              <a:solidFill>
                <a:schemeClr val="bg1"/>
              </a:solidFill>
            </a:endParaRPr>
          </a:p>
        </p:txBody>
      </p:sp>
      <p:sp>
        <p:nvSpPr>
          <p:cNvPr id="2" name="TextBox 1"/>
          <p:cNvSpPr txBox="1"/>
          <p:nvPr/>
        </p:nvSpPr>
        <p:spPr>
          <a:xfrm>
            <a:off x="8453696" y="6563548"/>
            <a:ext cx="614104" cy="2182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137" y="710516"/>
            <a:ext cx="1920875" cy="91508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5365"/>
            <a:ext cx="3124200" cy="1600200"/>
          </a:xfrm>
        </p:spPr>
        <p:txBody>
          <a:bodyPr/>
          <a:lstStyle/>
          <a:p>
            <a:r>
              <a:rPr lang="en-CA" dirty="0"/>
              <a:t>% Changes in Share of Total Market</a:t>
            </a:r>
            <a:br>
              <a:rPr lang="en-CA" dirty="0"/>
            </a:br>
            <a:endParaRPr lang="en-US" dirty="0"/>
          </a:p>
        </p:txBody>
      </p:sp>
      <p:sp>
        <p:nvSpPr>
          <p:cNvPr id="757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603BC93-3AF5-4A85-889B-B2551DC9F3A9}" type="slidenum">
              <a:rPr lang="en-US" b="0" smtClean="0">
                <a:solidFill>
                  <a:schemeClr val="bg1"/>
                </a:solidFill>
              </a:rPr>
              <a:pPr/>
              <a:t>74</a:t>
            </a:fld>
            <a:endParaRPr lang="en-US" b="0" dirty="0">
              <a:solidFill>
                <a:schemeClr val="bg1"/>
              </a:solidFill>
            </a:endParaRPr>
          </a:p>
        </p:txBody>
      </p:sp>
      <p:pic>
        <p:nvPicPr>
          <p:cNvPr id="7578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104"/>
          <a:stretch/>
        </p:blipFill>
        <p:spPr bwMode="auto">
          <a:xfrm>
            <a:off x="990600" y="1066800"/>
            <a:ext cx="2179745" cy="519523"/>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410909" y="1998613"/>
            <a:ext cx="3612884" cy="2092881"/>
          </a:xfrm>
          <a:prstGeom prst="rect">
            <a:avLst/>
          </a:prstGeom>
          <a:noFill/>
        </p:spPr>
        <p:txBody>
          <a:bodyPr wrap="square" rtlCol="0">
            <a:spAutoFit/>
          </a:bodyPr>
          <a:lstStyle/>
          <a:p>
            <a:pPr algn="l"/>
            <a:r>
              <a:rPr lang="en-CA" sz="1000" b="0" dirty="0"/>
              <a:t>Innovation is Canada’s 20th largest and Saskatchewan’s 3</a:t>
            </a:r>
            <a:r>
              <a:rPr lang="en-CA" sz="1000" b="0" baseline="30000" dirty="0"/>
              <a:t>nd</a:t>
            </a:r>
            <a:r>
              <a:rPr lang="en-CA" sz="1000" b="0" dirty="0"/>
              <a:t> largest credit union with assets of $2.8B, 55k members and 25 locations (Q2’19)</a:t>
            </a:r>
          </a:p>
          <a:p>
            <a:pPr algn="l"/>
            <a:endParaRPr lang="en-CA" sz="1000" b="0" dirty="0"/>
          </a:p>
          <a:p>
            <a:pPr algn="l"/>
            <a:r>
              <a:rPr lang="en-CA" sz="1000" b="0" dirty="0"/>
              <a:t>Innovation merged with BCU Financial and Southwest Credit Union Jan 2007 and with East End Credit Union Jan 2013</a:t>
            </a:r>
          </a:p>
          <a:p>
            <a:pPr algn="l"/>
            <a:r>
              <a:rPr lang="en-CA" sz="1000" b="0" dirty="0"/>
              <a:t>Innovation is in the process of becoming a Federal Credit Union</a:t>
            </a:r>
          </a:p>
          <a:p>
            <a:pPr algn="l"/>
            <a:endParaRPr lang="en-CA" sz="1000" b="0" dirty="0"/>
          </a:p>
          <a:p>
            <a:pPr algn="l"/>
            <a:endParaRPr lang="en-CA" sz="1000" b="0" dirty="0"/>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1200-000010000000}"/>
              </a:ext>
            </a:extLst>
          </p:cNvPr>
          <p:cNvGraphicFramePr>
            <a:graphicFrameLocks/>
          </p:cNvGraphicFramePr>
          <p:nvPr>
            <p:extLst>
              <p:ext uri="{D42A27DB-BD31-4B8C-83A1-F6EECF244321}">
                <p14:modId xmlns:p14="http://schemas.microsoft.com/office/powerpoint/2010/main" val="3417245174"/>
              </p:ext>
            </p:extLst>
          </p:nvPr>
        </p:nvGraphicFramePr>
        <p:xfrm>
          <a:off x="179461" y="1889393"/>
          <a:ext cx="4582160" cy="43002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E4BC3065-3787-4144-8861-0B9BC91B51B3}"/>
              </a:ext>
            </a:extLst>
          </p:cNvPr>
          <p:cNvGraphicFramePr>
            <a:graphicFrameLocks noGrp="1"/>
          </p:cNvGraphicFramePr>
          <p:nvPr>
            <p:extLst>
              <p:ext uri="{D42A27DB-BD31-4B8C-83A1-F6EECF244321}">
                <p14:modId xmlns:p14="http://schemas.microsoft.com/office/powerpoint/2010/main" val="2847282004"/>
              </p:ext>
            </p:extLst>
          </p:nvPr>
        </p:nvGraphicFramePr>
        <p:xfrm>
          <a:off x="5035993" y="4977269"/>
          <a:ext cx="3987800" cy="1219200"/>
        </p:xfrm>
        <a:graphic>
          <a:graphicData uri="http://schemas.openxmlformats.org/drawingml/2006/table">
            <a:tbl>
              <a:tblPr/>
              <a:tblGrid>
                <a:gridCol w="1205835">
                  <a:extLst>
                    <a:ext uri="{9D8B030D-6E8A-4147-A177-3AD203B41FA5}">
                      <a16:colId xmlns:a16="http://schemas.microsoft.com/office/drawing/2014/main" val="4288620594"/>
                    </a:ext>
                  </a:extLst>
                </a:gridCol>
                <a:gridCol w="759581">
                  <a:extLst>
                    <a:ext uri="{9D8B030D-6E8A-4147-A177-3AD203B41FA5}">
                      <a16:colId xmlns:a16="http://schemas.microsoft.com/office/drawing/2014/main" val="3824632412"/>
                    </a:ext>
                  </a:extLst>
                </a:gridCol>
                <a:gridCol w="674128">
                  <a:extLst>
                    <a:ext uri="{9D8B030D-6E8A-4147-A177-3AD203B41FA5}">
                      <a16:colId xmlns:a16="http://schemas.microsoft.com/office/drawing/2014/main" val="800965911"/>
                    </a:ext>
                  </a:extLst>
                </a:gridCol>
                <a:gridCol w="674128">
                  <a:extLst>
                    <a:ext uri="{9D8B030D-6E8A-4147-A177-3AD203B41FA5}">
                      <a16:colId xmlns:a16="http://schemas.microsoft.com/office/drawing/2014/main" val="2155841602"/>
                    </a:ext>
                  </a:extLst>
                </a:gridCol>
                <a:gridCol w="674128">
                  <a:extLst>
                    <a:ext uri="{9D8B030D-6E8A-4147-A177-3AD203B41FA5}">
                      <a16:colId xmlns:a16="http://schemas.microsoft.com/office/drawing/2014/main" val="1233574235"/>
                    </a:ext>
                  </a:extLst>
                </a:gridCol>
              </a:tblGrid>
              <a:tr h="152400">
                <a:tc>
                  <a:txBody>
                    <a:bodyPr/>
                    <a:lstStyle/>
                    <a:p>
                      <a:pPr algn="l" fontAlgn="ctr"/>
                      <a:r>
                        <a:rPr lang="en-US" sz="1000" b="1" i="0" u="none" strike="noStrike">
                          <a:solidFill>
                            <a:srgbClr val="FFFFFF"/>
                          </a:solidFill>
                          <a:effectLst/>
                          <a:latin typeface="Calibri" panose="020F0502020204030204" pitchFamily="34" charset="0"/>
                        </a:rPr>
                        <a:t>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a:txBody>
                    <a:bodyPr/>
                    <a:lstStyle/>
                    <a:p>
                      <a:pPr algn="ctr" fontAlgn="ctr"/>
                      <a:r>
                        <a:rPr lang="en-US"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gridSpan="3">
                  <a:txBody>
                    <a:bodyPr/>
                    <a:lstStyle/>
                    <a:p>
                      <a:pPr algn="ctr" fontAlgn="ctr"/>
                      <a:r>
                        <a:rPr lang="en-US"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5727423"/>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Dec'18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9469461"/>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1083178"/>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1,279.4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078414599"/>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997.2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0" i="0" u="none" strike="noStrike">
                          <a:solidFill>
                            <a:srgbClr val="006100"/>
                          </a:solidFill>
                          <a:effectLst/>
                          <a:latin typeface="Calibri" panose="020F0502020204030204" pitchFamily="34" charset="0"/>
                        </a:rPr>
                        <a:t>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67806531"/>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effectLst/>
                          <a:latin typeface="Calibri" panose="020F0502020204030204" pitchFamily="34" charset="0"/>
                        </a:rPr>
                        <a:t>2,276.6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0" u="none" strike="noStrike">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53889581"/>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953.7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3969263"/>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3,230.2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621788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763" y="455365"/>
            <a:ext cx="4800600"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75</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104"/>
          <a:stretch/>
        </p:blipFill>
        <p:spPr bwMode="auto">
          <a:xfrm>
            <a:off x="990600" y="1066800"/>
            <a:ext cx="2179745" cy="519523"/>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graphicFrame>
        <p:nvGraphicFramePr>
          <p:cNvPr id="9" name="Chart 8">
            <a:extLst>
              <a:ext uri="{FF2B5EF4-FFF2-40B4-BE49-F238E27FC236}">
                <a16:creationId xmlns:a16="http://schemas.microsoft.com/office/drawing/2014/main" id="{00000000-0008-0000-1300-000010000000}"/>
              </a:ext>
            </a:extLst>
          </p:cNvPr>
          <p:cNvGraphicFramePr>
            <a:graphicFrameLocks/>
          </p:cNvGraphicFramePr>
          <p:nvPr>
            <p:extLst>
              <p:ext uri="{D42A27DB-BD31-4B8C-83A1-F6EECF244321}">
                <p14:modId xmlns:p14="http://schemas.microsoft.com/office/powerpoint/2010/main" val="1381714245"/>
              </p:ext>
            </p:extLst>
          </p:nvPr>
        </p:nvGraphicFramePr>
        <p:xfrm>
          <a:off x="304800" y="1906692"/>
          <a:ext cx="4587240" cy="4250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6F09218D-D556-1143-AE74-E8CFAA0D655A}"/>
              </a:ext>
            </a:extLst>
          </p:cNvPr>
          <p:cNvGraphicFramePr>
            <a:graphicFrameLocks noGrp="1"/>
          </p:cNvGraphicFramePr>
          <p:nvPr>
            <p:extLst>
              <p:ext uri="{D42A27DB-BD31-4B8C-83A1-F6EECF244321}">
                <p14:modId xmlns:p14="http://schemas.microsoft.com/office/powerpoint/2010/main" val="3716038506"/>
              </p:ext>
            </p:extLst>
          </p:nvPr>
        </p:nvGraphicFramePr>
        <p:xfrm>
          <a:off x="5562600" y="4480737"/>
          <a:ext cx="3416300" cy="1676400"/>
        </p:xfrm>
        <a:graphic>
          <a:graphicData uri="http://schemas.openxmlformats.org/drawingml/2006/table">
            <a:tbl>
              <a:tblPr/>
              <a:tblGrid>
                <a:gridCol w="1205195">
                  <a:extLst>
                    <a:ext uri="{9D8B030D-6E8A-4147-A177-3AD203B41FA5}">
                      <a16:colId xmlns:a16="http://schemas.microsoft.com/office/drawing/2014/main" val="2666209876"/>
                    </a:ext>
                  </a:extLst>
                </a:gridCol>
                <a:gridCol w="863565">
                  <a:extLst>
                    <a:ext uri="{9D8B030D-6E8A-4147-A177-3AD203B41FA5}">
                      <a16:colId xmlns:a16="http://schemas.microsoft.com/office/drawing/2014/main" val="153146950"/>
                    </a:ext>
                  </a:extLst>
                </a:gridCol>
                <a:gridCol w="673770">
                  <a:extLst>
                    <a:ext uri="{9D8B030D-6E8A-4147-A177-3AD203B41FA5}">
                      <a16:colId xmlns:a16="http://schemas.microsoft.com/office/drawing/2014/main" val="283132855"/>
                    </a:ext>
                  </a:extLst>
                </a:gridCol>
                <a:gridCol w="673770">
                  <a:extLst>
                    <a:ext uri="{9D8B030D-6E8A-4147-A177-3AD203B41FA5}">
                      <a16:colId xmlns:a16="http://schemas.microsoft.com/office/drawing/2014/main" val="3048739184"/>
                    </a:ext>
                  </a:extLst>
                </a:gridCol>
              </a:tblGrid>
              <a:tr h="152400">
                <a:tc gridSpan="2">
                  <a:txBody>
                    <a:bodyPr/>
                    <a:lstStyle/>
                    <a:p>
                      <a:pPr algn="l" fontAlgn="ctr"/>
                      <a:r>
                        <a:rPr lang="en-US" sz="1000" b="1" i="0" u="none" strike="noStrike">
                          <a:solidFill>
                            <a:srgbClr val="FFFFFF"/>
                          </a:solidFill>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hMerge="1">
                  <a:txBody>
                    <a:bodyPr/>
                    <a:lstStyle/>
                    <a:p>
                      <a:endParaRPr lang="en-US"/>
                    </a:p>
                  </a:txBody>
                  <a:tcPr/>
                </a:tc>
                <a:tc gridSpan="2">
                  <a:txBody>
                    <a:bodyPr/>
                    <a:lstStyle/>
                    <a:p>
                      <a:pPr algn="ctr" fontAlgn="ctr"/>
                      <a:r>
                        <a:rPr lang="en-US" sz="1000" b="1" i="0" u="none" strike="noStrike">
                          <a:effectLst/>
                          <a:latin typeface="Calibri" panose="020F0502020204030204" pitchFamily="34" charset="0"/>
                        </a:rPr>
                        <a:t>Share of Saskatchewan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52542249"/>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US" sz="1000" b="1" i="0" u="none" strike="noStrike">
                          <a:effectLst/>
                          <a:latin typeface="Calibri" panose="020F0502020204030204" pitchFamily="34" charset="0"/>
                        </a:rPr>
                        <a:t>Dec '18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9409217"/>
                  </a:ext>
                </a:extLst>
              </a:tr>
              <a:tr h="152400">
                <a:tc>
                  <a:txBody>
                    <a:bodyPr/>
                    <a:lstStyle/>
                    <a:p>
                      <a:pPr algn="l" fontAlgn="ctr"/>
                      <a:r>
                        <a:rPr lang="en-US"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12285800"/>
                  </a:ext>
                </a:extLst>
              </a:tr>
              <a:tr h="152400">
                <a:tc>
                  <a:txBody>
                    <a:bodyPr/>
                    <a:lstStyle/>
                    <a:p>
                      <a:pPr algn="l" fontAlgn="ctr"/>
                      <a:r>
                        <a:rPr lang="en-US" sz="1000" b="0" i="0" u="none" strike="noStrike">
                          <a:effectLst/>
                          <a:latin typeface="Calibri" panose="020F0502020204030204" pitchFamily="34" charset="0"/>
                        </a:rPr>
                        <a:t>Demand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1,279.4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059365583"/>
                  </a:ext>
                </a:extLst>
              </a:tr>
              <a:tr h="152400">
                <a:tc>
                  <a:txBody>
                    <a:bodyPr/>
                    <a:lstStyle/>
                    <a:p>
                      <a:pPr algn="l" fontAlgn="ctr"/>
                      <a:r>
                        <a:rPr lang="en-US" sz="1000" b="0" i="0" u="none" strike="noStrike">
                          <a:effectLst/>
                          <a:latin typeface="Calibri" panose="020F0502020204030204" pitchFamily="34" charset="0"/>
                        </a:rPr>
                        <a:t>Term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997.2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6100"/>
                          </a:solidFill>
                          <a:effectLst/>
                          <a:latin typeface="Calibri" panose="020F0502020204030204" pitchFamily="34" charset="0"/>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0" i="0" u="none" strike="noStrike">
                          <a:solidFill>
                            <a:srgbClr val="006100"/>
                          </a:solidFill>
                          <a:effectLst/>
                          <a:latin typeface="Calibri" panose="020F0502020204030204" pitchFamily="34" charset="0"/>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47633819"/>
                  </a:ext>
                </a:extLst>
              </a:tr>
              <a:tr h="152400">
                <a:tc>
                  <a:txBody>
                    <a:bodyPr/>
                    <a:lstStyle/>
                    <a:p>
                      <a:pPr algn="l" fontAlgn="ctr"/>
                      <a:r>
                        <a:rPr lang="en-US" sz="1000" b="1" i="0" u="none" strike="noStrike">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2,276.6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564152"/>
                  </a:ext>
                </a:extLst>
              </a:tr>
              <a:tr h="152400">
                <a:tc>
                  <a:txBody>
                    <a:bodyPr/>
                    <a:lstStyle/>
                    <a:p>
                      <a:pPr algn="l" fontAlgn="ctr"/>
                      <a:r>
                        <a:rPr lang="en-US" sz="1000" b="0" i="0" u="none" strike="noStrike">
                          <a:effectLst/>
                          <a:latin typeface="Calibri" panose="020F0502020204030204" pitchFamily="34" charset="0"/>
                        </a:rPr>
                        <a:t>Mortgages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734655101"/>
                  </a:ext>
                </a:extLst>
              </a:tr>
              <a:tr h="152400">
                <a:tc>
                  <a:txBody>
                    <a:bodyPr/>
                    <a:lstStyle/>
                    <a:p>
                      <a:pPr algn="l" fontAlgn="ctr"/>
                      <a:r>
                        <a:rPr lang="en-US" sz="1000" b="0" i="0" u="none" strike="noStrike">
                          <a:effectLst/>
                          <a:latin typeface="Calibri" panose="020F0502020204030204" pitchFamily="34" charset="0"/>
                        </a:rPr>
                        <a:t>Personal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01577197"/>
                  </a:ext>
                </a:extLst>
              </a:tr>
              <a:tr h="152400">
                <a:tc>
                  <a:txBody>
                    <a:bodyPr/>
                    <a:lstStyle/>
                    <a:p>
                      <a:pPr algn="l" fontAlgn="ctr"/>
                      <a:r>
                        <a:rPr lang="en-US" sz="1000" b="1" i="0" u="none" strike="noStrike">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953.7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6016306"/>
                  </a:ext>
                </a:extLst>
              </a:tr>
              <a:tr h="152400">
                <a:tc>
                  <a:txBody>
                    <a:bodyPr/>
                    <a:lstStyle/>
                    <a:p>
                      <a:pPr algn="l" fontAlgn="ctr"/>
                      <a:r>
                        <a:rPr lang="en-US" sz="1000" b="1" i="0" u="none" strike="noStrike">
                          <a:effectLst/>
                          <a:latin typeface="Calibri" panose="020F0502020204030204" pitchFamily="34" charset="0"/>
                        </a:rPr>
                        <a:t>Total Fin Prods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Calibri" panose="020F0502020204030204" pitchFamily="34" charset="0"/>
                        </a:rPr>
                        <a:t>3,230.2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31320206"/>
                  </a:ext>
                </a:extLst>
              </a:tr>
            </a:tbl>
          </a:graphicData>
        </a:graphic>
      </p:graphicFrame>
    </p:spTree>
    <p:extLst>
      <p:ext uri="{BB962C8B-B14F-4D97-AF65-F5344CB8AC3E}">
        <p14:creationId xmlns:p14="http://schemas.microsoft.com/office/powerpoint/2010/main" val="1707066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3800" y="304800"/>
            <a:ext cx="4841874" cy="1216025"/>
          </a:xfrm>
        </p:spPr>
        <p:txBody>
          <a:bodyPr/>
          <a:lstStyle/>
          <a:p>
            <a:r>
              <a:rPr lang="en-US" dirty="0"/>
              <a:t>Press Releases</a:t>
            </a:r>
          </a:p>
        </p:txBody>
      </p:sp>
      <p:sp>
        <p:nvSpPr>
          <p:cNvPr id="7" name="Content Placeholder 6"/>
          <p:cNvSpPr>
            <a:spLocks noGrp="1"/>
          </p:cNvSpPr>
          <p:nvPr>
            <p:ph idx="1"/>
          </p:nvPr>
        </p:nvSpPr>
        <p:spPr/>
        <p:txBody>
          <a:bodyPr>
            <a:noAutofit/>
          </a:bodyPr>
          <a:lstStyle/>
          <a:p>
            <a:pPr fontAlgn="base">
              <a:buFont typeface="Arial" panose="020B0604020202020204" pitchFamily="34" charset="0"/>
              <a:buChar char="•"/>
            </a:pPr>
            <a:r>
              <a:rPr lang="en-CA" sz="1000" b="1" dirty="0"/>
              <a:t>April 13, 2020:  </a:t>
            </a:r>
            <a:r>
              <a:rPr lang="en-US" sz="1000" dirty="0"/>
              <a:t>Just a reminder that effective today, Monday, April 13th, </a:t>
            </a:r>
            <a:r>
              <a:rPr lang="en-US" sz="1000" b="1" dirty="0"/>
              <a:t>all of our advice </a:t>
            </a:r>
            <a:r>
              <a:rPr lang="en-US" sz="1000" b="1" dirty="0" err="1"/>
              <a:t>centres</a:t>
            </a:r>
            <a:r>
              <a:rPr lang="en-US" sz="1000" b="1" dirty="0"/>
              <a:t>/branches have shifted to phone, online, and by-appointment-only service as an additional COVID-19 safety measure.</a:t>
            </a:r>
            <a:r>
              <a:rPr lang="en-US" sz="1000" dirty="0"/>
              <a:t> They are closed to walk-in traffic. Please call us at 1.866.446.7001 so we can help you determine your best service option for your banking needs</a:t>
            </a:r>
            <a:endParaRPr lang="en-CA" sz="1000" b="1" dirty="0"/>
          </a:p>
          <a:p>
            <a:pPr fontAlgn="base">
              <a:buFont typeface="Arial" panose="020B0604020202020204" pitchFamily="34" charset="0"/>
              <a:buChar char="•"/>
            </a:pPr>
            <a:r>
              <a:rPr lang="en-CA" sz="1000" b="1" dirty="0"/>
              <a:t>March 12, 2020: </a:t>
            </a:r>
            <a:r>
              <a:rPr lang="en-US" sz="1000" b="1" dirty="0"/>
              <a:t>Your safety is our number one priority</a:t>
            </a:r>
          </a:p>
          <a:p>
            <a:pPr fontAlgn="base"/>
            <a:r>
              <a:rPr lang="en-US" sz="1000" dirty="0"/>
              <a:t>With the World Health Organization declaring COVID-19 (the coronavirus) a pandemic, I wanted to let our members know how and what Innovation is doing in response.  Our members’ and staff safety are our number one priority. As a part of our proactive business continuity framework, we’re currently analyzing areas of potential risk and are implementing the following proactive safety measures:</a:t>
            </a:r>
            <a:br>
              <a:rPr lang="en-US" sz="1000" dirty="0"/>
            </a:br>
            <a:r>
              <a:rPr lang="en-US" sz="1000" dirty="0"/>
              <a:t>employing external contractors, including additional cleaning and sanitation at our advice centres, ensuring we follow the “6 foot rule” to protect members visiting an advice </a:t>
            </a:r>
            <a:r>
              <a:rPr lang="en-US" sz="1000" dirty="0" err="1"/>
              <a:t>centre</a:t>
            </a:r>
            <a:r>
              <a:rPr lang="en-US" sz="1000" dirty="0"/>
              <a:t>, limiting staff non-essential business travel, and cancelling or postponing large staff gatherings/meetings.</a:t>
            </a:r>
          </a:p>
          <a:p>
            <a:pPr fontAlgn="base"/>
            <a:r>
              <a:rPr lang="en-US" sz="1000" b="1" dirty="0"/>
              <a:t>Digital </a:t>
            </a:r>
            <a:r>
              <a:rPr lang="en-US" sz="1000" b="1" dirty="0" err="1"/>
              <a:t>services</a:t>
            </a:r>
            <a:r>
              <a:rPr lang="en-US" sz="1000" dirty="0" err="1"/>
              <a:t>We</a:t>
            </a:r>
            <a:r>
              <a:rPr lang="en-US" sz="1000" dirty="0"/>
              <a:t> understand you may have concerns about visiting public places during this time, including your local Innovation advice </a:t>
            </a:r>
            <a:r>
              <a:rPr lang="en-US" sz="1000" dirty="0" err="1"/>
              <a:t>centre</a:t>
            </a:r>
            <a:r>
              <a:rPr lang="en-US" sz="1000" dirty="0"/>
              <a:t>. If you’re not already banking with us digitally, I wanted to remind you of our outstanding digital services that give you the ability to bank from home 24/7.</a:t>
            </a:r>
            <a:br>
              <a:rPr lang="en-US" sz="1000" dirty="0"/>
            </a:br>
            <a:br>
              <a:rPr lang="en-US" sz="1000" dirty="0"/>
            </a:br>
            <a:r>
              <a:rPr lang="en-US" sz="1000" b="1" dirty="0"/>
              <a:t>Mobile app.</a:t>
            </a:r>
            <a:r>
              <a:rPr lang="en-US" sz="1000" dirty="0"/>
              <a:t> You can download our mobile app by searching “Innovation Credit Union” at your </a:t>
            </a:r>
            <a:r>
              <a:rPr lang="en-US" sz="1000" dirty="0" err="1"/>
              <a:t>favourite</a:t>
            </a:r>
            <a:r>
              <a:rPr lang="en-US" sz="1000" dirty="0"/>
              <a:t> app store. You can check your balance, transfer funds, deposit cheques and more in minutes. Call us to get set-up today: </a:t>
            </a:r>
            <a:r>
              <a:rPr lang="en-US" sz="1000" b="1" dirty="0"/>
              <a:t>1.866.446.7001</a:t>
            </a:r>
            <a:r>
              <a:rPr lang="en-US" sz="1000" dirty="0"/>
              <a:t>.  </a:t>
            </a:r>
            <a:r>
              <a:rPr lang="en-US" sz="1000" b="1" dirty="0"/>
              <a:t>Online banking</a:t>
            </a:r>
            <a:r>
              <a:rPr lang="en-US" sz="1000" dirty="0"/>
              <a:t>. If you’d rather bank using your computer, our online banking platform offers many of the same convenient services as our app. Call us to get started: </a:t>
            </a:r>
            <a:r>
              <a:rPr lang="en-US" sz="1000" b="1" dirty="0"/>
              <a:t>1.866.446.7001</a:t>
            </a:r>
            <a:r>
              <a:rPr lang="en-US" sz="1000" dirty="0"/>
              <a:t>.  </a:t>
            </a:r>
            <a:r>
              <a:rPr lang="en-US" sz="1000" b="1" dirty="0"/>
              <a:t>Remote deposit capture</a:t>
            </a:r>
            <a:r>
              <a:rPr lang="en-US" sz="1000" dirty="0"/>
              <a:t>. You don’t have to come to an advice </a:t>
            </a:r>
            <a:r>
              <a:rPr lang="en-US" sz="1000" dirty="0" err="1"/>
              <a:t>centre</a:t>
            </a:r>
            <a:r>
              <a:rPr lang="en-US" sz="1000" dirty="0"/>
              <a:t> to deposit your cheque. You can easily deposit it using your smartphone in seconds. </a:t>
            </a:r>
            <a:r>
              <a:rPr lang="en-US" sz="1000" b="1" dirty="0">
                <a:hlinkClick r:id="rId3" tooltip="Deposit Anywhere"/>
              </a:rPr>
              <a:t>Learn more…</a:t>
            </a:r>
            <a:r>
              <a:rPr lang="en-US" sz="1000" b="1" dirty="0"/>
              <a:t> Direct deposit.</a:t>
            </a:r>
            <a:r>
              <a:rPr lang="en-US" sz="1000" dirty="0"/>
              <a:t> You can have any regular cheque you receive automatically deposited for you. Give us a call to find out how: </a:t>
            </a:r>
            <a:r>
              <a:rPr lang="en-US" sz="1000" b="1" dirty="0"/>
              <a:t>1.866.446.7001. Pay bills.</a:t>
            </a:r>
            <a:r>
              <a:rPr lang="en-US" sz="1000" dirty="0"/>
              <a:t> You can pay bills online using online banking or our mobile app. You can also arrange for pre-authorized bill payments where your bills are paid automatically for you each month. Call us for help with set-up: </a:t>
            </a:r>
            <a:r>
              <a:rPr lang="en-US" sz="1000" b="1" dirty="0"/>
              <a:t>1.866.446.7001.</a:t>
            </a:r>
            <a:br>
              <a:rPr lang="en-US" sz="1000" dirty="0"/>
            </a:br>
            <a:br>
              <a:rPr lang="en-US" sz="1000" dirty="0"/>
            </a:br>
            <a:r>
              <a:rPr lang="en-US" sz="1000" b="1" dirty="0"/>
              <a:t>Call </a:t>
            </a:r>
            <a:r>
              <a:rPr lang="en-US" sz="1000" b="1" dirty="0" err="1"/>
              <a:t>centre</a:t>
            </a:r>
            <a:r>
              <a:rPr lang="en-US" sz="1000" b="1" dirty="0"/>
              <a:t>. </a:t>
            </a:r>
            <a:r>
              <a:rPr lang="en-US" sz="1000" dirty="0"/>
              <a:t>Our call </a:t>
            </a:r>
            <a:r>
              <a:rPr lang="en-US" sz="1000" dirty="0" err="1"/>
              <a:t>centre</a:t>
            </a:r>
            <a:r>
              <a:rPr lang="en-US" sz="1000" dirty="0"/>
              <a:t> staff are outstanding. You can apply for loans, mortgages, line of credits, accounts, investments and more right over the phone or through video chat. We have extended hours to serve you. </a:t>
            </a:r>
            <a:r>
              <a:rPr lang="en-US" sz="1000" b="1" dirty="0">
                <a:hlinkClick r:id="rId4" tooltip="Call centre"/>
              </a:rPr>
              <a:t>Learn more…</a:t>
            </a:r>
            <a:endParaRPr lang="en-US" sz="1000" b="1" dirty="0"/>
          </a:p>
          <a:p>
            <a:pPr fontAlgn="base"/>
            <a:endParaRPr lang="en-CA" sz="1000"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76</a:t>
            </a:fld>
            <a:endParaRPr lang="en-US"/>
          </a:p>
        </p:txBody>
      </p:sp>
      <p:sp>
        <p:nvSpPr>
          <p:cNvPr id="9" name="TextBox 8"/>
          <p:cNvSpPr txBox="1"/>
          <p:nvPr/>
        </p:nvSpPr>
        <p:spPr>
          <a:xfrm>
            <a:off x="8529536" y="6519237"/>
            <a:ext cx="458780"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5"/>
              </a:rPr>
              <a:t>Press</a:t>
            </a:r>
            <a:endParaRPr lang="en-US" sz="1000"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1"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5104"/>
          <a:stretch/>
        </p:blipFill>
        <p:spPr bwMode="auto">
          <a:xfrm>
            <a:off x="990600" y="1066800"/>
            <a:ext cx="2179745" cy="519523"/>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573794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55365"/>
            <a:ext cx="4038600" cy="1600200"/>
          </a:xfrm>
        </p:spPr>
        <p:txBody>
          <a:bodyPr/>
          <a:lstStyle/>
          <a:p>
            <a:r>
              <a:rPr lang="en-CA" dirty="0"/>
              <a:t>% Changes in Share of Total Market</a:t>
            </a:r>
            <a:br>
              <a:rPr lang="en-CA" dirty="0"/>
            </a:br>
            <a:endParaRPr lang="en-US" dirty="0"/>
          </a:p>
        </p:txBody>
      </p:sp>
      <p:sp>
        <p:nvSpPr>
          <p:cNvPr id="757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603BC93-3AF5-4A85-889B-B2551DC9F3A9}" type="slidenum">
              <a:rPr lang="en-US" b="0" smtClean="0">
                <a:solidFill>
                  <a:schemeClr val="bg1"/>
                </a:solidFill>
              </a:rPr>
              <a:pPr/>
              <a:t>77</a:t>
            </a:fld>
            <a:endParaRPr lang="en-US" b="0">
              <a:solidFill>
                <a:schemeClr val="bg1"/>
              </a:solidFill>
            </a:endParaRPr>
          </a:p>
        </p:txBody>
      </p:sp>
      <p:pic>
        <p:nvPicPr>
          <p:cNvPr id="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9028" y="685800"/>
            <a:ext cx="1778894" cy="915988"/>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953000" y="1752600"/>
            <a:ext cx="4128159" cy="507831"/>
          </a:xfrm>
          <a:prstGeom prst="rect">
            <a:avLst/>
          </a:prstGeom>
          <a:noFill/>
        </p:spPr>
        <p:txBody>
          <a:bodyPr wrap="square" rtlCol="0">
            <a:spAutoFit/>
          </a:bodyPr>
          <a:lstStyle/>
          <a:p>
            <a:pPr algn="l"/>
            <a:r>
              <a:rPr lang="en-US" sz="900" b="0" dirty="0"/>
              <a:t>Synergy is Canada’s 34th and Saskatchewan’s 4</a:t>
            </a:r>
            <a:r>
              <a:rPr lang="en-US" sz="900" b="0" baseline="30000" dirty="0"/>
              <a:t>th</a:t>
            </a:r>
            <a:r>
              <a:rPr lang="en-US" sz="900" b="0" dirty="0"/>
              <a:t> largest Credit Union with $1.4B in assets, 25K members and 10 locations (Q2’19)</a:t>
            </a:r>
          </a:p>
          <a:p>
            <a:pPr algn="l"/>
            <a:endParaRPr lang="en-US" sz="9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11000000}"/>
              </a:ext>
            </a:extLst>
          </p:cNvPr>
          <p:cNvGraphicFramePr>
            <a:graphicFrameLocks/>
          </p:cNvGraphicFramePr>
          <p:nvPr>
            <p:extLst>
              <p:ext uri="{D42A27DB-BD31-4B8C-83A1-F6EECF244321}">
                <p14:modId xmlns:p14="http://schemas.microsoft.com/office/powerpoint/2010/main" val="811532781"/>
              </p:ext>
            </p:extLst>
          </p:nvPr>
        </p:nvGraphicFramePr>
        <p:xfrm>
          <a:off x="228600" y="1762293"/>
          <a:ext cx="4343400" cy="4391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BB8A7BC5-E52D-4A14-A80F-DCB30B3C54BC}"/>
              </a:ext>
            </a:extLst>
          </p:cNvPr>
          <p:cNvGraphicFramePr>
            <a:graphicFrameLocks noChangeAspect="1"/>
          </p:cNvGraphicFramePr>
          <p:nvPr>
            <p:extLst>
              <p:ext uri="{D42A27DB-BD31-4B8C-83A1-F6EECF244321}">
                <p14:modId xmlns:p14="http://schemas.microsoft.com/office/powerpoint/2010/main" val="929638963"/>
              </p:ext>
            </p:extLst>
          </p:nvPr>
        </p:nvGraphicFramePr>
        <p:xfrm>
          <a:off x="5014913" y="4505325"/>
          <a:ext cx="4029075" cy="1685925"/>
        </p:xfrm>
        <a:graphic>
          <a:graphicData uri="http://schemas.openxmlformats.org/presentationml/2006/ole">
            <mc:AlternateContent xmlns:mc="http://schemas.openxmlformats.org/markup-compatibility/2006">
              <mc:Choice xmlns:v="urn:schemas-microsoft-com:vml" Requires="v">
                <p:oleObj spid="_x0000_s20483"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BB8A7BC5-E52D-4A14-A80F-DCB30B3C54BC}"/>
                          </a:ext>
                        </a:extLst>
                      </p:cNvPr>
                      <p:cNvPicPr/>
                      <p:nvPr/>
                    </p:nvPicPr>
                    <p:blipFill>
                      <a:blip r:embed="rId7"/>
                      <a:stretch>
                        <a:fillRect/>
                      </a:stretch>
                    </p:blipFill>
                    <p:spPr>
                      <a:xfrm>
                        <a:off x="5014913" y="4505325"/>
                        <a:ext cx="4029075" cy="1685925"/>
                      </a:xfrm>
                      <a:prstGeom prst="rect">
                        <a:avLst/>
                      </a:prstGeom>
                    </p:spPr>
                  </p:pic>
                </p:oleObj>
              </mc:Fallback>
            </mc:AlternateContent>
          </a:graphicData>
        </a:graphic>
      </p:graphicFrame>
    </p:spTree>
    <p:extLst>
      <p:ext uri="{BB962C8B-B14F-4D97-AF65-F5344CB8AC3E}">
        <p14:creationId xmlns:p14="http://schemas.microsoft.com/office/powerpoint/2010/main" val="33288097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374651"/>
            <a:ext cx="4038600" cy="1600200"/>
          </a:xfrm>
        </p:spPr>
        <p:txBody>
          <a:bodyPr/>
          <a:lstStyle/>
          <a:p>
            <a:r>
              <a:rPr lang="en-CA" dirty="0"/>
              <a:t>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78</a:t>
            </a:fld>
            <a:endParaRPr lang="en-US" b="0">
              <a:solidFill>
                <a:schemeClr val="bg1"/>
              </a:solidFill>
            </a:endParaRPr>
          </a:p>
        </p:txBody>
      </p:sp>
      <p:sp>
        <p:nvSpPr>
          <p:cNvPr id="2" name="TextBox 1"/>
          <p:cNvSpPr txBox="1"/>
          <p:nvPr/>
        </p:nvSpPr>
        <p:spPr>
          <a:xfrm>
            <a:off x="8409363" y="6534626"/>
            <a:ext cx="68580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4"/>
              </a:rPr>
              <a:t>Press</a:t>
            </a:r>
            <a:endParaRPr lang="en-CA" sz="800" b="0" dirty="0">
              <a:ln>
                <a:solidFill>
                  <a:schemeClr val="bg1"/>
                </a:solidFill>
              </a:ln>
              <a:solidFill>
                <a:schemeClr val="tx1"/>
              </a:solidFill>
            </a:endParaRPr>
          </a:p>
        </p:txBody>
      </p:sp>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9028" y="685800"/>
            <a:ext cx="1778894" cy="915988"/>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graphicFrame>
        <p:nvGraphicFramePr>
          <p:cNvPr id="11" name="Chart 10">
            <a:extLst>
              <a:ext uri="{FF2B5EF4-FFF2-40B4-BE49-F238E27FC236}">
                <a16:creationId xmlns:a16="http://schemas.microsoft.com/office/drawing/2014/main" id="{00000000-0008-0000-1300-000011000000}"/>
              </a:ext>
            </a:extLst>
          </p:cNvPr>
          <p:cNvGraphicFramePr>
            <a:graphicFrameLocks/>
          </p:cNvGraphicFramePr>
          <p:nvPr>
            <p:extLst>
              <p:ext uri="{D42A27DB-BD31-4B8C-83A1-F6EECF244321}">
                <p14:modId xmlns:p14="http://schemas.microsoft.com/office/powerpoint/2010/main" val="2072787813"/>
              </p:ext>
            </p:extLst>
          </p:nvPr>
        </p:nvGraphicFramePr>
        <p:xfrm>
          <a:off x="163830" y="1752600"/>
          <a:ext cx="4091940" cy="46196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5A6BCC6E-EFFE-4232-8A51-7401692D8D24}"/>
              </a:ext>
            </a:extLst>
          </p:cNvPr>
          <p:cNvGraphicFramePr>
            <a:graphicFrameLocks noChangeAspect="1"/>
          </p:cNvGraphicFramePr>
          <p:nvPr>
            <p:extLst>
              <p:ext uri="{D42A27DB-BD31-4B8C-83A1-F6EECF244321}">
                <p14:modId xmlns:p14="http://schemas.microsoft.com/office/powerpoint/2010/main" val="843569018"/>
              </p:ext>
            </p:extLst>
          </p:nvPr>
        </p:nvGraphicFramePr>
        <p:xfrm>
          <a:off x="5551488" y="4343400"/>
          <a:ext cx="3438525" cy="1847850"/>
        </p:xfrm>
        <a:graphic>
          <a:graphicData uri="http://schemas.openxmlformats.org/presentationml/2006/ole">
            <mc:AlternateContent xmlns:mc="http://schemas.openxmlformats.org/markup-compatibility/2006">
              <mc:Choice xmlns:v="urn:schemas-microsoft-com:vml" Requires="v">
                <p:oleObj spid="_x0000_s21507" name="Macro-Enabled Worksheet" r:id="rId7" imgW="3438675" imgH="1847986" progId="Excel.SheetMacroEnabled.12">
                  <p:link updateAutomatic="1"/>
                </p:oleObj>
              </mc:Choice>
              <mc:Fallback>
                <p:oleObj name="Macro-Enabled Worksheet" r:id="rId7" imgW="3438675" imgH="1847986" progId="Excel.SheetMacroEnabled.12">
                  <p:link updateAutomatic="1"/>
                  <p:pic>
                    <p:nvPicPr>
                      <p:cNvPr id="4" name="Object 3">
                        <a:extLst>
                          <a:ext uri="{FF2B5EF4-FFF2-40B4-BE49-F238E27FC236}">
                            <a16:creationId xmlns:a16="http://schemas.microsoft.com/office/drawing/2014/main" id="{5A6BCC6E-EFFE-4232-8A51-7401692D8D24}"/>
                          </a:ext>
                        </a:extLst>
                      </p:cNvPr>
                      <p:cNvPicPr/>
                      <p:nvPr/>
                    </p:nvPicPr>
                    <p:blipFill>
                      <a:blip r:embed="rId8"/>
                      <a:stretch>
                        <a:fillRect/>
                      </a:stretch>
                    </p:blipFill>
                    <p:spPr>
                      <a:xfrm>
                        <a:off x="5551488" y="4343400"/>
                        <a:ext cx="3438525" cy="1847850"/>
                      </a:xfrm>
                      <a:prstGeom prst="rect">
                        <a:avLst/>
                      </a:prstGeom>
                    </p:spPr>
                  </p:pic>
                </p:oleObj>
              </mc:Fallback>
            </mc:AlternateContent>
          </a:graphicData>
        </a:graphic>
      </p:graphicFrame>
    </p:spTree>
    <p:extLst>
      <p:ext uri="{BB962C8B-B14F-4D97-AF65-F5344CB8AC3E}">
        <p14:creationId xmlns:p14="http://schemas.microsoft.com/office/powerpoint/2010/main" val="29495933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Manitoba</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79</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685800"/>
            <a:ext cx="11652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42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914400" y="254198"/>
            <a:ext cx="7543800" cy="1450757"/>
          </a:xfrm>
        </p:spPr>
        <p:txBody>
          <a:bodyPr/>
          <a:lstStyle/>
          <a:p>
            <a:pPr eaLnBrk="1" hangingPunct="1"/>
            <a:r>
              <a:rPr lang="en-US" dirty="0"/>
              <a:t>Total Personal Provincial Share Summary</a:t>
            </a:r>
            <a:br>
              <a:rPr lang="en-US" dirty="0"/>
            </a:br>
            <a:r>
              <a:rPr lang="en-US" sz="1200" dirty="0"/>
              <a:t>Ranked by 12 month change in Provincial Share</a:t>
            </a:r>
          </a:p>
        </p:txBody>
      </p:sp>
      <p:sp>
        <p:nvSpPr>
          <p:cNvPr id="11267"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0A98D1B-C97E-414F-8AD5-50A06C2BC86C}" type="slidenum">
              <a:rPr lang="en-US" b="0" smtClean="0">
                <a:solidFill>
                  <a:schemeClr val="bg1"/>
                </a:solidFill>
              </a:rPr>
              <a:pPr/>
              <a:t>8</a:t>
            </a:fld>
            <a:endParaRPr lang="en-US" b="0" dirty="0">
              <a:solidFill>
                <a:schemeClr val="bg1"/>
              </a:solidFill>
            </a:endParaRPr>
          </a:p>
        </p:txBody>
      </p:sp>
      <p:sp>
        <p:nvSpPr>
          <p:cNvPr id="1126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 name="TextBox 3"/>
          <p:cNvSpPr txBox="1"/>
          <p:nvPr/>
        </p:nvSpPr>
        <p:spPr>
          <a:xfrm>
            <a:off x="5105400" y="1799968"/>
            <a:ext cx="2895600" cy="1384995"/>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a:p>
            <a:pPr marL="171450" indent="-171450" algn="l">
              <a:buFont typeface="Arial" charset="0"/>
              <a:buChar char="•"/>
            </a:pPr>
            <a:r>
              <a:rPr lang="en-US" b="0" dirty="0" err="1"/>
              <a:t>Vancity</a:t>
            </a:r>
            <a:r>
              <a:rPr lang="en-US" b="0" dirty="0"/>
              <a:t>, </a:t>
            </a:r>
            <a:r>
              <a:rPr lang="en-US" b="0" dirty="0" err="1"/>
              <a:t>Prospera</a:t>
            </a:r>
            <a:r>
              <a:rPr lang="en-US" b="0" dirty="0"/>
              <a:t>, Interior, Innovation and Coastal Community have yet to report 2019 results.</a:t>
            </a:r>
          </a:p>
        </p:txBody>
      </p:sp>
      <p:graphicFrame>
        <p:nvGraphicFramePr>
          <p:cNvPr id="9" name="Table 8">
            <a:extLst>
              <a:ext uri="{FF2B5EF4-FFF2-40B4-BE49-F238E27FC236}">
                <a16:creationId xmlns:a16="http://schemas.microsoft.com/office/drawing/2014/main" id="{B898D005-0021-4453-A4B7-A1103C081F3C}"/>
              </a:ext>
            </a:extLst>
          </p:cNvPr>
          <p:cNvGraphicFramePr>
            <a:graphicFrameLocks noGrp="1"/>
          </p:cNvGraphicFramePr>
          <p:nvPr>
            <p:extLst>
              <p:ext uri="{D42A27DB-BD31-4B8C-83A1-F6EECF244321}">
                <p14:modId xmlns:p14="http://schemas.microsoft.com/office/powerpoint/2010/main" val="127454224"/>
              </p:ext>
            </p:extLst>
          </p:nvPr>
        </p:nvGraphicFramePr>
        <p:xfrm>
          <a:off x="990600" y="1828800"/>
          <a:ext cx="3416301" cy="3810000"/>
        </p:xfrm>
        <a:graphic>
          <a:graphicData uri="http://schemas.openxmlformats.org/drawingml/2006/table">
            <a:tbl>
              <a:tblPr/>
              <a:tblGrid>
                <a:gridCol w="1622265">
                  <a:extLst>
                    <a:ext uri="{9D8B030D-6E8A-4147-A177-3AD203B41FA5}">
                      <a16:colId xmlns:a16="http://schemas.microsoft.com/office/drawing/2014/main" val="23803266"/>
                    </a:ext>
                  </a:extLst>
                </a:gridCol>
                <a:gridCol w="598012">
                  <a:extLst>
                    <a:ext uri="{9D8B030D-6E8A-4147-A177-3AD203B41FA5}">
                      <a16:colId xmlns:a16="http://schemas.microsoft.com/office/drawing/2014/main" val="48192242"/>
                    </a:ext>
                  </a:extLst>
                </a:gridCol>
                <a:gridCol w="598012">
                  <a:extLst>
                    <a:ext uri="{9D8B030D-6E8A-4147-A177-3AD203B41FA5}">
                      <a16:colId xmlns:a16="http://schemas.microsoft.com/office/drawing/2014/main" val="2646201438"/>
                    </a:ext>
                  </a:extLst>
                </a:gridCol>
                <a:gridCol w="598012">
                  <a:extLst>
                    <a:ext uri="{9D8B030D-6E8A-4147-A177-3AD203B41FA5}">
                      <a16:colId xmlns:a16="http://schemas.microsoft.com/office/drawing/2014/main" val="969162577"/>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18396776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4605286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74538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396821222"/>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9.31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981664064"/>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627925505"/>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7200759"/>
                  </a:ext>
                </a:extLst>
              </a:tr>
              <a:tr h="152400">
                <a:tc>
                  <a:txBody>
                    <a:bodyPr/>
                    <a:lstStyle/>
                    <a:p>
                      <a:pPr algn="l" fontAlgn="ctr"/>
                      <a:r>
                        <a:rPr lang="en-CA" sz="1000" b="0" i="0" u="none" strike="noStrike">
                          <a:effectLst/>
                          <a:latin typeface="Calibri" panose="020F0502020204030204" pitchFamily="34" charset="0"/>
                        </a:rPr>
                        <a:t>DUCA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862746423"/>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82754519"/>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629914166"/>
                  </a:ext>
                </a:extLst>
              </a:tr>
              <a:tr h="152400">
                <a:tc>
                  <a:txBody>
                    <a:bodyPr/>
                    <a:lstStyle/>
                    <a:p>
                      <a:pPr algn="l" fontAlgn="ctr"/>
                      <a:r>
                        <a:rPr lang="en-CA" sz="1000" b="0" i="0" u="none" strike="noStrike">
                          <a:effectLst/>
                          <a:latin typeface="Calibri" panose="020F0502020204030204" pitchFamily="34" charset="0"/>
                        </a:rPr>
                        <a:t>Affinity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8.45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09316451"/>
                  </a:ext>
                </a:extLst>
              </a:tr>
              <a:tr h="152400">
                <a:tc>
                  <a:txBody>
                    <a:bodyPr/>
                    <a:lstStyle/>
                    <a:p>
                      <a:pPr algn="l" fontAlgn="ctr"/>
                      <a:r>
                        <a:rPr lang="en-CA" sz="1000" b="0" i="0" u="none" strike="noStrike">
                          <a:effectLst/>
                          <a:latin typeface="Calibri" panose="020F0502020204030204" pitchFamily="34" charset="0"/>
                        </a:rPr>
                        <a:t>Access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33836510"/>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5.61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12652745"/>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8.19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77508104"/>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98113945"/>
                  </a:ext>
                </a:extLst>
              </a:tr>
              <a:tr h="152400">
                <a:tc>
                  <a:txBody>
                    <a:bodyPr/>
                    <a:lstStyle/>
                    <a:p>
                      <a:pPr algn="l" fontAlgn="ctr"/>
                      <a:r>
                        <a:rPr lang="en-CA" sz="1000" b="0" i="0" u="none" strike="noStrike">
                          <a:effectLst/>
                          <a:latin typeface="Calibri" panose="020F0502020204030204" pitchFamily="34" charset="0"/>
                        </a:rPr>
                        <a:t>Desjardins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43.22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25832481"/>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317188865"/>
                  </a:ext>
                </a:extLst>
              </a:tr>
              <a:tr h="152400">
                <a:tc>
                  <a:txBody>
                    <a:bodyPr/>
                    <a:lstStyle/>
                    <a:p>
                      <a:pPr algn="l" fontAlgn="ctr"/>
                      <a:r>
                        <a:rPr lang="en-CA" sz="1000" b="0" i="0" u="none" strike="noStrike">
                          <a:effectLst/>
                          <a:latin typeface="Calibri" panose="020F0502020204030204" pitchFamily="34" charset="0"/>
                        </a:rPr>
                        <a:t>UNI Financial Corporation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11.75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68707161"/>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16.71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27613092"/>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77659818"/>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6.42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89362563"/>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21605382"/>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6.42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3126943"/>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258135085"/>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006100"/>
                          </a:solidFill>
                          <a:effectLst/>
                          <a:latin typeface="Calibri" panose="020F0502020204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2709491418"/>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78565" y="503238"/>
            <a:ext cx="8001000" cy="1216025"/>
          </a:xfrm>
        </p:spPr>
        <p:txBody>
          <a:bodyPr>
            <a:normAutofit/>
          </a:bodyPr>
          <a:lstStyle/>
          <a:p>
            <a:r>
              <a:rPr lang="en-US" dirty="0">
                <a:solidFill>
                  <a:schemeClr val="tx1">
                    <a:lumMod val="50000"/>
                    <a:lumOff val="50000"/>
                  </a:schemeClr>
                </a:solidFill>
              </a:rPr>
              <a:t>Total Personal – Manitoba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80</a:t>
            </a:fld>
            <a:endParaRPr lang="en-US" b="0" dirty="0">
              <a:solidFill>
                <a:schemeClr val="bg1"/>
              </a:solidFill>
            </a:endParaRPr>
          </a:p>
        </p:txBody>
      </p:sp>
      <p:pic>
        <p:nvPicPr>
          <p:cNvPr id="13" name="Picture 12" descr="Steinba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055" y="2756743"/>
            <a:ext cx="404019" cy="20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6165" y="4599482"/>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2191" y="4933900"/>
            <a:ext cx="841949" cy="327426"/>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9120" y="3153103"/>
            <a:ext cx="860828" cy="230033"/>
          </a:xfrm>
          <a:prstGeom prst="rect">
            <a:avLst/>
          </a:prstGeom>
        </p:spPr>
      </p:pic>
      <p:sp>
        <p:nvSpPr>
          <p:cNvPr id="3" name="Rectangular Callout 2"/>
          <p:cNvSpPr/>
          <p:nvPr/>
        </p:nvSpPr>
        <p:spPr bwMode="auto">
          <a:xfrm>
            <a:off x="4309069" y="2590800"/>
            <a:ext cx="76200" cy="45719"/>
          </a:xfrm>
          <a:prstGeom prst="wedgeRectCallout">
            <a:avLst/>
          </a:pr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Verdana" pitchFamily="34" charset="0"/>
            </a:endParaRPr>
          </a:p>
        </p:txBody>
      </p:sp>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5973945" y="1910917"/>
            <a:ext cx="2919230" cy="400110"/>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Access merged with Sanford CU in 2013</a:t>
            </a:r>
            <a:endParaRPr lang="en-US" sz="1000" b="0" dirty="0">
              <a:latin typeface="+mn-lt"/>
            </a:endParaRP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689148" y="3766025"/>
            <a:ext cx="368925" cy="319881"/>
          </a:xfrm>
          <a:prstGeom prst="rect">
            <a:avLst/>
          </a:prstGeom>
        </p:spPr>
      </p:pic>
      <p:graphicFrame>
        <p:nvGraphicFramePr>
          <p:cNvPr id="18" name="Chart 17">
            <a:extLst>
              <a:ext uri="{FF2B5EF4-FFF2-40B4-BE49-F238E27FC236}">
                <a16:creationId xmlns:a16="http://schemas.microsoft.com/office/drawing/2014/main" id="{00000000-0008-0000-1200-000028000000}"/>
              </a:ext>
            </a:extLst>
          </p:cNvPr>
          <p:cNvGraphicFramePr>
            <a:graphicFrameLocks/>
          </p:cNvGraphicFramePr>
          <p:nvPr>
            <p:extLst>
              <p:ext uri="{D42A27DB-BD31-4B8C-83A1-F6EECF244321}">
                <p14:modId xmlns:p14="http://schemas.microsoft.com/office/powerpoint/2010/main" val="909156036"/>
              </p:ext>
            </p:extLst>
          </p:nvPr>
        </p:nvGraphicFramePr>
        <p:xfrm>
          <a:off x="99100" y="1630391"/>
          <a:ext cx="4647565" cy="46066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Table 4">
            <a:extLst>
              <a:ext uri="{FF2B5EF4-FFF2-40B4-BE49-F238E27FC236}">
                <a16:creationId xmlns:a16="http://schemas.microsoft.com/office/drawing/2014/main" id="{CAA32BAB-51DB-4AD9-B19A-3000C5B87349}"/>
              </a:ext>
            </a:extLst>
          </p:cNvPr>
          <p:cNvGraphicFramePr>
            <a:graphicFrameLocks noGrp="1"/>
          </p:cNvGraphicFramePr>
          <p:nvPr>
            <p:extLst>
              <p:ext uri="{D42A27DB-BD31-4B8C-83A1-F6EECF244321}">
                <p14:modId xmlns:p14="http://schemas.microsoft.com/office/powerpoint/2010/main" val="389539668"/>
              </p:ext>
            </p:extLst>
          </p:nvPr>
        </p:nvGraphicFramePr>
        <p:xfrm>
          <a:off x="5585781" y="4804270"/>
          <a:ext cx="3454399" cy="1371600"/>
        </p:xfrm>
        <a:graphic>
          <a:graphicData uri="http://schemas.openxmlformats.org/drawingml/2006/table">
            <a:tbl>
              <a:tblPr/>
              <a:tblGrid>
                <a:gridCol w="1622232">
                  <a:extLst>
                    <a:ext uri="{9D8B030D-6E8A-4147-A177-3AD203B41FA5}">
                      <a16:colId xmlns:a16="http://schemas.microsoft.com/office/drawing/2014/main" val="723956903"/>
                    </a:ext>
                  </a:extLst>
                </a:gridCol>
                <a:gridCol w="636169">
                  <a:extLst>
                    <a:ext uri="{9D8B030D-6E8A-4147-A177-3AD203B41FA5}">
                      <a16:colId xmlns:a16="http://schemas.microsoft.com/office/drawing/2014/main" val="1583145191"/>
                    </a:ext>
                  </a:extLst>
                </a:gridCol>
                <a:gridCol w="597999">
                  <a:extLst>
                    <a:ext uri="{9D8B030D-6E8A-4147-A177-3AD203B41FA5}">
                      <a16:colId xmlns:a16="http://schemas.microsoft.com/office/drawing/2014/main" val="246881217"/>
                    </a:ext>
                  </a:extLst>
                </a:gridCol>
                <a:gridCol w="597999">
                  <a:extLst>
                    <a:ext uri="{9D8B030D-6E8A-4147-A177-3AD203B41FA5}">
                      <a16:colId xmlns:a16="http://schemas.microsoft.com/office/drawing/2014/main" val="1485320421"/>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56624872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3188291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3118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890025372"/>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12021485"/>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90212224"/>
                  </a:ext>
                </a:extLst>
              </a:tr>
              <a:tr h="152400">
                <a:tc>
                  <a:txBody>
                    <a:bodyPr/>
                    <a:lstStyle/>
                    <a:p>
                      <a:pPr algn="l" fontAlgn="ctr"/>
                      <a:r>
                        <a:rPr lang="en-CA" sz="1000" b="0" i="0" u="none" strike="noStrike">
                          <a:effectLst/>
                          <a:latin typeface="Calibri" panose="020F0502020204030204" pitchFamily="34" charset="0"/>
                        </a:rPr>
                        <a:t>Access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39740599"/>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83317571"/>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37525553"/>
                  </a:ext>
                </a:extLst>
              </a:tr>
            </a:tbl>
          </a:graphicData>
        </a:graphic>
      </p:graphicFrame>
    </p:spTree>
    <p:extLst>
      <p:ext uri="{BB962C8B-B14F-4D97-AF65-F5344CB8AC3E}">
        <p14:creationId xmlns:p14="http://schemas.microsoft.com/office/powerpoint/2010/main" val="2825714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1200-000026000000}"/>
              </a:ext>
            </a:extLst>
          </p:cNvPr>
          <p:cNvGraphicFramePr>
            <a:graphicFrameLocks/>
          </p:cNvGraphicFramePr>
          <p:nvPr>
            <p:extLst>
              <p:ext uri="{D42A27DB-BD31-4B8C-83A1-F6EECF244321}">
                <p14:modId xmlns:p14="http://schemas.microsoft.com/office/powerpoint/2010/main" val="1684569244"/>
              </p:ext>
            </p:extLst>
          </p:nvPr>
        </p:nvGraphicFramePr>
        <p:xfrm>
          <a:off x="169771" y="1752599"/>
          <a:ext cx="4724400" cy="458549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92175" y="519906"/>
            <a:ext cx="8001000" cy="1216025"/>
          </a:xfrm>
        </p:spPr>
        <p:txBody>
          <a:bodyPr>
            <a:normAutofit/>
          </a:bodyPr>
          <a:lstStyle/>
          <a:p>
            <a:r>
              <a:rPr lang="en-US" dirty="0">
                <a:solidFill>
                  <a:schemeClr val="tx1">
                    <a:lumMod val="50000"/>
                    <a:lumOff val="50000"/>
                  </a:schemeClr>
                </a:solidFill>
              </a:rPr>
              <a:t>Total Deposits – Manitoba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81</a:t>
            </a:fld>
            <a:endParaRPr lang="en-US" b="0" dirty="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8915" y="2576489"/>
            <a:ext cx="404019" cy="266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0054" y="4359374"/>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8202" y="4847281"/>
            <a:ext cx="605444" cy="304441"/>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38915" y="3252700"/>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5982345" y="1910917"/>
            <a:ext cx="2910830" cy="400110"/>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Access merged with Sanford CU in 2013</a:t>
            </a:r>
            <a:endParaRPr lang="en-US" sz="1000" b="0" dirty="0">
              <a:latin typeface="+mn-lt"/>
            </a:endParaRPr>
          </a:p>
        </p:txBody>
      </p:sp>
      <p:pic>
        <p:nvPicPr>
          <p:cNvPr id="17" name="Picture 16"/>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742467" y="2823465"/>
            <a:ext cx="368925" cy="319881"/>
          </a:xfrm>
          <a:prstGeom prst="rect">
            <a:avLst/>
          </a:prstGeom>
        </p:spPr>
      </p:pic>
      <p:graphicFrame>
        <p:nvGraphicFramePr>
          <p:cNvPr id="2" name="Table 1">
            <a:extLst>
              <a:ext uri="{FF2B5EF4-FFF2-40B4-BE49-F238E27FC236}">
                <a16:creationId xmlns:a16="http://schemas.microsoft.com/office/drawing/2014/main" id="{8D63E73C-0865-457A-B488-5A33144FBB19}"/>
              </a:ext>
            </a:extLst>
          </p:cNvPr>
          <p:cNvGraphicFramePr>
            <a:graphicFrameLocks noGrp="1"/>
          </p:cNvGraphicFramePr>
          <p:nvPr>
            <p:extLst>
              <p:ext uri="{D42A27DB-BD31-4B8C-83A1-F6EECF244321}">
                <p14:modId xmlns:p14="http://schemas.microsoft.com/office/powerpoint/2010/main" val="1913116102"/>
              </p:ext>
            </p:extLst>
          </p:nvPr>
        </p:nvGraphicFramePr>
        <p:xfrm>
          <a:off x="5574118" y="4838595"/>
          <a:ext cx="3454400" cy="1371600"/>
        </p:xfrm>
        <a:graphic>
          <a:graphicData uri="http://schemas.openxmlformats.org/drawingml/2006/table">
            <a:tbl>
              <a:tblPr/>
              <a:tblGrid>
                <a:gridCol w="1628229">
                  <a:extLst>
                    <a:ext uri="{9D8B030D-6E8A-4147-A177-3AD203B41FA5}">
                      <a16:colId xmlns:a16="http://schemas.microsoft.com/office/drawing/2014/main" val="3965142471"/>
                    </a:ext>
                  </a:extLst>
                </a:gridCol>
                <a:gridCol w="632136">
                  <a:extLst>
                    <a:ext uri="{9D8B030D-6E8A-4147-A177-3AD203B41FA5}">
                      <a16:colId xmlns:a16="http://schemas.microsoft.com/office/drawing/2014/main" val="3555325938"/>
                    </a:ext>
                  </a:extLst>
                </a:gridCol>
                <a:gridCol w="600210">
                  <a:extLst>
                    <a:ext uri="{9D8B030D-6E8A-4147-A177-3AD203B41FA5}">
                      <a16:colId xmlns:a16="http://schemas.microsoft.com/office/drawing/2014/main" val="4279089974"/>
                    </a:ext>
                  </a:extLst>
                </a:gridCol>
                <a:gridCol w="593825">
                  <a:extLst>
                    <a:ext uri="{9D8B030D-6E8A-4147-A177-3AD203B41FA5}">
                      <a16:colId xmlns:a16="http://schemas.microsoft.com/office/drawing/2014/main" val="3610325461"/>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74555359"/>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39766872"/>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046812"/>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16723993"/>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18438186"/>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13499621"/>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78216459"/>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9C0006"/>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861685255"/>
                  </a:ext>
                </a:extLst>
              </a:tr>
            </a:tbl>
          </a:graphicData>
        </a:graphic>
      </p:graphicFrame>
    </p:spTree>
    <p:extLst>
      <p:ext uri="{BB962C8B-B14F-4D97-AF65-F5344CB8AC3E}">
        <p14:creationId xmlns:p14="http://schemas.microsoft.com/office/powerpoint/2010/main" val="2272012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1200-000027000000}"/>
              </a:ext>
            </a:extLst>
          </p:cNvPr>
          <p:cNvGraphicFramePr>
            <a:graphicFrameLocks/>
          </p:cNvGraphicFramePr>
          <p:nvPr>
            <p:extLst>
              <p:ext uri="{D42A27DB-BD31-4B8C-83A1-F6EECF244321}">
                <p14:modId xmlns:p14="http://schemas.microsoft.com/office/powerpoint/2010/main" val="3685711250"/>
              </p:ext>
            </p:extLst>
          </p:nvPr>
        </p:nvGraphicFramePr>
        <p:xfrm>
          <a:off x="78088" y="1739959"/>
          <a:ext cx="4704715" cy="4508441"/>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Loans – Manitoba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82</a:t>
            </a:fld>
            <a:endParaRPr lang="en-US" b="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5758" y="2544845"/>
            <a:ext cx="404019" cy="20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1567" y="4882505"/>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5758" y="4441007"/>
            <a:ext cx="800555" cy="311328"/>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76734" y="2865772"/>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6031932" y="1910917"/>
            <a:ext cx="2861243" cy="400110"/>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Access merged with Sanford CU in 2013</a:t>
            </a:r>
            <a:endParaRPr lang="en-US" sz="1000" b="0" dirty="0">
              <a:latin typeface="+mn-lt"/>
            </a:endParaRPr>
          </a:p>
        </p:txBody>
      </p:sp>
      <p:pic>
        <p:nvPicPr>
          <p:cNvPr id="17" name="Picture 16"/>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838223" y="4148747"/>
            <a:ext cx="368925" cy="319881"/>
          </a:xfrm>
          <a:prstGeom prst="rect">
            <a:avLst/>
          </a:prstGeom>
        </p:spPr>
      </p:pic>
      <p:graphicFrame>
        <p:nvGraphicFramePr>
          <p:cNvPr id="2" name="Table 1">
            <a:extLst>
              <a:ext uri="{FF2B5EF4-FFF2-40B4-BE49-F238E27FC236}">
                <a16:creationId xmlns:a16="http://schemas.microsoft.com/office/drawing/2014/main" id="{6A5D3685-7D50-4DEE-AABB-9B11DCE2AF9B}"/>
              </a:ext>
            </a:extLst>
          </p:cNvPr>
          <p:cNvGraphicFramePr>
            <a:graphicFrameLocks noGrp="1"/>
          </p:cNvGraphicFramePr>
          <p:nvPr>
            <p:extLst>
              <p:ext uri="{D42A27DB-BD31-4B8C-83A1-F6EECF244321}">
                <p14:modId xmlns:p14="http://schemas.microsoft.com/office/powerpoint/2010/main" val="2189845629"/>
              </p:ext>
            </p:extLst>
          </p:nvPr>
        </p:nvGraphicFramePr>
        <p:xfrm>
          <a:off x="5550244" y="4984899"/>
          <a:ext cx="3454399" cy="1219200"/>
        </p:xfrm>
        <a:graphic>
          <a:graphicData uri="http://schemas.openxmlformats.org/drawingml/2006/table">
            <a:tbl>
              <a:tblPr/>
              <a:tblGrid>
                <a:gridCol w="1622232">
                  <a:extLst>
                    <a:ext uri="{9D8B030D-6E8A-4147-A177-3AD203B41FA5}">
                      <a16:colId xmlns:a16="http://schemas.microsoft.com/office/drawing/2014/main" val="2384677139"/>
                    </a:ext>
                  </a:extLst>
                </a:gridCol>
                <a:gridCol w="636169">
                  <a:extLst>
                    <a:ext uri="{9D8B030D-6E8A-4147-A177-3AD203B41FA5}">
                      <a16:colId xmlns:a16="http://schemas.microsoft.com/office/drawing/2014/main" val="3337314721"/>
                    </a:ext>
                  </a:extLst>
                </a:gridCol>
                <a:gridCol w="597999">
                  <a:extLst>
                    <a:ext uri="{9D8B030D-6E8A-4147-A177-3AD203B41FA5}">
                      <a16:colId xmlns:a16="http://schemas.microsoft.com/office/drawing/2014/main" val="2906271575"/>
                    </a:ext>
                  </a:extLst>
                </a:gridCol>
                <a:gridCol w="597999">
                  <a:extLst>
                    <a:ext uri="{9D8B030D-6E8A-4147-A177-3AD203B41FA5}">
                      <a16:colId xmlns:a16="http://schemas.microsoft.com/office/drawing/2014/main" val="527632517"/>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99981775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45223780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66054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255638308"/>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379716038"/>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16070060"/>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21795467"/>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77522463"/>
                  </a:ext>
                </a:extLst>
              </a:tr>
            </a:tbl>
          </a:graphicData>
        </a:graphic>
      </p:graphicFrame>
    </p:spTree>
    <p:extLst>
      <p:ext uri="{BB962C8B-B14F-4D97-AF65-F5344CB8AC3E}">
        <p14:creationId xmlns:p14="http://schemas.microsoft.com/office/powerpoint/2010/main" val="2707264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92175" y="495970"/>
            <a:ext cx="8001000" cy="1216025"/>
          </a:xfrm>
        </p:spPr>
        <p:txBody>
          <a:bodyPr>
            <a:normAutofit/>
          </a:bodyPr>
          <a:lstStyle/>
          <a:p>
            <a:r>
              <a:rPr lang="en-US" dirty="0">
                <a:solidFill>
                  <a:schemeClr val="tx1">
                    <a:lumMod val="50000"/>
                    <a:lumOff val="50000"/>
                  </a:schemeClr>
                </a:solidFill>
              </a:rPr>
              <a:t>Total Personal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83</a:t>
            </a:fld>
            <a:endParaRPr lang="en-US" b="0">
              <a:solidFill>
                <a:schemeClr val="bg1"/>
              </a:solidFill>
            </a:endParaRPr>
          </a:p>
        </p:txBody>
      </p:sp>
      <p:pic>
        <p:nvPicPr>
          <p:cNvPr id="13" name="Picture 12" descr="Steinba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9689" y="2954853"/>
            <a:ext cx="404019" cy="20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2565" y="4642017"/>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2565" y="4950210"/>
            <a:ext cx="498269" cy="19377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0662" y="3384964"/>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6121400" y="1910917"/>
            <a:ext cx="2771775" cy="400110"/>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Access merged with Sanford CU in 2013</a:t>
            </a:r>
            <a:endParaRPr lang="en-US" sz="1000" b="0" dirty="0">
              <a:latin typeface="+mn-lt"/>
            </a:endParaRP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277939" y="3924300"/>
            <a:ext cx="368925" cy="319881"/>
          </a:xfrm>
          <a:prstGeom prst="rect">
            <a:avLst/>
          </a:prstGeom>
        </p:spPr>
      </p:pic>
      <p:graphicFrame>
        <p:nvGraphicFramePr>
          <p:cNvPr id="18" name="Chart 17">
            <a:extLst>
              <a:ext uri="{FF2B5EF4-FFF2-40B4-BE49-F238E27FC236}">
                <a16:creationId xmlns:a16="http://schemas.microsoft.com/office/drawing/2014/main" id="{00000000-0008-0000-1300-000027000000}"/>
              </a:ext>
            </a:extLst>
          </p:cNvPr>
          <p:cNvGraphicFramePr>
            <a:graphicFrameLocks/>
          </p:cNvGraphicFramePr>
          <p:nvPr>
            <p:extLst>
              <p:ext uri="{D42A27DB-BD31-4B8C-83A1-F6EECF244321}">
                <p14:modId xmlns:p14="http://schemas.microsoft.com/office/powerpoint/2010/main" val="1264969822"/>
              </p:ext>
            </p:extLst>
          </p:nvPr>
        </p:nvGraphicFramePr>
        <p:xfrm>
          <a:off x="191394" y="1714018"/>
          <a:ext cx="4248785" cy="457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a:extLst>
              <a:ext uri="{FF2B5EF4-FFF2-40B4-BE49-F238E27FC236}">
                <a16:creationId xmlns:a16="http://schemas.microsoft.com/office/drawing/2014/main" id="{2C83F2AC-6A05-4CCF-B7B2-7866ACCB91D6}"/>
              </a:ext>
            </a:extLst>
          </p:cNvPr>
          <p:cNvGraphicFramePr>
            <a:graphicFrameLocks noGrp="1"/>
          </p:cNvGraphicFramePr>
          <p:nvPr>
            <p:extLst>
              <p:ext uri="{D42A27DB-BD31-4B8C-83A1-F6EECF244321}">
                <p14:modId xmlns:p14="http://schemas.microsoft.com/office/powerpoint/2010/main" val="3600558158"/>
              </p:ext>
            </p:extLst>
          </p:nvPr>
        </p:nvGraphicFramePr>
        <p:xfrm>
          <a:off x="5623235" y="4831590"/>
          <a:ext cx="3416301" cy="1371600"/>
        </p:xfrm>
        <a:graphic>
          <a:graphicData uri="http://schemas.openxmlformats.org/drawingml/2006/table">
            <a:tbl>
              <a:tblPr/>
              <a:tblGrid>
                <a:gridCol w="1622265">
                  <a:extLst>
                    <a:ext uri="{9D8B030D-6E8A-4147-A177-3AD203B41FA5}">
                      <a16:colId xmlns:a16="http://schemas.microsoft.com/office/drawing/2014/main" val="392303724"/>
                    </a:ext>
                  </a:extLst>
                </a:gridCol>
                <a:gridCol w="598012">
                  <a:extLst>
                    <a:ext uri="{9D8B030D-6E8A-4147-A177-3AD203B41FA5}">
                      <a16:colId xmlns:a16="http://schemas.microsoft.com/office/drawing/2014/main" val="3834861505"/>
                    </a:ext>
                  </a:extLst>
                </a:gridCol>
                <a:gridCol w="598012">
                  <a:extLst>
                    <a:ext uri="{9D8B030D-6E8A-4147-A177-3AD203B41FA5}">
                      <a16:colId xmlns:a16="http://schemas.microsoft.com/office/drawing/2014/main" val="2275495699"/>
                    </a:ext>
                  </a:extLst>
                </a:gridCol>
                <a:gridCol w="598012">
                  <a:extLst>
                    <a:ext uri="{9D8B030D-6E8A-4147-A177-3AD203B41FA5}">
                      <a16:colId xmlns:a16="http://schemas.microsoft.com/office/drawing/2014/main" val="158939915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41952376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1460114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22231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128513517"/>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9.31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614579537"/>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27531175"/>
                  </a:ext>
                </a:extLst>
              </a:tr>
              <a:tr h="152400">
                <a:tc>
                  <a:txBody>
                    <a:bodyPr/>
                    <a:lstStyle/>
                    <a:p>
                      <a:pPr algn="l" fontAlgn="ctr"/>
                      <a:r>
                        <a:rPr lang="en-CA" sz="1000" b="0" i="0" u="none" strike="noStrike">
                          <a:effectLst/>
                          <a:latin typeface="Calibri" panose="020F0502020204030204" pitchFamily="34" charset="0"/>
                        </a:rPr>
                        <a:t>Access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84091085"/>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5.61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46137711"/>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6.42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8337144"/>
                  </a:ext>
                </a:extLst>
              </a:tr>
            </a:tbl>
          </a:graphicData>
        </a:graphic>
      </p:graphicFrame>
    </p:spTree>
    <p:extLst>
      <p:ext uri="{BB962C8B-B14F-4D97-AF65-F5344CB8AC3E}">
        <p14:creationId xmlns:p14="http://schemas.microsoft.com/office/powerpoint/2010/main" val="80015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1300-000025000000}"/>
              </a:ext>
            </a:extLst>
          </p:cNvPr>
          <p:cNvGraphicFramePr>
            <a:graphicFrameLocks/>
          </p:cNvGraphicFramePr>
          <p:nvPr>
            <p:extLst>
              <p:ext uri="{D42A27DB-BD31-4B8C-83A1-F6EECF244321}">
                <p14:modId xmlns:p14="http://schemas.microsoft.com/office/powerpoint/2010/main" val="3356684755"/>
              </p:ext>
            </p:extLst>
          </p:nvPr>
        </p:nvGraphicFramePr>
        <p:xfrm>
          <a:off x="366342" y="1670823"/>
          <a:ext cx="4248785" cy="463867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79475" y="574675"/>
            <a:ext cx="8001000" cy="1216025"/>
          </a:xfrm>
        </p:spPr>
        <p:txBody>
          <a:bodyPr>
            <a:normAutofit/>
          </a:bodyPr>
          <a:lstStyle/>
          <a:p>
            <a:r>
              <a:rPr lang="en-US" dirty="0">
                <a:solidFill>
                  <a:schemeClr val="tx1">
                    <a:lumMod val="50000"/>
                    <a:lumOff val="50000"/>
                  </a:schemeClr>
                </a:solidFill>
              </a:rPr>
              <a:t>Total Deposits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84</a:t>
            </a:fld>
            <a:endParaRPr lang="en-US" b="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6773" y="2824066"/>
            <a:ext cx="404019" cy="20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7075" y="4296892"/>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4625" y="4733716"/>
            <a:ext cx="616670" cy="239817"/>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9845" y="3595006"/>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6124709" y="1910917"/>
            <a:ext cx="2768466" cy="400110"/>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Access merged with Sanford CU in 2013</a:t>
            </a:r>
            <a:endParaRPr lang="en-US" sz="1000" b="0" dirty="0">
              <a:latin typeface="+mn-lt"/>
            </a:endParaRPr>
          </a:p>
        </p:txBody>
      </p:sp>
      <p:pic>
        <p:nvPicPr>
          <p:cNvPr id="17" name="Picture 16"/>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559727" y="3160807"/>
            <a:ext cx="368925" cy="319881"/>
          </a:xfrm>
          <a:prstGeom prst="rect">
            <a:avLst/>
          </a:prstGeom>
        </p:spPr>
      </p:pic>
      <p:graphicFrame>
        <p:nvGraphicFramePr>
          <p:cNvPr id="3" name="Table 2">
            <a:extLst>
              <a:ext uri="{FF2B5EF4-FFF2-40B4-BE49-F238E27FC236}">
                <a16:creationId xmlns:a16="http://schemas.microsoft.com/office/drawing/2014/main" id="{AB50DDE5-43E8-4220-806A-2E372B114C65}"/>
              </a:ext>
            </a:extLst>
          </p:cNvPr>
          <p:cNvGraphicFramePr>
            <a:graphicFrameLocks noGrp="1"/>
          </p:cNvGraphicFramePr>
          <p:nvPr>
            <p:extLst>
              <p:ext uri="{D42A27DB-BD31-4B8C-83A1-F6EECF244321}">
                <p14:modId xmlns:p14="http://schemas.microsoft.com/office/powerpoint/2010/main" val="3857181917"/>
              </p:ext>
            </p:extLst>
          </p:nvPr>
        </p:nvGraphicFramePr>
        <p:xfrm>
          <a:off x="5562600" y="4844641"/>
          <a:ext cx="3416300" cy="1371600"/>
        </p:xfrm>
        <a:graphic>
          <a:graphicData uri="http://schemas.openxmlformats.org/drawingml/2006/table">
            <a:tbl>
              <a:tblPr/>
              <a:tblGrid>
                <a:gridCol w="1625292">
                  <a:extLst>
                    <a:ext uri="{9D8B030D-6E8A-4147-A177-3AD203B41FA5}">
                      <a16:colId xmlns:a16="http://schemas.microsoft.com/office/drawing/2014/main" val="2417176310"/>
                    </a:ext>
                  </a:extLst>
                </a:gridCol>
                <a:gridCol w="599127">
                  <a:extLst>
                    <a:ext uri="{9D8B030D-6E8A-4147-A177-3AD203B41FA5}">
                      <a16:colId xmlns:a16="http://schemas.microsoft.com/office/drawing/2014/main" val="3089520196"/>
                    </a:ext>
                  </a:extLst>
                </a:gridCol>
                <a:gridCol w="599127">
                  <a:extLst>
                    <a:ext uri="{9D8B030D-6E8A-4147-A177-3AD203B41FA5}">
                      <a16:colId xmlns:a16="http://schemas.microsoft.com/office/drawing/2014/main" val="150713022"/>
                    </a:ext>
                  </a:extLst>
                </a:gridCol>
                <a:gridCol w="592754">
                  <a:extLst>
                    <a:ext uri="{9D8B030D-6E8A-4147-A177-3AD203B41FA5}">
                      <a16:colId xmlns:a16="http://schemas.microsoft.com/office/drawing/2014/main" val="3733939102"/>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70599508"/>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412007517"/>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690143"/>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5.28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27387250"/>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12.36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7095346"/>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7.13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83455749"/>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5.03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2530632"/>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6.57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44154508"/>
                  </a:ext>
                </a:extLst>
              </a:tr>
            </a:tbl>
          </a:graphicData>
        </a:graphic>
      </p:graphicFrame>
    </p:spTree>
    <p:extLst>
      <p:ext uri="{BB962C8B-B14F-4D97-AF65-F5344CB8AC3E}">
        <p14:creationId xmlns:p14="http://schemas.microsoft.com/office/powerpoint/2010/main" val="607137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1300-000026000000}"/>
              </a:ext>
            </a:extLst>
          </p:cNvPr>
          <p:cNvGraphicFramePr>
            <a:graphicFrameLocks/>
          </p:cNvGraphicFramePr>
          <p:nvPr>
            <p:extLst>
              <p:ext uri="{D42A27DB-BD31-4B8C-83A1-F6EECF244321}">
                <p14:modId xmlns:p14="http://schemas.microsoft.com/office/powerpoint/2010/main" val="3003208455"/>
              </p:ext>
            </p:extLst>
          </p:nvPr>
        </p:nvGraphicFramePr>
        <p:xfrm>
          <a:off x="169155" y="1690936"/>
          <a:ext cx="4248785" cy="4493220"/>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762000" y="539750"/>
            <a:ext cx="8001000" cy="1216025"/>
          </a:xfrm>
        </p:spPr>
        <p:txBody>
          <a:bodyPr>
            <a:normAutofit/>
          </a:bodyPr>
          <a:lstStyle/>
          <a:p>
            <a:r>
              <a:rPr lang="en-US" dirty="0">
                <a:solidFill>
                  <a:schemeClr val="tx1">
                    <a:lumMod val="50000"/>
                    <a:lumOff val="50000"/>
                  </a:schemeClr>
                </a:solidFill>
              </a:rPr>
              <a:t>Total Loans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85</a:t>
            </a:fld>
            <a:endParaRPr lang="en-US" b="0" dirty="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4224" y="2957223"/>
            <a:ext cx="404019" cy="20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5145" y="4505098"/>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2539" y="4790200"/>
            <a:ext cx="785350" cy="305415"/>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4800" y="3263663"/>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6089082" y="1910917"/>
            <a:ext cx="2804093" cy="400110"/>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Access merged with Sanford CU in 2013</a:t>
            </a:r>
            <a:endParaRPr lang="en-US" sz="1000" b="0" dirty="0">
              <a:latin typeface="+mn-lt"/>
            </a:endParaRPr>
          </a:p>
        </p:txBody>
      </p:sp>
      <p:pic>
        <p:nvPicPr>
          <p:cNvPr id="17" name="Picture 16"/>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154224" y="5116300"/>
            <a:ext cx="368925" cy="319881"/>
          </a:xfrm>
          <a:prstGeom prst="rect">
            <a:avLst/>
          </a:prstGeom>
        </p:spPr>
      </p:pic>
      <p:graphicFrame>
        <p:nvGraphicFramePr>
          <p:cNvPr id="2" name="Table 1">
            <a:extLst>
              <a:ext uri="{FF2B5EF4-FFF2-40B4-BE49-F238E27FC236}">
                <a16:creationId xmlns:a16="http://schemas.microsoft.com/office/drawing/2014/main" id="{08CE5E76-CC15-4EF7-B864-DF405EDB373C}"/>
              </a:ext>
            </a:extLst>
          </p:cNvPr>
          <p:cNvGraphicFramePr>
            <a:graphicFrameLocks noGrp="1"/>
          </p:cNvGraphicFramePr>
          <p:nvPr>
            <p:extLst>
              <p:ext uri="{D42A27DB-BD31-4B8C-83A1-F6EECF244321}">
                <p14:modId xmlns:p14="http://schemas.microsoft.com/office/powerpoint/2010/main" val="541628702"/>
              </p:ext>
            </p:extLst>
          </p:nvPr>
        </p:nvGraphicFramePr>
        <p:xfrm>
          <a:off x="5555172" y="4942907"/>
          <a:ext cx="3416301" cy="1219200"/>
        </p:xfrm>
        <a:graphic>
          <a:graphicData uri="http://schemas.openxmlformats.org/drawingml/2006/table">
            <a:tbl>
              <a:tblPr/>
              <a:tblGrid>
                <a:gridCol w="1622265">
                  <a:extLst>
                    <a:ext uri="{9D8B030D-6E8A-4147-A177-3AD203B41FA5}">
                      <a16:colId xmlns:a16="http://schemas.microsoft.com/office/drawing/2014/main" val="370560282"/>
                    </a:ext>
                  </a:extLst>
                </a:gridCol>
                <a:gridCol w="598012">
                  <a:extLst>
                    <a:ext uri="{9D8B030D-6E8A-4147-A177-3AD203B41FA5}">
                      <a16:colId xmlns:a16="http://schemas.microsoft.com/office/drawing/2014/main" val="2993889369"/>
                    </a:ext>
                  </a:extLst>
                </a:gridCol>
                <a:gridCol w="598012">
                  <a:extLst>
                    <a:ext uri="{9D8B030D-6E8A-4147-A177-3AD203B41FA5}">
                      <a16:colId xmlns:a16="http://schemas.microsoft.com/office/drawing/2014/main" val="1789872482"/>
                    </a:ext>
                  </a:extLst>
                </a:gridCol>
                <a:gridCol w="598012">
                  <a:extLst>
                    <a:ext uri="{9D8B030D-6E8A-4147-A177-3AD203B41FA5}">
                      <a16:colId xmlns:a16="http://schemas.microsoft.com/office/drawing/2014/main" val="223617892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2726532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9178739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81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817977325"/>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6.362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650463702"/>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30065679"/>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07713006"/>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6.275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42371234"/>
                  </a:ext>
                </a:extLst>
              </a:tr>
            </a:tbl>
          </a:graphicData>
        </a:graphic>
      </p:graphicFrame>
    </p:spTree>
    <p:extLst>
      <p:ext uri="{BB962C8B-B14F-4D97-AF65-F5344CB8AC3E}">
        <p14:creationId xmlns:p14="http://schemas.microsoft.com/office/powerpoint/2010/main" val="3712594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7832"/>
            <a:ext cx="4114800" cy="1600200"/>
          </a:xfrm>
        </p:spPr>
        <p:txBody>
          <a:bodyPr/>
          <a:lstStyle/>
          <a:p>
            <a:r>
              <a:rPr lang="en-CA" dirty="0"/>
              <a:t>% Changes in Share of Total Market</a:t>
            </a:r>
            <a:br>
              <a:rPr lang="en-CA" dirty="0"/>
            </a:br>
            <a:endParaRPr lang="en-US" dirty="0"/>
          </a:p>
        </p:txBody>
      </p:sp>
      <p:sp>
        <p:nvSpPr>
          <p:cNvPr id="839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E1A6CFD-790B-48BC-935A-C63008CEB028}" type="slidenum">
              <a:rPr lang="en-US" b="0" smtClean="0">
                <a:solidFill>
                  <a:schemeClr val="bg1"/>
                </a:solidFill>
              </a:rPr>
              <a:pPr/>
              <a:t>86</a:t>
            </a:fld>
            <a:endParaRPr lang="en-US" b="0">
              <a:solidFill>
                <a:schemeClr val="bg1"/>
              </a:solidFill>
            </a:endParaRPr>
          </a:p>
        </p:txBody>
      </p:sp>
      <p:pic>
        <p:nvPicPr>
          <p:cNvPr id="83975" name="Picture 6" descr="Steinba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 y="712788"/>
            <a:ext cx="2057400" cy="9239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5018766" y="1905000"/>
            <a:ext cx="3765415" cy="861774"/>
          </a:xfrm>
          <a:prstGeom prst="rect">
            <a:avLst/>
          </a:prstGeom>
          <a:noFill/>
        </p:spPr>
        <p:txBody>
          <a:bodyPr wrap="square" rtlCol="0">
            <a:spAutoFit/>
          </a:bodyPr>
          <a:lstStyle/>
          <a:p>
            <a:pPr algn="l"/>
            <a:r>
              <a:rPr lang="en-CA" sz="1000" b="0" dirty="0"/>
              <a:t>Steinbach is Canada’s 7th largest and Manitoba’s largest credit union with assets of $6.3B, 93k members and 3 locations (Q2’19)</a:t>
            </a:r>
          </a:p>
          <a:p>
            <a:pPr algn="l"/>
            <a:endParaRPr lang="en-CA" sz="1000" b="0" dirty="0"/>
          </a:p>
          <a:p>
            <a:pPr algn="l"/>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1200-000012000000}"/>
              </a:ext>
            </a:extLst>
          </p:cNvPr>
          <p:cNvGraphicFramePr>
            <a:graphicFrameLocks/>
          </p:cNvGraphicFramePr>
          <p:nvPr>
            <p:extLst>
              <p:ext uri="{D42A27DB-BD31-4B8C-83A1-F6EECF244321}">
                <p14:modId xmlns:p14="http://schemas.microsoft.com/office/powerpoint/2010/main" val="1110229090"/>
              </p:ext>
            </p:extLst>
          </p:nvPr>
        </p:nvGraphicFramePr>
        <p:xfrm>
          <a:off x="96159" y="1812256"/>
          <a:ext cx="4733925" cy="441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C9BC878A-CF9D-4AA7-8D82-8FAF2EB8CF21}"/>
              </a:ext>
            </a:extLst>
          </p:cNvPr>
          <p:cNvGraphicFramePr>
            <a:graphicFrameLocks noChangeAspect="1"/>
          </p:cNvGraphicFramePr>
          <p:nvPr>
            <p:extLst>
              <p:ext uri="{D42A27DB-BD31-4B8C-83A1-F6EECF244321}">
                <p14:modId xmlns:p14="http://schemas.microsoft.com/office/powerpoint/2010/main" val="945025056"/>
              </p:ext>
            </p:extLst>
          </p:nvPr>
        </p:nvGraphicFramePr>
        <p:xfrm>
          <a:off x="5018088" y="4622800"/>
          <a:ext cx="4029075" cy="1685925"/>
        </p:xfrm>
        <a:graphic>
          <a:graphicData uri="http://schemas.openxmlformats.org/presentationml/2006/ole">
            <mc:AlternateContent xmlns:mc="http://schemas.openxmlformats.org/markup-compatibility/2006">
              <mc:Choice xmlns:v="urn:schemas-microsoft-com:vml" Requires="v">
                <p:oleObj spid="_x0000_s22531"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C9BC878A-CF9D-4AA7-8D82-8FAF2EB8CF21}"/>
                          </a:ext>
                        </a:extLst>
                      </p:cNvPr>
                      <p:cNvPicPr/>
                      <p:nvPr/>
                    </p:nvPicPr>
                    <p:blipFill>
                      <a:blip r:embed="rId7"/>
                      <a:stretch>
                        <a:fillRect/>
                      </a:stretch>
                    </p:blipFill>
                    <p:spPr>
                      <a:xfrm>
                        <a:off x="5018088" y="4622800"/>
                        <a:ext cx="4029075" cy="1685925"/>
                      </a:xfrm>
                      <a:prstGeom prst="rect">
                        <a:avLst/>
                      </a:prstGeom>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74651"/>
            <a:ext cx="3962400" cy="1600200"/>
          </a:xfrm>
        </p:spPr>
        <p:txBody>
          <a:bodyPr/>
          <a:lstStyle/>
          <a:p>
            <a:r>
              <a:rPr lang="en-CA" dirty="0"/>
              <a:t>% Changes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87</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descr="Steinba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 y="712788"/>
            <a:ext cx="2057400" cy="9239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00000000-0008-0000-1300-000012000000}"/>
              </a:ext>
            </a:extLst>
          </p:cNvPr>
          <p:cNvGraphicFramePr>
            <a:graphicFrameLocks/>
          </p:cNvGraphicFramePr>
          <p:nvPr>
            <p:extLst>
              <p:ext uri="{D42A27DB-BD31-4B8C-83A1-F6EECF244321}">
                <p14:modId xmlns:p14="http://schemas.microsoft.com/office/powerpoint/2010/main" val="1924858404"/>
              </p:ext>
            </p:extLst>
          </p:nvPr>
        </p:nvGraphicFramePr>
        <p:xfrm>
          <a:off x="70847" y="1752600"/>
          <a:ext cx="4482465" cy="4610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6F54919E-9677-4E2A-8B09-74FCA5E5482D}"/>
              </a:ext>
            </a:extLst>
          </p:cNvPr>
          <p:cNvGraphicFramePr>
            <a:graphicFrameLocks noChangeAspect="1"/>
          </p:cNvGraphicFramePr>
          <p:nvPr>
            <p:extLst>
              <p:ext uri="{D42A27DB-BD31-4B8C-83A1-F6EECF244321}">
                <p14:modId xmlns:p14="http://schemas.microsoft.com/office/powerpoint/2010/main" val="127428903"/>
              </p:ext>
            </p:extLst>
          </p:nvPr>
        </p:nvGraphicFramePr>
        <p:xfrm>
          <a:off x="5562600" y="4419600"/>
          <a:ext cx="3438525" cy="1866900"/>
        </p:xfrm>
        <a:graphic>
          <a:graphicData uri="http://schemas.openxmlformats.org/presentationml/2006/ole">
            <mc:AlternateContent xmlns:mc="http://schemas.openxmlformats.org/markup-compatibility/2006">
              <mc:Choice xmlns:v="urn:schemas-microsoft-com:vml" Requires="v">
                <p:oleObj spid="_x0000_s23555" name="Macro-Enabled Worksheet" r:id="rId6" imgW="3438675" imgH="1866764" progId="Excel.SheetMacroEnabled.12">
                  <p:link updateAutomatic="1"/>
                </p:oleObj>
              </mc:Choice>
              <mc:Fallback>
                <p:oleObj name="Macro-Enabled Worksheet" r:id="rId6" imgW="3438675" imgH="1866764" progId="Excel.SheetMacroEnabled.12">
                  <p:link updateAutomatic="1"/>
                  <p:pic>
                    <p:nvPicPr>
                      <p:cNvPr id="3" name="Object 2">
                        <a:extLst>
                          <a:ext uri="{FF2B5EF4-FFF2-40B4-BE49-F238E27FC236}">
                            <a16:creationId xmlns:a16="http://schemas.microsoft.com/office/drawing/2014/main" id="{6F54919E-9677-4E2A-8B09-74FCA5E5482D}"/>
                          </a:ext>
                        </a:extLst>
                      </p:cNvPr>
                      <p:cNvPicPr/>
                      <p:nvPr/>
                    </p:nvPicPr>
                    <p:blipFill>
                      <a:blip r:embed="rId7"/>
                      <a:stretch>
                        <a:fillRect/>
                      </a:stretch>
                    </p:blipFill>
                    <p:spPr>
                      <a:xfrm>
                        <a:off x="5562600" y="4419600"/>
                        <a:ext cx="3438525" cy="1866900"/>
                      </a:xfrm>
                      <a:prstGeom prst="rect">
                        <a:avLst/>
                      </a:prstGeom>
                    </p:spPr>
                  </p:pic>
                </p:oleObj>
              </mc:Fallback>
            </mc:AlternateContent>
          </a:graphicData>
        </a:graphic>
      </p:graphicFrame>
    </p:spTree>
    <p:extLst>
      <p:ext uri="{BB962C8B-B14F-4D97-AF65-F5344CB8AC3E}">
        <p14:creationId xmlns:p14="http://schemas.microsoft.com/office/powerpoint/2010/main" val="2493741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124200" y="468842"/>
            <a:ext cx="3241675" cy="1216025"/>
          </a:xfrm>
        </p:spPr>
        <p:txBody>
          <a:bodyPr/>
          <a:lstStyle/>
          <a:p>
            <a:r>
              <a:rPr lang="en-CA" dirty="0"/>
              <a:t>Press Releases</a:t>
            </a:r>
          </a:p>
        </p:txBody>
      </p:sp>
      <p:sp>
        <p:nvSpPr>
          <p:cNvPr id="86019" name="Content Placeholder 2"/>
          <p:cNvSpPr>
            <a:spLocks noGrp="1"/>
          </p:cNvSpPr>
          <p:nvPr>
            <p:ph idx="1"/>
          </p:nvPr>
        </p:nvSpPr>
        <p:spPr/>
        <p:txBody>
          <a:bodyPr>
            <a:noAutofit/>
          </a:bodyPr>
          <a:lstStyle/>
          <a:p>
            <a:pPr fontAlgn="base"/>
            <a:r>
              <a:rPr lang="en-CA" sz="1000" dirty="0"/>
              <a:t>(November 26, 2019) — The Canadian Credit Union Association (CCUA) announced today that Access Credit Union (MB), Affinity Credit Union (SK), Assiniboine Credit Union (MB), Cambrian Credit Union (MB), Innovation Credit Union (SK), Prospera Credit Union (BC), </a:t>
            </a:r>
            <a:r>
              <a:rPr lang="en-CA" sz="1000" dirty="0" err="1"/>
              <a:t>Servus</a:t>
            </a:r>
            <a:r>
              <a:rPr lang="en-CA" sz="1000" dirty="0"/>
              <a:t> Credit Union (AB) and Steinbach Credit Union (MB) are the first credit unions in Canada to launch </a:t>
            </a:r>
            <a:r>
              <a:rPr lang="en-CA" sz="1000" i="1" dirty="0"/>
              <a:t>Interac </a:t>
            </a:r>
            <a:r>
              <a:rPr lang="en-CA" sz="1000" dirty="0"/>
              <a:t>Debit on Google Pay. Members of these credit unions can now make purchases directly from their chequing or savings accounts at retailers displaying the </a:t>
            </a:r>
            <a:r>
              <a:rPr lang="en-CA" sz="1000" i="1" dirty="0"/>
              <a:t>Interac </a:t>
            </a:r>
            <a:r>
              <a:rPr lang="en-CA" sz="1000" dirty="0"/>
              <a:t>Flash logo, or within apps of </a:t>
            </a:r>
            <a:r>
              <a:rPr lang="en-CA" sz="1000" dirty="0" err="1"/>
              <a:t>particpating</a:t>
            </a:r>
            <a:r>
              <a:rPr lang="en-CA" sz="1000" dirty="0"/>
              <a:t> merchants, with eligible </a:t>
            </a:r>
            <a:r>
              <a:rPr lang="en-CA" sz="1000" dirty="0" err="1"/>
              <a:t>AndroidTM</a:t>
            </a:r>
            <a:r>
              <a:rPr lang="en-CA" sz="1000" dirty="0"/>
              <a:t> devices. </a:t>
            </a:r>
          </a:p>
          <a:p>
            <a:pPr fontAlgn="base"/>
            <a:r>
              <a:rPr lang="en-US" sz="1000" b="1" dirty="0"/>
              <a:t>May 2019:  Use your SCU </a:t>
            </a:r>
            <a:r>
              <a:rPr lang="en-US" sz="1000" b="1" dirty="0" err="1"/>
              <a:t>Collabria</a:t>
            </a:r>
            <a:r>
              <a:rPr lang="en-US" sz="1000" baseline="30000" dirty="0"/>
              <a:t>®</a:t>
            </a:r>
            <a:r>
              <a:rPr lang="en-US" sz="1000" b="1" dirty="0"/>
              <a:t> Mastercard for a chance to win a priceless experience!  </a:t>
            </a:r>
            <a:r>
              <a:rPr lang="en-US" sz="1000" dirty="0"/>
              <a:t>Entering is easy. Simply use your credit card between now and August 15 for a chance to win a grand prize trip for two to Bangkok, Thailand (valued at $29,275)!  In addition to the Grand Prize, there will be three (3) additional draws over the contest period, with winners receiving one of five $500 gift cards.</a:t>
            </a:r>
          </a:p>
          <a:p>
            <a:pPr fontAlgn="base"/>
            <a:r>
              <a:rPr lang="en-US" sz="1000" dirty="0"/>
              <a:t>October 2, 2018:  All new cards | Many great benefits:  We’ve chosen a suite of credit cards designed to meet your needs. Not only does this include an amazing </a:t>
            </a:r>
            <a:r>
              <a:rPr lang="en-US" sz="1000" dirty="0" err="1"/>
              <a:t>FlexRewards</a:t>
            </a:r>
            <a:r>
              <a:rPr lang="en-US" sz="1000" dirty="0"/>
              <a:t> Program</a:t>
            </a:r>
            <a:r>
              <a:rPr lang="en-US" sz="1000" baseline="30000" dirty="0"/>
              <a:t>1</a:t>
            </a:r>
            <a:r>
              <a:rPr lang="en-US" sz="1000" dirty="0"/>
              <a:t>, you’ll get additional perks perfectly suited for you. Here’s an overview of some of these amazing benefits, and the cards that offer them!  </a:t>
            </a:r>
            <a:r>
              <a:rPr lang="en-US" sz="1000" b="1" dirty="0"/>
              <a:t>Price Protection Service</a:t>
            </a:r>
            <a:br>
              <a:rPr lang="en-US" sz="1000" b="1" dirty="0"/>
            </a:br>
            <a:r>
              <a:rPr lang="en-US" sz="1000" dirty="0"/>
              <a:t>Always pay the lowest price across Canada. If you find a lower price for a recently purchased item, we’ll refund the difference when you use your </a:t>
            </a:r>
            <a:r>
              <a:rPr lang="en-US" sz="1000" dirty="0">
                <a:hlinkClick r:id="rId3"/>
              </a:rPr>
              <a:t>World Mastercard®</a:t>
            </a:r>
            <a:r>
              <a:rPr lang="en-US" sz="1000" dirty="0"/>
              <a:t> or your SCU </a:t>
            </a:r>
            <a:r>
              <a:rPr lang="en-US" sz="1000" dirty="0" err="1"/>
              <a:t>Collabria</a:t>
            </a:r>
            <a:r>
              <a:rPr lang="en-US" sz="1000" dirty="0"/>
              <a:t>® </a:t>
            </a:r>
            <a:r>
              <a:rPr lang="en-US" sz="1000" dirty="0">
                <a:hlinkClick r:id="rId4"/>
              </a:rPr>
              <a:t>Visa* Infinite Business Card</a:t>
            </a:r>
            <a:r>
              <a:rPr lang="en-US" sz="1000" dirty="0"/>
              <a:t>. (Some restrictions apply.)  </a:t>
            </a:r>
            <a:r>
              <a:rPr lang="en-US" sz="1000" b="1" dirty="0"/>
              <a:t>Comprehensive Travel Benefits</a:t>
            </a:r>
            <a:r>
              <a:rPr lang="en-US" sz="1000" baseline="30000" dirty="0"/>
              <a:t>2</a:t>
            </a:r>
            <a:br>
              <a:rPr lang="en-US" sz="1000" b="1" dirty="0"/>
            </a:br>
            <a:r>
              <a:rPr lang="en-US" sz="1000" dirty="0"/>
              <a:t>Our best travel coverage includes 24/7 emergency travel assistance, auto rental collision and loss insurance, emergency health care coverage, trip cancellation protection, and more! Enjoy worry-free travel with our </a:t>
            </a:r>
            <a:r>
              <a:rPr lang="en-US" sz="1000" dirty="0">
                <a:hlinkClick r:id="rId3"/>
              </a:rPr>
              <a:t>World Mastercard</a:t>
            </a:r>
            <a:r>
              <a:rPr lang="en-US" sz="1000" dirty="0"/>
              <a:t>, </a:t>
            </a:r>
            <a:r>
              <a:rPr lang="en-US" sz="1000" dirty="0">
                <a:hlinkClick r:id="rId5"/>
              </a:rPr>
              <a:t>Travel Rewards Gold Mastercard</a:t>
            </a:r>
            <a:r>
              <a:rPr lang="en-US" sz="1000" dirty="0"/>
              <a:t>, and </a:t>
            </a:r>
            <a:r>
              <a:rPr lang="en-US" sz="1000" dirty="0">
                <a:hlinkClick r:id="rId6"/>
              </a:rPr>
              <a:t>US Dollar Mastercard</a:t>
            </a:r>
            <a:r>
              <a:rPr lang="en-US" sz="1000" dirty="0"/>
              <a:t>.  </a:t>
            </a:r>
            <a:r>
              <a:rPr lang="en-US" sz="1000" b="1" dirty="0"/>
              <a:t>Mobile Device Insurance</a:t>
            </a:r>
            <a:r>
              <a:rPr lang="en-US" sz="1000" baseline="30000" dirty="0"/>
              <a:t>3</a:t>
            </a:r>
            <a:br>
              <a:rPr lang="en-US" sz="1000" dirty="0"/>
            </a:br>
            <a:r>
              <a:rPr lang="en-US" sz="1000" dirty="0"/>
              <a:t>When you use your </a:t>
            </a:r>
            <a:r>
              <a:rPr lang="en-US" sz="1000" dirty="0">
                <a:hlinkClick r:id="rId7"/>
              </a:rPr>
              <a:t>Student Mastercard</a:t>
            </a:r>
            <a:r>
              <a:rPr lang="en-US" sz="1000" dirty="0"/>
              <a:t>, </a:t>
            </a:r>
            <a:r>
              <a:rPr lang="en-US" sz="1000" dirty="0">
                <a:hlinkClick r:id="rId8"/>
              </a:rPr>
              <a:t>Cash Back Mastercard</a:t>
            </a:r>
            <a:r>
              <a:rPr lang="en-US" sz="1000" dirty="0"/>
              <a:t>, </a:t>
            </a:r>
            <a:r>
              <a:rPr lang="en-US" sz="1000" dirty="0">
                <a:hlinkClick r:id="rId9"/>
              </a:rPr>
              <a:t>FlexRate Mastercard</a:t>
            </a:r>
            <a:r>
              <a:rPr lang="en-US" sz="1000" dirty="0"/>
              <a:t>, or </a:t>
            </a:r>
            <a:r>
              <a:rPr lang="en-US" sz="1000" dirty="0">
                <a:hlinkClick r:id="rId10"/>
              </a:rPr>
              <a:t>Classic Mastercard</a:t>
            </a:r>
            <a:r>
              <a:rPr lang="en-US" sz="1000" dirty="0"/>
              <a:t> to purchase a mobile device, we’ll help cover you in case of damage or theft, so you can get back in touch right away.</a:t>
            </a:r>
          </a:p>
        </p:txBody>
      </p:sp>
      <p:sp>
        <p:nvSpPr>
          <p:cNvPr id="8602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DF0C2AB1-7FA1-492F-ABDB-61FD2DD072F8}" type="slidenum">
              <a:rPr lang="en-US" b="0" smtClean="0">
                <a:solidFill>
                  <a:schemeClr val="bg1"/>
                </a:solidFill>
              </a:rPr>
              <a:pPr/>
              <a:t>88</a:t>
            </a:fld>
            <a:endParaRPr lang="en-US" b="0">
              <a:solidFill>
                <a:schemeClr val="bg1"/>
              </a:solidFill>
            </a:endParaRPr>
          </a:p>
        </p:txBody>
      </p:sp>
      <p:sp>
        <p:nvSpPr>
          <p:cNvPr id="2" name="TextBox 1"/>
          <p:cNvSpPr txBox="1"/>
          <p:nvPr/>
        </p:nvSpPr>
        <p:spPr>
          <a:xfrm>
            <a:off x="8420100" y="6534626"/>
            <a:ext cx="64770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11"/>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6" descr="Steinbach"/>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60425" y="712788"/>
            <a:ext cx="2057400" cy="9239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65138"/>
            <a:ext cx="3810000" cy="1600200"/>
          </a:xfrm>
        </p:spPr>
        <p:txBody>
          <a:bodyPr/>
          <a:lstStyle/>
          <a:p>
            <a:r>
              <a:rPr lang="en-CA" dirty="0"/>
              <a:t>% Changes in Share of Total Market</a:t>
            </a:r>
            <a:br>
              <a:rPr lang="en-CA" dirty="0"/>
            </a:br>
            <a:endParaRPr lang="en-US" dirty="0"/>
          </a:p>
        </p:txBody>
      </p:sp>
      <p:sp>
        <p:nvSpPr>
          <p:cNvPr id="8090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09B765D-F356-49D3-AD42-B8914FF2E172}" type="slidenum">
              <a:rPr lang="en-US" b="0" smtClean="0">
                <a:solidFill>
                  <a:schemeClr val="bg1"/>
                </a:solidFill>
              </a:rPr>
              <a:pPr/>
              <a:t>89</a:t>
            </a:fld>
            <a:endParaRPr lang="en-US" b="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325" y="838137"/>
            <a:ext cx="2117939" cy="83465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995862" y="1905000"/>
            <a:ext cx="3720830" cy="1631216"/>
          </a:xfrm>
          <a:prstGeom prst="rect">
            <a:avLst/>
          </a:prstGeom>
          <a:noFill/>
        </p:spPr>
        <p:txBody>
          <a:bodyPr wrap="square" rtlCol="0">
            <a:spAutoFit/>
          </a:bodyPr>
          <a:lstStyle/>
          <a:p>
            <a:pPr algn="l"/>
            <a:r>
              <a:rPr lang="en-CA" sz="1000" b="0" dirty="0"/>
              <a:t>Assiniboine is Canada’s 11th largest and Manitoba’s  2</a:t>
            </a:r>
            <a:r>
              <a:rPr lang="en-CA" sz="1000" b="0" baseline="30000" dirty="0"/>
              <a:t>nd</a:t>
            </a:r>
            <a:r>
              <a:rPr lang="en-CA" sz="1000" b="0" dirty="0"/>
              <a:t> largest credit union with assets of $4.8B, 126k members and 18 locations (Q2’19).</a:t>
            </a:r>
          </a:p>
          <a:p>
            <a:pPr algn="l"/>
            <a:endParaRPr lang="en-CA" sz="1000" b="0" dirty="0"/>
          </a:p>
          <a:p>
            <a:pPr algn="l"/>
            <a:r>
              <a:rPr lang="en-CA" sz="1000" b="0" dirty="0"/>
              <a:t>Assiniboine operates a direct “bank” deposit acquisition channel called Outlook Financial offering registered and non-registered high rate savings accounts and GICs.</a:t>
            </a:r>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13000000}"/>
              </a:ext>
            </a:extLst>
          </p:cNvPr>
          <p:cNvGraphicFramePr>
            <a:graphicFrameLocks/>
          </p:cNvGraphicFramePr>
          <p:nvPr>
            <p:extLst>
              <p:ext uri="{D42A27DB-BD31-4B8C-83A1-F6EECF244321}">
                <p14:modId xmlns:p14="http://schemas.microsoft.com/office/powerpoint/2010/main" val="3120302026"/>
              </p:ext>
            </p:extLst>
          </p:nvPr>
        </p:nvGraphicFramePr>
        <p:xfrm>
          <a:off x="62707" y="1752600"/>
          <a:ext cx="4746625" cy="4362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46C60662-8B2D-454B-924C-9924D378A2B0}"/>
              </a:ext>
            </a:extLst>
          </p:cNvPr>
          <p:cNvGraphicFramePr>
            <a:graphicFrameLocks noChangeAspect="1"/>
          </p:cNvGraphicFramePr>
          <p:nvPr>
            <p:extLst>
              <p:ext uri="{D42A27DB-BD31-4B8C-83A1-F6EECF244321}">
                <p14:modId xmlns:p14="http://schemas.microsoft.com/office/powerpoint/2010/main" val="3159568136"/>
              </p:ext>
            </p:extLst>
          </p:nvPr>
        </p:nvGraphicFramePr>
        <p:xfrm>
          <a:off x="4995863" y="4572000"/>
          <a:ext cx="4029075" cy="1685925"/>
        </p:xfrm>
        <a:graphic>
          <a:graphicData uri="http://schemas.openxmlformats.org/presentationml/2006/ole">
            <mc:AlternateContent xmlns:mc="http://schemas.openxmlformats.org/markup-compatibility/2006">
              <mc:Choice xmlns:v="urn:schemas-microsoft-com:vml" Requires="v">
                <p:oleObj spid="_x0000_s24579"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46C60662-8B2D-454B-924C-9924D378A2B0}"/>
                          </a:ext>
                        </a:extLst>
                      </p:cNvPr>
                      <p:cNvPicPr/>
                      <p:nvPr/>
                    </p:nvPicPr>
                    <p:blipFill>
                      <a:blip r:embed="rId7"/>
                      <a:stretch>
                        <a:fillRect/>
                      </a:stretch>
                    </p:blipFill>
                    <p:spPr>
                      <a:xfrm>
                        <a:off x="4995863" y="4572000"/>
                        <a:ext cx="4029075" cy="1685925"/>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265988"/>
            <a:ext cx="7543800" cy="1450757"/>
          </a:xfrm>
        </p:spPr>
        <p:txBody>
          <a:bodyPr>
            <a:normAutofit/>
          </a:bodyPr>
          <a:lstStyle/>
          <a:p>
            <a:r>
              <a:rPr lang="en-CA" dirty="0"/>
              <a:t>Total Deposits Provincial Share Summary</a:t>
            </a:r>
            <a:br>
              <a:rPr lang="en-CA" dirty="0"/>
            </a:br>
            <a:r>
              <a:rPr lang="en-CA" sz="1400" dirty="0"/>
              <a:t>Ranked by 12 month change in Provincial share.</a:t>
            </a:r>
          </a:p>
        </p:txBody>
      </p:sp>
      <p:sp>
        <p:nvSpPr>
          <p:cNvPr id="4" name="Slide Number Placeholder 3"/>
          <p:cNvSpPr>
            <a:spLocks noGrp="1"/>
          </p:cNvSpPr>
          <p:nvPr>
            <p:ph type="sldNum" sz="quarter" idx="12"/>
          </p:nvPr>
        </p:nvSpPr>
        <p:spPr>
          <a:xfrm>
            <a:off x="7425344" y="6459786"/>
            <a:ext cx="984019" cy="365125"/>
          </a:xfrm>
        </p:spPr>
        <p:txBody>
          <a:bodyPr/>
          <a:lstStyle/>
          <a:p>
            <a:pPr>
              <a:defRPr/>
            </a:pPr>
            <a:fld id="{CFB2ED94-AEA6-4794-9B2C-31DF370895E5}" type="slidenum">
              <a:rPr lang="en-US" smtClean="0"/>
              <a:pPr>
                <a:defRPr/>
              </a:pPr>
              <a:t>9</a:t>
            </a:fld>
            <a:endParaRPr lang="en-US"/>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TextBox 9"/>
          <p:cNvSpPr txBox="1"/>
          <p:nvPr/>
        </p:nvSpPr>
        <p:spPr>
          <a:xfrm>
            <a:off x="5079863" y="1770609"/>
            <a:ext cx="3276601" cy="1569660"/>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a:p>
            <a:pPr marL="171450" indent="-171450" algn="l">
              <a:buFont typeface="Arial" charset="0"/>
              <a:buChar char="•"/>
            </a:pPr>
            <a:r>
              <a:rPr lang="en-US" b="0" dirty="0" err="1"/>
              <a:t>Vancity</a:t>
            </a:r>
            <a:r>
              <a:rPr lang="en-US" b="0" dirty="0"/>
              <a:t>, </a:t>
            </a:r>
            <a:r>
              <a:rPr lang="en-US" b="0" dirty="0" err="1"/>
              <a:t>Prospera</a:t>
            </a:r>
            <a:r>
              <a:rPr lang="en-US" b="0" dirty="0"/>
              <a:t>, Interior, Innovation and Coastal Community have yet to report 2019 results.</a:t>
            </a:r>
          </a:p>
          <a:p>
            <a:pPr marL="171450" indent="-171450" algn="l">
              <a:buFont typeface="Arial" charset="0"/>
              <a:buChar char="•"/>
            </a:pPr>
            <a:endParaRPr lang="en-US" b="0" dirty="0"/>
          </a:p>
          <a:p>
            <a:pPr marL="171450" indent="-171450" algn="l">
              <a:buFont typeface="Arial" charset="0"/>
              <a:buChar char="•"/>
            </a:pPr>
            <a:endParaRPr lang="en-US" b="0" dirty="0"/>
          </a:p>
        </p:txBody>
      </p:sp>
      <p:graphicFrame>
        <p:nvGraphicFramePr>
          <p:cNvPr id="7" name="Table 6">
            <a:extLst>
              <a:ext uri="{FF2B5EF4-FFF2-40B4-BE49-F238E27FC236}">
                <a16:creationId xmlns:a16="http://schemas.microsoft.com/office/drawing/2014/main" id="{770B5542-982C-4F1F-96F2-BAFECFDE09B1}"/>
              </a:ext>
            </a:extLst>
          </p:cNvPr>
          <p:cNvGraphicFramePr>
            <a:graphicFrameLocks noGrp="1"/>
          </p:cNvGraphicFramePr>
          <p:nvPr>
            <p:extLst>
              <p:ext uri="{D42A27DB-BD31-4B8C-83A1-F6EECF244321}">
                <p14:modId xmlns:p14="http://schemas.microsoft.com/office/powerpoint/2010/main" val="2908343516"/>
              </p:ext>
            </p:extLst>
          </p:nvPr>
        </p:nvGraphicFramePr>
        <p:xfrm>
          <a:off x="914400" y="1798260"/>
          <a:ext cx="3416300" cy="3810000"/>
        </p:xfrm>
        <a:graphic>
          <a:graphicData uri="http://schemas.openxmlformats.org/drawingml/2006/table">
            <a:tbl>
              <a:tblPr/>
              <a:tblGrid>
                <a:gridCol w="1625292">
                  <a:extLst>
                    <a:ext uri="{9D8B030D-6E8A-4147-A177-3AD203B41FA5}">
                      <a16:colId xmlns:a16="http://schemas.microsoft.com/office/drawing/2014/main" val="1856243227"/>
                    </a:ext>
                  </a:extLst>
                </a:gridCol>
                <a:gridCol w="599127">
                  <a:extLst>
                    <a:ext uri="{9D8B030D-6E8A-4147-A177-3AD203B41FA5}">
                      <a16:colId xmlns:a16="http://schemas.microsoft.com/office/drawing/2014/main" val="2143577060"/>
                    </a:ext>
                  </a:extLst>
                </a:gridCol>
                <a:gridCol w="599127">
                  <a:extLst>
                    <a:ext uri="{9D8B030D-6E8A-4147-A177-3AD203B41FA5}">
                      <a16:colId xmlns:a16="http://schemas.microsoft.com/office/drawing/2014/main" val="3087042641"/>
                    </a:ext>
                  </a:extLst>
                </a:gridCol>
                <a:gridCol w="592754">
                  <a:extLst>
                    <a:ext uri="{9D8B030D-6E8A-4147-A177-3AD203B41FA5}">
                      <a16:colId xmlns:a16="http://schemas.microsoft.com/office/drawing/2014/main" val="272872840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92763486"/>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91401489"/>
                  </a:ext>
                </a:extLst>
              </a:tr>
              <a:tr h="0">
                <a:tc vMerge="1">
                  <a:txBody>
                    <a:bodyPr/>
                    <a:lstStyle/>
                    <a:p>
                      <a:endParaRPr lang="en-CA"/>
                    </a:p>
                  </a:txBody>
                  <a:tcPr/>
                </a:tc>
                <a:tc>
                  <a:txBody>
                    <a:bodyPr/>
                    <a:lstStyle/>
                    <a:p>
                      <a:pPr algn="ctr" fontAlgn="ctr"/>
                      <a:r>
                        <a:rPr lang="en-CA" sz="1000" b="1" i="0" u="none" strike="noStrike">
                          <a:effectLst/>
                          <a:latin typeface="Calibri" panose="020F0502020204030204" pitchFamily="34" charset="0"/>
                        </a:rPr>
                        <a:t> Dec'19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196493"/>
                  </a:ext>
                </a:extLst>
              </a:tr>
              <a:tr h="152400">
                <a:tc>
                  <a:txBody>
                    <a:bodyPr/>
                    <a:lstStyle/>
                    <a:p>
                      <a:pPr algn="l" fontAlgn="ctr"/>
                      <a:r>
                        <a:rPr lang="en-CA" sz="1000" b="0" i="0" u="none" strike="noStrike">
                          <a:effectLst/>
                          <a:latin typeface="Calibri" panose="020F0502020204030204" pitchFamily="34" charset="0"/>
                        </a:rPr>
                        <a:t>Crosstown Civic</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5.28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38465296"/>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12.36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85666657"/>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607291508"/>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254001550"/>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88605751"/>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41890553"/>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4.08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461449"/>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7.13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66483193"/>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5.03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28812478"/>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911742749"/>
                  </a:ext>
                </a:extLst>
              </a:tr>
              <a:tr h="152400">
                <a:tc>
                  <a:txBody>
                    <a:bodyPr/>
                    <a:lstStyle/>
                    <a:p>
                      <a:pPr algn="l" fontAlgn="ctr"/>
                      <a:r>
                        <a:rPr lang="en-CA" sz="1000" b="0" i="0" u="none" strike="noStrike">
                          <a:effectLst/>
                          <a:latin typeface="Calibri" panose="020F0502020204030204" pitchFamily="34" charset="0"/>
                        </a:rPr>
                        <a:t>Desjardins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40.22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86243095"/>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72.4%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823243113"/>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27.85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00125387"/>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369866928"/>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11.20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1226039"/>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6.57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59054589"/>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049333984"/>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484585369"/>
                  </a:ext>
                </a:extLst>
              </a:tr>
              <a:tr h="152400">
                <a:tc>
                  <a:txBody>
                    <a:bodyPr/>
                    <a:lstStyle/>
                    <a:p>
                      <a:pPr algn="l" fontAlgn="ctr"/>
                      <a:r>
                        <a:rPr lang="en-CA" sz="1000" b="0" i="0" u="none" strike="noStrike">
                          <a:effectLst/>
                          <a:latin typeface="Calibri" panose="020F0502020204030204" pitchFamily="34" charset="0"/>
                        </a:rPr>
                        <a:t>UNI Financial Corporation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14.88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26078217"/>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4.15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41684858"/>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3.81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51.5%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3176586100"/>
                  </a:ext>
                </a:extLst>
              </a:tr>
            </a:tbl>
          </a:graphicData>
        </a:graphic>
      </p:graphicFrame>
    </p:spTree>
    <p:extLst>
      <p:ext uri="{BB962C8B-B14F-4D97-AF65-F5344CB8AC3E}">
        <p14:creationId xmlns:p14="http://schemas.microsoft.com/office/powerpoint/2010/main" val="3544057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455365"/>
            <a:ext cx="3886200" cy="1600200"/>
          </a:xfrm>
        </p:spPr>
        <p:txBody>
          <a:bodyPr/>
          <a:lstStyle/>
          <a:p>
            <a:r>
              <a:rPr lang="en-CA" dirty="0"/>
              <a:t>% Change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90</a:t>
            </a:fld>
            <a:endParaRPr lang="en-US" b="0">
              <a:solidFill>
                <a:schemeClr val="bg1"/>
              </a:solidFill>
            </a:endParaRPr>
          </a:p>
        </p:txBody>
      </p:sp>
      <p:sp>
        <p:nvSpPr>
          <p:cNvPr id="2" name="TextBox 1"/>
          <p:cNvSpPr txBox="1"/>
          <p:nvPr/>
        </p:nvSpPr>
        <p:spPr>
          <a:xfrm>
            <a:off x="6743700" y="6534626"/>
            <a:ext cx="838200" cy="215444"/>
          </a:xfrm>
          <a:prstGeom prst="rect">
            <a:avLst/>
          </a:prstGeom>
          <a:noFill/>
        </p:spPr>
        <p:txBody>
          <a:bodyPr wrap="square" rtlCol="0">
            <a:spAutoFit/>
          </a:bodyPr>
          <a:lstStyle/>
          <a:p>
            <a:r>
              <a:rPr lang="en-US" sz="800" b="0" dirty="0"/>
              <a:t>18 EN 5</a:t>
            </a:r>
          </a:p>
        </p:txBody>
      </p:sp>
      <p:sp>
        <p:nvSpPr>
          <p:cNvPr id="8"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325" y="838137"/>
            <a:ext cx="2117939" cy="83465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1300-000013000000}"/>
              </a:ext>
            </a:extLst>
          </p:cNvPr>
          <p:cNvGraphicFramePr>
            <a:graphicFrameLocks/>
          </p:cNvGraphicFramePr>
          <p:nvPr>
            <p:extLst>
              <p:ext uri="{D42A27DB-BD31-4B8C-83A1-F6EECF244321}">
                <p14:modId xmlns:p14="http://schemas.microsoft.com/office/powerpoint/2010/main" val="2939096509"/>
              </p:ext>
            </p:extLst>
          </p:nvPr>
        </p:nvGraphicFramePr>
        <p:xfrm>
          <a:off x="304800" y="1783010"/>
          <a:ext cx="4091940" cy="4619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7E04AF42-2A85-44A0-87AB-804F01D94509}"/>
              </a:ext>
            </a:extLst>
          </p:cNvPr>
          <p:cNvGraphicFramePr>
            <a:graphicFrameLocks noChangeAspect="1"/>
          </p:cNvGraphicFramePr>
          <p:nvPr>
            <p:extLst>
              <p:ext uri="{D42A27DB-BD31-4B8C-83A1-F6EECF244321}">
                <p14:modId xmlns:p14="http://schemas.microsoft.com/office/powerpoint/2010/main" val="1000288653"/>
              </p:ext>
            </p:extLst>
          </p:nvPr>
        </p:nvGraphicFramePr>
        <p:xfrm>
          <a:off x="5562600" y="4343400"/>
          <a:ext cx="3438525" cy="1866900"/>
        </p:xfrm>
        <a:graphic>
          <a:graphicData uri="http://schemas.openxmlformats.org/presentationml/2006/ole">
            <mc:AlternateContent xmlns:mc="http://schemas.openxmlformats.org/markup-compatibility/2006">
              <mc:Choice xmlns:v="urn:schemas-microsoft-com:vml" Requires="v">
                <p:oleObj spid="_x0000_s25603" name="Macro-Enabled Worksheet" r:id="rId6" imgW="3438675" imgH="1866764" progId="Excel.SheetMacroEnabled.12">
                  <p:link updateAutomatic="1"/>
                </p:oleObj>
              </mc:Choice>
              <mc:Fallback>
                <p:oleObj name="Macro-Enabled Worksheet" r:id="rId6" imgW="3438675" imgH="1866764" progId="Excel.SheetMacroEnabled.12">
                  <p:link updateAutomatic="1"/>
                  <p:pic>
                    <p:nvPicPr>
                      <p:cNvPr id="4" name="Object 3">
                        <a:extLst>
                          <a:ext uri="{FF2B5EF4-FFF2-40B4-BE49-F238E27FC236}">
                            <a16:creationId xmlns:a16="http://schemas.microsoft.com/office/drawing/2014/main" id="{7E04AF42-2A85-44A0-87AB-804F01D94509}"/>
                          </a:ext>
                        </a:extLst>
                      </p:cNvPr>
                      <p:cNvPicPr/>
                      <p:nvPr/>
                    </p:nvPicPr>
                    <p:blipFill>
                      <a:blip r:embed="rId7"/>
                      <a:stretch>
                        <a:fillRect/>
                      </a:stretch>
                    </p:blipFill>
                    <p:spPr>
                      <a:xfrm>
                        <a:off x="5562600" y="4343400"/>
                        <a:ext cx="3438525" cy="1866900"/>
                      </a:xfrm>
                      <a:prstGeom prst="rect">
                        <a:avLst/>
                      </a:prstGeom>
                    </p:spPr>
                  </p:pic>
                </p:oleObj>
              </mc:Fallback>
            </mc:AlternateContent>
          </a:graphicData>
        </a:graphic>
      </p:graphicFrame>
    </p:spTree>
    <p:extLst>
      <p:ext uri="{BB962C8B-B14F-4D97-AF65-F5344CB8AC3E}">
        <p14:creationId xmlns:p14="http://schemas.microsoft.com/office/powerpoint/2010/main" val="1462448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a:xfrm>
            <a:off x="3578225" y="543238"/>
            <a:ext cx="4003675" cy="1216025"/>
          </a:xfrm>
        </p:spPr>
        <p:txBody>
          <a:bodyPr/>
          <a:lstStyle/>
          <a:p>
            <a:pPr eaLnBrk="1" hangingPunct="1"/>
            <a:r>
              <a:rPr lang="en-CA" dirty="0"/>
              <a:t>Press Releases</a:t>
            </a:r>
          </a:p>
        </p:txBody>
      </p:sp>
      <p:sp>
        <p:nvSpPr>
          <p:cNvPr id="82949" name="Rectangle 3"/>
          <p:cNvSpPr>
            <a:spLocks noGrp="1" noChangeArrowheads="1"/>
          </p:cNvSpPr>
          <p:nvPr>
            <p:ph idx="1"/>
          </p:nvPr>
        </p:nvSpPr>
        <p:spPr>
          <a:xfrm>
            <a:off x="762000" y="1845734"/>
            <a:ext cx="7543801" cy="4023360"/>
          </a:xfrm>
        </p:spPr>
        <p:txBody>
          <a:bodyPr>
            <a:noAutofit/>
          </a:bodyPr>
          <a:lstStyle/>
          <a:p>
            <a:pPr fontAlgn="base"/>
            <a:r>
              <a:rPr lang="en-US" sz="1000" dirty="0"/>
              <a:t>MARCH 27, 2020:</a:t>
            </a:r>
            <a:r>
              <a:rPr lang="en-US" sz="1000" b="1" u="sng" dirty="0">
                <a:hlinkClick r:id="rId3"/>
              </a:rPr>
              <a:t>ACU now offering up to 35 free </a:t>
            </a:r>
            <a:r>
              <a:rPr lang="en-US" sz="1000" b="1" i="1" u="sng" dirty="0" err="1">
                <a:hlinkClick r:id="rId3"/>
              </a:rPr>
              <a:t>Interac</a:t>
            </a:r>
            <a:r>
              <a:rPr lang="en-US" sz="1000" b="1" u="sng" dirty="0">
                <a:hlinkClick r:id="rId3"/>
              </a:rPr>
              <a:t> e-Transfers® per month</a:t>
            </a:r>
            <a:br>
              <a:rPr lang="en-US" sz="1000" u="sng" dirty="0">
                <a:hlinkClick r:id="rId3"/>
              </a:rPr>
            </a:br>
            <a:r>
              <a:rPr lang="en-US" sz="1000" dirty="0"/>
              <a:t>March 27, 2020 - We are temporarily offering up to 35 free </a:t>
            </a:r>
            <a:r>
              <a:rPr lang="en-US" sz="1000" i="1" dirty="0" err="1"/>
              <a:t>Interac</a:t>
            </a:r>
            <a:r>
              <a:rPr lang="en-US" sz="1000" i="1" dirty="0"/>
              <a:t> </a:t>
            </a:r>
            <a:r>
              <a:rPr lang="en-US" sz="1000" dirty="0"/>
              <a:t>e-transfers per month in response to COVID-19</a:t>
            </a:r>
          </a:p>
          <a:p>
            <a:pPr fontAlgn="base"/>
            <a:r>
              <a:rPr lang="en-US" sz="1000" dirty="0"/>
              <a:t>March 16, 2020:  Let's keep connected during COVID-19</a:t>
            </a:r>
          </a:p>
          <a:p>
            <a:pPr fontAlgn="base"/>
            <a:r>
              <a:rPr lang="en-US" sz="1000" dirty="0"/>
              <a:t>We know you may have a lot of things to be concerned about with the heightened precautions over COVID-19, but banking shouldn’t be one of them. Our team is here to help you make sure your banking needs are taken care of – just like always. </a:t>
            </a:r>
          </a:p>
          <a:p>
            <a:pPr fontAlgn="base"/>
            <a:r>
              <a:rPr lang="en-US" sz="1000" dirty="0"/>
              <a:t>More:  </a:t>
            </a:r>
            <a:r>
              <a:rPr lang="en-US" sz="1000" dirty="0">
                <a:hlinkClick r:id="rId4"/>
              </a:rPr>
              <a:t>https://assiniboine.mb.ca/About-Us/MemberNews/2020-03-16-lets-keep-connected-during-covid19/</a:t>
            </a:r>
            <a:br>
              <a:rPr lang="en-US" sz="1000" dirty="0">
                <a:hlinkClick r:id="rId4"/>
              </a:rPr>
            </a:br>
            <a:endParaRPr lang="en-US" sz="1000" dirty="0"/>
          </a:p>
          <a:p>
            <a:pPr fontAlgn="base"/>
            <a:r>
              <a:rPr lang="en-US" sz="1000" dirty="0"/>
              <a:t>October 16, 2019:  This winter we will be consolidating the Keewatin Branch with our nearby Garden City branch (2211 McPhillips Street) effective February 21, 2020.</a:t>
            </a:r>
          </a:p>
          <a:p>
            <a:pPr fontAlgn="base"/>
            <a:r>
              <a:rPr lang="en-US" sz="1000" dirty="0"/>
              <a:t>Today, October 11, 2019, we closed the McLeod branch. McLeod members were transferred to our nearby Regent branch located at 1609 Regent Avenue West.</a:t>
            </a:r>
            <a:endParaRPr lang="en-CA" sz="1000" dirty="0"/>
          </a:p>
          <a:p>
            <a:pPr fontAlgn="base">
              <a:buFont typeface="Arial" panose="020B0604020202020204" pitchFamily="34" charset="0"/>
              <a:buChar char="•"/>
            </a:pPr>
            <a:r>
              <a:rPr lang="en-CA" sz="1000" dirty="0"/>
              <a:t>April 24, 2019 - This fall we will be transferring our McLeod members to our nearby Regent branch and closing the McLeod branch effective October 11, 2019.</a:t>
            </a:r>
            <a:endParaRPr lang="en-US" sz="1000" dirty="0"/>
          </a:p>
        </p:txBody>
      </p:sp>
      <p:sp>
        <p:nvSpPr>
          <p:cNvPr id="8294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3B747B9-FA6F-431D-9304-E628A07EA017}" type="slidenum">
              <a:rPr lang="en-US" b="0" smtClean="0">
                <a:solidFill>
                  <a:schemeClr val="bg1"/>
                </a:solidFill>
              </a:rPr>
              <a:pPr/>
              <a:t>91</a:t>
            </a:fld>
            <a:endParaRPr lang="en-US" b="0">
              <a:solidFill>
                <a:schemeClr val="bg1"/>
              </a:solidFill>
            </a:endParaRPr>
          </a:p>
        </p:txBody>
      </p:sp>
      <p:sp>
        <p:nvSpPr>
          <p:cNvPr id="2" name="TextBox 1"/>
          <p:cNvSpPr txBox="1"/>
          <p:nvPr/>
        </p:nvSpPr>
        <p:spPr>
          <a:xfrm>
            <a:off x="8396393" y="6534626"/>
            <a:ext cx="67140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5"/>
              </a:rPr>
              <a:t>Press</a:t>
            </a:r>
            <a:r>
              <a:rPr lang="en-CA" sz="800" b="0" dirty="0">
                <a:ln>
                  <a:solidFill>
                    <a:schemeClr val="bg1"/>
                  </a:solidFill>
                </a:ln>
                <a:solidFill>
                  <a:schemeClr val="tx1"/>
                </a:solidFill>
              </a:rPr>
              <a:t> </a:t>
            </a: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2325" y="838137"/>
            <a:ext cx="2117939" cy="83465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455365"/>
            <a:ext cx="3429000" cy="1600200"/>
          </a:xfrm>
        </p:spPr>
        <p:txBody>
          <a:bodyPr/>
          <a:lstStyle/>
          <a:p>
            <a:r>
              <a:rPr lang="en-CA" dirty="0"/>
              <a:t>% Changes in Share of Total Market</a:t>
            </a:r>
            <a:br>
              <a:rPr lang="en-CA" dirty="0"/>
            </a:br>
            <a:endParaRPr lang="en-US" dirty="0"/>
          </a:p>
        </p:txBody>
      </p:sp>
      <p:sp>
        <p:nvSpPr>
          <p:cNvPr id="8704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4B49622-CB97-42B3-B787-8A521AC77402}" type="slidenum">
              <a:rPr lang="en-US" b="0" smtClean="0">
                <a:solidFill>
                  <a:schemeClr val="bg1"/>
                </a:solidFill>
              </a:rPr>
              <a:pPr/>
              <a:t>92</a:t>
            </a:fld>
            <a:endParaRPr lang="en-US" b="0">
              <a:solidFill>
                <a:schemeClr val="bg1"/>
              </a:solidFill>
            </a:endParaRPr>
          </a:p>
        </p:txBody>
      </p:sp>
      <p:pic>
        <p:nvPicPr>
          <p:cNvPr id="87047" name="Picture 6" descr="cambrian_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55130"/>
            <a:ext cx="2667000" cy="80067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378585" y="1958353"/>
            <a:ext cx="3720830" cy="1631216"/>
          </a:xfrm>
          <a:prstGeom prst="rect">
            <a:avLst/>
          </a:prstGeom>
          <a:noFill/>
        </p:spPr>
        <p:txBody>
          <a:bodyPr wrap="square" rtlCol="0">
            <a:spAutoFit/>
          </a:bodyPr>
          <a:lstStyle/>
          <a:p>
            <a:pPr algn="l"/>
            <a:r>
              <a:rPr lang="en-CA" sz="1000" b="0" dirty="0"/>
              <a:t>Cambrian is Canada’s 17th largest and Manitoba’s 3rd largest credit union with assets of $3.9B, 65k members and 11 locations (Q2’19).</a:t>
            </a:r>
          </a:p>
          <a:p>
            <a:pPr algn="l"/>
            <a:endParaRPr lang="en-CA" sz="1000" b="0" dirty="0"/>
          </a:p>
          <a:p>
            <a:pPr algn="l"/>
            <a:r>
              <a:rPr lang="en-CA" sz="1000" b="0" dirty="0"/>
              <a:t>Cambrian operates a direct “bank” deposit acquisition capability called Achieva Financial offering registered and non-registered high rate savings account and GICs.</a:t>
            </a:r>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14000000}"/>
              </a:ext>
            </a:extLst>
          </p:cNvPr>
          <p:cNvGraphicFramePr>
            <a:graphicFrameLocks/>
          </p:cNvGraphicFramePr>
          <p:nvPr>
            <p:extLst>
              <p:ext uri="{D42A27DB-BD31-4B8C-83A1-F6EECF244321}">
                <p14:modId xmlns:p14="http://schemas.microsoft.com/office/powerpoint/2010/main" val="2167738068"/>
              </p:ext>
            </p:extLst>
          </p:nvPr>
        </p:nvGraphicFramePr>
        <p:xfrm>
          <a:off x="228600" y="1752600"/>
          <a:ext cx="4448175"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53A3EEF4-4E76-4674-95C9-2ECD7DFE9AFE}"/>
              </a:ext>
            </a:extLst>
          </p:cNvPr>
          <p:cNvGraphicFramePr>
            <a:graphicFrameLocks noChangeAspect="1"/>
          </p:cNvGraphicFramePr>
          <p:nvPr>
            <p:extLst>
              <p:ext uri="{D42A27DB-BD31-4B8C-83A1-F6EECF244321}">
                <p14:modId xmlns:p14="http://schemas.microsoft.com/office/powerpoint/2010/main" val="949727247"/>
              </p:ext>
            </p:extLst>
          </p:nvPr>
        </p:nvGraphicFramePr>
        <p:xfrm>
          <a:off x="5029200" y="4572000"/>
          <a:ext cx="4029075" cy="1685925"/>
        </p:xfrm>
        <a:graphic>
          <a:graphicData uri="http://schemas.openxmlformats.org/presentationml/2006/ole">
            <mc:AlternateContent xmlns:mc="http://schemas.openxmlformats.org/markup-compatibility/2006">
              <mc:Choice xmlns:v="urn:schemas-microsoft-com:vml" Requires="v">
                <p:oleObj spid="_x0000_s26627"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53A3EEF4-4E76-4674-95C9-2ECD7DFE9AFE}"/>
                          </a:ext>
                        </a:extLst>
                      </p:cNvPr>
                      <p:cNvPicPr/>
                      <p:nvPr/>
                    </p:nvPicPr>
                    <p:blipFill>
                      <a:blip r:embed="rId7"/>
                      <a:stretch>
                        <a:fillRect/>
                      </a:stretch>
                    </p:blipFill>
                    <p:spPr>
                      <a:xfrm>
                        <a:off x="5029200" y="4572000"/>
                        <a:ext cx="4029075" cy="1685925"/>
                      </a:xfrm>
                      <a:prstGeom prst="rect">
                        <a:avLst/>
                      </a:prstGeom>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088" y="106400"/>
            <a:ext cx="3505200" cy="1600200"/>
          </a:xfrm>
        </p:spPr>
        <p:txBody>
          <a:bodyPr/>
          <a:lstStyle/>
          <a:p>
            <a:r>
              <a:rPr lang="en-CA" dirty="0"/>
              <a:t>% Changes in Share of Manitoba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93</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descr="cambrian_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55130"/>
            <a:ext cx="2667000" cy="80067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00000000-0008-0000-1300-000014000000}"/>
              </a:ext>
            </a:extLst>
          </p:cNvPr>
          <p:cNvGraphicFramePr>
            <a:graphicFrameLocks/>
          </p:cNvGraphicFramePr>
          <p:nvPr>
            <p:extLst>
              <p:ext uri="{D42A27DB-BD31-4B8C-83A1-F6EECF244321}">
                <p14:modId xmlns:p14="http://schemas.microsoft.com/office/powerpoint/2010/main" val="2293642214"/>
              </p:ext>
            </p:extLst>
          </p:nvPr>
        </p:nvGraphicFramePr>
        <p:xfrm>
          <a:off x="243205" y="1708623"/>
          <a:ext cx="4009390" cy="4584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2B79C063-758B-436D-885B-7D9511FE8FC2}"/>
              </a:ext>
            </a:extLst>
          </p:cNvPr>
          <p:cNvGraphicFramePr>
            <a:graphicFrameLocks noChangeAspect="1"/>
          </p:cNvGraphicFramePr>
          <p:nvPr>
            <p:extLst>
              <p:ext uri="{D42A27DB-BD31-4B8C-83A1-F6EECF244321}">
                <p14:modId xmlns:p14="http://schemas.microsoft.com/office/powerpoint/2010/main" val="2424316659"/>
              </p:ext>
            </p:extLst>
          </p:nvPr>
        </p:nvGraphicFramePr>
        <p:xfrm>
          <a:off x="5562600" y="4343400"/>
          <a:ext cx="3438525" cy="1847850"/>
        </p:xfrm>
        <a:graphic>
          <a:graphicData uri="http://schemas.openxmlformats.org/presentationml/2006/ole">
            <mc:AlternateContent xmlns:mc="http://schemas.openxmlformats.org/markup-compatibility/2006">
              <mc:Choice xmlns:v="urn:schemas-microsoft-com:vml" Requires="v">
                <p:oleObj spid="_x0000_s27651" name="Macro-Enabled Worksheet" r:id="rId6" imgW="3438675" imgH="1847986" progId="Excel.SheetMacroEnabled.12">
                  <p:link updateAutomatic="1"/>
                </p:oleObj>
              </mc:Choice>
              <mc:Fallback>
                <p:oleObj name="Macro-Enabled Worksheet" r:id="rId6" imgW="3438675" imgH="1847986" progId="Excel.SheetMacroEnabled.12">
                  <p:link updateAutomatic="1"/>
                  <p:pic>
                    <p:nvPicPr>
                      <p:cNvPr id="3" name="Object 2">
                        <a:extLst>
                          <a:ext uri="{FF2B5EF4-FFF2-40B4-BE49-F238E27FC236}">
                            <a16:creationId xmlns:a16="http://schemas.microsoft.com/office/drawing/2014/main" id="{2B79C063-758B-436D-885B-7D9511FE8FC2}"/>
                          </a:ext>
                        </a:extLst>
                      </p:cNvPr>
                      <p:cNvPicPr/>
                      <p:nvPr/>
                    </p:nvPicPr>
                    <p:blipFill>
                      <a:blip r:embed="rId7"/>
                      <a:stretch>
                        <a:fillRect/>
                      </a:stretch>
                    </p:blipFill>
                    <p:spPr>
                      <a:xfrm>
                        <a:off x="5562600" y="4343400"/>
                        <a:ext cx="3438525" cy="1847850"/>
                      </a:xfrm>
                      <a:prstGeom prst="rect">
                        <a:avLst/>
                      </a:prstGeom>
                    </p:spPr>
                  </p:pic>
                </p:oleObj>
              </mc:Fallback>
            </mc:AlternateContent>
          </a:graphicData>
        </a:graphic>
      </p:graphicFrame>
    </p:spTree>
    <p:extLst>
      <p:ext uri="{BB962C8B-B14F-4D97-AF65-F5344CB8AC3E}">
        <p14:creationId xmlns:p14="http://schemas.microsoft.com/office/powerpoint/2010/main" val="4232015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05043"/>
            <a:ext cx="7543800" cy="1450757"/>
          </a:xfrm>
        </p:spPr>
        <p:txBody>
          <a:bodyPr/>
          <a:lstStyle/>
          <a:p>
            <a:r>
              <a:rPr lang="en-US" dirty="0"/>
              <a:t>Press Releases</a:t>
            </a:r>
          </a:p>
        </p:txBody>
      </p:sp>
      <p:sp>
        <p:nvSpPr>
          <p:cNvPr id="3" name="Content Placeholder 2"/>
          <p:cNvSpPr>
            <a:spLocks noGrp="1"/>
          </p:cNvSpPr>
          <p:nvPr>
            <p:ph idx="1"/>
          </p:nvPr>
        </p:nvSpPr>
        <p:spPr/>
        <p:txBody>
          <a:bodyPr>
            <a:normAutofit/>
          </a:bodyPr>
          <a:lstStyle/>
          <a:p>
            <a:r>
              <a:rPr lang="en-CA" sz="1200" dirty="0"/>
              <a:t>Upcoming Pricing Changes by Cambrian Credit Union | Jun 12, 2019</a:t>
            </a:r>
          </a:p>
          <a:p>
            <a:r>
              <a:rPr lang="en-CA" sz="1200" dirty="0"/>
              <a:t>Effective September 1</a:t>
            </a:r>
            <a:r>
              <a:rPr lang="en-CA" sz="1200" baseline="30000" dirty="0"/>
              <a:t>st,</a:t>
            </a:r>
            <a:r>
              <a:rPr lang="en-CA" sz="1200" dirty="0"/>
              <a:t>, 2019, we are making the following changes to our service fees:  Rejected Pre-Authorized Credit/Payroll Deposit Fee from $5.00 to $15.00   Premium Savings Account Transaction Fees from $1.50 to $2.00 (refunded through The </a:t>
            </a:r>
            <a:r>
              <a:rPr lang="en-CA" sz="1200" dirty="0" err="1"/>
              <a:t>Unfee</a:t>
            </a:r>
            <a:r>
              <a:rPr lang="en-CA" sz="1200" dirty="0"/>
              <a:t>)  Monthly Overdraft Protection Fee from $1.00 to $2.00 (refunded through The </a:t>
            </a:r>
            <a:r>
              <a:rPr lang="en-CA" sz="1200" dirty="0" err="1"/>
              <a:t>Unfee</a:t>
            </a:r>
            <a:r>
              <a:rPr lang="en-CA" sz="1200" dirty="0"/>
              <a:t>)  NSF Cheque Fee increasing from $40.00 to $45.00  Paper Statement Copy (duplicate) Fee from $1.00 to $2.00  Interim Statement Fee from $1.00 to $2.00  Statement Item Retrieval from $1.50 to $2.00  Photocopies from $0.50 to $1.00</a:t>
            </a:r>
          </a:p>
          <a:p>
            <a:pPr>
              <a:buFont typeface="Wingdings" charset="2"/>
              <a:buChar char="Ø"/>
            </a:pPr>
            <a:endParaRPr lang="en-US" sz="1200" dirty="0"/>
          </a:p>
          <a:p>
            <a:endParaRPr lang="en-US" sz="1200" dirty="0"/>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94</a:t>
            </a:fld>
            <a:endParaRPr lang="en-US" dirty="0"/>
          </a:p>
        </p:txBody>
      </p:sp>
      <p:pic>
        <p:nvPicPr>
          <p:cNvPr id="5" name="Picture 4" descr="cambrian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55130"/>
            <a:ext cx="2667000" cy="80067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extBox 5">
            <a:hlinkClick r:id="rId4"/>
          </p:cNvPr>
          <p:cNvSpPr txBox="1"/>
          <p:nvPr/>
        </p:nvSpPr>
        <p:spPr>
          <a:xfrm>
            <a:off x="8396393" y="6534626"/>
            <a:ext cx="67140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5"/>
              </a:rPr>
              <a:t>Press</a:t>
            </a:r>
            <a:r>
              <a:rPr lang="en-CA" sz="800" b="0" dirty="0">
                <a:ln>
                  <a:solidFill>
                    <a:schemeClr val="bg1"/>
                  </a:solidFill>
                </a:ln>
                <a:solidFill>
                  <a:schemeClr val="tx1"/>
                </a:solidFill>
              </a:rPr>
              <a:t> </a:t>
            </a:r>
          </a:p>
        </p:txBody>
      </p:sp>
    </p:spTree>
    <p:extLst>
      <p:ext uri="{BB962C8B-B14F-4D97-AF65-F5344CB8AC3E}">
        <p14:creationId xmlns:p14="http://schemas.microsoft.com/office/powerpoint/2010/main" val="12261777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5364"/>
            <a:ext cx="3581400" cy="1600200"/>
          </a:xfrm>
        </p:spPr>
        <p:txBody>
          <a:bodyPr/>
          <a:lstStyle/>
          <a:p>
            <a:r>
              <a:rPr lang="en-CA" dirty="0"/>
              <a:t>% Changes in Share of Total Market</a:t>
            </a:r>
            <a:br>
              <a:rPr lang="en-CA" dirty="0"/>
            </a:br>
            <a:endParaRPr lang="en-US" dirty="0"/>
          </a:p>
        </p:txBody>
      </p:sp>
      <p:sp>
        <p:nvSpPr>
          <p:cNvPr id="8909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F574B3F-2549-4EBE-9152-E6AD0AF5DD22}" type="slidenum">
              <a:rPr lang="en-US" b="0" smtClean="0">
                <a:solidFill>
                  <a:schemeClr val="bg1"/>
                </a:solidFill>
              </a:rPr>
              <a:pPr/>
              <a:t>95</a:t>
            </a:fld>
            <a:endParaRPr lang="en-US" b="0">
              <a:solidFill>
                <a:schemeClr val="bg1"/>
              </a:solidFill>
            </a:endParaRPr>
          </a:p>
        </p:txBody>
      </p:sp>
      <p:pic>
        <p:nvPicPr>
          <p:cNvPr id="8909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325" y="914476"/>
            <a:ext cx="2554288" cy="681977"/>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 name="Text Box 6"/>
          <p:cNvSpPr txBox="1">
            <a:spLocks noChangeArrowheads="1"/>
          </p:cNvSpPr>
          <p:nvPr/>
        </p:nvSpPr>
        <p:spPr bwMode="auto">
          <a:xfrm>
            <a:off x="7377113"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933444" y="1981200"/>
            <a:ext cx="3720830" cy="1169551"/>
          </a:xfrm>
          <a:prstGeom prst="rect">
            <a:avLst/>
          </a:prstGeom>
          <a:noFill/>
        </p:spPr>
        <p:txBody>
          <a:bodyPr wrap="square" rtlCol="0">
            <a:spAutoFit/>
          </a:bodyPr>
          <a:lstStyle/>
          <a:p>
            <a:pPr algn="l"/>
            <a:r>
              <a:rPr lang="en-CA" sz="1000" b="0" dirty="0"/>
              <a:t>Access is Canada’s 21st largest and Manitoba’s 4th largest credit union with assets of $2.8B, 52k members and 17 locations (Q2’19).  </a:t>
            </a:r>
          </a:p>
          <a:p>
            <a:pPr algn="l"/>
            <a:endParaRPr lang="en-CA" sz="1000" b="0" dirty="0"/>
          </a:p>
          <a:p>
            <a:pPr algn="l"/>
            <a:r>
              <a:rPr lang="en-CA" sz="1000" b="0" dirty="0"/>
              <a:t>Lowe Farm Credit Union amalgamated with Access in Jan 2010 and with Sanford Credit Union Jan 2013.</a:t>
            </a:r>
          </a:p>
          <a:p>
            <a:pPr algn="l"/>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1200-000016000000}"/>
              </a:ext>
            </a:extLst>
          </p:cNvPr>
          <p:cNvGraphicFramePr>
            <a:graphicFrameLocks/>
          </p:cNvGraphicFramePr>
          <p:nvPr>
            <p:extLst>
              <p:ext uri="{D42A27DB-BD31-4B8C-83A1-F6EECF244321}">
                <p14:modId xmlns:p14="http://schemas.microsoft.com/office/powerpoint/2010/main" val="989915627"/>
              </p:ext>
            </p:extLst>
          </p:nvPr>
        </p:nvGraphicFramePr>
        <p:xfrm>
          <a:off x="161925" y="1752600"/>
          <a:ext cx="4410075" cy="43053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61FBF62C-B149-42F5-B130-29987C535D8C}"/>
              </a:ext>
            </a:extLst>
          </p:cNvPr>
          <p:cNvGraphicFramePr>
            <a:graphicFrameLocks noChangeAspect="1"/>
          </p:cNvGraphicFramePr>
          <p:nvPr>
            <p:extLst>
              <p:ext uri="{D42A27DB-BD31-4B8C-83A1-F6EECF244321}">
                <p14:modId xmlns:p14="http://schemas.microsoft.com/office/powerpoint/2010/main" val="2573680341"/>
              </p:ext>
            </p:extLst>
          </p:nvPr>
        </p:nvGraphicFramePr>
        <p:xfrm>
          <a:off x="4962525" y="4479925"/>
          <a:ext cx="4029075" cy="1685925"/>
        </p:xfrm>
        <a:graphic>
          <a:graphicData uri="http://schemas.openxmlformats.org/presentationml/2006/ole">
            <mc:AlternateContent xmlns:mc="http://schemas.openxmlformats.org/markup-compatibility/2006">
              <mc:Choice xmlns:v="urn:schemas-microsoft-com:vml" Requires="v">
                <p:oleObj spid="_x0000_s28675"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61FBF62C-B149-42F5-B130-29987C535D8C}"/>
                          </a:ext>
                        </a:extLst>
                      </p:cNvPr>
                      <p:cNvPicPr/>
                      <p:nvPr/>
                    </p:nvPicPr>
                    <p:blipFill>
                      <a:blip r:embed="rId7"/>
                      <a:stretch>
                        <a:fillRect/>
                      </a:stretch>
                    </p:blipFill>
                    <p:spPr>
                      <a:xfrm>
                        <a:off x="4962525" y="4479925"/>
                        <a:ext cx="4029075" cy="1685925"/>
                      </a:xfrm>
                      <a:prstGeom prst="rect">
                        <a:avLst/>
                      </a:prstGeom>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0057"/>
            <a:ext cx="3505201" cy="1216025"/>
          </a:xfrm>
        </p:spPr>
        <p:txBody>
          <a:bodyPr/>
          <a:lstStyle/>
          <a:p>
            <a:r>
              <a:rPr lang="en-CA" dirty="0"/>
              <a:t>% change in share of Manitoba Banks and Credit Unions</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96</a:t>
            </a:fld>
            <a:endParaRPr lang="en-US"/>
          </a:p>
        </p:txBody>
      </p:sp>
      <p:sp>
        <p:nvSpPr>
          <p:cNvPr id="11"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325" y="914476"/>
            <a:ext cx="2554288" cy="681977"/>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00000000-0008-0000-1300-000016000000}"/>
              </a:ext>
            </a:extLst>
          </p:cNvPr>
          <p:cNvGraphicFramePr>
            <a:graphicFrameLocks/>
          </p:cNvGraphicFramePr>
          <p:nvPr>
            <p:extLst>
              <p:ext uri="{D42A27DB-BD31-4B8C-83A1-F6EECF244321}">
                <p14:modId xmlns:p14="http://schemas.microsoft.com/office/powerpoint/2010/main" val="585546292"/>
              </p:ext>
            </p:extLst>
          </p:nvPr>
        </p:nvGraphicFramePr>
        <p:xfrm>
          <a:off x="381000" y="1807368"/>
          <a:ext cx="4091940" cy="4600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F1ACD49C-82B6-4DDE-BA44-7BFC3EFD1C6A}"/>
              </a:ext>
            </a:extLst>
          </p:cNvPr>
          <p:cNvGraphicFramePr>
            <a:graphicFrameLocks noChangeAspect="1"/>
          </p:cNvGraphicFramePr>
          <p:nvPr>
            <p:extLst>
              <p:ext uri="{D42A27DB-BD31-4B8C-83A1-F6EECF244321}">
                <p14:modId xmlns:p14="http://schemas.microsoft.com/office/powerpoint/2010/main" val="2204420877"/>
              </p:ext>
            </p:extLst>
          </p:nvPr>
        </p:nvGraphicFramePr>
        <p:xfrm>
          <a:off x="5562600" y="4343400"/>
          <a:ext cx="3438525" cy="1866900"/>
        </p:xfrm>
        <a:graphic>
          <a:graphicData uri="http://schemas.openxmlformats.org/presentationml/2006/ole">
            <mc:AlternateContent xmlns:mc="http://schemas.openxmlformats.org/markup-compatibility/2006">
              <mc:Choice xmlns:v="urn:schemas-microsoft-com:vml" Requires="v">
                <p:oleObj spid="_x0000_s29699" name="Macro-Enabled Worksheet" r:id="rId6" imgW="3438675" imgH="1866764" progId="Excel.SheetMacroEnabled.12">
                  <p:link updateAutomatic="1"/>
                </p:oleObj>
              </mc:Choice>
              <mc:Fallback>
                <p:oleObj name="Macro-Enabled Worksheet" r:id="rId6" imgW="3438675" imgH="1866764" progId="Excel.SheetMacroEnabled.12">
                  <p:link updateAutomatic="1"/>
                  <p:pic>
                    <p:nvPicPr>
                      <p:cNvPr id="4" name="Object 3">
                        <a:extLst>
                          <a:ext uri="{FF2B5EF4-FFF2-40B4-BE49-F238E27FC236}">
                            <a16:creationId xmlns:a16="http://schemas.microsoft.com/office/drawing/2014/main" id="{F1ACD49C-82B6-4DDE-BA44-7BFC3EFD1C6A}"/>
                          </a:ext>
                        </a:extLst>
                      </p:cNvPr>
                      <p:cNvPicPr/>
                      <p:nvPr/>
                    </p:nvPicPr>
                    <p:blipFill>
                      <a:blip r:embed="rId7"/>
                      <a:stretch>
                        <a:fillRect/>
                      </a:stretch>
                    </p:blipFill>
                    <p:spPr>
                      <a:xfrm>
                        <a:off x="5562600" y="4343400"/>
                        <a:ext cx="3438525" cy="1866900"/>
                      </a:xfrm>
                      <a:prstGeom prst="rect">
                        <a:avLst/>
                      </a:prstGeom>
                    </p:spPr>
                  </p:pic>
                </p:oleObj>
              </mc:Fallback>
            </mc:AlternateContent>
          </a:graphicData>
        </a:graphic>
      </p:graphicFrame>
    </p:spTree>
    <p:extLst>
      <p:ext uri="{BB962C8B-B14F-4D97-AF65-F5344CB8AC3E}">
        <p14:creationId xmlns:p14="http://schemas.microsoft.com/office/powerpoint/2010/main" val="3451175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520" y="488278"/>
            <a:ext cx="4765675" cy="1216025"/>
          </a:xfrm>
        </p:spPr>
        <p:txBody>
          <a:bodyPr/>
          <a:lstStyle/>
          <a:p>
            <a:r>
              <a:rPr lang="en-CA" dirty="0"/>
              <a:t>Press Releases</a:t>
            </a:r>
            <a:endParaRPr lang="en-US" dirty="0"/>
          </a:p>
        </p:txBody>
      </p:sp>
      <p:sp>
        <p:nvSpPr>
          <p:cNvPr id="3" name="Content Placeholder 2"/>
          <p:cNvSpPr>
            <a:spLocks noGrp="1"/>
          </p:cNvSpPr>
          <p:nvPr>
            <p:ph idx="1"/>
          </p:nvPr>
        </p:nvSpPr>
        <p:spPr/>
        <p:txBody>
          <a:bodyPr>
            <a:noAutofit/>
          </a:bodyPr>
          <a:lstStyle/>
          <a:p>
            <a:r>
              <a:rPr lang="en-US" sz="1000" b="1" dirty="0"/>
              <a:t>April 8, 2019:Access Credit Union Funds Food Banks Across Southern Manitoba </a:t>
            </a:r>
          </a:p>
          <a:p>
            <a:r>
              <a:rPr lang="en-US" sz="1000" b="1" dirty="0"/>
              <a:t> Southern MB – In response to the challenges faced by support services across Southern Manitoba, Access Credit Union is proud to announce donations to food banks in its service area to assist with increased costs of food and to support the increased demand for deliveries because of social distancing efforts.   </a:t>
            </a:r>
          </a:p>
          <a:p>
            <a:r>
              <a:rPr lang="en-US" sz="1000" b="1" dirty="0"/>
              <a:t> </a:t>
            </a:r>
            <a:r>
              <a:rPr lang="en-CA" sz="1000" b="1" dirty="0"/>
              <a:t>March 17, 2020:  </a:t>
            </a:r>
            <a:r>
              <a:rPr lang="en-US" sz="1000" dirty="0"/>
              <a:t>The Boards of both Access and Crosstown Civic Credit Union are announcing an indefinite postponement for their merger vote and Special Meeting of Members originally scheduled for March 19th. </a:t>
            </a:r>
          </a:p>
          <a:p>
            <a:r>
              <a:rPr lang="en-US" sz="1000" dirty="0"/>
              <a:t>“In an attempt to take reasonable yet appropriate action while fully supporting our members' well- being, we have decided to postpone our Member Vote and corresponding Special Meeting of Members for the proposed merger between Access Credit Union and Crosstown Civic Credit Union,” shared Curt </a:t>
            </a:r>
            <a:r>
              <a:rPr lang="en-US" sz="1000" dirty="0" err="1"/>
              <a:t>Letkeman</a:t>
            </a:r>
            <a:r>
              <a:rPr lang="en-US" sz="1000" dirty="0"/>
              <a:t>, Chair of the Board of Directors for Access Credit Union. </a:t>
            </a:r>
          </a:p>
          <a:p>
            <a:r>
              <a:rPr lang="en-CA" sz="1000" b="1" dirty="0"/>
              <a:t>November 27, 2019  Access Credit Union and Crosstown Civic Credit Union Engaged In Merger Discussions </a:t>
            </a:r>
            <a:endParaRPr lang="en-CA" sz="1000" dirty="0"/>
          </a:p>
          <a:p>
            <a:r>
              <a:rPr lang="en-CA" sz="1000" b="1" dirty="0"/>
              <a:t>MB </a:t>
            </a:r>
            <a:r>
              <a:rPr lang="en-CA" sz="1000" dirty="0"/>
              <a:t>– The Board of Directors of Access Credit Union and Crosstown Civic Credit Union are pleased to announce that they have recently engaged in discussions regarding the potential for a merger between the two organizations. </a:t>
            </a:r>
            <a:endParaRPr lang="en-US" sz="1000" b="1" cap="all"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97</a:t>
            </a:fld>
            <a:endParaRPr lang="en-US"/>
          </a:p>
        </p:txBody>
      </p:sp>
      <p:sp>
        <p:nvSpPr>
          <p:cNvPr id="7" name="TextBox 6">
            <a:hlinkClick r:id="rId3"/>
          </p:cNvPr>
          <p:cNvSpPr txBox="1"/>
          <p:nvPr/>
        </p:nvSpPr>
        <p:spPr>
          <a:xfrm>
            <a:off x="8534400" y="6519237"/>
            <a:ext cx="458779"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4"/>
              </a:rPr>
              <a:t>Press</a:t>
            </a:r>
            <a:endParaRPr lang="en-US" sz="10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325" y="914476"/>
            <a:ext cx="2554288" cy="681977"/>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7695497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55365"/>
            <a:ext cx="3214688" cy="1600200"/>
          </a:xfrm>
        </p:spPr>
        <p:txBody>
          <a:bodyPr/>
          <a:lstStyle/>
          <a:p>
            <a:r>
              <a:rPr lang="en-CA" dirty="0"/>
              <a:t>% Changes in Share of Total Market</a:t>
            </a:r>
            <a:br>
              <a:rPr lang="en-CA" dirty="0"/>
            </a:br>
            <a:endParaRPr lang="en-US" dirty="0"/>
          </a:p>
        </p:txBody>
      </p:sp>
      <p:sp>
        <p:nvSpPr>
          <p:cNvPr id="9114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43BC1A05-5D5E-4FA5-9848-FB1A20F655B2}" type="slidenum">
              <a:rPr lang="en-US" b="0" smtClean="0">
                <a:solidFill>
                  <a:schemeClr val="bg1"/>
                </a:solidFill>
              </a:rPr>
              <a:pPr/>
              <a:t>98</a:t>
            </a:fld>
            <a:endParaRPr lang="en-US" b="0" dirty="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061231" y="1814655"/>
            <a:ext cx="3720830" cy="1938992"/>
          </a:xfrm>
          <a:prstGeom prst="rect">
            <a:avLst/>
          </a:prstGeom>
          <a:noFill/>
        </p:spPr>
        <p:txBody>
          <a:bodyPr wrap="square" rtlCol="0">
            <a:spAutoFit/>
          </a:bodyPr>
          <a:lstStyle/>
          <a:p>
            <a:pPr algn="l"/>
            <a:r>
              <a:rPr lang="en-CA" sz="1000" b="0" dirty="0"/>
              <a:t>Crosstown Civic is Canada’s 24th largest and Manitoba’s 5th largest credit union with assets of $2.4B, 31k members and 9 locations (Q2’19).  It was formed from the merger of Cross Town and Civic Credit Unions July 2007.</a:t>
            </a:r>
          </a:p>
          <a:p>
            <a:pPr algn="l"/>
            <a:endParaRPr lang="en-CA" sz="1000" b="0" dirty="0"/>
          </a:p>
          <a:p>
            <a:pPr algn="l"/>
            <a:r>
              <a:rPr lang="en-CA" sz="1000" b="0" dirty="0"/>
              <a:t>Crosstown Civic operates a direct “bank” deposit acquisition capability called AcceleRate Financial offering registered and non-registered high rate savings account and GICs.</a:t>
            </a:r>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400" y="990600"/>
            <a:ext cx="3027558" cy="575236"/>
          </a:xfrm>
          <a:prstGeom prst="rect">
            <a:avLst/>
          </a:prstGeom>
        </p:spPr>
      </p:pic>
      <p:graphicFrame>
        <p:nvGraphicFramePr>
          <p:cNvPr id="13" name="Chart 12">
            <a:extLst>
              <a:ext uri="{FF2B5EF4-FFF2-40B4-BE49-F238E27FC236}">
                <a16:creationId xmlns:a16="http://schemas.microsoft.com/office/drawing/2014/main" id="{00000000-0008-0000-1200-000015000000}"/>
              </a:ext>
            </a:extLst>
          </p:cNvPr>
          <p:cNvGraphicFramePr>
            <a:graphicFrameLocks/>
          </p:cNvGraphicFramePr>
          <p:nvPr>
            <p:extLst>
              <p:ext uri="{D42A27DB-BD31-4B8C-83A1-F6EECF244321}">
                <p14:modId xmlns:p14="http://schemas.microsoft.com/office/powerpoint/2010/main" val="307921402"/>
              </p:ext>
            </p:extLst>
          </p:nvPr>
        </p:nvGraphicFramePr>
        <p:xfrm>
          <a:off x="209887" y="1814655"/>
          <a:ext cx="4324350" cy="43243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86717D22-0903-42E1-BC60-BEF8C80133D7}"/>
              </a:ext>
            </a:extLst>
          </p:cNvPr>
          <p:cNvGraphicFramePr>
            <a:graphicFrameLocks noChangeAspect="1"/>
          </p:cNvGraphicFramePr>
          <p:nvPr>
            <p:extLst>
              <p:ext uri="{D42A27DB-BD31-4B8C-83A1-F6EECF244321}">
                <p14:modId xmlns:p14="http://schemas.microsoft.com/office/powerpoint/2010/main" val="39432098"/>
              </p:ext>
            </p:extLst>
          </p:nvPr>
        </p:nvGraphicFramePr>
        <p:xfrm>
          <a:off x="5029200" y="4572000"/>
          <a:ext cx="4029075" cy="1685925"/>
        </p:xfrm>
        <a:graphic>
          <a:graphicData uri="http://schemas.openxmlformats.org/presentationml/2006/ole">
            <mc:AlternateContent xmlns:mc="http://schemas.openxmlformats.org/markup-compatibility/2006">
              <mc:Choice xmlns:v="urn:schemas-microsoft-com:vml" Requires="v">
                <p:oleObj spid="_x0000_s30723" name="Macro-Enabled Worksheet" r:id="rId6" imgW="4028874" imgH="1685925" progId="Excel.SheetMacroEnabled.12">
                  <p:link updateAutomatic="1"/>
                </p:oleObj>
              </mc:Choice>
              <mc:Fallback>
                <p:oleObj name="Macro-Enabled Worksheet" r:id="rId6" imgW="4028874" imgH="1685925" progId="Excel.SheetMacroEnabled.12">
                  <p:link updateAutomatic="1"/>
                  <p:pic>
                    <p:nvPicPr>
                      <p:cNvPr id="4" name="Object 3">
                        <a:extLst>
                          <a:ext uri="{FF2B5EF4-FFF2-40B4-BE49-F238E27FC236}">
                            <a16:creationId xmlns:a16="http://schemas.microsoft.com/office/drawing/2014/main" id="{86717D22-0903-42E1-BC60-BEF8C80133D7}"/>
                          </a:ext>
                        </a:extLst>
                      </p:cNvPr>
                      <p:cNvPicPr/>
                      <p:nvPr/>
                    </p:nvPicPr>
                    <p:blipFill>
                      <a:blip r:embed="rId7"/>
                      <a:stretch>
                        <a:fillRect/>
                      </a:stretch>
                    </p:blipFill>
                    <p:spPr>
                      <a:xfrm>
                        <a:off x="5029200" y="4572000"/>
                        <a:ext cx="4029075" cy="1685925"/>
                      </a:xfrm>
                      <a:prstGeom prst="rect">
                        <a:avLst/>
                      </a:prstGeom>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8600" y="401479"/>
            <a:ext cx="3048000" cy="1600200"/>
          </a:xfrm>
        </p:spPr>
        <p:txBody>
          <a:bodyPr/>
          <a:lstStyle/>
          <a:p>
            <a:r>
              <a:rPr lang="en-CA" dirty="0"/>
              <a:t>% Changes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99</a:t>
            </a:fld>
            <a:endParaRPr lang="en-US" b="0">
              <a:solidFill>
                <a:schemeClr val="bg1"/>
              </a:solidFill>
            </a:endParaRPr>
          </a:p>
        </p:txBody>
      </p:sp>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90600"/>
            <a:ext cx="3027558" cy="575236"/>
          </a:xfrm>
          <a:prstGeom prst="rect">
            <a:avLst/>
          </a:prstGeom>
        </p:spPr>
      </p:pic>
      <p:graphicFrame>
        <p:nvGraphicFramePr>
          <p:cNvPr id="10" name="Chart 9">
            <a:extLst>
              <a:ext uri="{FF2B5EF4-FFF2-40B4-BE49-F238E27FC236}">
                <a16:creationId xmlns:a16="http://schemas.microsoft.com/office/drawing/2014/main" id="{00000000-0008-0000-1300-000015000000}"/>
              </a:ext>
            </a:extLst>
          </p:cNvPr>
          <p:cNvGraphicFramePr>
            <a:graphicFrameLocks/>
          </p:cNvGraphicFramePr>
          <p:nvPr>
            <p:extLst>
              <p:ext uri="{D42A27DB-BD31-4B8C-83A1-F6EECF244321}">
                <p14:modId xmlns:p14="http://schemas.microsoft.com/office/powerpoint/2010/main" val="3393690349"/>
              </p:ext>
            </p:extLst>
          </p:nvPr>
        </p:nvGraphicFramePr>
        <p:xfrm>
          <a:off x="228600" y="1659373"/>
          <a:ext cx="4091940" cy="4591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4FD8C273-0085-4274-8D01-4690E9A5BC01}"/>
              </a:ext>
            </a:extLst>
          </p:cNvPr>
          <p:cNvGraphicFramePr>
            <a:graphicFrameLocks noGrp="1"/>
          </p:cNvGraphicFramePr>
          <p:nvPr>
            <p:extLst>
              <p:ext uri="{D42A27DB-BD31-4B8C-83A1-F6EECF244321}">
                <p14:modId xmlns:p14="http://schemas.microsoft.com/office/powerpoint/2010/main" val="476767049"/>
              </p:ext>
            </p:extLst>
          </p:nvPr>
        </p:nvGraphicFramePr>
        <p:xfrm>
          <a:off x="5555857" y="4267200"/>
          <a:ext cx="3454400" cy="1929765"/>
        </p:xfrm>
        <a:graphic>
          <a:graphicData uri="http://schemas.openxmlformats.org/drawingml/2006/table">
            <a:tbl>
              <a:tblPr/>
              <a:tblGrid>
                <a:gridCol w="1625600">
                  <a:extLst>
                    <a:ext uri="{9D8B030D-6E8A-4147-A177-3AD203B41FA5}">
                      <a16:colId xmlns:a16="http://schemas.microsoft.com/office/drawing/2014/main" val="2360884194"/>
                    </a:ext>
                  </a:extLst>
                </a:gridCol>
                <a:gridCol w="635000">
                  <a:extLst>
                    <a:ext uri="{9D8B030D-6E8A-4147-A177-3AD203B41FA5}">
                      <a16:colId xmlns:a16="http://schemas.microsoft.com/office/drawing/2014/main" val="601844783"/>
                    </a:ext>
                  </a:extLst>
                </a:gridCol>
                <a:gridCol w="596900">
                  <a:extLst>
                    <a:ext uri="{9D8B030D-6E8A-4147-A177-3AD203B41FA5}">
                      <a16:colId xmlns:a16="http://schemas.microsoft.com/office/drawing/2014/main" val="1135951845"/>
                    </a:ext>
                  </a:extLst>
                </a:gridCol>
                <a:gridCol w="596900">
                  <a:extLst>
                    <a:ext uri="{9D8B030D-6E8A-4147-A177-3AD203B41FA5}">
                      <a16:colId xmlns:a16="http://schemas.microsoft.com/office/drawing/2014/main" val="2335108921"/>
                    </a:ext>
                  </a:extLst>
                </a:gridCol>
              </a:tblGrid>
              <a:tr h="314325">
                <a:tc>
                  <a:txBody>
                    <a:bodyPr/>
                    <a:lstStyle/>
                    <a:p>
                      <a:pPr algn="l" fontAlgn="ctr"/>
                      <a:r>
                        <a:rPr lang="en-CA" sz="1000" b="1" i="0" u="none" strike="noStrike">
                          <a:solidFill>
                            <a:srgbClr val="FFFFFF"/>
                          </a:solidFill>
                          <a:effectLst/>
                          <a:latin typeface="Calibri" panose="020F0502020204030204" pitchFamily="34" charset="0"/>
                        </a:rPr>
                        <a:t>Crosstown Civic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C6AAB"/>
                    </a:solidFill>
                  </a:tcPr>
                </a:tc>
                <a:tc gridSpan="3">
                  <a:txBody>
                    <a:bodyPr/>
                    <a:lstStyle/>
                    <a:p>
                      <a:pPr algn="ctr" fontAlgn="ctr"/>
                      <a:r>
                        <a:rPr lang="en-US" sz="1000" b="1" i="0" u="none" strike="noStrike">
                          <a:effectLst/>
                          <a:latin typeface="Calibri" panose="020F0502020204030204" pitchFamily="34" charset="0"/>
                        </a:rPr>
                        <a:t>Share of Manitoba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8281907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Dec'19 %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43358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62615741"/>
                  </a:ext>
                </a:extLst>
              </a:tr>
              <a:tr h="152400">
                <a:tc>
                  <a:txBody>
                    <a:bodyPr/>
                    <a:lstStyle/>
                    <a:p>
                      <a:pPr algn="l" fontAlgn="ctr"/>
                      <a:r>
                        <a:rPr lang="en-CA" sz="1000" b="0" i="0" u="none" strike="noStrike">
                          <a:effectLst/>
                          <a:latin typeface="Calibri" panose="020F0502020204030204" pitchFamily="34" charset="0"/>
                        </a:rPr>
                        <a:t>Demand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9C0006"/>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967348321"/>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244630948"/>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382740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130599302"/>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6278266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10235298"/>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6038470"/>
                  </a:ext>
                </a:extLst>
              </a:tr>
              <a:tr h="152400">
                <a:tc gridSpan="4">
                  <a:txBody>
                    <a:bodyPr/>
                    <a:lstStyle/>
                    <a:p>
                      <a:pPr algn="ctr" fontAlgn="ctr"/>
                      <a:r>
                        <a:rPr lang="en-US"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40452889"/>
                  </a:ext>
                </a:extLst>
              </a:tr>
            </a:tbl>
          </a:graphicData>
        </a:graphic>
      </p:graphicFrame>
    </p:spTree>
    <p:extLst>
      <p:ext uri="{BB962C8B-B14F-4D97-AF65-F5344CB8AC3E}">
        <p14:creationId xmlns:p14="http://schemas.microsoft.com/office/powerpoint/2010/main" val="91071676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2B351-67BD-41D6-8E61-95DBFE92666B}">
  <ds:schemaRefs>
    <ds:schemaRef ds:uri="http://www.w3.org/XML/1998/namespace"/>
    <ds:schemaRef ds:uri="60842360-5a83-4aa1-b9c7-4c2a819213b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B87E827-B382-4638-BE2E-F82BAE64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E5993D-B1DA-4691-9881-9589EB1C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106309</TotalTime>
  <Words>22937</Words>
  <Application>Microsoft Macintosh PowerPoint</Application>
  <PresentationFormat>On-screen Show (4:3)</PresentationFormat>
  <Paragraphs>3445</Paragraphs>
  <Slides>127</Slides>
  <Notes>125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44</vt:i4>
      </vt:variant>
      <vt:variant>
        <vt:lpstr>Slide Titles</vt:lpstr>
      </vt:variant>
      <vt:variant>
        <vt:i4>127</vt:i4>
      </vt:variant>
    </vt:vector>
  </HeadingPairs>
  <TitlesOfParts>
    <vt:vector size="180" baseType="lpstr">
      <vt:lpstr>Arial</vt:lpstr>
      <vt:lpstr>Calibri</vt:lpstr>
      <vt:lpstr>Calibri Light</vt:lpstr>
      <vt:lpstr>inherit</vt:lpstr>
      <vt:lpstr>Source Sans Pro</vt:lpstr>
      <vt:lpstr>Verdana</vt:lpstr>
      <vt:lpstr>Whitney</vt:lpstr>
      <vt:lpstr>Wingdings</vt:lpstr>
      <vt:lpstr>Retrospect</vt:lpstr>
      <vt:lpstr>https://mcvay-my.sharepoint.com/personal/david_mcvay_mcvayandassociates_com/Documents/Shared%20with%20Everyone/Market%20Share%20Banks%20and%20Trusts.xlsm!2.%20BOC%20Summary!R1C1:R9C5</vt:lpstr>
      <vt:lpstr>https://mcvay-my.sharepoint.com/personal/david_mcvay_mcvayandassociates_com/Documents/Shared%20with%20Everyone/Credit%20Union%20Market%20Share.xlsm!7.%20HISA%20Rates!R5C54:R31C57</vt:lpstr>
      <vt:lpstr>https://mcvay-my.sharepoint.com/personal/david_mcvay_mcvayandassociates_com/Documents/Shared%20with%20Everyone/Credit%20Union%20Market%20Share.xlsm!8%20Mtg%20Rates!R3C42:R25C46</vt:lpstr>
      <vt:lpstr>https://mcvay-my.sharepoint.com/personal/david_mcvay_mcvayandassociates_com/Documents/Shared%20with%20Everyone/Credit%20Union%20Market%20Share.xlsm!6.%20Share%20Summary!R1054C1:R1062C5</vt:lpstr>
      <vt:lpstr>https://mcvay-my.sharepoint.com/personal/david_mcvay_mcvayandassociates_com/Documents/Shared%20with%20Everyone/Credit%20Union%20Market%20Share.xlsm!6.%20Share%20Summary!R524C1:R534C5</vt:lpstr>
      <vt:lpstr>https://mcvay-my.sharepoint.com/personal/david_mcvay_mcvayandassociates_com/Documents/Shared%20with%20Everyone/Credit%20Union%20Market%20Share.xlsm!6.%20Share%20Summary!R6C1:R17C6</vt:lpstr>
      <vt:lpstr>https://mcvay-my.sharepoint.com/personal/david_mcvay_mcvayandassociates_com/Documents/Shared%20with%20Everyone/Credit%20Union%20Market%20Share.xlsm!6.%20Share%20Summary!R66C1:R81C6</vt:lpstr>
      <vt:lpstr>https://mcvay-my.sharepoint.com/personal/david_mcvay_mcvayandassociates_com/Documents/Shared%20with%20Everyone/Credit%20Union%20Market%20Share.xlsm!6.%20Share%20Summary!R612C1:R622C5</vt:lpstr>
      <vt:lpstr>https://mcvay-my.sharepoint.com/personal/david_mcvay_mcvayandassociates_com/Documents/Shared%20with%20Everyone/Credit%20Union%20Market%20Share.xlsm!6.%20Share%20Summary!R623C1:R633C4</vt:lpstr>
      <vt:lpstr>https://mcvay-my.sharepoint.com/personal/david_mcvay_mcvayandassociates_com/Documents/Shared%20with%20Everyone/Credit%20Union%20Market%20Share.xlsm!6.%20Share%20Summary!R700C1:R710C5</vt:lpstr>
      <vt:lpstr>https://mcvay-my.sharepoint.com/personal/david_mcvay_mcvayandassociates_com/Documents/Shared%20with%20Everyone/Credit%20Union%20Market%20Share.xlsm!6.%20Share%20Summary!R711C1:R721C4</vt:lpstr>
      <vt:lpstr>https://mcvay-my.sharepoint.com/personal/david_mcvay_mcvayandassociates_com/Documents/Shared%20with%20Everyone/Credit%20Union%20Market%20Share.xlsm!6.%20Share%20Summary!R546C1:R556C5</vt:lpstr>
      <vt:lpstr>https://mcvay-my.sharepoint.com/personal/david_mcvay_mcvayandassociates_com/Documents/Shared%20with%20Everyone/Credit%20Union%20Market%20Share.xlsm!6.%20Share%20Summary!R126C1:R136C6</vt:lpstr>
      <vt:lpstr>https://mcvay-my.sharepoint.com/personal/david_mcvay_mcvayandassociates_com/Documents/Shared%20with%20Everyone/Credit%20Union%20Market%20Share.xlsm!6.%20Share%20Summary!R722C1:R732C5</vt:lpstr>
      <vt:lpstr>https://mcvay-my.sharepoint.com/personal/david_mcvay_mcvayandassociates_com/Documents/Shared%20with%20Everyone/Credit%20Union%20Market%20Share.xlsm!6.%20Share%20Summary!R733C1:R743C4</vt:lpstr>
      <vt:lpstr>https://mcvay-my.sharepoint.com/personal/david_mcvay_mcvayandassociates_com/Documents/Shared%20with%20Everyone/Credit%20Union%20Market%20Share.xlsm!6.%20Share%20Summary!R744C1:R754C5</vt:lpstr>
      <vt:lpstr>https://mcvay-my.sharepoint.com/personal/david_mcvay_mcvayandassociates_com/Documents/Shared%20with%20Everyone/Credit%20Union%20Market%20Share.xlsm!6.%20Share%20Summary!R755C1:R765C4</vt:lpstr>
      <vt:lpstr>https://mcvay-my.sharepoint.com/personal/david_mcvay_mcvayandassociates_com/Documents/Shared%20with%20Everyone/Credit%20Union%20Market%20Share.xlsm!6.%20Share%20Summary!R766C1:R776C5</vt:lpstr>
      <vt:lpstr>https://mcvay-my.sharepoint.com/personal/david_mcvay_mcvayandassociates_com/Documents/Shared%20with%20Everyone/Credit%20Union%20Market%20Share.xlsm!6.%20Share%20Summary!R777C1:R787C4</vt:lpstr>
      <vt:lpstr>https://mcvay-my.sharepoint.com/personal/david_mcvay_mcvayandassociates_com/Documents/Shared%20with%20Everyone/Credit%20Union%20Market%20Share.xlsm!6.%20Share%20Summary!R832C1:R842C5</vt:lpstr>
      <vt:lpstr>https://mcvay-my.sharepoint.com/personal/david_mcvay_mcvayandassociates_com/Documents/Shared%20with%20Everyone/Credit%20Union%20Market%20Share.xlsm!6.%20Share%20Summary!R843C1:R853C4</vt:lpstr>
      <vt:lpstr>https://mcvay-my.sharepoint.com/personal/david_mcvay_mcvayandassociates_com/Documents/Shared%20with%20Everyone/Credit%20Union%20Market%20Share.xlsm!6.%20Share%20Summary!R788C1:R798C5</vt:lpstr>
      <vt:lpstr>https://mcvay-my.sharepoint.com/personal/david_mcvay_mcvayandassociates_com/Documents/Shared%20with%20Everyone/Credit%20Union%20Market%20Share.xlsm!6.%20Share%20Summary!R799C1:R809C4</vt:lpstr>
      <vt:lpstr>https://mcvay-my.sharepoint.com/personal/david_mcvay_mcvayandassociates_com/Documents/Shared%20with%20Everyone/Credit%20Union%20Market%20Share.xlsm!6.%20Share%20Summary!R854C1:R864C5</vt:lpstr>
      <vt:lpstr>https://mcvay-my.sharepoint.com/personal/david_mcvay_mcvayandassociates_com/Documents/Shared%20with%20Everyone/Credit%20Union%20Market%20Share.xlsm!6.%20Share%20Summary!R865C1:R875C4</vt:lpstr>
      <vt:lpstr>https://mcvay-my.sharepoint.com/personal/david_mcvay_mcvayandassociates_com/Documents/Shared%20with%20Everyone/Credit%20Union%20Market%20Share.xlsm!6.%20Share%20Summary!R876C1:R886C5</vt:lpstr>
      <vt:lpstr>https://mcvay-my.sharepoint.com/personal/david_mcvay_mcvayandassociates_com/Documents/Shared%20with%20Everyone/Credit%20Union%20Market%20Share.xlsm!6.%20Share%20Summary!R887C1:R897C4</vt:lpstr>
      <vt:lpstr>https://mcvay-my.sharepoint.com/personal/david_mcvay_mcvayandassociates_com/Documents/Shared%20with%20Everyone/Credit%20Union%20Market%20Share.xlsm!6.%20Share%20Summary!R898C1:R908C5</vt:lpstr>
      <vt:lpstr>https://mcvay-my.sharepoint.com/personal/david_mcvay_mcvayandassociates_com/Documents/Shared%20with%20Everyone/Credit%20Union%20Market%20Share.xlsm!6.%20Share%20Summary!R909C1:R919C4</vt:lpstr>
      <vt:lpstr>https://mcvay-my.sharepoint.com/personal/david_mcvay_mcvayandassociates_com/Documents/Shared%20with%20Everyone/Credit%20Union%20Market%20Share.xlsm!6.%20Share%20Summary!R920C1:R930C5</vt:lpstr>
      <vt:lpstr>https://mcvay-my.sharepoint.com/personal/david_mcvay_mcvayandassociates_com/Documents/Shared%20with%20Everyone/Credit%20Union%20Market%20Share.xlsm!6.%20Share%20Summary!R931C1:R941C4</vt:lpstr>
      <vt:lpstr>https://mcvay-my.sharepoint.com/personal/david_mcvay_mcvayandassociates_com/Documents/Shared%20with%20Everyone/Credit%20Union%20Market%20Share.xlsm!6.%20Share%20Summary!R942C1:R952C5</vt:lpstr>
      <vt:lpstr>https://mcvay-my.sharepoint.com/personal/david_mcvay_mcvayandassociates_com/Documents/Shared%20with%20Everyone/Credit%20Union%20Market%20Share.xlsm!6.%20Share%20Summary!R964C1:R975C5</vt:lpstr>
      <vt:lpstr>https://mcvay-my.sharepoint.com/personal/david_mcvay_mcvayandassociates_com/Documents/Shared%20with%20Everyone/Credit%20Union%20Market%20Share.xlsm!6.%20Share%20Summary!R976C1:R987C4</vt:lpstr>
      <vt:lpstr>https://mcvay-my.sharepoint.com/personal/david_mcvay_mcvayandassociates_com/Documents/Shared%20with%20Everyone/Credit%20Union%20Market%20Share.xlsm!6.%20Share%20Summary!R1032C1:R1042C5</vt:lpstr>
      <vt:lpstr>https://mcvay-my.sharepoint.com/personal/david_mcvay_mcvayandassociates_com/Documents/Shared%20with%20Everyone/Credit%20Union%20Market%20Share.xlsm!6.%20Share%20Summary!R1043C1:R1053C4</vt:lpstr>
      <vt:lpstr>https://mcvay-my.sharepoint.com/personal/david_mcvay_mcvayandassociates_com/Documents/Shared%20with%20Everyone/Credit%20Union%20Market%20Share.xlsm!6.%20Share%20Summary!R269C1:R279C6</vt:lpstr>
      <vt:lpstr>https://mcvay-my.sharepoint.com/personal/david_mcvay_mcvayandassociates_com/Documents/Shared%20with%20Everyone/Credit%20Union%20Market%20Share.xlsm!6.%20Share%20Summary!R988C1:R998C5</vt:lpstr>
      <vt:lpstr>https://mcvay-my.sharepoint.com/personal/david_mcvay_mcvayandassociates_com/Documents/Shared%20with%20Everyone/Credit%20Union%20Market%20Share.xlsm!6.%20Share%20Summary!R999C1:R1009C4</vt:lpstr>
      <vt:lpstr>https://mcvay-my.sharepoint.com/personal/david_mcvay_mcvayandassociates_com/Documents/Shared%20with%20Everyone/Credit%20Union%20Market%20Share.xlsm!6.%20Share%20Summary!R1010C1:R1020C5</vt:lpstr>
      <vt:lpstr>https://mcvay-my.sharepoint.com/personal/david_mcvay_mcvayandassociates_com/Documents/Shared%20with%20Everyone/Credit%20Union%20Market%20Share.xlsm!6.%20Share%20Summary!R1021C1:R1031C4</vt:lpstr>
      <vt:lpstr>https://mcvay-my.sharepoint.com/personal/david_mcvay_mcvayandassociates_com/Documents/Shared%20with%20Everyone/Credit%20Union%20Market%20Share.xlsm!6.%20Share%20Summary!R1063C1:R1072C4</vt:lpstr>
      <vt:lpstr>https://mcvay-my.sharepoint.com/personal/david_mcvay_mcvayandassociates_com/Documents/Shared%20with%20Everyone/Credit%20Union%20Market%20Share.xlsm!6.%20Share%20Summary!R512C1:R522C6</vt:lpstr>
      <vt:lpstr>https://mcvay-my.sharepoint.com/personal/david_mcvay_mcvayandassociates_com/Documents/Shared%20with%20Everyone/Credit%20Union%20Market%20Share.xlsm!6.%20Share%20Summary!R476C1:R487C6</vt:lpstr>
      <vt:lpstr> 2020 Credit Union  Market Share</vt:lpstr>
      <vt:lpstr>Contents</vt:lpstr>
      <vt:lpstr>Market Size and Growth Trends</vt:lpstr>
      <vt:lpstr>Market Balances by Province - Total Deposits and Loans</vt:lpstr>
      <vt:lpstr>PowerPoint Presentation</vt:lpstr>
      <vt:lpstr>Credit Union and CP Member Growth by Province</vt:lpstr>
      <vt:lpstr>Top 25 Credit Unions – Distribution Effectiveness</vt:lpstr>
      <vt:lpstr>Total Personal Provincial Share Summary Ranked by 12 month change in Provincial Share</vt:lpstr>
      <vt:lpstr>Total Deposits Provincial Share Summary Ranked by 12 month change in Provincial share.</vt:lpstr>
      <vt:lpstr>Total Loans Provincial Share Summary  Ranked by 12 month change in Provincial share.</vt:lpstr>
      <vt:lpstr>High Rate Savings and Mortgage Rates</vt:lpstr>
      <vt:lpstr>Quebec </vt:lpstr>
      <vt:lpstr>% Changes in Share of Total Market</vt:lpstr>
      <vt:lpstr>% Changes in Share of Total Market </vt:lpstr>
      <vt:lpstr>5 Year % Change in Share of Quebec Banks and Credit Unions </vt:lpstr>
      <vt:lpstr>Press Releases</vt:lpstr>
      <vt:lpstr>British Columbia</vt:lpstr>
      <vt:lpstr>Total Personal – BC Credit Unions Change in share of total market – all sectors</vt:lpstr>
      <vt:lpstr>Personal Deposits– BC Credit Unions Change in share of total market – all sectors</vt:lpstr>
      <vt:lpstr>Personal Loans – BC Credit Unions Change in share of total market – all sectors</vt:lpstr>
      <vt:lpstr>Total Personal – BC Credit Unions Change in share of BC Banks and Credit Unions</vt:lpstr>
      <vt:lpstr>Personal Deposits – BC Credit Unions Change in share of BC Banks and Credit Unions</vt:lpstr>
      <vt:lpstr>Personal Loans – BC Credit Unions Change in share of BC Banks and Credit Unions</vt:lpstr>
      <vt:lpstr>% Changes in Share of Total Market </vt:lpstr>
      <vt:lpstr>% Changes in Share of BC Banks and Credit Unions </vt:lpstr>
      <vt:lpstr>Press Releases</vt:lpstr>
      <vt:lpstr>% Changes in Share of Total Market </vt:lpstr>
      <vt:lpstr>% Changes in Share of Total Market </vt:lpstr>
      <vt:lpstr>% Changes in Share of BC Banks and Credit Unions </vt:lpstr>
      <vt:lpstr>Press Releases</vt:lpstr>
      <vt:lpstr>% Changes in Share of Total Market</vt:lpstr>
      <vt:lpstr>% Changes in Share of BC Banks and Credit Unions</vt:lpstr>
      <vt:lpstr>Press Releases</vt:lpstr>
      <vt:lpstr>% Changes in Share of Total Market</vt:lpstr>
      <vt:lpstr>% Changes in Share of BC Banks and Credit Unions </vt:lpstr>
      <vt:lpstr>Press Releases</vt:lpstr>
      <vt:lpstr>% Changes in Share of Total Market</vt:lpstr>
      <vt:lpstr>% Changes in Share of BC Banks and Credit Unions</vt:lpstr>
      <vt:lpstr>Press Releases</vt:lpstr>
      <vt:lpstr>% Changes in Share of Total Market</vt:lpstr>
      <vt:lpstr>% Changes in Share of BC Banks and Credit Unions </vt:lpstr>
      <vt:lpstr>% Changes in Share of Total Market</vt:lpstr>
      <vt:lpstr>% Changes in Share of BC Banks and Credit Unions</vt:lpstr>
      <vt:lpstr>Press Releases</vt:lpstr>
      <vt:lpstr>Alberta</vt:lpstr>
      <vt:lpstr>Total Personal – Alberta Credit Unions  Change in share of total market – all sectors</vt:lpstr>
      <vt:lpstr>Deposits– Alberta Credit Unions Change in share of total market – all sectors</vt:lpstr>
      <vt:lpstr>Loans and Mortgages – Alberta Credit Unions Change in share of total market – all sectors</vt:lpstr>
      <vt:lpstr>Total Personal – Alberta Credit Unions  Change in share of Alberta Banks and Credit Unions</vt:lpstr>
      <vt:lpstr>Deposits– Alberta Credit Unions Change in share of Alberta Banks and Credit Unions</vt:lpstr>
      <vt:lpstr>Loans and Mortgages – Alberta Credit Unions Change in share of Alberta Banks and Credit Unions</vt:lpstr>
      <vt:lpstr>% Changes in Share of Total Market</vt:lpstr>
      <vt:lpstr>Press Releases</vt:lpstr>
      <vt:lpstr>% Changes in Share of Total Market</vt:lpstr>
      <vt:lpstr>% Changes in Share of Total Market</vt:lpstr>
      <vt:lpstr>% Changes in Share of Alberta Banks and Credit Unions</vt:lpstr>
      <vt:lpstr>Press Releases</vt:lpstr>
      <vt:lpstr>% Changes in Share of Total Market</vt:lpstr>
      <vt:lpstr>% Changes in Share of Alberta Banks and Credit Unions</vt:lpstr>
      <vt:lpstr>Press Releases</vt:lpstr>
      <vt:lpstr>Saskatchewan</vt:lpstr>
      <vt:lpstr>Total Personal – Saskatchewan Credit Unions Change in share of total market – all sectors</vt:lpstr>
      <vt:lpstr>Total Deposits – Saskatchewan Credit Unions Change in share of total market – all sectors</vt:lpstr>
      <vt:lpstr>Total Loans – Saskatchewan Credit Unions Change in share of total market – all sectors</vt:lpstr>
      <vt:lpstr>Total Personal – Saskatchewan Credit Unions % Change in share of Saskatchewan banks and credit unions</vt:lpstr>
      <vt:lpstr>Total Deposits – Saskatchewan Credit Unions % Change in share of Saskatchewan banks and credit unions</vt:lpstr>
      <vt:lpstr>Total Loans – Saskatchewan Credit Unions % Change in share of Saskatchewan banks and credit unions</vt:lpstr>
      <vt:lpstr> % Changes in Share of Total Market</vt:lpstr>
      <vt:lpstr> % Changes in Share of Saskatchewan Banks and Credit Unions</vt:lpstr>
      <vt:lpstr> Press Releases</vt:lpstr>
      <vt:lpstr>% Changes in Share of Total Market</vt:lpstr>
      <vt:lpstr>% Changes in Share of Saskatchewan Banks and Credit Unions </vt:lpstr>
      <vt:lpstr>Press Releases</vt:lpstr>
      <vt:lpstr>% Changes in Share of Total Market </vt:lpstr>
      <vt:lpstr>% Changes in Share of Saskatchewan Banks and Credit Unions </vt:lpstr>
      <vt:lpstr>Press Releases</vt:lpstr>
      <vt:lpstr>% Changes in Share of Total Market </vt:lpstr>
      <vt:lpstr>Changes in Share of Saskatchewan Banks and Credit Unions </vt:lpstr>
      <vt:lpstr>Manitoba</vt:lpstr>
      <vt:lpstr>Total Personal – Manitoba Credit Unions Change in share of total market – all sectors</vt:lpstr>
      <vt:lpstr>Total Deposits – Manitoba Credit Unions Change in share of total market – all sectors</vt:lpstr>
      <vt:lpstr>Total Loans – Manitoba Credit Unions Change in share of total market – all sectors</vt:lpstr>
      <vt:lpstr>Total Personal – Manitoba Credit Unions Changes in share of Manitoba Banks and Credit Unions</vt:lpstr>
      <vt:lpstr>Total Deposits – Manitoba Credit Unions Changes in share of Manitoba Banks and Credit Unions</vt:lpstr>
      <vt:lpstr>Total Loans – Manitoba Credit Unions Changes in share of Manitoba Banks and Credit Unions</vt:lpstr>
      <vt:lpstr>% Changes in Share of Total Market </vt:lpstr>
      <vt:lpstr>% Changes in Share of Manitoba Banks and Credit Unions </vt:lpstr>
      <vt:lpstr>Press Releases</vt:lpstr>
      <vt:lpstr>% Changes in Share of Total Market </vt:lpstr>
      <vt:lpstr>% Change in Share of Manitoba Banks and Credit Unions </vt:lpstr>
      <vt:lpstr>Press Releases</vt:lpstr>
      <vt:lpstr>% Changes in Share of Total Market </vt:lpstr>
      <vt:lpstr>% Changes in Share of Manitoba Banks and Credit Unions</vt:lpstr>
      <vt:lpstr>Press Releases</vt:lpstr>
      <vt:lpstr>% Changes in Share of Total Market </vt:lpstr>
      <vt:lpstr>% change in share of Manitoba Banks and Credit Unions</vt:lpstr>
      <vt:lpstr>Press Releases</vt:lpstr>
      <vt:lpstr>% Changes in Share of Total Market </vt:lpstr>
      <vt:lpstr>% Changes in Share of Manitoba Banks and Credit Unions </vt:lpstr>
      <vt:lpstr>Press Releases</vt:lpstr>
      <vt:lpstr>Ontario</vt:lpstr>
      <vt:lpstr>Total Personal – Ontario Credit Unions Change in share of total market – all sectors</vt:lpstr>
      <vt:lpstr>Total Personal Deposits – Ontario Credit Unions Change in share of total market – all sectors</vt:lpstr>
      <vt:lpstr>Total Personal Loans – Ontario Credit Unions Change in share of total market – all sectors</vt:lpstr>
      <vt:lpstr>Total Personal – Ontario Credit Unions Change in share of Ontario banks and credit unions</vt:lpstr>
      <vt:lpstr>Total Deposits – Ontario Credit Unions Change in share of Ontario Banks and Credit Unions</vt:lpstr>
      <vt:lpstr>Total Loans – Ontario Credit Unions Change in share of Ontario Banks and Credit Unions</vt:lpstr>
      <vt:lpstr>% Changes in Share of Total Market </vt:lpstr>
      <vt:lpstr>% Change in Share of Ontario Banks and Credit Unions </vt:lpstr>
      <vt:lpstr>Press Releases</vt:lpstr>
      <vt:lpstr> % Changes in Share of Total Market </vt:lpstr>
      <vt:lpstr> % Change in Share of Ontario Banks and Credit Unions </vt:lpstr>
      <vt:lpstr>PowerPoint Presentation</vt:lpstr>
      <vt:lpstr>Press Releases </vt:lpstr>
      <vt:lpstr>  % Changes in Share of Total Market </vt:lpstr>
      <vt:lpstr> % Change in Share of Ontario Banks and Credit Unions </vt:lpstr>
      <vt:lpstr>Press Releases</vt:lpstr>
      <vt:lpstr>% Changes in Share of Total Market</vt:lpstr>
      <vt:lpstr>% Change in Share of Ontario Banks and Credit Unions</vt:lpstr>
      <vt:lpstr>Press releases</vt:lpstr>
      <vt:lpstr>% Changes in Share of Total Market</vt:lpstr>
      <vt:lpstr>% Changes in Share of Ontario Banks and Credit Unions</vt:lpstr>
      <vt:lpstr>Press Releases</vt:lpstr>
      <vt:lpstr>National </vt:lpstr>
      <vt:lpstr>PowerPoint Presentation</vt:lpstr>
      <vt:lpstr>PowerPoint Presentation</vt:lpstr>
      <vt:lpstr>PowerPoint Presentation</vt:lpstr>
    </vt:vector>
  </TitlesOfParts>
  <Manager/>
  <Company>McVay and Associates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subject/>
  <dc:creator>David McVay</dc:creator>
  <cp:keywords/>
  <dc:description/>
  <cp:lastModifiedBy>David  McVay</cp:lastModifiedBy>
  <cp:revision>2655</cp:revision>
  <cp:lastPrinted>2020-04-14T18:18:31Z</cp:lastPrinted>
  <dcterms:created xsi:type="dcterms:W3CDTF">2002-05-29T17:14:36Z</dcterms:created>
  <dcterms:modified xsi:type="dcterms:W3CDTF">2020-04-20T17:18:27Z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