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6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6.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9.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7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4.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7.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0.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8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84.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85.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6.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7.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8.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9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95.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98.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101.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105.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106.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107.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08.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109.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110.xml" ContentType="application/vnd.openxmlformats-officedocument.presentationml.notesSl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111.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114.xml" ContentType="application/vnd.openxmlformats-officedocument.presentationml.notesSl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115.xml" ContentType="application/vnd.openxmlformats-officedocument.presentationml.notesSl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118.xml" ContentType="application/vnd.openxmlformats-officedocument.presentationml.notesSl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121.xml" ContentType="application/vnd.openxmlformats-officedocument.presentationml.notesSl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124.xml" ContentType="application/vnd.openxmlformats-officedocument.presentationml.notesSl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127.xml" ContentType="application/vnd.openxmlformats-officedocument.presentationml.notesSl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128.xml" ContentType="application/vnd.openxmlformats-officedocument.presentationml.notesSl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4"/>
  </p:sldMasterIdLst>
  <p:notesMasterIdLst>
    <p:notesMasterId r:id="rId137"/>
  </p:notesMasterIdLst>
  <p:handoutMasterIdLst>
    <p:handoutMasterId r:id="rId138"/>
  </p:handoutMasterIdLst>
  <p:sldIdLst>
    <p:sldId id="257" r:id="rId5"/>
    <p:sldId id="425" r:id="rId6"/>
    <p:sldId id="573" r:id="rId7"/>
    <p:sldId id="1049" r:id="rId8"/>
    <p:sldId id="535" r:id="rId9"/>
    <p:sldId id="534" r:id="rId10"/>
    <p:sldId id="628" r:id="rId11"/>
    <p:sldId id="615" r:id="rId12"/>
    <p:sldId id="789" r:id="rId13"/>
    <p:sldId id="790" r:id="rId14"/>
    <p:sldId id="1054" r:id="rId15"/>
    <p:sldId id="759" r:id="rId16"/>
    <p:sldId id="653" r:id="rId17"/>
    <p:sldId id="651" r:id="rId18"/>
    <p:sldId id="734" r:id="rId19"/>
    <p:sldId id="852" r:id="rId20"/>
    <p:sldId id="760" r:id="rId21"/>
    <p:sldId id="765" r:id="rId22"/>
    <p:sldId id="957" r:id="rId23"/>
    <p:sldId id="958" r:id="rId24"/>
    <p:sldId id="1041" r:id="rId25"/>
    <p:sldId id="960" r:id="rId26"/>
    <p:sldId id="961" r:id="rId27"/>
    <p:sldId id="657" r:id="rId28"/>
    <p:sldId id="735" r:id="rId29"/>
    <p:sldId id="1038" r:id="rId30"/>
    <p:sldId id="1051" r:id="rId31"/>
    <p:sldId id="661" r:id="rId32"/>
    <p:sldId id="846" r:id="rId33"/>
    <p:sldId id="577" r:id="rId34"/>
    <p:sldId id="1030" r:id="rId35"/>
    <p:sldId id="1032" r:id="rId36"/>
    <p:sldId id="853" r:id="rId37"/>
    <p:sldId id="1039" r:id="rId38"/>
    <p:sldId id="896" r:id="rId39"/>
    <p:sldId id="620" r:id="rId40"/>
    <p:sldId id="963" r:id="rId41"/>
    <p:sldId id="964" r:id="rId42"/>
    <p:sldId id="965" r:id="rId43"/>
    <p:sldId id="674" r:id="rId44"/>
    <p:sldId id="742" r:id="rId45"/>
    <p:sldId id="624" r:id="rId46"/>
    <p:sldId id="725" r:id="rId47"/>
    <p:sldId id="739" r:id="rId48"/>
    <p:sldId id="1055" r:id="rId49"/>
    <p:sldId id="1056" r:id="rId50"/>
    <p:sldId id="1057" r:id="rId51"/>
    <p:sldId id="1058" r:id="rId52"/>
    <p:sldId id="761" r:id="rId53"/>
    <p:sldId id="766" r:id="rId54"/>
    <p:sldId id="767" r:id="rId55"/>
    <p:sldId id="768" r:id="rId56"/>
    <p:sldId id="822" r:id="rId57"/>
    <p:sldId id="823" r:id="rId58"/>
    <p:sldId id="824" r:id="rId59"/>
    <p:sldId id="972" r:id="rId60"/>
    <p:sldId id="1059" r:id="rId61"/>
    <p:sldId id="974" r:id="rId62"/>
    <p:sldId id="922" r:id="rId63"/>
    <p:sldId id="1034" r:id="rId64"/>
    <p:sldId id="1037" r:id="rId65"/>
    <p:sldId id="580" r:id="rId66"/>
    <p:sldId id="682" r:id="rId67"/>
    <p:sldId id="744" r:id="rId68"/>
    <p:sldId id="626" r:id="rId69"/>
    <p:sldId id="762" r:id="rId70"/>
    <p:sldId id="802" r:id="rId71"/>
    <p:sldId id="811" r:id="rId72"/>
    <p:sldId id="812" r:id="rId73"/>
    <p:sldId id="828" r:id="rId74"/>
    <p:sldId id="829" r:id="rId75"/>
    <p:sldId id="1040" r:id="rId76"/>
    <p:sldId id="684" r:id="rId77"/>
    <p:sldId id="745" r:id="rId78"/>
    <p:sldId id="627" r:id="rId79"/>
    <p:sldId id="880" r:id="rId80"/>
    <p:sldId id="902" r:id="rId81"/>
    <p:sldId id="629" r:id="rId82"/>
    <p:sldId id="716" r:id="rId83"/>
    <p:sldId id="747" r:id="rId84"/>
    <p:sldId id="1023" r:id="rId85"/>
    <p:sldId id="1060" r:id="rId86"/>
    <p:sldId id="1061" r:id="rId87"/>
    <p:sldId id="763" r:id="rId88"/>
    <p:sldId id="798" r:id="rId89"/>
    <p:sldId id="799" r:id="rId90"/>
    <p:sldId id="800" r:id="rId91"/>
    <p:sldId id="834" r:id="rId92"/>
    <p:sldId id="835" r:id="rId93"/>
    <p:sldId id="836" r:id="rId94"/>
    <p:sldId id="690" r:id="rId95"/>
    <p:sldId id="749" r:id="rId96"/>
    <p:sldId id="630" r:id="rId97"/>
    <p:sldId id="718" r:id="rId98"/>
    <p:sldId id="856" r:id="rId99"/>
    <p:sldId id="986" r:id="rId100"/>
    <p:sldId id="688" r:id="rId101"/>
    <p:sldId id="908" r:id="rId102"/>
    <p:sldId id="621" r:id="rId103"/>
    <p:sldId id="692" r:id="rId104"/>
    <p:sldId id="751" r:id="rId105"/>
    <p:sldId id="1042" r:id="rId106"/>
    <p:sldId id="1062" r:id="rId107"/>
    <p:sldId id="1063" r:id="rId108"/>
    <p:sldId id="1064" r:id="rId109"/>
    <p:sldId id="764" r:id="rId110"/>
    <p:sldId id="771" r:id="rId111"/>
    <p:sldId id="1027" r:id="rId112"/>
    <p:sldId id="810" r:id="rId113"/>
    <p:sldId id="840" r:id="rId114"/>
    <p:sldId id="841" r:id="rId115"/>
    <p:sldId id="842" r:id="rId116"/>
    <p:sldId id="861" r:id="rId117"/>
    <p:sldId id="914" r:id="rId118"/>
    <p:sldId id="623" r:id="rId119"/>
    <p:sldId id="1046" r:id="rId120"/>
    <p:sldId id="1047" r:id="rId121"/>
    <p:sldId id="1053" r:id="rId122"/>
    <p:sldId id="1048" r:id="rId123"/>
    <p:sldId id="1011" r:id="rId124"/>
    <p:sldId id="1013" r:id="rId125"/>
    <p:sldId id="1015" r:id="rId126"/>
    <p:sldId id="991" r:id="rId127"/>
    <p:sldId id="993" r:id="rId128"/>
    <p:sldId id="995" r:id="rId129"/>
    <p:sldId id="1018" r:id="rId130"/>
    <p:sldId id="1020" r:id="rId131"/>
    <p:sldId id="1022" r:id="rId132"/>
    <p:sldId id="1044" r:id="rId133"/>
    <p:sldId id="1050" r:id="rId134"/>
    <p:sldId id="1043" r:id="rId135"/>
    <p:sldId id="1052" r:id="rId136"/>
  </p:sldIdLst>
  <p:sldSz cx="9144000" cy="6858000" type="screen4x3"/>
  <p:notesSz cx="7102475" cy="9388475"/>
  <p:defaultTextStyle>
    <a:defPPr>
      <a:defRPr lang="en-US"/>
    </a:defPPr>
    <a:lvl1pPr algn="ctr"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12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12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12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00FF00"/>
    <a:srgbClr val="AB7942"/>
    <a:srgbClr val="2A8FFF"/>
    <a:srgbClr val="195DAA"/>
    <a:srgbClr val="0061A9"/>
    <a:srgbClr val="2582EB"/>
    <a:srgbClr val="FFCC66"/>
    <a:srgbClr val="EDC4B9"/>
    <a:srgbClr val="0C7A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67" autoAdjust="0"/>
    <p:restoredTop sz="93042" autoAdjust="0"/>
  </p:normalViewPr>
  <p:slideViewPr>
    <p:cSldViewPr>
      <p:cViewPr varScale="1">
        <p:scale>
          <a:sx n="120" d="100"/>
          <a:sy n="120" d="100"/>
        </p:scale>
        <p:origin x="192" y="1728"/>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1" d="100"/>
          <a:sy n="151" d="100"/>
        </p:scale>
        <p:origin x="1768" y="21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Desjardins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533452031239914"/>
          <c:w val="0.85836329833770775"/>
          <c:h val="0.63905739167226783"/>
        </c:manualLayout>
      </c:layout>
      <c:lineChart>
        <c:grouping val="standard"/>
        <c:varyColors val="0"/>
        <c:ser>
          <c:idx val="0"/>
          <c:order val="0"/>
          <c:tx>
            <c:strRef>
              <c:f>'21 5 Year Tot Mkt Shr Chgs'!$AI$2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Chgs'!$AI$3:$AI$8</c:f>
              <c:numCache>
                <c:formatCode>0.00%</c:formatCode>
                <c:ptCount val="6"/>
                <c:pt idx="0">
                  <c:v>0</c:v>
                </c:pt>
                <c:pt idx="1">
                  <c:v>2.1826424581633357E-2</c:v>
                </c:pt>
                <c:pt idx="2">
                  <c:v>5.364673965079779E-2</c:v>
                </c:pt>
                <c:pt idx="3">
                  <c:v>8.0461095115300904E-2</c:v>
                </c:pt>
                <c:pt idx="4">
                  <c:v>9.6777881690196119E-2</c:v>
                </c:pt>
                <c:pt idx="5">
                  <c:v>0.14603083516057094</c:v>
                </c:pt>
              </c:numCache>
            </c:numRef>
          </c:val>
          <c:smooth val="0"/>
          <c:extLst>
            <c:ext xmlns:c16="http://schemas.microsoft.com/office/drawing/2014/chart" uri="{C3380CC4-5D6E-409C-BE32-E72D297353CC}">
              <c16:uniqueId val="{00000000-8778-FE4E-A3D1-5E00AC7F04B5}"/>
            </c:ext>
          </c:extLst>
        </c:ser>
        <c:ser>
          <c:idx val="1"/>
          <c:order val="1"/>
          <c:tx>
            <c:strRef>
              <c:f>'21 5 Year Tot Mkt Shr Chgs'!$AJ$2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Chgs'!$AJ$3:$AJ$8</c:f>
              <c:numCache>
                <c:formatCode>0.00%</c:formatCode>
                <c:ptCount val="6"/>
                <c:pt idx="0">
                  <c:v>0</c:v>
                </c:pt>
                <c:pt idx="1">
                  <c:v>-2.5851475428122585E-2</c:v>
                </c:pt>
                <c:pt idx="2">
                  <c:v>-5.7841364983218138E-2</c:v>
                </c:pt>
                <c:pt idx="3">
                  <c:v>-0.12505415306895562</c:v>
                </c:pt>
                <c:pt idx="4">
                  <c:v>-0.14374060288321264</c:v>
                </c:pt>
                <c:pt idx="5">
                  <c:v>-8.2603333636915646E-2</c:v>
                </c:pt>
              </c:numCache>
            </c:numRef>
          </c:val>
          <c:smooth val="0"/>
          <c:extLst>
            <c:ext xmlns:c16="http://schemas.microsoft.com/office/drawing/2014/chart" uri="{C3380CC4-5D6E-409C-BE32-E72D297353CC}">
              <c16:uniqueId val="{00000001-8778-FE4E-A3D1-5E00AC7F04B5}"/>
            </c:ext>
          </c:extLst>
        </c:ser>
        <c:ser>
          <c:idx val="2"/>
          <c:order val="2"/>
          <c:tx>
            <c:strRef>
              <c:f>'21 5 Year Tot Mkt Shr Chgs'!$AK$2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Chgs'!$AK$3:$AK$8</c:f>
              <c:numCache>
                <c:formatCode>0.00%</c:formatCode>
                <c:ptCount val="6"/>
                <c:pt idx="0">
                  <c:v>0</c:v>
                </c:pt>
                <c:pt idx="1">
                  <c:v>-9.4016961917191035E-3</c:v>
                </c:pt>
                <c:pt idx="2">
                  <c:v>-1.2047421140350539E-2</c:v>
                </c:pt>
                <c:pt idx="3">
                  <c:v>-2.6811214858210405E-2</c:v>
                </c:pt>
                <c:pt idx="4">
                  <c:v>-2.8220013147512643E-2</c:v>
                </c:pt>
                <c:pt idx="5">
                  <c:v>1.1938431192811148E-2</c:v>
                </c:pt>
              </c:numCache>
            </c:numRef>
          </c:val>
          <c:smooth val="0"/>
          <c:extLst>
            <c:ext xmlns:c16="http://schemas.microsoft.com/office/drawing/2014/chart" uri="{C3380CC4-5D6E-409C-BE32-E72D297353CC}">
              <c16:uniqueId val="{00000002-8778-FE4E-A3D1-5E00AC7F04B5}"/>
            </c:ext>
          </c:extLst>
        </c:ser>
        <c:ser>
          <c:idx val="3"/>
          <c:order val="3"/>
          <c:tx>
            <c:strRef>
              <c:f>'21 5 Year Tot Mkt Shr Chgs'!$AL$2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Chgs'!$AL$3:$AL$8</c:f>
              <c:numCache>
                <c:formatCode>0.00%</c:formatCode>
                <c:ptCount val="6"/>
                <c:pt idx="0">
                  <c:v>0</c:v>
                </c:pt>
                <c:pt idx="1">
                  <c:v>-1.7479896832595369E-2</c:v>
                </c:pt>
                <c:pt idx="2">
                  <c:v>-9.6705238614941715E-3</c:v>
                </c:pt>
                <c:pt idx="3">
                  <c:v>8.7543720852041734E-3</c:v>
                </c:pt>
                <c:pt idx="4">
                  <c:v>1.4733779524245028E-2</c:v>
                </c:pt>
                <c:pt idx="5">
                  <c:v>1.183595508132442E-2</c:v>
                </c:pt>
              </c:numCache>
            </c:numRef>
          </c:val>
          <c:smooth val="0"/>
          <c:extLst>
            <c:ext xmlns:c16="http://schemas.microsoft.com/office/drawing/2014/chart" uri="{C3380CC4-5D6E-409C-BE32-E72D297353CC}">
              <c16:uniqueId val="{00000003-8778-FE4E-A3D1-5E00AC7F04B5}"/>
            </c:ext>
          </c:extLst>
        </c:ser>
        <c:ser>
          <c:idx val="4"/>
          <c:order val="4"/>
          <c:tx>
            <c:strRef>
              <c:f>'21 5 Year Tot Mkt Shr Chgs'!$AM$2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Chgs'!$AM$3:$AM$8</c:f>
              <c:numCache>
                <c:formatCode>0.00%</c:formatCode>
                <c:ptCount val="6"/>
                <c:pt idx="0">
                  <c:v>0</c:v>
                </c:pt>
                <c:pt idx="1">
                  <c:v>1.1562179945378504E-4</c:v>
                </c:pt>
                <c:pt idx="2">
                  <c:v>3.1641958442051685E-2</c:v>
                </c:pt>
                <c:pt idx="3">
                  <c:v>8.6094778108390502E-2</c:v>
                </c:pt>
                <c:pt idx="4">
                  <c:v>6.7286388656030857E-2</c:v>
                </c:pt>
                <c:pt idx="5">
                  <c:v>1.9759469990456718E-2</c:v>
                </c:pt>
              </c:numCache>
            </c:numRef>
          </c:val>
          <c:smooth val="0"/>
          <c:extLst>
            <c:ext xmlns:c16="http://schemas.microsoft.com/office/drawing/2014/chart" uri="{C3380CC4-5D6E-409C-BE32-E72D297353CC}">
              <c16:uniqueId val="{00000004-8778-FE4E-A3D1-5E00AC7F04B5}"/>
            </c:ext>
          </c:extLst>
        </c:ser>
        <c:ser>
          <c:idx val="5"/>
          <c:order val="5"/>
          <c:tx>
            <c:strRef>
              <c:f>'21 5 Year Tot Mkt Shr Chgs'!$AN$2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Chgs'!$AN$3:$AN$8</c:f>
              <c:numCache>
                <c:formatCode>0.00%</c:formatCode>
                <c:ptCount val="6"/>
                <c:pt idx="0">
                  <c:v>0</c:v>
                </c:pt>
                <c:pt idx="1">
                  <c:v>-1.2670357550703362E-2</c:v>
                </c:pt>
                <c:pt idx="2">
                  <c:v>-1.3602283712624204E-4</c:v>
                </c:pt>
                <c:pt idx="3">
                  <c:v>2.4426942203795689E-2</c:v>
                </c:pt>
                <c:pt idx="4">
                  <c:v>2.8031673099577947E-2</c:v>
                </c:pt>
                <c:pt idx="5">
                  <c:v>2.8801102193328241E-2</c:v>
                </c:pt>
              </c:numCache>
            </c:numRef>
          </c:val>
          <c:smooth val="0"/>
          <c:extLst>
            <c:ext xmlns:c16="http://schemas.microsoft.com/office/drawing/2014/chart" uri="{C3380CC4-5D6E-409C-BE32-E72D297353CC}">
              <c16:uniqueId val="{00000005-8778-FE4E-A3D1-5E00AC7F04B5}"/>
            </c:ext>
          </c:extLst>
        </c:ser>
        <c:ser>
          <c:idx val="6"/>
          <c:order val="6"/>
          <c:tx>
            <c:strRef>
              <c:f>'21 5 Year Tot Mkt Shr Chgs'!$AO$2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Chgs'!$AO$3:$AO$8</c:f>
              <c:numCache>
                <c:formatCode>0.00%</c:formatCode>
                <c:ptCount val="6"/>
                <c:pt idx="0">
                  <c:v>0</c:v>
                </c:pt>
                <c:pt idx="1">
                  <c:v>-1.0899107145286762E-2</c:v>
                </c:pt>
                <c:pt idx="2">
                  <c:v>-4.9306095392896978E-3</c:v>
                </c:pt>
                <c:pt idx="3">
                  <c:v>3.5090550269239705E-3</c:v>
                </c:pt>
                <c:pt idx="4">
                  <c:v>5.5244103902844293E-3</c:v>
                </c:pt>
                <c:pt idx="5">
                  <c:v>2.5574527300999503E-2</c:v>
                </c:pt>
              </c:numCache>
            </c:numRef>
          </c:val>
          <c:smooth val="0"/>
          <c:extLst>
            <c:ext xmlns:c16="http://schemas.microsoft.com/office/drawing/2014/chart" uri="{C3380CC4-5D6E-409C-BE32-E72D297353CC}">
              <c16:uniqueId val="{00000006-8778-FE4E-A3D1-5E00AC7F04B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Vancity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888778306998499"/>
          <c:w val="0.85836329833770775"/>
          <c:h val="0.64550407032387558"/>
        </c:manualLayout>
      </c:layout>
      <c:lineChart>
        <c:grouping val="standard"/>
        <c:varyColors val="0"/>
        <c:ser>
          <c:idx val="0"/>
          <c:order val="0"/>
          <c:tx>
            <c:strRef>
              <c:f>'21 5 Year Tot Mkt Shr Chgs'!$AP$2</c:f>
              <c:strCache>
                <c:ptCount val="1"/>
                <c:pt idx="0">
                  <c:v> Demand Deposits </c:v>
                </c:pt>
              </c:strCache>
            </c:strRef>
          </c:tx>
          <c:spPr>
            <a:ln w="28575" cap="rnd">
              <a:solidFill>
                <a:srgbClr val="00FA00"/>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Chgs'!$AP$3:$AP$8</c:f>
              <c:numCache>
                <c:formatCode>0.00%</c:formatCode>
                <c:ptCount val="6"/>
                <c:pt idx="0">
                  <c:v>0</c:v>
                </c:pt>
                <c:pt idx="1">
                  <c:v>2.7181143702171066E-2</c:v>
                </c:pt>
                <c:pt idx="2">
                  <c:v>8.5251039076777571E-2</c:v>
                </c:pt>
                <c:pt idx="3">
                  <c:v>8.3364192215305361E-2</c:v>
                </c:pt>
                <c:pt idx="4">
                  <c:v>6.4872331146463333E-2</c:v>
                </c:pt>
                <c:pt idx="5">
                  <c:v>9.3056315542975165E-2</c:v>
                </c:pt>
              </c:numCache>
            </c:numRef>
          </c:val>
          <c:smooth val="0"/>
          <c:extLst>
            <c:ext xmlns:c16="http://schemas.microsoft.com/office/drawing/2014/chart" uri="{C3380CC4-5D6E-409C-BE32-E72D297353CC}">
              <c16:uniqueId val="{00000000-2AF2-184E-BC30-D5B16EED6232}"/>
            </c:ext>
          </c:extLst>
        </c:ser>
        <c:ser>
          <c:idx val="1"/>
          <c:order val="1"/>
          <c:tx>
            <c:strRef>
              <c:f>'21 5 Year Tot Mkt Shr Chgs'!$AQ$2</c:f>
              <c:strCache>
                <c:ptCount val="1"/>
                <c:pt idx="0">
                  <c:v> Term Deposits </c:v>
                </c:pt>
              </c:strCache>
            </c:strRef>
          </c:tx>
          <c:spPr>
            <a:ln w="28575" cap="rnd">
              <a:solidFill>
                <a:srgbClr val="C00000"/>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Chgs'!$AQ$3:$AQ$8</c:f>
              <c:numCache>
                <c:formatCode>0.00%</c:formatCode>
                <c:ptCount val="6"/>
                <c:pt idx="0">
                  <c:v>0</c:v>
                </c:pt>
                <c:pt idx="1">
                  <c:v>-1.4263359227154151E-2</c:v>
                </c:pt>
                <c:pt idx="2">
                  <c:v>-9.5688167384446007E-2</c:v>
                </c:pt>
                <c:pt idx="3">
                  <c:v>-0.13238503930419582</c:v>
                </c:pt>
                <c:pt idx="4">
                  <c:v>-0.18423842455987791</c:v>
                </c:pt>
                <c:pt idx="5">
                  <c:v>-0.19827010511498441</c:v>
                </c:pt>
              </c:numCache>
            </c:numRef>
          </c:val>
          <c:smooth val="0"/>
          <c:extLst>
            <c:ext xmlns:c16="http://schemas.microsoft.com/office/drawing/2014/chart" uri="{C3380CC4-5D6E-409C-BE32-E72D297353CC}">
              <c16:uniqueId val="{00000001-2AF2-184E-BC30-D5B16EED6232}"/>
            </c:ext>
          </c:extLst>
        </c:ser>
        <c:ser>
          <c:idx val="2"/>
          <c:order val="2"/>
          <c:tx>
            <c:strRef>
              <c:f>'21 5 Year Tot Mkt Shr Chgs'!$AR$2</c:f>
              <c:strCache>
                <c:ptCount val="1"/>
                <c:pt idx="0">
                  <c:v> Total Deposits </c:v>
                </c:pt>
              </c:strCache>
            </c:strRef>
          </c:tx>
          <c:spPr>
            <a:ln w="28575" cap="rnd">
              <a:solidFill>
                <a:srgbClr val="0432FF"/>
              </a:solidFill>
              <a:prstDash val="sysDot"/>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Chgs'!$AR$3:$AR$8</c:f>
              <c:numCache>
                <c:formatCode>0.00%</c:formatCode>
                <c:ptCount val="6"/>
                <c:pt idx="0">
                  <c:v>0</c:v>
                </c:pt>
                <c:pt idx="1">
                  <c:v>-8.8692907179283281E-3</c:v>
                </c:pt>
                <c:pt idx="2">
                  <c:v>-3.9163807796100923E-2</c:v>
                </c:pt>
                <c:pt idx="3">
                  <c:v>-4.6077683181214114E-2</c:v>
                </c:pt>
                <c:pt idx="4">
                  <c:v>-8.3245595214844564E-2</c:v>
                </c:pt>
                <c:pt idx="5">
                  <c:v>-0.11518204004221863</c:v>
                </c:pt>
              </c:numCache>
            </c:numRef>
          </c:val>
          <c:smooth val="0"/>
          <c:extLst>
            <c:ext xmlns:c16="http://schemas.microsoft.com/office/drawing/2014/chart" uri="{C3380CC4-5D6E-409C-BE32-E72D297353CC}">
              <c16:uniqueId val="{00000002-2AF2-184E-BC30-D5B16EED6232}"/>
            </c:ext>
          </c:extLst>
        </c:ser>
        <c:ser>
          <c:idx val="3"/>
          <c:order val="3"/>
          <c:tx>
            <c:strRef>
              <c:f>'21 5 Year Tot Mkt Shr Chgs'!$AS$2</c:f>
              <c:strCache>
                <c:ptCount val="1"/>
                <c:pt idx="0">
                  <c:v> Mortgages </c:v>
                </c:pt>
              </c:strCache>
            </c:strRef>
          </c:tx>
          <c:spPr>
            <a:ln w="28575" cap="rnd">
              <a:solidFill>
                <a:srgbClr val="AB7942"/>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Chgs'!$AS$3:$AS$8</c:f>
              <c:numCache>
                <c:formatCode>0.00%</c:formatCode>
                <c:ptCount val="6"/>
                <c:pt idx="0">
                  <c:v>0</c:v>
                </c:pt>
                <c:pt idx="1">
                  <c:v>1.0853177200945353E-2</c:v>
                </c:pt>
                <c:pt idx="2">
                  <c:v>-1.7026143691729209E-2</c:v>
                </c:pt>
                <c:pt idx="3">
                  <c:v>-3.7458485997578221E-2</c:v>
                </c:pt>
                <c:pt idx="4">
                  <c:v>-6.7427650433916728E-2</c:v>
                </c:pt>
                <c:pt idx="5">
                  <c:v>-0.11216787681071434</c:v>
                </c:pt>
              </c:numCache>
            </c:numRef>
          </c:val>
          <c:smooth val="0"/>
          <c:extLst>
            <c:ext xmlns:c16="http://schemas.microsoft.com/office/drawing/2014/chart" uri="{C3380CC4-5D6E-409C-BE32-E72D297353CC}">
              <c16:uniqueId val="{00000003-2AF2-184E-BC30-D5B16EED6232}"/>
            </c:ext>
          </c:extLst>
        </c:ser>
        <c:ser>
          <c:idx val="4"/>
          <c:order val="4"/>
          <c:tx>
            <c:strRef>
              <c:f>'21 5 Year Tot Mkt Shr Chgs'!$AT$2</c:f>
              <c:strCache>
                <c:ptCount val="1"/>
                <c:pt idx="0">
                  <c:v>Personal Loans</c:v>
                </c:pt>
              </c:strCache>
            </c:strRef>
          </c:tx>
          <c:spPr>
            <a:ln w="28575" cap="rnd">
              <a:solidFill>
                <a:srgbClr val="00B0F0"/>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Chgs'!$AT$3:$AT$8</c:f>
              <c:numCache>
                <c:formatCode>0.00%</c:formatCode>
                <c:ptCount val="6"/>
                <c:pt idx="0">
                  <c:v>0</c:v>
                </c:pt>
                <c:pt idx="1">
                  <c:v>-0.14808090076898503</c:v>
                </c:pt>
                <c:pt idx="2">
                  <c:v>-0.19776315795958427</c:v>
                </c:pt>
                <c:pt idx="3">
                  <c:v>-0.23348892863054679</c:v>
                </c:pt>
                <c:pt idx="4">
                  <c:v>-0.26193500841724121</c:v>
                </c:pt>
                <c:pt idx="5">
                  <c:v>-0.34773382399566061</c:v>
                </c:pt>
              </c:numCache>
            </c:numRef>
          </c:val>
          <c:smooth val="0"/>
          <c:extLst>
            <c:ext xmlns:c16="http://schemas.microsoft.com/office/drawing/2014/chart" uri="{C3380CC4-5D6E-409C-BE32-E72D297353CC}">
              <c16:uniqueId val="{00000004-2AF2-184E-BC30-D5B16EED6232}"/>
            </c:ext>
          </c:extLst>
        </c:ser>
        <c:ser>
          <c:idx val="5"/>
          <c:order val="5"/>
          <c:tx>
            <c:strRef>
              <c:f>'21 5 Year Tot Mkt Shr Chgs'!$AU$2</c:f>
              <c:strCache>
                <c:ptCount val="1"/>
                <c:pt idx="0">
                  <c:v>Total Loans</c:v>
                </c:pt>
              </c:strCache>
            </c:strRef>
          </c:tx>
          <c:spPr>
            <a:ln w="28575" cap="rnd">
              <a:solidFill>
                <a:srgbClr val="FF0000"/>
              </a:solidFill>
              <a:prstDash val="sysDot"/>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Chgs'!$AU$3:$AU$8</c:f>
              <c:numCache>
                <c:formatCode>0.00%</c:formatCode>
                <c:ptCount val="6"/>
                <c:pt idx="0">
                  <c:v>0</c:v>
                </c:pt>
                <c:pt idx="1">
                  <c:v>3.6518136294898516E-3</c:v>
                </c:pt>
                <c:pt idx="2">
                  <c:v>-2.7390963069278393E-2</c:v>
                </c:pt>
                <c:pt idx="3">
                  <c:v>-5.3105157983677459E-2</c:v>
                </c:pt>
                <c:pt idx="4">
                  <c:v>-7.803905614801282E-2</c:v>
                </c:pt>
                <c:pt idx="5">
                  <c:v>-0.10165277805442943</c:v>
                </c:pt>
              </c:numCache>
            </c:numRef>
          </c:val>
          <c:smooth val="0"/>
          <c:extLst>
            <c:ext xmlns:c16="http://schemas.microsoft.com/office/drawing/2014/chart" uri="{C3380CC4-5D6E-409C-BE32-E72D297353CC}">
              <c16:uniqueId val="{00000005-2AF2-184E-BC30-D5B16EED6232}"/>
            </c:ext>
          </c:extLst>
        </c:ser>
        <c:ser>
          <c:idx val="6"/>
          <c:order val="6"/>
          <c:tx>
            <c:strRef>
              <c:f>'21 5 Year Tot Mkt Shr Chgs'!$AV$2</c:f>
              <c:strCache>
                <c:ptCount val="1"/>
                <c:pt idx="0">
                  <c:v>Total</c:v>
                </c:pt>
              </c:strCache>
            </c:strRef>
          </c:tx>
          <c:spPr>
            <a:ln w="28575" cap="rnd">
              <a:solidFill>
                <a:schemeClr val="tx1"/>
              </a:solidFill>
              <a:prstDash val="sysDot"/>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Chgs'!$AV$3:$AV$8</c:f>
              <c:numCache>
                <c:formatCode>0.00%</c:formatCode>
                <c:ptCount val="6"/>
                <c:pt idx="0">
                  <c:v>0</c:v>
                </c:pt>
                <c:pt idx="1">
                  <c:v>-4.7557947719364539E-4</c:v>
                </c:pt>
                <c:pt idx="2">
                  <c:v>-3.1988254467491942E-2</c:v>
                </c:pt>
                <c:pt idx="3">
                  <c:v>-4.1520692145713696E-2</c:v>
                </c:pt>
                <c:pt idx="4">
                  <c:v>-6.948736172619828E-2</c:v>
                </c:pt>
                <c:pt idx="5">
                  <c:v>-8.3007805481779273E-2</c:v>
                </c:pt>
              </c:numCache>
            </c:numRef>
          </c:val>
          <c:smooth val="0"/>
          <c:extLst>
            <c:ext xmlns:c16="http://schemas.microsoft.com/office/drawing/2014/chart" uri="{C3380CC4-5D6E-409C-BE32-E72D297353CC}">
              <c16:uniqueId val="{00000006-2AF2-184E-BC30-D5B16EED623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Vancity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238085941736621"/>
          <c:w val="0.85836329833770775"/>
          <c:h val="0.63201123619878097"/>
        </c:manualLayout>
      </c:layout>
      <c:lineChart>
        <c:grouping val="standard"/>
        <c:varyColors val="0"/>
        <c:ser>
          <c:idx val="0"/>
          <c:order val="0"/>
          <c:tx>
            <c:strRef>
              <c:f>'22 5 Yr Change Prov Sh of Bks'!$AN$4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Bks'!$AN$5:$AN$10</c:f>
              <c:numCache>
                <c:formatCode>0.0%</c:formatCode>
                <c:ptCount val="6"/>
                <c:pt idx="0">
                  <c:v>0</c:v>
                </c:pt>
                <c:pt idx="1">
                  <c:v>-6.0021130029030969E-3</c:v>
                </c:pt>
                <c:pt idx="2">
                  <c:v>3.8672498401617864E-2</c:v>
                </c:pt>
                <c:pt idx="3">
                  <c:v>4.6333512672882E-2</c:v>
                </c:pt>
                <c:pt idx="4">
                  <c:v>8.0157183956066538E-2</c:v>
                </c:pt>
                <c:pt idx="5">
                  <c:v>0.337638629298666</c:v>
                </c:pt>
              </c:numCache>
            </c:numRef>
          </c:val>
          <c:smooth val="0"/>
          <c:extLst>
            <c:ext xmlns:c16="http://schemas.microsoft.com/office/drawing/2014/chart" uri="{C3380CC4-5D6E-409C-BE32-E72D297353CC}">
              <c16:uniqueId val="{00000000-F116-D949-8AAC-C0E7A71C3DC1}"/>
            </c:ext>
          </c:extLst>
        </c:ser>
        <c:ser>
          <c:idx val="1"/>
          <c:order val="1"/>
          <c:tx>
            <c:strRef>
              <c:f>'22 5 Yr Change Prov Sh of Bks'!$AO$4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Bks'!$AO$5:$AO$10</c:f>
              <c:numCache>
                <c:formatCode>0.0%</c:formatCode>
                <c:ptCount val="6"/>
                <c:pt idx="0">
                  <c:v>0</c:v>
                </c:pt>
                <c:pt idx="1">
                  <c:v>-4.076273871233492E-2</c:v>
                </c:pt>
                <c:pt idx="2">
                  <c:v>-0.13126931764567207</c:v>
                </c:pt>
                <c:pt idx="3">
                  <c:v>-0.18265397319288434</c:v>
                </c:pt>
                <c:pt idx="4">
                  <c:v>-0.22423375272125756</c:v>
                </c:pt>
                <c:pt idx="5">
                  <c:v>-0.24372690075678588</c:v>
                </c:pt>
              </c:numCache>
            </c:numRef>
          </c:val>
          <c:smooth val="0"/>
          <c:extLst>
            <c:ext xmlns:c16="http://schemas.microsoft.com/office/drawing/2014/chart" uri="{C3380CC4-5D6E-409C-BE32-E72D297353CC}">
              <c16:uniqueId val="{00000001-F116-D949-8AAC-C0E7A71C3DC1}"/>
            </c:ext>
          </c:extLst>
        </c:ser>
        <c:ser>
          <c:idx val="2"/>
          <c:order val="2"/>
          <c:tx>
            <c:strRef>
              <c:f>'22 5 Yr Change Prov Sh of Bks'!$AP$4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Bks'!$AP$5:$AP$10</c:f>
              <c:numCache>
                <c:formatCode>0.0%</c:formatCode>
                <c:ptCount val="6"/>
                <c:pt idx="0">
                  <c:v>0</c:v>
                </c:pt>
                <c:pt idx="1">
                  <c:v>-3.8993981765994029E-2</c:v>
                </c:pt>
                <c:pt idx="2">
                  <c:v>-7.9272127726291761E-2</c:v>
                </c:pt>
                <c:pt idx="3">
                  <c:v>-8.7875092340825064E-2</c:v>
                </c:pt>
                <c:pt idx="4">
                  <c:v>-9.4727514401408641E-2</c:v>
                </c:pt>
                <c:pt idx="5">
                  <c:v>-2.2666541664147253E-2</c:v>
                </c:pt>
              </c:numCache>
            </c:numRef>
          </c:val>
          <c:smooth val="0"/>
          <c:extLst>
            <c:ext xmlns:c16="http://schemas.microsoft.com/office/drawing/2014/chart" uri="{C3380CC4-5D6E-409C-BE32-E72D297353CC}">
              <c16:uniqueId val="{00000002-F116-D949-8AAC-C0E7A71C3DC1}"/>
            </c:ext>
          </c:extLst>
        </c:ser>
        <c:ser>
          <c:idx val="3"/>
          <c:order val="3"/>
          <c:tx>
            <c:strRef>
              <c:f>'22 5 Yr Change Prov Sh of Bks'!$AQ$4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Bks'!$AQ$5:$AQ$10</c:f>
              <c:numCache>
                <c:formatCode>0.0%</c:formatCode>
                <c:ptCount val="6"/>
                <c:pt idx="0">
                  <c:v>0</c:v>
                </c:pt>
                <c:pt idx="1">
                  <c:v>-1.1746791152420936E-2</c:v>
                </c:pt>
                <c:pt idx="2">
                  <c:v>-6.572669963563274E-2</c:v>
                </c:pt>
                <c:pt idx="3">
                  <c:v>-8.8668782243535749E-2</c:v>
                </c:pt>
                <c:pt idx="4">
                  <c:v>-0.10227966195109686</c:v>
                </c:pt>
                <c:pt idx="5">
                  <c:v>-8.9272768767845678E-2</c:v>
                </c:pt>
              </c:numCache>
            </c:numRef>
          </c:val>
          <c:smooth val="0"/>
          <c:extLst>
            <c:ext xmlns:c16="http://schemas.microsoft.com/office/drawing/2014/chart" uri="{C3380CC4-5D6E-409C-BE32-E72D297353CC}">
              <c16:uniqueId val="{00000003-F116-D949-8AAC-C0E7A71C3DC1}"/>
            </c:ext>
          </c:extLst>
        </c:ser>
        <c:ser>
          <c:idx val="4"/>
          <c:order val="4"/>
          <c:tx>
            <c:strRef>
              <c:f>'22 5 Yr Change Prov Sh of Bks'!$AR$4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Bks'!$AR$5:$AR$10</c:f>
              <c:numCache>
                <c:formatCode>0.0%</c:formatCode>
                <c:ptCount val="6"/>
                <c:pt idx="0">
                  <c:v>0</c:v>
                </c:pt>
                <c:pt idx="1">
                  <c:v>-0.13428848561972237</c:v>
                </c:pt>
                <c:pt idx="2">
                  <c:v>-0.18932574670621083</c:v>
                </c:pt>
                <c:pt idx="3">
                  <c:v>-0.2887447028272998</c:v>
                </c:pt>
                <c:pt idx="4">
                  <c:v>-0.31375997603971983</c:v>
                </c:pt>
                <c:pt idx="5">
                  <c:v>-0.4083680558991053</c:v>
                </c:pt>
              </c:numCache>
            </c:numRef>
          </c:val>
          <c:smooth val="0"/>
          <c:extLst>
            <c:ext xmlns:c16="http://schemas.microsoft.com/office/drawing/2014/chart" uri="{C3380CC4-5D6E-409C-BE32-E72D297353CC}">
              <c16:uniqueId val="{00000004-F116-D949-8AAC-C0E7A71C3DC1}"/>
            </c:ext>
          </c:extLst>
        </c:ser>
        <c:ser>
          <c:idx val="5"/>
          <c:order val="5"/>
          <c:tx>
            <c:strRef>
              <c:f>'22 5 Yr Change Prov Sh of Bks'!$AS$4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Bks'!$AS$5:$AS$10</c:f>
              <c:numCache>
                <c:formatCode>0.0%</c:formatCode>
                <c:ptCount val="6"/>
                <c:pt idx="0">
                  <c:v>0</c:v>
                </c:pt>
                <c:pt idx="1">
                  <c:v>-1.2204570889870826E-2</c:v>
                </c:pt>
                <c:pt idx="2">
                  <c:v>-6.4340249068193994E-2</c:v>
                </c:pt>
                <c:pt idx="3">
                  <c:v>-0.10628013941932274</c:v>
                </c:pt>
                <c:pt idx="4">
                  <c:v>-0.11997988591809394</c:v>
                </c:pt>
                <c:pt idx="5">
                  <c:v>-0.11270137408099269</c:v>
                </c:pt>
              </c:numCache>
            </c:numRef>
          </c:val>
          <c:smooth val="0"/>
          <c:extLst>
            <c:ext xmlns:c16="http://schemas.microsoft.com/office/drawing/2014/chart" uri="{C3380CC4-5D6E-409C-BE32-E72D297353CC}">
              <c16:uniqueId val="{00000005-F116-D949-8AAC-C0E7A71C3DC1}"/>
            </c:ext>
          </c:extLst>
        </c:ser>
        <c:ser>
          <c:idx val="6"/>
          <c:order val="6"/>
          <c:tx>
            <c:strRef>
              <c:f>'22 5 Yr Change Prov Sh of Bks'!$AT$4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Bks'!$AT$5:$AT$10</c:f>
              <c:numCache>
                <c:formatCode>0.0%</c:formatCode>
                <c:ptCount val="6"/>
                <c:pt idx="0">
                  <c:v>0</c:v>
                </c:pt>
                <c:pt idx="1">
                  <c:v>-2.2126366564968296E-2</c:v>
                </c:pt>
                <c:pt idx="2">
                  <c:v>-7.0285397299067784E-2</c:v>
                </c:pt>
                <c:pt idx="3">
                  <c:v>-9.1116342927403143E-2</c:v>
                </c:pt>
                <c:pt idx="4">
                  <c:v>-0.10048090780413228</c:v>
                </c:pt>
                <c:pt idx="5">
                  <c:v>-5.4058181221225125E-2</c:v>
                </c:pt>
              </c:numCache>
            </c:numRef>
          </c:val>
          <c:smooth val="0"/>
          <c:extLst>
            <c:ext xmlns:c16="http://schemas.microsoft.com/office/drawing/2014/chart" uri="{C3380CC4-5D6E-409C-BE32-E72D297353CC}">
              <c16:uniqueId val="{00000006-F116-D949-8AAC-C0E7A71C3DC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 Capital</a:t>
            </a:r>
          </a:p>
          <a:p>
            <a:pPr>
              <a:defRPr/>
            </a:pPr>
            <a:r>
              <a:rPr lang="en-US" sz="1000"/>
              <a:t>%</a:t>
            </a:r>
            <a:r>
              <a:rPr lang="en-US" sz="1000" baseline="0"/>
              <a:t> Changes in Total Market Share</a:t>
            </a:r>
            <a:endParaRPr lang="en-US" sz="1000"/>
          </a:p>
        </c:rich>
      </c:tx>
      <c:layout>
        <c:manualLayout>
          <c:xMode val="edge"/>
          <c:yMode val="edge"/>
          <c:x val="0.31804749015748029"/>
          <c:y val="2.38095717166465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6742084474706"/>
          <c:y val="0.13691669661345071"/>
          <c:w val="0.82535244545955733"/>
          <c:h val="0.6499682086544637"/>
        </c:manualLayout>
      </c:layout>
      <c:lineChart>
        <c:grouping val="standard"/>
        <c:varyColors val="0"/>
        <c:ser>
          <c:idx val="0"/>
          <c:order val="0"/>
          <c:tx>
            <c:strRef>
              <c:f>'4. Tot Mkt BP Changes '!$AS$3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'!$AS$4:$AS$28</c:f>
              <c:numCache>
                <c:formatCode>0.0%</c:formatCode>
                <c:ptCount val="25"/>
                <c:pt idx="0">
                  <c:v>0</c:v>
                </c:pt>
                <c:pt idx="1">
                  <c:v>9.0203285344358196E-3</c:v>
                </c:pt>
                <c:pt idx="2">
                  <c:v>-4.8771212132449115E-4</c:v>
                </c:pt>
                <c:pt idx="3">
                  <c:v>-1.7690152568127591E-2</c:v>
                </c:pt>
                <c:pt idx="4">
                  <c:v>-4.1423132653928274E-3</c:v>
                </c:pt>
                <c:pt idx="5">
                  <c:v>8.4329119512278877E-3</c:v>
                </c:pt>
                <c:pt idx="6">
                  <c:v>5.1128818247677954E-3</c:v>
                </c:pt>
                <c:pt idx="7">
                  <c:v>1.7469256775275718E-2</c:v>
                </c:pt>
                <c:pt idx="8">
                  <c:v>2.8330712301486021E-2</c:v>
                </c:pt>
                <c:pt idx="9">
                  <c:v>4.04382203117052E-2</c:v>
                </c:pt>
                <c:pt idx="10">
                  <c:v>5.3169108515233002E-2</c:v>
                </c:pt>
                <c:pt idx="11">
                  <c:v>5.1655812950447695E-2</c:v>
                </c:pt>
                <c:pt idx="12">
                  <c:v>8.4835455896915934E-2</c:v>
                </c:pt>
                <c:pt idx="13">
                  <c:v>7.3311117332437753E-2</c:v>
                </c:pt>
                <c:pt idx="14">
                  <c:v>6.9076659877235297E-2</c:v>
                </c:pt>
                <c:pt idx="15">
                  <c:v>6.592936771522423E-2</c:v>
                </c:pt>
                <c:pt idx="16">
                  <c:v>7.9582672609787769E-2</c:v>
                </c:pt>
                <c:pt idx="17">
                  <c:v>7.8142871997178481E-2</c:v>
                </c:pt>
                <c:pt idx="18">
                  <c:v>6.2537029829961413E-2</c:v>
                </c:pt>
                <c:pt idx="19">
                  <c:v>6.9754811111695944E-2</c:v>
                </c:pt>
                <c:pt idx="20">
                  <c:v>6.7771156710619188E-2</c:v>
                </c:pt>
                <c:pt idx="21">
                  <c:v>6.2923406797328912E-2</c:v>
                </c:pt>
                <c:pt idx="22">
                  <c:v>6.6982968175250263E-2</c:v>
                </c:pt>
              </c:numCache>
            </c:numRef>
          </c:val>
          <c:smooth val="0"/>
          <c:extLst>
            <c:ext xmlns:c16="http://schemas.microsoft.com/office/drawing/2014/chart" uri="{C3380CC4-5D6E-409C-BE32-E72D297353CC}">
              <c16:uniqueId val="{00000000-9290-7445-BA3D-5539CC349A12}"/>
            </c:ext>
          </c:extLst>
        </c:ser>
        <c:ser>
          <c:idx val="1"/>
          <c:order val="1"/>
          <c:tx>
            <c:strRef>
              <c:f>'4. Tot Mkt BP Changes '!$AT$3</c:f>
              <c:strCache>
                <c:ptCount val="1"/>
                <c:pt idx="0">
                  <c:v>TERM</c:v>
                </c:pt>
              </c:strCache>
            </c:strRef>
          </c:tx>
          <c:spPr>
            <a:ln w="28575" cap="rnd">
              <a:solidFill>
                <a:srgbClr val="C000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'!$AT$4:$AT$28</c:f>
              <c:numCache>
                <c:formatCode>0.0%</c:formatCode>
                <c:ptCount val="25"/>
                <c:pt idx="0">
                  <c:v>0</c:v>
                </c:pt>
                <c:pt idx="1">
                  <c:v>-4.4899038174061132E-3</c:v>
                </c:pt>
                <c:pt idx="2">
                  <c:v>-5.8117798463328705E-3</c:v>
                </c:pt>
                <c:pt idx="3">
                  <c:v>-1.257250567494627E-2</c:v>
                </c:pt>
                <c:pt idx="4">
                  <c:v>-2.4977026368924592E-2</c:v>
                </c:pt>
                <c:pt idx="5">
                  <c:v>-3.3141411908353E-2</c:v>
                </c:pt>
                <c:pt idx="6">
                  <c:v>-3.9232081487764622E-2</c:v>
                </c:pt>
                <c:pt idx="7">
                  <c:v>-4.3016949160760057E-2</c:v>
                </c:pt>
                <c:pt idx="8">
                  <c:v>-5.3104241358564286E-2</c:v>
                </c:pt>
                <c:pt idx="9">
                  <c:v>-6.0286695808456831E-2</c:v>
                </c:pt>
                <c:pt idx="10">
                  <c:v>-6.6146550222162717E-2</c:v>
                </c:pt>
                <c:pt idx="11">
                  <c:v>-7.4487188573416532E-2</c:v>
                </c:pt>
                <c:pt idx="12">
                  <c:v>-0.14237906021294247</c:v>
                </c:pt>
                <c:pt idx="13">
                  <c:v>-0.14734248463253044</c:v>
                </c:pt>
                <c:pt idx="14">
                  <c:v>-0.15588654023190937</c:v>
                </c:pt>
                <c:pt idx="15">
                  <c:v>-0.14690374945409435</c:v>
                </c:pt>
                <c:pt idx="16">
                  <c:v>-0.15116905475424763</c:v>
                </c:pt>
                <c:pt idx="17">
                  <c:v>-0.14693949380778412</c:v>
                </c:pt>
                <c:pt idx="18">
                  <c:v>-0.14458568545600631</c:v>
                </c:pt>
                <c:pt idx="19">
                  <c:v>-0.15556768057557038</c:v>
                </c:pt>
                <c:pt idx="20">
                  <c:v>-0.15077845142801763</c:v>
                </c:pt>
                <c:pt idx="21">
                  <c:v>-0.15580873339613485</c:v>
                </c:pt>
                <c:pt idx="22">
                  <c:v>-0.16037847838455177</c:v>
                </c:pt>
              </c:numCache>
            </c:numRef>
          </c:val>
          <c:smooth val="0"/>
          <c:extLst>
            <c:ext xmlns:c16="http://schemas.microsoft.com/office/drawing/2014/chart" uri="{C3380CC4-5D6E-409C-BE32-E72D297353CC}">
              <c16:uniqueId val="{00000001-9290-7445-BA3D-5539CC349A12}"/>
            </c:ext>
          </c:extLst>
        </c:ser>
        <c:ser>
          <c:idx val="3"/>
          <c:order val="2"/>
          <c:tx>
            <c:strRef>
              <c:f>'4. Tot Mkt BP Changes '!$AV$3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'!$AV$4:$AV$28</c:f>
              <c:numCache>
                <c:formatCode>0.0%</c:formatCode>
                <c:ptCount val="25"/>
                <c:pt idx="0">
                  <c:v>0</c:v>
                </c:pt>
                <c:pt idx="1">
                  <c:v>-3.917795682313369E-3</c:v>
                </c:pt>
                <c:pt idx="2">
                  <c:v>-5.9610519323561005E-3</c:v>
                </c:pt>
                <c:pt idx="3">
                  <c:v>-5.6778109398850068E-3</c:v>
                </c:pt>
                <c:pt idx="4">
                  <c:v>-6.6816380264023501E-3</c:v>
                </c:pt>
                <c:pt idx="5">
                  <c:v>-5.5714581034816595E-3</c:v>
                </c:pt>
                <c:pt idx="6">
                  <c:v>-1.6761437716197956E-3</c:v>
                </c:pt>
                <c:pt idx="7">
                  <c:v>-9.3427628133573818E-4</c:v>
                </c:pt>
                <c:pt idx="8">
                  <c:v>-1.133073762206734E-3</c:v>
                </c:pt>
                <c:pt idx="9">
                  <c:v>-4.4156826344117755E-3</c:v>
                </c:pt>
                <c:pt idx="10">
                  <c:v>-9.1757830634675783E-3</c:v>
                </c:pt>
                <c:pt idx="11">
                  <c:v>-1.4676999713739189E-2</c:v>
                </c:pt>
                <c:pt idx="12">
                  <c:v>-2.1655478122054053E-2</c:v>
                </c:pt>
                <c:pt idx="13">
                  <c:v>-2.3944545386123464E-2</c:v>
                </c:pt>
                <c:pt idx="14">
                  <c:v>-2.5866498111467622E-2</c:v>
                </c:pt>
                <c:pt idx="15">
                  <c:v>-3.2175115950839078E-2</c:v>
                </c:pt>
                <c:pt idx="16">
                  <c:v>-3.6559222781727262E-2</c:v>
                </c:pt>
                <c:pt idx="17">
                  <c:v>-4.4830300904467497E-2</c:v>
                </c:pt>
                <c:pt idx="18">
                  <c:v>-4.7883879515440632E-2</c:v>
                </c:pt>
                <c:pt idx="19">
                  <c:v>-5.1421827610927888E-2</c:v>
                </c:pt>
                <c:pt idx="20">
                  <c:v>-5.6497945269703649E-2</c:v>
                </c:pt>
                <c:pt idx="21">
                  <c:v>-6.1200620773349673E-2</c:v>
                </c:pt>
                <c:pt idx="22">
                  <c:v>-6.3742720706221528E-2</c:v>
                </c:pt>
              </c:numCache>
            </c:numRef>
          </c:val>
          <c:smooth val="0"/>
          <c:extLst>
            <c:ext xmlns:c16="http://schemas.microsoft.com/office/drawing/2014/chart" uri="{C3380CC4-5D6E-409C-BE32-E72D297353CC}">
              <c16:uniqueId val="{00000002-9290-7445-BA3D-5539CC349A12}"/>
            </c:ext>
          </c:extLst>
        </c:ser>
        <c:ser>
          <c:idx val="4"/>
          <c:order val="3"/>
          <c:tx>
            <c:strRef>
              <c:f>'4. Tot Mkt BP Changes '!$AW$3</c:f>
              <c:strCache>
                <c:ptCount val="1"/>
                <c:pt idx="0">
                  <c:v>Real Estate Secured Personal Loans</c:v>
                </c:pt>
              </c:strCache>
            </c:strRef>
          </c:tx>
          <c:spPr>
            <a:ln w="28575" cap="rnd">
              <a:solidFill>
                <a:srgbClr val="00206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'!$AW$4:$AW$28</c:f>
              <c:numCache>
                <c:formatCode>0.0%</c:formatCode>
                <c:ptCount val="25"/>
                <c:pt idx="0">
                  <c:v>0</c:v>
                </c:pt>
                <c:pt idx="1">
                  <c:v>4.0998781750739436E-3</c:v>
                </c:pt>
                <c:pt idx="2">
                  <c:v>-1.2334860762356735E-2</c:v>
                </c:pt>
                <c:pt idx="3">
                  <c:v>-2.0025766165919549E-2</c:v>
                </c:pt>
                <c:pt idx="4">
                  <c:v>-3.6020075035625168E-2</c:v>
                </c:pt>
                <c:pt idx="5">
                  <c:v>-4.8398370361385661E-2</c:v>
                </c:pt>
                <c:pt idx="6">
                  <c:v>-5.8006725943664211E-2</c:v>
                </c:pt>
                <c:pt idx="7">
                  <c:v>-6.3583119324717885E-2</c:v>
                </c:pt>
                <c:pt idx="8">
                  <c:v>-6.9609612623233924E-2</c:v>
                </c:pt>
                <c:pt idx="9">
                  <c:v>-8.2109098117014223E-2</c:v>
                </c:pt>
                <c:pt idx="10">
                  <c:v>-9.5266529964067023E-2</c:v>
                </c:pt>
                <c:pt idx="11">
                  <c:v>-0.10707553847052893</c:v>
                </c:pt>
                <c:pt idx="12">
                  <c:v>-0.12433787963458519</c:v>
                </c:pt>
                <c:pt idx="13">
                  <c:v>-0.13096949471513622</c:v>
                </c:pt>
                <c:pt idx="14">
                  <c:v>-0.13591243838671868</c:v>
                </c:pt>
                <c:pt idx="15">
                  <c:v>-0.14457030918704203</c:v>
                </c:pt>
                <c:pt idx="16">
                  <c:v>-0.15961696575550297</c:v>
                </c:pt>
                <c:pt idx="17">
                  <c:v>-0.18007279729480208</c:v>
                </c:pt>
                <c:pt idx="18">
                  <c:v>-0.19589491269262962</c:v>
                </c:pt>
                <c:pt idx="19">
                  <c:v>-0.20552953250698283</c:v>
                </c:pt>
                <c:pt idx="20">
                  <c:v>-0.22026197110476606</c:v>
                </c:pt>
                <c:pt idx="21">
                  <c:v>-0.23399068898811617</c:v>
                </c:pt>
                <c:pt idx="22">
                  <c:v>-0.23881978010124935</c:v>
                </c:pt>
              </c:numCache>
            </c:numRef>
          </c:val>
          <c:smooth val="0"/>
          <c:extLst>
            <c:ext xmlns:c16="http://schemas.microsoft.com/office/drawing/2014/chart" uri="{C3380CC4-5D6E-409C-BE32-E72D297353CC}">
              <c16:uniqueId val="{00000003-9290-7445-BA3D-5539CC349A12}"/>
            </c:ext>
          </c:extLst>
        </c:ser>
        <c:ser>
          <c:idx val="5"/>
          <c:order val="4"/>
          <c:tx>
            <c:strRef>
              <c:f>'4. Tot Mkt BP Changes '!$AX$3</c:f>
              <c:strCache>
                <c:ptCount val="1"/>
                <c:pt idx="0">
                  <c:v>Other Personal Loans</c:v>
                </c:pt>
              </c:strCache>
            </c:strRef>
          </c:tx>
          <c:spPr>
            <a:ln w="28575" cap="rnd">
              <a:solidFill>
                <a:srgbClr val="00B0F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'!$AX$4:$AX$28</c:f>
              <c:numCache>
                <c:formatCode>0.0%</c:formatCode>
                <c:ptCount val="25"/>
                <c:pt idx="0">
                  <c:v>0</c:v>
                </c:pt>
                <c:pt idx="1">
                  <c:v>-5.4436753770172987E-3</c:v>
                </c:pt>
                <c:pt idx="2">
                  <c:v>9.2207651794483647E-3</c:v>
                </c:pt>
                <c:pt idx="3">
                  <c:v>1.2486107008066337E-2</c:v>
                </c:pt>
                <c:pt idx="4">
                  <c:v>-1.1006626039864433E-2</c:v>
                </c:pt>
                <c:pt idx="5">
                  <c:v>-8.1973868055750701E-2</c:v>
                </c:pt>
                <c:pt idx="6">
                  <c:v>-0.14295947956802521</c:v>
                </c:pt>
                <c:pt idx="7">
                  <c:v>-0.15332045895949531</c:v>
                </c:pt>
                <c:pt idx="8">
                  <c:v>-0.15073206552713378</c:v>
                </c:pt>
                <c:pt idx="9">
                  <c:v>-0.14585756492637089</c:v>
                </c:pt>
                <c:pt idx="10">
                  <c:v>-0.16797051107174135</c:v>
                </c:pt>
                <c:pt idx="11">
                  <c:v>-0.17977477727143873</c:v>
                </c:pt>
                <c:pt idx="12">
                  <c:v>-0.22427728520941712</c:v>
                </c:pt>
                <c:pt idx="13">
                  <c:v>-0.20206735545151847</c:v>
                </c:pt>
                <c:pt idx="14">
                  <c:v>-0.20352431661256831</c:v>
                </c:pt>
                <c:pt idx="15">
                  <c:v>-0.2073155712923456</c:v>
                </c:pt>
                <c:pt idx="16">
                  <c:v>-0.23421314451504627</c:v>
                </c:pt>
                <c:pt idx="17">
                  <c:v>-0.23849219871957844</c:v>
                </c:pt>
                <c:pt idx="18">
                  <c:v>-0.20938643076652771</c:v>
                </c:pt>
                <c:pt idx="19">
                  <c:v>-0.23352329644983846</c:v>
                </c:pt>
                <c:pt idx="20">
                  <c:v>-0.22998153248404693</c:v>
                </c:pt>
                <c:pt idx="21">
                  <c:v>-0.21571071500304229</c:v>
                </c:pt>
                <c:pt idx="22">
                  <c:v>-0.2124125894552169</c:v>
                </c:pt>
              </c:numCache>
            </c:numRef>
          </c:val>
          <c:smooth val="0"/>
          <c:extLst>
            <c:ext xmlns:c16="http://schemas.microsoft.com/office/drawing/2014/chart" uri="{C3380CC4-5D6E-409C-BE32-E72D297353CC}">
              <c16:uniqueId val="{00000004-9290-7445-BA3D-5539CC349A12}"/>
            </c:ext>
          </c:extLst>
        </c:ser>
        <c:dLbls>
          <c:showLegendKey val="0"/>
          <c:showVal val="0"/>
          <c:showCatName val="0"/>
          <c:showSerName val="0"/>
          <c:showPercent val="0"/>
          <c:showBubbleSize val="0"/>
        </c:dLbls>
        <c:smooth val="0"/>
        <c:axId val="79864752"/>
        <c:axId val="79867232"/>
      </c:lineChart>
      <c:catAx>
        <c:axId val="7986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7232"/>
        <c:crosses val="autoZero"/>
        <c:auto val="1"/>
        <c:lblAlgn val="ctr"/>
        <c:lblOffset val="100"/>
        <c:noMultiLvlLbl val="0"/>
      </c:catAx>
      <c:valAx>
        <c:axId val="79867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4752"/>
        <c:crosses val="autoZero"/>
        <c:crossBetween val="between"/>
      </c:valAx>
      <c:spPr>
        <a:noFill/>
        <a:ln>
          <a:noFill/>
        </a:ln>
        <a:effectLst/>
      </c:spPr>
    </c:plotArea>
    <c:legend>
      <c:legendPos val="b"/>
      <c:layout>
        <c:manualLayout>
          <c:xMode val="edge"/>
          <c:yMode val="edge"/>
          <c:x val="6.3517323151515689E-2"/>
          <c:y val="0.81744046750666388"/>
          <c:w val="0.87296508397518124"/>
          <c:h val="0.165892862181290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 Capital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141815120072221"/>
          <c:w val="0.85836329833770775"/>
          <c:h val="0.62297367573858997"/>
        </c:manualLayout>
      </c:layout>
      <c:lineChart>
        <c:grouping val="standard"/>
        <c:varyColors val="0"/>
        <c:ser>
          <c:idx val="0"/>
          <c:order val="0"/>
          <c:tx>
            <c:strRef>
              <c:f>'21 5 Year Tot Mkt Shr Chgs'!$AX$2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Chgs'!$AX$3:$AX$8</c:f>
              <c:numCache>
                <c:formatCode>0.00%</c:formatCode>
                <c:ptCount val="6"/>
                <c:pt idx="0">
                  <c:v>0</c:v>
                </c:pt>
                <c:pt idx="1">
                  <c:v>4.2219432534009046E-2</c:v>
                </c:pt>
                <c:pt idx="2">
                  <c:v>-1.2727465764653632E-2</c:v>
                </c:pt>
                <c:pt idx="3">
                  <c:v>-6.529906411834259E-2</c:v>
                </c:pt>
                <c:pt idx="4">
                  <c:v>-0.10141789953208782</c:v>
                </c:pt>
                <c:pt idx="5">
                  <c:v>-3.9346849406294168E-2</c:v>
                </c:pt>
              </c:numCache>
            </c:numRef>
          </c:val>
          <c:smooth val="0"/>
          <c:extLst>
            <c:ext xmlns:c16="http://schemas.microsoft.com/office/drawing/2014/chart" uri="{C3380CC4-5D6E-409C-BE32-E72D297353CC}">
              <c16:uniqueId val="{00000000-B66F-1D4E-80DE-80CD0E29669D}"/>
            </c:ext>
          </c:extLst>
        </c:ser>
        <c:ser>
          <c:idx val="1"/>
          <c:order val="1"/>
          <c:tx>
            <c:strRef>
              <c:f>'21 5 Year Tot Mkt Shr Chgs'!$AY$2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Chgs'!$AY$3:$AY$8</c:f>
              <c:numCache>
                <c:formatCode>0.00%</c:formatCode>
                <c:ptCount val="6"/>
                <c:pt idx="0">
                  <c:v>0</c:v>
                </c:pt>
                <c:pt idx="1">
                  <c:v>-2.5565938583039433E-2</c:v>
                </c:pt>
                <c:pt idx="2">
                  <c:v>3.5775692811436118E-2</c:v>
                </c:pt>
                <c:pt idx="3">
                  <c:v>0.21581512939690856</c:v>
                </c:pt>
                <c:pt idx="4">
                  <c:v>0.14615240277654909</c:v>
                </c:pt>
                <c:pt idx="5">
                  <c:v>-3.2517329870777024E-2</c:v>
                </c:pt>
              </c:numCache>
            </c:numRef>
          </c:val>
          <c:smooth val="0"/>
          <c:extLst>
            <c:ext xmlns:c16="http://schemas.microsoft.com/office/drawing/2014/chart" uri="{C3380CC4-5D6E-409C-BE32-E72D297353CC}">
              <c16:uniqueId val="{00000001-B66F-1D4E-80DE-80CD0E29669D}"/>
            </c:ext>
          </c:extLst>
        </c:ser>
        <c:ser>
          <c:idx val="2"/>
          <c:order val="2"/>
          <c:tx>
            <c:strRef>
              <c:f>'21 5 Year Tot Mkt Shr Chgs'!$AZ$2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Chgs'!$AZ$3:$AZ$8</c:f>
              <c:numCache>
                <c:formatCode>0.00%</c:formatCode>
                <c:ptCount val="6"/>
                <c:pt idx="0">
                  <c:v>0</c:v>
                </c:pt>
                <c:pt idx="1">
                  <c:v>6.157166983591672E-3</c:v>
                </c:pt>
                <c:pt idx="2">
                  <c:v>6.2040106503316057E-3</c:v>
                </c:pt>
                <c:pt idx="3">
                  <c:v>7.962525901816922E-2</c:v>
                </c:pt>
                <c:pt idx="4">
                  <c:v>2.9805758788421524E-2</c:v>
                </c:pt>
                <c:pt idx="5">
                  <c:v>-4.8892799253707646E-2</c:v>
                </c:pt>
              </c:numCache>
            </c:numRef>
          </c:val>
          <c:smooth val="0"/>
          <c:extLst>
            <c:ext xmlns:c16="http://schemas.microsoft.com/office/drawing/2014/chart" uri="{C3380CC4-5D6E-409C-BE32-E72D297353CC}">
              <c16:uniqueId val="{00000002-B66F-1D4E-80DE-80CD0E29669D}"/>
            </c:ext>
          </c:extLst>
        </c:ser>
        <c:ser>
          <c:idx val="3"/>
          <c:order val="3"/>
          <c:tx>
            <c:strRef>
              <c:f>'21 5 Year Tot Mkt Shr Chgs'!$BA$2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Chgs'!$BA$3:$BA$8</c:f>
              <c:numCache>
                <c:formatCode>0.00%</c:formatCode>
                <c:ptCount val="6"/>
                <c:pt idx="0">
                  <c:v>0</c:v>
                </c:pt>
                <c:pt idx="1">
                  <c:v>6.8138802325354589E-2</c:v>
                </c:pt>
                <c:pt idx="2">
                  <c:v>0.17677187787362084</c:v>
                </c:pt>
                <c:pt idx="3">
                  <c:v>0.22624176697053178</c:v>
                </c:pt>
                <c:pt idx="4">
                  <c:v>0.22975064202379536</c:v>
                </c:pt>
                <c:pt idx="5">
                  <c:v>0.19919401082807076</c:v>
                </c:pt>
              </c:numCache>
            </c:numRef>
          </c:val>
          <c:smooth val="0"/>
          <c:extLst>
            <c:ext xmlns:c16="http://schemas.microsoft.com/office/drawing/2014/chart" uri="{C3380CC4-5D6E-409C-BE32-E72D297353CC}">
              <c16:uniqueId val="{00000003-B66F-1D4E-80DE-80CD0E29669D}"/>
            </c:ext>
          </c:extLst>
        </c:ser>
        <c:ser>
          <c:idx val="5"/>
          <c:order val="4"/>
          <c:tx>
            <c:strRef>
              <c:f>'21 5 Year Tot Mkt Shr Chgs'!$BB$2</c:f>
              <c:strCache>
                <c:ptCount val="1"/>
                <c:pt idx="0">
                  <c:v>Personal Loans</c:v>
                </c:pt>
              </c:strCache>
            </c:strRef>
          </c:tx>
          <c:spPr>
            <a:ln w="28575" cap="rnd">
              <a:solidFill>
                <a:srgbClr val="00B0F0"/>
              </a:solidFill>
              <a:prstDash val="solid"/>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Chgs'!$BB$3:$BB$8</c:f>
              <c:numCache>
                <c:formatCode>0.00%</c:formatCode>
                <c:ptCount val="6"/>
                <c:pt idx="0">
                  <c:v>0</c:v>
                </c:pt>
                <c:pt idx="1">
                  <c:v>-1.4408093363750412E-2</c:v>
                </c:pt>
                <c:pt idx="2">
                  <c:v>-1.9589930326124855E-2</c:v>
                </c:pt>
                <c:pt idx="3">
                  <c:v>-8.8611270808013516E-3</c:v>
                </c:pt>
                <c:pt idx="4">
                  <c:v>-7.4506520944849233E-2</c:v>
                </c:pt>
                <c:pt idx="5">
                  <c:v>-0.18501043574023976</c:v>
                </c:pt>
              </c:numCache>
            </c:numRef>
          </c:val>
          <c:smooth val="0"/>
          <c:extLst>
            <c:ext xmlns:c16="http://schemas.microsoft.com/office/drawing/2014/chart" uri="{C3380CC4-5D6E-409C-BE32-E72D297353CC}">
              <c16:uniqueId val="{00000004-B66F-1D4E-80DE-80CD0E29669D}"/>
            </c:ext>
          </c:extLst>
        </c:ser>
        <c:ser>
          <c:idx val="6"/>
          <c:order val="5"/>
          <c:tx>
            <c:strRef>
              <c:f>'21 5 Year Tot Mkt Shr Chgs'!$BC$2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Chgs'!$BC$3:$BC$8</c:f>
              <c:numCache>
                <c:formatCode>0.00%</c:formatCode>
                <c:ptCount val="6"/>
                <c:pt idx="0">
                  <c:v>0</c:v>
                </c:pt>
                <c:pt idx="1">
                  <c:v>5.934308761970343E-2</c:v>
                </c:pt>
                <c:pt idx="2">
                  <c:v>0.15121989063674646</c:v>
                </c:pt>
                <c:pt idx="3">
                  <c:v>0.19126498633131264</c:v>
                </c:pt>
                <c:pt idx="4">
                  <c:v>0.19027753609656398</c:v>
                </c:pt>
                <c:pt idx="5">
                  <c:v>0.17484086893261847</c:v>
                </c:pt>
              </c:numCache>
            </c:numRef>
          </c:val>
          <c:smooth val="0"/>
          <c:extLst>
            <c:ext xmlns:c16="http://schemas.microsoft.com/office/drawing/2014/chart" uri="{C3380CC4-5D6E-409C-BE32-E72D297353CC}">
              <c16:uniqueId val="{00000005-B66F-1D4E-80DE-80CD0E29669D}"/>
            </c:ext>
          </c:extLst>
        </c:ser>
        <c:ser>
          <c:idx val="4"/>
          <c:order val="6"/>
          <c:tx>
            <c:strRef>
              <c:f>'21 5 Year Tot Mkt Shr Chgs'!$BD$2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Chgs'!$BD$3:$BD$8</c:f>
              <c:numCache>
                <c:formatCode>0.00%</c:formatCode>
                <c:ptCount val="6"/>
                <c:pt idx="0">
                  <c:v>0</c:v>
                </c:pt>
                <c:pt idx="1">
                  <c:v>3.5433520757968594E-2</c:v>
                </c:pt>
                <c:pt idx="2">
                  <c:v>8.294720005401833E-2</c:v>
                </c:pt>
                <c:pt idx="3">
                  <c:v>0.14131448265454777</c:v>
                </c:pt>
                <c:pt idx="4">
                  <c:v>0.11827196739123641</c:v>
                </c:pt>
                <c:pt idx="5">
                  <c:v>7.6054554355728748E-2</c:v>
                </c:pt>
              </c:numCache>
            </c:numRef>
          </c:val>
          <c:smooth val="0"/>
          <c:extLst>
            <c:ext xmlns:c16="http://schemas.microsoft.com/office/drawing/2014/chart" uri="{C3380CC4-5D6E-409C-BE32-E72D297353CC}">
              <c16:uniqueId val="{00000006-B66F-1D4E-80DE-80CD0E29669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Coast Capital Savings Credi</a:t>
            </a:r>
            <a:r>
              <a:rPr lang="en-US" sz="1200" baseline="0"/>
              <a:t>t Union</a:t>
            </a:r>
            <a:endParaRPr lang="en-US" sz="1200"/>
          </a:p>
          <a:p>
            <a:pPr>
              <a:defRPr/>
            </a:pPr>
            <a:r>
              <a:rPr lang="en-US" sz="1000"/>
              <a:t>Change in Share of BC Banks</a:t>
            </a:r>
            <a:r>
              <a:rPr lang="en-US" sz="1000" baseline="0"/>
              <a:t> and CUs</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'17 Change in Pers Province'!$AY$4</c:f>
              <c:strCache>
                <c:ptCount val="1"/>
              </c:strCache>
            </c:strRef>
          </c:tx>
          <c:spPr>
            <a:ln w="28575" cap="rnd">
              <a:solidFill>
                <a:srgbClr val="00FA00"/>
              </a:solidFill>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Province'!$AY$5:$AY$25</c:f>
              <c:numCache>
                <c:formatCode>0.0%</c:formatCode>
                <c:ptCount val="21"/>
                <c:pt idx="0">
                  <c:v>0</c:v>
                </c:pt>
                <c:pt idx="1">
                  <c:v>0</c:v>
                </c:pt>
                <c:pt idx="2">
                  <c:v>0</c:v>
                </c:pt>
                <c:pt idx="3">
                  <c:v>0</c:v>
                </c:pt>
                <c:pt idx="4">
                  <c:v>0</c:v>
                </c:pt>
              </c:numCache>
            </c:numRef>
          </c:val>
          <c:smooth val="0"/>
          <c:extLst>
            <c:ext xmlns:c16="http://schemas.microsoft.com/office/drawing/2014/chart" uri="{C3380CC4-5D6E-409C-BE32-E72D297353CC}">
              <c16:uniqueId val="{00000000-12FE-E74C-90AC-160712C13C1D}"/>
            </c:ext>
          </c:extLst>
        </c:ser>
        <c:ser>
          <c:idx val="1"/>
          <c:order val="1"/>
          <c:tx>
            <c:strRef>
              <c:f>'17 Change in Pers Province'!$AZ$4</c:f>
              <c:strCache>
                <c:ptCount val="1"/>
                <c:pt idx="0">
                  <c:v> Demand </c:v>
                </c:pt>
              </c:strCache>
            </c:strRef>
          </c:tx>
          <c:spPr>
            <a:ln w="28575" cap="rnd">
              <a:solidFill>
                <a:srgbClr val="00FF00"/>
              </a:solidFill>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Province'!$AZ$5:$AZ$25</c:f>
              <c:numCache>
                <c:formatCode>0.0%</c:formatCode>
                <c:ptCount val="21"/>
                <c:pt idx="0">
                  <c:v>0</c:v>
                </c:pt>
                <c:pt idx="1">
                  <c:v>-8.2402395534606158E-3</c:v>
                </c:pt>
                <c:pt idx="2">
                  <c:v>-4.2226967115393831E-2</c:v>
                </c:pt>
                <c:pt idx="3">
                  <c:v>-2.1661673119529722E-2</c:v>
                </c:pt>
                <c:pt idx="4">
                  <c:v>-5.7878629406829106E-2</c:v>
                </c:pt>
                <c:pt idx="5">
                  <c:v>-8.1207435580668799E-2</c:v>
                </c:pt>
                <c:pt idx="6">
                  <c:v>-0.13448508914057916</c:v>
                </c:pt>
                <c:pt idx="7">
                  <c:v>-0.12502622295182539</c:v>
                </c:pt>
                <c:pt idx="8">
                  <c:v>-0.12103622667339423</c:v>
                </c:pt>
                <c:pt idx="9">
                  <c:v>-0.11646466629596054</c:v>
                </c:pt>
                <c:pt idx="10">
                  <c:v>-0.15184337135216872</c:v>
                </c:pt>
                <c:pt idx="11">
                  <c:v>-0.14729863031425272</c:v>
                </c:pt>
                <c:pt idx="12">
                  <c:v>-0.14180430779542832</c:v>
                </c:pt>
                <c:pt idx="13">
                  <c:v>-0.13196787054060571</c:v>
                </c:pt>
                <c:pt idx="14">
                  <c:v>-0.13569200476205556</c:v>
                </c:pt>
                <c:pt idx="15">
                  <c:v>-5.1028589264028097E-2</c:v>
                </c:pt>
                <c:pt idx="16">
                  <c:v>-1.0187051281704022E-2</c:v>
                </c:pt>
                <c:pt idx="17">
                  <c:v>-3.2639791563014851E-2</c:v>
                </c:pt>
                <c:pt idx="18">
                  <c:v>-7.9313944457426622E-2</c:v>
                </c:pt>
                <c:pt idx="19">
                  <c:v>-7.3192423688986374E-2</c:v>
                </c:pt>
                <c:pt idx="20">
                  <c:v>-0.10156315177632326</c:v>
                </c:pt>
              </c:numCache>
            </c:numRef>
          </c:val>
          <c:smooth val="0"/>
          <c:extLst>
            <c:ext xmlns:c16="http://schemas.microsoft.com/office/drawing/2014/chart" uri="{C3380CC4-5D6E-409C-BE32-E72D297353CC}">
              <c16:uniqueId val="{00000001-12FE-E74C-90AC-160712C13C1D}"/>
            </c:ext>
          </c:extLst>
        </c:ser>
        <c:ser>
          <c:idx val="2"/>
          <c:order val="2"/>
          <c:tx>
            <c:strRef>
              <c:f>'17 Change in Pers Province'!$BA$4</c:f>
              <c:strCache>
                <c:ptCount val="1"/>
                <c:pt idx="0">
                  <c:v> Term </c:v>
                </c:pt>
              </c:strCache>
            </c:strRef>
          </c:tx>
          <c:spPr>
            <a:ln w="28575" cap="rnd">
              <a:solidFill>
                <a:srgbClr val="C00000"/>
              </a:solidFill>
              <a:prstDash val="solid"/>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Province'!$BA$5:$BA$25</c:f>
              <c:numCache>
                <c:formatCode>0.0%</c:formatCode>
                <c:ptCount val="21"/>
                <c:pt idx="0">
                  <c:v>0</c:v>
                </c:pt>
                <c:pt idx="1">
                  <c:v>-3.0842438795616857E-2</c:v>
                </c:pt>
                <c:pt idx="2">
                  <c:v>-4.9810243261946302E-2</c:v>
                </c:pt>
                <c:pt idx="3">
                  <c:v>-5.5561902584724314E-2</c:v>
                </c:pt>
                <c:pt idx="4">
                  <c:v>-2.6260099487701079E-2</c:v>
                </c:pt>
                <c:pt idx="5">
                  <c:v>5.0548164539023263E-2</c:v>
                </c:pt>
                <c:pt idx="6">
                  <c:v>0.29086591252393146</c:v>
                </c:pt>
                <c:pt idx="7">
                  <c:v>0.33254278753586602</c:v>
                </c:pt>
                <c:pt idx="8">
                  <c:v>0.28634870632176551</c:v>
                </c:pt>
                <c:pt idx="9">
                  <c:v>0.234897456275167</c:v>
                </c:pt>
                <c:pt idx="10">
                  <c:v>0.24585655496790826</c:v>
                </c:pt>
                <c:pt idx="11">
                  <c:v>0.20228399010502146</c:v>
                </c:pt>
                <c:pt idx="12">
                  <c:v>0.1508162615066323</c:v>
                </c:pt>
                <c:pt idx="13">
                  <c:v>0.12175741826336196</c:v>
                </c:pt>
                <c:pt idx="14">
                  <c:v>0.10226988305441657</c:v>
                </c:pt>
                <c:pt idx="15">
                  <c:v>0.11288836346465805</c:v>
                </c:pt>
                <c:pt idx="16">
                  <c:v>8.4921799721557639E-2</c:v>
                </c:pt>
                <c:pt idx="17">
                  <c:v>-9.4114370680266915E-2</c:v>
                </c:pt>
                <c:pt idx="18">
                  <c:v>-0.10481721269641167</c:v>
                </c:pt>
                <c:pt idx="19">
                  <c:v>-9.7047761558692755E-2</c:v>
                </c:pt>
                <c:pt idx="20">
                  <c:v>-8.4914004067706217E-2</c:v>
                </c:pt>
              </c:numCache>
            </c:numRef>
          </c:val>
          <c:smooth val="0"/>
          <c:extLst>
            <c:ext xmlns:c16="http://schemas.microsoft.com/office/drawing/2014/chart" uri="{C3380CC4-5D6E-409C-BE32-E72D297353CC}">
              <c16:uniqueId val="{00000002-12FE-E74C-90AC-160712C13C1D}"/>
            </c:ext>
          </c:extLst>
        </c:ser>
        <c:ser>
          <c:idx val="3"/>
          <c:order val="3"/>
          <c:tx>
            <c:strRef>
              <c:f>'17 Change in Pers Province'!$BB$4</c:f>
              <c:strCache>
                <c:ptCount val="1"/>
                <c:pt idx="0">
                  <c:v> Total Deposits </c:v>
                </c:pt>
              </c:strCache>
            </c:strRef>
          </c:tx>
          <c:spPr>
            <a:ln w="28575" cap="rnd">
              <a:solidFill>
                <a:srgbClr val="0000FF"/>
              </a:solidFill>
              <a:prstDash val="sysDot"/>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Province'!$BB$5:$BB$25</c:f>
              <c:numCache>
                <c:formatCode>0.0%</c:formatCode>
                <c:ptCount val="21"/>
                <c:pt idx="0">
                  <c:v>0</c:v>
                </c:pt>
                <c:pt idx="1">
                  <c:v>-1.8930265080263103E-2</c:v>
                </c:pt>
                <c:pt idx="2">
                  <c:v>-4.7239452665525788E-2</c:v>
                </c:pt>
                <c:pt idx="3">
                  <c:v>-3.982187202749226E-2</c:v>
                </c:pt>
                <c:pt idx="4">
                  <c:v>-4.8222285183882919E-2</c:v>
                </c:pt>
                <c:pt idx="5">
                  <c:v>-2.4891306071552415E-2</c:v>
                </c:pt>
                <c:pt idx="6">
                  <c:v>5.6702916572030942E-2</c:v>
                </c:pt>
                <c:pt idx="7">
                  <c:v>8.3371904289730278E-2</c:v>
                </c:pt>
                <c:pt idx="8">
                  <c:v>7.1763019343861409E-2</c:v>
                </c:pt>
                <c:pt idx="9">
                  <c:v>5.7570528740355599E-2</c:v>
                </c:pt>
                <c:pt idx="10">
                  <c:v>4.3716191027085016E-2</c:v>
                </c:pt>
                <c:pt idx="11">
                  <c:v>3.0271410679255525E-2</c:v>
                </c:pt>
                <c:pt idx="12">
                  <c:v>1.1378336061761489E-2</c:v>
                </c:pt>
                <c:pt idx="13">
                  <c:v>5.9863881385398814E-3</c:v>
                </c:pt>
                <c:pt idx="14">
                  <c:v>-7.162273293119077E-3</c:v>
                </c:pt>
                <c:pt idx="15">
                  <c:v>4.1001285059940065E-2</c:v>
                </c:pt>
                <c:pt idx="16">
                  <c:v>4.3176481849613112E-2</c:v>
                </c:pt>
                <c:pt idx="17">
                  <c:v>-5.9310229341398603E-2</c:v>
                </c:pt>
                <c:pt idx="18">
                  <c:v>-9.3858940417393136E-2</c:v>
                </c:pt>
                <c:pt idx="19">
                  <c:v>-9.11920471275426E-2</c:v>
                </c:pt>
                <c:pt idx="20">
                  <c:v>-0.10777901879543136</c:v>
                </c:pt>
              </c:numCache>
            </c:numRef>
          </c:val>
          <c:smooth val="0"/>
          <c:extLst>
            <c:ext xmlns:c16="http://schemas.microsoft.com/office/drawing/2014/chart" uri="{C3380CC4-5D6E-409C-BE32-E72D297353CC}">
              <c16:uniqueId val="{00000003-12FE-E74C-90AC-160712C13C1D}"/>
            </c:ext>
          </c:extLst>
        </c:ser>
        <c:ser>
          <c:idx val="4"/>
          <c:order val="4"/>
          <c:tx>
            <c:strRef>
              <c:f>'17 Change in Pers Province'!$BC$4</c:f>
              <c:strCache>
                <c:ptCount val="1"/>
                <c:pt idx="0">
                  <c:v> Mortgages </c:v>
                </c:pt>
              </c:strCache>
            </c:strRef>
          </c:tx>
          <c:spPr>
            <a:ln w="28575" cap="rnd">
              <a:solidFill>
                <a:srgbClr val="AB7942"/>
              </a:solidFill>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Province'!$BC$5:$BC$25</c:f>
              <c:numCache>
                <c:formatCode>0.0%</c:formatCode>
                <c:ptCount val="21"/>
                <c:pt idx="0">
                  <c:v>0</c:v>
                </c:pt>
                <c:pt idx="1">
                  <c:v>7.6861947453149004E-3</c:v>
                </c:pt>
                <c:pt idx="2">
                  <c:v>2.7281382227842387E-2</c:v>
                </c:pt>
                <c:pt idx="3">
                  <c:v>3.7723089029510555E-2</c:v>
                </c:pt>
                <c:pt idx="4">
                  <c:v>5.9074323295283906E-2</c:v>
                </c:pt>
                <c:pt idx="5">
                  <c:v>7.957986545314473E-2</c:v>
                </c:pt>
                <c:pt idx="6">
                  <c:v>9.1327498952231745E-2</c:v>
                </c:pt>
                <c:pt idx="7">
                  <c:v>9.7040138145886995E-2</c:v>
                </c:pt>
                <c:pt idx="8">
                  <c:v>8.1041504111468363E-2</c:v>
                </c:pt>
                <c:pt idx="9">
                  <c:v>8.1598286677236342E-2</c:v>
                </c:pt>
                <c:pt idx="10">
                  <c:v>8.6660262648637493E-2</c:v>
                </c:pt>
                <c:pt idx="11">
                  <c:v>9.787791704472798E-2</c:v>
                </c:pt>
                <c:pt idx="12">
                  <c:v>9.7105276610623126E-2</c:v>
                </c:pt>
                <c:pt idx="13">
                  <c:v>9.822176089502202E-2</c:v>
                </c:pt>
                <c:pt idx="14">
                  <c:v>9.9281417376614431E-2</c:v>
                </c:pt>
                <c:pt idx="15">
                  <c:v>0.12153088582473758</c:v>
                </c:pt>
                <c:pt idx="16">
                  <c:v>0.13007090136317109</c:v>
                </c:pt>
                <c:pt idx="17">
                  <c:v>0.11116898803845569</c:v>
                </c:pt>
                <c:pt idx="18">
                  <c:v>9.3852191982299854E-2</c:v>
                </c:pt>
                <c:pt idx="19">
                  <c:v>9.1005304589300659E-2</c:v>
                </c:pt>
                <c:pt idx="20">
                  <c:v>8.2108211781141902E-2</c:v>
                </c:pt>
              </c:numCache>
            </c:numRef>
          </c:val>
          <c:smooth val="0"/>
          <c:extLst>
            <c:ext xmlns:c16="http://schemas.microsoft.com/office/drawing/2014/chart" uri="{C3380CC4-5D6E-409C-BE32-E72D297353CC}">
              <c16:uniqueId val="{00000004-12FE-E74C-90AC-160712C13C1D}"/>
            </c:ext>
          </c:extLst>
        </c:ser>
        <c:ser>
          <c:idx val="5"/>
          <c:order val="5"/>
          <c:tx>
            <c:strRef>
              <c:f>'17 Change in Pers Province'!$BD$4</c:f>
              <c:strCache>
                <c:ptCount val="1"/>
                <c:pt idx="0">
                  <c:v> Personal Loans </c:v>
                </c:pt>
              </c:strCache>
            </c:strRef>
          </c:tx>
          <c:spPr>
            <a:ln w="28575" cap="rnd">
              <a:solidFill>
                <a:srgbClr val="00B0F0"/>
              </a:solidFill>
              <a:prstDash val="solid"/>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Province'!$BD$5:$BD$25</c:f>
              <c:numCache>
                <c:formatCode>0.0%</c:formatCode>
                <c:ptCount val="21"/>
                <c:pt idx="0">
                  <c:v>0</c:v>
                </c:pt>
                <c:pt idx="1">
                  <c:v>-5.6949208882763405E-3</c:v>
                </c:pt>
                <c:pt idx="2">
                  <c:v>2.5543186379558742E-3</c:v>
                </c:pt>
                <c:pt idx="3">
                  <c:v>4.8690169536084613E-2</c:v>
                </c:pt>
                <c:pt idx="4">
                  <c:v>3.2009852963930559E-2</c:v>
                </c:pt>
                <c:pt idx="5">
                  <c:v>2.519170881505892E-2</c:v>
                </c:pt>
                <c:pt idx="6">
                  <c:v>2.9009752094349587E-2</c:v>
                </c:pt>
                <c:pt idx="7">
                  <c:v>6.9449100169089853E-2</c:v>
                </c:pt>
                <c:pt idx="8">
                  <c:v>5.1713867053527117E-2</c:v>
                </c:pt>
                <c:pt idx="9">
                  <c:v>3.0914584770787724E-2</c:v>
                </c:pt>
                <c:pt idx="10">
                  <c:v>1.4606525405614405E-2</c:v>
                </c:pt>
                <c:pt idx="11">
                  <c:v>1.5047550800063031E-2</c:v>
                </c:pt>
                <c:pt idx="12">
                  <c:v>-2.6263543942368045E-2</c:v>
                </c:pt>
                <c:pt idx="13">
                  <c:v>-7.0744630629142477E-2</c:v>
                </c:pt>
                <c:pt idx="14">
                  <c:v>-9.3820327566034686E-2</c:v>
                </c:pt>
                <c:pt idx="15">
                  <c:v>-0.15557094526532952</c:v>
                </c:pt>
                <c:pt idx="16">
                  <c:v>-0.15525529779250166</c:v>
                </c:pt>
                <c:pt idx="17">
                  <c:v>-0.21754992119371847</c:v>
                </c:pt>
                <c:pt idx="18">
                  <c:v>-0.23642303010081681</c:v>
                </c:pt>
                <c:pt idx="19">
                  <c:v>-0.24395001703657423</c:v>
                </c:pt>
                <c:pt idx="20">
                  <c:v>-0.22263628259892451</c:v>
                </c:pt>
              </c:numCache>
            </c:numRef>
          </c:val>
          <c:smooth val="0"/>
          <c:extLst>
            <c:ext xmlns:c16="http://schemas.microsoft.com/office/drawing/2014/chart" uri="{C3380CC4-5D6E-409C-BE32-E72D297353CC}">
              <c16:uniqueId val="{00000005-12FE-E74C-90AC-160712C13C1D}"/>
            </c:ext>
          </c:extLst>
        </c:ser>
        <c:ser>
          <c:idx val="6"/>
          <c:order val="6"/>
          <c:tx>
            <c:strRef>
              <c:f>'17 Change in Pers Province'!$BE$4</c:f>
              <c:strCache>
                <c:ptCount val="1"/>
                <c:pt idx="0">
                  <c:v> Total Personal Loans </c:v>
                </c:pt>
              </c:strCache>
            </c:strRef>
          </c:tx>
          <c:spPr>
            <a:ln w="28575" cap="rnd">
              <a:solidFill>
                <a:srgbClr val="FF0000"/>
              </a:solidFill>
              <a:prstDash val="sysDot"/>
              <a:round/>
            </a:ln>
            <a:effectLst/>
          </c:spPr>
          <c:marker>
            <c:symbol val="none"/>
          </c:marker>
          <c:cat>
            <c:strRef>
              <c:f>'17 Change in Pers Province'!$A$5:$A$25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Province'!$BE$5:$BE$25</c:f>
              <c:numCache>
                <c:formatCode>0.0%</c:formatCode>
                <c:ptCount val="21"/>
                <c:pt idx="0">
                  <c:v>0</c:v>
                </c:pt>
                <c:pt idx="1">
                  <c:v>7.5489915273967484E-3</c:v>
                </c:pt>
                <c:pt idx="2">
                  <c:v>2.642297987605494E-2</c:v>
                </c:pt>
                <c:pt idx="3">
                  <c:v>4.5681142369327167E-2</c:v>
                </c:pt>
                <c:pt idx="4">
                  <c:v>6.2278123904273348E-2</c:v>
                </c:pt>
                <c:pt idx="5">
                  <c:v>8.0634318294098672E-2</c:v>
                </c:pt>
                <c:pt idx="6">
                  <c:v>9.0936819815256795E-2</c:v>
                </c:pt>
                <c:pt idx="7">
                  <c:v>0.10341574775099988</c:v>
                </c:pt>
                <c:pt idx="8">
                  <c:v>8.6996983757282653E-2</c:v>
                </c:pt>
                <c:pt idx="9">
                  <c:v>8.5059581825220068E-2</c:v>
                </c:pt>
                <c:pt idx="10">
                  <c:v>8.6744169846710906E-2</c:v>
                </c:pt>
                <c:pt idx="11">
                  <c:v>9.8003943331274518E-2</c:v>
                </c:pt>
                <c:pt idx="12">
                  <c:v>8.9874163743839539E-2</c:v>
                </c:pt>
                <c:pt idx="13">
                  <c:v>8.4043491969131412E-2</c:v>
                </c:pt>
                <c:pt idx="14">
                  <c:v>8.1278277994570658E-2</c:v>
                </c:pt>
                <c:pt idx="15">
                  <c:v>9.3207063718662275E-2</c:v>
                </c:pt>
                <c:pt idx="16">
                  <c:v>0.10349432575604252</c:v>
                </c:pt>
                <c:pt idx="17">
                  <c:v>7.8053800244312022E-2</c:v>
                </c:pt>
                <c:pt idx="18">
                  <c:v>6.1668887752019577E-2</c:v>
                </c:pt>
                <c:pt idx="19">
                  <c:v>7.2771210507171932E-2</c:v>
                </c:pt>
                <c:pt idx="20">
                  <c:v>7.3071130992565264E-2</c:v>
                </c:pt>
              </c:numCache>
            </c:numRef>
          </c:val>
          <c:smooth val="0"/>
          <c:extLst>
            <c:ext xmlns:c16="http://schemas.microsoft.com/office/drawing/2014/chart" uri="{C3380CC4-5D6E-409C-BE32-E72D297353CC}">
              <c16:uniqueId val="{00000006-12FE-E74C-90AC-160712C13C1D}"/>
            </c:ext>
          </c:extLst>
        </c:ser>
        <c:dLbls>
          <c:showLegendKey val="0"/>
          <c:showVal val="0"/>
          <c:showCatName val="0"/>
          <c:showSerName val="0"/>
          <c:showPercent val="0"/>
          <c:showBubbleSize val="0"/>
        </c:dLbls>
        <c:smooth val="0"/>
        <c:axId val="81153696"/>
        <c:axId val="81156448"/>
      </c:lineChart>
      <c:catAx>
        <c:axId val="811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56448"/>
        <c:crosses val="autoZero"/>
        <c:auto val="1"/>
        <c:lblAlgn val="ctr"/>
        <c:lblOffset val="100"/>
        <c:noMultiLvlLbl val="0"/>
      </c:catAx>
      <c:valAx>
        <c:axId val="81156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5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 West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815548918454158"/>
          <c:w val="0.85836329833770775"/>
          <c:h val="0.64623653724318941"/>
        </c:manualLayout>
      </c:layout>
      <c:lineChart>
        <c:grouping val="standard"/>
        <c:varyColors val="0"/>
        <c:ser>
          <c:idx val="0"/>
          <c:order val="0"/>
          <c:tx>
            <c:strRef>
              <c:f>'21 5 Year Tot Mkt Shr Chgs'!$BE$2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Chgs'!$BE$3:$BE$8</c:f>
              <c:numCache>
                <c:formatCode>0.00%</c:formatCode>
                <c:ptCount val="6"/>
                <c:pt idx="0">
                  <c:v>0</c:v>
                </c:pt>
                <c:pt idx="1">
                  <c:v>-4.5371221689910209E-2</c:v>
                </c:pt>
                <c:pt idx="2">
                  <c:v>4.6942882517734021E-2</c:v>
                </c:pt>
                <c:pt idx="3">
                  <c:v>-1.0135412607738168E-3</c:v>
                </c:pt>
                <c:pt idx="4">
                  <c:v>-4.7029532196175214E-2</c:v>
                </c:pt>
                <c:pt idx="5">
                  <c:v>1.5557388596042275E-4</c:v>
                </c:pt>
              </c:numCache>
            </c:numRef>
          </c:val>
          <c:smooth val="0"/>
          <c:extLst>
            <c:ext xmlns:c16="http://schemas.microsoft.com/office/drawing/2014/chart" uri="{C3380CC4-5D6E-409C-BE32-E72D297353CC}">
              <c16:uniqueId val="{00000000-590D-EE45-A69F-168A722CFA60}"/>
            </c:ext>
          </c:extLst>
        </c:ser>
        <c:ser>
          <c:idx val="1"/>
          <c:order val="1"/>
          <c:tx>
            <c:strRef>
              <c:f>'21 5 Year Tot Mkt Shr Chgs'!$BF$2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Chgs'!$BF$3:$BF$8</c:f>
              <c:numCache>
                <c:formatCode>0.00%</c:formatCode>
                <c:ptCount val="6"/>
                <c:pt idx="0">
                  <c:v>0</c:v>
                </c:pt>
                <c:pt idx="1">
                  <c:v>2.7429760136037134E-2</c:v>
                </c:pt>
                <c:pt idx="2">
                  <c:v>8.8020250873503316E-3</c:v>
                </c:pt>
                <c:pt idx="3">
                  <c:v>-6.1800157100188505E-2</c:v>
                </c:pt>
                <c:pt idx="4">
                  <c:v>-5.6535647510483907E-2</c:v>
                </c:pt>
                <c:pt idx="5">
                  <c:v>-3.322933026932539E-2</c:v>
                </c:pt>
              </c:numCache>
            </c:numRef>
          </c:val>
          <c:smooth val="0"/>
          <c:extLst>
            <c:ext xmlns:c16="http://schemas.microsoft.com/office/drawing/2014/chart" uri="{C3380CC4-5D6E-409C-BE32-E72D297353CC}">
              <c16:uniqueId val="{00000001-590D-EE45-A69F-168A722CFA60}"/>
            </c:ext>
          </c:extLst>
        </c:ser>
        <c:ser>
          <c:idx val="2"/>
          <c:order val="2"/>
          <c:tx>
            <c:strRef>
              <c:f>'21 5 Year Tot Mkt Shr Chgs'!$BG$2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Chgs'!$BG$3:$BG$8</c:f>
              <c:numCache>
                <c:formatCode>0.00%</c:formatCode>
                <c:ptCount val="6"/>
                <c:pt idx="0">
                  <c:v>0</c:v>
                </c:pt>
                <c:pt idx="1">
                  <c:v>-9.3087569923243976E-3</c:v>
                </c:pt>
                <c:pt idx="2">
                  <c:v>1.0698092147830325E-2</c:v>
                </c:pt>
                <c:pt idx="3">
                  <c:v>-2.9822726789949322E-2</c:v>
                </c:pt>
                <c:pt idx="4">
                  <c:v>-3.7156474541841809E-2</c:v>
                </c:pt>
                <c:pt idx="5">
                  <c:v>-5.667582592342963E-2</c:v>
                </c:pt>
              </c:numCache>
            </c:numRef>
          </c:val>
          <c:smooth val="0"/>
          <c:extLst>
            <c:ext xmlns:c16="http://schemas.microsoft.com/office/drawing/2014/chart" uri="{C3380CC4-5D6E-409C-BE32-E72D297353CC}">
              <c16:uniqueId val="{00000002-590D-EE45-A69F-168A722CFA60}"/>
            </c:ext>
          </c:extLst>
        </c:ser>
        <c:ser>
          <c:idx val="3"/>
          <c:order val="3"/>
          <c:tx>
            <c:strRef>
              <c:f>'21 5 Year Tot Mkt Shr Chgs'!$BH$2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Chgs'!$BH$3:$BH$8</c:f>
              <c:numCache>
                <c:formatCode>0.00%</c:formatCode>
                <c:ptCount val="6"/>
                <c:pt idx="0">
                  <c:v>0</c:v>
                </c:pt>
                <c:pt idx="1">
                  <c:v>-6.3465233321314245E-3</c:v>
                </c:pt>
                <c:pt idx="2">
                  <c:v>-6.441678965545157E-2</c:v>
                </c:pt>
                <c:pt idx="3">
                  <c:v>7.2370229116954732E-2</c:v>
                </c:pt>
                <c:pt idx="4">
                  <c:v>7.8366810802429576E-2</c:v>
                </c:pt>
                <c:pt idx="5">
                  <c:v>-7.7063756312363357E-4</c:v>
                </c:pt>
              </c:numCache>
            </c:numRef>
          </c:val>
          <c:smooth val="0"/>
          <c:extLst>
            <c:ext xmlns:c16="http://schemas.microsoft.com/office/drawing/2014/chart" uri="{C3380CC4-5D6E-409C-BE32-E72D297353CC}">
              <c16:uniqueId val="{00000003-590D-EE45-A69F-168A722CFA60}"/>
            </c:ext>
          </c:extLst>
        </c:ser>
        <c:ser>
          <c:idx val="4"/>
          <c:order val="4"/>
          <c:tx>
            <c:strRef>
              <c:f>'21 5 Year Tot Mkt Shr Chgs'!$BI$2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Chgs'!$BI$3:$BI$8</c:f>
              <c:numCache>
                <c:formatCode>0.00%</c:formatCode>
                <c:ptCount val="6"/>
                <c:pt idx="0">
                  <c:v>0</c:v>
                </c:pt>
                <c:pt idx="1">
                  <c:v>-0.14128918220506068</c:v>
                </c:pt>
                <c:pt idx="2">
                  <c:v>-7.3498078069535707E-3</c:v>
                </c:pt>
                <c:pt idx="3">
                  <c:v>-0.27075930076976379</c:v>
                </c:pt>
                <c:pt idx="4">
                  <c:v>-0.33437404895613182</c:v>
                </c:pt>
                <c:pt idx="5">
                  <c:v>-0.41482959005294268</c:v>
                </c:pt>
              </c:numCache>
            </c:numRef>
          </c:val>
          <c:smooth val="0"/>
          <c:extLst>
            <c:ext xmlns:c16="http://schemas.microsoft.com/office/drawing/2014/chart" uri="{C3380CC4-5D6E-409C-BE32-E72D297353CC}">
              <c16:uniqueId val="{00000004-590D-EE45-A69F-168A722CFA60}"/>
            </c:ext>
          </c:extLst>
        </c:ser>
        <c:ser>
          <c:idx val="5"/>
          <c:order val="5"/>
          <c:tx>
            <c:strRef>
              <c:f>'21 5 Year Tot Mkt Shr Chgs'!$BJ$2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Chgs'!$BJ$3:$BJ$8</c:f>
              <c:numCache>
                <c:formatCode>0.00%</c:formatCode>
                <c:ptCount val="6"/>
                <c:pt idx="0">
                  <c:v>0</c:v>
                </c:pt>
                <c:pt idx="1">
                  <c:v>-3.6084851405592235E-2</c:v>
                </c:pt>
                <c:pt idx="2">
                  <c:v>-5.0761219502869978E-2</c:v>
                </c:pt>
                <c:pt idx="3">
                  <c:v>-8.5707598833775003E-3</c:v>
                </c:pt>
                <c:pt idx="4">
                  <c:v>-1.5498132092758616E-2</c:v>
                </c:pt>
                <c:pt idx="5">
                  <c:v>-7.8995195240598878E-2</c:v>
                </c:pt>
              </c:numCache>
            </c:numRef>
          </c:val>
          <c:smooth val="0"/>
          <c:extLst>
            <c:ext xmlns:c16="http://schemas.microsoft.com/office/drawing/2014/chart" uri="{C3380CC4-5D6E-409C-BE32-E72D297353CC}">
              <c16:uniqueId val="{00000005-590D-EE45-A69F-168A722CFA60}"/>
            </c:ext>
          </c:extLst>
        </c:ser>
        <c:ser>
          <c:idx val="6"/>
          <c:order val="6"/>
          <c:tx>
            <c:strRef>
              <c:f>'21 5 Year Tot Mkt Shr Chgs'!$BK$2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Chgs'!$BK$3:$BK$8</c:f>
              <c:numCache>
                <c:formatCode>0.00%</c:formatCode>
                <c:ptCount val="6"/>
                <c:pt idx="0">
                  <c:v>0</c:v>
                </c:pt>
                <c:pt idx="1">
                  <c:v>-2.1890418262516816E-2</c:v>
                </c:pt>
                <c:pt idx="2">
                  <c:v>-2.053335166927089E-2</c:v>
                </c:pt>
                <c:pt idx="3">
                  <c:v>-1.5281769701019422E-2</c:v>
                </c:pt>
                <c:pt idx="4">
                  <c:v>-2.0341443561259914E-2</c:v>
                </c:pt>
                <c:pt idx="5">
                  <c:v>-5.4726656356657723E-2</c:v>
                </c:pt>
              </c:numCache>
            </c:numRef>
          </c:val>
          <c:smooth val="0"/>
          <c:extLst>
            <c:ext xmlns:c16="http://schemas.microsoft.com/office/drawing/2014/chart" uri="{C3380CC4-5D6E-409C-BE32-E72D297353CC}">
              <c16:uniqueId val="{00000006-590D-EE45-A69F-168A722CFA6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 West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094649353041397"/>
          <c:w val="0.85836329833770775"/>
          <c:h val="0.65344568771008882"/>
        </c:manualLayout>
      </c:layout>
      <c:lineChart>
        <c:grouping val="standard"/>
        <c:varyColors val="0"/>
        <c:ser>
          <c:idx val="0"/>
          <c:order val="0"/>
          <c:tx>
            <c:strRef>
              <c:f>'22 5 Yr Change Prov Sh of Bks'!$BA$4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Bks'!$BA$5:$BA$10</c:f>
              <c:numCache>
                <c:formatCode>0.0%</c:formatCode>
                <c:ptCount val="6"/>
                <c:pt idx="0">
                  <c:v>0</c:v>
                </c:pt>
                <c:pt idx="1">
                  <c:v>9.8771034859349016E-3</c:v>
                </c:pt>
                <c:pt idx="2">
                  <c:v>3.6792424156951657E-2</c:v>
                </c:pt>
                <c:pt idx="3">
                  <c:v>7.8818644514575986E-2</c:v>
                </c:pt>
                <c:pt idx="4">
                  <c:v>7.7830914040522059E-2</c:v>
                </c:pt>
                <c:pt idx="5">
                  <c:v>0.10679406684636257</c:v>
                </c:pt>
              </c:numCache>
            </c:numRef>
          </c:val>
          <c:smooth val="0"/>
          <c:extLst>
            <c:ext xmlns:c16="http://schemas.microsoft.com/office/drawing/2014/chart" uri="{C3380CC4-5D6E-409C-BE32-E72D297353CC}">
              <c16:uniqueId val="{00000000-5126-3B42-8BCF-E1DF9BE48A81}"/>
            </c:ext>
          </c:extLst>
        </c:ser>
        <c:ser>
          <c:idx val="1"/>
          <c:order val="1"/>
          <c:tx>
            <c:strRef>
              <c:f>'22 5 Yr Change Prov Sh of Bks'!$BB$4</c:f>
              <c:strCache>
                <c:ptCount val="1"/>
                <c:pt idx="0">
                  <c:v>Demand</c:v>
                </c:pt>
              </c:strCache>
            </c:strRef>
          </c:tx>
          <c:spPr>
            <a:ln w="28575" cap="rnd">
              <a:solidFill>
                <a:srgbClr val="00FF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Bks'!$BB$5:$BB$10</c:f>
              <c:numCache>
                <c:formatCode>0.0%</c:formatCode>
                <c:ptCount val="6"/>
                <c:pt idx="0">
                  <c:v>0</c:v>
                </c:pt>
                <c:pt idx="1">
                  <c:v>-7.621066223351497E-2</c:v>
                </c:pt>
                <c:pt idx="2">
                  <c:v>2.008512605123153E-3</c:v>
                </c:pt>
                <c:pt idx="3">
                  <c:v>-3.5160089288309708E-2</c:v>
                </c:pt>
                <c:pt idx="4">
                  <c:v>-3.3350884619147689E-2</c:v>
                </c:pt>
                <c:pt idx="5">
                  <c:v>0.22395041491861489</c:v>
                </c:pt>
              </c:numCache>
            </c:numRef>
          </c:val>
          <c:smooth val="0"/>
          <c:extLst>
            <c:ext xmlns:c16="http://schemas.microsoft.com/office/drawing/2014/chart" uri="{C3380CC4-5D6E-409C-BE32-E72D297353CC}">
              <c16:uniqueId val="{00000001-5126-3B42-8BCF-E1DF9BE48A81}"/>
            </c:ext>
          </c:extLst>
        </c:ser>
        <c:ser>
          <c:idx val="2"/>
          <c:order val="2"/>
          <c:tx>
            <c:strRef>
              <c:f>'22 5 Yr Change Prov Sh of Bks'!$BC$4</c:f>
              <c:strCache>
                <c:ptCount val="1"/>
                <c:pt idx="0">
                  <c:v>Term</c:v>
                </c:pt>
              </c:strCache>
            </c:strRef>
          </c:tx>
          <c:spPr>
            <a:ln w="28575" cap="rnd">
              <a:solidFill>
                <a:srgbClr val="C00000"/>
              </a:solidFill>
              <a:prstDash val="solid"/>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Bks'!$BC$5:$BC$10</c:f>
              <c:numCache>
                <c:formatCode>0.0%</c:formatCode>
                <c:ptCount val="6"/>
                <c:pt idx="0">
                  <c:v>0</c:v>
                </c:pt>
                <c:pt idx="1">
                  <c:v>-1.904479216311779E-4</c:v>
                </c:pt>
                <c:pt idx="2">
                  <c:v>-3.0890407482777854E-2</c:v>
                </c:pt>
                <c:pt idx="3">
                  <c:v>-0.11615872399175696</c:v>
                </c:pt>
                <c:pt idx="4">
                  <c:v>-0.10279201398131589</c:v>
                </c:pt>
                <c:pt idx="5">
                  <c:v>-8.8043672414740162E-2</c:v>
                </c:pt>
              </c:numCache>
            </c:numRef>
          </c:val>
          <c:smooth val="0"/>
          <c:extLst>
            <c:ext xmlns:c16="http://schemas.microsoft.com/office/drawing/2014/chart" uri="{C3380CC4-5D6E-409C-BE32-E72D297353CC}">
              <c16:uniqueId val="{00000002-5126-3B42-8BCF-E1DF9BE48A81}"/>
            </c:ext>
          </c:extLst>
        </c:ser>
        <c:ser>
          <c:idx val="3"/>
          <c:order val="3"/>
          <c:tx>
            <c:strRef>
              <c:f>'22 5 Yr Change Prov Sh of Bks'!$BD$4</c:f>
              <c:strCache>
                <c:ptCount val="1"/>
                <c:pt idx="0">
                  <c:v>Total Deposits</c:v>
                </c:pt>
              </c:strCache>
            </c:strRef>
          </c:tx>
          <c:spPr>
            <a:ln w="28575" cap="rnd">
              <a:solidFill>
                <a:srgbClr val="0000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Bks'!$BD$5:$BD$10</c:f>
              <c:numCache>
                <c:formatCode>0.0%</c:formatCode>
                <c:ptCount val="6"/>
                <c:pt idx="0">
                  <c:v>0</c:v>
                </c:pt>
                <c:pt idx="1">
                  <c:v>-3.9420090785269209E-2</c:v>
                </c:pt>
                <c:pt idx="2">
                  <c:v>-3.1491620064942306E-2</c:v>
                </c:pt>
                <c:pt idx="3">
                  <c:v>-7.2332369064541102E-2</c:v>
                </c:pt>
                <c:pt idx="4">
                  <c:v>-4.9215638360321542E-2</c:v>
                </c:pt>
                <c:pt idx="5">
                  <c:v>4.1957011616328671E-2</c:v>
                </c:pt>
              </c:numCache>
            </c:numRef>
          </c:val>
          <c:smooth val="0"/>
          <c:extLst>
            <c:ext xmlns:c16="http://schemas.microsoft.com/office/drawing/2014/chart" uri="{C3380CC4-5D6E-409C-BE32-E72D297353CC}">
              <c16:uniqueId val="{00000003-5126-3B42-8BCF-E1DF9BE48A81}"/>
            </c:ext>
          </c:extLst>
        </c:ser>
        <c:ser>
          <c:idx val="4"/>
          <c:order val="4"/>
          <c:tx>
            <c:strRef>
              <c:f>'22 5 Yr Change Prov Sh of Bks'!$BE$4</c:f>
              <c:strCache>
                <c:ptCount val="1"/>
                <c:pt idx="0">
                  <c:v>Mortgages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Bks'!$BE$5:$BE$10</c:f>
              <c:numCache>
                <c:formatCode>0.0%</c:formatCode>
                <c:ptCount val="6"/>
                <c:pt idx="0">
                  <c:v>0</c:v>
                </c:pt>
                <c:pt idx="1">
                  <c:v>-5.6779920255856313E-2</c:v>
                </c:pt>
                <c:pt idx="2">
                  <c:v>-0.1328874761993763</c:v>
                </c:pt>
                <c:pt idx="3">
                  <c:v>-4.1760011897294183E-2</c:v>
                </c:pt>
                <c:pt idx="4">
                  <c:v>-3.5926353932380091E-2</c:v>
                </c:pt>
                <c:pt idx="5">
                  <c:v>-6.3395260150634805E-2</c:v>
                </c:pt>
              </c:numCache>
            </c:numRef>
          </c:val>
          <c:smooth val="0"/>
          <c:extLst>
            <c:ext xmlns:c16="http://schemas.microsoft.com/office/drawing/2014/chart" uri="{C3380CC4-5D6E-409C-BE32-E72D297353CC}">
              <c16:uniqueId val="{00000004-5126-3B42-8BCF-E1DF9BE48A81}"/>
            </c:ext>
          </c:extLst>
        </c:ser>
        <c:ser>
          <c:idx val="5"/>
          <c:order val="5"/>
          <c:tx>
            <c:strRef>
              <c:f>'22 5 Yr Change Prov Sh of Bks'!$BF$4</c:f>
              <c:strCache>
                <c:ptCount val="1"/>
                <c:pt idx="0">
                  <c:v>Pers Loans</c:v>
                </c:pt>
              </c:strCache>
            </c:strRef>
          </c:tx>
          <c:spPr>
            <a:ln w="28575" cap="rnd" cmpd="sng">
              <a:solidFill>
                <a:srgbClr val="00B0F0"/>
              </a:solidFill>
              <a:prstDash val="solid"/>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Bks'!$BF$5:$BF$10</c:f>
              <c:numCache>
                <c:formatCode>0.0%</c:formatCode>
                <c:ptCount val="6"/>
                <c:pt idx="0">
                  <c:v>0</c:v>
                </c:pt>
                <c:pt idx="1">
                  <c:v>-0.20280143619671415</c:v>
                </c:pt>
                <c:pt idx="2">
                  <c:v>0.473041571694647</c:v>
                </c:pt>
                <c:pt idx="3">
                  <c:v>-0.46399135966747124</c:v>
                </c:pt>
                <c:pt idx="4">
                  <c:v>-0.49710368399625754</c:v>
                </c:pt>
                <c:pt idx="5">
                  <c:v>-0.59905986082321516</c:v>
                </c:pt>
              </c:numCache>
            </c:numRef>
          </c:val>
          <c:smooth val="0"/>
          <c:extLst>
            <c:ext xmlns:c16="http://schemas.microsoft.com/office/drawing/2014/chart" uri="{C3380CC4-5D6E-409C-BE32-E72D297353CC}">
              <c16:uniqueId val="{00000005-5126-3B42-8BCF-E1DF9BE48A81}"/>
            </c:ext>
          </c:extLst>
        </c:ser>
        <c:ser>
          <c:idx val="6"/>
          <c:order val="6"/>
          <c:tx>
            <c:strRef>
              <c:f>'22 5 Yr Change Prov Sh of Bks'!$BG$4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Bks'!$BG$5:$BG$10</c:f>
              <c:numCache>
                <c:formatCode>0.0%</c:formatCode>
                <c:ptCount val="6"/>
                <c:pt idx="0">
                  <c:v>0</c:v>
                </c:pt>
                <c:pt idx="1">
                  <c:v>-5.6107684271410337E-2</c:v>
                </c:pt>
                <c:pt idx="2">
                  <c:v>-9.1552040402912441E-2</c:v>
                </c:pt>
                <c:pt idx="3">
                  <c:v>-6.9099787809297181E-2</c:v>
                </c:pt>
                <c:pt idx="4">
                  <c:v>-6.4817870956326754E-2</c:v>
                </c:pt>
                <c:pt idx="5">
                  <c:v>-9.4650976847976978E-2</c:v>
                </c:pt>
              </c:numCache>
            </c:numRef>
          </c:val>
          <c:smooth val="0"/>
          <c:extLst>
            <c:ext xmlns:c16="http://schemas.microsoft.com/office/drawing/2014/chart" uri="{C3380CC4-5D6E-409C-BE32-E72D297353CC}">
              <c16:uniqueId val="{00000006-5126-3B42-8BCF-E1DF9BE48A8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Prospera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046011317604964"/>
          <c:w val="0.85836329833770775"/>
          <c:h val="0.65393180562155617"/>
        </c:manualLayout>
      </c:layout>
      <c:lineChart>
        <c:grouping val="standard"/>
        <c:varyColors val="0"/>
        <c:ser>
          <c:idx val="0"/>
          <c:order val="0"/>
          <c:tx>
            <c:strRef>
              <c:f>'21 5 Year Tot Mkt Shr Chgs'!$BL$2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Chgs'!$BL$3:$BL$8</c:f>
              <c:numCache>
                <c:formatCode>0.00%</c:formatCode>
                <c:ptCount val="6"/>
                <c:pt idx="0">
                  <c:v>0</c:v>
                </c:pt>
                <c:pt idx="1">
                  <c:v>4.2236763065179248E-2</c:v>
                </c:pt>
                <c:pt idx="2">
                  <c:v>6.1738987356145102E-2</c:v>
                </c:pt>
                <c:pt idx="3">
                  <c:v>6.0391867699718959E-4</c:v>
                </c:pt>
                <c:pt idx="4">
                  <c:v>-5.009465583519105E-2</c:v>
                </c:pt>
                <c:pt idx="5">
                  <c:v>3.0344117544188542E-2</c:v>
                </c:pt>
              </c:numCache>
            </c:numRef>
          </c:val>
          <c:smooth val="0"/>
          <c:extLst>
            <c:ext xmlns:c16="http://schemas.microsoft.com/office/drawing/2014/chart" uri="{C3380CC4-5D6E-409C-BE32-E72D297353CC}">
              <c16:uniqueId val="{00000000-192A-284D-8B0A-279E25A697DB}"/>
            </c:ext>
          </c:extLst>
        </c:ser>
        <c:ser>
          <c:idx val="1"/>
          <c:order val="1"/>
          <c:tx>
            <c:strRef>
              <c:f>'21 5 Year Tot Mkt Shr Chgs'!$BM$2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Chgs'!$BM$3:$BM$8</c:f>
              <c:numCache>
                <c:formatCode>0.00%</c:formatCode>
                <c:ptCount val="6"/>
                <c:pt idx="0">
                  <c:v>0</c:v>
                </c:pt>
                <c:pt idx="1">
                  <c:v>4.3118895930795501E-3</c:v>
                </c:pt>
                <c:pt idx="2">
                  <c:v>6.7999798224646163E-2</c:v>
                </c:pt>
                <c:pt idx="3">
                  <c:v>2.9049490488586363E-2</c:v>
                </c:pt>
                <c:pt idx="4">
                  <c:v>2.3378604654910816E-3</c:v>
                </c:pt>
                <c:pt idx="5">
                  <c:v>-0.10962566601312242</c:v>
                </c:pt>
              </c:numCache>
            </c:numRef>
          </c:val>
          <c:smooth val="0"/>
          <c:extLst>
            <c:ext xmlns:c16="http://schemas.microsoft.com/office/drawing/2014/chart" uri="{C3380CC4-5D6E-409C-BE32-E72D297353CC}">
              <c16:uniqueId val="{00000001-192A-284D-8B0A-279E25A697DB}"/>
            </c:ext>
          </c:extLst>
        </c:ser>
        <c:ser>
          <c:idx val="2"/>
          <c:order val="2"/>
          <c:tx>
            <c:strRef>
              <c:f>'21 5 Year Tot Mkt Shr Chgs'!$BN$2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Chgs'!$BN$3:$BN$8</c:f>
              <c:numCache>
                <c:formatCode>0.00%</c:formatCode>
                <c:ptCount val="6"/>
                <c:pt idx="0">
                  <c:v>0</c:v>
                </c:pt>
                <c:pt idx="1">
                  <c:v>4.87020632022703E-3</c:v>
                </c:pt>
                <c:pt idx="2">
                  <c:v>5.1872189376779225E-2</c:v>
                </c:pt>
                <c:pt idx="3">
                  <c:v>3.3721526524547581E-2</c:v>
                </c:pt>
                <c:pt idx="4">
                  <c:v>5.3611002349464153E-3</c:v>
                </c:pt>
                <c:pt idx="5">
                  <c:v>-9.6852405681155954E-2</c:v>
                </c:pt>
              </c:numCache>
            </c:numRef>
          </c:val>
          <c:smooth val="0"/>
          <c:extLst>
            <c:ext xmlns:c16="http://schemas.microsoft.com/office/drawing/2014/chart" uri="{C3380CC4-5D6E-409C-BE32-E72D297353CC}">
              <c16:uniqueId val="{00000002-192A-284D-8B0A-279E25A697DB}"/>
            </c:ext>
          </c:extLst>
        </c:ser>
        <c:ser>
          <c:idx val="3"/>
          <c:order val="3"/>
          <c:tx>
            <c:strRef>
              <c:f>'21 5 Year Tot Mkt Shr Chgs'!$BO$2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Chgs'!$BO$3:$BO$8</c:f>
              <c:numCache>
                <c:formatCode>0.00%</c:formatCode>
                <c:ptCount val="6"/>
                <c:pt idx="0">
                  <c:v>0</c:v>
                </c:pt>
                <c:pt idx="1">
                  <c:v>-5.6620510965545122E-2</c:v>
                </c:pt>
                <c:pt idx="2">
                  <c:v>6.0845342153138304E-2</c:v>
                </c:pt>
                <c:pt idx="3">
                  <c:v>9.9535535057916305E-2</c:v>
                </c:pt>
                <c:pt idx="4">
                  <c:v>4.485377576200078E-2</c:v>
                </c:pt>
                <c:pt idx="5">
                  <c:v>6.4239488583883717E-2</c:v>
                </c:pt>
              </c:numCache>
            </c:numRef>
          </c:val>
          <c:smooth val="0"/>
          <c:extLst>
            <c:ext xmlns:c16="http://schemas.microsoft.com/office/drawing/2014/chart" uri="{C3380CC4-5D6E-409C-BE32-E72D297353CC}">
              <c16:uniqueId val="{00000003-192A-284D-8B0A-279E25A697DB}"/>
            </c:ext>
          </c:extLst>
        </c:ser>
        <c:ser>
          <c:idx val="4"/>
          <c:order val="4"/>
          <c:tx>
            <c:strRef>
              <c:f>'21 5 Year Tot Mkt Shr Chgs'!$BP$2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Chgs'!$BP$3:$BP$8</c:f>
              <c:numCache>
                <c:formatCode>0.00%</c:formatCode>
                <c:ptCount val="6"/>
                <c:pt idx="0">
                  <c:v>0</c:v>
                </c:pt>
                <c:pt idx="1">
                  <c:v>0.38455910407653682</c:v>
                </c:pt>
                <c:pt idx="2">
                  <c:v>0.34597346152761238</c:v>
                </c:pt>
                <c:pt idx="3">
                  <c:v>3.7562325263381678E-2</c:v>
                </c:pt>
                <c:pt idx="4">
                  <c:v>-2.1817575288082133E-2</c:v>
                </c:pt>
                <c:pt idx="5">
                  <c:v>-0.14697829926731454</c:v>
                </c:pt>
              </c:numCache>
            </c:numRef>
          </c:val>
          <c:smooth val="0"/>
          <c:extLst>
            <c:ext xmlns:c16="http://schemas.microsoft.com/office/drawing/2014/chart" uri="{C3380CC4-5D6E-409C-BE32-E72D297353CC}">
              <c16:uniqueId val="{00000004-192A-284D-8B0A-279E25A697DB}"/>
            </c:ext>
          </c:extLst>
        </c:ser>
        <c:ser>
          <c:idx val="5"/>
          <c:order val="5"/>
          <c:tx>
            <c:strRef>
              <c:f>'21 5 Year Tot Mkt Shr Chgs'!$BQ$2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Chgs'!$BQ$3:$BQ$8</c:f>
              <c:numCache>
                <c:formatCode>0.00%</c:formatCode>
                <c:ptCount val="6"/>
                <c:pt idx="0">
                  <c:v>0</c:v>
                </c:pt>
                <c:pt idx="1">
                  <c:v>2.9353817443225877E-4</c:v>
                </c:pt>
                <c:pt idx="2">
                  <c:v>9.8107666186811951E-2</c:v>
                </c:pt>
                <c:pt idx="3">
                  <c:v>9.0961805466774612E-2</c:v>
                </c:pt>
                <c:pt idx="4">
                  <c:v>3.99516787637735E-2</c:v>
                </c:pt>
                <c:pt idx="5">
                  <c:v>6.3142796982768118E-2</c:v>
                </c:pt>
              </c:numCache>
            </c:numRef>
          </c:val>
          <c:smooth val="0"/>
          <c:extLst>
            <c:ext xmlns:c16="http://schemas.microsoft.com/office/drawing/2014/chart" uri="{C3380CC4-5D6E-409C-BE32-E72D297353CC}">
              <c16:uniqueId val="{00000005-192A-284D-8B0A-279E25A697DB}"/>
            </c:ext>
          </c:extLst>
        </c:ser>
        <c:ser>
          <c:idx val="6"/>
          <c:order val="6"/>
          <c:tx>
            <c:strRef>
              <c:f>'21 5 Year Tot Mkt Shr Chgs'!$BR$2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Chgs'!$BR$3:$BR$8</c:f>
              <c:numCache>
                <c:formatCode>0.00%</c:formatCode>
                <c:ptCount val="6"/>
                <c:pt idx="0">
                  <c:v>0</c:v>
                </c:pt>
                <c:pt idx="1">
                  <c:v>5.4243725816951888E-3</c:v>
                </c:pt>
                <c:pt idx="2">
                  <c:v>7.2511020974383347E-2</c:v>
                </c:pt>
                <c:pt idx="3">
                  <c:v>6.4090407751942316E-2</c:v>
                </c:pt>
                <c:pt idx="4">
                  <c:v>3.1159722948423927E-2</c:v>
                </c:pt>
                <c:pt idx="5">
                  <c:v>-8.4619269023885682E-3</c:v>
                </c:pt>
              </c:numCache>
            </c:numRef>
          </c:val>
          <c:smooth val="0"/>
          <c:extLst>
            <c:ext xmlns:c16="http://schemas.microsoft.com/office/drawing/2014/chart" uri="{C3380CC4-5D6E-409C-BE32-E72D297353CC}">
              <c16:uniqueId val="{00000006-192A-284D-8B0A-279E25A697D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Prospera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66123631097837"/>
          <c:w val="0.85836329833770775"/>
          <c:h val="0.65773079011675262"/>
        </c:manualLayout>
      </c:layout>
      <c:lineChart>
        <c:grouping val="standard"/>
        <c:varyColors val="0"/>
        <c:ser>
          <c:idx val="0"/>
          <c:order val="0"/>
          <c:tx>
            <c:strRef>
              <c:f>'22 5 Yr Change Prov Sh of Bks'!$BH$4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Bks'!$BH$5:$BH$10</c:f>
              <c:numCache>
                <c:formatCode>0.0%</c:formatCode>
                <c:ptCount val="6"/>
                <c:pt idx="0">
                  <c:v>0</c:v>
                </c:pt>
                <c:pt idx="1">
                  <c:v>8.5671320869403593E-3</c:v>
                </c:pt>
                <c:pt idx="2">
                  <c:v>1.6169574539879238E-2</c:v>
                </c:pt>
                <c:pt idx="3">
                  <c:v>-3.359791605934706E-2</c:v>
                </c:pt>
                <c:pt idx="4">
                  <c:v>-3.6460004108459516E-2</c:v>
                </c:pt>
                <c:pt idx="5">
                  <c:v>0.25408520416383401</c:v>
                </c:pt>
              </c:numCache>
            </c:numRef>
          </c:val>
          <c:smooth val="0"/>
          <c:extLst>
            <c:ext xmlns:c16="http://schemas.microsoft.com/office/drawing/2014/chart" uri="{C3380CC4-5D6E-409C-BE32-E72D297353CC}">
              <c16:uniqueId val="{00000000-FC9E-AE42-9AAB-45711481381F}"/>
            </c:ext>
          </c:extLst>
        </c:ser>
        <c:ser>
          <c:idx val="1"/>
          <c:order val="1"/>
          <c:tx>
            <c:strRef>
              <c:f>'22 5 Yr Change Prov Sh of Bks'!$BI$4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Bks'!$BI$5:$BI$10</c:f>
              <c:numCache>
                <c:formatCode>0.0%</c:formatCode>
                <c:ptCount val="6"/>
                <c:pt idx="0">
                  <c:v>0</c:v>
                </c:pt>
                <c:pt idx="1">
                  <c:v>-2.2686844940050886E-2</c:v>
                </c:pt>
                <c:pt idx="2">
                  <c:v>2.597816372973934E-2</c:v>
                </c:pt>
                <c:pt idx="3">
                  <c:v>-3.0572834101199202E-2</c:v>
                </c:pt>
                <c:pt idx="4">
                  <c:v>-4.6804968597355577E-2</c:v>
                </c:pt>
                <c:pt idx="5">
                  <c:v>-0.15482161260853011</c:v>
                </c:pt>
              </c:numCache>
            </c:numRef>
          </c:val>
          <c:smooth val="0"/>
          <c:extLst>
            <c:ext xmlns:c16="http://schemas.microsoft.com/office/drawing/2014/chart" uri="{C3380CC4-5D6E-409C-BE32-E72D297353CC}">
              <c16:uniqueId val="{00000001-FC9E-AE42-9AAB-45711481381F}"/>
            </c:ext>
          </c:extLst>
        </c:ser>
        <c:ser>
          <c:idx val="2"/>
          <c:order val="2"/>
          <c:tx>
            <c:strRef>
              <c:f>'22 5 Yr Change Prov Sh of Bks'!$BJ$4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Bks'!$BJ$5:$BJ$10</c:f>
              <c:numCache>
                <c:formatCode>0.0%</c:formatCode>
                <c:ptCount val="6"/>
                <c:pt idx="0">
                  <c:v>0</c:v>
                </c:pt>
                <c:pt idx="1">
                  <c:v>-2.5672086664247161E-2</c:v>
                </c:pt>
                <c:pt idx="2">
                  <c:v>7.963741048636501E-3</c:v>
                </c:pt>
                <c:pt idx="3">
                  <c:v>-1.157239399650061E-2</c:v>
                </c:pt>
                <c:pt idx="4">
                  <c:v>-7.2305762772794302E-3</c:v>
                </c:pt>
                <c:pt idx="5">
                  <c:v>-3.5521871705047579E-3</c:v>
                </c:pt>
              </c:numCache>
            </c:numRef>
          </c:val>
          <c:smooth val="0"/>
          <c:extLst>
            <c:ext xmlns:c16="http://schemas.microsoft.com/office/drawing/2014/chart" uri="{C3380CC4-5D6E-409C-BE32-E72D297353CC}">
              <c16:uniqueId val="{00000002-FC9E-AE42-9AAB-45711481381F}"/>
            </c:ext>
          </c:extLst>
        </c:ser>
        <c:ser>
          <c:idx val="3"/>
          <c:order val="3"/>
          <c:tx>
            <c:strRef>
              <c:f>'22 5 Yr Change Prov Sh of Bks'!$BK$4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Bks'!$BK$5:$BK$10</c:f>
              <c:numCache>
                <c:formatCode>0.0%</c:formatCode>
                <c:ptCount val="6"/>
                <c:pt idx="0">
                  <c:v>0</c:v>
                </c:pt>
                <c:pt idx="1">
                  <c:v>-7.8076012385137408E-2</c:v>
                </c:pt>
                <c:pt idx="2">
                  <c:v>7.9187307789980576E-3</c:v>
                </c:pt>
                <c:pt idx="3">
                  <c:v>4.0697642754533393E-2</c:v>
                </c:pt>
                <c:pt idx="4">
                  <c:v>5.8139677709172985E-3</c:v>
                </c:pt>
                <c:pt idx="5">
                  <c:v>9.2199787332529856E-2</c:v>
                </c:pt>
              </c:numCache>
            </c:numRef>
          </c:val>
          <c:smooth val="0"/>
          <c:extLst>
            <c:ext xmlns:c16="http://schemas.microsoft.com/office/drawing/2014/chart" uri="{C3380CC4-5D6E-409C-BE32-E72D297353CC}">
              <c16:uniqueId val="{00000003-FC9E-AE42-9AAB-45711481381F}"/>
            </c:ext>
          </c:extLst>
        </c:ser>
        <c:ser>
          <c:idx val="4"/>
          <c:order val="4"/>
          <c:tx>
            <c:strRef>
              <c:f>'22 5 Yr Change Prov Sh of Bks'!$BL$4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Bks'!$BL$5:$BL$10</c:f>
              <c:numCache>
                <c:formatCode>0.0%</c:formatCode>
                <c:ptCount val="6"/>
                <c:pt idx="0">
                  <c:v>0</c:v>
                </c:pt>
                <c:pt idx="1">
                  <c:v>0.40697486395250659</c:v>
                </c:pt>
                <c:pt idx="2">
                  <c:v>0.3601295449133502</c:v>
                </c:pt>
                <c:pt idx="3">
                  <c:v>-3.7232823432100104E-2</c:v>
                </c:pt>
                <c:pt idx="4">
                  <c:v>-9.0502952683994747E-2</c:v>
                </c:pt>
                <c:pt idx="5">
                  <c:v>-0.21947519217611874</c:v>
                </c:pt>
              </c:numCache>
            </c:numRef>
          </c:val>
          <c:smooth val="0"/>
          <c:extLst>
            <c:ext xmlns:c16="http://schemas.microsoft.com/office/drawing/2014/chart" uri="{C3380CC4-5D6E-409C-BE32-E72D297353CC}">
              <c16:uniqueId val="{00000004-FC9E-AE42-9AAB-45711481381F}"/>
            </c:ext>
          </c:extLst>
        </c:ser>
        <c:ser>
          <c:idx val="5"/>
          <c:order val="5"/>
          <c:tx>
            <c:strRef>
              <c:f>'22 5 Yr Change Prov Sh of Bks'!$BM$4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Bks'!$BM$5:$BM$10</c:f>
              <c:numCache>
                <c:formatCode>0.0%</c:formatCode>
                <c:ptCount val="6"/>
                <c:pt idx="0">
                  <c:v>0</c:v>
                </c:pt>
                <c:pt idx="1">
                  <c:v>-1.6555168962766192E-2</c:v>
                </c:pt>
                <c:pt idx="2">
                  <c:v>5.5244861692968966E-2</c:v>
                </c:pt>
                <c:pt idx="3">
                  <c:v>2.8675052960455239E-2</c:v>
                </c:pt>
                <c:pt idx="4">
                  <c:v>-8.0452013041367419E-3</c:v>
                </c:pt>
                <c:pt idx="5">
                  <c:v>5.2662576824940299E-2</c:v>
                </c:pt>
              </c:numCache>
            </c:numRef>
          </c:val>
          <c:smooth val="0"/>
          <c:extLst>
            <c:ext xmlns:c16="http://schemas.microsoft.com/office/drawing/2014/chart" uri="{C3380CC4-5D6E-409C-BE32-E72D297353CC}">
              <c16:uniqueId val="{00000005-FC9E-AE42-9AAB-45711481381F}"/>
            </c:ext>
          </c:extLst>
        </c:ser>
        <c:ser>
          <c:idx val="6"/>
          <c:order val="6"/>
          <c:tx>
            <c:strRef>
              <c:f>'22 5 Yr Change Prov Sh of Bks'!$BN$4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Bks'!$BN$5:$BN$10</c:f>
              <c:numCache>
                <c:formatCode>0.0%</c:formatCode>
                <c:ptCount val="6"/>
                <c:pt idx="0">
                  <c:v>0</c:v>
                </c:pt>
                <c:pt idx="1">
                  <c:v>-1.6934179854002768E-2</c:v>
                </c:pt>
                <c:pt idx="2">
                  <c:v>2.9444339121441031E-2</c:v>
                </c:pt>
                <c:pt idx="3">
                  <c:v>8.451486775966249E-3</c:v>
                </c:pt>
                <c:pt idx="4">
                  <c:v>-3.596126706186985E-3</c:v>
                </c:pt>
                <c:pt idx="5">
                  <c:v>2.3805887895404672E-2</c:v>
                </c:pt>
              </c:numCache>
            </c:numRef>
          </c:val>
          <c:smooth val="0"/>
          <c:extLst>
            <c:ext xmlns:c16="http://schemas.microsoft.com/office/drawing/2014/chart" uri="{C3380CC4-5D6E-409C-BE32-E72D297353CC}">
              <c16:uniqueId val="{00000006-FC9E-AE42-9AAB-45711481381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Blue Shore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814634671745943"/>
          <c:w val="0.85836329833770775"/>
          <c:h val="0.62624558539253872"/>
        </c:manualLayout>
      </c:layout>
      <c:lineChart>
        <c:grouping val="standard"/>
        <c:varyColors val="0"/>
        <c:ser>
          <c:idx val="0"/>
          <c:order val="0"/>
          <c:tx>
            <c:strRef>
              <c:f>'21 5 Year Tot Mkt Shr Chgs'!$BS$2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Chgs'!$BS$3:$BS$8</c:f>
              <c:numCache>
                <c:formatCode>0.00%</c:formatCode>
                <c:ptCount val="6"/>
                <c:pt idx="0">
                  <c:v>0</c:v>
                </c:pt>
                <c:pt idx="1">
                  <c:v>-1.5355612008420193E-2</c:v>
                </c:pt>
                <c:pt idx="2">
                  <c:v>-5.6016725275927465E-2</c:v>
                </c:pt>
                <c:pt idx="3">
                  <c:v>-0.10048314049588863</c:v>
                </c:pt>
                <c:pt idx="4">
                  <c:v>-0.20489323998681644</c:v>
                </c:pt>
                <c:pt idx="5">
                  <c:v>-0.13889087245838594</c:v>
                </c:pt>
              </c:numCache>
            </c:numRef>
          </c:val>
          <c:smooth val="0"/>
          <c:extLst>
            <c:ext xmlns:c16="http://schemas.microsoft.com/office/drawing/2014/chart" uri="{C3380CC4-5D6E-409C-BE32-E72D297353CC}">
              <c16:uniqueId val="{00000000-15A2-6445-9095-D37488D3D1D2}"/>
            </c:ext>
          </c:extLst>
        </c:ser>
        <c:ser>
          <c:idx val="1"/>
          <c:order val="1"/>
          <c:tx>
            <c:strRef>
              <c:f>'21 5 Year Tot Mkt Shr Chgs'!$BT$2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Chgs'!$BT$3:$BT$8</c:f>
              <c:numCache>
                <c:formatCode>0.00%</c:formatCode>
                <c:ptCount val="6"/>
                <c:pt idx="0">
                  <c:v>0</c:v>
                </c:pt>
                <c:pt idx="1">
                  <c:v>8.506385430103694E-2</c:v>
                </c:pt>
                <c:pt idx="2">
                  <c:v>0.21765801455122674</c:v>
                </c:pt>
                <c:pt idx="3">
                  <c:v>0.27363904262949146</c:v>
                </c:pt>
                <c:pt idx="4">
                  <c:v>0.28963724536194507</c:v>
                </c:pt>
                <c:pt idx="5">
                  <c:v>0.25003835406938785</c:v>
                </c:pt>
              </c:numCache>
            </c:numRef>
          </c:val>
          <c:smooth val="0"/>
          <c:extLst>
            <c:ext xmlns:c16="http://schemas.microsoft.com/office/drawing/2014/chart" uri="{C3380CC4-5D6E-409C-BE32-E72D297353CC}">
              <c16:uniqueId val="{00000001-15A2-6445-9095-D37488D3D1D2}"/>
            </c:ext>
          </c:extLst>
        </c:ser>
        <c:ser>
          <c:idx val="2"/>
          <c:order val="2"/>
          <c:tx>
            <c:strRef>
              <c:f>'21 5 Year Tot Mkt Shr Chgs'!$BU$2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Chgs'!$BU$3:$BU$8</c:f>
              <c:numCache>
                <c:formatCode>0.00%</c:formatCode>
                <c:ptCount val="6"/>
                <c:pt idx="0">
                  <c:v>0</c:v>
                </c:pt>
                <c:pt idx="1">
                  <c:v>4.4377670316388264E-2</c:v>
                </c:pt>
                <c:pt idx="2">
                  <c:v>0.13088897080523862</c:v>
                </c:pt>
                <c:pt idx="3">
                  <c:v>0.20882392982433051</c:v>
                </c:pt>
                <c:pt idx="4">
                  <c:v>0.2083999403047132</c:v>
                </c:pt>
                <c:pt idx="5">
                  <c:v>8.9987210188525249E-2</c:v>
                </c:pt>
              </c:numCache>
            </c:numRef>
          </c:val>
          <c:smooth val="0"/>
          <c:extLst>
            <c:ext xmlns:c16="http://schemas.microsoft.com/office/drawing/2014/chart" uri="{C3380CC4-5D6E-409C-BE32-E72D297353CC}">
              <c16:uniqueId val="{00000002-15A2-6445-9095-D37488D3D1D2}"/>
            </c:ext>
          </c:extLst>
        </c:ser>
        <c:ser>
          <c:idx val="3"/>
          <c:order val="3"/>
          <c:tx>
            <c:strRef>
              <c:f>'21 5 Year Tot Mkt Shr Chgs'!$BV$2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Chgs'!$BV$3:$BV$8</c:f>
              <c:numCache>
                <c:formatCode>0.00%</c:formatCode>
                <c:ptCount val="6"/>
                <c:pt idx="0">
                  <c:v>0</c:v>
                </c:pt>
                <c:pt idx="1">
                  <c:v>5.9515375228322884E-2</c:v>
                </c:pt>
                <c:pt idx="2">
                  <c:v>0.14930615792905003</c:v>
                </c:pt>
                <c:pt idx="3">
                  <c:v>0.21282050510718867</c:v>
                </c:pt>
                <c:pt idx="4">
                  <c:v>0.23817561519902716</c:v>
                </c:pt>
                <c:pt idx="5">
                  <c:v>0.17065817426357774</c:v>
                </c:pt>
              </c:numCache>
            </c:numRef>
          </c:val>
          <c:smooth val="0"/>
          <c:extLst>
            <c:ext xmlns:c16="http://schemas.microsoft.com/office/drawing/2014/chart" uri="{C3380CC4-5D6E-409C-BE32-E72D297353CC}">
              <c16:uniqueId val="{00000003-15A2-6445-9095-D37488D3D1D2}"/>
            </c:ext>
          </c:extLst>
        </c:ser>
        <c:ser>
          <c:idx val="4"/>
          <c:order val="4"/>
          <c:tx>
            <c:strRef>
              <c:f>'21 5 Year Tot Mkt Shr Chgs'!$BW$2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Chgs'!$BW$3:$BW$8</c:f>
              <c:numCache>
                <c:formatCode>0.00%</c:formatCode>
                <c:ptCount val="6"/>
                <c:pt idx="0">
                  <c:v>0</c:v>
                </c:pt>
                <c:pt idx="1">
                  <c:v>-4.8843011968740385E-2</c:v>
                </c:pt>
                <c:pt idx="2">
                  <c:v>-2.6316714755312645E-3</c:v>
                </c:pt>
                <c:pt idx="3">
                  <c:v>-0.18033608977735816</c:v>
                </c:pt>
                <c:pt idx="4">
                  <c:v>-0.18077697685196378</c:v>
                </c:pt>
                <c:pt idx="5">
                  <c:v>-0.17986572749658616</c:v>
                </c:pt>
              </c:numCache>
            </c:numRef>
          </c:val>
          <c:smooth val="0"/>
          <c:extLst>
            <c:ext xmlns:c16="http://schemas.microsoft.com/office/drawing/2014/chart" uri="{C3380CC4-5D6E-409C-BE32-E72D297353CC}">
              <c16:uniqueId val="{00000004-15A2-6445-9095-D37488D3D1D2}"/>
            </c:ext>
          </c:extLst>
        </c:ser>
        <c:ser>
          <c:idx val="5"/>
          <c:order val="5"/>
          <c:tx>
            <c:strRef>
              <c:f>'21 5 Year Tot Mkt Shr Chgs'!$BX$2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Chgs'!$BX$3:$BX$8</c:f>
              <c:numCache>
                <c:formatCode>0.00%</c:formatCode>
                <c:ptCount val="6"/>
                <c:pt idx="0">
                  <c:v>0</c:v>
                </c:pt>
                <c:pt idx="1">
                  <c:v>6.4502505638743282E-2</c:v>
                </c:pt>
                <c:pt idx="2">
                  <c:v>0.15217344996841456</c:v>
                </c:pt>
                <c:pt idx="3">
                  <c:v>0.20739583208475501</c:v>
                </c:pt>
                <c:pt idx="4">
                  <c:v>0.2399759327756483</c:v>
                </c:pt>
                <c:pt idx="5">
                  <c:v>0.20637274713041134</c:v>
                </c:pt>
              </c:numCache>
            </c:numRef>
          </c:val>
          <c:smooth val="0"/>
          <c:extLst>
            <c:ext xmlns:c16="http://schemas.microsoft.com/office/drawing/2014/chart" uri="{C3380CC4-5D6E-409C-BE32-E72D297353CC}">
              <c16:uniqueId val="{00000005-15A2-6445-9095-D37488D3D1D2}"/>
            </c:ext>
          </c:extLst>
        </c:ser>
        <c:ser>
          <c:idx val="6"/>
          <c:order val="6"/>
          <c:tx>
            <c:strRef>
              <c:f>'21 5 Year Tot Mkt Shr Chgs'!$BY$2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Chgs'!$BY$3:$BY$8</c:f>
              <c:numCache>
                <c:formatCode>0.00%</c:formatCode>
                <c:ptCount val="6"/>
                <c:pt idx="0">
                  <c:v>0</c:v>
                </c:pt>
                <c:pt idx="1">
                  <c:v>5.4981323647947222E-2</c:v>
                </c:pt>
                <c:pt idx="2">
                  <c:v>0.14109992120559939</c:v>
                </c:pt>
                <c:pt idx="3">
                  <c:v>0.21737154002794698</c:v>
                </c:pt>
                <c:pt idx="4">
                  <c:v>0.23614959489829199</c:v>
                </c:pt>
                <c:pt idx="5">
                  <c:v>0.16732258371779815</c:v>
                </c:pt>
              </c:numCache>
            </c:numRef>
          </c:val>
          <c:smooth val="0"/>
          <c:extLst>
            <c:ext xmlns:c16="http://schemas.microsoft.com/office/drawing/2014/chart" uri="{C3380CC4-5D6E-409C-BE32-E72D297353CC}">
              <c16:uniqueId val="{00000006-15A2-6445-9095-D37488D3D1D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Desjardins</a:t>
            </a:r>
          </a:p>
          <a:p>
            <a:pPr>
              <a:defRPr/>
            </a:pPr>
            <a:r>
              <a:rPr lang="en-US" sz="1000"/>
              <a:t>%</a:t>
            </a:r>
            <a:r>
              <a:rPr lang="en-US" sz="1000" baseline="0"/>
              <a:t> Changes in Total Market Share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'!$AJ$3</c:f>
              <c:strCache>
                <c:ptCount val="1"/>
                <c:pt idx="0">
                  <c:v>Demand</c:v>
                </c:pt>
              </c:strCache>
            </c:strRef>
          </c:tx>
          <c:spPr>
            <a:ln w="28575" cap="rnd">
              <a:solidFill>
                <a:srgbClr val="00FA00"/>
              </a:solidFill>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'!$AJ$4:$AJ$28</c:f>
              <c:numCache>
                <c:formatCode>0.0%</c:formatCode>
                <c:ptCount val="25"/>
                <c:pt idx="0">
                  <c:v>0</c:v>
                </c:pt>
                <c:pt idx="1">
                  <c:v>0</c:v>
                </c:pt>
                <c:pt idx="2">
                  <c:v>0</c:v>
                </c:pt>
                <c:pt idx="3">
                  <c:v>-9.4154173603603758E-3</c:v>
                </c:pt>
                <c:pt idx="4">
                  <c:v>-9.4154173603603758E-3</c:v>
                </c:pt>
                <c:pt idx="5">
                  <c:v>-9.4154173603603758E-3</c:v>
                </c:pt>
                <c:pt idx="6">
                  <c:v>4.606176943718903E-2</c:v>
                </c:pt>
                <c:pt idx="7">
                  <c:v>4.606176943718903E-2</c:v>
                </c:pt>
                <c:pt idx="8">
                  <c:v>4.606176943718903E-2</c:v>
                </c:pt>
                <c:pt idx="9">
                  <c:v>2.837968931763719E-2</c:v>
                </c:pt>
                <c:pt idx="10">
                  <c:v>2.837968931763719E-2</c:v>
                </c:pt>
                <c:pt idx="11">
                  <c:v>2.837968931763719E-2</c:v>
                </c:pt>
                <c:pt idx="12">
                  <c:v>2.0069478695647635E-2</c:v>
                </c:pt>
                <c:pt idx="13">
                  <c:v>2.0069478695647635E-2</c:v>
                </c:pt>
                <c:pt idx="14">
                  <c:v>2.0069478695647635E-2</c:v>
                </c:pt>
                <c:pt idx="15">
                  <c:v>1.3772125067560322E-2</c:v>
                </c:pt>
                <c:pt idx="16">
                  <c:v>1.3772125067560322E-2</c:v>
                </c:pt>
                <c:pt idx="17">
                  <c:v>1.3772125067560322E-2</c:v>
                </c:pt>
                <c:pt idx="18">
                  <c:v>1.3612565666716172E-2</c:v>
                </c:pt>
                <c:pt idx="19">
                  <c:v>1.3612565666716172E-2</c:v>
                </c:pt>
                <c:pt idx="20">
                  <c:v>1.3612565666716172E-2</c:v>
                </c:pt>
                <c:pt idx="21">
                  <c:v>1.3612565666716172E-2</c:v>
                </c:pt>
                <c:pt idx="22">
                  <c:v>1.3612565666716172E-2</c:v>
                </c:pt>
              </c:numCache>
            </c:numRef>
          </c:val>
          <c:smooth val="0"/>
          <c:extLst>
            <c:ext xmlns:c16="http://schemas.microsoft.com/office/drawing/2014/chart" uri="{C3380CC4-5D6E-409C-BE32-E72D297353CC}">
              <c16:uniqueId val="{00000000-91F4-994A-867A-91092DAAA440}"/>
            </c:ext>
          </c:extLst>
        </c:ser>
        <c:ser>
          <c:idx val="1"/>
          <c:order val="1"/>
          <c:tx>
            <c:strRef>
              <c:f>'4. Tot Mkt BP Changes '!$AK$3</c:f>
              <c:strCache>
                <c:ptCount val="1"/>
                <c:pt idx="0">
                  <c:v>TERM</c:v>
                </c:pt>
              </c:strCache>
            </c:strRef>
          </c:tx>
          <c:spPr>
            <a:ln w="28575" cap="rnd">
              <a:solidFill>
                <a:srgbClr val="FF0000"/>
              </a:solidFill>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'!$AK$4:$AK$28</c:f>
              <c:numCache>
                <c:formatCode>0.0%</c:formatCode>
                <c:ptCount val="25"/>
                <c:pt idx="0">
                  <c:v>0</c:v>
                </c:pt>
                <c:pt idx="1">
                  <c:v>0</c:v>
                </c:pt>
                <c:pt idx="2">
                  <c:v>0</c:v>
                </c:pt>
                <c:pt idx="3">
                  <c:v>7.4771930824462105E-3</c:v>
                </c:pt>
                <c:pt idx="4">
                  <c:v>7.4771930824462105E-3</c:v>
                </c:pt>
                <c:pt idx="5">
                  <c:v>7.4771930824462105E-3</c:v>
                </c:pt>
                <c:pt idx="6">
                  <c:v>-1.4889722431872393E-2</c:v>
                </c:pt>
                <c:pt idx="7">
                  <c:v>-1.4889722431872393E-2</c:v>
                </c:pt>
                <c:pt idx="8">
                  <c:v>-1.4889722431872393E-2</c:v>
                </c:pt>
                <c:pt idx="9">
                  <c:v>1.9912279736965511E-2</c:v>
                </c:pt>
                <c:pt idx="10">
                  <c:v>1.9912279736965511E-2</c:v>
                </c:pt>
                <c:pt idx="11">
                  <c:v>1.9912279736965511E-2</c:v>
                </c:pt>
                <c:pt idx="12">
                  <c:v>4.8811881889302647E-2</c:v>
                </c:pt>
                <c:pt idx="13">
                  <c:v>4.8811881889302647E-2</c:v>
                </c:pt>
                <c:pt idx="14">
                  <c:v>4.8811881889302647E-2</c:v>
                </c:pt>
                <c:pt idx="15">
                  <c:v>9.2231129626488939E-2</c:v>
                </c:pt>
                <c:pt idx="16">
                  <c:v>9.2231129626488939E-2</c:v>
                </c:pt>
                <c:pt idx="17">
                  <c:v>9.2231129626488939E-2</c:v>
                </c:pt>
                <c:pt idx="18">
                  <c:v>0.12527934181108585</c:v>
                </c:pt>
                <c:pt idx="19">
                  <c:v>0.12527934181108585</c:v>
                </c:pt>
                <c:pt idx="20">
                  <c:v>0.12527934181108585</c:v>
                </c:pt>
                <c:pt idx="21">
                  <c:v>0.12527934181108585</c:v>
                </c:pt>
                <c:pt idx="22">
                  <c:v>0.12527934181108585</c:v>
                </c:pt>
              </c:numCache>
            </c:numRef>
          </c:val>
          <c:smooth val="0"/>
          <c:extLst>
            <c:ext xmlns:c16="http://schemas.microsoft.com/office/drawing/2014/chart" uri="{C3380CC4-5D6E-409C-BE32-E72D297353CC}">
              <c16:uniqueId val="{00000001-91F4-994A-867A-91092DAAA440}"/>
            </c:ext>
          </c:extLst>
        </c:ser>
        <c:ser>
          <c:idx val="2"/>
          <c:order val="2"/>
          <c:tx>
            <c:strRef>
              <c:f>'4. Tot Mkt BP Changes '!$AL$3</c:f>
              <c:strCache>
                <c:ptCount val="1"/>
                <c:pt idx="0">
                  <c:v>Total Deposits</c:v>
                </c:pt>
              </c:strCache>
            </c:strRef>
          </c:tx>
          <c:spPr>
            <a:ln w="28575" cap="rnd">
              <a:solidFill>
                <a:srgbClr val="0432FF"/>
              </a:solidFill>
              <a:prstDash val="sysDot"/>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'!$AL$4:$AL$28</c:f>
              <c:numCache>
                <c:formatCode>0.0%</c:formatCode>
                <c:ptCount val="25"/>
                <c:pt idx="0">
                  <c:v>0</c:v>
                </c:pt>
                <c:pt idx="1">
                  <c:v>0</c:v>
                </c:pt>
                <c:pt idx="2">
                  <c:v>0</c:v>
                </c:pt>
                <c:pt idx="3">
                  <c:v>-3.4129789407266651E-3</c:v>
                </c:pt>
                <c:pt idx="4">
                  <c:v>-3.4129789407266651E-3</c:v>
                </c:pt>
                <c:pt idx="5">
                  <c:v>-3.4129789407266651E-3</c:v>
                </c:pt>
                <c:pt idx="6">
                  <c:v>1.1704505738356989E-2</c:v>
                </c:pt>
                <c:pt idx="7">
                  <c:v>1.1704505738356989E-2</c:v>
                </c:pt>
                <c:pt idx="8">
                  <c:v>1.1704505738356989E-2</c:v>
                </c:pt>
                <c:pt idx="9">
                  <c:v>1.5104555618646712E-2</c:v>
                </c:pt>
                <c:pt idx="10">
                  <c:v>1.5104555618646712E-2</c:v>
                </c:pt>
                <c:pt idx="11">
                  <c:v>1.5104555618646712E-2</c:v>
                </c:pt>
                <c:pt idx="12">
                  <c:v>1.7613005365276626E-2</c:v>
                </c:pt>
                <c:pt idx="13">
                  <c:v>1.7613005365276626E-2</c:v>
                </c:pt>
                <c:pt idx="14">
                  <c:v>1.7613005365276626E-2</c:v>
                </c:pt>
                <c:pt idx="15">
                  <c:v>2.8086427710524983E-2</c:v>
                </c:pt>
                <c:pt idx="16">
                  <c:v>2.8086427710524983E-2</c:v>
                </c:pt>
                <c:pt idx="17">
                  <c:v>2.8086427710524983E-2</c:v>
                </c:pt>
                <c:pt idx="18">
                  <c:v>3.4551511697050737E-2</c:v>
                </c:pt>
                <c:pt idx="19">
                  <c:v>3.4551511697050737E-2</c:v>
                </c:pt>
                <c:pt idx="20">
                  <c:v>3.4551511697050737E-2</c:v>
                </c:pt>
                <c:pt idx="21">
                  <c:v>3.4551511697050737E-2</c:v>
                </c:pt>
                <c:pt idx="22">
                  <c:v>3.4551511697050737E-2</c:v>
                </c:pt>
              </c:numCache>
            </c:numRef>
          </c:val>
          <c:smooth val="0"/>
          <c:extLst>
            <c:ext xmlns:c16="http://schemas.microsoft.com/office/drawing/2014/chart" uri="{C3380CC4-5D6E-409C-BE32-E72D297353CC}">
              <c16:uniqueId val="{00000002-91F4-994A-867A-91092DAAA440}"/>
            </c:ext>
          </c:extLst>
        </c:ser>
        <c:ser>
          <c:idx val="3"/>
          <c:order val="3"/>
          <c:tx>
            <c:strRef>
              <c:f>'4. Tot Mkt BP Changes '!$AM$3</c:f>
              <c:strCache>
                <c:ptCount val="1"/>
                <c:pt idx="0">
                  <c:v>Mtgs</c:v>
                </c:pt>
              </c:strCache>
            </c:strRef>
          </c:tx>
          <c:spPr>
            <a:ln w="28575" cap="rnd">
              <a:solidFill>
                <a:srgbClr val="AB7942"/>
              </a:solidFill>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'!$AM$4:$AM$28</c:f>
              <c:numCache>
                <c:formatCode>0.0%</c:formatCode>
                <c:ptCount val="25"/>
                <c:pt idx="0">
                  <c:v>0</c:v>
                </c:pt>
                <c:pt idx="1">
                  <c:v>0</c:v>
                </c:pt>
                <c:pt idx="2">
                  <c:v>0</c:v>
                </c:pt>
                <c:pt idx="3">
                  <c:v>8.2089847104126288E-3</c:v>
                </c:pt>
                <c:pt idx="4">
                  <c:v>8.2089847104126288E-3</c:v>
                </c:pt>
                <c:pt idx="5">
                  <c:v>8.2089847104126288E-3</c:v>
                </c:pt>
                <c:pt idx="6">
                  <c:v>1.9842949476151353E-2</c:v>
                </c:pt>
                <c:pt idx="7">
                  <c:v>1.9842949476151353E-2</c:v>
                </c:pt>
                <c:pt idx="8">
                  <c:v>1.9842949476151353E-2</c:v>
                </c:pt>
                <c:pt idx="9">
                  <c:v>3.2367069879149842E-2</c:v>
                </c:pt>
                <c:pt idx="10">
                  <c:v>3.2367069879149842E-2</c:v>
                </c:pt>
                <c:pt idx="11">
                  <c:v>3.2367069879149842E-2</c:v>
                </c:pt>
                <c:pt idx="12">
                  <c:v>-6.5980837730391984E-2</c:v>
                </c:pt>
                <c:pt idx="13">
                  <c:v>-6.5980837730391984E-2</c:v>
                </c:pt>
                <c:pt idx="14">
                  <c:v>-6.5980837730391984E-2</c:v>
                </c:pt>
                <c:pt idx="15">
                  <c:v>-6.3113771743708913E-2</c:v>
                </c:pt>
                <c:pt idx="16">
                  <c:v>-6.3113771743708913E-2</c:v>
                </c:pt>
                <c:pt idx="17">
                  <c:v>-6.3113771743708913E-2</c:v>
                </c:pt>
                <c:pt idx="18">
                  <c:v>-6.0378598325415353E-2</c:v>
                </c:pt>
                <c:pt idx="19">
                  <c:v>-6.0378598325415353E-2</c:v>
                </c:pt>
                <c:pt idx="20">
                  <c:v>-6.0378598325415353E-2</c:v>
                </c:pt>
                <c:pt idx="21">
                  <c:v>-6.0378598325415353E-2</c:v>
                </c:pt>
                <c:pt idx="22">
                  <c:v>-6.0378598325415353E-2</c:v>
                </c:pt>
              </c:numCache>
            </c:numRef>
          </c:val>
          <c:smooth val="0"/>
          <c:extLst>
            <c:ext xmlns:c16="http://schemas.microsoft.com/office/drawing/2014/chart" uri="{C3380CC4-5D6E-409C-BE32-E72D297353CC}">
              <c16:uniqueId val="{00000003-91F4-994A-867A-91092DAAA440}"/>
            </c:ext>
          </c:extLst>
        </c:ser>
        <c:ser>
          <c:idx val="4"/>
          <c:order val="4"/>
          <c:tx>
            <c:strRef>
              <c:f>'4. Tot Mkt BP Changes '!$AN$3</c:f>
              <c:strCache>
                <c:ptCount val="1"/>
                <c:pt idx="0">
                  <c:v>Pers Loans</c:v>
                </c:pt>
              </c:strCache>
            </c:strRef>
          </c:tx>
          <c:spPr>
            <a:ln w="28575" cap="rnd">
              <a:solidFill>
                <a:srgbClr val="00B0F0"/>
              </a:solidFill>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'!$AN$4:$AN$28</c:f>
              <c:numCache>
                <c:formatCode>0.0%</c:formatCode>
                <c:ptCount val="25"/>
                <c:pt idx="0">
                  <c:v>0</c:v>
                </c:pt>
                <c:pt idx="1">
                  <c:v>0</c:v>
                </c:pt>
                <c:pt idx="2">
                  <c:v>0</c:v>
                </c:pt>
                <c:pt idx="3">
                  <c:v>-2.277863085251167E-2</c:v>
                </c:pt>
                <c:pt idx="4">
                  <c:v>-2.277863085251167E-2</c:v>
                </c:pt>
                <c:pt idx="5">
                  <c:v>-2.277863085251167E-2</c:v>
                </c:pt>
                <c:pt idx="6">
                  <c:v>-6.5568627937629145E-2</c:v>
                </c:pt>
                <c:pt idx="7">
                  <c:v>-6.5568627937629145E-2</c:v>
                </c:pt>
                <c:pt idx="8">
                  <c:v>-6.5568627937629145E-2</c:v>
                </c:pt>
                <c:pt idx="9">
                  <c:v>-4.8744242047250981E-2</c:v>
                </c:pt>
                <c:pt idx="10">
                  <c:v>-4.8744242047250981E-2</c:v>
                </c:pt>
                <c:pt idx="11">
                  <c:v>-4.8744242047250981E-2</c:v>
                </c:pt>
                <c:pt idx="12">
                  <c:v>-0.12573563862417622</c:v>
                </c:pt>
                <c:pt idx="13">
                  <c:v>-0.12573563862417622</c:v>
                </c:pt>
                <c:pt idx="14">
                  <c:v>-0.12573563862417622</c:v>
                </c:pt>
                <c:pt idx="15">
                  <c:v>-0.13397770598692335</c:v>
                </c:pt>
                <c:pt idx="16">
                  <c:v>-0.13750464343948596</c:v>
                </c:pt>
                <c:pt idx="17">
                  <c:v>-0.14187053568349556</c:v>
                </c:pt>
                <c:pt idx="18">
                  <c:v>-0.14187053568349556</c:v>
                </c:pt>
                <c:pt idx="19">
                  <c:v>-0.14187053568349556</c:v>
                </c:pt>
                <c:pt idx="20">
                  <c:v>-0.14187053568349556</c:v>
                </c:pt>
                <c:pt idx="21">
                  <c:v>-0.14187053568349556</c:v>
                </c:pt>
                <c:pt idx="22">
                  <c:v>-0.14187053568349556</c:v>
                </c:pt>
              </c:numCache>
            </c:numRef>
          </c:val>
          <c:smooth val="0"/>
          <c:extLst>
            <c:ext xmlns:c16="http://schemas.microsoft.com/office/drawing/2014/chart" uri="{C3380CC4-5D6E-409C-BE32-E72D297353CC}">
              <c16:uniqueId val="{00000004-91F4-994A-867A-91092DAAA440}"/>
            </c:ext>
          </c:extLst>
        </c:ser>
        <c:ser>
          <c:idx val="5"/>
          <c:order val="5"/>
          <c:tx>
            <c:strRef>
              <c:f>'4. Tot Mkt BP Changes '!$AO$3</c:f>
              <c:strCache>
                <c:ptCount val="1"/>
                <c:pt idx="0">
                  <c:v>Total Loans</c:v>
                </c:pt>
              </c:strCache>
            </c:strRef>
          </c:tx>
          <c:spPr>
            <a:ln w="28575" cap="rnd">
              <a:solidFill>
                <a:srgbClr val="FF0000"/>
              </a:solidFill>
              <a:prstDash val="sysDot"/>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'!$AO$4:$AO$28</c:f>
              <c:numCache>
                <c:formatCode>0.0%</c:formatCode>
                <c:ptCount val="25"/>
                <c:pt idx="0">
                  <c:v>0</c:v>
                </c:pt>
                <c:pt idx="1">
                  <c:v>0</c:v>
                </c:pt>
                <c:pt idx="2">
                  <c:v>0</c:v>
                </c:pt>
                <c:pt idx="3">
                  <c:v>2.3777613789307209E-3</c:v>
                </c:pt>
                <c:pt idx="4">
                  <c:v>2.3777613789307209E-3</c:v>
                </c:pt>
                <c:pt idx="5">
                  <c:v>2.3777613789307209E-3</c:v>
                </c:pt>
                <c:pt idx="6">
                  <c:v>5.9384035531715972E-3</c:v>
                </c:pt>
                <c:pt idx="7">
                  <c:v>5.9384035531715972E-3</c:v>
                </c:pt>
                <c:pt idx="8">
                  <c:v>5.9384035531715972E-3</c:v>
                </c:pt>
                <c:pt idx="9">
                  <c:v>1.8882887753863844E-2</c:v>
                </c:pt>
                <c:pt idx="10">
                  <c:v>1.8882887753863844E-2</c:v>
                </c:pt>
                <c:pt idx="11">
                  <c:v>1.8882887753863844E-2</c:v>
                </c:pt>
                <c:pt idx="12">
                  <c:v>-6.5078215698984115E-2</c:v>
                </c:pt>
                <c:pt idx="13">
                  <c:v>-6.5078215698984115E-2</c:v>
                </c:pt>
                <c:pt idx="14">
                  <c:v>-6.5078215698984115E-2</c:v>
                </c:pt>
                <c:pt idx="15">
                  <c:v>-6.0574744053184942E-2</c:v>
                </c:pt>
                <c:pt idx="16">
                  <c:v>-6.0574744053184942E-2</c:v>
                </c:pt>
                <c:pt idx="17">
                  <c:v>-6.0574744053184942E-2</c:v>
                </c:pt>
                <c:pt idx="18">
                  <c:v>-5.6630003319067423E-2</c:v>
                </c:pt>
                <c:pt idx="19">
                  <c:v>-5.6630003319067423E-2</c:v>
                </c:pt>
                <c:pt idx="20">
                  <c:v>-5.6630003319067423E-2</c:v>
                </c:pt>
                <c:pt idx="21">
                  <c:v>-5.6630003319067423E-2</c:v>
                </c:pt>
                <c:pt idx="22">
                  <c:v>-5.6630003319067423E-2</c:v>
                </c:pt>
              </c:numCache>
            </c:numRef>
          </c:val>
          <c:smooth val="0"/>
          <c:extLst>
            <c:ext xmlns:c16="http://schemas.microsoft.com/office/drawing/2014/chart" uri="{C3380CC4-5D6E-409C-BE32-E72D297353CC}">
              <c16:uniqueId val="{00000005-91F4-994A-867A-91092DAAA440}"/>
            </c:ext>
          </c:extLst>
        </c:ser>
        <c:ser>
          <c:idx val="6"/>
          <c:order val="6"/>
          <c:tx>
            <c:strRef>
              <c:f>'4. Tot Mkt BP Changes '!$AP$3</c:f>
              <c:strCache>
                <c:ptCount val="1"/>
                <c:pt idx="0">
                  <c:v>Total Deps and Lns</c:v>
                </c:pt>
              </c:strCache>
            </c:strRef>
          </c:tx>
          <c:spPr>
            <a:ln w="28575" cap="rnd">
              <a:solidFill>
                <a:schemeClr val="tx1"/>
              </a:solidFill>
              <a:prstDash val="sysDot"/>
              <a:round/>
            </a:ln>
            <a:effectLst/>
          </c:spPr>
          <c:marker>
            <c:symbol val="none"/>
          </c:marker>
          <c:cat>
            <c:strRef>
              <c:f>'4. Tot Mkt BP Changes '!$AI$4:$AI$28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'!$AP$4:$AP$28</c:f>
              <c:numCache>
                <c:formatCode>0.0%</c:formatCode>
                <c:ptCount val="25"/>
                <c:pt idx="0">
                  <c:v>0</c:v>
                </c:pt>
                <c:pt idx="1">
                  <c:v>0</c:v>
                </c:pt>
                <c:pt idx="2">
                  <c:v>0</c:v>
                </c:pt>
                <c:pt idx="3">
                  <c:v>2.0392957806217822E-4</c:v>
                </c:pt>
                <c:pt idx="4">
                  <c:v>2.0392957806217822E-4</c:v>
                </c:pt>
                <c:pt idx="5">
                  <c:v>2.0392957806217822E-4</c:v>
                </c:pt>
                <c:pt idx="6">
                  <c:v>9.5972920757262156E-3</c:v>
                </c:pt>
                <c:pt idx="7">
                  <c:v>9.5972920757262156E-3</c:v>
                </c:pt>
                <c:pt idx="8">
                  <c:v>9.5972920757262156E-3</c:v>
                </c:pt>
                <c:pt idx="9">
                  <c:v>1.8496037911243577E-2</c:v>
                </c:pt>
                <c:pt idx="10">
                  <c:v>1.8496037911243577E-2</c:v>
                </c:pt>
                <c:pt idx="11">
                  <c:v>1.8496037911243577E-2</c:v>
                </c:pt>
                <c:pt idx="12">
                  <c:v>-3.0102226471206802E-2</c:v>
                </c:pt>
                <c:pt idx="13">
                  <c:v>-3.0102226471206802E-2</c:v>
                </c:pt>
                <c:pt idx="14">
                  <c:v>-3.0102226471206802E-2</c:v>
                </c:pt>
                <c:pt idx="15">
                  <c:v>-2.3185442200414651E-2</c:v>
                </c:pt>
                <c:pt idx="16">
                  <c:v>-2.3185442200414651E-2</c:v>
                </c:pt>
                <c:pt idx="17">
                  <c:v>-2.3185442200414651E-2</c:v>
                </c:pt>
                <c:pt idx="18">
                  <c:v>-2.6186822825902092E-2</c:v>
                </c:pt>
                <c:pt idx="19">
                  <c:v>-2.6186822825902092E-2</c:v>
                </c:pt>
                <c:pt idx="20">
                  <c:v>-2.6186822825902092E-2</c:v>
                </c:pt>
                <c:pt idx="21">
                  <c:v>-2.6186822825902092E-2</c:v>
                </c:pt>
                <c:pt idx="22">
                  <c:v>-2.6186822825902092E-2</c:v>
                </c:pt>
              </c:numCache>
            </c:numRef>
          </c:val>
          <c:smooth val="0"/>
          <c:extLst>
            <c:ext xmlns:c16="http://schemas.microsoft.com/office/drawing/2014/chart" uri="{C3380CC4-5D6E-409C-BE32-E72D297353CC}">
              <c16:uniqueId val="{00000006-91F4-994A-867A-91092DAAA440}"/>
            </c:ext>
          </c:extLst>
        </c:ser>
        <c:dLbls>
          <c:showLegendKey val="0"/>
          <c:showVal val="0"/>
          <c:showCatName val="0"/>
          <c:showSerName val="0"/>
          <c:showPercent val="0"/>
          <c:showBubbleSize val="0"/>
        </c:dLbls>
        <c:smooth val="0"/>
        <c:axId val="76332928"/>
        <c:axId val="76335680"/>
      </c:lineChart>
      <c:catAx>
        <c:axId val="763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35680"/>
        <c:crosses val="autoZero"/>
        <c:auto val="1"/>
        <c:lblAlgn val="ctr"/>
        <c:lblOffset val="100"/>
        <c:noMultiLvlLbl val="0"/>
      </c:catAx>
      <c:valAx>
        <c:axId val="76335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3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Blue Shore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251820432081536"/>
          <c:w val="0.85836329833770775"/>
          <c:h val="0.64187367243098603"/>
        </c:manualLayout>
      </c:layout>
      <c:lineChart>
        <c:grouping val="standard"/>
        <c:varyColors val="0"/>
        <c:ser>
          <c:idx val="0"/>
          <c:order val="0"/>
          <c:tx>
            <c:strRef>
              <c:f>'22 5 Yr Change Prov Sh of Bks'!$BO$4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Bks'!$BO$5:$BO$10</c:f>
              <c:numCache>
                <c:formatCode>0.0%</c:formatCode>
                <c:ptCount val="6"/>
                <c:pt idx="0">
                  <c:v>0</c:v>
                </c:pt>
                <c:pt idx="1">
                  <c:v>-4.7164711786257522E-2</c:v>
                </c:pt>
                <c:pt idx="2">
                  <c:v>-9.6532109988952508E-2</c:v>
                </c:pt>
                <c:pt idx="3">
                  <c:v>-0.13122969904624165</c:v>
                </c:pt>
                <c:pt idx="4">
                  <c:v>-0.19348051994587218</c:v>
                </c:pt>
                <c:pt idx="5">
                  <c:v>4.8100530329908915E-2</c:v>
                </c:pt>
              </c:numCache>
            </c:numRef>
          </c:val>
          <c:smooth val="0"/>
          <c:extLst>
            <c:ext xmlns:c16="http://schemas.microsoft.com/office/drawing/2014/chart" uri="{C3380CC4-5D6E-409C-BE32-E72D297353CC}">
              <c16:uniqueId val="{00000000-0AA0-2946-B913-0EBFA113436E}"/>
            </c:ext>
          </c:extLst>
        </c:ser>
        <c:ser>
          <c:idx val="1"/>
          <c:order val="1"/>
          <c:tx>
            <c:strRef>
              <c:f>'22 5 Yr Change Prov Sh of Bks'!$BP$4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Bks'!$BP$5:$BP$10</c:f>
              <c:numCache>
                <c:formatCode>0.0%</c:formatCode>
                <c:ptCount val="6"/>
                <c:pt idx="0">
                  <c:v>0</c:v>
                </c:pt>
                <c:pt idx="1">
                  <c:v>5.5894279334002636E-2</c:v>
                </c:pt>
                <c:pt idx="2">
                  <c:v>0.16974791184116736</c:v>
                </c:pt>
                <c:pt idx="3">
                  <c:v>0.19984539022330353</c:v>
                </c:pt>
                <c:pt idx="4">
                  <c:v>0.22640864231140245</c:v>
                </c:pt>
                <c:pt idx="5">
                  <c:v>0.18658564150100854</c:v>
                </c:pt>
              </c:numCache>
            </c:numRef>
          </c:val>
          <c:smooth val="0"/>
          <c:extLst>
            <c:ext xmlns:c16="http://schemas.microsoft.com/office/drawing/2014/chart" uri="{C3380CC4-5D6E-409C-BE32-E72D297353CC}">
              <c16:uniqueId val="{00000001-0AA0-2946-B913-0EBFA113436E}"/>
            </c:ext>
          </c:extLst>
        </c:ser>
        <c:ser>
          <c:idx val="2"/>
          <c:order val="2"/>
          <c:tx>
            <c:strRef>
              <c:f>'22 5 Yr Change Prov Sh of Bks'!$BQ$4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Bks'!$BQ$5:$BQ$10</c:f>
              <c:numCache>
                <c:formatCode>0.0%</c:formatCode>
                <c:ptCount val="6"/>
                <c:pt idx="0">
                  <c:v>0</c:v>
                </c:pt>
                <c:pt idx="1">
                  <c:v>1.2634576937141729E-2</c:v>
                </c:pt>
                <c:pt idx="2">
                  <c:v>8.3682113887680626E-2</c:v>
                </c:pt>
                <c:pt idx="3">
                  <c:v>0.15585765835131013</c:v>
                </c:pt>
                <c:pt idx="4">
                  <c:v>0.19326529749612062</c:v>
                </c:pt>
                <c:pt idx="5">
                  <c:v>0.20258901029751444</c:v>
                </c:pt>
              </c:numCache>
            </c:numRef>
          </c:val>
          <c:smooth val="0"/>
          <c:extLst>
            <c:ext xmlns:c16="http://schemas.microsoft.com/office/drawing/2014/chart" uri="{C3380CC4-5D6E-409C-BE32-E72D297353CC}">
              <c16:uniqueId val="{00000002-0AA0-2946-B913-0EBFA113436E}"/>
            </c:ext>
          </c:extLst>
        </c:ser>
        <c:ser>
          <c:idx val="3"/>
          <c:order val="3"/>
          <c:tx>
            <c:strRef>
              <c:f>'22 5 Yr Change Prov Sh of Bks'!$BR$4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Bks'!$BR$5:$BR$10</c:f>
              <c:numCache>
                <c:formatCode>0.0%</c:formatCode>
                <c:ptCount val="6"/>
                <c:pt idx="0">
                  <c:v>0</c:v>
                </c:pt>
                <c:pt idx="1">
                  <c:v>3.5418568056314333E-2</c:v>
                </c:pt>
                <c:pt idx="2">
                  <c:v>9.1966149962237259E-2</c:v>
                </c:pt>
                <c:pt idx="3">
                  <c:v>0.14792055418466343</c:v>
                </c:pt>
                <c:pt idx="4">
                  <c:v>0.1919125500716993</c:v>
                </c:pt>
                <c:pt idx="5">
                  <c:v>0.20141436460989576</c:v>
                </c:pt>
              </c:numCache>
            </c:numRef>
          </c:val>
          <c:smooth val="0"/>
          <c:extLst>
            <c:ext xmlns:c16="http://schemas.microsoft.com/office/drawing/2014/chart" uri="{C3380CC4-5D6E-409C-BE32-E72D297353CC}">
              <c16:uniqueId val="{00000003-0AA0-2946-B913-0EBFA113436E}"/>
            </c:ext>
          </c:extLst>
        </c:ser>
        <c:ser>
          <c:idx val="4"/>
          <c:order val="4"/>
          <c:tx>
            <c:strRef>
              <c:f>'22 5 Yr Change Prov Sh of Bks'!$BS$4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Bks'!$BS$5:$BS$10</c:f>
              <c:numCache>
                <c:formatCode>0.0%</c:formatCode>
                <c:ptCount val="6"/>
                <c:pt idx="0">
                  <c:v>0</c:v>
                </c:pt>
                <c:pt idx="1">
                  <c:v>-3.3443953463195834E-2</c:v>
                </c:pt>
                <c:pt idx="2">
                  <c:v>7.8580072799931903E-3</c:v>
                </c:pt>
                <c:pt idx="3">
                  <c:v>-0.23942351281949709</c:v>
                </c:pt>
                <c:pt idx="4">
                  <c:v>-0.23830064635861556</c:v>
                </c:pt>
                <c:pt idx="5">
                  <c:v>-0.24956757268229537</c:v>
                </c:pt>
              </c:numCache>
            </c:numRef>
          </c:val>
          <c:smooth val="0"/>
          <c:extLst>
            <c:ext xmlns:c16="http://schemas.microsoft.com/office/drawing/2014/chart" uri="{C3380CC4-5D6E-409C-BE32-E72D297353CC}">
              <c16:uniqueId val="{00000004-0AA0-2946-B913-0EBFA113436E}"/>
            </c:ext>
          </c:extLst>
        </c:ser>
        <c:ser>
          <c:idx val="5"/>
          <c:order val="5"/>
          <c:tx>
            <c:strRef>
              <c:f>'22 5 Yr Change Prov Sh of Bks'!$BT$4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Bks'!$BT$5:$BT$10</c:f>
              <c:numCache>
                <c:formatCode>0.0%</c:formatCode>
                <c:ptCount val="6"/>
                <c:pt idx="0">
                  <c:v>0</c:v>
                </c:pt>
                <c:pt idx="1">
                  <c:v>4.6572277880745611E-2</c:v>
                </c:pt>
                <c:pt idx="2">
                  <c:v>0.10720027761958327</c:v>
                </c:pt>
                <c:pt idx="3">
                  <c:v>0.13846146151983107</c:v>
                </c:pt>
                <c:pt idx="4">
                  <c:v>0.18274733518996494</c:v>
                </c:pt>
                <c:pt idx="5">
                  <c:v>0.19448059866436176</c:v>
                </c:pt>
              </c:numCache>
            </c:numRef>
          </c:val>
          <c:smooth val="0"/>
          <c:extLst>
            <c:ext xmlns:c16="http://schemas.microsoft.com/office/drawing/2014/chart" uri="{C3380CC4-5D6E-409C-BE32-E72D297353CC}">
              <c16:uniqueId val="{00000005-0AA0-2946-B913-0EBFA113436E}"/>
            </c:ext>
          </c:extLst>
        </c:ser>
        <c:ser>
          <c:idx val="6"/>
          <c:order val="6"/>
          <c:tx>
            <c:strRef>
              <c:f>'22 5 Yr Change Prov Sh of Bks'!$BU$4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Bks'!$BU$5:$BU$10</c:f>
              <c:numCache>
                <c:formatCode>0.0%</c:formatCode>
                <c:ptCount val="6"/>
                <c:pt idx="0">
                  <c:v>0</c:v>
                </c:pt>
                <c:pt idx="1">
                  <c:v>3.1520727419414925E-2</c:v>
                </c:pt>
                <c:pt idx="2">
                  <c:v>9.5279051948393992E-2</c:v>
                </c:pt>
                <c:pt idx="3">
                  <c:v>0.15371788952928789</c:v>
                </c:pt>
                <c:pt idx="4">
                  <c:v>0.19448444010728913</c:v>
                </c:pt>
                <c:pt idx="5">
                  <c:v>0.20531098775660017</c:v>
                </c:pt>
              </c:numCache>
            </c:numRef>
          </c:val>
          <c:smooth val="0"/>
          <c:extLst>
            <c:ext xmlns:c16="http://schemas.microsoft.com/office/drawing/2014/chart" uri="{C3380CC4-5D6E-409C-BE32-E72D297353CC}">
              <c16:uniqueId val="{00000006-0AA0-2946-B913-0EBFA113436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Coastal Community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870254695816657"/>
          <c:w val="0.85836329833770775"/>
          <c:h val="0.63568930629481379"/>
        </c:manualLayout>
      </c:layout>
      <c:lineChart>
        <c:grouping val="standard"/>
        <c:varyColors val="0"/>
        <c:ser>
          <c:idx val="0"/>
          <c:order val="0"/>
          <c:tx>
            <c:strRef>
              <c:f>'21 5 Year Tot Mkt Shr Chgs'!$BZ$2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Chgs'!$BZ$3:$BZ$8</c:f>
              <c:numCache>
                <c:formatCode>0.00%</c:formatCode>
                <c:ptCount val="6"/>
                <c:pt idx="0">
                  <c:v>0</c:v>
                </c:pt>
                <c:pt idx="1">
                  <c:v>9.2221638389018024E-3</c:v>
                </c:pt>
                <c:pt idx="2">
                  <c:v>1.6768301015188277E-2</c:v>
                </c:pt>
                <c:pt idx="3">
                  <c:v>6.8175324466092811E-3</c:v>
                </c:pt>
                <c:pt idx="4">
                  <c:v>-5.5375432322263742E-3</c:v>
                </c:pt>
                <c:pt idx="5">
                  <c:v>1.1244717547446449E-2</c:v>
                </c:pt>
              </c:numCache>
            </c:numRef>
          </c:val>
          <c:smooth val="0"/>
          <c:extLst>
            <c:ext xmlns:c16="http://schemas.microsoft.com/office/drawing/2014/chart" uri="{C3380CC4-5D6E-409C-BE32-E72D297353CC}">
              <c16:uniqueId val="{00000000-F30D-D942-9958-B4919FE0D250}"/>
            </c:ext>
          </c:extLst>
        </c:ser>
        <c:ser>
          <c:idx val="1"/>
          <c:order val="1"/>
          <c:tx>
            <c:strRef>
              <c:f>'21 5 Year Tot Mkt Shr Chgs'!$CA$2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Chgs'!$CA$3:$CA$8</c:f>
              <c:numCache>
                <c:formatCode>0.00%</c:formatCode>
                <c:ptCount val="6"/>
                <c:pt idx="0">
                  <c:v>0</c:v>
                </c:pt>
                <c:pt idx="1">
                  <c:v>4.0679087187986664E-2</c:v>
                </c:pt>
                <c:pt idx="2">
                  <c:v>0.10278222315833685</c:v>
                </c:pt>
                <c:pt idx="3">
                  <c:v>0.12198928426206827</c:v>
                </c:pt>
                <c:pt idx="4">
                  <c:v>0.10655218783425902</c:v>
                </c:pt>
                <c:pt idx="5">
                  <c:v>0.15013001156531874</c:v>
                </c:pt>
              </c:numCache>
            </c:numRef>
          </c:val>
          <c:smooth val="0"/>
          <c:extLst>
            <c:ext xmlns:c16="http://schemas.microsoft.com/office/drawing/2014/chart" uri="{C3380CC4-5D6E-409C-BE32-E72D297353CC}">
              <c16:uniqueId val="{00000001-F30D-D942-9958-B4919FE0D250}"/>
            </c:ext>
          </c:extLst>
        </c:ser>
        <c:ser>
          <c:idx val="2"/>
          <c:order val="2"/>
          <c:tx>
            <c:strRef>
              <c:f>'21 5 Year Tot Mkt Shr Chgs'!$CB$2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Chgs'!$CB$3:$CB$8</c:f>
              <c:numCache>
                <c:formatCode>0.00%</c:formatCode>
                <c:ptCount val="6"/>
                <c:pt idx="0">
                  <c:v>0</c:v>
                </c:pt>
                <c:pt idx="1">
                  <c:v>2.1646702336325579E-2</c:v>
                </c:pt>
                <c:pt idx="2">
                  <c:v>4.9864447781593386E-2</c:v>
                </c:pt>
                <c:pt idx="3">
                  <c:v>5.2403914871674492E-2</c:v>
                </c:pt>
                <c:pt idx="4">
                  <c:v>3.9144713397467217E-2</c:v>
                </c:pt>
                <c:pt idx="5">
                  <c:v>6.1892038379177901E-2</c:v>
                </c:pt>
              </c:numCache>
            </c:numRef>
          </c:val>
          <c:smooth val="0"/>
          <c:extLst>
            <c:ext xmlns:c16="http://schemas.microsoft.com/office/drawing/2014/chart" uri="{C3380CC4-5D6E-409C-BE32-E72D297353CC}">
              <c16:uniqueId val="{00000002-F30D-D942-9958-B4919FE0D250}"/>
            </c:ext>
          </c:extLst>
        </c:ser>
        <c:ser>
          <c:idx val="3"/>
          <c:order val="3"/>
          <c:tx>
            <c:strRef>
              <c:f>'21 5 Year Tot Mkt Shr Chgs'!$CC$2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Chgs'!$CC$3:$CC$8</c:f>
              <c:numCache>
                <c:formatCode>0.00%</c:formatCode>
                <c:ptCount val="6"/>
                <c:pt idx="0">
                  <c:v>0</c:v>
                </c:pt>
                <c:pt idx="1">
                  <c:v>8.7631305617552738E-2</c:v>
                </c:pt>
                <c:pt idx="2">
                  <c:v>0.17887122051509213</c:v>
                </c:pt>
                <c:pt idx="3">
                  <c:v>0.14265968155658171</c:v>
                </c:pt>
                <c:pt idx="4">
                  <c:v>0.18790204859124013</c:v>
                </c:pt>
                <c:pt idx="5">
                  <c:v>0.10805407438997704</c:v>
                </c:pt>
              </c:numCache>
            </c:numRef>
          </c:val>
          <c:smooth val="0"/>
          <c:extLst>
            <c:ext xmlns:c16="http://schemas.microsoft.com/office/drawing/2014/chart" uri="{C3380CC4-5D6E-409C-BE32-E72D297353CC}">
              <c16:uniqueId val="{00000003-F30D-D942-9958-B4919FE0D250}"/>
            </c:ext>
          </c:extLst>
        </c:ser>
        <c:ser>
          <c:idx val="4"/>
          <c:order val="4"/>
          <c:tx>
            <c:strRef>
              <c:f>'21 5 Year Tot Mkt Shr Chgs'!$CD$2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Chgs'!$CD$3:$CD$8</c:f>
              <c:numCache>
                <c:formatCode>0.00%</c:formatCode>
                <c:ptCount val="6"/>
                <c:pt idx="0">
                  <c:v>0</c:v>
                </c:pt>
                <c:pt idx="1">
                  <c:v>-0.14204631125246719</c:v>
                </c:pt>
                <c:pt idx="2">
                  <c:v>-0.27697036851159346</c:v>
                </c:pt>
                <c:pt idx="3">
                  <c:v>-0.3771650080233685</c:v>
                </c:pt>
                <c:pt idx="4">
                  <c:v>-0.45063393504993626</c:v>
                </c:pt>
                <c:pt idx="5">
                  <c:v>-0.52199240621272258</c:v>
                </c:pt>
              </c:numCache>
            </c:numRef>
          </c:val>
          <c:smooth val="0"/>
          <c:extLst>
            <c:ext xmlns:c16="http://schemas.microsoft.com/office/drawing/2014/chart" uri="{C3380CC4-5D6E-409C-BE32-E72D297353CC}">
              <c16:uniqueId val="{00000004-F30D-D942-9958-B4919FE0D250}"/>
            </c:ext>
          </c:extLst>
        </c:ser>
        <c:ser>
          <c:idx val="5"/>
          <c:order val="5"/>
          <c:tx>
            <c:strRef>
              <c:f>'21 5 Year Tot Mkt Shr Chgs'!$CE$2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Chgs'!$CE$3:$CE$8</c:f>
              <c:numCache>
                <c:formatCode>0.00%</c:formatCode>
                <c:ptCount val="6"/>
                <c:pt idx="0">
                  <c:v>0</c:v>
                </c:pt>
                <c:pt idx="1">
                  <c:v>6.9919184999024067E-2</c:v>
                </c:pt>
                <c:pt idx="2">
                  <c:v>0.13904909271234578</c:v>
                </c:pt>
                <c:pt idx="3">
                  <c:v>9.2056118126120315E-2</c:v>
                </c:pt>
                <c:pt idx="4">
                  <c:v>0.13242362798007346</c:v>
                </c:pt>
                <c:pt idx="5">
                  <c:v>8.3851780045172658E-2</c:v>
                </c:pt>
              </c:numCache>
            </c:numRef>
          </c:val>
          <c:smooth val="0"/>
          <c:extLst>
            <c:ext xmlns:c16="http://schemas.microsoft.com/office/drawing/2014/chart" uri="{C3380CC4-5D6E-409C-BE32-E72D297353CC}">
              <c16:uniqueId val="{00000005-F30D-D942-9958-B4919FE0D250}"/>
            </c:ext>
          </c:extLst>
        </c:ser>
        <c:ser>
          <c:idx val="6"/>
          <c:order val="6"/>
          <c:tx>
            <c:strRef>
              <c:f>'21 5 Year Tot Mkt Shr Chgs'!$CF$2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Chgs'!$CF$3:$CF$8</c:f>
              <c:numCache>
                <c:formatCode>0.00%</c:formatCode>
                <c:ptCount val="6"/>
                <c:pt idx="0">
                  <c:v>0</c:v>
                </c:pt>
                <c:pt idx="1">
                  <c:v>4.5338660242017853E-2</c:v>
                </c:pt>
                <c:pt idx="2">
                  <c:v>9.0330164980097244E-2</c:v>
                </c:pt>
                <c:pt idx="3">
                  <c:v>7.6697417642787258E-2</c:v>
                </c:pt>
                <c:pt idx="4">
                  <c:v>9.0434525106460897E-2</c:v>
                </c:pt>
                <c:pt idx="5">
                  <c:v>9.9125983938198256E-2</c:v>
                </c:pt>
              </c:numCache>
            </c:numRef>
          </c:val>
          <c:smooth val="0"/>
          <c:extLst>
            <c:ext xmlns:c16="http://schemas.microsoft.com/office/drawing/2014/chart" uri="{C3380CC4-5D6E-409C-BE32-E72D297353CC}">
              <c16:uniqueId val="{00000006-F30D-D942-9958-B4919FE0D25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Coastal Community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28845894263217"/>
          <c:w val="0.85836329833770775"/>
          <c:h val="0.63150753655793024"/>
        </c:manualLayout>
      </c:layout>
      <c:lineChart>
        <c:grouping val="standard"/>
        <c:varyColors val="0"/>
        <c:ser>
          <c:idx val="0"/>
          <c:order val="0"/>
          <c:tx>
            <c:strRef>
              <c:f>'22 5 Yr Change Prov Sh of Bks'!$BW$4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Bks'!$BW$5:$BW$10</c:f>
              <c:numCache>
                <c:formatCode>0.0%</c:formatCode>
                <c:ptCount val="6"/>
                <c:pt idx="0">
                  <c:v>0</c:v>
                </c:pt>
                <c:pt idx="1">
                  <c:v>-2.3380925051938149E-2</c:v>
                </c:pt>
                <c:pt idx="2">
                  <c:v>-2.687098792420586E-2</c:v>
                </c:pt>
                <c:pt idx="3">
                  <c:v>-2.7596691015480259E-2</c:v>
                </c:pt>
                <c:pt idx="4">
                  <c:v>8.736667705348861E-3</c:v>
                </c:pt>
                <c:pt idx="5">
                  <c:v>0.238296754502031</c:v>
                </c:pt>
              </c:numCache>
            </c:numRef>
          </c:val>
          <c:smooth val="0"/>
          <c:extLst>
            <c:ext xmlns:c16="http://schemas.microsoft.com/office/drawing/2014/chart" uri="{C3380CC4-5D6E-409C-BE32-E72D297353CC}">
              <c16:uniqueId val="{00000000-558D-6C4B-B3CF-83B10FBA3652}"/>
            </c:ext>
          </c:extLst>
        </c:ser>
        <c:ser>
          <c:idx val="1"/>
          <c:order val="1"/>
          <c:tx>
            <c:strRef>
              <c:f>'22 5 Yr Change Prov Sh of Bks'!$BX$4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Bks'!$BX$5:$BX$10</c:f>
              <c:numCache>
                <c:formatCode>0.0%</c:formatCode>
                <c:ptCount val="6"/>
                <c:pt idx="0">
                  <c:v>0</c:v>
                </c:pt>
                <c:pt idx="1">
                  <c:v>1.2702699872136909E-2</c:v>
                </c:pt>
                <c:pt idx="2">
                  <c:v>5.9392035645124269E-2</c:v>
                </c:pt>
                <c:pt idx="3">
                  <c:v>5.6982100534906072E-2</c:v>
                </c:pt>
                <c:pt idx="4">
                  <c:v>5.2299917057413159E-2</c:v>
                </c:pt>
                <c:pt idx="5">
                  <c:v>6.9618613306159913E-2</c:v>
                </c:pt>
              </c:numCache>
            </c:numRef>
          </c:val>
          <c:smooth val="0"/>
          <c:extLst>
            <c:ext xmlns:c16="http://schemas.microsoft.com/office/drawing/2014/chart" uri="{C3380CC4-5D6E-409C-BE32-E72D297353CC}">
              <c16:uniqueId val="{00000001-558D-6C4B-B3CF-83B10FBA3652}"/>
            </c:ext>
          </c:extLst>
        </c:ser>
        <c:ser>
          <c:idx val="2"/>
          <c:order val="2"/>
          <c:tx>
            <c:strRef>
              <c:f>'22 5 Yr Change Prov Sh of Bks'!$BY$4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Bks'!$BY$5:$BY$10</c:f>
              <c:numCache>
                <c:formatCode>0.0%</c:formatCode>
                <c:ptCount val="6"/>
                <c:pt idx="0">
                  <c:v>0</c:v>
                </c:pt>
                <c:pt idx="1">
                  <c:v>-9.4054999412630669E-3</c:v>
                </c:pt>
                <c:pt idx="2">
                  <c:v>6.0398088924480692E-3</c:v>
                </c:pt>
                <c:pt idx="3">
                  <c:v>6.2913999891612733E-3</c:v>
                </c:pt>
                <c:pt idx="4">
                  <c:v>2.6129912966624372E-2</c:v>
                </c:pt>
                <c:pt idx="5">
                  <c:v>0.16735598318185413</c:v>
                </c:pt>
              </c:numCache>
            </c:numRef>
          </c:val>
          <c:smooth val="0"/>
          <c:extLst>
            <c:ext xmlns:c16="http://schemas.microsoft.com/office/drawing/2014/chart" uri="{C3380CC4-5D6E-409C-BE32-E72D297353CC}">
              <c16:uniqueId val="{00000002-558D-6C4B-B3CF-83B10FBA3652}"/>
            </c:ext>
          </c:extLst>
        </c:ser>
        <c:ser>
          <c:idx val="3"/>
          <c:order val="3"/>
          <c:tx>
            <c:strRef>
              <c:f>'22 5 Yr Change Prov Sh of Bks'!$BZ$4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Bks'!$BZ$5:$BZ$10</c:f>
              <c:numCache>
                <c:formatCode>0.0%</c:formatCode>
                <c:ptCount val="6"/>
                <c:pt idx="0">
                  <c:v>0</c:v>
                </c:pt>
                <c:pt idx="1">
                  <c:v>6.3314784047970807E-2</c:v>
                </c:pt>
                <c:pt idx="2">
                  <c:v>0.12046510578791861</c:v>
                </c:pt>
                <c:pt idx="3">
                  <c:v>8.1866521002389697E-2</c:v>
                </c:pt>
                <c:pt idx="4">
                  <c:v>0.14350787810350546</c:v>
                </c:pt>
                <c:pt idx="5">
                  <c:v>0.13968438147387427</c:v>
                </c:pt>
              </c:numCache>
            </c:numRef>
          </c:val>
          <c:smooth val="0"/>
          <c:extLst>
            <c:ext xmlns:c16="http://schemas.microsoft.com/office/drawing/2014/chart" uri="{C3380CC4-5D6E-409C-BE32-E72D297353CC}">
              <c16:uniqueId val="{00000003-558D-6C4B-B3CF-83B10FBA3652}"/>
            </c:ext>
          </c:extLst>
        </c:ser>
        <c:ser>
          <c:idx val="4"/>
          <c:order val="4"/>
          <c:tx>
            <c:strRef>
              <c:f>'22 5 Yr Change Prov Sh of Bks'!$CA$4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Bks'!$CA$5:$CA$10</c:f>
              <c:numCache>
                <c:formatCode>0.0%</c:formatCode>
                <c:ptCount val="6"/>
                <c:pt idx="0">
                  <c:v>0</c:v>
                </c:pt>
                <c:pt idx="1">
                  <c:v>-0.12815619719735502</c:v>
                </c:pt>
                <c:pt idx="2">
                  <c:v>-0.26936600776729441</c:v>
                </c:pt>
                <c:pt idx="3">
                  <c:v>-0.42206355021534331</c:v>
                </c:pt>
                <c:pt idx="4">
                  <c:v>-0.48920896415119564</c:v>
                </c:pt>
                <c:pt idx="5">
                  <c:v>-0.56689944249938273</c:v>
                </c:pt>
              </c:numCache>
            </c:numRef>
          </c:val>
          <c:smooth val="0"/>
          <c:extLst>
            <c:ext xmlns:c16="http://schemas.microsoft.com/office/drawing/2014/chart" uri="{C3380CC4-5D6E-409C-BE32-E72D297353CC}">
              <c16:uniqueId val="{00000004-558D-6C4B-B3CF-83B10FBA3652}"/>
            </c:ext>
          </c:extLst>
        </c:ser>
        <c:ser>
          <c:idx val="5"/>
          <c:order val="5"/>
          <c:tx>
            <c:strRef>
              <c:f>'22 5 Yr Change Prov Sh of Bks'!$CB$4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Bks'!$CB$5:$CB$10</c:f>
              <c:numCache>
                <c:formatCode>0.0%</c:formatCode>
                <c:ptCount val="6"/>
                <c:pt idx="0">
                  <c:v>0</c:v>
                </c:pt>
                <c:pt idx="1">
                  <c:v>5.3015862779503299E-2</c:v>
                </c:pt>
                <c:pt idx="2">
                  <c:v>9.5776771465723456E-2</c:v>
                </c:pt>
                <c:pt idx="3">
                  <c:v>3.0729283052877199E-2</c:v>
                </c:pt>
                <c:pt idx="4">
                  <c:v>8.090866205288888E-2</c:v>
                </c:pt>
                <c:pt idx="5">
                  <c:v>7.2145814218457074E-2</c:v>
                </c:pt>
              </c:numCache>
            </c:numRef>
          </c:val>
          <c:smooth val="0"/>
          <c:extLst>
            <c:ext xmlns:c16="http://schemas.microsoft.com/office/drawing/2014/chart" uri="{C3380CC4-5D6E-409C-BE32-E72D297353CC}">
              <c16:uniqueId val="{00000005-558D-6C4B-B3CF-83B10FBA3652}"/>
            </c:ext>
          </c:extLst>
        </c:ser>
        <c:ser>
          <c:idx val="6"/>
          <c:order val="6"/>
          <c:tx>
            <c:strRef>
              <c:f>'22 5 Yr Change Prov Sh of Bks'!$CC$4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Bks'!$CC$5:$CC$10</c:f>
              <c:numCache>
                <c:formatCode>0.0%</c:formatCode>
                <c:ptCount val="6"/>
                <c:pt idx="0">
                  <c:v>0</c:v>
                </c:pt>
                <c:pt idx="1">
                  <c:v>2.2695486845932523E-2</c:v>
                </c:pt>
                <c:pt idx="2">
                  <c:v>4.7193777168141306E-2</c:v>
                </c:pt>
                <c:pt idx="3">
                  <c:v>2.0984676965576245E-2</c:v>
                </c:pt>
                <c:pt idx="4">
                  <c:v>5.4114295473090782E-2</c:v>
                </c:pt>
                <c:pt idx="5">
                  <c:v>0.13267256650416154</c:v>
                </c:pt>
              </c:numCache>
            </c:numRef>
          </c:val>
          <c:smooth val="0"/>
          <c:extLst>
            <c:ext xmlns:c16="http://schemas.microsoft.com/office/drawing/2014/chart" uri="{C3380CC4-5D6E-409C-BE32-E72D297353CC}">
              <c16:uniqueId val="{00000006-558D-6C4B-B3CF-83B10FBA365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325286130790255"/>
          <c:w val="0.85836329833770775"/>
          <c:h val="0.64113913502085618"/>
        </c:manualLayout>
      </c:layout>
      <c:lineChart>
        <c:grouping val="standard"/>
        <c:varyColors val="0"/>
        <c:ser>
          <c:idx val="0"/>
          <c:order val="0"/>
          <c:tx>
            <c:strRef>
              <c:f>'21 5 Year Tot Mkt Shr Chgs'!$CG$2</c:f>
              <c:strCache>
                <c:ptCount val="1"/>
                <c:pt idx="0">
                  <c:v> Demand Deposits </c:v>
                </c:pt>
              </c:strCache>
            </c:strRef>
          </c:tx>
          <c:spPr>
            <a:ln w="28575" cap="rnd">
              <a:solidFill>
                <a:srgbClr val="00FA00"/>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Chgs'!$CG$3:$CG$8</c:f>
              <c:numCache>
                <c:formatCode>0.00%</c:formatCode>
                <c:ptCount val="6"/>
                <c:pt idx="0">
                  <c:v>0</c:v>
                </c:pt>
                <c:pt idx="1">
                  <c:v>-6.8836408119891529E-3</c:v>
                </c:pt>
                <c:pt idx="2">
                  <c:v>-4.2908794357058508E-3</c:v>
                </c:pt>
                <c:pt idx="3">
                  <c:v>9.9950531083799043E-3</c:v>
                </c:pt>
                <c:pt idx="4">
                  <c:v>-7.1113452687210935E-2</c:v>
                </c:pt>
                <c:pt idx="5">
                  <c:v>-8.1901758654058895E-2</c:v>
                </c:pt>
              </c:numCache>
            </c:numRef>
          </c:val>
          <c:smooth val="0"/>
          <c:extLst>
            <c:ext xmlns:c16="http://schemas.microsoft.com/office/drawing/2014/chart" uri="{C3380CC4-5D6E-409C-BE32-E72D297353CC}">
              <c16:uniqueId val="{00000000-28C6-8642-B599-450CD7465422}"/>
            </c:ext>
          </c:extLst>
        </c:ser>
        <c:ser>
          <c:idx val="1"/>
          <c:order val="1"/>
          <c:tx>
            <c:strRef>
              <c:f>'21 5 Year Tot Mkt Shr Chgs'!$CH$2</c:f>
              <c:strCache>
                <c:ptCount val="1"/>
                <c:pt idx="0">
                  <c:v> Term Deposits </c:v>
                </c:pt>
              </c:strCache>
            </c:strRef>
          </c:tx>
          <c:spPr>
            <a:ln w="28575" cap="rnd">
              <a:solidFill>
                <a:srgbClr val="C00000"/>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Chgs'!$CH$3:$CH$8</c:f>
              <c:numCache>
                <c:formatCode>0.00%</c:formatCode>
                <c:ptCount val="6"/>
                <c:pt idx="0">
                  <c:v>0</c:v>
                </c:pt>
                <c:pt idx="1">
                  <c:v>-2.9971117742388382E-2</c:v>
                </c:pt>
                <c:pt idx="2">
                  <c:v>-4.9679250033634464E-2</c:v>
                </c:pt>
                <c:pt idx="3">
                  <c:v>-0.16126354572611001</c:v>
                </c:pt>
                <c:pt idx="4">
                  <c:v>-0.15854271246093829</c:v>
                </c:pt>
                <c:pt idx="5">
                  <c:v>-0.1339741095553883</c:v>
                </c:pt>
              </c:numCache>
            </c:numRef>
          </c:val>
          <c:smooth val="0"/>
          <c:extLst>
            <c:ext xmlns:c16="http://schemas.microsoft.com/office/drawing/2014/chart" uri="{C3380CC4-5D6E-409C-BE32-E72D297353CC}">
              <c16:uniqueId val="{00000001-28C6-8642-B599-450CD7465422}"/>
            </c:ext>
          </c:extLst>
        </c:ser>
        <c:ser>
          <c:idx val="2"/>
          <c:order val="2"/>
          <c:tx>
            <c:strRef>
              <c:f>'21 5 Year Tot Mkt Shr Chgs'!$CI$2</c:f>
              <c:strCache>
                <c:ptCount val="1"/>
                <c:pt idx="0">
                  <c:v> Total Deposits </c:v>
                </c:pt>
              </c:strCache>
            </c:strRef>
          </c:tx>
          <c:spPr>
            <a:ln w="28575" cap="rnd">
              <a:solidFill>
                <a:srgbClr val="0432FF"/>
              </a:solidFill>
              <a:prstDash val="sysDot"/>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Chgs'!$CI$3:$CI$8</c:f>
              <c:numCache>
                <c:formatCode>0.00%</c:formatCode>
                <c:ptCount val="6"/>
                <c:pt idx="0">
                  <c:v>0</c:v>
                </c:pt>
                <c:pt idx="1">
                  <c:v>-2.3894991391661402E-2</c:v>
                </c:pt>
                <c:pt idx="2">
                  <c:v>-3.3301913069189969E-2</c:v>
                </c:pt>
                <c:pt idx="3">
                  <c:v>-7.6544595051056333E-2</c:v>
                </c:pt>
                <c:pt idx="4">
                  <c:v>-0.11094298782769936</c:v>
                </c:pt>
                <c:pt idx="5">
                  <c:v>-0.12393673272564881</c:v>
                </c:pt>
              </c:numCache>
            </c:numRef>
          </c:val>
          <c:smooth val="0"/>
          <c:extLst>
            <c:ext xmlns:c16="http://schemas.microsoft.com/office/drawing/2014/chart" uri="{C3380CC4-5D6E-409C-BE32-E72D297353CC}">
              <c16:uniqueId val="{00000002-28C6-8642-B599-450CD7465422}"/>
            </c:ext>
          </c:extLst>
        </c:ser>
        <c:ser>
          <c:idx val="3"/>
          <c:order val="3"/>
          <c:tx>
            <c:strRef>
              <c:f>'21 5 Year Tot Mkt Shr Chgs'!$CJ$2</c:f>
              <c:strCache>
                <c:ptCount val="1"/>
                <c:pt idx="0">
                  <c:v> Mortgages </c:v>
                </c:pt>
              </c:strCache>
            </c:strRef>
          </c:tx>
          <c:spPr>
            <a:ln w="28575" cap="rnd">
              <a:solidFill>
                <a:srgbClr val="AB7942"/>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Chgs'!$CJ$3:$CJ$8</c:f>
              <c:numCache>
                <c:formatCode>0.00%</c:formatCode>
                <c:ptCount val="6"/>
                <c:pt idx="0">
                  <c:v>0</c:v>
                </c:pt>
                <c:pt idx="1">
                  <c:v>3.9166138073173672E-2</c:v>
                </c:pt>
                <c:pt idx="2">
                  <c:v>-2.1412808062563425E-2</c:v>
                </c:pt>
                <c:pt idx="3">
                  <c:v>2.7782518527491893E-2</c:v>
                </c:pt>
                <c:pt idx="4">
                  <c:v>4.8272289951019946E-2</c:v>
                </c:pt>
                <c:pt idx="5">
                  <c:v>-1.3123227618271225E-2</c:v>
                </c:pt>
              </c:numCache>
            </c:numRef>
          </c:val>
          <c:smooth val="0"/>
          <c:extLst>
            <c:ext xmlns:c16="http://schemas.microsoft.com/office/drawing/2014/chart" uri="{C3380CC4-5D6E-409C-BE32-E72D297353CC}">
              <c16:uniqueId val="{00000003-28C6-8642-B599-450CD7465422}"/>
            </c:ext>
          </c:extLst>
        </c:ser>
        <c:ser>
          <c:idx val="4"/>
          <c:order val="4"/>
          <c:tx>
            <c:strRef>
              <c:f>'21 5 Year Tot Mkt Shr Chgs'!$CK$2</c:f>
              <c:strCache>
                <c:ptCount val="1"/>
                <c:pt idx="0">
                  <c:v>Personal Loans</c:v>
                </c:pt>
              </c:strCache>
            </c:strRef>
          </c:tx>
          <c:spPr>
            <a:ln w="28575" cap="rnd">
              <a:solidFill>
                <a:srgbClr val="00B0F0"/>
              </a:solidFill>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Chgs'!$CK$3:$CK$8</c:f>
              <c:numCache>
                <c:formatCode>0.00%</c:formatCode>
                <c:ptCount val="6"/>
                <c:pt idx="0">
                  <c:v>0</c:v>
                </c:pt>
                <c:pt idx="1">
                  <c:v>-0.17669183201719951</c:v>
                </c:pt>
                <c:pt idx="2">
                  <c:v>-0.27707196466264961</c:v>
                </c:pt>
                <c:pt idx="3">
                  <c:v>-0.39314223201129411</c:v>
                </c:pt>
                <c:pt idx="4">
                  <c:v>-0.4658836585727415</c:v>
                </c:pt>
                <c:pt idx="5">
                  <c:v>-0.56990096256031819</c:v>
                </c:pt>
              </c:numCache>
            </c:numRef>
          </c:val>
          <c:smooth val="0"/>
          <c:extLst>
            <c:ext xmlns:c16="http://schemas.microsoft.com/office/drawing/2014/chart" uri="{C3380CC4-5D6E-409C-BE32-E72D297353CC}">
              <c16:uniqueId val="{00000004-28C6-8642-B599-450CD7465422}"/>
            </c:ext>
          </c:extLst>
        </c:ser>
        <c:ser>
          <c:idx val="5"/>
          <c:order val="5"/>
          <c:tx>
            <c:strRef>
              <c:f>'21 5 Year Tot Mkt Shr Chgs'!$CL$2</c:f>
              <c:strCache>
                <c:ptCount val="1"/>
                <c:pt idx="0">
                  <c:v>Total Loans</c:v>
                </c:pt>
              </c:strCache>
            </c:strRef>
          </c:tx>
          <c:spPr>
            <a:ln w="28575" cap="rnd">
              <a:solidFill>
                <a:srgbClr val="FF0000"/>
              </a:solidFill>
              <a:prstDash val="sysDot"/>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Chgs'!$CL$3:$CL$8</c:f>
              <c:numCache>
                <c:formatCode>0.00%</c:formatCode>
                <c:ptCount val="6"/>
                <c:pt idx="0">
                  <c:v>0</c:v>
                </c:pt>
                <c:pt idx="1">
                  <c:v>3.2750956276341954E-2</c:v>
                </c:pt>
                <c:pt idx="2">
                  <c:v>-3.1618276156852324E-2</c:v>
                </c:pt>
                <c:pt idx="3">
                  <c:v>5.1404999460313841E-3</c:v>
                </c:pt>
                <c:pt idx="4">
                  <c:v>2.7191748582800351E-2</c:v>
                </c:pt>
                <c:pt idx="5">
                  <c:v>-7.3390052855400126E-3</c:v>
                </c:pt>
              </c:numCache>
            </c:numRef>
          </c:val>
          <c:smooth val="0"/>
          <c:extLst>
            <c:ext xmlns:c16="http://schemas.microsoft.com/office/drawing/2014/chart" uri="{C3380CC4-5D6E-409C-BE32-E72D297353CC}">
              <c16:uniqueId val="{00000005-28C6-8642-B599-450CD7465422}"/>
            </c:ext>
          </c:extLst>
        </c:ser>
        <c:ser>
          <c:idx val="6"/>
          <c:order val="6"/>
          <c:tx>
            <c:strRef>
              <c:f>'21 5 Year Tot Mkt Shr Chgs'!$CM$2</c:f>
              <c:strCache>
                <c:ptCount val="1"/>
                <c:pt idx="0">
                  <c:v>Total</c:v>
                </c:pt>
              </c:strCache>
            </c:strRef>
          </c:tx>
          <c:spPr>
            <a:ln w="28575" cap="rnd">
              <a:solidFill>
                <a:schemeClr val="tx1"/>
              </a:solidFill>
              <a:prstDash val="sysDot"/>
              <a:round/>
            </a:ln>
            <a:effectLst/>
          </c:spPr>
          <c:marker>
            <c:symbol val="none"/>
          </c:marker>
          <c:cat>
            <c:strRef>
              <c:f>'21 5 Year Tot Mkt Shr Chgs'!$AH$3:$AH$7</c:f>
              <c:strCache>
                <c:ptCount val="5"/>
                <c:pt idx="0">
                  <c:v>2014</c:v>
                </c:pt>
                <c:pt idx="1">
                  <c:v>2015</c:v>
                </c:pt>
                <c:pt idx="2">
                  <c:v>2016</c:v>
                </c:pt>
                <c:pt idx="3">
                  <c:v>2017</c:v>
                </c:pt>
                <c:pt idx="4">
                  <c:v>2018</c:v>
                </c:pt>
              </c:strCache>
            </c:strRef>
          </c:cat>
          <c:val>
            <c:numRef>
              <c:f>'21 5 Year Tot Mkt Shr Chgs'!$CM$3:$CM$8</c:f>
              <c:numCache>
                <c:formatCode>0.00%</c:formatCode>
                <c:ptCount val="6"/>
                <c:pt idx="0">
                  <c:v>0</c:v>
                </c:pt>
                <c:pt idx="1">
                  <c:v>3.3633248054161301E-3</c:v>
                </c:pt>
                <c:pt idx="2">
                  <c:v>-3.0437928568617413E-2</c:v>
                </c:pt>
                <c:pt idx="3">
                  <c:v>-3.5225348236534303E-2</c:v>
                </c:pt>
                <c:pt idx="4">
                  <c:v>-4.2316865952011874E-2</c:v>
                </c:pt>
                <c:pt idx="5">
                  <c:v>-5.2098808464063173E-2</c:v>
                </c:pt>
              </c:numCache>
            </c:numRef>
          </c:val>
          <c:smooth val="0"/>
          <c:extLst>
            <c:ext xmlns:c16="http://schemas.microsoft.com/office/drawing/2014/chart" uri="{C3380CC4-5D6E-409C-BE32-E72D297353CC}">
              <c16:uniqueId val="{00000006-28C6-8642-B599-450CD746542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Interior</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259392408911023"/>
          <c:w val="0.85836329833770775"/>
          <c:h val="0.65179804640232875"/>
        </c:manualLayout>
      </c:layout>
      <c:lineChart>
        <c:grouping val="standard"/>
        <c:varyColors val="0"/>
        <c:ser>
          <c:idx val="0"/>
          <c:order val="0"/>
          <c:tx>
            <c:strRef>
              <c:f>'22 5 Yr Change Prov Sh of Bks'!$CD$4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Bks'!$CD$5:$CD$10</c:f>
              <c:numCache>
                <c:formatCode>0.0%</c:formatCode>
                <c:ptCount val="6"/>
                <c:pt idx="0">
                  <c:v>0</c:v>
                </c:pt>
                <c:pt idx="1">
                  <c:v>-3.8966429020277873E-2</c:v>
                </c:pt>
                <c:pt idx="2">
                  <c:v>-4.7026316770357866E-2</c:v>
                </c:pt>
                <c:pt idx="3">
                  <c:v>-2.4527781797775511E-2</c:v>
                </c:pt>
                <c:pt idx="4">
                  <c:v>-5.778049836280761E-2</c:v>
                </c:pt>
                <c:pt idx="5">
                  <c:v>0.12353193120287717</c:v>
                </c:pt>
              </c:numCache>
            </c:numRef>
          </c:val>
          <c:smooth val="0"/>
          <c:extLst>
            <c:ext xmlns:c16="http://schemas.microsoft.com/office/drawing/2014/chart" uri="{C3380CC4-5D6E-409C-BE32-E72D297353CC}">
              <c16:uniqueId val="{00000000-FB19-0744-86D7-083C6E4FEE69}"/>
            </c:ext>
          </c:extLst>
        </c:ser>
        <c:ser>
          <c:idx val="1"/>
          <c:order val="1"/>
          <c:tx>
            <c:strRef>
              <c:f>'22 5 Yr Change Prov Sh of Bks'!$CE$4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Bks'!$CE$5:$CE$10</c:f>
              <c:numCache>
                <c:formatCode>0.0%</c:formatCode>
                <c:ptCount val="6"/>
                <c:pt idx="0">
                  <c:v>0</c:v>
                </c:pt>
                <c:pt idx="1">
                  <c:v>-5.6048228401860668E-2</c:v>
                </c:pt>
                <c:pt idx="2">
                  <c:v>-8.7070672086705478E-2</c:v>
                </c:pt>
                <c:pt idx="3">
                  <c:v>-0.20985928148441682</c:v>
                </c:pt>
                <c:pt idx="4">
                  <c:v>-0.19979785533862521</c:v>
                </c:pt>
                <c:pt idx="5">
                  <c:v>-0.18307638474009474</c:v>
                </c:pt>
              </c:numCache>
            </c:numRef>
          </c:val>
          <c:smooth val="0"/>
          <c:extLst>
            <c:ext xmlns:c16="http://schemas.microsoft.com/office/drawing/2014/chart" uri="{C3380CC4-5D6E-409C-BE32-E72D297353CC}">
              <c16:uniqueId val="{00000001-FB19-0744-86D7-083C6E4FEE69}"/>
            </c:ext>
          </c:extLst>
        </c:ser>
        <c:ser>
          <c:idx val="2"/>
          <c:order val="2"/>
          <c:tx>
            <c:strRef>
              <c:f>'22 5 Yr Change Prov Sh of Bks'!$CF$4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Bks'!$CF$5:$CF$10</c:f>
              <c:numCache>
                <c:formatCode>0.0%</c:formatCode>
                <c:ptCount val="6"/>
                <c:pt idx="0">
                  <c:v>0</c:v>
                </c:pt>
                <c:pt idx="1">
                  <c:v>-5.3562987287071998E-2</c:v>
                </c:pt>
                <c:pt idx="2">
                  <c:v>-7.365492689310775E-2</c:v>
                </c:pt>
                <c:pt idx="3">
                  <c:v>-0.11700705485598595</c:v>
                </c:pt>
                <c:pt idx="4">
                  <c:v>-0.12207801015508354</c:v>
                </c:pt>
                <c:pt idx="5">
                  <c:v>-3.2336614452196148E-2</c:v>
                </c:pt>
              </c:numCache>
            </c:numRef>
          </c:val>
          <c:smooth val="0"/>
          <c:extLst>
            <c:ext xmlns:c16="http://schemas.microsoft.com/office/drawing/2014/chart" uri="{C3380CC4-5D6E-409C-BE32-E72D297353CC}">
              <c16:uniqueId val="{00000002-FB19-0744-86D7-083C6E4FEE69}"/>
            </c:ext>
          </c:extLst>
        </c:ser>
        <c:ser>
          <c:idx val="3"/>
          <c:order val="3"/>
          <c:tx>
            <c:strRef>
              <c:f>'22 5 Yr Change Prov Sh of Bks'!$CG$4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Bks'!$CG$5:$CG$10</c:f>
              <c:numCache>
                <c:formatCode>0.0%</c:formatCode>
                <c:ptCount val="6"/>
                <c:pt idx="0">
                  <c:v>0</c:v>
                </c:pt>
                <c:pt idx="1">
                  <c:v>9.4791893249816656E-3</c:v>
                </c:pt>
                <c:pt idx="2">
                  <c:v>-7.5931063140083188E-2</c:v>
                </c:pt>
                <c:pt idx="3">
                  <c:v>-3.3352031498970973E-2</c:v>
                </c:pt>
                <c:pt idx="4">
                  <c:v>2.8760488532142275E-3</c:v>
                </c:pt>
                <c:pt idx="5">
                  <c:v>6.1848174970486119E-3</c:v>
                </c:pt>
              </c:numCache>
            </c:numRef>
          </c:val>
          <c:smooth val="0"/>
          <c:extLst>
            <c:ext xmlns:c16="http://schemas.microsoft.com/office/drawing/2014/chart" uri="{C3380CC4-5D6E-409C-BE32-E72D297353CC}">
              <c16:uniqueId val="{00000003-FB19-0744-86D7-083C6E4FEE69}"/>
            </c:ext>
          </c:extLst>
        </c:ser>
        <c:ser>
          <c:idx val="4"/>
          <c:order val="4"/>
          <c:tx>
            <c:strRef>
              <c:f>'22 5 Yr Change Prov Sh of Bks'!$CH$4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Bks'!$CH$5:$CH$10</c:f>
              <c:numCache>
                <c:formatCode>0.0%</c:formatCode>
                <c:ptCount val="6"/>
                <c:pt idx="0">
                  <c:v>0</c:v>
                </c:pt>
                <c:pt idx="1">
                  <c:v>-0.1633626226370509</c:v>
                </c:pt>
                <c:pt idx="2">
                  <c:v>-0.26946867244133915</c:v>
                </c:pt>
                <c:pt idx="3">
                  <c:v>-0.43688901800046459</c:v>
                </c:pt>
                <c:pt idx="4">
                  <c:v>-0.50338789250442317</c:v>
                </c:pt>
                <c:pt idx="5">
                  <c:v>-0.60988268434347015</c:v>
                </c:pt>
              </c:numCache>
            </c:numRef>
          </c:val>
          <c:smooth val="0"/>
          <c:extLst>
            <c:ext xmlns:c16="http://schemas.microsoft.com/office/drawing/2014/chart" uri="{C3380CC4-5D6E-409C-BE32-E72D297353CC}">
              <c16:uniqueId val="{00000004-FB19-0744-86D7-083C6E4FEE69}"/>
            </c:ext>
          </c:extLst>
        </c:ser>
        <c:ser>
          <c:idx val="5"/>
          <c:order val="5"/>
          <c:tx>
            <c:strRef>
              <c:f>'22 5 Yr Change Prov Sh of Bks'!$CI$4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Bks'!$CI$5:$CI$10</c:f>
              <c:numCache>
                <c:formatCode>0.0%</c:formatCode>
                <c:ptCount val="6"/>
                <c:pt idx="0">
                  <c:v>0</c:v>
                </c:pt>
                <c:pt idx="1">
                  <c:v>1.1298238348121187E-2</c:v>
                </c:pt>
                <c:pt idx="2">
                  <c:v>-7.3231710280849155E-2</c:v>
                </c:pt>
                <c:pt idx="3">
                  <c:v>-5.6225631825056417E-2</c:v>
                </c:pt>
                <c:pt idx="4">
                  <c:v>-2.4266588322751099E-2</c:v>
                </c:pt>
                <c:pt idx="5">
                  <c:v>-2.4212840973587228E-2</c:v>
                </c:pt>
              </c:numCache>
            </c:numRef>
          </c:val>
          <c:smooth val="0"/>
          <c:extLst>
            <c:ext xmlns:c16="http://schemas.microsoft.com/office/drawing/2014/chart" uri="{C3380CC4-5D6E-409C-BE32-E72D297353CC}">
              <c16:uniqueId val="{00000005-FB19-0744-86D7-083C6E4FEE69}"/>
            </c:ext>
          </c:extLst>
        </c:ser>
        <c:ser>
          <c:idx val="6"/>
          <c:order val="6"/>
          <c:tx>
            <c:strRef>
              <c:f>'22 5 Yr Change Prov Sh of Bks'!$CJ$4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Bks'!$CJ$5:$CJ$10</c:f>
              <c:numCache>
                <c:formatCode>0.0%</c:formatCode>
                <c:ptCount val="6"/>
                <c:pt idx="0">
                  <c:v>0</c:v>
                </c:pt>
                <c:pt idx="1">
                  <c:v>-2.1401540625453304E-2</c:v>
                </c:pt>
                <c:pt idx="2">
                  <c:v>-7.1760275699649212E-2</c:v>
                </c:pt>
                <c:pt idx="3">
                  <c:v>-8.8054258580263806E-2</c:v>
                </c:pt>
                <c:pt idx="4">
                  <c:v>-7.6950403987902163E-2</c:v>
                </c:pt>
                <c:pt idx="5">
                  <c:v>-2.5020236658239194E-2</c:v>
                </c:pt>
              </c:numCache>
            </c:numRef>
          </c:val>
          <c:smooth val="0"/>
          <c:extLst>
            <c:ext xmlns:c16="http://schemas.microsoft.com/office/drawing/2014/chart" uri="{C3380CC4-5D6E-409C-BE32-E72D297353CC}">
              <c16:uniqueId val="{00000006-FB19-0744-86D7-083C6E4FEE6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Gulf and Fraser</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Chgs'!$CN$2</c:f>
              <c:strCache>
                <c:ptCount val="1"/>
                <c:pt idx="0">
                  <c:v> Demand Deposits </c:v>
                </c:pt>
              </c:strCache>
            </c:strRef>
          </c:tx>
          <c:spPr>
            <a:ln w="28575" cap="rnd">
              <a:solidFill>
                <a:srgbClr val="00FA00"/>
              </a:solidFill>
              <a:round/>
            </a:ln>
            <a:effectLst/>
          </c:spPr>
          <c:marker>
            <c:symbol val="none"/>
          </c:marker>
          <c:cat>
            <c:strRef>
              <c:f>'21 5 Year Tot Mkt Shr Chgs'!$A$4:$A$8</c:f>
              <c:strCache>
                <c:ptCount val="5"/>
                <c:pt idx="0">
                  <c:v>2016</c:v>
                </c:pt>
                <c:pt idx="1">
                  <c:v>2017</c:v>
                </c:pt>
                <c:pt idx="2">
                  <c:v>2018</c:v>
                </c:pt>
                <c:pt idx="3">
                  <c:v>2019</c:v>
                </c:pt>
                <c:pt idx="4">
                  <c:v>2020</c:v>
                </c:pt>
              </c:strCache>
            </c:strRef>
          </c:cat>
          <c:val>
            <c:numRef>
              <c:f>'21 5 Year Tot Mkt Shr Chgs'!$CN$4:$CN$8</c:f>
              <c:numCache>
                <c:formatCode>0.00%</c:formatCode>
                <c:ptCount val="5"/>
                <c:pt idx="0">
                  <c:v>0</c:v>
                </c:pt>
                <c:pt idx="1">
                  <c:v>5.0653762415457791E-2</c:v>
                </c:pt>
                <c:pt idx="2">
                  <c:v>-2.5837430299910567E-2</c:v>
                </c:pt>
                <c:pt idx="3">
                  <c:v>-4.1872446683623122E-3</c:v>
                </c:pt>
                <c:pt idx="4">
                  <c:v>-6.6768968267340634E-2</c:v>
                </c:pt>
              </c:numCache>
            </c:numRef>
          </c:val>
          <c:smooth val="0"/>
          <c:extLst>
            <c:ext xmlns:c16="http://schemas.microsoft.com/office/drawing/2014/chart" uri="{C3380CC4-5D6E-409C-BE32-E72D297353CC}">
              <c16:uniqueId val="{00000000-350D-EF49-9094-2FC3D8150EA7}"/>
            </c:ext>
          </c:extLst>
        </c:ser>
        <c:ser>
          <c:idx val="1"/>
          <c:order val="1"/>
          <c:tx>
            <c:strRef>
              <c:f>'21 5 Year Tot Mkt Shr Chgs'!$CO$2</c:f>
              <c:strCache>
                <c:ptCount val="1"/>
                <c:pt idx="0">
                  <c:v> Term Deposits </c:v>
                </c:pt>
              </c:strCache>
            </c:strRef>
          </c:tx>
          <c:spPr>
            <a:ln w="28575" cap="rnd">
              <a:solidFill>
                <a:srgbClr val="C00000"/>
              </a:solidFill>
              <a:round/>
            </a:ln>
            <a:effectLst/>
          </c:spPr>
          <c:marker>
            <c:symbol val="none"/>
          </c:marker>
          <c:cat>
            <c:strRef>
              <c:f>'21 5 Year Tot Mkt Shr Chgs'!$A$4:$A$8</c:f>
              <c:strCache>
                <c:ptCount val="5"/>
                <c:pt idx="0">
                  <c:v>2016</c:v>
                </c:pt>
                <c:pt idx="1">
                  <c:v>2017</c:v>
                </c:pt>
                <c:pt idx="2">
                  <c:v>2018</c:v>
                </c:pt>
                <c:pt idx="3">
                  <c:v>2019</c:v>
                </c:pt>
                <c:pt idx="4">
                  <c:v>2020</c:v>
                </c:pt>
              </c:strCache>
            </c:strRef>
          </c:cat>
          <c:val>
            <c:numRef>
              <c:f>'21 5 Year Tot Mkt Shr Chgs'!$CO$4:$CO$8</c:f>
              <c:numCache>
                <c:formatCode>0.00%</c:formatCode>
                <c:ptCount val="5"/>
                <c:pt idx="0">
                  <c:v>0</c:v>
                </c:pt>
                <c:pt idx="1">
                  <c:v>8.5727265761615559E-2</c:v>
                </c:pt>
                <c:pt idx="2">
                  <c:v>6.2919555854103068E-2</c:v>
                </c:pt>
                <c:pt idx="3">
                  <c:v>0.17760716048808053</c:v>
                </c:pt>
                <c:pt idx="4">
                  <c:v>0.2416955063751213</c:v>
                </c:pt>
              </c:numCache>
            </c:numRef>
          </c:val>
          <c:smooth val="0"/>
          <c:extLst>
            <c:ext xmlns:c16="http://schemas.microsoft.com/office/drawing/2014/chart" uri="{C3380CC4-5D6E-409C-BE32-E72D297353CC}">
              <c16:uniqueId val="{00000001-350D-EF49-9094-2FC3D8150EA7}"/>
            </c:ext>
          </c:extLst>
        </c:ser>
        <c:ser>
          <c:idx val="2"/>
          <c:order val="2"/>
          <c:tx>
            <c:strRef>
              <c:f>'21 5 Year Tot Mkt Shr Chgs'!$CP$2</c:f>
              <c:strCache>
                <c:ptCount val="1"/>
                <c:pt idx="0">
                  <c:v> Total Deposits </c:v>
                </c:pt>
              </c:strCache>
            </c:strRef>
          </c:tx>
          <c:spPr>
            <a:ln w="28575" cap="rnd">
              <a:solidFill>
                <a:srgbClr val="0432FF"/>
              </a:solidFill>
              <a:prstDash val="sysDot"/>
              <a:round/>
            </a:ln>
            <a:effectLst/>
          </c:spPr>
          <c:marker>
            <c:symbol val="none"/>
          </c:marker>
          <c:cat>
            <c:strRef>
              <c:f>'21 5 Year Tot Mkt Shr Chgs'!$A$4:$A$8</c:f>
              <c:strCache>
                <c:ptCount val="5"/>
                <c:pt idx="0">
                  <c:v>2016</c:v>
                </c:pt>
                <c:pt idx="1">
                  <c:v>2017</c:v>
                </c:pt>
                <c:pt idx="2">
                  <c:v>2018</c:v>
                </c:pt>
                <c:pt idx="3">
                  <c:v>2019</c:v>
                </c:pt>
                <c:pt idx="4">
                  <c:v>2020</c:v>
                </c:pt>
              </c:strCache>
            </c:strRef>
          </c:cat>
          <c:val>
            <c:numRef>
              <c:f>'21 5 Year Tot Mkt Shr Chgs'!$CP$4:$CP$8</c:f>
              <c:numCache>
                <c:formatCode>0.00%</c:formatCode>
                <c:ptCount val="5"/>
                <c:pt idx="0">
                  <c:v>0</c:v>
                </c:pt>
                <c:pt idx="1">
                  <c:v>7.3587446110591995E-2</c:v>
                </c:pt>
                <c:pt idx="2">
                  <c:v>6.7920976095111218E-2</c:v>
                </c:pt>
                <c:pt idx="3">
                  <c:v>0.16805632926858663</c:v>
                </c:pt>
                <c:pt idx="4">
                  <c:v>0.10920411167977215</c:v>
                </c:pt>
              </c:numCache>
            </c:numRef>
          </c:val>
          <c:smooth val="0"/>
          <c:extLst>
            <c:ext xmlns:c16="http://schemas.microsoft.com/office/drawing/2014/chart" uri="{C3380CC4-5D6E-409C-BE32-E72D297353CC}">
              <c16:uniqueId val="{00000002-350D-EF49-9094-2FC3D8150EA7}"/>
            </c:ext>
          </c:extLst>
        </c:ser>
        <c:ser>
          <c:idx val="3"/>
          <c:order val="3"/>
          <c:tx>
            <c:strRef>
              <c:f>'21 5 Year Tot Mkt Shr Chgs'!$CQ$2</c:f>
              <c:strCache>
                <c:ptCount val="1"/>
                <c:pt idx="0">
                  <c:v> Mortgages </c:v>
                </c:pt>
              </c:strCache>
            </c:strRef>
          </c:tx>
          <c:spPr>
            <a:ln w="28575" cap="rnd">
              <a:solidFill>
                <a:srgbClr val="AB7942"/>
              </a:solidFill>
              <a:round/>
            </a:ln>
            <a:effectLst/>
          </c:spPr>
          <c:marker>
            <c:symbol val="none"/>
          </c:marker>
          <c:cat>
            <c:strRef>
              <c:f>'21 5 Year Tot Mkt Shr Chgs'!$A$4:$A$8</c:f>
              <c:strCache>
                <c:ptCount val="5"/>
                <c:pt idx="0">
                  <c:v>2016</c:v>
                </c:pt>
                <c:pt idx="1">
                  <c:v>2017</c:v>
                </c:pt>
                <c:pt idx="2">
                  <c:v>2018</c:v>
                </c:pt>
                <c:pt idx="3">
                  <c:v>2019</c:v>
                </c:pt>
                <c:pt idx="4">
                  <c:v>2020</c:v>
                </c:pt>
              </c:strCache>
            </c:strRef>
          </c:cat>
          <c:val>
            <c:numRef>
              <c:f>'21 5 Year Tot Mkt Shr Chgs'!$CQ$4:$CQ$8</c:f>
              <c:numCache>
                <c:formatCode>0.00%</c:formatCode>
                <c:ptCount val="5"/>
                <c:pt idx="0">
                  <c:v>0</c:v>
                </c:pt>
                <c:pt idx="1">
                  <c:v>0.15231869506398268</c:v>
                </c:pt>
                <c:pt idx="2">
                  <c:v>0.22973423289961559</c:v>
                </c:pt>
                <c:pt idx="3">
                  <c:v>0.27384635155205161</c:v>
                </c:pt>
                <c:pt idx="4">
                  <c:v>0.18085450467338693</c:v>
                </c:pt>
              </c:numCache>
            </c:numRef>
          </c:val>
          <c:smooth val="0"/>
          <c:extLst>
            <c:ext xmlns:c16="http://schemas.microsoft.com/office/drawing/2014/chart" uri="{C3380CC4-5D6E-409C-BE32-E72D297353CC}">
              <c16:uniqueId val="{00000003-350D-EF49-9094-2FC3D8150EA7}"/>
            </c:ext>
          </c:extLst>
        </c:ser>
        <c:ser>
          <c:idx val="6"/>
          <c:order val="4"/>
          <c:tx>
            <c:strRef>
              <c:f>'21 5 Year Tot Mkt Shr Chgs'!$CS$2</c:f>
              <c:strCache>
                <c:ptCount val="1"/>
                <c:pt idx="0">
                  <c:v>Total Loans</c:v>
                </c:pt>
              </c:strCache>
            </c:strRef>
          </c:tx>
          <c:spPr>
            <a:ln w="28575" cap="rnd">
              <a:solidFill>
                <a:srgbClr val="FF0000"/>
              </a:solidFill>
              <a:prstDash val="sysDot"/>
              <a:round/>
            </a:ln>
            <a:effectLst/>
          </c:spPr>
          <c:marker>
            <c:symbol val="none"/>
          </c:marker>
          <c:cat>
            <c:strRef>
              <c:f>'21 5 Year Tot Mkt Shr Chgs'!$A$4:$A$8</c:f>
              <c:strCache>
                <c:ptCount val="5"/>
                <c:pt idx="0">
                  <c:v>2016</c:v>
                </c:pt>
                <c:pt idx="1">
                  <c:v>2017</c:v>
                </c:pt>
                <c:pt idx="2">
                  <c:v>2018</c:v>
                </c:pt>
                <c:pt idx="3">
                  <c:v>2019</c:v>
                </c:pt>
                <c:pt idx="4">
                  <c:v>2020</c:v>
                </c:pt>
              </c:strCache>
            </c:strRef>
          </c:cat>
          <c:val>
            <c:numRef>
              <c:f>'21 5 Year Tot Mkt Shr Chgs'!$CS$4:$CS$8</c:f>
              <c:numCache>
                <c:formatCode>0.00%</c:formatCode>
                <c:ptCount val="5"/>
                <c:pt idx="0">
                  <c:v>0</c:v>
                </c:pt>
                <c:pt idx="1">
                  <c:v>0.15005120497675739</c:v>
                </c:pt>
                <c:pt idx="2">
                  <c:v>0.22089507388026172</c:v>
                </c:pt>
                <c:pt idx="3">
                  <c:v>0.27254560747764744</c:v>
                </c:pt>
                <c:pt idx="4">
                  <c:v>0.21411892517959075</c:v>
                </c:pt>
              </c:numCache>
            </c:numRef>
          </c:val>
          <c:smooth val="0"/>
          <c:extLst>
            <c:ext xmlns:c16="http://schemas.microsoft.com/office/drawing/2014/chart" uri="{C3380CC4-5D6E-409C-BE32-E72D297353CC}">
              <c16:uniqueId val="{00000004-350D-EF49-9094-2FC3D8150EA7}"/>
            </c:ext>
          </c:extLst>
        </c:ser>
        <c:ser>
          <c:idx val="4"/>
          <c:order val="5"/>
          <c:tx>
            <c:strRef>
              <c:f>'21 5 Year Tot Mkt Shr Chgs'!$CT$2</c:f>
              <c:strCache>
                <c:ptCount val="1"/>
                <c:pt idx="0">
                  <c:v>Total</c:v>
                </c:pt>
              </c:strCache>
            </c:strRef>
          </c:tx>
          <c:spPr>
            <a:ln w="28575" cap="rnd">
              <a:solidFill>
                <a:schemeClr val="tx1"/>
              </a:solidFill>
              <a:prstDash val="sysDot"/>
              <a:round/>
            </a:ln>
            <a:effectLst/>
          </c:spPr>
          <c:marker>
            <c:symbol val="none"/>
          </c:marker>
          <c:cat>
            <c:strRef>
              <c:f>'21 5 Year Tot Mkt Shr Chgs'!$A$4:$A$8</c:f>
              <c:strCache>
                <c:ptCount val="5"/>
                <c:pt idx="0">
                  <c:v>2016</c:v>
                </c:pt>
                <c:pt idx="1">
                  <c:v>2017</c:v>
                </c:pt>
                <c:pt idx="2">
                  <c:v>2018</c:v>
                </c:pt>
                <c:pt idx="3">
                  <c:v>2019</c:v>
                </c:pt>
                <c:pt idx="4">
                  <c:v>2020</c:v>
                </c:pt>
              </c:strCache>
            </c:strRef>
          </c:cat>
          <c:val>
            <c:numRef>
              <c:f>'21 5 Year Tot Mkt Shr Chgs'!$CT$4:$CT$8</c:f>
              <c:numCache>
                <c:formatCode>0.00%</c:formatCode>
                <c:ptCount val="5"/>
                <c:pt idx="0">
                  <c:v>0</c:v>
                </c:pt>
                <c:pt idx="1">
                  <c:v>0.10309185319259878</c:v>
                </c:pt>
                <c:pt idx="2">
                  <c:v>0.13329137587383105</c:v>
                </c:pt>
                <c:pt idx="3">
                  <c:v>0.2204449066270453</c:v>
                </c:pt>
                <c:pt idx="4">
                  <c:v>0.17937838267530129</c:v>
                </c:pt>
              </c:numCache>
            </c:numRef>
          </c:val>
          <c:smooth val="0"/>
          <c:extLst>
            <c:ext xmlns:c16="http://schemas.microsoft.com/office/drawing/2014/chart" uri="{C3380CC4-5D6E-409C-BE32-E72D297353CC}">
              <c16:uniqueId val="{00000005-350D-EF49-9094-2FC3D8150EA7}"/>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1371733505103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Gulf and Fraser</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Bks'!$CJ$4</c:f>
              <c:strCache>
                <c:ptCount val="1"/>
                <c:pt idx="0">
                  <c:v>Demand</c:v>
                </c:pt>
              </c:strCache>
            </c:strRef>
          </c:tx>
          <c:spPr>
            <a:ln w="28575" cap="rnd">
              <a:solidFill>
                <a:srgbClr val="00FA00"/>
              </a:solidFill>
              <a:round/>
            </a:ln>
            <a:effectLst/>
          </c:spPr>
          <c:marker>
            <c:symbol val="none"/>
          </c:marker>
          <c:cat>
            <c:numRef>
              <c:f>'22 5 Yr Change Prov Sh of Bks'!$A$6:$A$10</c:f>
              <c:numCache>
                <c:formatCode>General</c:formatCode>
                <c:ptCount val="5"/>
                <c:pt idx="0">
                  <c:v>2016</c:v>
                </c:pt>
                <c:pt idx="1">
                  <c:v>2017</c:v>
                </c:pt>
                <c:pt idx="2">
                  <c:v>2018</c:v>
                </c:pt>
                <c:pt idx="3">
                  <c:v>2019</c:v>
                </c:pt>
                <c:pt idx="4">
                  <c:v>2020</c:v>
                </c:pt>
              </c:numCache>
            </c:numRef>
          </c:cat>
          <c:val>
            <c:numRef>
              <c:f>'22 5 Yr Change Prov Sh of Bks'!$CJ$6:$CJ$10</c:f>
              <c:numCache>
                <c:formatCode>0.0%</c:formatCode>
                <c:ptCount val="5"/>
                <c:pt idx="0">
                  <c:v>0</c:v>
                </c:pt>
                <c:pt idx="1">
                  <c:v>3.9129369124516034E-2</c:v>
                </c:pt>
                <c:pt idx="2">
                  <c:v>-2.77259957217512E-2</c:v>
                </c:pt>
                <c:pt idx="3">
                  <c:v>4.382736363585446E-2</c:v>
                </c:pt>
                <c:pt idx="4">
                  <c:v>0.17380376091689315</c:v>
                </c:pt>
              </c:numCache>
            </c:numRef>
          </c:val>
          <c:smooth val="0"/>
          <c:extLst>
            <c:ext xmlns:c16="http://schemas.microsoft.com/office/drawing/2014/chart" uri="{C3380CC4-5D6E-409C-BE32-E72D297353CC}">
              <c16:uniqueId val="{00000000-FCC7-CB42-A997-EC5362A5F831}"/>
            </c:ext>
          </c:extLst>
        </c:ser>
        <c:ser>
          <c:idx val="1"/>
          <c:order val="1"/>
          <c:tx>
            <c:strRef>
              <c:f>'22 5 Yr Change Prov Sh of Bks'!$CK$4</c:f>
              <c:strCache>
                <c:ptCount val="1"/>
                <c:pt idx="0">
                  <c:v>Term</c:v>
                </c:pt>
              </c:strCache>
            </c:strRef>
          </c:tx>
          <c:spPr>
            <a:ln w="28575" cap="rnd">
              <a:solidFill>
                <a:srgbClr val="C00000"/>
              </a:solidFill>
              <a:round/>
            </a:ln>
            <a:effectLst/>
          </c:spPr>
          <c:marker>
            <c:symbol val="none"/>
          </c:marker>
          <c:cat>
            <c:numRef>
              <c:f>'22 5 Yr Change Prov Sh of Bks'!$A$6:$A$10</c:f>
              <c:numCache>
                <c:formatCode>General</c:formatCode>
                <c:ptCount val="5"/>
                <c:pt idx="0">
                  <c:v>2016</c:v>
                </c:pt>
                <c:pt idx="1">
                  <c:v>2017</c:v>
                </c:pt>
                <c:pt idx="2">
                  <c:v>2018</c:v>
                </c:pt>
                <c:pt idx="3">
                  <c:v>2019</c:v>
                </c:pt>
                <c:pt idx="4">
                  <c:v>2020</c:v>
                </c:pt>
              </c:numCache>
            </c:numRef>
          </c:cat>
          <c:val>
            <c:numRef>
              <c:f>'22 5 Yr Change Prov Sh of Bks'!$CK$6:$CK$10</c:f>
              <c:numCache>
                <c:formatCode>0.0%</c:formatCode>
                <c:ptCount val="5"/>
                <c:pt idx="0">
                  <c:v>0</c:v>
                </c:pt>
                <c:pt idx="1">
                  <c:v>7.1821713320238789E-2</c:v>
                </c:pt>
                <c:pt idx="2">
                  <c:v>2.8997170571650643E-2</c:v>
                </c:pt>
                <c:pt idx="3">
                  <c:v>0.15080815893044905</c:v>
                </c:pt>
                <c:pt idx="4">
                  <c:v>0.2112274910164558</c:v>
                </c:pt>
              </c:numCache>
            </c:numRef>
          </c:val>
          <c:smooth val="0"/>
          <c:extLst>
            <c:ext xmlns:c16="http://schemas.microsoft.com/office/drawing/2014/chart" uri="{C3380CC4-5D6E-409C-BE32-E72D297353CC}">
              <c16:uniqueId val="{00000001-FCC7-CB42-A997-EC5362A5F831}"/>
            </c:ext>
          </c:extLst>
        </c:ser>
        <c:ser>
          <c:idx val="2"/>
          <c:order val="2"/>
          <c:tx>
            <c:strRef>
              <c:f>'22 5 Yr Change Prov Sh of Bks'!$CL$4</c:f>
              <c:strCache>
                <c:ptCount val="1"/>
                <c:pt idx="0">
                  <c:v>Total Deposits</c:v>
                </c:pt>
              </c:strCache>
            </c:strRef>
          </c:tx>
          <c:spPr>
            <a:ln w="28575" cap="rnd">
              <a:solidFill>
                <a:srgbClr val="0432FF"/>
              </a:solidFill>
              <a:prstDash val="sysDot"/>
              <a:round/>
            </a:ln>
            <a:effectLst/>
          </c:spPr>
          <c:marker>
            <c:symbol val="none"/>
          </c:marker>
          <c:cat>
            <c:numRef>
              <c:f>'22 5 Yr Change Prov Sh of Bks'!$A$6:$A$10</c:f>
              <c:numCache>
                <c:formatCode>General</c:formatCode>
                <c:ptCount val="5"/>
                <c:pt idx="0">
                  <c:v>2016</c:v>
                </c:pt>
                <c:pt idx="1">
                  <c:v>2017</c:v>
                </c:pt>
                <c:pt idx="2">
                  <c:v>2018</c:v>
                </c:pt>
                <c:pt idx="3">
                  <c:v>2019</c:v>
                </c:pt>
                <c:pt idx="4">
                  <c:v>2020</c:v>
                </c:pt>
              </c:numCache>
            </c:numRef>
          </c:cat>
          <c:val>
            <c:numRef>
              <c:f>'22 5 Yr Change Prov Sh of Bks'!$CL$6:$CL$10</c:f>
              <c:numCache>
                <c:formatCode>0.0%</c:formatCode>
                <c:ptCount val="5"/>
                <c:pt idx="0">
                  <c:v>0</c:v>
                </c:pt>
                <c:pt idx="1">
                  <c:v>6.1021505312967246E-2</c:v>
                </c:pt>
                <c:pt idx="2">
                  <c:v>5.3137914560797431E-2</c:v>
                </c:pt>
                <c:pt idx="3">
                  <c:v>0.189583489027038</c:v>
                </c:pt>
                <c:pt idx="4">
                  <c:v>0.26215335112193328</c:v>
                </c:pt>
              </c:numCache>
            </c:numRef>
          </c:val>
          <c:smooth val="0"/>
          <c:extLst>
            <c:ext xmlns:c16="http://schemas.microsoft.com/office/drawing/2014/chart" uri="{C3380CC4-5D6E-409C-BE32-E72D297353CC}">
              <c16:uniqueId val="{00000002-FCC7-CB42-A997-EC5362A5F831}"/>
            </c:ext>
          </c:extLst>
        </c:ser>
        <c:ser>
          <c:idx val="3"/>
          <c:order val="3"/>
          <c:tx>
            <c:strRef>
              <c:f>'22 5 Yr Change Prov Sh of Bks'!$CM$4</c:f>
              <c:strCache>
                <c:ptCount val="1"/>
                <c:pt idx="0">
                  <c:v>Mortgages</c:v>
                </c:pt>
              </c:strCache>
            </c:strRef>
          </c:tx>
          <c:spPr>
            <a:ln w="28575" cap="rnd">
              <a:solidFill>
                <a:srgbClr val="AB7942"/>
              </a:solidFill>
              <a:round/>
            </a:ln>
            <a:effectLst/>
          </c:spPr>
          <c:marker>
            <c:symbol val="none"/>
          </c:marker>
          <c:cat>
            <c:numRef>
              <c:f>'22 5 Yr Change Prov Sh of Bks'!$A$6:$A$10</c:f>
              <c:numCache>
                <c:formatCode>General</c:formatCode>
                <c:ptCount val="5"/>
                <c:pt idx="0">
                  <c:v>2016</c:v>
                </c:pt>
                <c:pt idx="1">
                  <c:v>2017</c:v>
                </c:pt>
                <c:pt idx="2">
                  <c:v>2018</c:v>
                </c:pt>
                <c:pt idx="3">
                  <c:v>2019</c:v>
                </c:pt>
                <c:pt idx="4">
                  <c:v>2020</c:v>
                </c:pt>
              </c:numCache>
            </c:numRef>
          </c:cat>
          <c:val>
            <c:numRef>
              <c:f>'22 5 Yr Change Prov Sh of Bks'!$CM$6:$CM$10</c:f>
              <c:numCache>
                <c:formatCode>0.0%</c:formatCode>
                <c:ptCount val="5"/>
                <c:pt idx="0">
                  <c:v>0</c:v>
                </c:pt>
                <c:pt idx="1">
                  <c:v>0.19019980852072108</c:v>
                </c:pt>
                <c:pt idx="2">
                  <c:v>0.29565179622137339</c:v>
                </c:pt>
                <c:pt idx="3">
                  <c:v>0.39593472929964257</c:v>
                </c:pt>
                <c:pt idx="4">
                  <c:v>0.37390025733570925</c:v>
                </c:pt>
              </c:numCache>
            </c:numRef>
          </c:val>
          <c:smooth val="0"/>
          <c:extLst>
            <c:ext xmlns:c16="http://schemas.microsoft.com/office/drawing/2014/chart" uri="{C3380CC4-5D6E-409C-BE32-E72D297353CC}">
              <c16:uniqueId val="{00000003-FCC7-CB42-A997-EC5362A5F831}"/>
            </c:ext>
          </c:extLst>
        </c:ser>
        <c:ser>
          <c:idx val="5"/>
          <c:order val="4"/>
          <c:tx>
            <c:strRef>
              <c:f>'22 5 Yr Change Prov Sh of Bks'!$CO$4</c:f>
              <c:strCache>
                <c:ptCount val="1"/>
                <c:pt idx="0">
                  <c:v>Total Loans</c:v>
                </c:pt>
              </c:strCache>
            </c:strRef>
          </c:tx>
          <c:spPr>
            <a:ln w="28575" cap="rnd">
              <a:solidFill>
                <a:srgbClr val="FF0000"/>
              </a:solidFill>
              <a:prstDash val="sysDot"/>
              <a:round/>
            </a:ln>
            <a:effectLst/>
          </c:spPr>
          <c:marker>
            <c:symbol val="none"/>
          </c:marker>
          <c:cat>
            <c:numRef>
              <c:f>'22 5 Yr Change Prov Sh of Bks'!$A$6:$A$10</c:f>
              <c:numCache>
                <c:formatCode>General</c:formatCode>
                <c:ptCount val="5"/>
                <c:pt idx="0">
                  <c:v>2016</c:v>
                </c:pt>
                <c:pt idx="1">
                  <c:v>2017</c:v>
                </c:pt>
                <c:pt idx="2">
                  <c:v>2018</c:v>
                </c:pt>
                <c:pt idx="3">
                  <c:v>2019</c:v>
                </c:pt>
                <c:pt idx="4">
                  <c:v>2020</c:v>
                </c:pt>
              </c:numCache>
            </c:numRef>
          </c:cat>
          <c:val>
            <c:numRef>
              <c:f>'22 5 Yr Change Prov Sh of Bks'!$CO$6:$CO$10</c:f>
              <c:numCache>
                <c:formatCode>0.0%</c:formatCode>
                <c:ptCount val="5"/>
                <c:pt idx="0">
                  <c:v>0</c:v>
                </c:pt>
                <c:pt idx="1">
                  <c:v>0.12409485813899163</c:v>
                </c:pt>
                <c:pt idx="2">
                  <c:v>0.17091255874337508</c:v>
                </c:pt>
                <c:pt idx="3">
                  <c:v>0.23460928806144427</c:v>
                </c:pt>
                <c:pt idx="4">
                  <c:v>0.22274606133280012</c:v>
                </c:pt>
              </c:numCache>
            </c:numRef>
          </c:val>
          <c:smooth val="0"/>
          <c:extLst>
            <c:ext xmlns:c16="http://schemas.microsoft.com/office/drawing/2014/chart" uri="{C3380CC4-5D6E-409C-BE32-E72D297353CC}">
              <c16:uniqueId val="{00000004-FCC7-CB42-A997-EC5362A5F831}"/>
            </c:ext>
          </c:extLst>
        </c:ser>
        <c:ser>
          <c:idx val="6"/>
          <c:order val="5"/>
          <c:tx>
            <c:strRef>
              <c:f>'22 5 Yr Change Prov Sh of Bks'!$CP$4</c:f>
              <c:strCache>
                <c:ptCount val="1"/>
                <c:pt idx="0">
                  <c:v>Total Prods</c:v>
                </c:pt>
              </c:strCache>
            </c:strRef>
          </c:tx>
          <c:spPr>
            <a:ln w="28575" cap="rnd">
              <a:solidFill>
                <a:schemeClr val="tx1"/>
              </a:solidFill>
              <a:prstDash val="sysDot"/>
              <a:round/>
            </a:ln>
            <a:effectLst/>
          </c:spPr>
          <c:marker>
            <c:symbol val="none"/>
          </c:marker>
          <c:cat>
            <c:numRef>
              <c:f>'22 5 Yr Change Prov Sh of Bks'!$A$6:$A$10</c:f>
              <c:numCache>
                <c:formatCode>General</c:formatCode>
                <c:ptCount val="5"/>
                <c:pt idx="0">
                  <c:v>2016</c:v>
                </c:pt>
                <c:pt idx="1">
                  <c:v>2017</c:v>
                </c:pt>
                <c:pt idx="2">
                  <c:v>2018</c:v>
                </c:pt>
                <c:pt idx="3">
                  <c:v>2019</c:v>
                </c:pt>
                <c:pt idx="4">
                  <c:v>2020</c:v>
                </c:pt>
              </c:numCache>
            </c:numRef>
          </c:cat>
          <c:val>
            <c:numRef>
              <c:f>'22 5 Yr Change Prov Sh of Bks'!$CP$6:$CP$10</c:f>
              <c:numCache>
                <c:formatCode>0.0%</c:formatCode>
                <c:ptCount val="5"/>
                <c:pt idx="0">
                  <c:v>0</c:v>
                </c:pt>
                <c:pt idx="1">
                  <c:v>8.2878162016248633E-2</c:v>
                </c:pt>
                <c:pt idx="2">
                  <c:v>9.8461597497014428E-2</c:v>
                </c:pt>
                <c:pt idx="3">
                  <c:v>0.2061309377709144</c:v>
                </c:pt>
                <c:pt idx="4">
                  <c:v>0.24545546696971554</c:v>
                </c:pt>
              </c:numCache>
            </c:numRef>
          </c:val>
          <c:smooth val="0"/>
          <c:extLst>
            <c:ext xmlns:c16="http://schemas.microsoft.com/office/drawing/2014/chart" uri="{C3380CC4-5D6E-409C-BE32-E72D297353CC}">
              <c16:uniqueId val="{00000005-FCC7-CB42-A997-EC5362A5F83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 and Loans</a:t>
            </a:r>
          </a:p>
          <a:p>
            <a:pPr>
              <a:defRPr/>
            </a:pPr>
            <a:r>
              <a:rPr lang="en-US" sz="1200"/>
              <a:t>%</a:t>
            </a:r>
            <a:r>
              <a:rPr lang="en-US" sz="1200" baseline="0"/>
              <a:t> Change in Share</a:t>
            </a:r>
            <a:endParaRPr lang="en-US" sz="1200"/>
          </a:p>
        </c:rich>
      </c:tx>
      <c:layout>
        <c:manualLayout>
          <c:xMode val="edge"/>
          <c:yMode val="edge"/>
          <c:x val="0.16448182828122521"/>
          <c:y val="2.25982983557160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Chgs'!$CU$71</c:f>
              <c:strCache>
                <c:ptCount val="1"/>
                <c:pt idx="0">
                  <c:v> ATB Financial </c:v>
                </c:pt>
              </c:strCache>
            </c:strRef>
          </c:tx>
          <c:spPr>
            <a:ln w="28575" cap="rnd">
              <a:solidFill>
                <a:srgbClr val="FF0000"/>
              </a:solidFill>
              <a:round/>
            </a:ln>
            <a:effectLst/>
          </c:spPr>
          <c:marker>
            <c:symbol val="none"/>
          </c:marker>
          <c:cat>
            <c:strRef>
              <c:f>'21 5 Year Tot Mkt Shr Chgs'!$CF$72:$CF$77</c:f>
              <c:strCache>
                <c:ptCount val="6"/>
                <c:pt idx="0">
                  <c:v>2015</c:v>
                </c:pt>
                <c:pt idx="1">
                  <c:v>2016</c:v>
                </c:pt>
                <c:pt idx="2">
                  <c:v>2017</c:v>
                </c:pt>
                <c:pt idx="3">
                  <c:v>2018</c:v>
                </c:pt>
                <c:pt idx="4">
                  <c:v>2019</c:v>
                </c:pt>
                <c:pt idx="5">
                  <c:v>2020</c:v>
                </c:pt>
              </c:strCache>
            </c:strRef>
          </c:cat>
          <c:val>
            <c:numRef>
              <c:f>'21 5 Year Tot Mkt Shr Chgs'!$CU$72:$CU$77</c:f>
              <c:numCache>
                <c:formatCode>0.0%</c:formatCode>
                <c:ptCount val="6"/>
                <c:pt idx="0">
                  <c:v>0</c:v>
                </c:pt>
                <c:pt idx="1">
                  <c:v>-3.6863643530144562E-2</c:v>
                </c:pt>
                <c:pt idx="2">
                  <c:v>-1.7245100497386846E-2</c:v>
                </c:pt>
                <c:pt idx="3">
                  <c:v>-6.5910030825971369E-2</c:v>
                </c:pt>
                <c:pt idx="4">
                  <c:v>-7.702199369505569E-2</c:v>
                </c:pt>
                <c:pt idx="5">
                  <c:v>-0.14183909058060243</c:v>
                </c:pt>
              </c:numCache>
            </c:numRef>
          </c:val>
          <c:smooth val="0"/>
          <c:extLst>
            <c:ext xmlns:c16="http://schemas.microsoft.com/office/drawing/2014/chart" uri="{C3380CC4-5D6E-409C-BE32-E72D297353CC}">
              <c16:uniqueId val="{00000000-FEF2-064D-AB17-0DA3D9C16078}"/>
            </c:ext>
          </c:extLst>
        </c:ser>
        <c:ser>
          <c:idx val="1"/>
          <c:order val="1"/>
          <c:tx>
            <c:strRef>
              <c:f>'21 5 Year Tot Mkt Shr Chgs'!$CV$71</c:f>
              <c:strCache>
                <c:ptCount val="1"/>
                <c:pt idx="0">
                  <c:v> Servus Credit Union </c:v>
                </c:pt>
              </c:strCache>
            </c:strRef>
          </c:tx>
          <c:spPr>
            <a:ln w="28575" cap="rnd">
              <a:solidFill>
                <a:srgbClr val="0432FF"/>
              </a:solidFill>
              <a:round/>
            </a:ln>
            <a:effectLst/>
          </c:spPr>
          <c:marker>
            <c:symbol val="none"/>
          </c:marker>
          <c:cat>
            <c:strRef>
              <c:f>'21 5 Year Tot Mkt Shr Chgs'!$CF$72:$CF$77</c:f>
              <c:strCache>
                <c:ptCount val="6"/>
                <c:pt idx="0">
                  <c:v>2015</c:v>
                </c:pt>
                <c:pt idx="1">
                  <c:v>2016</c:v>
                </c:pt>
                <c:pt idx="2">
                  <c:v>2017</c:v>
                </c:pt>
                <c:pt idx="3">
                  <c:v>2018</c:v>
                </c:pt>
                <c:pt idx="4">
                  <c:v>2019</c:v>
                </c:pt>
                <c:pt idx="5">
                  <c:v>2020</c:v>
                </c:pt>
              </c:strCache>
            </c:strRef>
          </c:cat>
          <c:val>
            <c:numRef>
              <c:f>'21 5 Year Tot Mkt Shr Chgs'!$CV$72:$CV$77</c:f>
              <c:numCache>
                <c:formatCode>0.0%</c:formatCode>
                <c:ptCount val="6"/>
                <c:pt idx="0">
                  <c:v>0</c:v>
                </c:pt>
                <c:pt idx="1">
                  <c:v>-4.016387625864714E-2</c:v>
                </c:pt>
                <c:pt idx="2">
                  <c:v>-6.0209149608151095E-2</c:v>
                </c:pt>
                <c:pt idx="3">
                  <c:v>-7.0356076961976877E-2</c:v>
                </c:pt>
                <c:pt idx="4">
                  <c:v>-9.7842603052154475E-2</c:v>
                </c:pt>
                <c:pt idx="5">
                  <c:v>-0.1336837022296273</c:v>
                </c:pt>
              </c:numCache>
            </c:numRef>
          </c:val>
          <c:smooth val="0"/>
          <c:extLst>
            <c:ext xmlns:c16="http://schemas.microsoft.com/office/drawing/2014/chart" uri="{C3380CC4-5D6E-409C-BE32-E72D297353CC}">
              <c16:uniqueId val="{00000001-FEF2-064D-AB17-0DA3D9C16078}"/>
            </c:ext>
          </c:extLst>
        </c:ser>
        <c:ser>
          <c:idx val="2"/>
          <c:order val="2"/>
          <c:tx>
            <c:strRef>
              <c:f>'21 5 Year Tot Mkt Shr Chgs'!$CW$71</c:f>
              <c:strCache>
                <c:ptCount val="1"/>
                <c:pt idx="0">
                  <c:v> Connect First </c:v>
                </c:pt>
              </c:strCache>
            </c:strRef>
          </c:tx>
          <c:spPr>
            <a:ln w="28575" cap="rnd">
              <a:solidFill>
                <a:srgbClr val="AB7942"/>
              </a:solidFill>
              <a:prstDash val="solid"/>
              <a:round/>
            </a:ln>
            <a:effectLst/>
          </c:spPr>
          <c:marker>
            <c:symbol val="none"/>
          </c:marker>
          <c:cat>
            <c:strRef>
              <c:f>'21 5 Year Tot Mkt Shr Chgs'!$CF$72:$CF$77</c:f>
              <c:strCache>
                <c:ptCount val="6"/>
                <c:pt idx="0">
                  <c:v>2015</c:v>
                </c:pt>
                <c:pt idx="1">
                  <c:v>2016</c:v>
                </c:pt>
                <c:pt idx="2">
                  <c:v>2017</c:v>
                </c:pt>
                <c:pt idx="3">
                  <c:v>2018</c:v>
                </c:pt>
                <c:pt idx="4">
                  <c:v>2019</c:v>
                </c:pt>
                <c:pt idx="5">
                  <c:v>2020</c:v>
                </c:pt>
              </c:strCache>
            </c:strRef>
          </c:cat>
          <c:val>
            <c:numRef>
              <c:f>'21 5 Year Tot Mkt Shr Chgs'!$CW$72:$CW$77</c:f>
              <c:numCache>
                <c:formatCode>0.0%</c:formatCode>
                <c:ptCount val="6"/>
                <c:pt idx="0">
                  <c:v>0</c:v>
                </c:pt>
                <c:pt idx="1">
                  <c:v>-1.6181334548118737E-2</c:v>
                </c:pt>
                <c:pt idx="2">
                  <c:v>1.9359381807445092E-2</c:v>
                </c:pt>
                <c:pt idx="3">
                  <c:v>0.11346050836597447</c:v>
                </c:pt>
                <c:pt idx="4">
                  <c:v>7.7257068309232041E-2</c:v>
                </c:pt>
                <c:pt idx="5">
                  <c:v>5.8768377961772832E-3</c:v>
                </c:pt>
              </c:numCache>
            </c:numRef>
          </c:val>
          <c:smooth val="0"/>
          <c:extLst>
            <c:ext xmlns:c16="http://schemas.microsoft.com/office/drawing/2014/chart" uri="{C3380CC4-5D6E-409C-BE32-E72D297353CC}">
              <c16:uniqueId val="{00000002-FEF2-064D-AB17-0DA3D9C1607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Chgs'!$CU$55</c:f>
              <c:strCache>
                <c:ptCount val="1"/>
                <c:pt idx="0">
                  <c:v> ATB Financial </c:v>
                </c:pt>
              </c:strCache>
            </c:strRef>
          </c:tx>
          <c:spPr>
            <a:ln w="28575" cap="rnd">
              <a:solidFill>
                <a:srgbClr val="FF0000"/>
              </a:solidFill>
              <a:round/>
            </a:ln>
            <a:effectLst/>
          </c:spPr>
          <c:marker>
            <c:symbol val="none"/>
          </c:marker>
          <c:cat>
            <c:strRef>
              <c:f>'21 5 Year Tot Mkt Shr Chgs'!$CF$56:$CF$61</c:f>
              <c:strCache>
                <c:ptCount val="6"/>
                <c:pt idx="0">
                  <c:v>2015</c:v>
                </c:pt>
                <c:pt idx="1">
                  <c:v>2016</c:v>
                </c:pt>
                <c:pt idx="2">
                  <c:v>2017</c:v>
                </c:pt>
                <c:pt idx="3">
                  <c:v>2018</c:v>
                </c:pt>
                <c:pt idx="4">
                  <c:v>2019</c:v>
                </c:pt>
                <c:pt idx="5">
                  <c:v>2020</c:v>
                </c:pt>
              </c:strCache>
            </c:strRef>
          </c:cat>
          <c:val>
            <c:numRef>
              <c:f>'21 5 Year Tot Mkt Shr Chgs'!$CU$56:$CU$61</c:f>
              <c:numCache>
                <c:formatCode>0.0%</c:formatCode>
                <c:ptCount val="6"/>
                <c:pt idx="0">
                  <c:v>0</c:v>
                </c:pt>
                <c:pt idx="1">
                  <c:v>-5.2830095639242562E-2</c:v>
                </c:pt>
                <c:pt idx="2">
                  <c:v>-5.9287178301688226E-3</c:v>
                </c:pt>
                <c:pt idx="3">
                  <c:v>-9.8971775993332539E-2</c:v>
                </c:pt>
                <c:pt idx="4">
                  <c:v>-8.880145376337957E-2</c:v>
                </c:pt>
                <c:pt idx="5">
                  <c:v>-0.167011385202983</c:v>
                </c:pt>
              </c:numCache>
            </c:numRef>
          </c:val>
          <c:smooth val="0"/>
          <c:extLst>
            <c:ext xmlns:c16="http://schemas.microsoft.com/office/drawing/2014/chart" uri="{C3380CC4-5D6E-409C-BE32-E72D297353CC}">
              <c16:uniqueId val="{00000000-F5E6-6C4B-A1E9-585E1A43E46C}"/>
            </c:ext>
          </c:extLst>
        </c:ser>
        <c:ser>
          <c:idx val="1"/>
          <c:order val="1"/>
          <c:tx>
            <c:strRef>
              <c:f>'21 5 Year Tot Mkt Shr Chgs'!$CV$55</c:f>
              <c:strCache>
                <c:ptCount val="1"/>
                <c:pt idx="0">
                  <c:v> Servus Credit Union </c:v>
                </c:pt>
              </c:strCache>
            </c:strRef>
          </c:tx>
          <c:spPr>
            <a:ln w="28575" cap="rnd">
              <a:solidFill>
                <a:srgbClr val="0432FF"/>
              </a:solidFill>
              <a:round/>
            </a:ln>
            <a:effectLst/>
          </c:spPr>
          <c:marker>
            <c:symbol val="none"/>
          </c:marker>
          <c:cat>
            <c:strRef>
              <c:f>'21 5 Year Tot Mkt Shr Chgs'!$CF$56:$CF$61</c:f>
              <c:strCache>
                <c:ptCount val="6"/>
                <c:pt idx="0">
                  <c:v>2015</c:v>
                </c:pt>
                <c:pt idx="1">
                  <c:v>2016</c:v>
                </c:pt>
                <c:pt idx="2">
                  <c:v>2017</c:v>
                </c:pt>
                <c:pt idx="3">
                  <c:v>2018</c:v>
                </c:pt>
                <c:pt idx="4">
                  <c:v>2019</c:v>
                </c:pt>
                <c:pt idx="5">
                  <c:v>2020</c:v>
                </c:pt>
              </c:strCache>
            </c:strRef>
          </c:cat>
          <c:val>
            <c:numRef>
              <c:f>'21 5 Year Tot Mkt Shr Chgs'!$CV$56:$CV$61</c:f>
              <c:numCache>
                <c:formatCode>0.0%</c:formatCode>
                <c:ptCount val="6"/>
                <c:pt idx="0">
                  <c:v>0</c:v>
                </c:pt>
                <c:pt idx="1">
                  <c:v>-5.6865676170934541E-2</c:v>
                </c:pt>
                <c:pt idx="2">
                  <c:v>-7.9614100851621683E-2</c:v>
                </c:pt>
                <c:pt idx="3">
                  <c:v>-0.11645036641639113</c:v>
                </c:pt>
                <c:pt idx="4">
                  <c:v>-0.14999521737242857</c:v>
                </c:pt>
                <c:pt idx="5">
                  <c:v>-0.20314567682671456</c:v>
                </c:pt>
              </c:numCache>
            </c:numRef>
          </c:val>
          <c:smooth val="0"/>
          <c:extLst>
            <c:ext xmlns:c16="http://schemas.microsoft.com/office/drawing/2014/chart" uri="{C3380CC4-5D6E-409C-BE32-E72D297353CC}">
              <c16:uniqueId val="{00000001-F5E6-6C4B-A1E9-585E1A43E46C}"/>
            </c:ext>
          </c:extLst>
        </c:ser>
        <c:ser>
          <c:idx val="2"/>
          <c:order val="2"/>
          <c:tx>
            <c:strRef>
              <c:f>'21 5 Year Tot Mkt Shr Chgs'!$CW$55</c:f>
              <c:strCache>
                <c:ptCount val="1"/>
                <c:pt idx="0">
                  <c:v> Connect First </c:v>
                </c:pt>
              </c:strCache>
            </c:strRef>
          </c:tx>
          <c:spPr>
            <a:ln w="28575" cap="rnd">
              <a:solidFill>
                <a:srgbClr val="AB7942"/>
              </a:solidFill>
              <a:prstDash val="solid"/>
              <a:round/>
            </a:ln>
            <a:effectLst/>
          </c:spPr>
          <c:marker>
            <c:symbol val="none"/>
          </c:marker>
          <c:cat>
            <c:strRef>
              <c:f>'21 5 Year Tot Mkt Shr Chgs'!$CF$56:$CF$61</c:f>
              <c:strCache>
                <c:ptCount val="6"/>
                <c:pt idx="0">
                  <c:v>2015</c:v>
                </c:pt>
                <c:pt idx="1">
                  <c:v>2016</c:v>
                </c:pt>
                <c:pt idx="2">
                  <c:v>2017</c:v>
                </c:pt>
                <c:pt idx="3">
                  <c:v>2018</c:v>
                </c:pt>
                <c:pt idx="4">
                  <c:v>2019</c:v>
                </c:pt>
                <c:pt idx="5">
                  <c:v>2020</c:v>
                </c:pt>
              </c:strCache>
            </c:strRef>
          </c:cat>
          <c:val>
            <c:numRef>
              <c:f>'21 5 Year Tot Mkt Shr Chgs'!$CW$56:$CW$61</c:f>
              <c:numCache>
                <c:formatCode>0.0%</c:formatCode>
                <c:ptCount val="6"/>
                <c:pt idx="0">
                  <c:v>0</c:v>
                </c:pt>
                <c:pt idx="1">
                  <c:v>-3.8690369468415677E-2</c:v>
                </c:pt>
                <c:pt idx="2">
                  <c:v>-7.0268322282044868E-2</c:v>
                </c:pt>
                <c:pt idx="3">
                  <c:v>7.2219766877951536E-2</c:v>
                </c:pt>
                <c:pt idx="4">
                  <c:v>1.2040941918159695E-3</c:v>
                </c:pt>
                <c:pt idx="5">
                  <c:v>-8.120283991627783E-2</c:v>
                </c:pt>
              </c:numCache>
            </c:numRef>
          </c:val>
          <c:smooth val="0"/>
          <c:extLst>
            <c:ext xmlns:c16="http://schemas.microsoft.com/office/drawing/2014/chart" uri="{C3380CC4-5D6E-409C-BE32-E72D297353CC}">
              <c16:uniqueId val="{00000002-F5E6-6C4B-A1E9-585E1A43E46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Chgs'!$CU$63</c:f>
              <c:strCache>
                <c:ptCount val="1"/>
                <c:pt idx="0">
                  <c:v> ATB Financial </c:v>
                </c:pt>
              </c:strCache>
            </c:strRef>
          </c:tx>
          <c:spPr>
            <a:ln w="28575" cap="rnd">
              <a:solidFill>
                <a:srgbClr val="FF0000"/>
              </a:solidFill>
              <a:round/>
            </a:ln>
            <a:effectLst/>
          </c:spPr>
          <c:marker>
            <c:symbol val="none"/>
          </c:marker>
          <c:cat>
            <c:strRef>
              <c:f>'21 5 Year Tot Mkt Shr Chgs'!$CF$64:$CF$69</c:f>
              <c:strCache>
                <c:ptCount val="6"/>
                <c:pt idx="0">
                  <c:v>2015</c:v>
                </c:pt>
                <c:pt idx="1">
                  <c:v>2016</c:v>
                </c:pt>
                <c:pt idx="2">
                  <c:v>2017</c:v>
                </c:pt>
                <c:pt idx="3">
                  <c:v>2018</c:v>
                </c:pt>
                <c:pt idx="4">
                  <c:v>2019</c:v>
                </c:pt>
                <c:pt idx="5">
                  <c:v>2020</c:v>
                </c:pt>
              </c:strCache>
            </c:strRef>
          </c:cat>
          <c:val>
            <c:numRef>
              <c:f>'21 5 Year Tot Mkt Shr Chgs'!$CU$64:$CU$69</c:f>
              <c:numCache>
                <c:formatCode>0.0%</c:formatCode>
                <c:ptCount val="6"/>
                <c:pt idx="0">
                  <c:v>0</c:v>
                </c:pt>
                <c:pt idx="1">
                  <c:v>-1.9568297283299934E-2</c:v>
                </c:pt>
                <c:pt idx="2">
                  <c:v>-3.7123216059966761E-2</c:v>
                </c:pt>
                <c:pt idx="3">
                  <c:v>-3.2977469138463111E-2</c:v>
                </c:pt>
                <c:pt idx="4">
                  <c:v>-8.6079811018034608E-2</c:v>
                </c:pt>
                <c:pt idx="5">
                  <c:v>-0.16295205569427587</c:v>
                </c:pt>
              </c:numCache>
            </c:numRef>
          </c:val>
          <c:smooth val="0"/>
          <c:extLst>
            <c:ext xmlns:c16="http://schemas.microsoft.com/office/drawing/2014/chart" uri="{C3380CC4-5D6E-409C-BE32-E72D297353CC}">
              <c16:uniqueId val="{00000000-5DE1-E148-9897-4743D74AB130}"/>
            </c:ext>
          </c:extLst>
        </c:ser>
        <c:ser>
          <c:idx val="1"/>
          <c:order val="1"/>
          <c:tx>
            <c:strRef>
              <c:f>'21 5 Year Tot Mkt Shr Chgs'!$CV$63</c:f>
              <c:strCache>
                <c:ptCount val="1"/>
                <c:pt idx="0">
                  <c:v> Servus Credit Union </c:v>
                </c:pt>
              </c:strCache>
            </c:strRef>
          </c:tx>
          <c:spPr>
            <a:ln w="28575" cap="rnd">
              <a:solidFill>
                <a:srgbClr val="0432FF"/>
              </a:solidFill>
              <a:round/>
            </a:ln>
            <a:effectLst/>
          </c:spPr>
          <c:marker>
            <c:symbol val="none"/>
          </c:marker>
          <c:cat>
            <c:strRef>
              <c:f>'21 5 Year Tot Mkt Shr Chgs'!$CF$64:$CF$69</c:f>
              <c:strCache>
                <c:ptCount val="6"/>
                <c:pt idx="0">
                  <c:v>2015</c:v>
                </c:pt>
                <c:pt idx="1">
                  <c:v>2016</c:v>
                </c:pt>
                <c:pt idx="2">
                  <c:v>2017</c:v>
                </c:pt>
                <c:pt idx="3">
                  <c:v>2018</c:v>
                </c:pt>
                <c:pt idx="4">
                  <c:v>2019</c:v>
                </c:pt>
                <c:pt idx="5">
                  <c:v>2020</c:v>
                </c:pt>
              </c:strCache>
            </c:strRef>
          </c:cat>
          <c:val>
            <c:numRef>
              <c:f>'21 5 Year Tot Mkt Shr Chgs'!$CV$64:$CV$69</c:f>
              <c:numCache>
                <c:formatCode>0.0%</c:formatCode>
                <c:ptCount val="6"/>
                <c:pt idx="0">
                  <c:v>0</c:v>
                </c:pt>
                <c:pt idx="1">
                  <c:v>-2.1427580852254886E-2</c:v>
                </c:pt>
                <c:pt idx="2">
                  <c:v>-3.540907548721825E-2</c:v>
                </c:pt>
                <c:pt idx="3">
                  <c:v>-1.7195997674585906E-2</c:v>
                </c:pt>
                <c:pt idx="4">
                  <c:v>-4.4892609382132728E-2</c:v>
                </c:pt>
                <c:pt idx="5">
                  <c:v>-8.3610594229499749E-2</c:v>
                </c:pt>
              </c:numCache>
            </c:numRef>
          </c:val>
          <c:smooth val="0"/>
          <c:extLst>
            <c:ext xmlns:c16="http://schemas.microsoft.com/office/drawing/2014/chart" uri="{C3380CC4-5D6E-409C-BE32-E72D297353CC}">
              <c16:uniqueId val="{00000001-5DE1-E148-9897-4743D74AB130}"/>
            </c:ext>
          </c:extLst>
        </c:ser>
        <c:ser>
          <c:idx val="2"/>
          <c:order val="2"/>
          <c:tx>
            <c:strRef>
              <c:f>'21 5 Year Tot Mkt Shr Chgs'!$CW$63</c:f>
              <c:strCache>
                <c:ptCount val="1"/>
                <c:pt idx="0">
                  <c:v> Connect First </c:v>
                </c:pt>
              </c:strCache>
            </c:strRef>
          </c:tx>
          <c:spPr>
            <a:ln w="28575" cap="rnd">
              <a:solidFill>
                <a:srgbClr val="AB7942"/>
              </a:solidFill>
              <a:prstDash val="solid"/>
              <a:round/>
            </a:ln>
            <a:effectLst/>
          </c:spPr>
          <c:marker>
            <c:symbol val="none"/>
          </c:marker>
          <c:cat>
            <c:strRef>
              <c:f>'21 5 Year Tot Mkt Shr Chgs'!$CF$64:$CF$69</c:f>
              <c:strCache>
                <c:ptCount val="6"/>
                <c:pt idx="0">
                  <c:v>2015</c:v>
                </c:pt>
                <c:pt idx="1">
                  <c:v>2016</c:v>
                </c:pt>
                <c:pt idx="2">
                  <c:v>2017</c:v>
                </c:pt>
                <c:pt idx="3">
                  <c:v>2018</c:v>
                </c:pt>
                <c:pt idx="4">
                  <c:v>2019</c:v>
                </c:pt>
                <c:pt idx="5">
                  <c:v>2020</c:v>
                </c:pt>
              </c:strCache>
            </c:strRef>
          </c:cat>
          <c:val>
            <c:numRef>
              <c:f>'21 5 Year Tot Mkt Shr Chgs'!$CW$64:$CW$69</c:f>
              <c:numCache>
                <c:formatCode>0.0%</c:formatCode>
                <c:ptCount val="6"/>
                <c:pt idx="0">
                  <c:v>0</c:v>
                </c:pt>
                <c:pt idx="1">
                  <c:v>1.6130677827271012E-2</c:v>
                </c:pt>
                <c:pt idx="2">
                  <c:v>0.17489985415518422</c:v>
                </c:pt>
                <c:pt idx="3">
                  <c:v>0.1627345266819161</c:v>
                </c:pt>
                <c:pt idx="4">
                  <c:v>0.17561587493223413</c:v>
                </c:pt>
                <c:pt idx="5">
                  <c:v>7.8499296717363304E-2</c:v>
                </c:pt>
              </c:numCache>
            </c:numRef>
          </c:val>
          <c:smooth val="0"/>
          <c:extLst>
            <c:ext xmlns:c16="http://schemas.microsoft.com/office/drawing/2014/chart" uri="{C3380CC4-5D6E-409C-BE32-E72D297353CC}">
              <c16:uniqueId val="{00000002-5DE1-E148-9897-4743D74AB13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Desjardins</a:t>
            </a:r>
          </a:p>
          <a:p>
            <a:pPr>
              <a:defRPr/>
            </a:pPr>
            <a:r>
              <a:rPr lang="en-US" sz="1000"/>
              <a:t>Change in Share of Quebec Banks and CUs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'17 Change in Pers Province'!$AJ$4</c:f>
              <c:strCache>
                <c:ptCount val="1"/>
                <c:pt idx="0">
                  <c:v> Demand </c:v>
                </c:pt>
              </c:strCache>
            </c:strRef>
          </c:tx>
          <c:spPr>
            <a:ln w="28575" cap="rnd">
              <a:solidFill>
                <a:srgbClr val="00FA00"/>
              </a:solidFill>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Province'!$AJ$5:$AJ$25</c:f>
              <c:numCache>
                <c:formatCode>0.0%</c:formatCode>
                <c:ptCount val="21"/>
                <c:pt idx="0">
                  <c:v>0</c:v>
                </c:pt>
                <c:pt idx="1">
                  <c:v>1.8342895319517931E-2</c:v>
                </c:pt>
                <c:pt idx="2">
                  <c:v>3.1498473637187719E-4</c:v>
                </c:pt>
                <c:pt idx="3">
                  <c:v>3.6359748956380417E-2</c:v>
                </c:pt>
                <c:pt idx="4">
                  <c:v>1.9657984557899768E-2</c:v>
                </c:pt>
                <c:pt idx="5">
                  <c:v>3.0494095158422177E-2</c:v>
                </c:pt>
                <c:pt idx="6">
                  <c:v>2.45160453344993E-2</c:v>
                </c:pt>
                <c:pt idx="7">
                  <c:v>5.4492449415908938E-2</c:v>
                </c:pt>
                <c:pt idx="8">
                  <c:v>5.2580433201789019E-2</c:v>
                </c:pt>
                <c:pt idx="9">
                  <c:v>6.3311774211790503E-2</c:v>
                </c:pt>
                <c:pt idx="10">
                  <c:v>5.7414588255996046E-2</c:v>
                </c:pt>
                <c:pt idx="11">
                  <c:v>8.1842188821354647E-2</c:v>
                </c:pt>
                <c:pt idx="12">
                  <c:v>4.7774492534219219E-2</c:v>
                </c:pt>
                <c:pt idx="13">
                  <c:v>7.9886414428725169E-2</c:v>
                </c:pt>
                <c:pt idx="14">
                  <c:v>6.1162898770439518E-2</c:v>
                </c:pt>
                <c:pt idx="15">
                  <c:v>0.20244737965825116</c:v>
                </c:pt>
                <c:pt idx="16">
                  <c:v>0.19623907369095578</c:v>
                </c:pt>
                <c:pt idx="17">
                  <c:v>8.1339638877700529E-2</c:v>
                </c:pt>
                <c:pt idx="18">
                  <c:v>4.9555251286927879E-2</c:v>
                </c:pt>
                <c:pt idx="19">
                  <c:v>1.4459764616700996E-2</c:v>
                </c:pt>
                <c:pt idx="20">
                  <c:v>-3.41353612084523E-2</c:v>
                </c:pt>
              </c:numCache>
            </c:numRef>
          </c:val>
          <c:smooth val="0"/>
          <c:extLst>
            <c:ext xmlns:c16="http://schemas.microsoft.com/office/drawing/2014/chart" uri="{C3380CC4-5D6E-409C-BE32-E72D297353CC}">
              <c16:uniqueId val="{00000000-BCCC-DB42-B7F0-2A4F24562072}"/>
            </c:ext>
          </c:extLst>
        </c:ser>
        <c:ser>
          <c:idx val="1"/>
          <c:order val="1"/>
          <c:tx>
            <c:strRef>
              <c:f>'17 Change in Pers Province'!$AK$4</c:f>
              <c:strCache>
                <c:ptCount val="1"/>
                <c:pt idx="0">
                  <c:v> Term </c:v>
                </c:pt>
              </c:strCache>
            </c:strRef>
          </c:tx>
          <c:spPr>
            <a:ln w="28575" cap="rnd">
              <a:solidFill>
                <a:srgbClr val="C00000"/>
              </a:solidFill>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Province'!$AK$5:$AK$25</c:f>
              <c:numCache>
                <c:formatCode>0.0%</c:formatCode>
                <c:ptCount val="21"/>
                <c:pt idx="0">
                  <c:v>0</c:v>
                </c:pt>
                <c:pt idx="1">
                  <c:v>-3.2805810974297846E-3</c:v>
                </c:pt>
                <c:pt idx="2">
                  <c:v>-2.0383395750848469E-2</c:v>
                </c:pt>
                <c:pt idx="3">
                  <c:v>-4.2832400813300836E-2</c:v>
                </c:pt>
                <c:pt idx="4">
                  <c:v>-5.3955010971464351E-2</c:v>
                </c:pt>
                <c:pt idx="5">
                  <c:v>-5.8920995676900977E-2</c:v>
                </c:pt>
                <c:pt idx="6">
                  <c:v>-6.0464033561745185E-2</c:v>
                </c:pt>
                <c:pt idx="7">
                  <c:v>-6.3203071993915713E-2</c:v>
                </c:pt>
                <c:pt idx="8">
                  <c:v>-6.8458542829308799E-2</c:v>
                </c:pt>
                <c:pt idx="9">
                  <c:v>-8.0071395090084013E-2</c:v>
                </c:pt>
                <c:pt idx="10">
                  <c:v>-8.6198176284140476E-2</c:v>
                </c:pt>
                <c:pt idx="11">
                  <c:v>-0.11220242415417292</c:v>
                </c:pt>
                <c:pt idx="12">
                  <c:v>-0.13868378904443474</c:v>
                </c:pt>
                <c:pt idx="13">
                  <c:v>-0.15081566396297322</c:v>
                </c:pt>
                <c:pt idx="14">
                  <c:v>-0.17840797852453041</c:v>
                </c:pt>
                <c:pt idx="15">
                  <c:v>-0.16640284757345336</c:v>
                </c:pt>
                <c:pt idx="16">
                  <c:v>-0.17718928820083801</c:v>
                </c:pt>
                <c:pt idx="17">
                  <c:v>-0.22308287916872602</c:v>
                </c:pt>
                <c:pt idx="18">
                  <c:v>-0.21530878546721716</c:v>
                </c:pt>
                <c:pt idx="19">
                  <c:v>-0.20067747926853197</c:v>
                </c:pt>
                <c:pt idx="20">
                  <c:v>-0.1696582573118936</c:v>
                </c:pt>
              </c:numCache>
            </c:numRef>
          </c:val>
          <c:smooth val="0"/>
          <c:extLst>
            <c:ext xmlns:c16="http://schemas.microsoft.com/office/drawing/2014/chart" uri="{C3380CC4-5D6E-409C-BE32-E72D297353CC}">
              <c16:uniqueId val="{00000001-BCCC-DB42-B7F0-2A4F24562072}"/>
            </c:ext>
          </c:extLst>
        </c:ser>
        <c:ser>
          <c:idx val="2"/>
          <c:order val="2"/>
          <c:tx>
            <c:strRef>
              <c:f>'17 Change in Pers Province'!$AL$4</c:f>
              <c:strCache>
                <c:ptCount val="1"/>
                <c:pt idx="0">
                  <c:v> Total Deposits </c:v>
                </c:pt>
              </c:strCache>
            </c:strRef>
          </c:tx>
          <c:spPr>
            <a:ln w="28575" cap="rnd">
              <a:solidFill>
                <a:srgbClr val="0432FF"/>
              </a:solidFill>
              <a:prstDash val="sysDot"/>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Province'!$AL$5:$AL$25</c:f>
              <c:numCache>
                <c:formatCode>0.0%</c:formatCode>
                <c:ptCount val="21"/>
                <c:pt idx="0">
                  <c:v>0</c:v>
                </c:pt>
                <c:pt idx="1">
                  <c:v>7.0224380356285789E-3</c:v>
                </c:pt>
                <c:pt idx="2">
                  <c:v>-1.086296151601779E-2</c:v>
                </c:pt>
                <c:pt idx="3">
                  <c:v>-5.0675067326647824E-3</c:v>
                </c:pt>
                <c:pt idx="4">
                  <c:v>-1.9065485006070013E-2</c:v>
                </c:pt>
                <c:pt idx="5">
                  <c:v>-1.6391317470639998E-2</c:v>
                </c:pt>
                <c:pt idx="6">
                  <c:v>-2.0022998493628343E-2</c:v>
                </c:pt>
                <c:pt idx="7">
                  <c:v>-7.0747382753139684E-3</c:v>
                </c:pt>
                <c:pt idx="8">
                  <c:v>-1.0680118288489067E-2</c:v>
                </c:pt>
                <c:pt idx="9">
                  <c:v>-1.1597072457048704E-2</c:v>
                </c:pt>
                <c:pt idx="10">
                  <c:v>-1.7630349977259239E-2</c:v>
                </c:pt>
                <c:pt idx="11">
                  <c:v>-2.057036682250174E-2</c:v>
                </c:pt>
                <c:pt idx="12">
                  <c:v>-5.0751377071213535E-2</c:v>
                </c:pt>
                <c:pt idx="13">
                  <c:v>-4.3357648304656313E-2</c:v>
                </c:pt>
                <c:pt idx="14">
                  <c:v>-6.7227839980359749E-2</c:v>
                </c:pt>
                <c:pt idx="15">
                  <c:v>2.3318856060955593E-3</c:v>
                </c:pt>
                <c:pt idx="16">
                  <c:v>-6.8099235153605006E-3</c:v>
                </c:pt>
                <c:pt idx="17">
                  <c:v>-8.0485379505801619E-2</c:v>
                </c:pt>
                <c:pt idx="18">
                  <c:v>-8.9664594774455847E-2</c:v>
                </c:pt>
                <c:pt idx="19">
                  <c:v>-9.7069651914036229E-2</c:v>
                </c:pt>
                <c:pt idx="20">
                  <c:v>-0.10583880789644771</c:v>
                </c:pt>
              </c:numCache>
            </c:numRef>
          </c:val>
          <c:smooth val="0"/>
          <c:extLst>
            <c:ext xmlns:c16="http://schemas.microsoft.com/office/drawing/2014/chart" uri="{C3380CC4-5D6E-409C-BE32-E72D297353CC}">
              <c16:uniqueId val="{00000002-BCCC-DB42-B7F0-2A4F24562072}"/>
            </c:ext>
          </c:extLst>
        </c:ser>
        <c:ser>
          <c:idx val="3"/>
          <c:order val="3"/>
          <c:tx>
            <c:strRef>
              <c:f>'17 Change in Pers Province'!$AM$4</c:f>
              <c:strCache>
                <c:ptCount val="1"/>
                <c:pt idx="0">
                  <c:v> Mortgages </c:v>
                </c:pt>
              </c:strCache>
            </c:strRef>
          </c:tx>
          <c:spPr>
            <a:ln w="28575" cap="rnd">
              <a:solidFill>
                <a:srgbClr val="AB7942"/>
              </a:solidFill>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Province'!$AM$5:$AM$25</c:f>
              <c:numCache>
                <c:formatCode>0.0%</c:formatCode>
                <c:ptCount val="21"/>
                <c:pt idx="0">
                  <c:v>0</c:v>
                </c:pt>
                <c:pt idx="1">
                  <c:v>2.0261657967367728E-3</c:v>
                </c:pt>
                <c:pt idx="2">
                  <c:v>9.0898389020780592E-3</c:v>
                </c:pt>
                <c:pt idx="3">
                  <c:v>1.231832353804216E-2</c:v>
                </c:pt>
                <c:pt idx="4">
                  <c:v>1.2722128947430991E-2</c:v>
                </c:pt>
                <c:pt idx="5">
                  <c:v>2.1882620987153229E-2</c:v>
                </c:pt>
                <c:pt idx="6">
                  <c:v>3.5910247589539951E-2</c:v>
                </c:pt>
                <c:pt idx="7">
                  <c:v>5.1505608445213562E-2</c:v>
                </c:pt>
                <c:pt idx="8">
                  <c:v>5.4007245554872581E-2</c:v>
                </c:pt>
                <c:pt idx="9">
                  <c:v>6.1063473685976775E-2</c:v>
                </c:pt>
                <c:pt idx="10">
                  <c:v>6.3408682630914551E-2</c:v>
                </c:pt>
                <c:pt idx="11">
                  <c:v>7.4655932518987847E-2</c:v>
                </c:pt>
                <c:pt idx="12">
                  <c:v>8.4193255976219003E-2</c:v>
                </c:pt>
                <c:pt idx="13">
                  <c:v>0.10788362272967218</c:v>
                </c:pt>
                <c:pt idx="14">
                  <c:v>9.8239117441817472E-2</c:v>
                </c:pt>
                <c:pt idx="15">
                  <c:v>0.12488714513200122</c:v>
                </c:pt>
                <c:pt idx="16">
                  <c:v>0.12254527391650047</c:v>
                </c:pt>
                <c:pt idx="17">
                  <c:v>0.11959275928761323</c:v>
                </c:pt>
                <c:pt idx="18">
                  <c:v>0.13986933182623718</c:v>
                </c:pt>
                <c:pt idx="19">
                  <c:v>0.12131795294358862</c:v>
                </c:pt>
                <c:pt idx="20">
                  <c:v>0.14968709307694361</c:v>
                </c:pt>
              </c:numCache>
            </c:numRef>
          </c:val>
          <c:smooth val="0"/>
          <c:extLst>
            <c:ext xmlns:c16="http://schemas.microsoft.com/office/drawing/2014/chart" uri="{C3380CC4-5D6E-409C-BE32-E72D297353CC}">
              <c16:uniqueId val="{00000003-BCCC-DB42-B7F0-2A4F24562072}"/>
            </c:ext>
          </c:extLst>
        </c:ser>
        <c:ser>
          <c:idx val="4"/>
          <c:order val="4"/>
          <c:tx>
            <c:strRef>
              <c:f>'17 Change in Pers Province'!$AN$4</c:f>
              <c:strCache>
                <c:ptCount val="1"/>
                <c:pt idx="0">
                  <c:v> Personal Loans </c:v>
                </c:pt>
              </c:strCache>
            </c:strRef>
          </c:tx>
          <c:spPr>
            <a:ln w="28575" cap="rnd">
              <a:solidFill>
                <a:srgbClr val="00B0F0"/>
              </a:solidFill>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Province'!$AN$5:$AN$25</c:f>
              <c:numCache>
                <c:formatCode>0.0%</c:formatCode>
                <c:ptCount val="21"/>
                <c:pt idx="0">
                  <c:v>0</c:v>
                </c:pt>
                <c:pt idx="1">
                  <c:v>1.0179834849808387E-2</c:v>
                </c:pt>
                <c:pt idx="2">
                  <c:v>-6.1061331415842033E-3</c:v>
                </c:pt>
                <c:pt idx="3">
                  <c:v>2.5436270303511449E-2</c:v>
                </c:pt>
                <c:pt idx="4">
                  <c:v>2.8522524732220285E-2</c:v>
                </c:pt>
                <c:pt idx="5">
                  <c:v>5.282246746570602E-2</c:v>
                </c:pt>
                <c:pt idx="6">
                  <c:v>6.0450644494299682E-2</c:v>
                </c:pt>
                <c:pt idx="7">
                  <c:v>0.10099356181036488</c:v>
                </c:pt>
                <c:pt idx="8">
                  <c:v>8.2574390779534809E-2</c:v>
                </c:pt>
                <c:pt idx="9">
                  <c:v>9.5274246630454126E-2</c:v>
                </c:pt>
                <c:pt idx="10">
                  <c:v>6.7429962791067777E-2</c:v>
                </c:pt>
                <c:pt idx="11">
                  <c:v>7.8150688915069336E-2</c:v>
                </c:pt>
                <c:pt idx="12">
                  <c:v>6.2796310757147963E-2</c:v>
                </c:pt>
                <c:pt idx="13">
                  <c:v>5.8747610211851369E-2</c:v>
                </c:pt>
                <c:pt idx="14">
                  <c:v>1.7630341546040502E-2</c:v>
                </c:pt>
                <c:pt idx="15">
                  <c:v>-2.2793460264733952E-2</c:v>
                </c:pt>
                <c:pt idx="16">
                  <c:v>9.8853710314067336E-3</c:v>
                </c:pt>
                <c:pt idx="17">
                  <c:v>-6.5186895756286556E-2</c:v>
                </c:pt>
                <c:pt idx="18">
                  <c:v>-9.3926194924874057E-2</c:v>
                </c:pt>
                <c:pt idx="19">
                  <c:v>-8.2451129616009589E-2</c:v>
                </c:pt>
                <c:pt idx="20">
                  <c:v>-5.1469181374421066E-2</c:v>
                </c:pt>
              </c:numCache>
            </c:numRef>
          </c:val>
          <c:smooth val="0"/>
          <c:extLst>
            <c:ext xmlns:c16="http://schemas.microsoft.com/office/drawing/2014/chart" uri="{C3380CC4-5D6E-409C-BE32-E72D297353CC}">
              <c16:uniqueId val="{00000004-BCCC-DB42-B7F0-2A4F24562072}"/>
            </c:ext>
          </c:extLst>
        </c:ser>
        <c:ser>
          <c:idx val="5"/>
          <c:order val="5"/>
          <c:tx>
            <c:strRef>
              <c:f>'17 Change in Pers Province'!$AO$4</c:f>
              <c:strCache>
                <c:ptCount val="1"/>
                <c:pt idx="0">
                  <c:v> Total Personal Loans </c:v>
                </c:pt>
              </c:strCache>
            </c:strRef>
          </c:tx>
          <c:spPr>
            <a:ln w="28575" cap="rnd">
              <a:solidFill>
                <a:srgbClr val="FF0000"/>
              </a:solidFill>
              <a:prstDash val="sysDot"/>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Province'!$AO$5:$AO$25</c:f>
              <c:numCache>
                <c:formatCode>0.0%</c:formatCode>
                <c:ptCount val="21"/>
                <c:pt idx="0">
                  <c:v>0</c:v>
                </c:pt>
                <c:pt idx="1">
                  <c:v>3.0596138491200717E-3</c:v>
                </c:pt>
                <c:pt idx="2">
                  <c:v>4.7332966605783131E-3</c:v>
                </c:pt>
                <c:pt idx="3">
                  <c:v>1.503127098515173E-2</c:v>
                </c:pt>
                <c:pt idx="4">
                  <c:v>1.5446124738811127E-2</c:v>
                </c:pt>
                <c:pt idx="5">
                  <c:v>2.7227469233175781E-2</c:v>
                </c:pt>
                <c:pt idx="6">
                  <c:v>3.8126057404581179E-2</c:v>
                </c:pt>
                <c:pt idx="7">
                  <c:v>5.9662656602094494E-2</c:v>
                </c:pt>
                <c:pt idx="8">
                  <c:v>5.6535929859908365E-2</c:v>
                </c:pt>
                <c:pt idx="9">
                  <c:v>6.4105930779226425E-2</c:v>
                </c:pt>
                <c:pt idx="10">
                  <c:v>5.9648324062480357E-2</c:v>
                </c:pt>
                <c:pt idx="11">
                  <c:v>7.2316222509747619E-2</c:v>
                </c:pt>
                <c:pt idx="12">
                  <c:v>7.5405326176203435E-2</c:v>
                </c:pt>
                <c:pt idx="13">
                  <c:v>9.2221264001965481E-2</c:v>
                </c:pt>
                <c:pt idx="14">
                  <c:v>7.6723080460854326E-2</c:v>
                </c:pt>
                <c:pt idx="15">
                  <c:v>9.1181535203658431E-2</c:v>
                </c:pt>
                <c:pt idx="16">
                  <c:v>9.837608281910154E-2</c:v>
                </c:pt>
                <c:pt idx="17">
                  <c:v>8.0420129692459416E-2</c:v>
                </c:pt>
                <c:pt idx="18">
                  <c:v>9.0010283590870779E-2</c:v>
                </c:pt>
                <c:pt idx="19">
                  <c:v>0.11607397141752332</c:v>
                </c:pt>
                <c:pt idx="20">
                  <c:v>0.13507474878628375</c:v>
                </c:pt>
              </c:numCache>
            </c:numRef>
          </c:val>
          <c:smooth val="0"/>
          <c:extLst>
            <c:ext xmlns:c16="http://schemas.microsoft.com/office/drawing/2014/chart" uri="{C3380CC4-5D6E-409C-BE32-E72D297353CC}">
              <c16:uniqueId val="{00000005-BCCC-DB42-B7F0-2A4F24562072}"/>
            </c:ext>
          </c:extLst>
        </c:ser>
        <c:ser>
          <c:idx val="6"/>
          <c:order val="6"/>
          <c:tx>
            <c:strRef>
              <c:f>'17 Change in Pers Province'!$AP$4</c:f>
              <c:strCache>
                <c:ptCount val="1"/>
                <c:pt idx="0">
                  <c:v> Total Deps and Loans </c:v>
                </c:pt>
              </c:strCache>
            </c:strRef>
          </c:tx>
          <c:spPr>
            <a:ln w="28575" cap="rnd">
              <a:solidFill>
                <a:schemeClr val="tx1"/>
              </a:solidFill>
              <a:prstDash val="sysDot"/>
              <a:round/>
            </a:ln>
            <a:effectLst/>
          </c:spPr>
          <c:marker>
            <c:symbol val="none"/>
          </c:marker>
          <c:cat>
            <c:strRef>
              <c:f>'17 Change in Pers Province'!$AI$5:$AI$25</c:f>
              <c:strCache>
                <c:ptCount val="21"/>
                <c:pt idx="0">
                  <c:v>Q3</c:v>
                </c:pt>
                <c:pt idx="1">
                  <c:v>Q4</c:v>
                </c:pt>
                <c:pt idx="2">
                  <c:v>Q1'17</c:v>
                </c:pt>
                <c:pt idx="3">
                  <c:v>Q2</c:v>
                </c:pt>
                <c:pt idx="4">
                  <c:v>Q3</c:v>
                </c:pt>
                <c:pt idx="5">
                  <c:v>Q4</c:v>
                </c:pt>
                <c:pt idx="6">
                  <c:v>Q1'18</c:v>
                </c:pt>
                <c:pt idx="7">
                  <c:v>Q2</c:v>
                </c:pt>
                <c:pt idx="8">
                  <c:v>Q3</c:v>
                </c:pt>
                <c:pt idx="9">
                  <c:v>Q4</c:v>
                </c:pt>
                <c:pt idx="10">
                  <c:v>Q1'19</c:v>
                </c:pt>
                <c:pt idx="11">
                  <c:v>Q2</c:v>
                </c:pt>
                <c:pt idx="12">
                  <c:v>Q3</c:v>
                </c:pt>
                <c:pt idx="13">
                  <c:v>Q4</c:v>
                </c:pt>
                <c:pt idx="14">
                  <c:v>Q1'20</c:v>
                </c:pt>
                <c:pt idx="15">
                  <c:v>Q2</c:v>
                </c:pt>
                <c:pt idx="16">
                  <c:v>Q3</c:v>
                </c:pt>
                <c:pt idx="17">
                  <c:v>Q4</c:v>
                </c:pt>
                <c:pt idx="18">
                  <c:v>Q1'21</c:v>
                </c:pt>
                <c:pt idx="19">
                  <c:v>Q2</c:v>
                </c:pt>
                <c:pt idx="20">
                  <c:v>Q3</c:v>
                </c:pt>
              </c:strCache>
            </c:strRef>
          </c:cat>
          <c:val>
            <c:numRef>
              <c:f>'17 Change in Pers Province'!$AP$5:$AP$25</c:f>
              <c:numCache>
                <c:formatCode>0.0%</c:formatCode>
                <c:ptCount val="21"/>
                <c:pt idx="0">
                  <c:v>0</c:v>
                </c:pt>
                <c:pt idx="1">
                  <c:v>4.7050310027162813E-3</c:v>
                </c:pt>
                <c:pt idx="2">
                  <c:v>-1.2042702107064446E-3</c:v>
                </c:pt>
                <c:pt idx="3">
                  <c:v>7.1904895694934962E-3</c:v>
                </c:pt>
                <c:pt idx="4">
                  <c:v>1.3982375690983653E-3</c:v>
                </c:pt>
                <c:pt idx="5">
                  <c:v>9.2819620739058323E-3</c:v>
                </c:pt>
                <c:pt idx="6">
                  <c:v>1.4042105882053228E-2</c:v>
                </c:pt>
                <c:pt idx="7">
                  <c:v>3.1856986127678059E-2</c:v>
                </c:pt>
                <c:pt idx="8">
                  <c:v>2.8409230708286531E-2</c:v>
                </c:pt>
                <c:pt idx="9">
                  <c:v>3.2425875182367912E-2</c:v>
                </c:pt>
                <c:pt idx="10">
                  <c:v>2.7533459527515819E-2</c:v>
                </c:pt>
                <c:pt idx="11">
                  <c:v>3.3582446659404422E-2</c:v>
                </c:pt>
                <c:pt idx="12">
                  <c:v>2.1903033243725414E-2</c:v>
                </c:pt>
                <c:pt idx="13">
                  <c:v>3.4555224369567185E-2</c:v>
                </c:pt>
                <c:pt idx="14">
                  <c:v>1.5168157992425322E-2</c:v>
                </c:pt>
                <c:pt idx="15">
                  <c:v>5.5124748185586298E-2</c:v>
                </c:pt>
                <c:pt idx="16">
                  <c:v>5.4947212337939075E-2</c:v>
                </c:pt>
                <c:pt idx="17">
                  <c:v>1.0576112757623041E-2</c:v>
                </c:pt>
                <c:pt idx="18">
                  <c:v>1.0890678012650383E-2</c:v>
                </c:pt>
                <c:pt idx="19">
                  <c:v>2.0224768783144831E-2</c:v>
                </c:pt>
                <c:pt idx="20">
                  <c:v>2.5254281623991116E-2</c:v>
                </c:pt>
              </c:numCache>
            </c:numRef>
          </c:val>
          <c:smooth val="0"/>
          <c:extLst>
            <c:ext xmlns:c16="http://schemas.microsoft.com/office/drawing/2014/chart" uri="{C3380CC4-5D6E-409C-BE32-E72D297353CC}">
              <c16:uniqueId val="{00000006-BCCC-DB42-B7F0-2A4F24562072}"/>
            </c:ext>
          </c:extLst>
        </c:ser>
        <c:dLbls>
          <c:showLegendKey val="0"/>
          <c:showVal val="0"/>
          <c:showCatName val="0"/>
          <c:showSerName val="0"/>
          <c:showPercent val="0"/>
          <c:showBubbleSize val="0"/>
        </c:dLbls>
        <c:smooth val="0"/>
        <c:axId val="81062016"/>
        <c:axId val="81064768"/>
      </c:lineChart>
      <c:catAx>
        <c:axId val="8106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64768"/>
        <c:crosses val="autoZero"/>
        <c:auto val="1"/>
        <c:lblAlgn val="ctr"/>
        <c:lblOffset val="100"/>
        <c:noMultiLvlLbl val="0"/>
      </c:catAx>
      <c:valAx>
        <c:axId val="81064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6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 and Loans</a:t>
            </a:r>
          </a:p>
          <a:p>
            <a:pPr>
              <a:defRPr/>
            </a:pPr>
            <a:r>
              <a:rPr lang="en-US" sz="1200"/>
              <a:t>%</a:t>
            </a:r>
            <a:r>
              <a:rPr lang="en-US" sz="1200" baseline="0"/>
              <a:t> Change in Share</a:t>
            </a:r>
            <a:endParaRPr lang="en-US" sz="1200"/>
          </a:p>
        </c:rich>
      </c:tx>
      <c:layout>
        <c:manualLayout>
          <c:xMode val="edge"/>
          <c:yMode val="edge"/>
          <c:x val="9.5890840652446657E-2"/>
          <c:y val="1.9125862088113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Bks'!$CQ$80</c:f>
              <c:strCache>
                <c:ptCount val="1"/>
                <c:pt idx="0">
                  <c:v> ATB Financial </c:v>
                </c:pt>
              </c:strCache>
            </c:strRef>
          </c:tx>
          <c:spPr>
            <a:ln w="28575" cap="rnd">
              <a:solidFill>
                <a:srgbClr val="FF0000"/>
              </a:solidFill>
              <a:round/>
            </a:ln>
            <a:effectLst/>
          </c:spPr>
          <c:marker>
            <c:symbol val="none"/>
          </c:marker>
          <c:cat>
            <c:numRef>
              <c:f>'22 5 Yr Change Prov Sh of Bks'!$CB$81:$CB$86</c:f>
              <c:numCache>
                <c:formatCode>General</c:formatCode>
                <c:ptCount val="6"/>
                <c:pt idx="0">
                  <c:v>2015</c:v>
                </c:pt>
                <c:pt idx="1">
                  <c:v>2016</c:v>
                </c:pt>
                <c:pt idx="2">
                  <c:v>2017</c:v>
                </c:pt>
                <c:pt idx="3">
                  <c:v>2018</c:v>
                </c:pt>
                <c:pt idx="4">
                  <c:v>2019</c:v>
                </c:pt>
                <c:pt idx="5">
                  <c:v>2020</c:v>
                </c:pt>
              </c:numCache>
            </c:numRef>
          </c:cat>
          <c:val>
            <c:numRef>
              <c:f>'22 5 Yr Change Prov Sh of Bks'!$CQ$81:$CQ$86</c:f>
              <c:numCache>
                <c:formatCode>0.0%</c:formatCode>
                <c:ptCount val="6"/>
                <c:pt idx="0">
                  <c:v>0</c:v>
                </c:pt>
                <c:pt idx="1">
                  <c:v>-1.9286200617682073E-3</c:v>
                </c:pt>
                <c:pt idx="2">
                  <c:v>4.725571048882294E-2</c:v>
                </c:pt>
                <c:pt idx="3">
                  <c:v>1.8093978432425516E-2</c:v>
                </c:pt>
                <c:pt idx="4">
                  <c:v>4.1755989052774112E-2</c:v>
                </c:pt>
                <c:pt idx="5">
                  <c:v>3.9737908873742858E-2</c:v>
                </c:pt>
              </c:numCache>
            </c:numRef>
          </c:val>
          <c:smooth val="0"/>
          <c:extLst>
            <c:ext xmlns:c16="http://schemas.microsoft.com/office/drawing/2014/chart" uri="{C3380CC4-5D6E-409C-BE32-E72D297353CC}">
              <c16:uniqueId val="{00000000-BE16-2641-AA83-1FC6C8F96AA3}"/>
            </c:ext>
          </c:extLst>
        </c:ser>
        <c:ser>
          <c:idx val="1"/>
          <c:order val="1"/>
          <c:tx>
            <c:strRef>
              <c:f>'22 5 Yr Change Prov Sh of Bks'!$CR$80</c:f>
              <c:strCache>
                <c:ptCount val="1"/>
                <c:pt idx="0">
                  <c:v> Servus Credit Union </c:v>
                </c:pt>
              </c:strCache>
            </c:strRef>
          </c:tx>
          <c:spPr>
            <a:ln w="28575" cap="rnd">
              <a:solidFill>
                <a:srgbClr val="0432FF"/>
              </a:solidFill>
              <a:round/>
            </a:ln>
            <a:effectLst/>
          </c:spPr>
          <c:marker>
            <c:symbol val="none"/>
          </c:marker>
          <c:cat>
            <c:numRef>
              <c:f>'22 5 Yr Change Prov Sh of Bks'!$CB$81:$CB$86</c:f>
              <c:numCache>
                <c:formatCode>General</c:formatCode>
                <c:ptCount val="6"/>
                <c:pt idx="0">
                  <c:v>2015</c:v>
                </c:pt>
                <c:pt idx="1">
                  <c:v>2016</c:v>
                </c:pt>
                <c:pt idx="2">
                  <c:v>2017</c:v>
                </c:pt>
                <c:pt idx="3">
                  <c:v>2018</c:v>
                </c:pt>
                <c:pt idx="4">
                  <c:v>2019</c:v>
                </c:pt>
                <c:pt idx="5">
                  <c:v>2020</c:v>
                </c:pt>
              </c:numCache>
            </c:numRef>
          </c:cat>
          <c:val>
            <c:numRef>
              <c:f>'22 5 Yr Change Prov Sh of Bks'!$CR$81:$CR$86</c:f>
              <c:numCache>
                <c:formatCode>0.0%</c:formatCode>
                <c:ptCount val="6"/>
                <c:pt idx="0">
                  <c:v>0</c:v>
                </c:pt>
                <c:pt idx="1">
                  <c:v>-5.3485593168151229E-3</c:v>
                </c:pt>
                <c:pt idx="2">
                  <c:v>1.4718168651509105E-3</c:v>
                </c:pt>
                <c:pt idx="3">
                  <c:v>1.3248093187664354E-2</c:v>
                </c:pt>
                <c:pt idx="4">
                  <c:v>1.8255976760693605E-2</c:v>
                </c:pt>
                <c:pt idx="5">
                  <c:v>4.9618883801665119E-2</c:v>
                </c:pt>
              </c:numCache>
            </c:numRef>
          </c:val>
          <c:smooth val="0"/>
          <c:extLst>
            <c:ext xmlns:c16="http://schemas.microsoft.com/office/drawing/2014/chart" uri="{C3380CC4-5D6E-409C-BE32-E72D297353CC}">
              <c16:uniqueId val="{00000001-BE16-2641-AA83-1FC6C8F96AA3}"/>
            </c:ext>
          </c:extLst>
        </c:ser>
        <c:ser>
          <c:idx val="2"/>
          <c:order val="2"/>
          <c:tx>
            <c:strRef>
              <c:f>'22 5 Yr Change Prov Sh of Bks'!$CS$80</c:f>
              <c:strCache>
                <c:ptCount val="1"/>
                <c:pt idx="0">
                  <c:v> Connect First </c:v>
                </c:pt>
              </c:strCache>
            </c:strRef>
          </c:tx>
          <c:spPr>
            <a:ln w="28575" cap="rnd">
              <a:solidFill>
                <a:srgbClr val="AB7942"/>
              </a:solidFill>
              <a:prstDash val="solid"/>
              <a:round/>
            </a:ln>
            <a:effectLst/>
          </c:spPr>
          <c:marker>
            <c:symbol val="none"/>
          </c:marker>
          <c:cat>
            <c:numRef>
              <c:f>'22 5 Yr Change Prov Sh of Bks'!$CB$81:$CB$86</c:f>
              <c:numCache>
                <c:formatCode>General</c:formatCode>
                <c:ptCount val="6"/>
                <c:pt idx="0">
                  <c:v>2015</c:v>
                </c:pt>
                <c:pt idx="1">
                  <c:v>2016</c:v>
                </c:pt>
                <c:pt idx="2">
                  <c:v>2017</c:v>
                </c:pt>
                <c:pt idx="3">
                  <c:v>2018</c:v>
                </c:pt>
                <c:pt idx="4">
                  <c:v>2019</c:v>
                </c:pt>
                <c:pt idx="5">
                  <c:v>2020</c:v>
                </c:pt>
              </c:numCache>
            </c:numRef>
          </c:cat>
          <c:val>
            <c:numRef>
              <c:f>'22 5 Yr Change Prov Sh of Bks'!$CS$81:$CS$86</c:f>
              <c:numCache>
                <c:formatCode>0.0%</c:formatCode>
                <c:ptCount val="6"/>
                <c:pt idx="0">
                  <c:v>0</c:v>
                </c:pt>
                <c:pt idx="1">
                  <c:v>1.9503880671211095E-2</c:v>
                </c:pt>
                <c:pt idx="2">
                  <c:v>8.6262642067208808E-2</c:v>
                </c:pt>
                <c:pt idx="3">
                  <c:v>0.21359555952849052</c:v>
                </c:pt>
                <c:pt idx="4">
                  <c:v>0.21588921403810435</c:v>
                </c:pt>
                <c:pt idx="5">
                  <c:v>0.21870883238239699</c:v>
                </c:pt>
              </c:numCache>
            </c:numRef>
          </c:val>
          <c:smooth val="0"/>
          <c:extLst>
            <c:ext xmlns:c16="http://schemas.microsoft.com/office/drawing/2014/chart" uri="{C3380CC4-5D6E-409C-BE32-E72D297353CC}">
              <c16:uniqueId val="{00000002-BE16-2641-AA83-1FC6C8F96AA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Bks'!$CQ$64</c:f>
              <c:strCache>
                <c:ptCount val="1"/>
                <c:pt idx="0">
                  <c:v> ATB Financial </c:v>
                </c:pt>
              </c:strCache>
            </c:strRef>
          </c:tx>
          <c:spPr>
            <a:ln w="28575" cap="rnd">
              <a:solidFill>
                <a:srgbClr val="FF0000"/>
              </a:solidFill>
              <a:round/>
            </a:ln>
            <a:effectLst/>
          </c:spPr>
          <c:marker>
            <c:symbol val="none"/>
          </c:marker>
          <c:cat>
            <c:numRef>
              <c:f>'22 5 Yr Change Prov Sh of Bks'!$CB$65:$CB$70</c:f>
              <c:numCache>
                <c:formatCode>General</c:formatCode>
                <c:ptCount val="6"/>
                <c:pt idx="0">
                  <c:v>2015</c:v>
                </c:pt>
                <c:pt idx="1">
                  <c:v>2016</c:v>
                </c:pt>
                <c:pt idx="2">
                  <c:v>2017</c:v>
                </c:pt>
                <c:pt idx="3">
                  <c:v>2018</c:v>
                </c:pt>
                <c:pt idx="4">
                  <c:v>2019</c:v>
                </c:pt>
                <c:pt idx="5">
                  <c:v>2020</c:v>
                </c:pt>
              </c:numCache>
            </c:numRef>
          </c:cat>
          <c:val>
            <c:numRef>
              <c:f>'22 5 Yr Change Prov Sh of Bks'!$CQ$65:$CQ$70</c:f>
              <c:numCache>
                <c:formatCode>0.0%</c:formatCode>
                <c:ptCount val="6"/>
                <c:pt idx="0">
                  <c:v>0</c:v>
                </c:pt>
                <c:pt idx="1">
                  <c:v>-1.6157774874717028E-2</c:v>
                </c:pt>
                <c:pt idx="2">
                  <c:v>5.3013393048076105E-2</c:v>
                </c:pt>
                <c:pt idx="3">
                  <c:v>-2.3010348283425828E-2</c:v>
                </c:pt>
                <c:pt idx="4">
                  <c:v>3.536520775633805E-2</c:v>
                </c:pt>
                <c:pt idx="5">
                  <c:v>5.7318699119520262E-2</c:v>
                </c:pt>
              </c:numCache>
            </c:numRef>
          </c:val>
          <c:smooth val="0"/>
          <c:extLst>
            <c:ext xmlns:c16="http://schemas.microsoft.com/office/drawing/2014/chart" uri="{C3380CC4-5D6E-409C-BE32-E72D297353CC}">
              <c16:uniqueId val="{00000000-EC99-D54D-B605-AB0756AE82EE}"/>
            </c:ext>
          </c:extLst>
        </c:ser>
        <c:ser>
          <c:idx val="1"/>
          <c:order val="1"/>
          <c:tx>
            <c:strRef>
              <c:f>'22 5 Yr Change Prov Sh of Bks'!$CR$64</c:f>
              <c:strCache>
                <c:ptCount val="1"/>
                <c:pt idx="0">
                  <c:v> Servus Credit Union </c:v>
                </c:pt>
              </c:strCache>
            </c:strRef>
          </c:tx>
          <c:spPr>
            <a:ln w="28575" cap="rnd">
              <a:solidFill>
                <a:srgbClr val="0432FF"/>
              </a:solidFill>
              <a:round/>
            </a:ln>
            <a:effectLst/>
          </c:spPr>
          <c:marker>
            <c:symbol val="none"/>
          </c:marker>
          <c:cat>
            <c:numRef>
              <c:f>'22 5 Yr Change Prov Sh of Bks'!$CB$65:$CB$70</c:f>
              <c:numCache>
                <c:formatCode>General</c:formatCode>
                <c:ptCount val="6"/>
                <c:pt idx="0">
                  <c:v>2015</c:v>
                </c:pt>
                <c:pt idx="1">
                  <c:v>2016</c:v>
                </c:pt>
                <c:pt idx="2">
                  <c:v>2017</c:v>
                </c:pt>
                <c:pt idx="3">
                  <c:v>2018</c:v>
                </c:pt>
                <c:pt idx="4">
                  <c:v>2019</c:v>
                </c:pt>
                <c:pt idx="5">
                  <c:v>2020</c:v>
                </c:pt>
              </c:numCache>
            </c:numRef>
          </c:cat>
          <c:val>
            <c:numRef>
              <c:f>'22 5 Yr Change Prov Sh of Bks'!$CR$65:$CR$70</c:f>
              <c:numCache>
                <c:formatCode>0.0%</c:formatCode>
                <c:ptCount val="6"/>
                <c:pt idx="0">
                  <c:v>0</c:v>
                </c:pt>
                <c:pt idx="1">
                  <c:v>-2.0349604145993912E-2</c:v>
                </c:pt>
                <c:pt idx="2">
                  <c:v>-2.5041065002559874E-2</c:v>
                </c:pt>
                <c:pt idx="3">
                  <c:v>-4.1962475991463404E-2</c:v>
                </c:pt>
                <c:pt idx="4">
                  <c:v>-3.4167271234275418E-2</c:v>
                </c:pt>
                <c:pt idx="5">
                  <c:v>1.1453171626663771E-2</c:v>
                </c:pt>
              </c:numCache>
            </c:numRef>
          </c:val>
          <c:smooth val="0"/>
          <c:extLst>
            <c:ext xmlns:c16="http://schemas.microsoft.com/office/drawing/2014/chart" uri="{C3380CC4-5D6E-409C-BE32-E72D297353CC}">
              <c16:uniqueId val="{00000001-EC99-D54D-B605-AB0756AE82EE}"/>
            </c:ext>
          </c:extLst>
        </c:ser>
        <c:ser>
          <c:idx val="2"/>
          <c:order val="2"/>
          <c:tx>
            <c:strRef>
              <c:f>'22 5 Yr Change Prov Sh of Bks'!$CS$64</c:f>
              <c:strCache>
                <c:ptCount val="1"/>
                <c:pt idx="0">
                  <c:v> Connect First </c:v>
                </c:pt>
              </c:strCache>
            </c:strRef>
          </c:tx>
          <c:spPr>
            <a:ln w="28575" cap="rnd">
              <a:solidFill>
                <a:srgbClr val="AB7942"/>
              </a:solidFill>
              <a:prstDash val="solid"/>
              <a:round/>
            </a:ln>
            <a:effectLst/>
          </c:spPr>
          <c:marker>
            <c:symbol val="none"/>
          </c:marker>
          <c:cat>
            <c:numRef>
              <c:f>'22 5 Yr Change Prov Sh of Bks'!$CB$65:$CB$70</c:f>
              <c:numCache>
                <c:formatCode>General</c:formatCode>
                <c:ptCount val="6"/>
                <c:pt idx="0">
                  <c:v>2015</c:v>
                </c:pt>
                <c:pt idx="1">
                  <c:v>2016</c:v>
                </c:pt>
                <c:pt idx="2">
                  <c:v>2017</c:v>
                </c:pt>
                <c:pt idx="3">
                  <c:v>2018</c:v>
                </c:pt>
                <c:pt idx="4">
                  <c:v>2019</c:v>
                </c:pt>
                <c:pt idx="5">
                  <c:v>2020</c:v>
                </c:pt>
              </c:numCache>
            </c:numRef>
          </c:cat>
          <c:val>
            <c:numRef>
              <c:f>'22 5 Yr Change Prov Sh of Bks'!$CS$65:$CS$70</c:f>
              <c:numCache>
                <c:formatCode>0.0%</c:formatCode>
                <c:ptCount val="6"/>
                <c:pt idx="0">
                  <c:v>0</c:v>
                </c:pt>
                <c:pt idx="1">
                  <c:v>-1.4705898253172096E-3</c:v>
                </c:pt>
                <c:pt idx="2">
                  <c:v>-1.5141141145243677E-2</c:v>
                </c:pt>
                <c:pt idx="3">
                  <c:v>0.16261354383274523</c:v>
                </c:pt>
                <c:pt idx="4">
                  <c:v>0.13763557818519384</c:v>
                </c:pt>
                <c:pt idx="5">
                  <c:v>0.16623612951919775</c:v>
                </c:pt>
              </c:numCache>
            </c:numRef>
          </c:val>
          <c:smooth val="0"/>
          <c:extLst>
            <c:ext xmlns:c16="http://schemas.microsoft.com/office/drawing/2014/chart" uri="{C3380CC4-5D6E-409C-BE32-E72D297353CC}">
              <c16:uniqueId val="{00000002-EC99-D54D-B605-AB0756AE82E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Bks'!$CQ$72</c:f>
              <c:strCache>
                <c:ptCount val="1"/>
                <c:pt idx="0">
                  <c:v> ATB Financial </c:v>
                </c:pt>
              </c:strCache>
            </c:strRef>
          </c:tx>
          <c:spPr>
            <a:ln w="28575" cap="rnd">
              <a:solidFill>
                <a:srgbClr val="FF0000"/>
              </a:solidFill>
              <a:round/>
            </a:ln>
            <a:effectLst/>
          </c:spPr>
          <c:marker>
            <c:symbol val="none"/>
          </c:marker>
          <c:cat>
            <c:numRef>
              <c:f>'22 5 Yr Change Prov Sh of Bks'!$CB$73:$CB$78</c:f>
              <c:numCache>
                <c:formatCode>General</c:formatCode>
                <c:ptCount val="6"/>
                <c:pt idx="0">
                  <c:v>2015</c:v>
                </c:pt>
                <c:pt idx="1">
                  <c:v>2016</c:v>
                </c:pt>
                <c:pt idx="2">
                  <c:v>2017</c:v>
                </c:pt>
                <c:pt idx="3">
                  <c:v>2018</c:v>
                </c:pt>
                <c:pt idx="4">
                  <c:v>2019</c:v>
                </c:pt>
                <c:pt idx="5">
                  <c:v>2020</c:v>
                </c:pt>
              </c:numCache>
            </c:numRef>
          </c:cat>
          <c:val>
            <c:numRef>
              <c:f>'22 5 Yr Change Prov Sh of Bks'!$CQ$73:$CQ$78</c:f>
              <c:numCache>
                <c:formatCode>0.0%</c:formatCode>
                <c:ptCount val="6"/>
                <c:pt idx="0">
                  <c:v>0</c:v>
                </c:pt>
                <c:pt idx="1">
                  <c:v>1.4197965465607542E-2</c:v>
                </c:pt>
                <c:pt idx="2">
                  <c:v>2.8908386570647936E-2</c:v>
                </c:pt>
                <c:pt idx="3">
                  <c:v>5.5266364157470833E-2</c:v>
                </c:pt>
                <c:pt idx="4">
                  <c:v>2.5058061510769794E-2</c:v>
                </c:pt>
                <c:pt idx="5">
                  <c:v>-1.8577524076870924E-2</c:v>
                </c:pt>
              </c:numCache>
            </c:numRef>
          </c:val>
          <c:smooth val="0"/>
          <c:extLst>
            <c:ext xmlns:c16="http://schemas.microsoft.com/office/drawing/2014/chart" uri="{C3380CC4-5D6E-409C-BE32-E72D297353CC}">
              <c16:uniqueId val="{00000000-EC8E-7F43-BB59-130B9A77BE6E}"/>
            </c:ext>
          </c:extLst>
        </c:ser>
        <c:ser>
          <c:idx val="1"/>
          <c:order val="1"/>
          <c:tx>
            <c:strRef>
              <c:f>'22 5 Yr Change Prov Sh of Bks'!$CR$72</c:f>
              <c:strCache>
                <c:ptCount val="1"/>
                <c:pt idx="0">
                  <c:v> Servus Credit Union </c:v>
                </c:pt>
              </c:strCache>
            </c:strRef>
          </c:tx>
          <c:spPr>
            <a:ln w="28575" cap="rnd">
              <a:solidFill>
                <a:srgbClr val="0432FF"/>
              </a:solidFill>
              <a:round/>
            </a:ln>
            <a:effectLst/>
          </c:spPr>
          <c:marker>
            <c:symbol val="none"/>
          </c:marker>
          <c:cat>
            <c:numRef>
              <c:f>'22 5 Yr Change Prov Sh of Bks'!$CB$73:$CB$78</c:f>
              <c:numCache>
                <c:formatCode>General</c:formatCode>
                <c:ptCount val="6"/>
                <c:pt idx="0">
                  <c:v>2015</c:v>
                </c:pt>
                <c:pt idx="1">
                  <c:v>2016</c:v>
                </c:pt>
                <c:pt idx="2">
                  <c:v>2017</c:v>
                </c:pt>
                <c:pt idx="3">
                  <c:v>2018</c:v>
                </c:pt>
                <c:pt idx="4">
                  <c:v>2019</c:v>
                </c:pt>
                <c:pt idx="5">
                  <c:v>2020</c:v>
                </c:pt>
              </c:numCache>
            </c:numRef>
          </c:cat>
          <c:val>
            <c:numRef>
              <c:f>'22 5 Yr Change Prov Sh of Bks'!$CR$73:$CR$78</c:f>
              <c:numCache>
                <c:formatCode>0.0%</c:formatCode>
                <c:ptCount val="6"/>
                <c:pt idx="0">
                  <c:v>0</c:v>
                </c:pt>
                <c:pt idx="1">
                  <c:v>1.2274647800916878E-2</c:v>
                </c:pt>
                <c:pt idx="2">
                  <c:v>3.0740078476069688E-2</c:v>
                </c:pt>
                <c:pt idx="3">
                  <c:v>7.2487944297804446E-2</c:v>
                </c:pt>
                <c:pt idx="4">
                  <c:v>7.1253860199690114E-2</c:v>
                </c:pt>
                <c:pt idx="5">
                  <c:v>7.4448800261941006E-2</c:v>
                </c:pt>
              </c:numCache>
            </c:numRef>
          </c:val>
          <c:smooth val="0"/>
          <c:extLst>
            <c:ext xmlns:c16="http://schemas.microsoft.com/office/drawing/2014/chart" uri="{C3380CC4-5D6E-409C-BE32-E72D297353CC}">
              <c16:uniqueId val="{00000001-EC8E-7F43-BB59-130B9A77BE6E}"/>
            </c:ext>
          </c:extLst>
        </c:ser>
        <c:ser>
          <c:idx val="2"/>
          <c:order val="2"/>
          <c:tx>
            <c:strRef>
              <c:f>'22 5 Yr Change Prov Sh of Bks'!$CS$72</c:f>
              <c:strCache>
                <c:ptCount val="1"/>
                <c:pt idx="0">
                  <c:v> Connect First </c:v>
                </c:pt>
              </c:strCache>
            </c:strRef>
          </c:tx>
          <c:spPr>
            <a:ln w="28575" cap="rnd">
              <a:solidFill>
                <a:srgbClr val="AB7942"/>
              </a:solidFill>
              <a:prstDash val="solid"/>
              <a:round/>
            </a:ln>
            <a:effectLst/>
          </c:spPr>
          <c:marker>
            <c:symbol val="none"/>
          </c:marker>
          <c:cat>
            <c:numRef>
              <c:f>'22 5 Yr Change Prov Sh of Bks'!$CB$73:$CB$78</c:f>
              <c:numCache>
                <c:formatCode>General</c:formatCode>
                <c:ptCount val="6"/>
                <c:pt idx="0">
                  <c:v>2015</c:v>
                </c:pt>
                <c:pt idx="1">
                  <c:v>2016</c:v>
                </c:pt>
                <c:pt idx="2">
                  <c:v>2017</c:v>
                </c:pt>
                <c:pt idx="3">
                  <c:v>2018</c:v>
                </c:pt>
                <c:pt idx="4">
                  <c:v>2019</c:v>
                </c:pt>
                <c:pt idx="5">
                  <c:v>2020</c:v>
                </c:pt>
              </c:numCache>
            </c:numRef>
          </c:cat>
          <c:val>
            <c:numRef>
              <c:f>'22 5 Yr Change Prov Sh of Bks'!$CS$73:$CS$78</c:f>
              <c:numCache>
                <c:formatCode>0.0%</c:formatCode>
                <c:ptCount val="6"/>
                <c:pt idx="0">
                  <c:v>0</c:v>
                </c:pt>
                <c:pt idx="1">
                  <c:v>5.1126420375852515E-2</c:v>
                </c:pt>
                <c:pt idx="2">
                  <c:v>0.25547145126326609</c:v>
                </c:pt>
                <c:pt idx="3">
                  <c:v>0.26883769229123627</c:v>
                </c:pt>
                <c:pt idx="4">
                  <c:v>0.31857742543326573</c:v>
                </c:pt>
                <c:pt idx="5">
                  <c:v>0.26451950245649752</c:v>
                </c:pt>
              </c:numCache>
            </c:numRef>
          </c:val>
          <c:smooth val="0"/>
          <c:extLst>
            <c:ext xmlns:c16="http://schemas.microsoft.com/office/drawing/2014/chart" uri="{C3380CC4-5D6E-409C-BE32-E72D297353CC}">
              <c16:uniqueId val="{00000002-EC8E-7F43-BB59-130B9A77BE6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ATB Financial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326744832356165"/>
          <c:w val="0.85836329833770775"/>
          <c:h val="0.64112452677724607"/>
        </c:manualLayout>
      </c:layout>
      <c:lineChart>
        <c:grouping val="standard"/>
        <c:varyColors val="0"/>
        <c:ser>
          <c:idx val="0"/>
          <c:order val="0"/>
          <c:tx>
            <c:strRef>
              <c:f>'21 5 Year Tot Mkt Shr Chgs'!$CU$2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Chgs'!$CU$3:$CU$8</c:f>
              <c:numCache>
                <c:formatCode>0.00%</c:formatCode>
                <c:ptCount val="6"/>
                <c:pt idx="0">
                  <c:v>0</c:v>
                </c:pt>
                <c:pt idx="1">
                  <c:v>4.0741067430851763E-2</c:v>
                </c:pt>
                <c:pt idx="2">
                  <c:v>0.13805821521541653</c:v>
                </c:pt>
                <c:pt idx="3">
                  <c:v>9.7241437267876749E-2</c:v>
                </c:pt>
                <c:pt idx="4">
                  <c:v>0.11084367397291647</c:v>
                </c:pt>
                <c:pt idx="5">
                  <c:v>-1.4857442606537928E-2</c:v>
                </c:pt>
              </c:numCache>
            </c:numRef>
          </c:val>
          <c:smooth val="0"/>
          <c:extLst>
            <c:ext xmlns:c16="http://schemas.microsoft.com/office/drawing/2014/chart" uri="{C3380CC4-5D6E-409C-BE32-E72D297353CC}">
              <c16:uniqueId val="{00000000-BBEB-A743-923F-51492B823755}"/>
            </c:ext>
          </c:extLst>
        </c:ser>
        <c:ser>
          <c:idx val="1"/>
          <c:order val="1"/>
          <c:tx>
            <c:strRef>
              <c:f>'21 5 Year Tot Mkt Shr Chgs'!$CV$2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Chgs'!$CV$3:$CV$8</c:f>
              <c:numCache>
                <c:formatCode>0.00%</c:formatCode>
                <c:ptCount val="6"/>
                <c:pt idx="0">
                  <c:v>0</c:v>
                </c:pt>
                <c:pt idx="1">
                  <c:v>-0.20279314672970855</c:v>
                </c:pt>
                <c:pt idx="2">
                  <c:v>-0.23769532652103337</c:v>
                </c:pt>
                <c:pt idx="3">
                  <c:v>-0.3848359295581828</c:v>
                </c:pt>
                <c:pt idx="4">
                  <c:v>-0.37319361033830456</c:v>
                </c:pt>
                <c:pt idx="5">
                  <c:v>-0.43696687426993674</c:v>
                </c:pt>
              </c:numCache>
            </c:numRef>
          </c:val>
          <c:smooth val="0"/>
          <c:extLst>
            <c:ext xmlns:c16="http://schemas.microsoft.com/office/drawing/2014/chart" uri="{C3380CC4-5D6E-409C-BE32-E72D297353CC}">
              <c16:uniqueId val="{00000001-BBEB-A743-923F-51492B823755}"/>
            </c:ext>
          </c:extLst>
        </c:ser>
        <c:ser>
          <c:idx val="2"/>
          <c:order val="2"/>
          <c:tx>
            <c:strRef>
              <c:f>'21 5 Year Tot Mkt Shr Chgs'!$CW$2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Chgs'!$CW$3:$CW$8</c:f>
              <c:numCache>
                <c:formatCode>0.00%</c:formatCode>
                <c:ptCount val="6"/>
                <c:pt idx="0">
                  <c:v>0</c:v>
                </c:pt>
                <c:pt idx="1">
                  <c:v>-5.2830095639242562E-2</c:v>
                </c:pt>
                <c:pt idx="2">
                  <c:v>-5.9287178301688226E-3</c:v>
                </c:pt>
                <c:pt idx="3">
                  <c:v>-9.8971775993332539E-2</c:v>
                </c:pt>
                <c:pt idx="4">
                  <c:v>-8.880145376337957E-2</c:v>
                </c:pt>
                <c:pt idx="5">
                  <c:v>-0.167011385202983</c:v>
                </c:pt>
              </c:numCache>
            </c:numRef>
          </c:val>
          <c:smooth val="0"/>
          <c:extLst>
            <c:ext xmlns:c16="http://schemas.microsoft.com/office/drawing/2014/chart" uri="{C3380CC4-5D6E-409C-BE32-E72D297353CC}">
              <c16:uniqueId val="{00000002-BBEB-A743-923F-51492B823755}"/>
            </c:ext>
          </c:extLst>
        </c:ser>
        <c:ser>
          <c:idx val="3"/>
          <c:order val="3"/>
          <c:tx>
            <c:strRef>
              <c:f>'21 5 Year Tot Mkt Shr Chgs'!$CX$2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Chgs'!$CX$3:$CX$8</c:f>
              <c:numCache>
                <c:formatCode>0.00%</c:formatCode>
                <c:ptCount val="6"/>
                <c:pt idx="0">
                  <c:v>0</c:v>
                </c:pt>
                <c:pt idx="1">
                  <c:v>-8.7445401588259874E-3</c:v>
                </c:pt>
                <c:pt idx="2">
                  <c:v>-9.2572922938248883E-3</c:v>
                </c:pt>
                <c:pt idx="3">
                  <c:v>1.0905416096014997E-2</c:v>
                </c:pt>
                <c:pt idx="4">
                  <c:v>-4.3403092446174088E-2</c:v>
                </c:pt>
                <c:pt idx="5">
                  <c:v>-0.12517078531386377</c:v>
                </c:pt>
              </c:numCache>
            </c:numRef>
          </c:val>
          <c:smooth val="0"/>
          <c:extLst>
            <c:ext xmlns:c16="http://schemas.microsoft.com/office/drawing/2014/chart" uri="{C3380CC4-5D6E-409C-BE32-E72D297353CC}">
              <c16:uniqueId val="{00000003-BBEB-A743-923F-51492B823755}"/>
            </c:ext>
          </c:extLst>
        </c:ser>
        <c:ser>
          <c:idx val="4"/>
          <c:order val="4"/>
          <c:tx>
            <c:strRef>
              <c:f>'21 5 Year Tot Mkt Shr Chgs'!$CY$2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Chgs'!$CY$3:$CY$8</c:f>
              <c:numCache>
                <c:formatCode>0.00%</c:formatCode>
                <c:ptCount val="6"/>
                <c:pt idx="0">
                  <c:v>0</c:v>
                </c:pt>
                <c:pt idx="1">
                  <c:v>-4.0282279625369656E-2</c:v>
                </c:pt>
                <c:pt idx="2">
                  <c:v>-9.0994313301876573E-2</c:v>
                </c:pt>
                <c:pt idx="3">
                  <c:v>-0.11704029329537356</c:v>
                </c:pt>
                <c:pt idx="4">
                  <c:v>-0.16892261166276171</c:v>
                </c:pt>
                <c:pt idx="5">
                  <c:v>-0.24114385998217608</c:v>
                </c:pt>
              </c:numCache>
            </c:numRef>
          </c:val>
          <c:smooth val="0"/>
          <c:extLst>
            <c:ext xmlns:c16="http://schemas.microsoft.com/office/drawing/2014/chart" uri="{C3380CC4-5D6E-409C-BE32-E72D297353CC}">
              <c16:uniqueId val="{00000004-BBEB-A743-923F-51492B823755}"/>
            </c:ext>
          </c:extLst>
        </c:ser>
        <c:ser>
          <c:idx val="5"/>
          <c:order val="5"/>
          <c:tx>
            <c:strRef>
              <c:f>'21 5 Year Tot Mkt Shr Chgs'!$CZ$2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Chgs'!$CZ$3:$CZ$8</c:f>
              <c:numCache>
                <c:formatCode>0.00%</c:formatCode>
                <c:ptCount val="6"/>
                <c:pt idx="0">
                  <c:v>0</c:v>
                </c:pt>
                <c:pt idx="1">
                  <c:v>-1.9568297283299934E-2</c:v>
                </c:pt>
                <c:pt idx="2">
                  <c:v>-3.7123216059966761E-2</c:v>
                </c:pt>
                <c:pt idx="3">
                  <c:v>-3.2977469138463111E-2</c:v>
                </c:pt>
                <c:pt idx="4">
                  <c:v>-8.6079811018034608E-2</c:v>
                </c:pt>
                <c:pt idx="5">
                  <c:v>-0.16295205569427587</c:v>
                </c:pt>
              </c:numCache>
            </c:numRef>
          </c:val>
          <c:smooth val="0"/>
          <c:extLst>
            <c:ext xmlns:c16="http://schemas.microsoft.com/office/drawing/2014/chart" uri="{C3380CC4-5D6E-409C-BE32-E72D297353CC}">
              <c16:uniqueId val="{00000005-BBEB-A743-923F-51492B823755}"/>
            </c:ext>
          </c:extLst>
        </c:ser>
        <c:ser>
          <c:idx val="6"/>
          <c:order val="6"/>
          <c:tx>
            <c:strRef>
              <c:f>'21 5 Year Tot Mkt Shr Chgs'!$DA$2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Chgs'!$DA$3:$DA$8</c:f>
              <c:numCache>
                <c:formatCode>0.00%</c:formatCode>
                <c:ptCount val="6"/>
                <c:pt idx="0">
                  <c:v>0</c:v>
                </c:pt>
                <c:pt idx="1">
                  <c:v>-3.6863643530144562E-2</c:v>
                </c:pt>
                <c:pt idx="2">
                  <c:v>-1.7245100497386846E-2</c:v>
                </c:pt>
                <c:pt idx="3">
                  <c:v>-6.5910030825971369E-2</c:v>
                </c:pt>
                <c:pt idx="4">
                  <c:v>-7.702199369505569E-2</c:v>
                </c:pt>
                <c:pt idx="5">
                  <c:v>-0.14183909058060243</c:v>
                </c:pt>
              </c:numCache>
            </c:numRef>
          </c:val>
          <c:smooth val="0"/>
          <c:extLst>
            <c:ext xmlns:c16="http://schemas.microsoft.com/office/drawing/2014/chart" uri="{C3380CC4-5D6E-409C-BE32-E72D297353CC}">
              <c16:uniqueId val="{00000006-BBEB-A743-923F-51492B82375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ATB Finanacial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Bks'!$CQ$4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Bks'!$CQ$5:$CQ$10</c:f>
              <c:numCache>
                <c:formatCode>0.0%</c:formatCode>
                <c:ptCount val="6"/>
                <c:pt idx="0">
                  <c:v>0</c:v>
                </c:pt>
                <c:pt idx="1">
                  <c:v>8.4906738815456045E-2</c:v>
                </c:pt>
                <c:pt idx="2">
                  <c:v>0.21668832085719111</c:v>
                </c:pt>
                <c:pt idx="3">
                  <c:v>0.20162241090484098</c:v>
                </c:pt>
                <c:pt idx="4">
                  <c:v>0.28240066759341531</c:v>
                </c:pt>
                <c:pt idx="5">
                  <c:v>0.3587687162926787</c:v>
                </c:pt>
              </c:numCache>
            </c:numRef>
          </c:val>
          <c:smooth val="0"/>
          <c:extLst>
            <c:ext xmlns:c16="http://schemas.microsoft.com/office/drawing/2014/chart" uri="{C3380CC4-5D6E-409C-BE32-E72D297353CC}">
              <c16:uniqueId val="{00000000-33FD-BB4B-B139-3084E2245482}"/>
            </c:ext>
          </c:extLst>
        </c:ser>
        <c:ser>
          <c:idx val="1"/>
          <c:order val="1"/>
          <c:tx>
            <c:strRef>
              <c:f>'22 5 Yr Change Prov Sh of Bks'!$CR$4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Bks'!$CR$5:$CR$10</c:f>
              <c:numCache>
                <c:formatCode>0.0%</c:formatCode>
                <c:ptCount val="6"/>
                <c:pt idx="0">
                  <c:v>0</c:v>
                </c:pt>
                <c:pt idx="1">
                  <c:v>-0.17418576980554404</c:v>
                </c:pt>
                <c:pt idx="2">
                  <c:v>-0.2023123609817658</c:v>
                </c:pt>
                <c:pt idx="3">
                  <c:v>-0.34599506882067765</c:v>
                </c:pt>
                <c:pt idx="4">
                  <c:v>-0.30891138423740694</c:v>
                </c:pt>
                <c:pt idx="5">
                  <c:v>-0.37513523958195139</c:v>
                </c:pt>
              </c:numCache>
            </c:numRef>
          </c:val>
          <c:smooth val="0"/>
          <c:extLst>
            <c:ext xmlns:c16="http://schemas.microsoft.com/office/drawing/2014/chart" uri="{C3380CC4-5D6E-409C-BE32-E72D297353CC}">
              <c16:uniqueId val="{00000001-33FD-BB4B-B139-3084E2245482}"/>
            </c:ext>
          </c:extLst>
        </c:ser>
        <c:ser>
          <c:idx val="2"/>
          <c:order val="2"/>
          <c:tx>
            <c:strRef>
              <c:f>'22 5 Yr Change Prov Sh of Bks'!$CS$4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Bks'!$CS$5:$CS$10</c:f>
              <c:numCache>
                <c:formatCode>0.0%</c:formatCode>
                <c:ptCount val="6"/>
                <c:pt idx="0">
                  <c:v>0</c:v>
                </c:pt>
                <c:pt idx="1">
                  <c:v>-1.6157774874717028E-2</c:v>
                </c:pt>
                <c:pt idx="2">
                  <c:v>5.3013393048076105E-2</c:v>
                </c:pt>
                <c:pt idx="3">
                  <c:v>-2.3010348283425828E-2</c:v>
                </c:pt>
                <c:pt idx="4">
                  <c:v>3.536520775633805E-2</c:v>
                </c:pt>
                <c:pt idx="5">
                  <c:v>5.7318699119520262E-2</c:v>
                </c:pt>
              </c:numCache>
            </c:numRef>
          </c:val>
          <c:smooth val="0"/>
          <c:extLst>
            <c:ext xmlns:c16="http://schemas.microsoft.com/office/drawing/2014/chart" uri="{C3380CC4-5D6E-409C-BE32-E72D297353CC}">
              <c16:uniqueId val="{00000002-33FD-BB4B-B139-3084E2245482}"/>
            </c:ext>
          </c:extLst>
        </c:ser>
        <c:ser>
          <c:idx val="3"/>
          <c:order val="3"/>
          <c:tx>
            <c:strRef>
              <c:f>'22 5 Yr Change Prov Sh of Bks'!$CT$4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Bks'!$CT$5:$CT$10</c:f>
              <c:numCache>
                <c:formatCode>0.0%</c:formatCode>
                <c:ptCount val="6"/>
                <c:pt idx="0">
                  <c:v>0</c:v>
                </c:pt>
                <c:pt idx="1">
                  <c:v>2.5530267102445381E-2</c:v>
                </c:pt>
                <c:pt idx="2">
                  <c:v>6.3269934674418132E-2</c:v>
                </c:pt>
                <c:pt idx="3">
                  <c:v>0.11618528502080773</c:v>
                </c:pt>
                <c:pt idx="4">
                  <c:v>9.1985960967501446E-2</c:v>
                </c:pt>
                <c:pt idx="5">
                  <c:v>7.3981648857074728E-2</c:v>
                </c:pt>
              </c:numCache>
            </c:numRef>
          </c:val>
          <c:smooth val="0"/>
          <c:extLst>
            <c:ext xmlns:c16="http://schemas.microsoft.com/office/drawing/2014/chart" uri="{C3380CC4-5D6E-409C-BE32-E72D297353CC}">
              <c16:uniqueId val="{00000003-33FD-BB4B-B139-3084E2245482}"/>
            </c:ext>
          </c:extLst>
        </c:ser>
        <c:ser>
          <c:idx val="4"/>
          <c:order val="4"/>
          <c:tx>
            <c:strRef>
              <c:f>'22 5 Yr Change Prov Sh of Bks'!$CU$4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Bks'!$CU$5:$CU$10</c:f>
              <c:numCache>
                <c:formatCode>0.0%</c:formatCode>
                <c:ptCount val="6"/>
                <c:pt idx="0">
                  <c:v>0</c:v>
                </c:pt>
                <c:pt idx="1">
                  <c:v>-1.7520537314812848E-3</c:v>
                </c:pt>
                <c:pt idx="2">
                  <c:v>-3.7490612658171774E-2</c:v>
                </c:pt>
                <c:pt idx="3">
                  <c:v>-7.0108441022368267E-2</c:v>
                </c:pt>
                <c:pt idx="4">
                  <c:v>-0.11070116022157613</c:v>
                </c:pt>
                <c:pt idx="5">
                  <c:v>-0.2004604901410745</c:v>
                </c:pt>
              </c:numCache>
            </c:numRef>
          </c:val>
          <c:smooth val="0"/>
          <c:extLst>
            <c:ext xmlns:c16="http://schemas.microsoft.com/office/drawing/2014/chart" uri="{C3380CC4-5D6E-409C-BE32-E72D297353CC}">
              <c16:uniqueId val="{00000004-33FD-BB4B-B139-3084E2245482}"/>
            </c:ext>
          </c:extLst>
        </c:ser>
        <c:ser>
          <c:idx val="5"/>
          <c:order val="5"/>
          <c:tx>
            <c:strRef>
              <c:f>'22 5 Yr Change Prov Sh of Bks'!$CV$4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Bks'!$CV$5:$CV$10</c:f>
              <c:numCache>
                <c:formatCode>0.0%</c:formatCode>
                <c:ptCount val="6"/>
                <c:pt idx="0">
                  <c:v>0</c:v>
                </c:pt>
                <c:pt idx="1">
                  <c:v>1.4197965465607542E-2</c:v>
                </c:pt>
                <c:pt idx="2">
                  <c:v>2.8908386570647936E-2</c:v>
                </c:pt>
                <c:pt idx="3">
                  <c:v>5.5266364157470833E-2</c:v>
                </c:pt>
                <c:pt idx="4">
                  <c:v>2.5058061510769794E-2</c:v>
                </c:pt>
                <c:pt idx="5">
                  <c:v>-1.8577524076870924E-2</c:v>
                </c:pt>
              </c:numCache>
            </c:numRef>
          </c:val>
          <c:smooth val="0"/>
          <c:extLst>
            <c:ext xmlns:c16="http://schemas.microsoft.com/office/drawing/2014/chart" uri="{C3380CC4-5D6E-409C-BE32-E72D297353CC}">
              <c16:uniqueId val="{00000005-33FD-BB4B-B139-3084E2245482}"/>
            </c:ext>
          </c:extLst>
        </c:ser>
        <c:ser>
          <c:idx val="6"/>
          <c:order val="6"/>
          <c:tx>
            <c:strRef>
              <c:f>'22 5 Yr Change Prov Sh of Bks'!$CW$4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Bks'!$CW$5:$CW$10</c:f>
              <c:numCache>
                <c:formatCode>0.0%</c:formatCode>
                <c:ptCount val="6"/>
                <c:pt idx="0">
                  <c:v>0</c:v>
                </c:pt>
                <c:pt idx="1">
                  <c:v>-1.9286200617682073E-3</c:v>
                </c:pt>
                <c:pt idx="2">
                  <c:v>4.725571048882294E-2</c:v>
                </c:pt>
                <c:pt idx="3">
                  <c:v>1.8093978432425516E-2</c:v>
                </c:pt>
                <c:pt idx="4">
                  <c:v>4.1755989052774112E-2</c:v>
                </c:pt>
                <c:pt idx="5">
                  <c:v>3.9737908873742858E-2</c:v>
                </c:pt>
              </c:numCache>
            </c:numRef>
          </c:val>
          <c:smooth val="0"/>
          <c:extLst>
            <c:ext xmlns:c16="http://schemas.microsoft.com/office/drawing/2014/chart" uri="{C3380CC4-5D6E-409C-BE32-E72D297353CC}">
              <c16:uniqueId val="{00000006-33FD-BB4B-B139-3084E224548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Servus Credit Union</a:t>
            </a:r>
          </a:p>
          <a:p>
            <a:pPr>
              <a:defRPr/>
            </a:pPr>
            <a:r>
              <a:rPr lang="en-US" sz="1000"/>
              <a:t>%</a:t>
            </a:r>
            <a:r>
              <a:rPr lang="en-US" sz="1000" baseline="0"/>
              <a:t> Changes in Total Market Share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'!$BU$3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'!$BU$4:$BU$28</c:f>
              <c:numCache>
                <c:formatCode>0.0%</c:formatCode>
                <c:ptCount val="25"/>
                <c:pt idx="0">
                  <c:v>0</c:v>
                </c:pt>
                <c:pt idx="1">
                  <c:v>0</c:v>
                </c:pt>
                <c:pt idx="2">
                  <c:v>0</c:v>
                </c:pt>
                <c:pt idx="3">
                  <c:v>0</c:v>
                </c:pt>
                <c:pt idx="4">
                  <c:v>0</c:v>
                </c:pt>
                <c:pt idx="5">
                  <c:v>0</c:v>
                </c:pt>
                <c:pt idx="6">
                  <c:v>0</c:v>
                </c:pt>
                <c:pt idx="7">
                  <c:v>0</c:v>
                </c:pt>
                <c:pt idx="8">
                  <c:v>0</c:v>
                </c:pt>
                <c:pt idx="9">
                  <c:v>0</c:v>
                </c:pt>
                <c:pt idx="10">
                  <c:v>-3.9199424792306599E-2</c:v>
                </c:pt>
                <c:pt idx="11">
                  <c:v>-3.9199424792306599E-2</c:v>
                </c:pt>
                <c:pt idx="12">
                  <c:v>-3.9199424792306599E-2</c:v>
                </c:pt>
                <c:pt idx="13">
                  <c:v>-3.9199424792306599E-2</c:v>
                </c:pt>
                <c:pt idx="14">
                  <c:v>-3.9199424792306599E-2</c:v>
                </c:pt>
                <c:pt idx="15">
                  <c:v>-3.9199424792306599E-2</c:v>
                </c:pt>
                <c:pt idx="16">
                  <c:v>-3.9199424792306599E-2</c:v>
                </c:pt>
                <c:pt idx="17">
                  <c:v>-3.9199424792306599E-2</c:v>
                </c:pt>
                <c:pt idx="18">
                  <c:v>-3.9199424792306599E-2</c:v>
                </c:pt>
                <c:pt idx="19">
                  <c:v>-3.9199424792306599E-2</c:v>
                </c:pt>
                <c:pt idx="20">
                  <c:v>-3.9199424792306599E-2</c:v>
                </c:pt>
                <c:pt idx="21">
                  <c:v>-3.9199424792306599E-2</c:v>
                </c:pt>
              </c:numCache>
            </c:numRef>
          </c:val>
          <c:smooth val="0"/>
          <c:extLst>
            <c:ext xmlns:c16="http://schemas.microsoft.com/office/drawing/2014/chart" uri="{C3380CC4-5D6E-409C-BE32-E72D297353CC}">
              <c16:uniqueId val="{00000000-1D9F-0C4A-A12B-9DE2E16FA5AF}"/>
            </c:ext>
          </c:extLst>
        </c:ser>
        <c:ser>
          <c:idx val="1"/>
          <c:order val="1"/>
          <c:tx>
            <c:strRef>
              <c:f>'4. Tot Mkt BP Changes '!$BV$3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'!$BV$4:$BV$28</c:f>
              <c:numCache>
                <c:formatCode>0.0%</c:formatCode>
                <c:ptCount val="25"/>
                <c:pt idx="0">
                  <c:v>0</c:v>
                </c:pt>
                <c:pt idx="1">
                  <c:v>0</c:v>
                </c:pt>
                <c:pt idx="2">
                  <c:v>0</c:v>
                </c:pt>
                <c:pt idx="3">
                  <c:v>0</c:v>
                </c:pt>
                <c:pt idx="4">
                  <c:v>0</c:v>
                </c:pt>
                <c:pt idx="5">
                  <c:v>0</c:v>
                </c:pt>
                <c:pt idx="6">
                  <c:v>0</c:v>
                </c:pt>
                <c:pt idx="7">
                  <c:v>0</c:v>
                </c:pt>
                <c:pt idx="8">
                  <c:v>0</c:v>
                </c:pt>
                <c:pt idx="9">
                  <c:v>0</c:v>
                </c:pt>
                <c:pt idx="10">
                  <c:v>-6.2928822802595347E-2</c:v>
                </c:pt>
                <c:pt idx="11">
                  <c:v>-6.2928822802595347E-2</c:v>
                </c:pt>
                <c:pt idx="12">
                  <c:v>-6.2928822802595347E-2</c:v>
                </c:pt>
                <c:pt idx="13">
                  <c:v>-6.2928822802595347E-2</c:v>
                </c:pt>
                <c:pt idx="14">
                  <c:v>-6.2928822802595347E-2</c:v>
                </c:pt>
                <c:pt idx="15">
                  <c:v>-6.2928822802595347E-2</c:v>
                </c:pt>
                <c:pt idx="16">
                  <c:v>-6.2928822802595347E-2</c:v>
                </c:pt>
                <c:pt idx="17">
                  <c:v>-6.2928822802595347E-2</c:v>
                </c:pt>
                <c:pt idx="18">
                  <c:v>-6.2928822802595347E-2</c:v>
                </c:pt>
                <c:pt idx="19">
                  <c:v>-6.2928822802595347E-2</c:v>
                </c:pt>
                <c:pt idx="20">
                  <c:v>-6.2928822802595347E-2</c:v>
                </c:pt>
                <c:pt idx="21">
                  <c:v>-6.2928822802595347E-2</c:v>
                </c:pt>
              </c:numCache>
            </c:numRef>
          </c:val>
          <c:smooth val="0"/>
          <c:extLst>
            <c:ext xmlns:c16="http://schemas.microsoft.com/office/drawing/2014/chart" uri="{C3380CC4-5D6E-409C-BE32-E72D297353CC}">
              <c16:uniqueId val="{00000001-1D9F-0C4A-A12B-9DE2E16FA5AF}"/>
            </c:ext>
          </c:extLst>
        </c:ser>
        <c:ser>
          <c:idx val="2"/>
          <c:order val="2"/>
          <c:tx>
            <c:strRef>
              <c:f>'4. Tot Mkt BP Changes '!$BW$3</c:f>
              <c:strCache>
                <c:ptCount val="1"/>
                <c:pt idx="0">
                  <c:v>Total Deposits</c:v>
                </c:pt>
              </c:strCache>
            </c:strRef>
          </c:tx>
          <c:spPr>
            <a:ln w="28575" cap="rnd">
              <a:solidFill>
                <a:srgbClr val="0432FF"/>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'!$BW$4:$BW$28</c:f>
              <c:numCache>
                <c:formatCode>0.0%</c:formatCode>
                <c:ptCount val="25"/>
                <c:pt idx="0">
                  <c:v>0</c:v>
                </c:pt>
                <c:pt idx="1">
                  <c:v>-1.5806150624712984E-2</c:v>
                </c:pt>
                <c:pt idx="2">
                  <c:v>-1.5806150624712984E-2</c:v>
                </c:pt>
                <c:pt idx="3">
                  <c:v>-1.5806150624712984E-2</c:v>
                </c:pt>
                <c:pt idx="4">
                  <c:v>-3.9490395367070615E-2</c:v>
                </c:pt>
                <c:pt idx="5">
                  <c:v>-3.9490395367070615E-2</c:v>
                </c:pt>
                <c:pt idx="6">
                  <c:v>-3.9490395367070615E-2</c:v>
                </c:pt>
                <c:pt idx="7">
                  <c:v>-4.4321510973864116E-2</c:v>
                </c:pt>
                <c:pt idx="8">
                  <c:v>-4.4321510973864116E-2</c:v>
                </c:pt>
                <c:pt idx="9">
                  <c:v>-4.4321510973864116E-2</c:v>
                </c:pt>
                <c:pt idx="10">
                  <c:v>-6.2180225318875695E-2</c:v>
                </c:pt>
                <c:pt idx="11">
                  <c:v>-6.2180225318875695E-2</c:v>
                </c:pt>
                <c:pt idx="12">
                  <c:v>-6.2180225318875695E-2</c:v>
                </c:pt>
                <c:pt idx="13">
                  <c:v>-6.2851563622796647E-2</c:v>
                </c:pt>
                <c:pt idx="14">
                  <c:v>-6.2851563622796647E-2</c:v>
                </c:pt>
                <c:pt idx="15">
                  <c:v>-6.2851563622796647E-2</c:v>
                </c:pt>
                <c:pt idx="16">
                  <c:v>-6.27678840122851E-2</c:v>
                </c:pt>
                <c:pt idx="17">
                  <c:v>-6.27678840122851E-2</c:v>
                </c:pt>
                <c:pt idx="18">
                  <c:v>-6.27678840122851E-2</c:v>
                </c:pt>
                <c:pt idx="19">
                  <c:v>-7.2807638449373296E-2</c:v>
                </c:pt>
                <c:pt idx="20">
                  <c:v>-7.2807638449373296E-2</c:v>
                </c:pt>
                <c:pt idx="21">
                  <c:v>-7.2807638449373296E-2</c:v>
                </c:pt>
              </c:numCache>
            </c:numRef>
          </c:val>
          <c:smooth val="0"/>
          <c:extLst>
            <c:ext xmlns:c16="http://schemas.microsoft.com/office/drawing/2014/chart" uri="{C3380CC4-5D6E-409C-BE32-E72D297353CC}">
              <c16:uniqueId val="{00000002-1D9F-0C4A-A12B-9DE2E16FA5AF}"/>
            </c:ext>
          </c:extLst>
        </c:ser>
        <c:ser>
          <c:idx val="3"/>
          <c:order val="3"/>
          <c:tx>
            <c:strRef>
              <c:f>'4. Tot Mkt BP Changes '!$BX$3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'!$BX$4:$BX$28</c:f>
              <c:numCache>
                <c:formatCode>0.0%</c:formatCode>
                <c:ptCount val="25"/>
                <c:pt idx="0">
                  <c:v>0</c:v>
                </c:pt>
                <c:pt idx="1">
                  <c:v>-1.3546280848405201E-2</c:v>
                </c:pt>
                <c:pt idx="2">
                  <c:v>-1.3546280848405201E-2</c:v>
                </c:pt>
                <c:pt idx="3">
                  <c:v>-1.3546280848405201E-2</c:v>
                </c:pt>
                <c:pt idx="4">
                  <c:v>-1.3115789768057509E-2</c:v>
                </c:pt>
                <c:pt idx="5">
                  <c:v>-1.3115789768057509E-2</c:v>
                </c:pt>
                <c:pt idx="6">
                  <c:v>-1.3115789768057509E-2</c:v>
                </c:pt>
                <c:pt idx="7">
                  <c:v>-1.3843350297024517E-2</c:v>
                </c:pt>
                <c:pt idx="8">
                  <c:v>-1.3843350297024517E-2</c:v>
                </c:pt>
                <c:pt idx="9">
                  <c:v>-1.3843350297024517E-2</c:v>
                </c:pt>
                <c:pt idx="10">
                  <c:v>-1.5119036491964093E-2</c:v>
                </c:pt>
                <c:pt idx="11">
                  <c:v>-1.5119036491964093E-2</c:v>
                </c:pt>
                <c:pt idx="12">
                  <c:v>-1.5119036491964093E-2</c:v>
                </c:pt>
                <c:pt idx="13">
                  <c:v>-0.10444016570885943</c:v>
                </c:pt>
                <c:pt idx="14">
                  <c:v>-0.10444016570885943</c:v>
                </c:pt>
                <c:pt idx="15">
                  <c:v>-0.10444016570885943</c:v>
                </c:pt>
                <c:pt idx="16">
                  <c:v>-0.11647916520249305</c:v>
                </c:pt>
                <c:pt idx="17">
                  <c:v>-0.11647916520249305</c:v>
                </c:pt>
                <c:pt idx="18">
                  <c:v>-0.11647916520249305</c:v>
                </c:pt>
                <c:pt idx="19">
                  <c:v>-0.13659892568498444</c:v>
                </c:pt>
                <c:pt idx="20">
                  <c:v>-0.13659892568498444</c:v>
                </c:pt>
                <c:pt idx="21">
                  <c:v>-0.13659892568498444</c:v>
                </c:pt>
              </c:numCache>
            </c:numRef>
          </c:val>
          <c:smooth val="0"/>
          <c:extLst>
            <c:ext xmlns:c16="http://schemas.microsoft.com/office/drawing/2014/chart" uri="{C3380CC4-5D6E-409C-BE32-E72D297353CC}">
              <c16:uniqueId val="{00000003-1D9F-0C4A-A12B-9DE2E16FA5AF}"/>
            </c:ext>
          </c:extLst>
        </c:ser>
        <c:ser>
          <c:idx val="4"/>
          <c:order val="4"/>
          <c:tx>
            <c:strRef>
              <c:f>'4. Tot Mkt BP Changes '!$BY$3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'!$BY$4:$BY$28</c:f>
              <c:numCache>
                <c:formatCode>0.0%</c:formatCode>
                <c:ptCount val="25"/>
                <c:pt idx="0">
                  <c:v>0</c:v>
                </c:pt>
                <c:pt idx="1">
                  <c:v>-1.8162159479127412E-2</c:v>
                </c:pt>
                <c:pt idx="2">
                  <c:v>-1.8162159479127412E-2</c:v>
                </c:pt>
                <c:pt idx="3">
                  <c:v>-1.8162159479127412E-2</c:v>
                </c:pt>
                <c:pt idx="4">
                  <c:v>-7.9069789993087503E-2</c:v>
                </c:pt>
                <c:pt idx="5">
                  <c:v>-7.9069789993087503E-2</c:v>
                </c:pt>
                <c:pt idx="6">
                  <c:v>-7.9069789993087503E-2</c:v>
                </c:pt>
                <c:pt idx="7">
                  <c:v>-0.11412799081305865</c:v>
                </c:pt>
                <c:pt idx="8">
                  <c:v>-0.11412799081305865</c:v>
                </c:pt>
                <c:pt idx="9">
                  <c:v>-0.11412799081305865</c:v>
                </c:pt>
                <c:pt idx="10">
                  <c:v>-0.17840204214569547</c:v>
                </c:pt>
                <c:pt idx="11">
                  <c:v>-0.17840204214569547</c:v>
                </c:pt>
                <c:pt idx="12">
                  <c:v>-0.17840204214569547</c:v>
                </c:pt>
                <c:pt idx="13">
                  <c:v>-0.163249817238803</c:v>
                </c:pt>
                <c:pt idx="14">
                  <c:v>-0.163249817238803</c:v>
                </c:pt>
                <c:pt idx="15">
                  <c:v>-0.163249817238803</c:v>
                </c:pt>
                <c:pt idx="16">
                  <c:v>-0.17591994456809654</c:v>
                </c:pt>
                <c:pt idx="17">
                  <c:v>-0.17591994456809654</c:v>
                </c:pt>
                <c:pt idx="18">
                  <c:v>-0.17591994456809654</c:v>
                </c:pt>
                <c:pt idx="19">
                  <c:v>-0.17500228658648401</c:v>
                </c:pt>
                <c:pt idx="20">
                  <c:v>-0.17500228658648401</c:v>
                </c:pt>
                <c:pt idx="21">
                  <c:v>-0.17500228658648401</c:v>
                </c:pt>
              </c:numCache>
            </c:numRef>
          </c:val>
          <c:smooth val="0"/>
          <c:extLst>
            <c:ext xmlns:c16="http://schemas.microsoft.com/office/drawing/2014/chart" uri="{C3380CC4-5D6E-409C-BE32-E72D297353CC}">
              <c16:uniqueId val="{00000004-1D9F-0C4A-A12B-9DE2E16FA5AF}"/>
            </c:ext>
          </c:extLst>
        </c:ser>
        <c:ser>
          <c:idx val="5"/>
          <c:order val="5"/>
          <c:tx>
            <c:strRef>
              <c:f>'4. Tot Mkt BP Changes '!$BZ$3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'!$BZ$4:$BZ$28</c:f>
              <c:numCache>
                <c:formatCode>0.0%</c:formatCode>
                <c:ptCount val="25"/>
                <c:pt idx="0">
                  <c:v>0</c:v>
                </c:pt>
                <c:pt idx="1">
                  <c:v>-1.3868968581401705E-2</c:v>
                </c:pt>
                <c:pt idx="2">
                  <c:v>-1.3868968581401705E-2</c:v>
                </c:pt>
                <c:pt idx="3">
                  <c:v>-1.3868968581401705E-2</c:v>
                </c:pt>
                <c:pt idx="4">
                  <c:v>-2.4666198357529878E-2</c:v>
                </c:pt>
                <c:pt idx="5">
                  <c:v>-2.4666198357529878E-2</c:v>
                </c:pt>
                <c:pt idx="6">
                  <c:v>-2.4666198357529878E-2</c:v>
                </c:pt>
                <c:pt idx="7">
                  <c:v>-3.116065774348447E-2</c:v>
                </c:pt>
                <c:pt idx="8">
                  <c:v>-3.116065774348447E-2</c:v>
                </c:pt>
                <c:pt idx="9">
                  <c:v>-3.116065774348447E-2</c:v>
                </c:pt>
                <c:pt idx="10">
                  <c:v>-3.7691944293929885E-2</c:v>
                </c:pt>
                <c:pt idx="11">
                  <c:v>-3.7691944293929885E-2</c:v>
                </c:pt>
                <c:pt idx="12">
                  <c:v>-3.7691944293929885E-2</c:v>
                </c:pt>
                <c:pt idx="13">
                  <c:v>-9.5803669671201255E-2</c:v>
                </c:pt>
                <c:pt idx="14">
                  <c:v>-9.5803669671201255E-2</c:v>
                </c:pt>
                <c:pt idx="15">
                  <c:v>-9.5803669671201255E-2</c:v>
                </c:pt>
                <c:pt idx="16">
                  <c:v>-0.10503536198866149</c:v>
                </c:pt>
                <c:pt idx="17">
                  <c:v>-0.10503536198866149</c:v>
                </c:pt>
                <c:pt idx="18">
                  <c:v>-0.10503536198866149</c:v>
                </c:pt>
                <c:pt idx="19">
                  <c:v>-0.11942002528266046</c:v>
                </c:pt>
                <c:pt idx="20">
                  <c:v>-0.11942002528266046</c:v>
                </c:pt>
                <c:pt idx="21">
                  <c:v>-0.11942002528266046</c:v>
                </c:pt>
              </c:numCache>
            </c:numRef>
          </c:val>
          <c:smooth val="0"/>
          <c:extLst>
            <c:ext xmlns:c16="http://schemas.microsoft.com/office/drawing/2014/chart" uri="{C3380CC4-5D6E-409C-BE32-E72D297353CC}">
              <c16:uniqueId val="{00000005-1D9F-0C4A-A12B-9DE2E16FA5AF}"/>
            </c:ext>
          </c:extLst>
        </c:ser>
        <c:ser>
          <c:idx val="6"/>
          <c:order val="6"/>
          <c:tx>
            <c:strRef>
              <c:f>'4. Tot Mkt BP Changes '!$CA$3</c:f>
              <c:strCache>
                <c:ptCount val="1"/>
                <c:pt idx="0">
                  <c:v>Total Deps and Lns</c:v>
                </c:pt>
              </c:strCache>
            </c:strRef>
          </c:tx>
          <c:spPr>
            <a:ln w="28575" cap="rnd">
              <a:solidFill>
                <a:schemeClr val="tx1"/>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'!$CA$4:$CA$28</c:f>
              <c:numCache>
                <c:formatCode>0.0%</c:formatCode>
                <c:ptCount val="25"/>
                <c:pt idx="0">
                  <c:v>0</c:v>
                </c:pt>
                <c:pt idx="1">
                  <c:v>-1.4067433870763653E-2</c:v>
                </c:pt>
                <c:pt idx="2">
                  <c:v>-1.4067433870763653E-2</c:v>
                </c:pt>
                <c:pt idx="3">
                  <c:v>-1.4067433870763653E-2</c:v>
                </c:pt>
                <c:pt idx="4">
                  <c:v>-2.5758713587767788E-2</c:v>
                </c:pt>
                <c:pt idx="5">
                  <c:v>-2.5758713587767788E-2</c:v>
                </c:pt>
                <c:pt idx="6">
                  <c:v>-2.5758713587767788E-2</c:v>
                </c:pt>
                <c:pt idx="7">
                  <c:v>-2.6456132480927132E-2</c:v>
                </c:pt>
                <c:pt idx="8">
                  <c:v>-2.6456132480927132E-2</c:v>
                </c:pt>
                <c:pt idx="9">
                  <c:v>-2.6456132480927132E-2</c:v>
                </c:pt>
                <c:pt idx="10">
                  <c:v>-3.8479761508796617E-2</c:v>
                </c:pt>
                <c:pt idx="11">
                  <c:v>-3.8479761508796617E-2</c:v>
                </c:pt>
                <c:pt idx="12">
                  <c:v>-3.8479761508796617E-2</c:v>
                </c:pt>
                <c:pt idx="13">
                  <c:v>-7.1602274346244166E-2</c:v>
                </c:pt>
                <c:pt idx="14">
                  <c:v>-7.1602274346244166E-2</c:v>
                </c:pt>
                <c:pt idx="15">
                  <c:v>-7.1602274346244166E-2</c:v>
                </c:pt>
                <c:pt idx="16">
                  <c:v>-7.661865667761765E-2</c:v>
                </c:pt>
                <c:pt idx="17">
                  <c:v>-7.661865667761765E-2</c:v>
                </c:pt>
                <c:pt idx="18">
                  <c:v>-7.661865667761765E-2</c:v>
                </c:pt>
                <c:pt idx="19">
                  <c:v>-8.9705128064579337E-2</c:v>
                </c:pt>
                <c:pt idx="20">
                  <c:v>-8.9705128064579337E-2</c:v>
                </c:pt>
                <c:pt idx="21">
                  <c:v>-8.9705128064579337E-2</c:v>
                </c:pt>
              </c:numCache>
            </c:numRef>
          </c:val>
          <c:smooth val="0"/>
          <c:extLst>
            <c:ext xmlns:c16="http://schemas.microsoft.com/office/drawing/2014/chart" uri="{C3380CC4-5D6E-409C-BE32-E72D297353CC}">
              <c16:uniqueId val="{00000006-1D9F-0C4A-A12B-9DE2E16FA5AF}"/>
            </c:ext>
          </c:extLst>
        </c:ser>
        <c:dLbls>
          <c:showLegendKey val="0"/>
          <c:showVal val="0"/>
          <c:showCatName val="0"/>
          <c:showSerName val="0"/>
          <c:showPercent val="0"/>
          <c:showBubbleSize val="0"/>
        </c:dLbls>
        <c:smooth val="0"/>
        <c:axId val="76510688"/>
        <c:axId val="76513440"/>
      </c:lineChart>
      <c:catAx>
        <c:axId val="765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13440"/>
        <c:crosses val="autoZero"/>
        <c:auto val="1"/>
        <c:lblAlgn val="ctr"/>
        <c:lblOffset val="100"/>
        <c:noMultiLvlLbl val="0"/>
      </c:catAx>
      <c:valAx>
        <c:axId val="76513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Chgs'!$DB$2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Chgs'!$DB$3:$DB$8</c:f>
              <c:numCache>
                <c:formatCode>0.00%</c:formatCode>
                <c:ptCount val="6"/>
                <c:pt idx="0">
                  <c:v>0</c:v>
                </c:pt>
                <c:pt idx="1">
                  <c:v>-0.10995839497952621</c:v>
                </c:pt>
                <c:pt idx="2">
                  <c:v>-0.14572548436956875</c:v>
                </c:pt>
                <c:pt idx="3">
                  <c:v>-0.18871123044369589</c:v>
                </c:pt>
                <c:pt idx="4">
                  <c:v>-0.2114922246606433</c:v>
                </c:pt>
                <c:pt idx="5">
                  <c:v>-0.23160919918766573</c:v>
                </c:pt>
              </c:numCache>
            </c:numRef>
          </c:val>
          <c:smooth val="0"/>
          <c:extLst>
            <c:ext xmlns:c16="http://schemas.microsoft.com/office/drawing/2014/chart" uri="{C3380CC4-5D6E-409C-BE32-E72D297353CC}">
              <c16:uniqueId val="{00000000-7D09-CA4B-A7EA-E3BBF3BE5AF3}"/>
            </c:ext>
          </c:extLst>
        </c:ser>
        <c:ser>
          <c:idx val="1"/>
          <c:order val="1"/>
          <c:tx>
            <c:strRef>
              <c:f>'21 5 Year Tot Mkt Shr Chgs'!$DC$2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Chgs'!$DC$3:$DC$8</c:f>
              <c:numCache>
                <c:formatCode>0.00%</c:formatCode>
                <c:ptCount val="6"/>
                <c:pt idx="0">
                  <c:v>0</c:v>
                </c:pt>
                <c:pt idx="1">
                  <c:v>1.8271168822556826E-2</c:v>
                </c:pt>
                <c:pt idx="2">
                  <c:v>1.3955296860277383E-2</c:v>
                </c:pt>
                <c:pt idx="3">
                  <c:v>-3.0105688685106276E-2</c:v>
                </c:pt>
                <c:pt idx="4">
                  <c:v>-7.9848255846957858E-2</c:v>
                </c:pt>
                <c:pt idx="5">
                  <c:v>-0.10429421795891357</c:v>
                </c:pt>
              </c:numCache>
            </c:numRef>
          </c:val>
          <c:smooth val="0"/>
          <c:extLst>
            <c:ext xmlns:c16="http://schemas.microsoft.com/office/drawing/2014/chart" uri="{C3380CC4-5D6E-409C-BE32-E72D297353CC}">
              <c16:uniqueId val="{00000001-7D09-CA4B-A7EA-E3BBF3BE5AF3}"/>
            </c:ext>
          </c:extLst>
        </c:ser>
        <c:ser>
          <c:idx val="2"/>
          <c:order val="2"/>
          <c:tx>
            <c:strRef>
              <c:f>'21 5 Year Tot Mkt Shr Chgs'!$DD$2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Chgs'!$DD$3:$DD$8</c:f>
              <c:numCache>
                <c:formatCode>0.00%</c:formatCode>
                <c:ptCount val="6"/>
                <c:pt idx="0">
                  <c:v>0</c:v>
                </c:pt>
                <c:pt idx="1">
                  <c:v>-5.6865676170934541E-2</c:v>
                </c:pt>
                <c:pt idx="2">
                  <c:v>-7.9614100851621683E-2</c:v>
                </c:pt>
                <c:pt idx="3">
                  <c:v>-0.11645036641639113</c:v>
                </c:pt>
                <c:pt idx="4">
                  <c:v>-0.14999521737242857</c:v>
                </c:pt>
                <c:pt idx="5">
                  <c:v>-0.18321229477870515</c:v>
                </c:pt>
              </c:numCache>
            </c:numRef>
          </c:val>
          <c:smooth val="0"/>
          <c:extLst>
            <c:ext xmlns:c16="http://schemas.microsoft.com/office/drawing/2014/chart" uri="{C3380CC4-5D6E-409C-BE32-E72D297353CC}">
              <c16:uniqueId val="{00000002-7D09-CA4B-A7EA-E3BBF3BE5AF3}"/>
            </c:ext>
          </c:extLst>
        </c:ser>
        <c:ser>
          <c:idx val="3"/>
          <c:order val="3"/>
          <c:tx>
            <c:strRef>
              <c:f>'21 5 Year Tot Mkt Shr Chgs'!$DE$2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Chgs'!$DE$3:$DE$8</c:f>
              <c:numCache>
                <c:formatCode>0.00%</c:formatCode>
                <c:ptCount val="6"/>
                <c:pt idx="0">
                  <c:v>0</c:v>
                </c:pt>
                <c:pt idx="1">
                  <c:v>-1.6147512380366907E-2</c:v>
                </c:pt>
                <c:pt idx="2">
                  <c:v>-2.6268128093475333E-2</c:v>
                </c:pt>
                <c:pt idx="3">
                  <c:v>-3.4956651711029581E-2</c:v>
                </c:pt>
                <c:pt idx="4">
                  <c:v>-7.0647538489276657E-2</c:v>
                </c:pt>
                <c:pt idx="5">
                  <c:v>-0.11931031828635164</c:v>
                </c:pt>
              </c:numCache>
            </c:numRef>
          </c:val>
          <c:smooth val="0"/>
          <c:extLst>
            <c:ext xmlns:c16="http://schemas.microsoft.com/office/drawing/2014/chart" uri="{C3380CC4-5D6E-409C-BE32-E72D297353CC}">
              <c16:uniqueId val="{00000003-7D09-CA4B-A7EA-E3BBF3BE5AF3}"/>
            </c:ext>
          </c:extLst>
        </c:ser>
        <c:ser>
          <c:idx val="4"/>
          <c:order val="4"/>
          <c:tx>
            <c:strRef>
              <c:f>'21 5 Year Tot Mkt Shr Chgs'!$DF$2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Chgs'!$DF$3:$DF$8</c:f>
              <c:numCache>
                <c:formatCode>0.00%</c:formatCode>
                <c:ptCount val="6"/>
                <c:pt idx="0">
                  <c:v>0</c:v>
                </c:pt>
                <c:pt idx="1">
                  <c:v>-0.10269352024698609</c:v>
                </c:pt>
                <c:pt idx="2">
                  <c:v>-0.13665373971798822</c:v>
                </c:pt>
                <c:pt idx="3">
                  <c:v>3.1291362046436663E-2</c:v>
                </c:pt>
                <c:pt idx="4">
                  <c:v>3.7772405953824051E-3</c:v>
                </c:pt>
                <c:pt idx="5">
                  <c:v>-0.11811000639533707</c:v>
                </c:pt>
              </c:numCache>
            </c:numRef>
          </c:val>
          <c:smooth val="0"/>
          <c:extLst>
            <c:ext xmlns:c16="http://schemas.microsoft.com/office/drawing/2014/chart" uri="{C3380CC4-5D6E-409C-BE32-E72D297353CC}">
              <c16:uniqueId val="{00000004-7D09-CA4B-A7EA-E3BBF3BE5AF3}"/>
            </c:ext>
          </c:extLst>
        </c:ser>
        <c:ser>
          <c:idx val="5"/>
          <c:order val="5"/>
          <c:tx>
            <c:strRef>
              <c:f>'21 5 Year Tot Mkt Shr Chgs'!$DG$2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Chgs'!$DG$3:$DG$8</c:f>
              <c:numCache>
                <c:formatCode>0.00%</c:formatCode>
                <c:ptCount val="6"/>
                <c:pt idx="0">
                  <c:v>0</c:v>
                </c:pt>
                <c:pt idx="1">
                  <c:v>-2.4299387974524016E-2</c:v>
                </c:pt>
                <c:pt idx="2">
                  <c:v>-3.634881150485067E-2</c:v>
                </c:pt>
                <c:pt idx="3">
                  <c:v>-2.3312770705673874E-2</c:v>
                </c:pt>
                <c:pt idx="4">
                  <c:v>-5.5797329007827585E-2</c:v>
                </c:pt>
                <c:pt idx="5">
                  <c:v>-0.10002242296625757</c:v>
                </c:pt>
              </c:numCache>
            </c:numRef>
          </c:val>
          <c:smooth val="0"/>
          <c:extLst>
            <c:ext xmlns:c16="http://schemas.microsoft.com/office/drawing/2014/chart" uri="{C3380CC4-5D6E-409C-BE32-E72D297353CC}">
              <c16:uniqueId val="{00000005-7D09-CA4B-A7EA-E3BBF3BE5AF3}"/>
            </c:ext>
          </c:extLst>
        </c:ser>
        <c:ser>
          <c:idx val="6"/>
          <c:order val="6"/>
          <c:tx>
            <c:strRef>
              <c:f>'21 5 Year Tot Mkt Shr Chgs'!$DH$2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Chgs'!$DH$3:$DH$8</c:f>
              <c:numCache>
                <c:formatCode>0.00%</c:formatCode>
                <c:ptCount val="6"/>
                <c:pt idx="0">
                  <c:v>0</c:v>
                </c:pt>
                <c:pt idx="1">
                  <c:v>-4.1982951691519083E-2</c:v>
                </c:pt>
                <c:pt idx="2">
                  <c:v>-6.0823522502113612E-2</c:v>
                </c:pt>
                <c:pt idx="3">
                  <c:v>-7.4119425131186092E-2</c:v>
                </c:pt>
                <c:pt idx="4">
                  <c:v>-0.10447682432294843</c:v>
                </c:pt>
                <c:pt idx="5">
                  <c:v>-0.13446909201733012</c:v>
                </c:pt>
              </c:numCache>
            </c:numRef>
          </c:val>
          <c:smooth val="0"/>
          <c:extLst>
            <c:ext xmlns:c16="http://schemas.microsoft.com/office/drawing/2014/chart" uri="{C3380CC4-5D6E-409C-BE32-E72D297353CC}">
              <c16:uniqueId val="{00000006-7D09-CA4B-A7EA-E3BBF3BE5AF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Servus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72215506256739"/>
          <c:w val="0.85836329833770775"/>
          <c:h val="0.65717036407793428"/>
        </c:manualLayout>
      </c:layout>
      <c:lineChart>
        <c:grouping val="standard"/>
        <c:varyColors val="0"/>
        <c:ser>
          <c:idx val="0"/>
          <c:order val="0"/>
          <c:tx>
            <c:strRef>
              <c:f>'22 5 Yr Change Prov Sh of Bks'!$CS$5</c:f>
              <c:strCache>
                <c:ptCount val="1"/>
                <c:pt idx="0">
                  <c:v>Demand</c:v>
                </c:pt>
              </c:strCache>
            </c:strRef>
          </c:tx>
          <c:spPr>
            <a:ln w="28575" cap="rnd">
              <a:solidFill>
                <a:srgbClr val="00FA00"/>
              </a:solidFill>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Bks'!$CS$6:$CS$11</c:f>
              <c:numCache>
                <c:formatCode>0.0%</c:formatCode>
                <c:ptCount val="6"/>
                <c:pt idx="0">
                  <c:v>0</c:v>
                </c:pt>
                <c:pt idx="1">
                  <c:v>-7.2187919425027419E-2</c:v>
                </c:pt>
                <c:pt idx="2">
                  <c:v>-8.6702409351932547E-2</c:v>
                </c:pt>
                <c:pt idx="3">
                  <c:v>-0.11153303721223905</c:v>
                </c:pt>
                <c:pt idx="4">
                  <c:v>-8.971629294938592E-2</c:v>
                </c:pt>
                <c:pt idx="5">
                  <c:v>2.5515410571067664E-2</c:v>
                </c:pt>
              </c:numCache>
            </c:numRef>
          </c:val>
          <c:smooth val="0"/>
          <c:extLst>
            <c:ext xmlns:c16="http://schemas.microsoft.com/office/drawing/2014/chart" uri="{C3380CC4-5D6E-409C-BE32-E72D297353CC}">
              <c16:uniqueId val="{00000000-100D-494C-87B0-67E98659B349}"/>
            </c:ext>
          </c:extLst>
        </c:ser>
        <c:ser>
          <c:idx val="1"/>
          <c:order val="1"/>
          <c:tx>
            <c:strRef>
              <c:f>'22 5 Yr Change Prov Sh of Bks'!$CT$5</c:f>
              <c:strCache>
                <c:ptCount val="1"/>
                <c:pt idx="0">
                  <c:v>Term</c:v>
                </c:pt>
              </c:strCache>
            </c:strRef>
          </c:tx>
          <c:spPr>
            <a:ln w="28575" cap="rnd">
              <a:solidFill>
                <a:srgbClr val="C00000"/>
              </a:solidFill>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Bks'!$CT$6:$CT$11</c:f>
              <c:numCache>
                <c:formatCode>0.0%</c:formatCode>
                <c:ptCount val="6"/>
                <c:pt idx="0">
                  <c:v>0</c:v>
                </c:pt>
                <c:pt idx="1">
                  <c:v>5.4811330285067371E-2</c:v>
                </c:pt>
                <c:pt idx="2">
                  <c:v>6.1018822213510078E-2</c:v>
                </c:pt>
                <c:pt idx="3">
                  <c:v>3.1132494241968924E-2</c:v>
                </c:pt>
                <c:pt idx="4">
                  <c:v>1.451804839047297E-2</c:v>
                </c:pt>
                <c:pt idx="5">
                  <c:v>-1.6573800968756942E-2</c:v>
                </c:pt>
              </c:numCache>
            </c:numRef>
          </c:val>
          <c:smooth val="0"/>
          <c:extLst>
            <c:ext xmlns:c16="http://schemas.microsoft.com/office/drawing/2014/chart" uri="{C3380CC4-5D6E-409C-BE32-E72D297353CC}">
              <c16:uniqueId val="{00000001-100D-494C-87B0-67E98659B349}"/>
            </c:ext>
          </c:extLst>
        </c:ser>
        <c:ser>
          <c:idx val="2"/>
          <c:order val="2"/>
          <c:tx>
            <c:strRef>
              <c:f>'22 5 Yr Change Prov Sh of Bks'!$CU$5</c:f>
              <c:strCache>
                <c:ptCount val="1"/>
                <c:pt idx="0">
                  <c:v>Total Deposits</c:v>
                </c:pt>
              </c:strCache>
            </c:strRef>
          </c:tx>
          <c:spPr>
            <a:ln w="28575" cap="rnd">
              <a:solidFill>
                <a:srgbClr val="0432FF"/>
              </a:solidFill>
              <a:prstDash val="sysDot"/>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Bks'!$CU$6:$CU$11</c:f>
              <c:numCache>
                <c:formatCode>0.0%</c:formatCode>
                <c:ptCount val="6"/>
                <c:pt idx="0">
                  <c:v>0</c:v>
                </c:pt>
                <c:pt idx="1">
                  <c:v>-2.0349604145993912E-2</c:v>
                </c:pt>
                <c:pt idx="2">
                  <c:v>-2.5041065002559874E-2</c:v>
                </c:pt>
                <c:pt idx="3">
                  <c:v>-4.1962475991463404E-2</c:v>
                </c:pt>
                <c:pt idx="4">
                  <c:v>-3.4167271234275418E-2</c:v>
                </c:pt>
                <c:pt idx="5">
                  <c:v>1.1453171626663771E-2</c:v>
                </c:pt>
              </c:numCache>
            </c:numRef>
          </c:val>
          <c:smooth val="0"/>
          <c:extLst>
            <c:ext xmlns:c16="http://schemas.microsoft.com/office/drawing/2014/chart" uri="{C3380CC4-5D6E-409C-BE32-E72D297353CC}">
              <c16:uniqueId val="{00000002-100D-494C-87B0-67E98659B349}"/>
            </c:ext>
          </c:extLst>
        </c:ser>
        <c:ser>
          <c:idx val="3"/>
          <c:order val="3"/>
          <c:tx>
            <c:strRef>
              <c:f>'22 5 Yr Change Prov Sh of Bks'!$CV$5</c:f>
              <c:strCache>
                <c:ptCount val="1"/>
                <c:pt idx="0">
                  <c:v>Mortgages</c:v>
                </c:pt>
              </c:strCache>
            </c:strRef>
          </c:tx>
          <c:spPr>
            <a:ln w="28575" cap="rnd">
              <a:solidFill>
                <a:srgbClr val="AB7942"/>
              </a:solidFill>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Bks'!$CV$6:$CV$11</c:f>
              <c:numCache>
                <c:formatCode>0.0%</c:formatCode>
                <c:ptCount val="6"/>
                <c:pt idx="0">
                  <c:v>0</c:v>
                </c:pt>
                <c:pt idx="1">
                  <c:v>2.2847193610413912E-2</c:v>
                </c:pt>
                <c:pt idx="2">
                  <c:v>4.7007176822274357E-2</c:v>
                </c:pt>
                <c:pt idx="3">
                  <c:v>7.130870145116272E-2</c:v>
                </c:pt>
                <c:pt idx="4">
                  <c:v>6.7453817248508255E-2</c:v>
                </c:pt>
                <c:pt idx="5">
                  <c:v>8.7946929659104681E-2</c:v>
                </c:pt>
              </c:numCache>
            </c:numRef>
          </c:val>
          <c:smooth val="0"/>
          <c:extLst>
            <c:ext xmlns:c16="http://schemas.microsoft.com/office/drawing/2014/chart" uri="{C3380CC4-5D6E-409C-BE32-E72D297353CC}">
              <c16:uniqueId val="{00000003-100D-494C-87B0-67E98659B349}"/>
            </c:ext>
          </c:extLst>
        </c:ser>
        <c:ser>
          <c:idx val="4"/>
          <c:order val="4"/>
          <c:tx>
            <c:strRef>
              <c:f>'22 5 Yr Change Prov Sh of Bks'!$CW$5</c:f>
              <c:strCache>
                <c:ptCount val="1"/>
                <c:pt idx="0">
                  <c:v>Pers Loans</c:v>
                </c:pt>
              </c:strCache>
            </c:strRef>
          </c:tx>
          <c:spPr>
            <a:ln w="28575" cap="rnd">
              <a:solidFill>
                <a:srgbClr val="00B0F0"/>
              </a:solidFill>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Bks'!$CW$6:$CW$11</c:f>
              <c:numCache>
                <c:formatCode>0.0%</c:formatCode>
                <c:ptCount val="6"/>
                <c:pt idx="0">
                  <c:v>0</c:v>
                </c:pt>
                <c:pt idx="1">
                  <c:v>-6.2558576341843031E-2</c:v>
                </c:pt>
                <c:pt idx="2">
                  <c:v>-9.3504526451128389E-2</c:v>
                </c:pt>
                <c:pt idx="3">
                  <c:v>7.1976145680163708E-2</c:v>
                </c:pt>
                <c:pt idx="4">
                  <c:v>6.4581958439568155E-2</c:v>
                </c:pt>
                <c:pt idx="5">
                  <c:v>-8.725036696509085E-2</c:v>
                </c:pt>
              </c:numCache>
            </c:numRef>
          </c:val>
          <c:smooth val="0"/>
          <c:extLst>
            <c:ext xmlns:c16="http://schemas.microsoft.com/office/drawing/2014/chart" uri="{C3380CC4-5D6E-409C-BE32-E72D297353CC}">
              <c16:uniqueId val="{00000004-100D-494C-87B0-67E98659B349}"/>
            </c:ext>
          </c:extLst>
        </c:ser>
        <c:ser>
          <c:idx val="5"/>
          <c:order val="5"/>
          <c:tx>
            <c:strRef>
              <c:f>'22 5 Yr Change Prov Sh of Bks'!$CX$5</c:f>
              <c:strCache>
                <c:ptCount val="1"/>
                <c:pt idx="0">
                  <c:v>Total Loans</c:v>
                </c:pt>
              </c:strCache>
            </c:strRef>
          </c:tx>
          <c:spPr>
            <a:ln w="28575" cap="rnd">
              <a:solidFill>
                <a:srgbClr val="FF0000"/>
              </a:solidFill>
              <a:prstDash val="sysDot"/>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Bks'!$CX$6:$CX$11</c:f>
              <c:numCache>
                <c:formatCode>0.0%</c:formatCode>
                <c:ptCount val="6"/>
                <c:pt idx="0">
                  <c:v>0</c:v>
                </c:pt>
                <c:pt idx="1">
                  <c:v>1.4950542364108203E-2</c:v>
                </c:pt>
                <c:pt idx="2">
                  <c:v>2.9199911125327334E-2</c:v>
                </c:pt>
                <c:pt idx="3">
                  <c:v>6.5559708648099999E-2</c:v>
                </c:pt>
                <c:pt idx="4">
                  <c:v>6.1577550251854962E-2</c:v>
                </c:pt>
                <c:pt idx="5">
                  <c:v>5.9964606027068094E-2</c:v>
                </c:pt>
              </c:numCache>
            </c:numRef>
          </c:val>
          <c:smooth val="0"/>
          <c:extLst>
            <c:ext xmlns:c16="http://schemas.microsoft.com/office/drawing/2014/chart" uri="{C3380CC4-5D6E-409C-BE32-E72D297353CC}">
              <c16:uniqueId val="{00000005-100D-494C-87B0-67E98659B349}"/>
            </c:ext>
          </c:extLst>
        </c:ser>
        <c:ser>
          <c:idx val="6"/>
          <c:order val="6"/>
          <c:tx>
            <c:strRef>
              <c:f>'22 5 Yr Change Prov Sh of Bks'!$CY$5</c:f>
              <c:strCache>
                <c:ptCount val="1"/>
                <c:pt idx="0">
                  <c:v>Total Prods</c:v>
                </c:pt>
              </c:strCache>
            </c:strRef>
          </c:tx>
          <c:spPr>
            <a:ln w="28575" cap="rnd">
              <a:solidFill>
                <a:schemeClr val="tx1"/>
              </a:solidFill>
              <a:prstDash val="sysDot"/>
              <a:round/>
            </a:ln>
            <a:effectLst/>
          </c:spPr>
          <c:marker>
            <c:symbol val="none"/>
          </c:marker>
          <c:cat>
            <c:numRef>
              <c:f>'22 5 Yr Change Prov Sh of Bks'!$A$6:$A$11</c:f>
              <c:numCache>
                <c:formatCode>General</c:formatCode>
                <c:ptCount val="6"/>
                <c:pt idx="0">
                  <c:v>2015</c:v>
                </c:pt>
                <c:pt idx="1">
                  <c:v>2016</c:v>
                </c:pt>
                <c:pt idx="2">
                  <c:v>2017</c:v>
                </c:pt>
                <c:pt idx="3">
                  <c:v>2018</c:v>
                </c:pt>
                <c:pt idx="4">
                  <c:v>2019</c:v>
                </c:pt>
                <c:pt idx="5">
                  <c:v>2020</c:v>
                </c:pt>
              </c:numCache>
            </c:numRef>
          </c:cat>
          <c:val>
            <c:numRef>
              <c:f>'22 5 Yr Change Prov Sh of Bks'!$CY$6:$CY$11</c:f>
              <c:numCache>
                <c:formatCode>0.0%</c:formatCode>
                <c:ptCount val="6"/>
                <c:pt idx="0">
                  <c:v>0</c:v>
                </c:pt>
                <c:pt idx="1">
                  <c:v>-3.7171316065735495E-3</c:v>
                </c:pt>
                <c:pt idx="2">
                  <c:v>3.4233583298627743E-4</c:v>
                </c:pt>
                <c:pt idx="3">
                  <c:v>8.651158241536375E-3</c:v>
                </c:pt>
                <c:pt idx="4">
                  <c:v>1.1920477632100997E-2</c:v>
                </c:pt>
                <c:pt idx="5">
                  <c:v>4.0982559626154984E-2</c:v>
                </c:pt>
              </c:numCache>
            </c:numRef>
          </c:val>
          <c:smooth val="0"/>
          <c:extLst>
            <c:ext xmlns:c16="http://schemas.microsoft.com/office/drawing/2014/chart" uri="{C3380CC4-5D6E-409C-BE32-E72D297353CC}">
              <c16:uniqueId val="{00000006-100D-494C-87B0-67E98659B34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Connect First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81970435513742"/>
          <c:w val="0.85836329833770775"/>
          <c:h val="0.61482632852711594"/>
        </c:manualLayout>
      </c:layout>
      <c:lineChart>
        <c:grouping val="standard"/>
        <c:varyColors val="0"/>
        <c:ser>
          <c:idx val="0"/>
          <c:order val="0"/>
          <c:tx>
            <c:strRef>
              <c:f>'21 5 Year Tot Mkt Shr Chgs'!$DI$2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Chgs'!$DI$3:$DI$8</c:f>
              <c:numCache>
                <c:formatCode>0.00%</c:formatCode>
                <c:ptCount val="6"/>
                <c:pt idx="0">
                  <c:v>0</c:v>
                </c:pt>
                <c:pt idx="1">
                  <c:v>-0.1208671364567474</c:v>
                </c:pt>
                <c:pt idx="2">
                  <c:v>-0.14364124546902737</c:v>
                </c:pt>
                <c:pt idx="3">
                  <c:v>0.14739818720792405</c:v>
                </c:pt>
                <c:pt idx="4">
                  <c:v>9.6679371701499456E-2</c:v>
                </c:pt>
                <c:pt idx="5">
                  <c:v>2.7535031628016252E-2</c:v>
                </c:pt>
              </c:numCache>
            </c:numRef>
          </c:val>
          <c:smooth val="0"/>
          <c:extLst>
            <c:ext xmlns:c16="http://schemas.microsoft.com/office/drawing/2014/chart" uri="{C3380CC4-5D6E-409C-BE32-E72D297353CC}">
              <c16:uniqueId val="{00000000-2772-B649-A96E-1163F8E7C2D9}"/>
            </c:ext>
          </c:extLst>
        </c:ser>
        <c:ser>
          <c:idx val="1"/>
          <c:order val="1"/>
          <c:tx>
            <c:strRef>
              <c:f>'21 5 Year Tot Mkt Shr Chgs'!$DJ$2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Chgs'!$DJ$3:$DJ$8</c:f>
              <c:numCache>
                <c:formatCode>0.00%</c:formatCode>
                <c:ptCount val="6"/>
                <c:pt idx="0">
                  <c:v>0</c:v>
                </c:pt>
                <c:pt idx="1">
                  <c:v>2.4182113958586961E-2</c:v>
                </c:pt>
                <c:pt idx="2">
                  <c:v>-1.0808792987360981E-2</c:v>
                </c:pt>
                <c:pt idx="3">
                  <c:v>1.4055238090807444E-2</c:v>
                </c:pt>
                <c:pt idx="4">
                  <c:v>-7.3014817072371771E-2</c:v>
                </c:pt>
                <c:pt idx="5">
                  <c:v>-9.7373635055069671E-2</c:v>
                </c:pt>
              </c:numCache>
            </c:numRef>
          </c:val>
          <c:smooth val="0"/>
          <c:extLst>
            <c:ext xmlns:c16="http://schemas.microsoft.com/office/drawing/2014/chart" uri="{C3380CC4-5D6E-409C-BE32-E72D297353CC}">
              <c16:uniqueId val="{00000001-2772-B649-A96E-1163F8E7C2D9}"/>
            </c:ext>
          </c:extLst>
        </c:ser>
        <c:ser>
          <c:idx val="2"/>
          <c:order val="2"/>
          <c:tx>
            <c:strRef>
              <c:f>'21 5 Year Tot Mkt Shr Chgs'!$DK$2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Chgs'!$DK$3:$DK$8</c:f>
              <c:numCache>
                <c:formatCode>0.00%</c:formatCode>
                <c:ptCount val="6"/>
                <c:pt idx="0">
                  <c:v>0</c:v>
                </c:pt>
                <c:pt idx="1">
                  <c:v>-3.8690369468415677E-2</c:v>
                </c:pt>
                <c:pt idx="2">
                  <c:v>-7.0268322282044868E-2</c:v>
                </c:pt>
                <c:pt idx="3">
                  <c:v>7.2219766877951536E-2</c:v>
                </c:pt>
                <c:pt idx="4">
                  <c:v>1.2040941918159695E-3</c:v>
                </c:pt>
                <c:pt idx="5">
                  <c:v>-8.120283991627783E-2</c:v>
                </c:pt>
              </c:numCache>
            </c:numRef>
          </c:val>
          <c:smooth val="0"/>
          <c:extLst>
            <c:ext xmlns:c16="http://schemas.microsoft.com/office/drawing/2014/chart" uri="{C3380CC4-5D6E-409C-BE32-E72D297353CC}">
              <c16:uniqueId val="{00000002-2772-B649-A96E-1163F8E7C2D9}"/>
            </c:ext>
          </c:extLst>
        </c:ser>
        <c:ser>
          <c:idx val="3"/>
          <c:order val="3"/>
          <c:tx>
            <c:strRef>
              <c:f>'21 5 Year Tot Mkt Shr Chgs'!$DL$2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Chgs'!$DL$3:$DL$8</c:f>
              <c:numCache>
                <c:formatCode>0.00%</c:formatCode>
                <c:ptCount val="6"/>
                <c:pt idx="0">
                  <c:v>0</c:v>
                </c:pt>
                <c:pt idx="1">
                  <c:v>4.0189483798915605E-3</c:v>
                </c:pt>
                <c:pt idx="2">
                  <c:v>1.3690740636800973E-2</c:v>
                </c:pt>
                <c:pt idx="3">
                  <c:v>-1.0374088948366226E-2</c:v>
                </c:pt>
                <c:pt idx="4">
                  <c:v>0.14461202103293727</c:v>
                </c:pt>
                <c:pt idx="5">
                  <c:v>3.0724732364576349E-2</c:v>
                </c:pt>
              </c:numCache>
            </c:numRef>
          </c:val>
          <c:smooth val="0"/>
          <c:extLst>
            <c:ext xmlns:c16="http://schemas.microsoft.com/office/drawing/2014/chart" uri="{C3380CC4-5D6E-409C-BE32-E72D297353CC}">
              <c16:uniqueId val="{00000003-2772-B649-A96E-1163F8E7C2D9}"/>
            </c:ext>
          </c:extLst>
        </c:ser>
        <c:ser>
          <c:idx val="4"/>
          <c:order val="4"/>
          <c:tx>
            <c:strRef>
              <c:f>'21 5 Year Tot Mkt Shr Chgs'!$DM$2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Chgs'!$DM$3:$DM$8</c:f>
              <c:numCache>
                <c:formatCode>0.00%</c:formatCode>
                <c:ptCount val="6"/>
                <c:pt idx="0">
                  <c:v>0</c:v>
                </c:pt>
                <c:pt idx="1">
                  <c:v>6.6981225428545663E-2</c:v>
                </c:pt>
                <c:pt idx="2">
                  <c:v>1.1591897630009496</c:v>
                </c:pt>
                <c:pt idx="3">
                  <c:v>1.2299121541558633</c:v>
                </c:pt>
                <c:pt idx="4">
                  <c:v>0.3453521810694955</c:v>
                </c:pt>
                <c:pt idx="5">
                  <c:v>0.24038780359017947</c:v>
                </c:pt>
              </c:numCache>
            </c:numRef>
          </c:val>
          <c:smooth val="0"/>
          <c:extLst>
            <c:ext xmlns:c16="http://schemas.microsoft.com/office/drawing/2014/chart" uri="{C3380CC4-5D6E-409C-BE32-E72D297353CC}">
              <c16:uniqueId val="{00000004-2772-B649-A96E-1163F8E7C2D9}"/>
            </c:ext>
          </c:extLst>
        </c:ser>
        <c:ser>
          <c:idx val="5"/>
          <c:order val="5"/>
          <c:tx>
            <c:strRef>
              <c:f>'21 5 Year Tot Mkt Shr Chgs'!$DN$2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Chgs'!$DN$3:$DN$8</c:f>
              <c:numCache>
                <c:formatCode>0.00%</c:formatCode>
                <c:ptCount val="6"/>
                <c:pt idx="0">
                  <c:v>0</c:v>
                </c:pt>
                <c:pt idx="1">
                  <c:v>1.6130677827271012E-2</c:v>
                </c:pt>
                <c:pt idx="2">
                  <c:v>0.17489985415518422</c:v>
                </c:pt>
                <c:pt idx="3">
                  <c:v>0.1627345266819161</c:v>
                </c:pt>
                <c:pt idx="4">
                  <c:v>0.17561587493223413</c:v>
                </c:pt>
                <c:pt idx="5">
                  <c:v>7.8499296717363304E-2</c:v>
                </c:pt>
              </c:numCache>
            </c:numRef>
          </c:val>
          <c:smooth val="0"/>
          <c:extLst>
            <c:ext xmlns:c16="http://schemas.microsoft.com/office/drawing/2014/chart" uri="{C3380CC4-5D6E-409C-BE32-E72D297353CC}">
              <c16:uniqueId val="{00000005-2772-B649-A96E-1163F8E7C2D9}"/>
            </c:ext>
          </c:extLst>
        </c:ser>
        <c:ser>
          <c:idx val="6"/>
          <c:order val="6"/>
          <c:tx>
            <c:strRef>
              <c:f>'21 5 Year Tot Mkt Shr Chgs'!$DO$2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Chgs'!$DO$3:$DO$8</c:f>
              <c:numCache>
                <c:formatCode>0.00%</c:formatCode>
                <c:ptCount val="6"/>
                <c:pt idx="0">
                  <c:v>0</c:v>
                </c:pt>
                <c:pt idx="1">
                  <c:v>-1.6181334548118737E-2</c:v>
                </c:pt>
                <c:pt idx="2">
                  <c:v>1.9359381807445092E-2</c:v>
                </c:pt>
                <c:pt idx="3">
                  <c:v>0.11346050836597447</c:v>
                </c:pt>
                <c:pt idx="4">
                  <c:v>7.7257068309232041E-2</c:v>
                </c:pt>
                <c:pt idx="5">
                  <c:v>5.8768377961772832E-3</c:v>
                </c:pt>
              </c:numCache>
            </c:numRef>
          </c:val>
          <c:smooth val="0"/>
          <c:extLst>
            <c:ext xmlns:c16="http://schemas.microsoft.com/office/drawing/2014/chart" uri="{C3380CC4-5D6E-409C-BE32-E72D297353CC}">
              <c16:uniqueId val="{00000006-2772-B649-A96E-1163F8E7C2D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Connect First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568657178722222"/>
          <c:w val="0.85836329833770775"/>
          <c:h val="0.64870543355993548"/>
        </c:manualLayout>
      </c:layout>
      <c:lineChart>
        <c:grouping val="standard"/>
        <c:varyColors val="0"/>
        <c:ser>
          <c:idx val="0"/>
          <c:order val="0"/>
          <c:tx>
            <c:strRef>
              <c:f>'22 5 Yr Change Prov Sh of Bks'!$DE$4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Bks'!$DE$5:$DE$10</c:f>
              <c:numCache>
                <c:formatCode>0.0%</c:formatCode>
                <c:ptCount val="6"/>
                <c:pt idx="0">
                  <c:v>0</c:v>
                </c:pt>
                <c:pt idx="1">
                  <c:v>-8.3559592467437854E-2</c:v>
                </c:pt>
                <c:pt idx="2">
                  <c:v>-8.4474167339123954E-2</c:v>
                </c:pt>
                <c:pt idx="3">
                  <c:v>0.25655059055523921</c:v>
                </c:pt>
                <c:pt idx="4">
                  <c:v>0.26604885219899943</c:v>
                </c:pt>
                <c:pt idx="5">
                  <c:v>0.41723900301804462</c:v>
                </c:pt>
              </c:numCache>
            </c:numRef>
          </c:val>
          <c:smooth val="0"/>
          <c:extLst>
            <c:ext xmlns:c16="http://schemas.microsoft.com/office/drawing/2014/chart" uri="{C3380CC4-5D6E-409C-BE32-E72D297353CC}">
              <c16:uniqueId val="{00000000-A430-714F-A120-B58D8C6F609F}"/>
            </c:ext>
          </c:extLst>
        </c:ser>
        <c:ser>
          <c:idx val="1"/>
          <c:order val="1"/>
          <c:tx>
            <c:strRef>
              <c:f>'22 5 Yr Change Prov Sh of Bks'!$DF$4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Bks'!$DF$5:$DF$10</c:f>
              <c:numCache>
                <c:formatCode>0.0%</c:formatCode>
                <c:ptCount val="6"/>
                <c:pt idx="0">
                  <c:v>0</c:v>
                </c:pt>
                <c:pt idx="1">
                  <c:v>6.0934386788167018E-2</c:v>
                </c:pt>
                <c:pt idx="2">
                  <c:v>3.5105287835128257E-2</c:v>
                </c:pt>
                <c:pt idx="3">
                  <c:v>7.8081698957636933E-2</c:v>
                </c:pt>
                <c:pt idx="4">
                  <c:v>2.2052291533999156E-2</c:v>
                </c:pt>
                <c:pt idx="5">
                  <c:v>1.7517291668865101E-3</c:v>
                </c:pt>
              </c:numCache>
            </c:numRef>
          </c:val>
          <c:smooth val="0"/>
          <c:extLst>
            <c:ext xmlns:c16="http://schemas.microsoft.com/office/drawing/2014/chart" uri="{C3380CC4-5D6E-409C-BE32-E72D297353CC}">
              <c16:uniqueId val="{00000001-A430-714F-A120-B58D8C6F609F}"/>
            </c:ext>
          </c:extLst>
        </c:ser>
        <c:ser>
          <c:idx val="2"/>
          <c:order val="2"/>
          <c:tx>
            <c:strRef>
              <c:f>'22 5 Yr Change Prov Sh of Bks'!$DG$4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Bks'!$DG$5:$DG$10</c:f>
              <c:numCache>
                <c:formatCode>0.0%</c:formatCode>
                <c:ptCount val="6"/>
                <c:pt idx="0">
                  <c:v>0</c:v>
                </c:pt>
                <c:pt idx="1">
                  <c:v>-1.4705898253172096E-3</c:v>
                </c:pt>
                <c:pt idx="2">
                  <c:v>-1.5141141145243677E-2</c:v>
                </c:pt>
                <c:pt idx="3">
                  <c:v>0.16261354383274523</c:v>
                </c:pt>
                <c:pt idx="4">
                  <c:v>0.13763557818519384</c:v>
                </c:pt>
                <c:pt idx="5">
                  <c:v>0.16623612951919775</c:v>
                </c:pt>
              </c:numCache>
            </c:numRef>
          </c:val>
          <c:smooth val="0"/>
          <c:extLst>
            <c:ext xmlns:c16="http://schemas.microsoft.com/office/drawing/2014/chart" uri="{C3380CC4-5D6E-409C-BE32-E72D297353CC}">
              <c16:uniqueId val="{00000002-A430-714F-A120-B58D8C6F609F}"/>
            </c:ext>
          </c:extLst>
        </c:ser>
        <c:ser>
          <c:idx val="3"/>
          <c:order val="3"/>
          <c:tx>
            <c:strRef>
              <c:f>'22 5 Yr Change Prov Sh of Bks'!$DH$4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Bks'!$DH$5:$DH$10</c:f>
              <c:numCache>
                <c:formatCode>0.0%</c:formatCode>
                <c:ptCount val="6"/>
                <c:pt idx="0">
                  <c:v>0</c:v>
                </c:pt>
                <c:pt idx="1">
                  <c:v>3.8735080937586555E-2</c:v>
                </c:pt>
                <c:pt idx="2">
                  <c:v>8.7897876202794212E-2</c:v>
                </c:pt>
                <c:pt idx="3">
                  <c:v>9.2689644355639159E-2</c:v>
                </c:pt>
                <c:pt idx="4">
                  <c:v>0.3066112255357426</c:v>
                </c:pt>
                <c:pt idx="5">
                  <c:v>0.26536634693873085</c:v>
                </c:pt>
              </c:numCache>
            </c:numRef>
          </c:val>
          <c:smooth val="0"/>
          <c:extLst>
            <c:ext xmlns:c16="http://schemas.microsoft.com/office/drawing/2014/chart" uri="{C3380CC4-5D6E-409C-BE32-E72D297353CC}">
              <c16:uniqueId val="{00000003-A430-714F-A120-B58D8C6F609F}"/>
            </c:ext>
          </c:extLst>
        </c:ser>
        <c:ser>
          <c:idx val="4"/>
          <c:order val="4"/>
          <c:tx>
            <c:strRef>
              <c:f>'22 5 Yr Change Prov Sh of Bks'!$DI$4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Bks'!$DI$5:$DI$10</c:f>
              <c:numCache>
                <c:formatCode>0.0%</c:formatCode>
                <c:ptCount val="6"/>
                <c:pt idx="0">
                  <c:v>0</c:v>
                </c:pt>
                <c:pt idx="1">
                  <c:v>0.10981780827735611</c:v>
                </c:pt>
                <c:pt idx="2">
                  <c:v>1.2862787838982632</c:v>
                </c:pt>
                <c:pt idx="3">
                  <c:v>1.3484384096644073</c:v>
                </c:pt>
                <c:pt idx="4">
                  <c:v>0.43960135422789953</c:v>
                </c:pt>
                <c:pt idx="5">
                  <c:v>0.30688677895416022</c:v>
                </c:pt>
              </c:numCache>
            </c:numRef>
          </c:val>
          <c:smooth val="0"/>
          <c:extLst>
            <c:ext xmlns:c16="http://schemas.microsoft.com/office/drawing/2014/chart" uri="{C3380CC4-5D6E-409C-BE32-E72D297353CC}">
              <c16:uniqueId val="{00000004-A430-714F-A120-B58D8C6F609F}"/>
            </c:ext>
          </c:extLst>
        </c:ser>
        <c:ser>
          <c:idx val="5"/>
          <c:order val="5"/>
          <c:tx>
            <c:strRef>
              <c:f>'22 5 Yr Change Prov Sh of Bks'!$DJ$4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Bks'!$DJ$5:$DJ$10</c:f>
              <c:numCache>
                <c:formatCode>0.0%</c:formatCode>
                <c:ptCount val="6"/>
                <c:pt idx="0">
                  <c:v>0</c:v>
                </c:pt>
                <c:pt idx="1">
                  <c:v>5.1126420375852515E-2</c:v>
                </c:pt>
                <c:pt idx="2">
                  <c:v>0.25547145126326609</c:v>
                </c:pt>
                <c:pt idx="3">
                  <c:v>0.26883769229123627</c:v>
                </c:pt>
                <c:pt idx="4">
                  <c:v>0.31857742543326573</c:v>
                </c:pt>
                <c:pt idx="5">
                  <c:v>0.26451950245649752</c:v>
                </c:pt>
              </c:numCache>
            </c:numRef>
          </c:val>
          <c:smooth val="0"/>
          <c:extLst>
            <c:ext xmlns:c16="http://schemas.microsoft.com/office/drawing/2014/chart" uri="{C3380CC4-5D6E-409C-BE32-E72D297353CC}">
              <c16:uniqueId val="{00000005-A430-714F-A120-B58D8C6F609F}"/>
            </c:ext>
          </c:extLst>
        </c:ser>
        <c:ser>
          <c:idx val="6"/>
          <c:order val="6"/>
          <c:tx>
            <c:strRef>
              <c:f>'22 5 Yr Change Prov Sh of Bks'!$DK$4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Bks'!$DK$5:$DK$10</c:f>
              <c:numCache>
                <c:formatCode>0.0%</c:formatCode>
                <c:ptCount val="6"/>
                <c:pt idx="0">
                  <c:v>0</c:v>
                </c:pt>
                <c:pt idx="1">
                  <c:v>1.9503880671211095E-2</c:v>
                </c:pt>
                <c:pt idx="2">
                  <c:v>8.6262642067208808E-2</c:v>
                </c:pt>
                <c:pt idx="3">
                  <c:v>0.21359555952849052</c:v>
                </c:pt>
                <c:pt idx="4">
                  <c:v>0.21588921403810435</c:v>
                </c:pt>
                <c:pt idx="5">
                  <c:v>0.21870883238239699</c:v>
                </c:pt>
              </c:numCache>
            </c:numRef>
          </c:val>
          <c:smooth val="0"/>
          <c:extLst>
            <c:ext xmlns:c16="http://schemas.microsoft.com/office/drawing/2014/chart" uri="{C3380CC4-5D6E-409C-BE32-E72D297353CC}">
              <c16:uniqueId val="{00000006-A430-714F-A120-B58D8C6F609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 and Loans</a:t>
            </a:r>
          </a:p>
          <a:p>
            <a:pPr>
              <a:defRPr/>
            </a:pPr>
            <a:r>
              <a:rPr lang="en-US" sz="1200"/>
              <a:t>%</a:t>
            </a:r>
            <a:r>
              <a:rPr lang="en-US" sz="1200" baseline="0"/>
              <a:t> Change in Share</a:t>
            </a:r>
            <a:endParaRPr lang="en-US" sz="1200"/>
          </a:p>
        </c:rich>
      </c:tx>
      <c:layout>
        <c:manualLayout>
          <c:xMode val="edge"/>
          <c:yMode val="edge"/>
          <c:x val="0.15191666666666667"/>
          <c:y val="2.970414135468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080773975701077"/>
          <c:w val="0.85836329833770775"/>
          <c:h val="0.62358438999203425"/>
        </c:manualLayout>
      </c:layout>
      <c:lineChart>
        <c:grouping val="standard"/>
        <c:varyColors val="0"/>
        <c:ser>
          <c:idx val="0"/>
          <c:order val="0"/>
          <c:tx>
            <c:strRef>
              <c:f>'21 5 Year Tot Mkt Shr Chgs'!$AQ$71</c:f>
              <c:strCache>
                <c:ptCount val="1"/>
                <c:pt idx="0">
                  <c:v> Van City </c:v>
                </c:pt>
              </c:strCache>
            </c:strRef>
          </c:tx>
          <c:spPr>
            <a:ln w="28575" cap="rnd">
              <a:solidFill>
                <a:srgbClr val="FF0000"/>
              </a:solidFill>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Chgs'!$AQ$72:$AQ$77</c:f>
              <c:numCache>
                <c:formatCode>0.0%</c:formatCode>
                <c:ptCount val="6"/>
                <c:pt idx="0">
                  <c:v>0</c:v>
                </c:pt>
                <c:pt idx="1">
                  <c:v>-4.7557947719364539E-4</c:v>
                </c:pt>
                <c:pt idx="2">
                  <c:v>-3.1988254467491942E-2</c:v>
                </c:pt>
                <c:pt idx="3">
                  <c:v>-4.1520692145713696E-2</c:v>
                </c:pt>
                <c:pt idx="4">
                  <c:v>-6.948736172619828E-2</c:v>
                </c:pt>
                <c:pt idx="5">
                  <c:v>-8.3007805481779273E-2</c:v>
                </c:pt>
              </c:numCache>
            </c:numRef>
          </c:val>
          <c:smooth val="0"/>
          <c:extLst>
            <c:ext xmlns:c16="http://schemas.microsoft.com/office/drawing/2014/chart" uri="{C3380CC4-5D6E-409C-BE32-E72D297353CC}">
              <c16:uniqueId val="{00000000-7ED6-3E42-89B3-322A3CDDCC5D}"/>
            </c:ext>
          </c:extLst>
        </c:ser>
        <c:ser>
          <c:idx val="1"/>
          <c:order val="1"/>
          <c:tx>
            <c:strRef>
              <c:f>'21 5 Year Tot Mkt Shr Chgs'!$AR$71</c:f>
              <c:strCache>
                <c:ptCount val="1"/>
                <c:pt idx="0">
                  <c:v> Coast Capital </c:v>
                </c:pt>
              </c:strCache>
            </c:strRef>
          </c:tx>
          <c:spPr>
            <a:ln w="28575" cap="rnd">
              <a:solidFill>
                <a:srgbClr val="0432FF"/>
              </a:solidFill>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Chgs'!$AR$72:$AR$77</c:f>
              <c:numCache>
                <c:formatCode>0.0%</c:formatCode>
                <c:ptCount val="6"/>
                <c:pt idx="0">
                  <c:v>0</c:v>
                </c:pt>
                <c:pt idx="1">
                  <c:v>3.5433520757968594E-2</c:v>
                </c:pt>
                <c:pt idx="2">
                  <c:v>8.294720005401833E-2</c:v>
                </c:pt>
                <c:pt idx="3">
                  <c:v>0.14131448265454777</c:v>
                </c:pt>
                <c:pt idx="4">
                  <c:v>0.11827196739123641</c:v>
                </c:pt>
                <c:pt idx="5">
                  <c:v>7.6054554355728748E-2</c:v>
                </c:pt>
              </c:numCache>
            </c:numRef>
          </c:val>
          <c:smooth val="0"/>
          <c:extLst>
            <c:ext xmlns:c16="http://schemas.microsoft.com/office/drawing/2014/chart" uri="{C3380CC4-5D6E-409C-BE32-E72D297353CC}">
              <c16:uniqueId val="{00000001-7ED6-3E42-89B3-322A3CDDCC5D}"/>
            </c:ext>
          </c:extLst>
        </c:ser>
        <c:ser>
          <c:idx val="2"/>
          <c:order val="2"/>
          <c:tx>
            <c:strRef>
              <c:f>'21 5 Year Tot Mkt Shr Chgs'!$AS$71</c:f>
              <c:strCache>
                <c:ptCount val="1"/>
                <c:pt idx="0">
                  <c:v> First West </c:v>
                </c:pt>
              </c:strCache>
            </c:strRef>
          </c:tx>
          <c:spPr>
            <a:ln w="28575" cap="rnd">
              <a:solidFill>
                <a:srgbClr val="AB7942"/>
              </a:solidFill>
              <a:prstDash val="solid"/>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Chgs'!$AS$72:$AS$77</c:f>
              <c:numCache>
                <c:formatCode>0.0%</c:formatCode>
                <c:ptCount val="6"/>
                <c:pt idx="0">
                  <c:v>0</c:v>
                </c:pt>
                <c:pt idx="1">
                  <c:v>-2.1890418262516816E-2</c:v>
                </c:pt>
                <c:pt idx="2">
                  <c:v>-2.053335166927089E-2</c:v>
                </c:pt>
                <c:pt idx="3">
                  <c:v>-1.5281769701019422E-2</c:v>
                </c:pt>
                <c:pt idx="4">
                  <c:v>-2.0341443561259914E-2</c:v>
                </c:pt>
                <c:pt idx="5">
                  <c:v>-5.4726656356657723E-2</c:v>
                </c:pt>
              </c:numCache>
            </c:numRef>
          </c:val>
          <c:smooth val="0"/>
          <c:extLst>
            <c:ext xmlns:c16="http://schemas.microsoft.com/office/drawing/2014/chart" uri="{C3380CC4-5D6E-409C-BE32-E72D297353CC}">
              <c16:uniqueId val="{00000002-7ED6-3E42-89B3-322A3CDDCC5D}"/>
            </c:ext>
          </c:extLst>
        </c:ser>
        <c:ser>
          <c:idx val="3"/>
          <c:order val="3"/>
          <c:tx>
            <c:strRef>
              <c:f>'21 5 Year Tot Mkt Shr Chgs'!$AT$71</c:f>
              <c:strCache>
                <c:ptCount val="1"/>
                <c:pt idx="0">
                  <c:v> Prospera </c:v>
                </c:pt>
              </c:strCache>
            </c:strRef>
          </c:tx>
          <c:spPr>
            <a:ln w="28575" cap="rnd">
              <a:solidFill>
                <a:srgbClr val="FFC000"/>
              </a:solidFill>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Chgs'!$AT$72:$AT$77</c:f>
              <c:numCache>
                <c:formatCode>0.0%</c:formatCode>
                <c:ptCount val="6"/>
                <c:pt idx="0">
                  <c:v>0</c:v>
                </c:pt>
                <c:pt idx="1">
                  <c:v>7.943738675689779E-3</c:v>
                </c:pt>
                <c:pt idx="2">
                  <c:v>7.5272001113945247E-2</c:v>
                </c:pt>
                <c:pt idx="3">
                  <c:v>6.6870963682506335E-2</c:v>
                </c:pt>
                <c:pt idx="4">
                  <c:v>3.3789720808313023E-2</c:v>
                </c:pt>
                <c:pt idx="5">
                  <c:v>-4.6287548458760139E-3</c:v>
                </c:pt>
              </c:numCache>
            </c:numRef>
          </c:val>
          <c:smooth val="0"/>
          <c:extLst>
            <c:ext xmlns:c16="http://schemas.microsoft.com/office/drawing/2014/chart" uri="{C3380CC4-5D6E-409C-BE32-E72D297353CC}">
              <c16:uniqueId val="{00000003-7ED6-3E42-89B3-322A3CDDCC5D}"/>
            </c:ext>
          </c:extLst>
        </c:ser>
        <c:ser>
          <c:idx val="4"/>
          <c:order val="4"/>
          <c:tx>
            <c:strRef>
              <c:f>'21 5 Year Tot Mkt Shr Chgs'!$AU$71</c:f>
              <c:strCache>
                <c:ptCount val="1"/>
                <c:pt idx="0">
                  <c:v> Interior </c:v>
                </c:pt>
              </c:strCache>
            </c:strRef>
          </c:tx>
          <c:spPr>
            <a:ln w="28575" cap="rnd">
              <a:solidFill>
                <a:schemeClr val="tx1"/>
              </a:solidFill>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Chgs'!$AU$72:$AU$77</c:f>
              <c:numCache>
                <c:formatCode>0.0%</c:formatCode>
                <c:ptCount val="6"/>
                <c:pt idx="0">
                  <c:v>0</c:v>
                </c:pt>
                <c:pt idx="1">
                  <c:v>3.3633248054161301E-3</c:v>
                </c:pt>
                <c:pt idx="2">
                  <c:v>-3.0437928568617413E-2</c:v>
                </c:pt>
                <c:pt idx="3">
                  <c:v>-3.5225348236534303E-2</c:v>
                </c:pt>
                <c:pt idx="4">
                  <c:v>-4.2316865952011874E-2</c:v>
                </c:pt>
                <c:pt idx="5">
                  <c:v>-5.2098808464063173E-2</c:v>
                </c:pt>
              </c:numCache>
            </c:numRef>
          </c:val>
          <c:smooth val="0"/>
          <c:extLst>
            <c:ext xmlns:c16="http://schemas.microsoft.com/office/drawing/2014/chart" uri="{C3380CC4-5D6E-409C-BE32-E72D297353CC}">
              <c16:uniqueId val="{00000004-7ED6-3E42-89B3-322A3CDDCC5D}"/>
            </c:ext>
          </c:extLst>
        </c:ser>
        <c:ser>
          <c:idx val="5"/>
          <c:order val="5"/>
          <c:tx>
            <c:strRef>
              <c:f>'21 5 Year Tot Mkt Shr Chgs'!$AV$71</c:f>
              <c:strCache>
                <c:ptCount val="1"/>
                <c:pt idx="0">
                  <c:v> Coastal Community </c:v>
                </c:pt>
              </c:strCache>
            </c:strRef>
          </c:tx>
          <c:spPr>
            <a:ln w="28575" cap="rnd">
              <a:solidFill>
                <a:srgbClr val="00B050"/>
              </a:solidFill>
              <a:prstDash val="solid"/>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Chgs'!$AV$72:$AV$77</c:f>
              <c:numCache>
                <c:formatCode>0.0%</c:formatCode>
                <c:ptCount val="6"/>
                <c:pt idx="0">
                  <c:v>0</c:v>
                </c:pt>
                <c:pt idx="1">
                  <c:v>4.5338660242017853E-2</c:v>
                </c:pt>
                <c:pt idx="2">
                  <c:v>9.0330164980097244E-2</c:v>
                </c:pt>
                <c:pt idx="3">
                  <c:v>7.6697417642787258E-2</c:v>
                </c:pt>
                <c:pt idx="4">
                  <c:v>9.0434525106460897E-2</c:v>
                </c:pt>
                <c:pt idx="5">
                  <c:v>9.8008230326630003E-2</c:v>
                </c:pt>
              </c:numCache>
            </c:numRef>
          </c:val>
          <c:smooth val="0"/>
          <c:extLst>
            <c:ext xmlns:c16="http://schemas.microsoft.com/office/drawing/2014/chart" uri="{C3380CC4-5D6E-409C-BE32-E72D297353CC}">
              <c16:uniqueId val="{00000005-7ED6-3E42-89B3-322A3CDDCC5D}"/>
            </c:ext>
          </c:extLst>
        </c:ser>
        <c:ser>
          <c:idx val="6"/>
          <c:order val="6"/>
          <c:tx>
            <c:strRef>
              <c:f>'21 5 Year Tot Mkt Shr Chgs'!$AW$71</c:f>
              <c:strCache>
                <c:ptCount val="1"/>
                <c:pt idx="0">
                  <c:v> Blue Shore </c:v>
                </c:pt>
              </c:strCache>
            </c:strRef>
          </c:tx>
          <c:spPr>
            <a:ln w="28575" cap="rnd">
              <a:solidFill>
                <a:srgbClr val="00B0F0"/>
              </a:solidFill>
              <a:prstDash val="solid"/>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Chgs'!$AW$72:$AW$77</c:f>
              <c:numCache>
                <c:formatCode>0.0%</c:formatCode>
                <c:ptCount val="6"/>
                <c:pt idx="0">
                  <c:v>0</c:v>
                </c:pt>
                <c:pt idx="1">
                  <c:v>5.7624868253665744E-2</c:v>
                </c:pt>
                <c:pt idx="2">
                  <c:v>0.14403747071147011</c:v>
                </c:pt>
                <c:pt idx="3">
                  <c:v>0.22055263218953858</c:v>
                </c:pt>
                <c:pt idx="4">
                  <c:v>0.23930242439379371</c:v>
                </c:pt>
                <c:pt idx="5">
                  <c:v>0.1718353184581439</c:v>
                </c:pt>
              </c:numCache>
            </c:numRef>
          </c:val>
          <c:smooth val="0"/>
          <c:extLst>
            <c:ext xmlns:c16="http://schemas.microsoft.com/office/drawing/2014/chart" uri="{C3380CC4-5D6E-409C-BE32-E72D297353CC}">
              <c16:uniqueId val="{00000006-7ED6-3E42-89B3-322A3CDDCC5D}"/>
            </c:ext>
          </c:extLst>
        </c:ser>
        <c:ser>
          <c:idx val="7"/>
          <c:order val="7"/>
          <c:tx>
            <c:strRef>
              <c:f>'21 5 Year Tot Mkt Shr Chgs'!$AX$71</c:f>
              <c:strCache>
                <c:ptCount val="1"/>
                <c:pt idx="0">
                  <c:v> Gulf and Fraser </c:v>
                </c:pt>
              </c:strCache>
            </c:strRef>
          </c:tx>
          <c:spPr>
            <a:ln w="28575" cap="rnd">
              <a:solidFill>
                <a:schemeClr val="accent2">
                  <a:lumMod val="60000"/>
                </a:schemeClr>
              </a:solidFill>
              <a:round/>
            </a:ln>
            <a:effectLst/>
          </c:spPr>
          <c:marker>
            <c:symbol val="none"/>
          </c:marker>
          <c:cat>
            <c:strRef>
              <c:f>'21 5 Year Tot Mkt Shr Chgs'!$AP$72:$AP$77</c:f>
              <c:strCache>
                <c:ptCount val="6"/>
                <c:pt idx="0">
                  <c:v>2015</c:v>
                </c:pt>
                <c:pt idx="1">
                  <c:v>2016</c:v>
                </c:pt>
                <c:pt idx="2">
                  <c:v>2017</c:v>
                </c:pt>
                <c:pt idx="3">
                  <c:v>2018</c:v>
                </c:pt>
                <c:pt idx="4">
                  <c:v>2019</c:v>
                </c:pt>
                <c:pt idx="5">
                  <c:v>2020</c:v>
                </c:pt>
              </c:strCache>
            </c:strRef>
          </c:cat>
          <c:val>
            <c:numRef>
              <c:f>'21 5 Year Tot Mkt Shr Chgs'!$AX$72:$AX$77</c:f>
              <c:numCache>
                <c:formatCode>0.0%</c:formatCode>
                <c:ptCount val="6"/>
                <c:pt idx="0">
                  <c:v>0</c:v>
                </c:pt>
                <c:pt idx="1">
                  <c:v>0</c:v>
                </c:pt>
                <c:pt idx="2">
                  <c:v>0.10316727030630193</c:v>
                </c:pt>
                <c:pt idx="3">
                  <c:v>0.13341268378075646</c:v>
                </c:pt>
                <c:pt idx="4">
                  <c:v>0.22049938549890419</c:v>
                </c:pt>
                <c:pt idx="5">
                  <c:v>0.18097845881537425</c:v>
                </c:pt>
              </c:numCache>
            </c:numRef>
          </c:val>
          <c:smooth val="0"/>
          <c:extLst>
            <c:ext xmlns:c16="http://schemas.microsoft.com/office/drawing/2014/chart" uri="{C3380CC4-5D6E-409C-BE32-E72D297353CC}">
              <c16:uniqueId val="{00000007-7ED6-3E42-89B3-322A3CDDCC5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75005025037796"/>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 and Loans</a:t>
            </a:r>
          </a:p>
          <a:p>
            <a:pPr>
              <a:defRPr/>
            </a:pPr>
            <a:r>
              <a:rPr lang="en-US" sz="1200"/>
              <a:t>%</a:t>
            </a:r>
            <a:r>
              <a:rPr lang="en-US" sz="1200" baseline="0"/>
              <a:t> Change in Share</a:t>
            </a:r>
            <a:endParaRPr lang="en-US" sz="1200"/>
          </a:p>
        </c:rich>
      </c:tx>
      <c:layout>
        <c:manualLayout>
          <c:xMode val="edge"/>
          <c:yMode val="edge"/>
          <c:x val="9.8861111111111122E-2"/>
          <c:y val="2.61781247932243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Chgs'!$DP$71</c:f>
              <c:strCache>
                <c:ptCount val="1"/>
                <c:pt idx="0">
                  <c:v> Conexus </c:v>
                </c:pt>
              </c:strCache>
            </c:strRef>
          </c:tx>
          <c:spPr>
            <a:ln w="28575" cap="rnd">
              <a:solidFill>
                <a:srgbClr val="FF0000"/>
              </a:solidFill>
              <a:round/>
            </a:ln>
            <a:effectLst/>
          </c:spPr>
          <c:marker>
            <c:symbol val="none"/>
          </c:marker>
          <c:cat>
            <c:strRef>
              <c:f>'21 5 Year Tot Mkt Shr Chgs'!$DO$72:$DO$77</c:f>
              <c:strCache>
                <c:ptCount val="6"/>
                <c:pt idx="0">
                  <c:v>2015</c:v>
                </c:pt>
                <c:pt idx="1">
                  <c:v>2016</c:v>
                </c:pt>
                <c:pt idx="2">
                  <c:v>2017</c:v>
                </c:pt>
                <c:pt idx="3">
                  <c:v>2018</c:v>
                </c:pt>
                <c:pt idx="4">
                  <c:v>2019</c:v>
                </c:pt>
                <c:pt idx="5">
                  <c:v>2020</c:v>
                </c:pt>
              </c:strCache>
            </c:strRef>
          </c:cat>
          <c:val>
            <c:numRef>
              <c:f>'21 5 Year Tot Mkt Shr Chgs'!$DP$72:$DP$77</c:f>
              <c:numCache>
                <c:formatCode>0.0%</c:formatCode>
                <c:ptCount val="6"/>
                <c:pt idx="0">
                  <c:v>0</c:v>
                </c:pt>
                <c:pt idx="1">
                  <c:v>-2.5094328350665895E-2</c:v>
                </c:pt>
                <c:pt idx="2">
                  <c:v>-4.569672089189341E-2</c:v>
                </c:pt>
                <c:pt idx="3">
                  <c:v>-1.4137482237029429E-2</c:v>
                </c:pt>
                <c:pt idx="4">
                  <c:v>-3.457751245555795E-2</c:v>
                </c:pt>
                <c:pt idx="5">
                  <c:v>-7.2628837992981976E-2</c:v>
                </c:pt>
              </c:numCache>
            </c:numRef>
          </c:val>
          <c:smooth val="0"/>
          <c:extLst>
            <c:ext xmlns:c16="http://schemas.microsoft.com/office/drawing/2014/chart" uri="{C3380CC4-5D6E-409C-BE32-E72D297353CC}">
              <c16:uniqueId val="{00000000-DAA5-7B42-8770-C82EFED7A00E}"/>
            </c:ext>
          </c:extLst>
        </c:ser>
        <c:ser>
          <c:idx val="1"/>
          <c:order val="1"/>
          <c:tx>
            <c:strRef>
              <c:f>'21 5 Year Tot Mkt Shr Chgs'!$DQ$71</c:f>
              <c:strCache>
                <c:ptCount val="1"/>
                <c:pt idx="0">
                  <c:v> Synergy </c:v>
                </c:pt>
              </c:strCache>
            </c:strRef>
          </c:tx>
          <c:spPr>
            <a:ln w="28575" cap="rnd">
              <a:solidFill>
                <a:srgbClr val="0432FF"/>
              </a:solidFill>
              <a:round/>
            </a:ln>
            <a:effectLst/>
          </c:spPr>
          <c:marker>
            <c:symbol val="none"/>
          </c:marker>
          <c:cat>
            <c:strRef>
              <c:f>'21 5 Year Tot Mkt Shr Chgs'!$DO$72:$DO$77</c:f>
              <c:strCache>
                <c:ptCount val="6"/>
                <c:pt idx="0">
                  <c:v>2015</c:v>
                </c:pt>
                <c:pt idx="1">
                  <c:v>2016</c:v>
                </c:pt>
                <c:pt idx="2">
                  <c:v>2017</c:v>
                </c:pt>
                <c:pt idx="3">
                  <c:v>2018</c:v>
                </c:pt>
                <c:pt idx="4">
                  <c:v>2019</c:v>
                </c:pt>
                <c:pt idx="5">
                  <c:v>2020</c:v>
                </c:pt>
              </c:strCache>
            </c:strRef>
          </c:cat>
          <c:val>
            <c:numRef>
              <c:f>'21 5 Year Tot Mkt Shr Chgs'!$DQ$72:$DQ$77</c:f>
              <c:numCache>
                <c:formatCode>0.0%</c:formatCode>
                <c:ptCount val="6"/>
                <c:pt idx="0">
                  <c:v>0</c:v>
                </c:pt>
                <c:pt idx="1">
                  <c:v>-6.0886529428350815E-2</c:v>
                </c:pt>
                <c:pt idx="2">
                  <c:v>-5.922204221767547E-2</c:v>
                </c:pt>
                <c:pt idx="3">
                  <c:v>-9.9495242046968357E-2</c:v>
                </c:pt>
                <c:pt idx="4">
                  <c:v>-0.13237408801532444</c:v>
                </c:pt>
                <c:pt idx="5">
                  <c:v>-0.10250609856528549</c:v>
                </c:pt>
              </c:numCache>
            </c:numRef>
          </c:val>
          <c:smooth val="0"/>
          <c:extLst>
            <c:ext xmlns:c16="http://schemas.microsoft.com/office/drawing/2014/chart" uri="{C3380CC4-5D6E-409C-BE32-E72D297353CC}">
              <c16:uniqueId val="{00000001-DAA5-7B42-8770-C82EFED7A00E}"/>
            </c:ext>
          </c:extLst>
        </c:ser>
        <c:ser>
          <c:idx val="2"/>
          <c:order val="2"/>
          <c:tx>
            <c:strRef>
              <c:f>'21 5 Year Tot Mkt Shr Chgs'!$DR$71</c:f>
              <c:strCache>
                <c:ptCount val="1"/>
                <c:pt idx="0">
                  <c:v> Innovation </c:v>
                </c:pt>
              </c:strCache>
            </c:strRef>
          </c:tx>
          <c:spPr>
            <a:ln w="28575" cap="rnd">
              <a:solidFill>
                <a:srgbClr val="AB7942"/>
              </a:solidFill>
              <a:prstDash val="solid"/>
              <a:round/>
            </a:ln>
            <a:effectLst/>
          </c:spPr>
          <c:marker>
            <c:symbol val="none"/>
          </c:marker>
          <c:cat>
            <c:strRef>
              <c:f>'21 5 Year Tot Mkt Shr Chgs'!$DO$72:$DO$77</c:f>
              <c:strCache>
                <c:ptCount val="6"/>
                <c:pt idx="0">
                  <c:v>2015</c:v>
                </c:pt>
                <c:pt idx="1">
                  <c:v>2016</c:v>
                </c:pt>
                <c:pt idx="2">
                  <c:v>2017</c:v>
                </c:pt>
                <c:pt idx="3">
                  <c:v>2018</c:v>
                </c:pt>
                <c:pt idx="4">
                  <c:v>2019</c:v>
                </c:pt>
                <c:pt idx="5">
                  <c:v>2020</c:v>
                </c:pt>
              </c:strCache>
            </c:strRef>
          </c:cat>
          <c:val>
            <c:numRef>
              <c:f>'21 5 Year Tot Mkt Shr Chgs'!$DR$72:$DR$77</c:f>
              <c:numCache>
                <c:formatCode>0.0%</c:formatCode>
                <c:ptCount val="6"/>
                <c:pt idx="0">
                  <c:v>0</c:v>
                </c:pt>
                <c:pt idx="1">
                  <c:v>9.00746646263208E-4</c:v>
                </c:pt>
                <c:pt idx="2">
                  <c:v>3.4878486936338686E-3</c:v>
                </c:pt>
                <c:pt idx="3">
                  <c:v>3.8309726019535931E-2</c:v>
                </c:pt>
                <c:pt idx="4">
                  <c:v>3.1109478304574986E-2</c:v>
                </c:pt>
                <c:pt idx="5">
                  <c:v>9.1781126047603603E-3</c:v>
                </c:pt>
              </c:numCache>
            </c:numRef>
          </c:val>
          <c:smooth val="0"/>
          <c:extLst>
            <c:ext xmlns:c16="http://schemas.microsoft.com/office/drawing/2014/chart" uri="{C3380CC4-5D6E-409C-BE32-E72D297353CC}">
              <c16:uniqueId val="{00000002-DAA5-7B42-8770-C82EFED7A00E}"/>
            </c:ext>
          </c:extLst>
        </c:ser>
        <c:ser>
          <c:idx val="3"/>
          <c:order val="3"/>
          <c:tx>
            <c:strRef>
              <c:f>'21 5 Year Tot Mkt Shr Chgs'!$DS$71</c:f>
              <c:strCache>
                <c:ptCount val="1"/>
                <c:pt idx="0">
                  <c:v> Affinity </c:v>
                </c:pt>
              </c:strCache>
            </c:strRef>
          </c:tx>
          <c:spPr>
            <a:ln w="28575" cap="rnd">
              <a:solidFill>
                <a:schemeClr val="accent4"/>
              </a:solidFill>
              <a:round/>
            </a:ln>
            <a:effectLst/>
          </c:spPr>
          <c:marker>
            <c:symbol val="none"/>
          </c:marker>
          <c:cat>
            <c:strRef>
              <c:f>'21 5 Year Tot Mkt Shr Chgs'!$DO$72:$DO$77</c:f>
              <c:strCache>
                <c:ptCount val="6"/>
                <c:pt idx="0">
                  <c:v>2015</c:v>
                </c:pt>
                <c:pt idx="1">
                  <c:v>2016</c:v>
                </c:pt>
                <c:pt idx="2">
                  <c:v>2017</c:v>
                </c:pt>
                <c:pt idx="3">
                  <c:v>2018</c:v>
                </c:pt>
                <c:pt idx="4">
                  <c:v>2019</c:v>
                </c:pt>
                <c:pt idx="5">
                  <c:v>2020</c:v>
                </c:pt>
              </c:strCache>
            </c:strRef>
          </c:cat>
          <c:val>
            <c:numRef>
              <c:f>'21 5 Year Tot Mkt Shr Chgs'!$DS$72:$DS$77</c:f>
              <c:numCache>
                <c:formatCode>General</c:formatCode>
                <c:ptCount val="6"/>
                <c:pt idx="2" formatCode="0.0%">
                  <c:v>0</c:v>
                </c:pt>
                <c:pt idx="3" formatCode="0.0%">
                  <c:v>2.7599137211343491E-2</c:v>
                </c:pt>
                <c:pt idx="4" formatCode="0.0%">
                  <c:v>2.3386680494639264E-2</c:v>
                </c:pt>
                <c:pt idx="5" formatCode="0.0%">
                  <c:v>7.305006089937195E-3</c:v>
                </c:pt>
              </c:numCache>
            </c:numRef>
          </c:val>
          <c:smooth val="0"/>
          <c:extLst>
            <c:ext xmlns:c16="http://schemas.microsoft.com/office/drawing/2014/chart" uri="{C3380CC4-5D6E-409C-BE32-E72D297353CC}">
              <c16:uniqueId val="{00000003-DAA5-7B42-8770-C82EFED7A00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8.881641110650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Chgs'!$DP$55</c:f>
              <c:strCache>
                <c:ptCount val="1"/>
                <c:pt idx="0">
                  <c:v> Conexus </c:v>
                </c:pt>
              </c:strCache>
            </c:strRef>
          </c:tx>
          <c:spPr>
            <a:ln w="28575" cap="rnd">
              <a:solidFill>
                <a:srgbClr val="FF0000"/>
              </a:solidFill>
              <a:round/>
            </a:ln>
            <a:effectLst/>
          </c:spPr>
          <c:marker>
            <c:symbol val="none"/>
          </c:marker>
          <c:cat>
            <c:strRef>
              <c:f>'21 5 Year Tot Mkt Shr Chgs'!$DO$56:$DO$61</c:f>
              <c:strCache>
                <c:ptCount val="6"/>
                <c:pt idx="0">
                  <c:v>2015</c:v>
                </c:pt>
                <c:pt idx="1">
                  <c:v>2016</c:v>
                </c:pt>
                <c:pt idx="2">
                  <c:v>2017</c:v>
                </c:pt>
                <c:pt idx="3">
                  <c:v>2018</c:v>
                </c:pt>
                <c:pt idx="4">
                  <c:v>2019</c:v>
                </c:pt>
                <c:pt idx="5">
                  <c:v>2020</c:v>
                </c:pt>
              </c:strCache>
            </c:strRef>
          </c:cat>
          <c:val>
            <c:numRef>
              <c:f>'21 5 Year Tot Mkt Shr Chgs'!$DP$56:$DP$61</c:f>
              <c:numCache>
                <c:formatCode>0.0%</c:formatCode>
                <c:ptCount val="6"/>
                <c:pt idx="0">
                  <c:v>0</c:v>
                </c:pt>
                <c:pt idx="1">
                  <c:v>-3.6751084879534962E-2</c:v>
                </c:pt>
                <c:pt idx="2">
                  <c:v>-5.2240718374989746E-2</c:v>
                </c:pt>
                <c:pt idx="3">
                  <c:v>-1.8734834432330438E-2</c:v>
                </c:pt>
                <c:pt idx="4">
                  <c:v>-5.0417343128152187E-2</c:v>
                </c:pt>
                <c:pt idx="5">
                  <c:v>-9.6224699571540978E-2</c:v>
                </c:pt>
              </c:numCache>
            </c:numRef>
          </c:val>
          <c:smooth val="0"/>
          <c:extLst>
            <c:ext xmlns:c16="http://schemas.microsoft.com/office/drawing/2014/chart" uri="{C3380CC4-5D6E-409C-BE32-E72D297353CC}">
              <c16:uniqueId val="{00000000-C4EE-8F44-B481-4107ED88A002}"/>
            </c:ext>
          </c:extLst>
        </c:ser>
        <c:ser>
          <c:idx val="1"/>
          <c:order val="1"/>
          <c:tx>
            <c:strRef>
              <c:f>'21 5 Year Tot Mkt Shr Chgs'!$DQ$55</c:f>
              <c:strCache>
                <c:ptCount val="1"/>
                <c:pt idx="0">
                  <c:v> Synergy </c:v>
                </c:pt>
              </c:strCache>
            </c:strRef>
          </c:tx>
          <c:spPr>
            <a:ln w="28575" cap="rnd">
              <a:solidFill>
                <a:srgbClr val="0432FF"/>
              </a:solidFill>
              <a:round/>
            </a:ln>
            <a:effectLst/>
          </c:spPr>
          <c:marker>
            <c:symbol val="none"/>
          </c:marker>
          <c:cat>
            <c:strRef>
              <c:f>'21 5 Year Tot Mkt Shr Chgs'!$DO$56:$DO$61</c:f>
              <c:strCache>
                <c:ptCount val="6"/>
                <c:pt idx="0">
                  <c:v>2015</c:v>
                </c:pt>
                <c:pt idx="1">
                  <c:v>2016</c:v>
                </c:pt>
                <c:pt idx="2">
                  <c:v>2017</c:v>
                </c:pt>
                <c:pt idx="3">
                  <c:v>2018</c:v>
                </c:pt>
                <c:pt idx="4">
                  <c:v>2019</c:v>
                </c:pt>
                <c:pt idx="5">
                  <c:v>2020</c:v>
                </c:pt>
              </c:strCache>
            </c:strRef>
          </c:cat>
          <c:val>
            <c:numRef>
              <c:f>'21 5 Year Tot Mkt Shr Chgs'!$DQ$56:$DQ$61</c:f>
              <c:numCache>
                <c:formatCode>0.0%</c:formatCode>
                <c:ptCount val="6"/>
                <c:pt idx="0">
                  <c:v>0</c:v>
                </c:pt>
                <c:pt idx="1">
                  <c:v>-8.2144912001995404E-2</c:v>
                </c:pt>
                <c:pt idx="2">
                  <c:v>-5.237428045637875E-2</c:v>
                </c:pt>
                <c:pt idx="3">
                  <c:v>-0.10312772040500981</c:v>
                </c:pt>
                <c:pt idx="4">
                  <c:v>-0.1297936286680933</c:v>
                </c:pt>
                <c:pt idx="5">
                  <c:v>-8.3510667549363524E-2</c:v>
                </c:pt>
              </c:numCache>
            </c:numRef>
          </c:val>
          <c:smooth val="0"/>
          <c:extLst>
            <c:ext xmlns:c16="http://schemas.microsoft.com/office/drawing/2014/chart" uri="{C3380CC4-5D6E-409C-BE32-E72D297353CC}">
              <c16:uniqueId val="{00000001-C4EE-8F44-B481-4107ED88A002}"/>
            </c:ext>
          </c:extLst>
        </c:ser>
        <c:ser>
          <c:idx val="2"/>
          <c:order val="2"/>
          <c:tx>
            <c:strRef>
              <c:f>'21 5 Year Tot Mkt Shr Chgs'!$DR$55</c:f>
              <c:strCache>
                <c:ptCount val="1"/>
                <c:pt idx="0">
                  <c:v> Innovation </c:v>
                </c:pt>
              </c:strCache>
            </c:strRef>
          </c:tx>
          <c:spPr>
            <a:ln w="28575" cap="rnd">
              <a:solidFill>
                <a:srgbClr val="AB7942"/>
              </a:solidFill>
              <a:prstDash val="solid"/>
              <a:round/>
            </a:ln>
            <a:effectLst/>
          </c:spPr>
          <c:marker>
            <c:symbol val="none"/>
          </c:marker>
          <c:cat>
            <c:strRef>
              <c:f>'21 5 Year Tot Mkt Shr Chgs'!$DO$56:$DO$61</c:f>
              <c:strCache>
                <c:ptCount val="6"/>
                <c:pt idx="0">
                  <c:v>2015</c:v>
                </c:pt>
                <c:pt idx="1">
                  <c:v>2016</c:v>
                </c:pt>
                <c:pt idx="2">
                  <c:v>2017</c:v>
                </c:pt>
                <c:pt idx="3">
                  <c:v>2018</c:v>
                </c:pt>
                <c:pt idx="4">
                  <c:v>2019</c:v>
                </c:pt>
                <c:pt idx="5">
                  <c:v>2020</c:v>
                </c:pt>
              </c:strCache>
            </c:strRef>
          </c:cat>
          <c:val>
            <c:numRef>
              <c:f>'21 5 Year Tot Mkt Shr Chgs'!$DR$56:$DR$61</c:f>
              <c:numCache>
                <c:formatCode>0.0%</c:formatCode>
                <c:ptCount val="6"/>
                <c:pt idx="0">
                  <c:v>0</c:v>
                </c:pt>
                <c:pt idx="1">
                  <c:v>-1.0987648112077976E-2</c:v>
                </c:pt>
                <c:pt idx="2">
                  <c:v>1.8136093153779613E-4</c:v>
                </c:pt>
                <c:pt idx="3">
                  <c:v>4.2795711027750885E-2</c:v>
                </c:pt>
                <c:pt idx="4">
                  <c:v>2.62703538804341E-2</c:v>
                </c:pt>
                <c:pt idx="5">
                  <c:v>-2.0142512554027131E-2</c:v>
                </c:pt>
              </c:numCache>
            </c:numRef>
          </c:val>
          <c:smooth val="0"/>
          <c:extLst>
            <c:ext xmlns:c16="http://schemas.microsoft.com/office/drawing/2014/chart" uri="{C3380CC4-5D6E-409C-BE32-E72D297353CC}">
              <c16:uniqueId val="{00000002-C4EE-8F44-B481-4107ED88A002}"/>
            </c:ext>
          </c:extLst>
        </c:ser>
        <c:ser>
          <c:idx val="3"/>
          <c:order val="3"/>
          <c:tx>
            <c:strRef>
              <c:f>'21 5 Year Tot Mkt Shr Chgs'!$DS$55</c:f>
              <c:strCache>
                <c:ptCount val="1"/>
                <c:pt idx="0">
                  <c:v> Affinity </c:v>
                </c:pt>
              </c:strCache>
            </c:strRef>
          </c:tx>
          <c:spPr>
            <a:ln w="28575" cap="rnd">
              <a:solidFill>
                <a:schemeClr val="accent4"/>
              </a:solidFill>
              <a:round/>
            </a:ln>
            <a:effectLst/>
          </c:spPr>
          <c:marker>
            <c:symbol val="none"/>
          </c:marker>
          <c:cat>
            <c:strRef>
              <c:f>'21 5 Year Tot Mkt Shr Chgs'!$DO$56:$DO$61</c:f>
              <c:strCache>
                <c:ptCount val="6"/>
                <c:pt idx="0">
                  <c:v>2015</c:v>
                </c:pt>
                <c:pt idx="1">
                  <c:v>2016</c:v>
                </c:pt>
                <c:pt idx="2">
                  <c:v>2017</c:v>
                </c:pt>
                <c:pt idx="3">
                  <c:v>2018</c:v>
                </c:pt>
                <c:pt idx="4">
                  <c:v>2019</c:v>
                </c:pt>
                <c:pt idx="5">
                  <c:v>2020</c:v>
                </c:pt>
              </c:strCache>
            </c:strRef>
          </c:cat>
          <c:val>
            <c:numRef>
              <c:f>'21 5 Year Tot Mkt Shr Chgs'!$DS$56:$DS$61</c:f>
              <c:numCache>
                <c:formatCode>0.0%</c:formatCode>
                <c:ptCount val="6"/>
                <c:pt idx="0">
                  <c:v>0</c:v>
                </c:pt>
                <c:pt idx="1">
                  <c:v>4.2762178818114525E-3</c:v>
                </c:pt>
                <c:pt idx="2">
                  <c:v>-2.7041385201279088E-2</c:v>
                </c:pt>
                <c:pt idx="3">
                  <c:v>-5.6668498304916007E-3</c:v>
                </c:pt>
                <c:pt idx="4">
                  <c:v>-1.8508829467207728E-2</c:v>
                </c:pt>
                <c:pt idx="5">
                  <c:v>-4.7634796443951737E-2</c:v>
                </c:pt>
              </c:numCache>
            </c:numRef>
          </c:val>
          <c:smooth val="0"/>
          <c:extLst>
            <c:ext xmlns:c16="http://schemas.microsoft.com/office/drawing/2014/chart" uri="{C3380CC4-5D6E-409C-BE32-E72D297353CC}">
              <c16:uniqueId val="{00000003-C4EE-8F44-B481-4107ED88A00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5.95032373421587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Chgs'!$DP$63</c:f>
              <c:strCache>
                <c:ptCount val="1"/>
                <c:pt idx="0">
                  <c:v> Conexus </c:v>
                </c:pt>
              </c:strCache>
            </c:strRef>
          </c:tx>
          <c:spPr>
            <a:ln w="28575" cap="rnd">
              <a:solidFill>
                <a:srgbClr val="FF0000"/>
              </a:solidFill>
              <a:round/>
            </a:ln>
            <a:effectLst/>
          </c:spPr>
          <c:marker>
            <c:symbol val="none"/>
          </c:marker>
          <c:cat>
            <c:strRef>
              <c:f>'21 5 Year Tot Mkt Shr Chgs'!$DO$64:$DO$69</c:f>
              <c:strCache>
                <c:ptCount val="6"/>
                <c:pt idx="0">
                  <c:v>2015</c:v>
                </c:pt>
                <c:pt idx="1">
                  <c:v>2016</c:v>
                </c:pt>
                <c:pt idx="2">
                  <c:v>2017</c:v>
                </c:pt>
                <c:pt idx="3">
                  <c:v>2018</c:v>
                </c:pt>
                <c:pt idx="4">
                  <c:v>2019</c:v>
                </c:pt>
                <c:pt idx="5">
                  <c:v>2020</c:v>
                </c:pt>
              </c:strCache>
            </c:strRef>
          </c:cat>
          <c:val>
            <c:numRef>
              <c:f>'21 5 Year Tot Mkt Shr Chgs'!$DP$64:$DP$69</c:f>
              <c:numCache>
                <c:formatCode>0.0%</c:formatCode>
                <c:ptCount val="6"/>
                <c:pt idx="0">
                  <c:v>0</c:v>
                </c:pt>
                <c:pt idx="1">
                  <c:v>-1.317196135885013E-2</c:v>
                </c:pt>
                <c:pt idx="2">
                  <c:v>-3.949555399728228E-2</c:v>
                </c:pt>
                <c:pt idx="3">
                  <c:v>-2.6535347342026887E-2</c:v>
                </c:pt>
                <c:pt idx="4">
                  <c:v>-4.1862273110076328E-2</c:v>
                </c:pt>
                <c:pt idx="5">
                  <c:v>-0.11103792540053695</c:v>
                </c:pt>
              </c:numCache>
            </c:numRef>
          </c:val>
          <c:smooth val="0"/>
          <c:extLst>
            <c:ext xmlns:c16="http://schemas.microsoft.com/office/drawing/2014/chart" uri="{C3380CC4-5D6E-409C-BE32-E72D297353CC}">
              <c16:uniqueId val="{00000000-173F-E240-AF57-02E2F86AF10E}"/>
            </c:ext>
          </c:extLst>
        </c:ser>
        <c:ser>
          <c:idx val="1"/>
          <c:order val="1"/>
          <c:tx>
            <c:strRef>
              <c:f>'21 5 Year Tot Mkt Shr Chgs'!$DQ$63</c:f>
              <c:strCache>
                <c:ptCount val="1"/>
                <c:pt idx="0">
                  <c:v> Synergy </c:v>
                </c:pt>
              </c:strCache>
            </c:strRef>
          </c:tx>
          <c:spPr>
            <a:ln w="28575" cap="rnd">
              <a:solidFill>
                <a:srgbClr val="0432FF"/>
              </a:solidFill>
              <a:round/>
            </a:ln>
            <a:effectLst/>
          </c:spPr>
          <c:marker>
            <c:symbol val="none"/>
          </c:marker>
          <c:cat>
            <c:strRef>
              <c:f>'21 5 Year Tot Mkt Shr Chgs'!$DO$64:$DO$69</c:f>
              <c:strCache>
                <c:ptCount val="6"/>
                <c:pt idx="0">
                  <c:v>2015</c:v>
                </c:pt>
                <c:pt idx="1">
                  <c:v>2016</c:v>
                </c:pt>
                <c:pt idx="2">
                  <c:v>2017</c:v>
                </c:pt>
                <c:pt idx="3">
                  <c:v>2018</c:v>
                </c:pt>
                <c:pt idx="4">
                  <c:v>2019</c:v>
                </c:pt>
                <c:pt idx="5">
                  <c:v>2020</c:v>
                </c:pt>
              </c:strCache>
            </c:strRef>
          </c:cat>
          <c:val>
            <c:numRef>
              <c:f>'21 5 Year Tot Mkt Shr Chgs'!$DQ$64:$DQ$69</c:f>
              <c:numCache>
                <c:formatCode>0.0%</c:formatCode>
                <c:ptCount val="6"/>
                <c:pt idx="0">
                  <c:v>0</c:v>
                </c:pt>
                <c:pt idx="1">
                  <c:v>-3.506658722573501E-2</c:v>
                </c:pt>
                <c:pt idx="2">
                  <c:v>-7.3133497985690812E-2</c:v>
                </c:pt>
                <c:pt idx="3">
                  <c:v>-0.1099073732846972</c:v>
                </c:pt>
                <c:pt idx="4">
                  <c:v>-0.16310192287312597</c:v>
                </c:pt>
                <c:pt idx="5">
                  <c:v>-0.20312561429872661</c:v>
                </c:pt>
              </c:numCache>
            </c:numRef>
          </c:val>
          <c:smooth val="0"/>
          <c:extLst>
            <c:ext xmlns:c16="http://schemas.microsoft.com/office/drawing/2014/chart" uri="{C3380CC4-5D6E-409C-BE32-E72D297353CC}">
              <c16:uniqueId val="{00000001-173F-E240-AF57-02E2F86AF10E}"/>
            </c:ext>
          </c:extLst>
        </c:ser>
        <c:ser>
          <c:idx val="2"/>
          <c:order val="2"/>
          <c:tx>
            <c:strRef>
              <c:f>'21 5 Year Tot Mkt Shr Chgs'!$DR$63</c:f>
              <c:strCache>
                <c:ptCount val="1"/>
                <c:pt idx="0">
                  <c:v> Innovation </c:v>
                </c:pt>
              </c:strCache>
            </c:strRef>
          </c:tx>
          <c:spPr>
            <a:ln w="28575" cap="rnd">
              <a:solidFill>
                <a:srgbClr val="AB7942"/>
              </a:solidFill>
              <a:prstDash val="solid"/>
              <a:round/>
            </a:ln>
            <a:effectLst/>
          </c:spPr>
          <c:marker>
            <c:symbol val="none"/>
          </c:marker>
          <c:cat>
            <c:strRef>
              <c:f>'21 5 Year Tot Mkt Shr Chgs'!$DO$64:$DO$69</c:f>
              <c:strCache>
                <c:ptCount val="6"/>
                <c:pt idx="0">
                  <c:v>2015</c:v>
                </c:pt>
                <c:pt idx="1">
                  <c:v>2016</c:v>
                </c:pt>
                <c:pt idx="2">
                  <c:v>2017</c:v>
                </c:pt>
                <c:pt idx="3">
                  <c:v>2018</c:v>
                </c:pt>
                <c:pt idx="4">
                  <c:v>2019</c:v>
                </c:pt>
                <c:pt idx="5">
                  <c:v>2020</c:v>
                </c:pt>
              </c:strCache>
            </c:strRef>
          </c:cat>
          <c:val>
            <c:numRef>
              <c:f>'21 5 Year Tot Mkt Shr Chgs'!$DR$64:$DR$69</c:f>
              <c:numCache>
                <c:formatCode>0.0%</c:formatCode>
                <c:ptCount val="6"/>
                <c:pt idx="0">
                  <c:v>0</c:v>
                </c:pt>
                <c:pt idx="1">
                  <c:v>1.5996519890420783E-2</c:v>
                </c:pt>
                <c:pt idx="2">
                  <c:v>3.5100428098127421E-3</c:v>
                </c:pt>
                <c:pt idx="3">
                  <c:v>-5.5512457278766355E-3</c:v>
                </c:pt>
                <c:pt idx="4">
                  <c:v>-1.5762946513340391E-2</c:v>
                </c:pt>
                <c:pt idx="5">
                  <c:v>-5.8778948594361724E-2</c:v>
                </c:pt>
              </c:numCache>
            </c:numRef>
          </c:val>
          <c:smooth val="0"/>
          <c:extLst>
            <c:ext xmlns:c16="http://schemas.microsoft.com/office/drawing/2014/chart" uri="{C3380CC4-5D6E-409C-BE32-E72D297353CC}">
              <c16:uniqueId val="{00000002-173F-E240-AF57-02E2F86AF10E}"/>
            </c:ext>
          </c:extLst>
        </c:ser>
        <c:ser>
          <c:idx val="3"/>
          <c:order val="3"/>
          <c:tx>
            <c:strRef>
              <c:f>'21 5 Year Tot Mkt Shr Chgs'!$DS$63</c:f>
              <c:strCache>
                <c:ptCount val="1"/>
                <c:pt idx="0">
                  <c:v> Affinity </c:v>
                </c:pt>
              </c:strCache>
            </c:strRef>
          </c:tx>
          <c:spPr>
            <a:ln w="28575" cap="rnd">
              <a:solidFill>
                <a:schemeClr val="accent4"/>
              </a:solidFill>
              <a:round/>
            </a:ln>
            <a:effectLst/>
          </c:spPr>
          <c:marker>
            <c:symbol val="none"/>
          </c:marker>
          <c:cat>
            <c:strRef>
              <c:f>'21 5 Year Tot Mkt Shr Chgs'!$DO$64:$DO$69</c:f>
              <c:strCache>
                <c:ptCount val="6"/>
                <c:pt idx="0">
                  <c:v>2015</c:v>
                </c:pt>
                <c:pt idx="1">
                  <c:v>2016</c:v>
                </c:pt>
                <c:pt idx="2">
                  <c:v>2017</c:v>
                </c:pt>
                <c:pt idx="3">
                  <c:v>2018</c:v>
                </c:pt>
                <c:pt idx="4">
                  <c:v>2019</c:v>
                </c:pt>
                <c:pt idx="5">
                  <c:v>2020</c:v>
                </c:pt>
              </c:strCache>
            </c:strRef>
          </c:cat>
          <c:val>
            <c:numRef>
              <c:f>'21 5 Year Tot Mkt Shr Chgs'!$DS$64:$DS$69</c:f>
              <c:numCache>
                <c:formatCode>General</c:formatCode>
                <c:ptCount val="6"/>
                <c:pt idx="2" formatCode="0.0%">
                  <c:v>0</c:v>
                </c:pt>
                <c:pt idx="3" formatCode="0.0%">
                  <c:v>1.8108255818340545E-2</c:v>
                </c:pt>
                <c:pt idx="4" formatCode="0.0%">
                  <c:v>1.2597522459734514E-2</c:v>
                </c:pt>
                <c:pt idx="5" formatCode="0.0%">
                  <c:v>-3.7796184668552037E-2</c:v>
                </c:pt>
              </c:numCache>
            </c:numRef>
          </c:val>
          <c:smooth val="0"/>
          <c:extLst>
            <c:ext xmlns:c16="http://schemas.microsoft.com/office/drawing/2014/chart" uri="{C3380CC4-5D6E-409C-BE32-E72D297353CC}">
              <c16:uniqueId val="{00000003-173F-E240-AF57-02E2F86AF10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9.90323832760341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 and Loans</a:t>
            </a:r>
          </a:p>
          <a:p>
            <a:pPr>
              <a:defRPr/>
            </a:pPr>
            <a:r>
              <a:rPr lang="en-US" sz="1200"/>
              <a:t>%</a:t>
            </a:r>
            <a:r>
              <a:rPr lang="en-US" sz="1200" baseline="0"/>
              <a:t> Change in Share</a:t>
            </a:r>
            <a:endParaRPr lang="en-US" sz="1200"/>
          </a:p>
        </c:rich>
      </c:tx>
      <c:layout>
        <c:manualLayout>
          <c:xMode val="edge"/>
          <c:yMode val="edge"/>
          <c:x val="0.1639247843758479"/>
          <c:y val="2.31414286090035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Bks'!$DL$80</c:f>
              <c:strCache>
                <c:ptCount val="1"/>
                <c:pt idx="0">
                  <c:v> Conexus </c:v>
                </c:pt>
              </c:strCache>
            </c:strRef>
          </c:tx>
          <c:spPr>
            <a:ln w="28575" cap="rnd">
              <a:solidFill>
                <a:srgbClr val="FF0000"/>
              </a:solidFill>
              <a:round/>
            </a:ln>
            <a:effectLst/>
          </c:spPr>
          <c:marker>
            <c:symbol val="none"/>
          </c:marker>
          <c:cat>
            <c:numRef>
              <c:f>'22 5 Yr Change Prov Sh of Bks'!$DK$81:$DK$86</c:f>
              <c:numCache>
                <c:formatCode>@</c:formatCode>
                <c:ptCount val="6"/>
                <c:pt idx="0">
                  <c:v>2015</c:v>
                </c:pt>
                <c:pt idx="1">
                  <c:v>2016</c:v>
                </c:pt>
                <c:pt idx="2">
                  <c:v>2017</c:v>
                </c:pt>
                <c:pt idx="3">
                  <c:v>2018</c:v>
                </c:pt>
                <c:pt idx="4">
                  <c:v>2019</c:v>
                </c:pt>
                <c:pt idx="5">
                  <c:v>2020</c:v>
                </c:pt>
              </c:numCache>
            </c:numRef>
          </c:cat>
          <c:val>
            <c:numRef>
              <c:f>'22 5 Yr Change Prov Sh of Bks'!$DL$81:$DL$86</c:f>
              <c:numCache>
                <c:formatCode>0.0%</c:formatCode>
                <c:ptCount val="6"/>
                <c:pt idx="0">
                  <c:v>0</c:v>
                </c:pt>
                <c:pt idx="1">
                  <c:v>-6.6310213920814437E-3</c:v>
                </c:pt>
                <c:pt idx="2">
                  <c:v>-3.2063429757283865E-2</c:v>
                </c:pt>
                <c:pt idx="3">
                  <c:v>-2.0480159413487297E-3</c:v>
                </c:pt>
                <c:pt idx="4">
                  <c:v>1.4741709388915347E-2</c:v>
                </c:pt>
                <c:pt idx="5">
                  <c:v>5.3503119895424424E-2</c:v>
                </c:pt>
              </c:numCache>
            </c:numRef>
          </c:val>
          <c:smooth val="0"/>
          <c:extLst>
            <c:ext xmlns:c16="http://schemas.microsoft.com/office/drawing/2014/chart" uri="{C3380CC4-5D6E-409C-BE32-E72D297353CC}">
              <c16:uniqueId val="{00000000-741F-5B45-98B4-4F2ED39F00F1}"/>
            </c:ext>
          </c:extLst>
        </c:ser>
        <c:ser>
          <c:idx val="1"/>
          <c:order val="1"/>
          <c:tx>
            <c:strRef>
              <c:f>'22 5 Yr Change Prov Sh of Bks'!$DM$80</c:f>
              <c:strCache>
                <c:ptCount val="1"/>
                <c:pt idx="0">
                  <c:v> Synergy </c:v>
                </c:pt>
              </c:strCache>
            </c:strRef>
          </c:tx>
          <c:spPr>
            <a:ln w="28575" cap="rnd">
              <a:solidFill>
                <a:srgbClr val="0432FF"/>
              </a:solidFill>
              <a:round/>
            </a:ln>
            <a:effectLst/>
          </c:spPr>
          <c:marker>
            <c:symbol val="none"/>
          </c:marker>
          <c:cat>
            <c:numRef>
              <c:f>'22 5 Yr Change Prov Sh of Bks'!$DK$81:$DK$86</c:f>
              <c:numCache>
                <c:formatCode>@</c:formatCode>
                <c:ptCount val="6"/>
                <c:pt idx="0">
                  <c:v>2015</c:v>
                </c:pt>
                <c:pt idx="1">
                  <c:v>2016</c:v>
                </c:pt>
                <c:pt idx="2">
                  <c:v>2017</c:v>
                </c:pt>
                <c:pt idx="3">
                  <c:v>2018</c:v>
                </c:pt>
                <c:pt idx="4">
                  <c:v>2019</c:v>
                </c:pt>
                <c:pt idx="5">
                  <c:v>2020</c:v>
                </c:pt>
              </c:numCache>
            </c:numRef>
          </c:cat>
          <c:val>
            <c:numRef>
              <c:f>'22 5 Yr Change Prov Sh of Bks'!$DM$81:$DM$86</c:f>
              <c:numCache>
                <c:formatCode>0.0%</c:formatCode>
                <c:ptCount val="6"/>
                <c:pt idx="0">
                  <c:v>0</c:v>
                </c:pt>
                <c:pt idx="1">
                  <c:v>-4.310107512201633E-2</c:v>
                </c:pt>
                <c:pt idx="2">
                  <c:v>-4.5781975446180539E-2</c:v>
                </c:pt>
                <c:pt idx="3">
                  <c:v>-8.8452503608066946E-2</c:v>
                </c:pt>
                <c:pt idx="4">
                  <c:v>-8.8050866437977715E-2</c:v>
                </c:pt>
                <c:pt idx="5">
                  <c:v>1.956224647131408E-2</c:v>
                </c:pt>
              </c:numCache>
            </c:numRef>
          </c:val>
          <c:smooth val="0"/>
          <c:extLst>
            <c:ext xmlns:c16="http://schemas.microsoft.com/office/drawing/2014/chart" uri="{C3380CC4-5D6E-409C-BE32-E72D297353CC}">
              <c16:uniqueId val="{00000001-741F-5B45-98B4-4F2ED39F00F1}"/>
            </c:ext>
          </c:extLst>
        </c:ser>
        <c:ser>
          <c:idx val="2"/>
          <c:order val="2"/>
          <c:tx>
            <c:strRef>
              <c:f>'22 5 Yr Change Prov Sh of Bks'!$DN$80</c:f>
              <c:strCache>
                <c:ptCount val="1"/>
                <c:pt idx="0">
                  <c:v> Innovation </c:v>
                </c:pt>
              </c:strCache>
            </c:strRef>
          </c:tx>
          <c:spPr>
            <a:ln w="28575" cap="rnd">
              <a:solidFill>
                <a:srgbClr val="AB7942"/>
              </a:solidFill>
              <a:prstDash val="solid"/>
              <a:round/>
            </a:ln>
            <a:effectLst/>
          </c:spPr>
          <c:marker>
            <c:symbol val="none"/>
          </c:marker>
          <c:cat>
            <c:numRef>
              <c:f>'22 5 Yr Change Prov Sh of Bks'!$DK$81:$DK$86</c:f>
              <c:numCache>
                <c:formatCode>@</c:formatCode>
                <c:ptCount val="6"/>
                <c:pt idx="0">
                  <c:v>2015</c:v>
                </c:pt>
                <c:pt idx="1">
                  <c:v>2016</c:v>
                </c:pt>
                <c:pt idx="2">
                  <c:v>2017</c:v>
                </c:pt>
                <c:pt idx="3">
                  <c:v>2018</c:v>
                </c:pt>
                <c:pt idx="4">
                  <c:v>2019</c:v>
                </c:pt>
                <c:pt idx="5">
                  <c:v>2020</c:v>
                </c:pt>
              </c:numCache>
            </c:numRef>
          </c:cat>
          <c:val>
            <c:numRef>
              <c:f>'22 5 Yr Change Prov Sh of Bks'!$DN$81:$DN$86</c:f>
              <c:numCache>
                <c:formatCode>0.0%</c:formatCode>
                <c:ptCount val="6"/>
                <c:pt idx="0">
                  <c:v>0</c:v>
                </c:pt>
                <c:pt idx="1">
                  <c:v>1.985636282310008E-2</c:v>
                </c:pt>
                <c:pt idx="2">
                  <c:v>1.782379649009249E-2</c:v>
                </c:pt>
                <c:pt idx="3">
                  <c:v>5.1042343611767606E-2</c:v>
                </c:pt>
                <c:pt idx="4">
                  <c:v>8.3784361853008443E-2</c:v>
                </c:pt>
                <c:pt idx="5">
                  <c:v>0.14643665202869982</c:v>
                </c:pt>
              </c:numCache>
            </c:numRef>
          </c:val>
          <c:smooth val="0"/>
          <c:extLst>
            <c:ext xmlns:c16="http://schemas.microsoft.com/office/drawing/2014/chart" uri="{C3380CC4-5D6E-409C-BE32-E72D297353CC}">
              <c16:uniqueId val="{00000002-741F-5B45-98B4-4F2ED39F00F1}"/>
            </c:ext>
          </c:extLst>
        </c:ser>
        <c:ser>
          <c:idx val="3"/>
          <c:order val="3"/>
          <c:tx>
            <c:strRef>
              <c:f>'22 5 Yr Change Prov Sh of Bks'!$DO$80</c:f>
              <c:strCache>
                <c:ptCount val="1"/>
                <c:pt idx="0">
                  <c:v> Affinity </c:v>
                </c:pt>
              </c:strCache>
            </c:strRef>
          </c:tx>
          <c:spPr>
            <a:ln w="28575" cap="rnd">
              <a:solidFill>
                <a:schemeClr val="accent4"/>
              </a:solidFill>
              <a:round/>
            </a:ln>
            <a:effectLst/>
          </c:spPr>
          <c:marker>
            <c:symbol val="none"/>
          </c:marker>
          <c:cat>
            <c:numRef>
              <c:f>'22 5 Yr Change Prov Sh of Bks'!$DK$81:$DK$86</c:f>
              <c:numCache>
                <c:formatCode>@</c:formatCode>
                <c:ptCount val="6"/>
                <c:pt idx="0">
                  <c:v>2015</c:v>
                </c:pt>
                <c:pt idx="1">
                  <c:v>2016</c:v>
                </c:pt>
                <c:pt idx="2">
                  <c:v>2017</c:v>
                </c:pt>
                <c:pt idx="3">
                  <c:v>2018</c:v>
                </c:pt>
                <c:pt idx="4">
                  <c:v>2019</c:v>
                </c:pt>
                <c:pt idx="5">
                  <c:v>2020</c:v>
                </c:pt>
              </c:numCache>
            </c:numRef>
          </c:cat>
          <c:val>
            <c:numRef>
              <c:f>'22 5 Yr Change Prov Sh of Bks'!$DO$81:$DO$86</c:f>
              <c:numCache>
                <c:formatCode>General</c:formatCode>
                <c:ptCount val="6"/>
                <c:pt idx="2" formatCode="0.0%">
                  <c:v>0</c:v>
                </c:pt>
                <c:pt idx="3" formatCode="0.0%">
                  <c:v>2.5549292425504699E-2</c:v>
                </c:pt>
                <c:pt idx="4" formatCode="0.0%">
                  <c:v>6.0516375827875619E-2</c:v>
                </c:pt>
                <c:pt idx="5" formatCode="0.0%">
                  <c:v>0.12819130751043958</c:v>
                </c:pt>
              </c:numCache>
            </c:numRef>
          </c:val>
          <c:smooth val="0"/>
          <c:extLst>
            <c:ext xmlns:c16="http://schemas.microsoft.com/office/drawing/2014/chart" uri="{C3380CC4-5D6E-409C-BE32-E72D297353CC}">
              <c16:uniqueId val="{00000003-741F-5B45-98B4-4F2ED39F00F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8.881641110650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Bks'!$DL$64</c:f>
              <c:strCache>
                <c:ptCount val="1"/>
                <c:pt idx="0">
                  <c:v> Conexus </c:v>
                </c:pt>
              </c:strCache>
            </c:strRef>
          </c:tx>
          <c:spPr>
            <a:ln w="28575" cap="rnd">
              <a:solidFill>
                <a:srgbClr val="FF0000"/>
              </a:solidFill>
              <a:round/>
            </a:ln>
            <a:effectLst/>
          </c:spPr>
          <c:marker>
            <c:symbol val="none"/>
          </c:marker>
          <c:cat>
            <c:numRef>
              <c:f>'22 5 Yr Change Prov Sh of Bks'!$DK$65:$DK$70</c:f>
              <c:numCache>
                <c:formatCode>General</c:formatCode>
                <c:ptCount val="6"/>
                <c:pt idx="0">
                  <c:v>2015</c:v>
                </c:pt>
                <c:pt idx="1">
                  <c:v>2016</c:v>
                </c:pt>
                <c:pt idx="2">
                  <c:v>2017</c:v>
                </c:pt>
                <c:pt idx="3">
                  <c:v>2018</c:v>
                </c:pt>
                <c:pt idx="4">
                  <c:v>2019</c:v>
                </c:pt>
                <c:pt idx="5">
                  <c:v>2020</c:v>
                </c:pt>
              </c:numCache>
            </c:numRef>
          </c:cat>
          <c:val>
            <c:numRef>
              <c:f>'22 5 Yr Change Prov Sh of Bks'!$DL$65:$DL$70</c:f>
              <c:numCache>
                <c:formatCode>0.0%</c:formatCode>
                <c:ptCount val="6"/>
                <c:pt idx="0">
                  <c:v>0</c:v>
                </c:pt>
                <c:pt idx="1">
                  <c:v>-8.5185814149892174E-3</c:v>
                </c:pt>
                <c:pt idx="2">
                  <c:v>-6.3855233166285622E-2</c:v>
                </c:pt>
                <c:pt idx="3">
                  <c:v>-3.8682717232982021E-2</c:v>
                </c:pt>
                <c:pt idx="4">
                  <c:v>-2.7053821689385284E-2</c:v>
                </c:pt>
                <c:pt idx="5">
                  <c:v>4.5772086118600674E-2</c:v>
                </c:pt>
              </c:numCache>
            </c:numRef>
          </c:val>
          <c:smooth val="0"/>
          <c:extLst>
            <c:ext xmlns:c16="http://schemas.microsoft.com/office/drawing/2014/chart" uri="{C3380CC4-5D6E-409C-BE32-E72D297353CC}">
              <c16:uniqueId val="{00000000-46CE-D544-9C30-6AAA84DE9C14}"/>
            </c:ext>
          </c:extLst>
        </c:ser>
        <c:ser>
          <c:idx val="1"/>
          <c:order val="1"/>
          <c:tx>
            <c:strRef>
              <c:f>'22 5 Yr Change Prov Sh of Bks'!$DM$64</c:f>
              <c:strCache>
                <c:ptCount val="1"/>
                <c:pt idx="0">
                  <c:v> Synergy </c:v>
                </c:pt>
              </c:strCache>
            </c:strRef>
          </c:tx>
          <c:spPr>
            <a:ln w="28575" cap="rnd">
              <a:solidFill>
                <a:srgbClr val="0432FF"/>
              </a:solidFill>
              <a:round/>
            </a:ln>
            <a:effectLst/>
          </c:spPr>
          <c:marker>
            <c:symbol val="none"/>
          </c:marker>
          <c:cat>
            <c:numRef>
              <c:f>'22 5 Yr Change Prov Sh of Bks'!$DK$65:$DK$70</c:f>
              <c:numCache>
                <c:formatCode>General</c:formatCode>
                <c:ptCount val="6"/>
                <c:pt idx="0">
                  <c:v>2015</c:v>
                </c:pt>
                <c:pt idx="1">
                  <c:v>2016</c:v>
                </c:pt>
                <c:pt idx="2">
                  <c:v>2017</c:v>
                </c:pt>
                <c:pt idx="3">
                  <c:v>2018</c:v>
                </c:pt>
                <c:pt idx="4">
                  <c:v>2019</c:v>
                </c:pt>
                <c:pt idx="5">
                  <c:v>2020</c:v>
                </c:pt>
              </c:numCache>
            </c:numRef>
          </c:cat>
          <c:val>
            <c:numRef>
              <c:f>'22 5 Yr Change Prov Sh of Bks'!$DM$65:$DM$70</c:f>
              <c:numCache>
                <c:formatCode>0.0%</c:formatCode>
                <c:ptCount val="6"/>
                <c:pt idx="0">
                  <c:v>0</c:v>
                </c:pt>
                <c:pt idx="1">
                  <c:v>-5.5242886424718966E-2</c:v>
                </c:pt>
                <c:pt idx="2">
                  <c:v>-6.3987158483150272E-2</c:v>
                </c:pt>
                <c:pt idx="3">
                  <c:v>-0.12136000230830576</c:v>
                </c:pt>
                <c:pt idx="4">
                  <c:v>-0.10838308050187051</c:v>
                </c:pt>
                <c:pt idx="5">
                  <c:v>6.0483685101786068E-2</c:v>
                </c:pt>
              </c:numCache>
            </c:numRef>
          </c:val>
          <c:smooth val="0"/>
          <c:extLst>
            <c:ext xmlns:c16="http://schemas.microsoft.com/office/drawing/2014/chart" uri="{C3380CC4-5D6E-409C-BE32-E72D297353CC}">
              <c16:uniqueId val="{00000001-46CE-D544-9C30-6AAA84DE9C14}"/>
            </c:ext>
          </c:extLst>
        </c:ser>
        <c:ser>
          <c:idx val="2"/>
          <c:order val="2"/>
          <c:tx>
            <c:strRef>
              <c:f>'22 5 Yr Change Prov Sh of Bks'!$DN$64</c:f>
              <c:strCache>
                <c:ptCount val="1"/>
                <c:pt idx="0">
                  <c:v> Innovation </c:v>
                </c:pt>
              </c:strCache>
            </c:strRef>
          </c:tx>
          <c:spPr>
            <a:ln w="28575" cap="rnd">
              <a:solidFill>
                <a:srgbClr val="AB7942"/>
              </a:solidFill>
              <a:prstDash val="solid"/>
              <a:round/>
            </a:ln>
            <a:effectLst/>
          </c:spPr>
          <c:marker>
            <c:symbol val="none"/>
          </c:marker>
          <c:cat>
            <c:numRef>
              <c:f>'22 5 Yr Change Prov Sh of Bks'!$DK$65:$DK$70</c:f>
              <c:numCache>
                <c:formatCode>General</c:formatCode>
                <c:ptCount val="6"/>
                <c:pt idx="0">
                  <c:v>2015</c:v>
                </c:pt>
                <c:pt idx="1">
                  <c:v>2016</c:v>
                </c:pt>
                <c:pt idx="2">
                  <c:v>2017</c:v>
                </c:pt>
                <c:pt idx="3">
                  <c:v>2018</c:v>
                </c:pt>
                <c:pt idx="4">
                  <c:v>2019</c:v>
                </c:pt>
                <c:pt idx="5">
                  <c:v>2020</c:v>
                </c:pt>
              </c:numCache>
            </c:numRef>
          </c:cat>
          <c:val>
            <c:numRef>
              <c:f>'22 5 Yr Change Prov Sh of Bks'!$DN$65:$DN$70</c:f>
              <c:numCache>
                <c:formatCode>0.0%</c:formatCode>
                <c:ptCount val="6"/>
                <c:pt idx="0">
                  <c:v>0</c:v>
                </c:pt>
                <c:pt idx="1">
                  <c:v>1.799997306542675E-2</c:v>
                </c:pt>
                <c:pt idx="2">
                  <c:v>-1.2075571219630507E-2</c:v>
                </c:pt>
                <c:pt idx="3">
                  <c:v>2.1596989868042957E-2</c:v>
                </c:pt>
                <c:pt idx="4">
                  <c:v>5.1520698588543336E-2</c:v>
                </c:pt>
                <c:pt idx="5">
                  <c:v>0.13380793683951692</c:v>
                </c:pt>
              </c:numCache>
            </c:numRef>
          </c:val>
          <c:smooth val="0"/>
          <c:extLst>
            <c:ext xmlns:c16="http://schemas.microsoft.com/office/drawing/2014/chart" uri="{C3380CC4-5D6E-409C-BE32-E72D297353CC}">
              <c16:uniqueId val="{00000002-46CE-D544-9C30-6AAA84DE9C14}"/>
            </c:ext>
          </c:extLst>
        </c:ser>
        <c:ser>
          <c:idx val="3"/>
          <c:order val="3"/>
          <c:tx>
            <c:strRef>
              <c:f>'22 5 Yr Change Prov Sh of Bks'!$DO$64</c:f>
              <c:strCache>
                <c:ptCount val="1"/>
                <c:pt idx="0">
                  <c:v> Affinity </c:v>
                </c:pt>
              </c:strCache>
            </c:strRef>
          </c:tx>
          <c:spPr>
            <a:ln w="28575" cap="rnd">
              <a:solidFill>
                <a:schemeClr val="accent4"/>
              </a:solidFill>
              <a:round/>
            </a:ln>
            <a:effectLst/>
          </c:spPr>
          <c:marker>
            <c:symbol val="none"/>
          </c:marker>
          <c:cat>
            <c:numRef>
              <c:f>'22 5 Yr Change Prov Sh of Bks'!$DK$65:$DK$70</c:f>
              <c:numCache>
                <c:formatCode>General</c:formatCode>
                <c:ptCount val="6"/>
                <c:pt idx="0">
                  <c:v>2015</c:v>
                </c:pt>
                <c:pt idx="1">
                  <c:v>2016</c:v>
                </c:pt>
                <c:pt idx="2">
                  <c:v>2017</c:v>
                </c:pt>
                <c:pt idx="3">
                  <c:v>2018</c:v>
                </c:pt>
                <c:pt idx="4">
                  <c:v>2019</c:v>
                </c:pt>
                <c:pt idx="5">
                  <c:v>2020</c:v>
                </c:pt>
              </c:numCache>
            </c:numRef>
          </c:cat>
          <c:val>
            <c:numRef>
              <c:f>'22 5 Yr Change Prov Sh of Bks'!$DO$65:$DO$70</c:f>
              <c:numCache>
                <c:formatCode>0.0%</c:formatCode>
                <c:ptCount val="6"/>
                <c:pt idx="0">
                  <c:v>0</c:v>
                </c:pt>
                <c:pt idx="1">
                  <c:v>3.3711217865344582E-2</c:v>
                </c:pt>
                <c:pt idx="2">
                  <c:v>-3.8964710503377721E-2</c:v>
                </c:pt>
                <c:pt idx="3">
                  <c:v>-2.5880388270847276E-2</c:v>
                </c:pt>
                <c:pt idx="4">
                  <c:v>5.6397686972152429E-3</c:v>
                </c:pt>
                <c:pt idx="5">
                  <c:v>0.10199619883107479</c:v>
                </c:pt>
              </c:numCache>
            </c:numRef>
          </c:val>
          <c:smooth val="0"/>
          <c:extLst>
            <c:ext xmlns:c16="http://schemas.microsoft.com/office/drawing/2014/chart" uri="{C3380CC4-5D6E-409C-BE32-E72D297353CC}">
              <c16:uniqueId val="{00000003-46CE-D544-9C30-6AAA84DE9C1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7.36261697654285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Saskatchewan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Bks'!$DL$72</c:f>
              <c:strCache>
                <c:ptCount val="1"/>
                <c:pt idx="0">
                  <c:v> Conexus </c:v>
                </c:pt>
              </c:strCache>
            </c:strRef>
          </c:tx>
          <c:spPr>
            <a:ln w="28575" cap="rnd">
              <a:solidFill>
                <a:srgbClr val="FF0000"/>
              </a:solidFill>
              <a:round/>
            </a:ln>
            <a:effectLst/>
          </c:spPr>
          <c:marker>
            <c:symbol val="none"/>
          </c:marker>
          <c:cat>
            <c:numRef>
              <c:f>'22 5 Yr Change Prov Sh of Bks'!$DK$73:$DK$78</c:f>
              <c:numCache>
                <c:formatCode>@</c:formatCode>
                <c:ptCount val="6"/>
                <c:pt idx="0">
                  <c:v>2015</c:v>
                </c:pt>
                <c:pt idx="1">
                  <c:v>2016</c:v>
                </c:pt>
                <c:pt idx="2">
                  <c:v>2017</c:v>
                </c:pt>
                <c:pt idx="3">
                  <c:v>2018</c:v>
                </c:pt>
                <c:pt idx="4">
                  <c:v>2019</c:v>
                </c:pt>
                <c:pt idx="5">
                  <c:v>2020</c:v>
                </c:pt>
              </c:numCache>
            </c:numRef>
          </c:cat>
          <c:val>
            <c:numRef>
              <c:f>'22 5 Yr Change Prov Sh of Bks'!$DL$73:$DL$78</c:f>
              <c:numCache>
                <c:formatCode>0.0%</c:formatCode>
                <c:ptCount val="6"/>
                <c:pt idx="0">
                  <c:v>0</c:v>
                </c:pt>
                <c:pt idx="1">
                  <c:v>-7.5114175749006491E-4</c:v>
                </c:pt>
                <c:pt idx="2">
                  <c:v>-7.449343040273425E-3</c:v>
                </c:pt>
                <c:pt idx="3">
                  <c:v>1.0179087669796073E-2</c:v>
                </c:pt>
                <c:pt idx="4">
                  <c:v>2.8643002655853303E-2</c:v>
                </c:pt>
                <c:pt idx="5">
                  <c:v>2.6686309599776789E-3</c:v>
                </c:pt>
              </c:numCache>
            </c:numRef>
          </c:val>
          <c:smooth val="0"/>
          <c:extLst>
            <c:ext xmlns:c16="http://schemas.microsoft.com/office/drawing/2014/chart" uri="{C3380CC4-5D6E-409C-BE32-E72D297353CC}">
              <c16:uniqueId val="{00000000-1433-1F4F-9360-E843B24E1DF3}"/>
            </c:ext>
          </c:extLst>
        </c:ser>
        <c:ser>
          <c:idx val="1"/>
          <c:order val="1"/>
          <c:tx>
            <c:strRef>
              <c:f>'22 5 Yr Change Prov Sh of Bks'!$DM$72</c:f>
              <c:strCache>
                <c:ptCount val="1"/>
                <c:pt idx="0">
                  <c:v> Synergy </c:v>
                </c:pt>
              </c:strCache>
            </c:strRef>
          </c:tx>
          <c:spPr>
            <a:ln w="28575" cap="rnd">
              <a:solidFill>
                <a:srgbClr val="0432FF"/>
              </a:solidFill>
              <a:round/>
            </a:ln>
            <a:effectLst/>
          </c:spPr>
          <c:marker>
            <c:symbol val="none"/>
          </c:marker>
          <c:cat>
            <c:numRef>
              <c:f>'22 5 Yr Change Prov Sh of Bks'!$DK$73:$DK$78</c:f>
              <c:numCache>
                <c:formatCode>@</c:formatCode>
                <c:ptCount val="6"/>
                <c:pt idx="0">
                  <c:v>2015</c:v>
                </c:pt>
                <c:pt idx="1">
                  <c:v>2016</c:v>
                </c:pt>
                <c:pt idx="2">
                  <c:v>2017</c:v>
                </c:pt>
                <c:pt idx="3">
                  <c:v>2018</c:v>
                </c:pt>
                <c:pt idx="4">
                  <c:v>2019</c:v>
                </c:pt>
                <c:pt idx="5">
                  <c:v>2020</c:v>
                </c:pt>
              </c:numCache>
            </c:numRef>
          </c:cat>
          <c:val>
            <c:numRef>
              <c:f>'22 5 Yr Change Prov Sh of Bks'!$DM$73:$DM$78</c:f>
              <c:numCache>
                <c:formatCode>0.0%</c:formatCode>
                <c:ptCount val="6"/>
                <c:pt idx="0">
                  <c:v>0</c:v>
                </c:pt>
                <c:pt idx="1">
                  <c:v>-2.292134673996838E-2</c:v>
                </c:pt>
                <c:pt idx="2">
                  <c:v>-4.2209581312377349E-2</c:v>
                </c:pt>
                <c:pt idx="3">
                  <c:v>-7.6337332699439639E-2</c:v>
                </c:pt>
                <c:pt idx="4">
                  <c:v>-0.10151815671944731</c:v>
                </c:pt>
                <c:pt idx="5">
                  <c:v>-0.1011979338734192</c:v>
                </c:pt>
              </c:numCache>
            </c:numRef>
          </c:val>
          <c:smooth val="0"/>
          <c:extLst>
            <c:ext xmlns:c16="http://schemas.microsoft.com/office/drawing/2014/chart" uri="{C3380CC4-5D6E-409C-BE32-E72D297353CC}">
              <c16:uniqueId val="{00000001-1433-1F4F-9360-E843B24E1DF3}"/>
            </c:ext>
          </c:extLst>
        </c:ser>
        <c:ser>
          <c:idx val="2"/>
          <c:order val="2"/>
          <c:tx>
            <c:strRef>
              <c:f>'22 5 Yr Change Prov Sh of Bks'!$DN$72</c:f>
              <c:strCache>
                <c:ptCount val="1"/>
                <c:pt idx="0">
                  <c:v> Innovation </c:v>
                </c:pt>
              </c:strCache>
            </c:strRef>
          </c:tx>
          <c:spPr>
            <a:ln w="28575" cap="rnd">
              <a:solidFill>
                <a:srgbClr val="AB7942"/>
              </a:solidFill>
              <a:prstDash val="solid"/>
              <a:round/>
            </a:ln>
            <a:effectLst/>
          </c:spPr>
          <c:marker>
            <c:symbol val="none"/>
          </c:marker>
          <c:cat>
            <c:numRef>
              <c:f>'22 5 Yr Change Prov Sh of Bks'!$DK$73:$DK$78</c:f>
              <c:numCache>
                <c:formatCode>@</c:formatCode>
                <c:ptCount val="6"/>
                <c:pt idx="0">
                  <c:v>2015</c:v>
                </c:pt>
                <c:pt idx="1">
                  <c:v>2016</c:v>
                </c:pt>
                <c:pt idx="2">
                  <c:v>2017</c:v>
                </c:pt>
                <c:pt idx="3">
                  <c:v>2018</c:v>
                </c:pt>
                <c:pt idx="4">
                  <c:v>2019</c:v>
                </c:pt>
                <c:pt idx="5">
                  <c:v>2020</c:v>
                </c:pt>
              </c:numCache>
            </c:numRef>
          </c:cat>
          <c:val>
            <c:numRef>
              <c:f>'22 5 Yr Change Prov Sh of Bks'!$DN$73:$DN$78</c:f>
              <c:numCache>
                <c:formatCode>0.0%</c:formatCode>
                <c:ptCount val="6"/>
                <c:pt idx="0">
                  <c:v>0</c:v>
                </c:pt>
                <c:pt idx="1">
                  <c:v>2.8784471787841517E-2</c:v>
                </c:pt>
                <c:pt idx="2">
                  <c:v>3.6991089840040653E-2</c:v>
                </c:pt>
                <c:pt idx="3">
                  <c:v>3.1954609324613546E-2</c:v>
                </c:pt>
                <c:pt idx="4">
                  <c:v>5.666286757120978E-2</c:v>
                </c:pt>
                <c:pt idx="5">
                  <c:v>6.1612019240322703E-2</c:v>
                </c:pt>
              </c:numCache>
            </c:numRef>
          </c:val>
          <c:smooth val="0"/>
          <c:extLst>
            <c:ext xmlns:c16="http://schemas.microsoft.com/office/drawing/2014/chart" uri="{C3380CC4-5D6E-409C-BE32-E72D297353CC}">
              <c16:uniqueId val="{00000002-1433-1F4F-9360-E843B24E1DF3}"/>
            </c:ext>
          </c:extLst>
        </c:ser>
        <c:ser>
          <c:idx val="3"/>
          <c:order val="3"/>
          <c:tx>
            <c:strRef>
              <c:f>'22 5 Yr Change Prov Sh of Bks'!$DO$72</c:f>
              <c:strCache>
                <c:ptCount val="1"/>
                <c:pt idx="0">
                  <c:v> Affinity </c:v>
                </c:pt>
              </c:strCache>
            </c:strRef>
          </c:tx>
          <c:spPr>
            <a:ln w="28575" cap="rnd">
              <a:solidFill>
                <a:schemeClr val="accent4"/>
              </a:solidFill>
              <a:round/>
            </a:ln>
            <a:effectLst/>
          </c:spPr>
          <c:marker>
            <c:symbol val="none"/>
          </c:marker>
          <c:cat>
            <c:numRef>
              <c:f>'22 5 Yr Change Prov Sh of Bks'!$DK$73:$DK$78</c:f>
              <c:numCache>
                <c:formatCode>@</c:formatCode>
                <c:ptCount val="6"/>
                <c:pt idx="0">
                  <c:v>2015</c:v>
                </c:pt>
                <c:pt idx="1">
                  <c:v>2016</c:v>
                </c:pt>
                <c:pt idx="2">
                  <c:v>2017</c:v>
                </c:pt>
                <c:pt idx="3">
                  <c:v>2018</c:v>
                </c:pt>
                <c:pt idx="4">
                  <c:v>2019</c:v>
                </c:pt>
                <c:pt idx="5">
                  <c:v>2020</c:v>
                </c:pt>
              </c:numCache>
            </c:numRef>
          </c:cat>
          <c:val>
            <c:numRef>
              <c:f>'22 5 Yr Change Prov Sh of Bks'!$DO$73:$DO$78</c:f>
              <c:numCache>
                <c:formatCode>General</c:formatCode>
                <c:ptCount val="6"/>
                <c:pt idx="2" formatCode="0.0%">
                  <c:v>0</c:v>
                </c:pt>
                <c:pt idx="3" formatCode="0.0%">
                  <c:v>2.2395300608654557E-2</c:v>
                </c:pt>
                <c:pt idx="4" formatCode="0.0%">
                  <c:v>5.2011031678437597E-2</c:v>
                </c:pt>
                <c:pt idx="5" formatCode="0.0%">
                  <c:v>5.0238579702059145E-2</c:v>
                </c:pt>
              </c:numCache>
            </c:numRef>
          </c:val>
          <c:smooth val="0"/>
          <c:extLst>
            <c:ext xmlns:c16="http://schemas.microsoft.com/office/drawing/2014/chart" uri="{C3380CC4-5D6E-409C-BE32-E72D297353CC}">
              <c16:uniqueId val="{00000003-1433-1F4F-9360-E843B24E1DF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9370297462817141"/>
          <c:h val="9.90323832760341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Connexus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897370203995651"/>
          <c:w val="0.85836329833770775"/>
          <c:h val="0.65541826794427271"/>
        </c:manualLayout>
      </c:layout>
      <c:lineChart>
        <c:grouping val="standard"/>
        <c:varyColors val="0"/>
        <c:ser>
          <c:idx val="0"/>
          <c:order val="0"/>
          <c:tx>
            <c:strRef>
              <c:f>'21 5 Year Tot Mkt Shr Chgs'!$DP$2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Chgs'!$DP$3:$DP$8</c:f>
              <c:numCache>
                <c:formatCode>0.00%</c:formatCode>
                <c:ptCount val="6"/>
                <c:pt idx="0">
                  <c:v>0</c:v>
                </c:pt>
                <c:pt idx="1">
                  <c:v>-0.10044771671010837</c:v>
                </c:pt>
                <c:pt idx="2">
                  <c:v>-0.17285847969221285</c:v>
                </c:pt>
                <c:pt idx="3">
                  <c:v>-0.15205469506506716</c:v>
                </c:pt>
                <c:pt idx="4">
                  <c:v>-0.18703271959405621</c:v>
                </c:pt>
                <c:pt idx="5">
                  <c:v>-0.20065404384890367</c:v>
                </c:pt>
              </c:numCache>
            </c:numRef>
          </c:val>
          <c:smooth val="0"/>
          <c:extLst>
            <c:ext xmlns:c16="http://schemas.microsoft.com/office/drawing/2014/chart" uri="{C3380CC4-5D6E-409C-BE32-E72D297353CC}">
              <c16:uniqueId val="{00000000-E960-274B-ADE9-99D2AA0BA162}"/>
            </c:ext>
          </c:extLst>
        </c:ser>
        <c:ser>
          <c:idx val="1"/>
          <c:order val="1"/>
          <c:tx>
            <c:strRef>
              <c:f>'21 5 Year Tot Mkt Shr Chgs'!$DQ$2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Chgs'!$DQ$3:$DQ$8</c:f>
              <c:numCache>
                <c:formatCode>0.00%</c:formatCode>
                <c:ptCount val="6"/>
                <c:pt idx="0">
                  <c:v>0</c:v>
                </c:pt>
                <c:pt idx="1">
                  <c:v>5.464536126634402E-2</c:v>
                </c:pt>
                <c:pt idx="2">
                  <c:v>0.11963408190662066</c:v>
                </c:pt>
                <c:pt idx="3">
                  <c:v>0.14823673755065631</c:v>
                </c:pt>
                <c:pt idx="4">
                  <c:v>0.11590376895887275</c:v>
                </c:pt>
                <c:pt idx="5">
                  <c:v>7.3140745662222964E-2</c:v>
                </c:pt>
              </c:numCache>
            </c:numRef>
          </c:val>
          <c:smooth val="0"/>
          <c:extLst>
            <c:ext xmlns:c16="http://schemas.microsoft.com/office/drawing/2014/chart" uri="{C3380CC4-5D6E-409C-BE32-E72D297353CC}">
              <c16:uniqueId val="{00000001-E960-274B-ADE9-99D2AA0BA162}"/>
            </c:ext>
          </c:extLst>
        </c:ser>
        <c:ser>
          <c:idx val="2"/>
          <c:order val="2"/>
          <c:tx>
            <c:strRef>
              <c:f>'21 5 Year Tot Mkt Shr Chgs'!$DR$2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Chgs'!$DR$3:$DR$8</c:f>
              <c:numCache>
                <c:formatCode>0.00%</c:formatCode>
                <c:ptCount val="6"/>
                <c:pt idx="0">
                  <c:v>0</c:v>
                </c:pt>
                <c:pt idx="1">
                  <c:v>-3.6751084879534962E-2</c:v>
                </c:pt>
                <c:pt idx="2">
                  <c:v>-5.2240718374989746E-2</c:v>
                </c:pt>
                <c:pt idx="3">
                  <c:v>-1.8734834432330438E-2</c:v>
                </c:pt>
                <c:pt idx="4">
                  <c:v>-5.0417343128152187E-2</c:v>
                </c:pt>
                <c:pt idx="5">
                  <c:v>-9.6224699571540978E-2</c:v>
                </c:pt>
              </c:numCache>
            </c:numRef>
          </c:val>
          <c:smooth val="0"/>
          <c:extLst>
            <c:ext xmlns:c16="http://schemas.microsoft.com/office/drawing/2014/chart" uri="{C3380CC4-5D6E-409C-BE32-E72D297353CC}">
              <c16:uniqueId val="{00000002-E960-274B-ADE9-99D2AA0BA162}"/>
            </c:ext>
          </c:extLst>
        </c:ser>
        <c:ser>
          <c:idx val="3"/>
          <c:order val="3"/>
          <c:tx>
            <c:strRef>
              <c:f>'21 5 Year Tot Mkt Shr Chgs'!$DS$2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Chgs'!$DS$3:$DS$8</c:f>
              <c:numCache>
                <c:formatCode>0.00%</c:formatCode>
                <c:ptCount val="6"/>
                <c:pt idx="0">
                  <c:v>0</c:v>
                </c:pt>
                <c:pt idx="1">
                  <c:v>-1.1646881728592035E-2</c:v>
                </c:pt>
                <c:pt idx="2">
                  <c:v>-3.5525564490695188E-2</c:v>
                </c:pt>
                <c:pt idx="3">
                  <c:v>-2.7714380968910459E-2</c:v>
                </c:pt>
                <c:pt idx="4">
                  <c:v>-4.1785977371829493E-2</c:v>
                </c:pt>
                <c:pt idx="5">
                  <c:v>-0.11805403461306128</c:v>
                </c:pt>
              </c:numCache>
            </c:numRef>
          </c:val>
          <c:smooth val="0"/>
          <c:extLst>
            <c:ext xmlns:c16="http://schemas.microsoft.com/office/drawing/2014/chart" uri="{C3380CC4-5D6E-409C-BE32-E72D297353CC}">
              <c16:uniqueId val="{00000003-E960-274B-ADE9-99D2AA0BA162}"/>
            </c:ext>
          </c:extLst>
        </c:ser>
        <c:ser>
          <c:idx val="4"/>
          <c:order val="4"/>
          <c:tx>
            <c:strRef>
              <c:f>'21 5 Year Tot Mkt Shr Chgs'!$DT$2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Chgs'!$DT$3:$DT$8</c:f>
              <c:numCache>
                <c:formatCode>0.00%</c:formatCode>
                <c:ptCount val="6"/>
                <c:pt idx="0">
                  <c:v>0</c:v>
                </c:pt>
                <c:pt idx="1">
                  <c:v>-2.179454339182197E-2</c:v>
                </c:pt>
                <c:pt idx="2">
                  <c:v>-5.3319590939288675E-2</c:v>
                </c:pt>
                <c:pt idx="3">
                  <c:v>-2.2311893822740302E-2</c:v>
                </c:pt>
                <c:pt idx="4">
                  <c:v>-4.5558752404425154E-2</c:v>
                </c:pt>
                <c:pt idx="5">
                  <c:v>-0.11401060296506499</c:v>
                </c:pt>
              </c:numCache>
            </c:numRef>
          </c:val>
          <c:smooth val="0"/>
          <c:extLst>
            <c:ext xmlns:c16="http://schemas.microsoft.com/office/drawing/2014/chart" uri="{C3380CC4-5D6E-409C-BE32-E72D297353CC}">
              <c16:uniqueId val="{00000004-E960-274B-ADE9-99D2AA0BA162}"/>
            </c:ext>
          </c:extLst>
        </c:ser>
        <c:ser>
          <c:idx val="5"/>
          <c:order val="5"/>
          <c:tx>
            <c:strRef>
              <c:f>'21 5 Year Tot Mkt Shr Chgs'!$DU$2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Chgs'!$DU$3:$DU$8</c:f>
              <c:numCache>
                <c:formatCode>0.00%</c:formatCode>
                <c:ptCount val="6"/>
                <c:pt idx="0">
                  <c:v>0</c:v>
                </c:pt>
                <c:pt idx="1">
                  <c:v>-1.317196135885013E-2</c:v>
                </c:pt>
                <c:pt idx="2">
                  <c:v>-3.949555399728228E-2</c:v>
                </c:pt>
                <c:pt idx="3">
                  <c:v>-2.6535347342026887E-2</c:v>
                </c:pt>
                <c:pt idx="4">
                  <c:v>-4.1862273110076328E-2</c:v>
                </c:pt>
                <c:pt idx="5">
                  <c:v>-0.11103792540053695</c:v>
                </c:pt>
              </c:numCache>
            </c:numRef>
          </c:val>
          <c:smooth val="0"/>
          <c:extLst>
            <c:ext xmlns:c16="http://schemas.microsoft.com/office/drawing/2014/chart" uri="{C3380CC4-5D6E-409C-BE32-E72D297353CC}">
              <c16:uniqueId val="{00000005-E960-274B-ADE9-99D2AA0BA162}"/>
            </c:ext>
          </c:extLst>
        </c:ser>
        <c:ser>
          <c:idx val="6"/>
          <c:order val="6"/>
          <c:tx>
            <c:strRef>
              <c:f>'21 5 Year Tot Mkt Shr Chgs'!$DV$2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Chgs'!$DV$3:$DV$8</c:f>
              <c:numCache>
                <c:formatCode>0.00%</c:formatCode>
                <c:ptCount val="6"/>
                <c:pt idx="0">
                  <c:v>0</c:v>
                </c:pt>
                <c:pt idx="1">
                  <c:v>-2.5094328350665895E-2</c:v>
                </c:pt>
                <c:pt idx="2">
                  <c:v>-4.569672089189341E-2</c:v>
                </c:pt>
                <c:pt idx="3">
                  <c:v>-1.4137482237029429E-2</c:v>
                </c:pt>
                <c:pt idx="4">
                  <c:v>-3.457751245555795E-2</c:v>
                </c:pt>
                <c:pt idx="5">
                  <c:v>-7.2628837992981976E-2</c:v>
                </c:pt>
              </c:numCache>
            </c:numRef>
          </c:val>
          <c:smooth val="0"/>
          <c:extLst>
            <c:ext xmlns:c16="http://schemas.microsoft.com/office/drawing/2014/chart" uri="{C3380CC4-5D6E-409C-BE32-E72D297353CC}">
              <c16:uniqueId val="{00000006-E960-274B-ADE9-99D2AA0BA16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Connexus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Bks'!$DL$4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Bks'!$DL$5:$DL$10</c:f>
              <c:numCache>
                <c:formatCode>0.0%</c:formatCode>
                <c:ptCount val="6"/>
                <c:pt idx="0">
                  <c:v>0</c:v>
                </c:pt>
                <c:pt idx="1">
                  <c:v>-7.4340408815598835E-2</c:v>
                </c:pt>
                <c:pt idx="2">
                  <c:v>-0.14150255866668965</c:v>
                </c:pt>
                <c:pt idx="3">
                  <c:v>-0.12068964004087311</c:v>
                </c:pt>
                <c:pt idx="4">
                  <c:v>-0.1196241037810039</c:v>
                </c:pt>
                <c:pt idx="5">
                  <c:v>5.2097338846009825E-2</c:v>
                </c:pt>
              </c:numCache>
            </c:numRef>
          </c:val>
          <c:smooth val="0"/>
          <c:extLst>
            <c:ext xmlns:c16="http://schemas.microsoft.com/office/drawing/2014/chart" uri="{C3380CC4-5D6E-409C-BE32-E72D297353CC}">
              <c16:uniqueId val="{00000000-C702-0744-93F3-5903E1AD9E93}"/>
            </c:ext>
          </c:extLst>
        </c:ser>
        <c:ser>
          <c:idx val="1"/>
          <c:order val="1"/>
          <c:tx>
            <c:strRef>
              <c:f>'22 5 Yr Change Prov Sh of Bks'!$DM$4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Bks'!$DM$5:$DM$10</c:f>
              <c:numCache>
                <c:formatCode>0.0%</c:formatCode>
                <c:ptCount val="6"/>
                <c:pt idx="0">
                  <c:v>0</c:v>
                </c:pt>
                <c:pt idx="1">
                  <c:v>8.1621576015352193E-2</c:v>
                </c:pt>
                <c:pt idx="2">
                  <c:v>3.4976212034540391E-2</c:v>
                </c:pt>
                <c:pt idx="3">
                  <c:v>5.8893644515009273E-2</c:v>
                </c:pt>
                <c:pt idx="4">
                  <c:v>8.1353375901631275E-2</c:v>
                </c:pt>
                <c:pt idx="5">
                  <c:v>4.3571139336721208E-2</c:v>
                </c:pt>
              </c:numCache>
            </c:numRef>
          </c:val>
          <c:smooth val="0"/>
          <c:extLst>
            <c:ext xmlns:c16="http://schemas.microsoft.com/office/drawing/2014/chart" uri="{C3380CC4-5D6E-409C-BE32-E72D297353CC}">
              <c16:uniqueId val="{00000001-C702-0744-93F3-5903E1AD9E93}"/>
            </c:ext>
          </c:extLst>
        </c:ser>
        <c:ser>
          <c:idx val="2"/>
          <c:order val="2"/>
          <c:tx>
            <c:strRef>
              <c:f>'22 5 Yr Change Prov Sh of Bks'!$DN$4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Bks'!$DN$5:$DN$10</c:f>
              <c:numCache>
                <c:formatCode>0.0%</c:formatCode>
                <c:ptCount val="6"/>
                <c:pt idx="0">
                  <c:v>0</c:v>
                </c:pt>
                <c:pt idx="1">
                  <c:v>-8.5185814149892174E-3</c:v>
                </c:pt>
                <c:pt idx="2">
                  <c:v>-6.3855233166285622E-2</c:v>
                </c:pt>
                <c:pt idx="3">
                  <c:v>-3.8682717232982021E-2</c:v>
                </c:pt>
                <c:pt idx="4">
                  <c:v>-2.7053821689385284E-2</c:v>
                </c:pt>
                <c:pt idx="5">
                  <c:v>4.5772086118600674E-2</c:v>
                </c:pt>
              </c:numCache>
            </c:numRef>
          </c:val>
          <c:smooth val="0"/>
          <c:extLst>
            <c:ext xmlns:c16="http://schemas.microsoft.com/office/drawing/2014/chart" uri="{C3380CC4-5D6E-409C-BE32-E72D297353CC}">
              <c16:uniqueId val="{00000002-C702-0744-93F3-5903E1AD9E93}"/>
            </c:ext>
          </c:extLst>
        </c:ser>
        <c:ser>
          <c:idx val="3"/>
          <c:order val="3"/>
          <c:tx>
            <c:strRef>
              <c:f>'22 5 Yr Change Prov Sh of Bks'!$DO$4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Bks'!$DO$5:$DO$10</c:f>
              <c:numCache>
                <c:formatCode>0.0%</c:formatCode>
                <c:ptCount val="6"/>
                <c:pt idx="0">
                  <c:v>0</c:v>
                </c:pt>
                <c:pt idx="1">
                  <c:v>-2.3176842402122598E-3</c:v>
                </c:pt>
                <c:pt idx="2">
                  <c:v>-4.4060760922254574E-3</c:v>
                </c:pt>
                <c:pt idx="3">
                  <c:v>3.4434913661215059E-2</c:v>
                </c:pt>
                <c:pt idx="4">
                  <c:v>6.4691675220911724E-2</c:v>
                </c:pt>
                <c:pt idx="5">
                  <c:v>6.1110547693331421E-2</c:v>
                </c:pt>
              </c:numCache>
            </c:numRef>
          </c:val>
          <c:smooth val="0"/>
          <c:extLst>
            <c:ext xmlns:c16="http://schemas.microsoft.com/office/drawing/2014/chart" uri="{C3380CC4-5D6E-409C-BE32-E72D297353CC}">
              <c16:uniqueId val="{00000003-C702-0744-93F3-5903E1AD9E93}"/>
            </c:ext>
          </c:extLst>
        </c:ser>
        <c:ser>
          <c:idx val="4"/>
          <c:order val="4"/>
          <c:tx>
            <c:strRef>
              <c:f>'22 5 Yr Change Prov Sh of Bks'!$DP$4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Bks'!$DP$5:$DP$10</c:f>
              <c:numCache>
                <c:formatCode>0.0%</c:formatCode>
                <c:ptCount val="6"/>
                <c:pt idx="0">
                  <c:v>0</c:v>
                </c:pt>
                <c:pt idx="1">
                  <c:v>6.3690934365972134E-3</c:v>
                </c:pt>
                <c:pt idx="2">
                  <c:v>-1.4539339367931631E-2</c:v>
                </c:pt>
                <c:pt idx="3">
                  <c:v>-5.6950603725054887E-2</c:v>
                </c:pt>
                <c:pt idx="4">
                  <c:v>-6.7570046786031498E-2</c:v>
                </c:pt>
                <c:pt idx="5">
                  <c:v>-0.14777430257456864</c:v>
                </c:pt>
              </c:numCache>
            </c:numRef>
          </c:val>
          <c:smooth val="0"/>
          <c:extLst>
            <c:ext xmlns:c16="http://schemas.microsoft.com/office/drawing/2014/chart" uri="{C3380CC4-5D6E-409C-BE32-E72D297353CC}">
              <c16:uniqueId val="{00000004-C702-0744-93F3-5903E1AD9E93}"/>
            </c:ext>
          </c:extLst>
        </c:ser>
        <c:ser>
          <c:idx val="5"/>
          <c:order val="5"/>
          <c:tx>
            <c:strRef>
              <c:f>'22 5 Yr Change Prov Sh of Bks'!$DQ$4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Bks'!$DQ$5:$DQ$10</c:f>
              <c:numCache>
                <c:formatCode>0.0%</c:formatCode>
                <c:ptCount val="6"/>
                <c:pt idx="0">
                  <c:v>0</c:v>
                </c:pt>
                <c:pt idx="1">
                  <c:v>-7.5114175749006491E-4</c:v>
                </c:pt>
                <c:pt idx="2">
                  <c:v>-7.449343040273425E-3</c:v>
                </c:pt>
                <c:pt idx="3">
                  <c:v>1.0179087669796073E-2</c:v>
                </c:pt>
                <c:pt idx="4">
                  <c:v>2.8643002655853303E-2</c:v>
                </c:pt>
                <c:pt idx="5">
                  <c:v>2.6686309599776789E-3</c:v>
                </c:pt>
              </c:numCache>
            </c:numRef>
          </c:val>
          <c:smooth val="0"/>
          <c:extLst>
            <c:ext xmlns:c16="http://schemas.microsoft.com/office/drawing/2014/chart" uri="{C3380CC4-5D6E-409C-BE32-E72D297353CC}">
              <c16:uniqueId val="{00000005-C702-0744-93F3-5903E1AD9E93}"/>
            </c:ext>
          </c:extLst>
        </c:ser>
        <c:ser>
          <c:idx val="6"/>
          <c:order val="6"/>
          <c:tx>
            <c:strRef>
              <c:f>'22 5 Yr Change Prov Sh of Bks'!$DR$4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Bks'!$DR$5:$DR$10</c:f>
              <c:numCache>
                <c:formatCode>0.0%</c:formatCode>
                <c:ptCount val="6"/>
                <c:pt idx="0">
                  <c:v>0</c:v>
                </c:pt>
                <c:pt idx="1">
                  <c:v>-6.6310213920814437E-3</c:v>
                </c:pt>
                <c:pt idx="2">
                  <c:v>-3.2063429757283865E-2</c:v>
                </c:pt>
                <c:pt idx="3">
                  <c:v>-2.0480159413487297E-3</c:v>
                </c:pt>
                <c:pt idx="4">
                  <c:v>1.4741709388915347E-2</c:v>
                </c:pt>
                <c:pt idx="5">
                  <c:v>5.3503119895424424E-2</c:v>
                </c:pt>
              </c:numCache>
            </c:numRef>
          </c:val>
          <c:smooth val="0"/>
          <c:extLst>
            <c:ext xmlns:c16="http://schemas.microsoft.com/office/drawing/2014/chart" uri="{C3380CC4-5D6E-409C-BE32-E72D297353CC}">
              <c16:uniqueId val="{00000006-C702-0744-93F3-5903E1AD9E9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Affinity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Chgs'!$DW$2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Chgs'!$DW$3:$DW$8</c:f>
              <c:numCache>
                <c:formatCode>0.00%</c:formatCode>
                <c:ptCount val="6"/>
                <c:pt idx="0">
                  <c:v>0</c:v>
                </c:pt>
                <c:pt idx="1">
                  <c:v>-5.4262508917526611E-2</c:v>
                </c:pt>
                <c:pt idx="2">
                  <c:v>-5.467474734175589E-2</c:v>
                </c:pt>
                <c:pt idx="3">
                  <c:v>-1.3370280417210714E-2</c:v>
                </c:pt>
                <c:pt idx="4">
                  <c:v>-8.0822733285374287E-2</c:v>
                </c:pt>
                <c:pt idx="5">
                  <c:v>-6.419272740167889E-2</c:v>
                </c:pt>
              </c:numCache>
            </c:numRef>
          </c:val>
          <c:smooth val="0"/>
          <c:extLst>
            <c:ext xmlns:c16="http://schemas.microsoft.com/office/drawing/2014/chart" uri="{C3380CC4-5D6E-409C-BE32-E72D297353CC}">
              <c16:uniqueId val="{00000000-A964-E440-89ED-CF56BD4FCC65}"/>
            </c:ext>
          </c:extLst>
        </c:ser>
        <c:ser>
          <c:idx val="1"/>
          <c:order val="1"/>
          <c:tx>
            <c:strRef>
              <c:f>'21 5 Year Tot Mkt Shr Chgs'!$DX$2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Chgs'!$DX$3:$DX$8</c:f>
              <c:numCache>
                <c:formatCode>0.00%</c:formatCode>
                <c:ptCount val="6"/>
                <c:pt idx="0">
                  <c:v>0</c:v>
                </c:pt>
                <c:pt idx="1">
                  <c:v>7.2514568653718081E-2</c:v>
                </c:pt>
                <c:pt idx="2">
                  <c:v>1.0997643541230529E-2</c:v>
                </c:pt>
                <c:pt idx="3">
                  <c:v>-8.2403473087029212E-3</c:v>
                </c:pt>
                <c:pt idx="4">
                  <c:v>2.4000302095076073E-2</c:v>
                </c:pt>
                <c:pt idx="5">
                  <c:v>1.331067336900431E-3</c:v>
                </c:pt>
              </c:numCache>
            </c:numRef>
          </c:val>
          <c:smooth val="0"/>
          <c:extLst>
            <c:ext xmlns:c16="http://schemas.microsoft.com/office/drawing/2014/chart" uri="{C3380CC4-5D6E-409C-BE32-E72D297353CC}">
              <c16:uniqueId val="{00000001-A964-E440-89ED-CF56BD4FCC65}"/>
            </c:ext>
          </c:extLst>
        </c:ser>
        <c:ser>
          <c:idx val="2"/>
          <c:order val="2"/>
          <c:tx>
            <c:strRef>
              <c:f>'21 5 Year Tot Mkt Shr Chgs'!$DY$2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Chgs'!$DY$3:$DY$8</c:f>
              <c:numCache>
                <c:formatCode>0.00%</c:formatCode>
                <c:ptCount val="6"/>
                <c:pt idx="0">
                  <c:v>0</c:v>
                </c:pt>
                <c:pt idx="1">
                  <c:v>4.2762178818114525E-3</c:v>
                </c:pt>
                <c:pt idx="2">
                  <c:v>-2.7041385201279088E-2</c:v>
                </c:pt>
                <c:pt idx="3">
                  <c:v>-5.6668498304916007E-3</c:v>
                </c:pt>
                <c:pt idx="4">
                  <c:v>-1.8508829467207728E-2</c:v>
                </c:pt>
                <c:pt idx="5">
                  <c:v>-4.7634796443951737E-2</c:v>
                </c:pt>
              </c:numCache>
            </c:numRef>
          </c:val>
          <c:smooth val="0"/>
          <c:extLst>
            <c:ext xmlns:c16="http://schemas.microsoft.com/office/drawing/2014/chart" uri="{C3380CC4-5D6E-409C-BE32-E72D297353CC}">
              <c16:uniqueId val="{00000002-A964-E440-89ED-CF56BD4FCC65}"/>
            </c:ext>
          </c:extLst>
        </c:ser>
        <c:ser>
          <c:idx val="3"/>
          <c:order val="3"/>
          <c:tx>
            <c:strRef>
              <c:f>'21 5 Year Tot Mkt Shr Chgs'!$DZ$2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Chgs'!$DZ$3:$DZ$8</c:f>
              <c:numCache>
                <c:formatCode>General</c:formatCode>
                <c:ptCount val="6"/>
                <c:pt idx="2" formatCode="0.00%">
                  <c:v>0</c:v>
                </c:pt>
                <c:pt idx="3" formatCode="0.00%">
                  <c:v>3.3198957238274603E-2</c:v>
                </c:pt>
                <c:pt idx="4" formatCode="0.00%">
                  <c:v>2.0778306306066457E-2</c:v>
                </c:pt>
                <c:pt idx="5" formatCode="0.00%">
                  <c:v>-4.6113210815013982E-2</c:v>
                </c:pt>
              </c:numCache>
            </c:numRef>
          </c:val>
          <c:smooth val="0"/>
          <c:extLst>
            <c:ext xmlns:c16="http://schemas.microsoft.com/office/drawing/2014/chart" uri="{C3380CC4-5D6E-409C-BE32-E72D297353CC}">
              <c16:uniqueId val="{00000003-A964-E440-89ED-CF56BD4FCC65}"/>
            </c:ext>
          </c:extLst>
        </c:ser>
        <c:ser>
          <c:idx val="4"/>
          <c:order val="4"/>
          <c:tx>
            <c:strRef>
              <c:f>'21 5 Year Tot Mkt Shr Chgs'!$EA$2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Chgs'!$EA$3:$EA$8</c:f>
              <c:numCache>
                <c:formatCode>General</c:formatCode>
                <c:ptCount val="6"/>
                <c:pt idx="2" formatCode="0.00%">
                  <c:v>0</c:v>
                </c:pt>
                <c:pt idx="3" formatCode="0.00%">
                  <c:v>-3.0269992913728002E-2</c:v>
                </c:pt>
                <c:pt idx="4" formatCode="0.00%">
                  <c:v>-2.1532075704873546E-2</c:v>
                </c:pt>
                <c:pt idx="5" formatCode="0.00%">
                  <c:v>-6.1095845846163996E-2</c:v>
                </c:pt>
              </c:numCache>
            </c:numRef>
          </c:val>
          <c:smooth val="0"/>
          <c:extLst>
            <c:ext xmlns:c16="http://schemas.microsoft.com/office/drawing/2014/chart" uri="{C3380CC4-5D6E-409C-BE32-E72D297353CC}">
              <c16:uniqueId val="{00000004-A964-E440-89ED-CF56BD4FCC65}"/>
            </c:ext>
          </c:extLst>
        </c:ser>
        <c:ser>
          <c:idx val="5"/>
          <c:order val="5"/>
          <c:tx>
            <c:strRef>
              <c:f>'21 5 Year Tot Mkt Shr Chgs'!$EB$2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Chgs'!$EB$3:$EB$8</c:f>
              <c:numCache>
                <c:formatCode>General</c:formatCode>
                <c:ptCount val="6"/>
                <c:pt idx="2" formatCode="0.00%">
                  <c:v>0</c:v>
                </c:pt>
                <c:pt idx="3" formatCode="0.00%">
                  <c:v>1.8108255818340545E-2</c:v>
                </c:pt>
                <c:pt idx="4" formatCode="0.00%">
                  <c:v>1.2597522459734514E-2</c:v>
                </c:pt>
                <c:pt idx="5" formatCode="0.00%">
                  <c:v>-3.7796184668552037E-2</c:v>
                </c:pt>
              </c:numCache>
            </c:numRef>
          </c:val>
          <c:smooth val="0"/>
          <c:extLst>
            <c:ext xmlns:c16="http://schemas.microsoft.com/office/drawing/2014/chart" uri="{C3380CC4-5D6E-409C-BE32-E72D297353CC}">
              <c16:uniqueId val="{00000005-A964-E440-89ED-CF56BD4FCC65}"/>
            </c:ext>
          </c:extLst>
        </c:ser>
        <c:ser>
          <c:idx val="6"/>
          <c:order val="6"/>
          <c:tx>
            <c:strRef>
              <c:f>'21 5 Year Tot Mkt Shr Chgs'!$EC$2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Chgs'!$EC$3:$EC$8</c:f>
              <c:numCache>
                <c:formatCode>General</c:formatCode>
                <c:ptCount val="6"/>
                <c:pt idx="2" formatCode="0.00%">
                  <c:v>0</c:v>
                </c:pt>
                <c:pt idx="3" formatCode="0.00%">
                  <c:v>2.7599137211343491E-2</c:v>
                </c:pt>
                <c:pt idx="4" formatCode="0.00%">
                  <c:v>2.3386680494639264E-2</c:v>
                </c:pt>
                <c:pt idx="5" formatCode="0.00%">
                  <c:v>7.305006089937195E-3</c:v>
                </c:pt>
              </c:numCache>
            </c:numRef>
          </c:val>
          <c:smooth val="0"/>
          <c:extLst>
            <c:ext xmlns:c16="http://schemas.microsoft.com/office/drawing/2014/chart" uri="{C3380CC4-5D6E-409C-BE32-E72D297353CC}">
              <c16:uniqueId val="{00000006-A964-E440-89ED-CF56BD4FCC6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Affinity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184458674736022"/>
          <c:w val="0.85836329833770775"/>
          <c:h val="0.65254749448605798"/>
        </c:manualLayout>
      </c:layout>
      <c:lineChart>
        <c:grouping val="standard"/>
        <c:varyColors val="0"/>
        <c:ser>
          <c:idx val="0"/>
          <c:order val="0"/>
          <c:tx>
            <c:strRef>
              <c:f>'22 5 Yr Change Prov Sh of Bks'!$DS$4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Bks'!$DS$5:$DS$10</c:f>
              <c:numCache>
                <c:formatCode>0.0%</c:formatCode>
                <c:ptCount val="6"/>
                <c:pt idx="0">
                  <c:v>0</c:v>
                </c:pt>
                <c:pt idx="1">
                  <c:v>-2.6814788172745803E-2</c:v>
                </c:pt>
                <c:pt idx="2">
                  <c:v>-1.8838625906630241E-2</c:v>
                </c:pt>
                <c:pt idx="3">
                  <c:v>2.3124638846000013E-2</c:v>
                </c:pt>
                <c:pt idx="4">
                  <c:v>-4.6075291444177789E-3</c:v>
                </c:pt>
                <c:pt idx="5">
                  <c:v>0.23170741478966017</c:v>
                </c:pt>
              </c:numCache>
            </c:numRef>
          </c:val>
          <c:smooth val="0"/>
          <c:extLst>
            <c:ext xmlns:c16="http://schemas.microsoft.com/office/drawing/2014/chart" uri="{C3380CC4-5D6E-409C-BE32-E72D297353CC}">
              <c16:uniqueId val="{00000000-557A-E246-9085-7FF8968C57FA}"/>
            </c:ext>
          </c:extLst>
        </c:ser>
        <c:ser>
          <c:idx val="1"/>
          <c:order val="1"/>
          <c:tx>
            <c:strRef>
              <c:f>'22 5 Yr Change Prov Sh of Bks'!$DT$4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Bks'!$DT$5:$DT$10</c:f>
              <c:numCache>
                <c:formatCode>0.0%</c:formatCode>
                <c:ptCount val="6"/>
                <c:pt idx="0">
                  <c:v>0</c:v>
                </c:pt>
                <c:pt idx="1">
                  <c:v>9.9947850388066056E-2</c:v>
                </c:pt>
                <c:pt idx="2">
                  <c:v>-6.5445998476297243E-2</c:v>
                </c:pt>
                <c:pt idx="3">
                  <c:v>-8.5408122926481811E-2</c:v>
                </c:pt>
                <c:pt idx="4">
                  <c:v>-7.7045938935156461E-3</c:v>
                </c:pt>
                <c:pt idx="5">
                  <c:v>-2.6259875959521679E-2</c:v>
                </c:pt>
              </c:numCache>
            </c:numRef>
          </c:val>
          <c:smooth val="0"/>
          <c:extLst>
            <c:ext xmlns:c16="http://schemas.microsoft.com/office/drawing/2014/chart" uri="{C3380CC4-5D6E-409C-BE32-E72D297353CC}">
              <c16:uniqueId val="{00000001-557A-E246-9085-7FF8968C57FA}"/>
            </c:ext>
          </c:extLst>
        </c:ser>
        <c:ser>
          <c:idx val="2"/>
          <c:order val="2"/>
          <c:tx>
            <c:strRef>
              <c:f>'22 5 Yr Change Prov Sh of Bks'!$DU$4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Bks'!$DU$5:$DU$10</c:f>
              <c:numCache>
                <c:formatCode>0.0%</c:formatCode>
                <c:ptCount val="6"/>
                <c:pt idx="0">
                  <c:v>0</c:v>
                </c:pt>
                <c:pt idx="1">
                  <c:v>3.3711217865344582E-2</c:v>
                </c:pt>
                <c:pt idx="2">
                  <c:v>-3.8964710503377721E-2</c:v>
                </c:pt>
                <c:pt idx="3">
                  <c:v>-2.5880388270847276E-2</c:v>
                </c:pt>
                <c:pt idx="4">
                  <c:v>5.6397686972152429E-3</c:v>
                </c:pt>
                <c:pt idx="5">
                  <c:v>0.10199619883107479</c:v>
                </c:pt>
              </c:numCache>
            </c:numRef>
          </c:val>
          <c:smooth val="0"/>
          <c:extLst>
            <c:ext xmlns:c16="http://schemas.microsoft.com/office/drawing/2014/chart" uri="{C3380CC4-5D6E-409C-BE32-E72D297353CC}">
              <c16:uniqueId val="{00000002-557A-E246-9085-7FF8968C57FA}"/>
            </c:ext>
          </c:extLst>
        </c:ser>
        <c:ser>
          <c:idx val="3"/>
          <c:order val="3"/>
          <c:tx>
            <c:strRef>
              <c:f>'22 5 Yr Change Prov Sh of Bks'!$DV$4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Bks'!$DV$5:$DV$10</c:f>
              <c:numCache>
                <c:formatCode>General</c:formatCode>
                <c:ptCount val="6"/>
                <c:pt idx="2" formatCode="0.0%">
                  <c:v>0</c:v>
                </c:pt>
                <c:pt idx="3" formatCode="0.0%">
                  <c:v>6.4882648023603551E-2</c:v>
                </c:pt>
                <c:pt idx="4" formatCode="0.0%">
                  <c:v>9.8755978803982694E-2</c:v>
                </c:pt>
                <c:pt idx="5" formatCode="0.0%">
                  <c:v>0.11179309137777689</c:v>
                </c:pt>
              </c:numCache>
            </c:numRef>
          </c:val>
          <c:smooth val="0"/>
          <c:extLst>
            <c:ext xmlns:c16="http://schemas.microsoft.com/office/drawing/2014/chart" uri="{C3380CC4-5D6E-409C-BE32-E72D297353CC}">
              <c16:uniqueId val="{00000003-557A-E246-9085-7FF8968C57FA}"/>
            </c:ext>
          </c:extLst>
        </c:ser>
        <c:ser>
          <c:idx val="4"/>
          <c:order val="4"/>
          <c:tx>
            <c:strRef>
              <c:f>'22 5 Yr Change Prov Sh of Bks'!$DW$4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Bks'!$DW$5:$DW$10</c:f>
              <c:numCache>
                <c:formatCode>General</c:formatCode>
                <c:ptCount val="6"/>
                <c:pt idx="2" formatCode="0.0%">
                  <c:v>0</c:v>
                </c:pt>
                <c:pt idx="3" formatCode="0.0%">
                  <c:v>-0.10143594483758973</c:v>
                </c:pt>
                <c:pt idx="4" formatCode="0.0%">
                  <c:v>-8.1714540364395905E-2</c:v>
                </c:pt>
                <c:pt idx="5" formatCode="0.0%">
                  <c:v>-0.13241614961738901</c:v>
                </c:pt>
              </c:numCache>
            </c:numRef>
          </c:val>
          <c:smooth val="0"/>
          <c:extLst>
            <c:ext xmlns:c16="http://schemas.microsoft.com/office/drawing/2014/chart" uri="{C3380CC4-5D6E-409C-BE32-E72D297353CC}">
              <c16:uniqueId val="{00000004-557A-E246-9085-7FF8968C57FA}"/>
            </c:ext>
          </c:extLst>
        </c:ser>
        <c:ser>
          <c:idx val="5"/>
          <c:order val="5"/>
          <c:tx>
            <c:strRef>
              <c:f>'22 5 Yr Change Prov Sh of Bks'!$DX$4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Bks'!$DX$5:$DX$10</c:f>
              <c:numCache>
                <c:formatCode>General</c:formatCode>
                <c:ptCount val="6"/>
                <c:pt idx="2" formatCode="0.0%">
                  <c:v>0</c:v>
                </c:pt>
                <c:pt idx="3" formatCode="0.0%">
                  <c:v>2.2395300608654557E-2</c:v>
                </c:pt>
                <c:pt idx="4" formatCode="0.0%">
                  <c:v>5.2011031678437597E-2</c:v>
                </c:pt>
                <c:pt idx="5" formatCode="0.0%">
                  <c:v>5.0238579702059145E-2</c:v>
                </c:pt>
              </c:numCache>
            </c:numRef>
          </c:val>
          <c:smooth val="0"/>
          <c:extLst>
            <c:ext xmlns:c16="http://schemas.microsoft.com/office/drawing/2014/chart" uri="{C3380CC4-5D6E-409C-BE32-E72D297353CC}">
              <c16:uniqueId val="{00000005-557A-E246-9085-7FF8968C57FA}"/>
            </c:ext>
          </c:extLst>
        </c:ser>
        <c:ser>
          <c:idx val="6"/>
          <c:order val="6"/>
          <c:tx>
            <c:strRef>
              <c:f>'22 5 Yr Change Prov Sh of Bks'!$DY$4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Bks'!$DY$5:$DY$10</c:f>
              <c:numCache>
                <c:formatCode>General</c:formatCode>
                <c:ptCount val="6"/>
                <c:pt idx="2" formatCode="0.0%">
                  <c:v>0</c:v>
                </c:pt>
                <c:pt idx="3" formatCode="0.0%">
                  <c:v>2.5549292425504699E-2</c:v>
                </c:pt>
                <c:pt idx="4" formatCode="0.0%">
                  <c:v>6.0516375827875619E-2</c:v>
                </c:pt>
                <c:pt idx="5" formatCode="0.0%">
                  <c:v>0.12819130751043958</c:v>
                </c:pt>
              </c:numCache>
            </c:numRef>
          </c:val>
          <c:smooth val="0"/>
          <c:extLst>
            <c:ext xmlns:c16="http://schemas.microsoft.com/office/drawing/2014/chart" uri="{C3380CC4-5D6E-409C-BE32-E72D297353CC}">
              <c16:uniqueId val="{00000006-557A-E246-9085-7FF8968C57FA}"/>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39504968293143"/>
          <c:w val="0.85836329833770775"/>
          <c:h val="0.64044142004207982"/>
        </c:manualLayout>
      </c:layout>
      <c:lineChart>
        <c:grouping val="standard"/>
        <c:varyColors val="0"/>
        <c:ser>
          <c:idx val="0"/>
          <c:order val="0"/>
          <c:tx>
            <c:strRef>
              <c:f>'21 5 Year Tot Mkt Shr Chgs'!$AQ$55</c:f>
              <c:strCache>
                <c:ptCount val="1"/>
                <c:pt idx="0">
                  <c:v> Van City </c:v>
                </c:pt>
              </c:strCache>
            </c:strRef>
          </c:tx>
          <c:spPr>
            <a:ln w="28575" cap="rnd">
              <a:solidFill>
                <a:srgbClr val="FF0000"/>
              </a:solidFill>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Chgs'!$AQ$56:$AQ$61</c:f>
              <c:numCache>
                <c:formatCode>0.0%</c:formatCode>
                <c:ptCount val="6"/>
                <c:pt idx="0">
                  <c:v>0</c:v>
                </c:pt>
                <c:pt idx="1">
                  <c:v>-8.8692907179283281E-3</c:v>
                </c:pt>
                <c:pt idx="2">
                  <c:v>-3.9163807796100923E-2</c:v>
                </c:pt>
                <c:pt idx="3">
                  <c:v>-4.6077683181214114E-2</c:v>
                </c:pt>
                <c:pt idx="4">
                  <c:v>-8.3245595214844564E-2</c:v>
                </c:pt>
                <c:pt idx="5">
                  <c:v>-0.11518204004221863</c:v>
                </c:pt>
              </c:numCache>
            </c:numRef>
          </c:val>
          <c:smooth val="0"/>
          <c:extLst>
            <c:ext xmlns:c16="http://schemas.microsoft.com/office/drawing/2014/chart" uri="{C3380CC4-5D6E-409C-BE32-E72D297353CC}">
              <c16:uniqueId val="{00000000-7B5E-ED4E-96A5-42C2689C9291}"/>
            </c:ext>
          </c:extLst>
        </c:ser>
        <c:ser>
          <c:idx val="1"/>
          <c:order val="1"/>
          <c:tx>
            <c:strRef>
              <c:f>'21 5 Year Tot Mkt Shr Chgs'!$AR$55</c:f>
              <c:strCache>
                <c:ptCount val="1"/>
                <c:pt idx="0">
                  <c:v> Coast Capital </c:v>
                </c:pt>
              </c:strCache>
            </c:strRef>
          </c:tx>
          <c:spPr>
            <a:ln w="28575" cap="rnd">
              <a:solidFill>
                <a:srgbClr val="0432FF"/>
              </a:solidFill>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Chgs'!$AR$56:$AR$61</c:f>
              <c:numCache>
                <c:formatCode>0.0%</c:formatCode>
                <c:ptCount val="6"/>
                <c:pt idx="0">
                  <c:v>0</c:v>
                </c:pt>
                <c:pt idx="1">
                  <c:v>6.157166983591672E-3</c:v>
                </c:pt>
                <c:pt idx="2">
                  <c:v>6.2040106503316057E-3</c:v>
                </c:pt>
                <c:pt idx="3">
                  <c:v>7.962525901816922E-2</c:v>
                </c:pt>
                <c:pt idx="4">
                  <c:v>2.9805758788421524E-2</c:v>
                </c:pt>
                <c:pt idx="5">
                  <c:v>-4.8892799253707646E-2</c:v>
                </c:pt>
              </c:numCache>
            </c:numRef>
          </c:val>
          <c:smooth val="0"/>
          <c:extLst>
            <c:ext xmlns:c16="http://schemas.microsoft.com/office/drawing/2014/chart" uri="{C3380CC4-5D6E-409C-BE32-E72D297353CC}">
              <c16:uniqueId val="{00000001-7B5E-ED4E-96A5-42C2689C9291}"/>
            </c:ext>
          </c:extLst>
        </c:ser>
        <c:ser>
          <c:idx val="2"/>
          <c:order val="2"/>
          <c:tx>
            <c:strRef>
              <c:f>'21 5 Year Tot Mkt Shr Chgs'!$AS$55</c:f>
              <c:strCache>
                <c:ptCount val="1"/>
                <c:pt idx="0">
                  <c:v> First West </c:v>
                </c:pt>
              </c:strCache>
            </c:strRef>
          </c:tx>
          <c:spPr>
            <a:ln w="28575" cap="rnd">
              <a:solidFill>
                <a:srgbClr val="AB7942"/>
              </a:solidFill>
              <a:prstDash val="solid"/>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Chgs'!$AS$56:$AS$61</c:f>
              <c:numCache>
                <c:formatCode>0.0%</c:formatCode>
                <c:ptCount val="6"/>
                <c:pt idx="0">
                  <c:v>0</c:v>
                </c:pt>
                <c:pt idx="1">
                  <c:v>-9.3087569923243976E-3</c:v>
                </c:pt>
                <c:pt idx="2">
                  <c:v>1.0698092147830325E-2</c:v>
                </c:pt>
                <c:pt idx="3">
                  <c:v>-2.9822726789949322E-2</c:v>
                </c:pt>
                <c:pt idx="4">
                  <c:v>-3.7156474541841809E-2</c:v>
                </c:pt>
                <c:pt idx="5">
                  <c:v>-5.667582592342963E-2</c:v>
                </c:pt>
              </c:numCache>
            </c:numRef>
          </c:val>
          <c:smooth val="0"/>
          <c:extLst>
            <c:ext xmlns:c16="http://schemas.microsoft.com/office/drawing/2014/chart" uri="{C3380CC4-5D6E-409C-BE32-E72D297353CC}">
              <c16:uniqueId val="{00000002-7B5E-ED4E-96A5-42C2689C9291}"/>
            </c:ext>
          </c:extLst>
        </c:ser>
        <c:ser>
          <c:idx val="3"/>
          <c:order val="3"/>
          <c:tx>
            <c:strRef>
              <c:f>'21 5 Year Tot Mkt Shr Chgs'!$AT$55</c:f>
              <c:strCache>
                <c:ptCount val="1"/>
                <c:pt idx="0">
                  <c:v> Prospera </c:v>
                </c:pt>
              </c:strCache>
            </c:strRef>
          </c:tx>
          <c:spPr>
            <a:ln w="28575" cap="rnd">
              <a:solidFill>
                <a:srgbClr val="FFC000"/>
              </a:solidFill>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Chgs'!$AT$56:$AT$61</c:f>
              <c:numCache>
                <c:formatCode>0.0%</c:formatCode>
                <c:ptCount val="6"/>
                <c:pt idx="0">
                  <c:v>0</c:v>
                </c:pt>
                <c:pt idx="1">
                  <c:v>4.87020632022703E-3</c:v>
                </c:pt>
                <c:pt idx="2">
                  <c:v>5.1872189376779225E-2</c:v>
                </c:pt>
                <c:pt idx="3">
                  <c:v>3.3721526524547581E-2</c:v>
                </c:pt>
                <c:pt idx="4">
                  <c:v>5.3611002349464153E-3</c:v>
                </c:pt>
                <c:pt idx="5">
                  <c:v>-9.787707211676476E-2</c:v>
                </c:pt>
              </c:numCache>
            </c:numRef>
          </c:val>
          <c:smooth val="0"/>
          <c:extLst>
            <c:ext xmlns:c16="http://schemas.microsoft.com/office/drawing/2014/chart" uri="{C3380CC4-5D6E-409C-BE32-E72D297353CC}">
              <c16:uniqueId val="{00000003-7B5E-ED4E-96A5-42C2689C9291}"/>
            </c:ext>
          </c:extLst>
        </c:ser>
        <c:ser>
          <c:idx val="4"/>
          <c:order val="4"/>
          <c:tx>
            <c:strRef>
              <c:f>'21 5 Year Tot Mkt Shr Chgs'!$AU$55</c:f>
              <c:strCache>
                <c:ptCount val="1"/>
                <c:pt idx="0">
                  <c:v> Interior </c:v>
                </c:pt>
              </c:strCache>
            </c:strRef>
          </c:tx>
          <c:spPr>
            <a:ln w="28575" cap="rnd">
              <a:solidFill>
                <a:schemeClr val="tx1"/>
              </a:solidFill>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Chgs'!$AU$56:$AU$61</c:f>
              <c:numCache>
                <c:formatCode>0.0%</c:formatCode>
                <c:ptCount val="6"/>
                <c:pt idx="0">
                  <c:v>0</c:v>
                </c:pt>
                <c:pt idx="1">
                  <c:v>-2.3894991391661402E-2</c:v>
                </c:pt>
                <c:pt idx="2">
                  <c:v>-3.3301913069189969E-2</c:v>
                </c:pt>
                <c:pt idx="3">
                  <c:v>-7.6544595051056333E-2</c:v>
                </c:pt>
                <c:pt idx="4">
                  <c:v>-0.11094298782769936</c:v>
                </c:pt>
                <c:pt idx="5">
                  <c:v>-0.12393673272564881</c:v>
                </c:pt>
              </c:numCache>
            </c:numRef>
          </c:val>
          <c:smooth val="0"/>
          <c:extLst>
            <c:ext xmlns:c16="http://schemas.microsoft.com/office/drawing/2014/chart" uri="{C3380CC4-5D6E-409C-BE32-E72D297353CC}">
              <c16:uniqueId val="{00000004-7B5E-ED4E-96A5-42C2689C9291}"/>
            </c:ext>
          </c:extLst>
        </c:ser>
        <c:ser>
          <c:idx val="5"/>
          <c:order val="5"/>
          <c:tx>
            <c:strRef>
              <c:f>'21 5 Year Tot Mkt Shr Chgs'!$AV$55</c:f>
              <c:strCache>
                <c:ptCount val="1"/>
                <c:pt idx="0">
                  <c:v> Coastal Community </c:v>
                </c:pt>
              </c:strCache>
            </c:strRef>
          </c:tx>
          <c:spPr>
            <a:ln w="28575" cap="rnd">
              <a:solidFill>
                <a:srgbClr val="00B050"/>
              </a:solidFill>
              <a:prstDash val="solid"/>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Chgs'!$AV$56:$AV$61</c:f>
              <c:numCache>
                <c:formatCode>0.0%</c:formatCode>
                <c:ptCount val="6"/>
                <c:pt idx="0">
                  <c:v>0</c:v>
                </c:pt>
                <c:pt idx="1">
                  <c:v>2.1646702336325579E-2</c:v>
                </c:pt>
                <c:pt idx="2">
                  <c:v>4.9864447781593386E-2</c:v>
                </c:pt>
                <c:pt idx="3">
                  <c:v>5.2403914871674492E-2</c:v>
                </c:pt>
                <c:pt idx="4">
                  <c:v>3.9144713397467217E-2</c:v>
                </c:pt>
                <c:pt idx="5">
                  <c:v>5.6852736160529063E-2</c:v>
                </c:pt>
              </c:numCache>
            </c:numRef>
          </c:val>
          <c:smooth val="0"/>
          <c:extLst>
            <c:ext xmlns:c16="http://schemas.microsoft.com/office/drawing/2014/chart" uri="{C3380CC4-5D6E-409C-BE32-E72D297353CC}">
              <c16:uniqueId val="{00000005-7B5E-ED4E-96A5-42C2689C9291}"/>
            </c:ext>
          </c:extLst>
        </c:ser>
        <c:ser>
          <c:idx val="6"/>
          <c:order val="6"/>
          <c:tx>
            <c:strRef>
              <c:f>'21 5 Year Tot Mkt Shr Chgs'!$AW$55</c:f>
              <c:strCache>
                <c:ptCount val="1"/>
                <c:pt idx="0">
                  <c:v> Blue Shore </c:v>
                </c:pt>
              </c:strCache>
            </c:strRef>
          </c:tx>
          <c:spPr>
            <a:ln w="28575" cap="rnd">
              <a:solidFill>
                <a:srgbClr val="00B0F0"/>
              </a:solidFill>
              <a:prstDash val="solid"/>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Chgs'!$AW$56:$AW$61</c:f>
              <c:numCache>
                <c:formatCode>0.0%</c:formatCode>
                <c:ptCount val="6"/>
                <c:pt idx="0">
                  <c:v>0</c:v>
                </c:pt>
                <c:pt idx="1">
                  <c:v>4.4377670316388264E-2</c:v>
                </c:pt>
                <c:pt idx="2">
                  <c:v>0.13088897080523862</c:v>
                </c:pt>
                <c:pt idx="3">
                  <c:v>0.20882392982433051</c:v>
                </c:pt>
                <c:pt idx="4">
                  <c:v>0.2083999403047132</c:v>
                </c:pt>
                <c:pt idx="5">
                  <c:v>8.8750564797950446E-2</c:v>
                </c:pt>
              </c:numCache>
            </c:numRef>
          </c:val>
          <c:smooth val="0"/>
          <c:extLst>
            <c:ext xmlns:c16="http://schemas.microsoft.com/office/drawing/2014/chart" uri="{C3380CC4-5D6E-409C-BE32-E72D297353CC}">
              <c16:uniqueId val="{00000006-7B5E-ED4E-96A5-42C2689C9291}"/>
            </c:ext>
          </c:extLst>
        </c:ser>
        <c:ser>
          <c:idx val="7"/>
          <c:order val="7"/>
          <c:tx>
            <c:strRef>
              <c:f>'21 5 Year Tot Mkt Shr Chgs'!$AX$55</c:f>
              <c:strCache>
                <c:ptCount val="1"/>
                <c:pt idx="0">
                  <c:v> Gulf and Fraser </c:v>
                </c:pt>
              </c:strCache>
            </c:strRef>
          </c:tx>
          <c:spPr>
            <a:ln w="28575" cap="rnd">
              <a:solidFill>
                <a:schemeClr val="accent2">
                  <a:lumMod val="60000"/>
                </a:schemeClr>
              </a:solidFill>
              <a:round/>
            </a:ln>
            <a:effectLst/>
          </c:spPr>
          <c:marker>
            <c:symbol val="none"/>
          </c:marker>
          <c:cat>
            <c:strRef>
              <c:f>'21 5 Year Tot Mkt Shr Chgs'!$AP$56:$AP$61</c:f>
              <c:strCache>
                <c:ptCount val="6"/>
                <c:pt idx="0">
                  <c:v>2015</c:v>
                </c:pt>
                <c:pt idx="1">
                  <c:v>2016</c:v>
                </c:pt>
                <c:pt idx="2">
                  <c:v>2017</c:v>
                </c:pt>
                <c:pt idx="3">
                  <c:v>2018</c:v>
                </c:pt>
                <c:pt idx="4">
                  <c:v>2019</c:v>
                </c:pt>
                <c:pt idx="5">
                  <c:v>2020</c:v>
                </c:pt>
              </c:strCache>
            </c:strRef>
          </c:cat>
          <c:val>
            <c:numRef>
              <c:f>'21 5 Year Tot Mkt Shr Chgs'!$AX$56:$AX$61</c:f>
              <c:numCache>
                <c:formatCode>0.0%</c:formatCode>
                <c:ptCount val="6"/>
                <c:pt idx="0">
                  <c:v>0</c:v>
                </c:pt>
                <c:pt idx="1">
                  <c:v>0</c:v>
                </c:pt>
                <c:pt idx="2">
                  <c:v>7.3587446110591995E-2</c:v>
                </c:pt>
                <c:pt idx="3">
                  <c:v>6.7920976095111218E-2</c:v>
                </c:pt>
                <c:pt idx="4">
                  <c:v>0.16805632926858663</c:v>
                </c:pt>
                <c:pt idx="5">
                  <c:v>0.10794566374653625</c:v>
                </c:pt>
              </c:numCache>
            </c:numRef>
          </c:val>
          <c:smooth val="0"/>
          <c:extLst>
            <c:ext xmlns:c16="http://schemas.microsoft.com/office/drawing/2014/chart" uri="{C3380CC4-5D6E-409C-BE32-E72D297353CC}">
              <c16:uniqueId val="{00000007-7B5E-ED4E-96A5-42C2689C929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0624812409397717"/>
          <c:h val="0.173068008915654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Innovation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562716141169046"/>
          <c:w val="0.85836329833770775"/>
          <c:h val="0.64876482714338823"/>
        </c:manualLayout>
      </c:layout>
      <c:lineChart>
        <c:grouping val="standard"/>
        <c:varyColors val="0"/>
        <c:ser>
          <c:idx val="0"/>
          <c:order val="0"/>
          <c:tx>
            <c:strRef>
              <c:f>'21 5 Year Tot Mkt Shr Chgs'!$ED$2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Chgs'!$ED$3:$ED$8</c:f>
              <c:numCache>
                <c:formatCode>0.00%</c:formatCode>
                <c:ptCount val="6"/>
                <c:pt idx="0">
                  <c:v>0</c:v>
                </c:pt>
                <c:pt idx="1">
                  <c:v>-6.2071234020295678E-2</c:v>
                </c:pt>
                <c:pt idx="2">
                  <c:v>-0.13777685930952213</c:v>
                </c:pt>
                <c:pt idx="3">
                  <c:v>-0.19312488758505728</c:v>
                </c:pt>
                <c:pt idx="4">
                  <c:v>-0.21354727378214475</c:v>
                </c:pt>
                <c:pt idx="5">
                  <c:v>-0.23369579021991327</c:v>
                </c:pt>
              </c:numCache>
            </c:numRef>
          </c:val>
          <c:smooth val="0"/>
          <c:extLst>
            <c:ext xmlns:c16="http://schemas.microsoft.com/office/drawing/2014/chart" uri="{C3380CC4-5D6E-409C-BE32-E72D297353CC}">
              <c16:uniqueId val="{00000000-2C35-F949-A58D-2DF94E3D79C8}"/>
            </c:ext>
          </c:extLst>
        </c:ser>
        <c:ser>
          <c:idx val="1"/>
          <c:order val="1"/>
          <c:tx>
            <c:strRef>
              <c:f>'21 5 Year Tot Mkt Shr Chgs'!$EE$2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Chgs'!$EE$3:$EE$8</c:f>
              <c:numCache>
                <c:formatCode>0.00%</c:formatCode>
                <c:ptCount val="6"/>
                <c:pt idx="0">
                  <c:v>0</c:v>
                </c:pt>
                <c:pt idx="1">
                  <c:v>0.11775114132375972</c:v>
                </c:pt>
                <c:pt idx="2">
                  <c:v>0.38621761487926981</c:v>
                </c:pt>
                <c:pt idx="3">
                  <c:v>0.71058771035039081</c:v>
                </c:pt>
                <c:pt idx="4">
                  <c:v>0.70168924321458659</c:v>
                </c:pt>
                <c:pt idx="5">
                  <c:v>0.6002979061896444</c:v>
                </c:pt>
              </c:numCache>
            </c:numRef>
          </c:val>
          <c:smooth val="0"/>
          <c:extLst>
            <c:ext xmlns:c16="http://schemas.microsoft.com/office/drawing/2014/chart" uri="{C3380CC4-5D6E-409C-BE32-E72D297353CC}">
              <c16:uniqueId val="{00000001-2C35-F949-A58D-2DF94E3D79C8}"/>
            </c:ext>
          </c:extLst>
        </c:ser>
        <c:ser>
          <c:idx val="2"/>
          <c:order val="2"/>
          <c:tx>
            <c:strRef>
              <c:f>'21 5 Year Tot Mkt Shr Chgs'!$EF$2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Chgs'!$EF$3:$EF$8</c:f>
              <c:numCache>
                <c:formatCode>0.00%</c:formatCode>
                <c:ptCount val="6"/>
                <c:pt idx="0">
                  <c:v>0</c:v>
                </c:pt>
                <c:pt idx="1">
                  <c:v>-1.0987648112077976E-2</c:v>
                </c:pt>
                <c:pt idx="2">
                  <c:v>1.8136093153779613E-4</c:v>
                </c:pt>
                <c:pt idx="3">
                  <c:v>4.2795711027750885E-2</c:v>
                </c:pt>
                <c:pt idx="4">
                  <c:v>2.62703538804341E-2</c:v>
                </c:pt>
                <c:pt idx="5">
                  <c:v>-2.0142512554027131E-2</c:v>
                </c:pt>
              </c:numCache>
            </c:numRef>
          </c:val>
          <c:smooth val="0"/>
          <c:extLst>
            <c:ext xmlns:c16="http://schemas.microsoft.com/office/drawing/2014/chart" uri="{C3380CC4-5D6E-409C-BE32-E72D297353CC}">
              <c16:uniqueId val="{00000002-2C35-F949-A58D-2DF94E3D79C8}"/>
            </c:ext>
          </c:extLst>
        </c:ser>
        <c:ser>
          <c:idx val="3"/>
          <c:order val="3"/>
          <c:tx>
            <c:strRef>
              <c:f>'21 5 Year Tot Mkt Shr Chgs'!$EG$2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Chgs'!$EG$3:$EG$8</c:f>
              <c:numCache>
                <c:formatCode>0.00%</c:formatCode>
                <c:ptCount val="6"/>
                <c:pt idx="0">
                  <c:v>0</c:v>
                </c:pt>
                <c:pt idx="1">
                  <c:v>1.0087243756517386E-2</c:v>
                </c:pt>
                <c:pt idx="2">
                  <c:v>-3.5955353982144452E-4</c:v>
                </c:pt>
                <c:pt idx="3">
                  <c:v>-4.1780617256507871E-3</c:v>
                </c:pt>
                <c:pt idx="4">
                  <c:v>-2.0487306621267437E-2</c:v>
                </c:pt>
                <c:pt idx="5">
                  <c:v>-0.12059001650760201</c:v>
                </c:pt>
              </c:numCache>
            </c:numRef>
          </c:val>
          <c:smooth val="0"/>
          <c:extLst>
            <c:ext xmlns:c16="http://schemas.microsoft.com/office/drawing/2014/chart" uri="{C3380CC4-5D6E-409C-BE32-E72D297353CC}">
              <c16:uniqueId val="{00000003-2C35-F949-A58D-2DF94E3D79C8}"/>
            </c:ext>
          </c:extLst>
        </c:ser>
        <c:ser>
          <c:idx val="4"/>
          <c:order val="4"/>
          <c:tx>
            <c:strRef>
              <c:f>'21 5 Year Tot Mkt Shr Chgs'!$EH$2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Chgs'!$EH$3:$EH$8</c:f>
              <c:numCache>
                <c:formatCode>0.00%</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4-2C35-F949-A58D-2DF94E3D79C8}"/>
            </c:ext>
          </c:extLst>
        </c:ser>
        <c:ser>
          <c:idx val="5"/>
          <c:order val="5"/>
          <c:tx>
            <c:strRef>
              <c:f>'21 5 Year Tot Mkt Shr Chgs'!$EI$2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Chgs'!$EI$3:$EI$8</c:f>
              <c:numCache>
                <c:formatCode>0.00%</c:formatCode>
                <c:ptCount val="6"/>
                <c:pt idx="0">
                  <c:v>0</c:v>
                </c:pt>
                <c:pt idx="1">
                  <c:v>1.5996519890420783E-2</c:v>
                </c:pt>
                <c:pt idx="2">
                  <c:v>3.5100428098127421E-3</c:v>
                </c:pt>
                <c:pt idx="3">
                  <c:v>-5.5512457278766355E-3</c:v>
                </c:pt>
                <c:pt idx="4">
                  <c:v>-1.5762946513340391E-2</c:v>
                </c:pt>
                <c:pt idx="5">
                  <c:v>-5.8778948594361724E-2</c:v>
                </c:pt>
              </c:numCache>
            </c:numRef>
          </c:val>
          <c:smooth val="0"/>
          <c:extLst>
            <c:ext xmlns:c16="http://schemas.microsoft.com/office/drawing/2014/chart" uri="{C3380CC4-5D6E-409C-BE32-E72D297353CC}">
              <c16:uniqueId val="{00000005-2C35-F949-A58D-2DF94E3D79C8}"/>
            </c:ext>
          </c:extLst>
        </c:ser>
        <c:ser>
          <c:idx val="6"/>
          <c:order val="6"/>
          <c:tx>
            <c:strRef>
              <c:f>'21 5 Year Tot Mkt Shr Chgs'!$EJ$2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Chgs'!$EJ$3:$EJ$8</c:f>
              <c:numCache>
                <c:formatCode>0.00%</c:formatCode>
                <c:ptCount val="6"/>
                <c:pt idx="0">
                  <c:v>0</c:v>
                </c:pt>
                <c:pt idx="1">
                  <c:v>9.00746646263208E-4</c:v>
                </c:pt>
                <c:pt idx="2">
                  <c:v>3.4878486936338686E-3</c:v>
                </c:pt>
                <c:pt idx="3">
                  <c:v>3.8309726019535931E-2</c:v>
                </c:pt>
                <c:pt idx="4">
                  <c:v>3.1109478304574986E-2</c:v>
                </c:pt>
                <c:pt idx="5">
                  <c:v>9.1781126047603603E-3</c:v>
                </c:pt>
              </c:numCache>
            </c:numRef>
          </c:val>
          <c:smooth val="0"/>
          <c:extLst>
            <c:ext xmlns:c16="http://schemas.microsoft.com/office/drawing/2014/chart" uri="{C3380CC4-5D6E-409C-BE32-E72D297353CC}">
              <c16:uniqueId val="{00000006-2C35-F949-A58D-2DF94E3D79C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egendEntry>
        <c:idx val="4"/>
        <c:delete val="1"/>
      </c:legendEntry>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Innovation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828655754130321"/>
          <c:w val="0.85836329833770775"/>
          <c:h val="0.64610535716230488"/>
        </c:manualLayout>
      </c:layout>
      <c:lineChart>
        <c:grouping val="standard"/>
        <c:varyColors val="0"/>
        <c:ser>
          <c:idx val="0"/>
          <c:order val="0"/>
          <c:tx>
            <c:strRef>
              <c:f>'22 5 Yr Change Prov Sh of Bks'!$DZ$4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Bks'!$DZ$5:$DZ$10</c:f>
              <c:numCache>
                <c:formatCode>0.0%</c:formatCode>
                <c:ptCount val="6"/>
                <c:pt idx="0">
                  <c:v>0</c:v>
                </c:pt>
                <c:pt idx="1">
                  <c:v>-3.4850142449058895E-2</c:v>
                </c:pt>
                <c:pt idx="2">
                  <c:v>-0.10509103706255177</c:v>
                </c:pt>
                <c:pt idx="3">
                  <c:v>-0.16327899758335532</c:v>
                </c:pt>
                <c:pt idx="4">
                  <c:v>-0.14833715899096236</c:v>
                </c:pt>
                <c:pt idx="5">
                  <c:v>8.6078670343918869E-3</c:v>
                </c:pt>
              </c:numCache>
            </c:numRef>
          </c:val>
          <c:smooth val="0"/>
          <c:extLst>
            <c:ext xmlns:c16="http://schemas.microsoft.com/office/drawing/2014/chart" uri="{C3380CC4-5D6E-409C-BE32-E72D297353CC}">
              <c16:uniqueId val="{00000000-2BB2-9341-B018-9516E028660E}"/>
            </c:ext>
          </c:extLst>
        </c:ser>
        <c:ser>
          <c:idx val="1"/>
          <c:order val="1"/>
          <c:tx>
            <c:strRef>
              <c:f>'22 5 Yr Change Prov Sh of Bks'!$EA$4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Bks'!$EA$5:$EA$10</c:f>
              <c:numCache>
                <c:formatCode>0.0%</c:formatCode>
                <c:ptCount val="6"/>
                <c:pt idx="0">
                  <c:v>0</c:v>
                </c:pt>
                <c:pt idx="1">
                  <c:v>0.14634150537570387</c:v>
                </c:pt>
                <c:pt idx="2">
                  <c:v>0.28140280765672399</c:v>
                </c:pt>
                <c:pt idx="3">
                  <c:v>0.5774886795029065</c:v>
                </c:pt>
                <c:pt idx="4">
                  <c:v>0.64900187549541688</c:v>
                </c:pt>
                <c:pt idx="5">
                  <c:v>0.55620287086382414</c:v>
                </c:pt>
              </c:numCache>
            </c:numRef>
          </c:val>
          <c:smooth val="0"/>
          <c:extLst>
            <c:ext xmlns:c16="http://schemas.microsoft.com/office/drawing/2014/chart" uri="{C3380CC4-5D6E-409C-BE32-E72D297353CC}">
              <c16:uniqueId val="{00000001-2BB2-9341-B018-9516E028660E}"/>
            </c:ext>
          </c:extLst>
        </c:ser>
        <c:ser>
          <c:idx val="2"/>
          <c:order val="2"/>
          <c:tx>
            <c:strRef>
              <c:f>'22 5 Yr Change Prov Sh of Bks'!$EB$4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Bks'!$EB$5:$EB$10</c:f>
              <c:numCache>
                <c:formatCode>0.0%</c:formatCode>
                <c:ptCount val="6"/>
                <c:pt idx="0">
                  <c:v>0</c:v>
                </c:pt>
                <c:pt idx="1">
                  <c:v>1.799997306542675E-2</c:v>
                </c:pt>
                <c:pt idx="2">
                  <c:v>-1.2075571219630507E-2</c:v>
                </c:pt>
                <c:pt idx="3">
                  <c:v>2.1596989868042957E-2</c:v>
                </c:pt>
                <c:pt idx="4">
                  <c:v>5.1520698588543336E-2</c:v>
                </c:pt>
                <c:pt idx="5">
                  <c:v>0.13380793683951692</c:v>
                </c:pt>
              </c:numCache>
            </c:numRef>
          </c:val>
          <c:smooth val="0"/>
          <c:extLst>
            <c:ext xmlns:c16="http://schemas.microsoft.com/office/drawing/2014/chart" uri="{C3380CC4-5D6E-409C-BE32-E72D297353CC}">
              <c16:uniqueId val="{00000002-2BB2-9341-B018-9516E028660E}"/>
            </c:ext>
          </c:extLst>
        </c:ser>
        <c:ser>
          <c:idx val="5"/>
          <c:order val="3"/>
          <c:tx>
            <c:strRef>
              <c:f>'22 5 Yr Change Prov Sh of Bks'!$EE$4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Bks'!$EE$5:$EE$10</c:f>
              <c:numCache>
                <c:formatCode>0.0%</c:formatCode>
                <c:ptCount val="6"/>
                <c:pt idx="0">
                  <c:v>0</c:v>
                </c:pt>
                <c:pt idx="1">
                  <c:v>2.8784471787841517E-2</c:v>
                </c:pt>
                <c:pt idx="2">
                  <c:v>3.6991089840040653E-2</c:v>
                </c:pt>
                <c:pt idx="3">
                  <c:v>3.1954609324613546E-2</c:v>
                </c:pt>
                <c:pt idx="4">
                  <c:v>5.666286757120978E-2</c:v>
                </c:pt>
                <c:pt idx="5">
                  <c:v>6.1612019240322703E-2</c:v>
                </c:pt>
              </c:numCache>
            </c:numRef>
          </c:val>
          <c:smooth val="0"/>
          <c:extLst>
            <c:ext xmlns:c16="http://schemas.microsoft.com/office/drawing/2014/chart" uri="{C3380CC4-5D6E-409C-BE32-E72D297353CC}">
              <c16:uniqueId val="{00000003-2BB2-9341-B018-9516E028660E}"/>
            </c:ext>
          </c:extLst>
        </c:ser>
        <c:ser>
          <c:idx val="6"/>
          <c:order val="4"/>
          <c:tx>
            <c:strRef>
              <c:f>'22 5 Yr Change Prov Sh of Bks'!$EF$4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Bks'!$EF$5:$EF$10</c:f>
              <c:numCache>
                <c:formatCode>0.0%</c:formatCode>
                <c:ptCount val="6"/>
                <c:pt idx="0">
                  <c:v>0</c:v>
                </c:pt>
                <c:pt idx="1">
                  <c:v>1.985636282310008E-2</c:v>
                </c:pt>
                <c:pt idx="2">
                  <c:v>1.782379649009249E-2</c:v>
                </c:pt>
                <c:pt idx="3">
                  <c:v>5.1042343611767606E-2</c:v>
                </c:pt>
                <c:pt idx="4">
                  <c:v>8.3784361853008443E-2</c:v>
                </c:pt>
                <c:pt idx="5">
                  <c:v>0.14643665202869982</c:v>
                </c:pt>
              </c:numCache>
            </c:numRef>
          </c:val>
          <c:smooth val="0"/>
          <c:extLst>
            <c:ext xmlns:c16="http://schemas.microsoft.com/office/drawing/2014/chart" uri="{C3380CC4-5D6E-409C-BE32-E72D297353CC}">
              <c16:uniqueId val="{00000004-2BB2-9341-B018-9516E028660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Synergy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054275482375984"/>
          <c:w val="0.85836329833770775"/>
          <c:h val="0.64384921516046933"/>
        </c:manualLayout>
      </c:layout>
      <c:lineChart>
        <c:grouping val="standard"/>
        <c:varyColors val="0"/>
        <c:ser>
          <c:idx val="0"/>
          <c:order val="0"/>
          <c:tx>
            <c:strRef>
              <c:f>'21 5 Year Tot Mkt Shr Chgs'!$EK$2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Chgs'!$EK$3:$EK$8</c:f>
              <c:numCache>
                <c:formatCode>0.00%</c:formatCode>
                <c:ptCount val="6"/>
                <c:pt idx="0">
                  <c:v>0</c:v>
                </c:pt>
                <c:pt idx="1">
                  <c:v>-0.10922370596673907</c:v>
                </c:pt>
                <c:pt idx="2">
                  <c:v>-0.14679736810114494</c:v>
                </c:pt>
                <c:pt idx="3">
                  <c:v>-0.23352620119725948</c:v>
                </c:pt>
                <c:pt idx="4">
                  <c:v>-0.28645301137771956</c:v>
                </c:pt>
                <c:pt idx="5">
                  <c:v>-0.26756315143688103</c:v>
                </c:pt>
              </c:numCache>
            </c:numRef>
          </c:val>
          <c:smooth val="0"/>
          <c:extLst>
            <c:ext xmlns:c16="http://schemas.microsoft.com/office/drawing/2014/chart" uri="{C3380CC4-5D6E-409C-BE32-E72D297353CC}">
              <c16:uniqueId val="{00000000-79D3-7D41-8CA0-35E9C80C7FE8}"/>
            </c:ext>
          </c:extLst>
        </c:ser>
        <c:ser>
          <c:idx val="1"/>
          <c:order val="1"/>
          <c:tx>
            <c:strRef>
              <c:f>'21 5 Year Tot Mkt Shr Chgs'!$EL$2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Chgs'!$EL$3:$EL$8</c:f>
              <c:numCache>
                <c:formatCode>0.00%</c:formatCode>
                <c:ptCount val="6"/>
                <c:pt idx="0">
                  <c:v>0</c:v>
                </c:pt>
                <c:pt idx="1">
                  <c:v>-3.0793453490742997E-2</c:v>
                </c:pt>
                <c:pt idx="2">
                  <c:v>0.15503114253127209</c:v>
                </c:pt>
                <c:pt idx="3">
                  <c:v>0.18675467989676264</c:v>
                </c:pt>
                <c:pt idx="4">
                  <c:v>0.21376486371843054</c:v>
                </c:pt>
                <c:pt idx="5">
                  <c:v>0.34855988675036226</c:v>
                </c:pt>
              </c:numCache>
            </c:numRef>
          </c:val>
          <c:smooth val="0"/>
          <c:extLst>
            <c:ext xmlns:c16="http://schemas.microsoft.com/office/drawing/2014/chart" uri="{C3380CC4-5D6E-409C-BE32-E72D297353CC}">
              <c16:uniqueId val="{00000001-79D3-7D41-8CA0-35E9C80C7FE8}"/>
            </c:ext>
          </c:extLst>
        </c:ser>
        <c:ser>
          <c:idx val="2"/>
          <c:order val="2"/>
          <c:tx>
            <c:strRef>
              <c:f>'21 5 Year Tot Mkt Shr Chgs'!$EM$2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Chgs'!$EM$3:$EM$8</c:f>
              <c:numCache>
                <c:formatCode>0.00%</c:formatCode>
                <c:ptCount val="6"/>
                <c:pt idx="0">
                  <c:v>0</c:v>
                </c:pt>
                <c:pt idx="1">
                  <c:v>-8.2144912001995404E-2</c:v>
                </c:pt>
                <c:pt idx="2">
                  <c:v>-5.237428045637875E-2</c:v>
                </c:pt>
                <c:pt idx="3">
                  <c:v>-0.10312772040500981</c:v>
                </c:pt>
                <c:pt idx="4">
                  <c:v>-0.1297936286680933</c:v>
                </c:pt>
                <c:pt idx="5">
                  <c:v>-8.3510667549363524E-2</c:v>
                </c:pt>
              </c:numCache>
            </c:numRef>
          </c:val>
          <c:smooth val="0"/>
          <c:extLst>
            <c:ext xmlns:c16="http://schemas.microsoft.com/office/drawing/2014/chart" uri="{C3380CC4-5D6E-409C-BE32-E72D297353CC}">
              <c16:uniqueId val="{00000002-79D3-7D41-8CA0-35E9C80C7FE8}"/>
            </c:ext>
          </c:extLst>
        </c:ser>
        <c:ser>
          <c:idx val="3"/>
          <c:order val="3"/>
          <c:tx>
            <c:strRef>
              <c:f>'21 5 Year Tot Mkt Shr Chgs'!$EN$2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Chgs'!$EN$3:$EN$8</c:f>
              <c:numCache>
                <c:formatCode>0.00%</c:formatCode>
                <c:ptCount val="6"/>
                <c:pt idx="0">
                  <c:v>0</c:v>
                </c:pt>
                <c:pt idx="1">
                  <c:v>-2.1741471752091759E-2</c:v>
                </c:pt>
                <c:pt idx="2">
                  <c:v>-4.9887328853102611E-2</c:v>
                </c:pt>
                <c:pt idx="3">
                  <c:v>-7.6186545859991392E-2</c:v>
                </c:pt>
                <c:pt idx="4">
                  <c:v>-0.14253978186358715</c:v>
                </c:pt>
                <c:pt idx="5">
                  <c:v>-0.19972232522278699</c:v>
                </c:pt>
              </c:numCache>
            </c:numRef>
          </c:val>
          <c:smooth val="0"/>
          <c:extLst>
            <c:ext xmlns:c16="http://schemas.microsoft.com/office/drawing/2014/chart" uri="{C3380CC4-5D6E-409C-BE32-E72D297353CC}">
              <c16:uniqueId val="{00000003-79D3-7D41-8CA0-35E9C80C7FE8}"/>
            </c:ext>
          </c:extLst>
        </c:ser>
        <c:ser>
          <c:idx val="4"/>
          <c:order val="4"/>
          <c:tx>
            <c:strRef>
              <c:f>'21 5 Year Tot Mkt Shr Chgs'!$EO$2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Chgs'!$EO$3:$EO$8</c:f>
              <c:numCache>
                <c:formatCode>0.00%</c:formatCode>
                <c:ptCount val="6"/>
                <c:pt idx="0">
                  <c:v>0</c:v>
                </c:pt>
                <c:pt idx="1">
                  <c:v>-0.10011006963113991</c:v>
                </c:pt>
                <c:pt idx="2">
                  <c:v>-0.1735492440482731</c:v>
                </c:pt>
                <c:pt idx="3">
                  <c:v>-0.24071814290541865</c:v>
                </c:pt>
                <c:pt idx="4">
                  <c:v>-0.25388769189936727</c:v>
                </c:pt>
                <c:pt idx="5">
                  <c:v>-0.2756659262043677</c:v>
                </c:pt>
              </c:numCache>
            </c:numRef>
          </c:val>
          <c:smooth val="0"/>
          <c:extLst>
            <c:ext xmlns:c16="http://schemas.microsoft.com/office/drawing/2014/chart" uri="{C3380CC4-5D6E-409C-BE32-E72D297353CC}">
              <c16:uniqueId val="{00000004-79D3-7D41-8CA0-35E9C80C7FE8}"/>
            </c:ext>
          </c:extLst>
        </c:ser>
        <c:ser>
          <c:idx val="5"/>
          <c:order val="5"/>
          <c:tx>
            <c:strRef>
              <c:f>'21 5 Year Tot Mkt Shr Chgs'!$EP$2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Chgs'!$EP$3:$EP$8</c:f>
              <c:numCache>
                <c:formatCode>0.00%</c:formatCode>
                <c:ptCount val="6"/>
                <c:pt idx="0">
                  <c:v>0</c:v>
                </c:pt>
                <c:pt idx="1">
                  <c:v>-3.506658722573501E-2</c:v>
                </c:pt>
                <c:pt idx="2">
                  <c:v>-7.3133497985690812E-2</c:v>
                </c:pt>
                <c:pt idx="3">
                  <c:v>-0.1099073732846972</c:v>
                </c:pt>
                <c:pt idx="4">
                  <c:v>-0.16310192287312597</c:v>
                </c:pt>
                <c:pt idx="5">
                  <c:v>-0.20312561429872661</c:v>
                </c:pt>
              </c:numCache>
            </c:numRef>
          </c:val>
          <c:smooth val="0"/>
          <c:extLst>
            <c:ext xmlns:c16="http://schemas.microsoft.com/office/drawing/2014/chart" uri="{C3380CC4-5D6E-409C-BE32-E72D297353CC}">
              <c16:uniqueId val="{00000005-79D3-7D41-8CA0-35E9C80C7FE8}"/>
            </c:ext>
          </c:extLst>
        </c:ser>
        <c:ser>
          <c:idx val="6"/>
          <c:order val="6"/>
          <c:tx>
            <c:strRef>
              <c:f>'21 5 Year Tot Mkt Shr Chgs'!$EQ$2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Chgs'!$EQ$3:$EQ$8</c:f>
              <c:numCache>
                <c:formatCode>0.00%</c:formatCode>
                <c:ptCount val="6"/>
                <c:pt idx="0">
                  <c:v>0</c:v>
                </c:pt>
                <c:pt idx="1">
                  <c:v>-6.0886529428350815E-2</c:v>
                </c:pt>
                <c:pt idx="2">
                  <c:v>-5.922204221767547E-2</c:v>
                </c:pt>
                <c:pt idx="3">
                  <c:v>-9.9495242046968357E-2</c:v>
                </c:pt>
                <c:pt idx="4">
                  <c:v>-0.13237408801532444</c:v>
                </c:pt>
                <c:pt idx="5">
                  <c:v>-0.10250609856528549</c:v>
                </c:pt>
              </c:numCache>
            </c:numRef>
          </c:val>
          <c:smooth val="0"/>
          <c:extLst>
            <c:ext xmlns:c16="http://schemas.microsoft.com/office/drawing/2014/chart" uri="{C3380CC4-5D6E-409C-BE32-E72D297353CC}">
              <c16:uniqueId val="{00000006-79D3-7D41-8CA0-35E9C80C7FE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Synergy</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01661390264362"/>
          <c:w val="0.85836329833770775"/>
          <c:h val="0.64837535514246292"/>
        </c:manualLayout>
      </c:layout>
      <c:lineChart>
        <c:grouping val="standard"/>
        <c:varyColors val="0"/>
        <c:ser>
          <c:idx val="0"/>
          <c:order val="0"/>
          <c:tx>
            <c:strRef>
              <c:f>'22 5 Yr Change Prov Sh of Bks'!$EG$4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Bks'!$EG$5:$EG$10</c:f>
              <c:numCache>
                <c:formatCode>0.0%</c:formatCode>
                <c:ptCount val="6"/>
                <c:pt idx="0">
                  <c:v>0</c:v>
                </c:pt>
                <c:pt idx="1">
                  <c:v>-8.3371099725327483E-2</c:v>
                </c:pt>
                <c:pt idx="2">
                  <c:v>-0.11445350228404286</c:v>
                </c:pt>
                <c:pt idx="3">
                  <c:v>-0.20517473473575734</c:v>
                </c:pt>
                <c:pt idx="4">
                  <c:v>-0.22728800439664909</c:v>
                </c:pt>
                <c:pt idx="5">
                  <c:v>-3.5968277169399022E-2</c:v>
                </c:pt>
              </c:numCache>
            </c:numRef>
          </c:val>
          <c:smooth val="0"/>
          <c:extLst>
            <c:ext xmlns:c16="http://schemas.microsoft.com/office/drawing/2014/chart" uri="{C3380CC4-5D6E-409C-BE32-E72D297353CC}">
              <c16:uniqueId val="{00000000-24DF-9F44-BE24-02728D42CAEC}"/>
            </c:ext>
          </c:extLst>
        </c:ser>
        <c:ser>
          <c:idx val="1"/>
          <c:order val="1"/>
          <c:tx>
            <c:strRef>
              <c:f>'22 5 Yr Change Prov Sh of Bks'!$EH$4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Bks'!$EH$5:$EH$10</c:f>
              <c:numCache>
                <c:formatCode>0.0%</c:formatCode>
                <c:ptCount val="6"/>
                <c:pt idx="0">
                  <c:v>0</c:v>
                </c:pt>
                <c:pt idx="1">
                  <c:v>-6.00263290306716E-3</c:v>
                </c:pt>
                <c:pt idx="2">
                  <c:v>6.7696827023388362E-2</c:v>
                </c:pt>
                <c:pt idx="3">
                  <c:v>9.4414546273552946E-2</c:v>
                </c:pt>
                <c:pt idx="4">
                  <c:v>0.17618451468917087</c:v>
                </c:pt>
                <c:pt idx="5">
                  <c:v>0.31140130795372561</c:v>
                </c:pt>
              </c:numCache>
            </c:numRef>
          </c:val>
          <c:smooth val="0"/>
          <c:extLst>
            <c:ext xmlns:c16="http://schemas.microsoft.com/office/drawing/2014/chart" uri="{C3380CC4-5D6E-409C-BE32-E72D297353CC}">
              <c16:uniqueId val="{00000001-24DF-9F44-BE24-02728D42CAEC}"/>
            </c:ext>
          </c:extLst>
        </c:ser>
        <c:ser>
          <c:idx val="2"/>
          <c:order val="2"/>
          <c:tx>
            <c:strRef>
              <c:f>'22 5 Yr Change Prov Sh of Bks'!$EI$4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Bks'!$EI$5:$EI$10</c:f>
              <c:numCache>
                <c:formatCode>0.0%</c:formatCode>
                <c:ptCount val="6"/>
                <c:pt idx="0">
                  <c:v>0</c:v>
                </c:pt>
                <c:pt idx="1">
                  <c:v>-5.5242886424718966E-2</c:v>
                </c:pt>
                <c:pt idx="2">
                  <c:v>-6.3987158483150272E-2</c:v>
                </c:pt>
                <c:pt idx="3">
                  <c:v>-0.12136000230830576</c:v>
                </c:pt>
                <c:pt idx="4">
                  <c:v>-0.10838308050187051</c:v>
                </c:pt>
                <c:pt idx="5">
                  <c:v>6.0483685101786068E-2</c:v>
                </c:pt>
              </c:numCache>
            </c:numRef>
          </c:val>
          <c:smooth val="0"/>
          <c:extLst>
            <c:ext xmlns:c16="http://schemas.microsoft.com/office/drawing/2014/chart" uri="{C3380CC4-5D6E-409C-BE32-E72D297353CC}">
              <c16:uniqueId val="{00000002-24DF-9F44-BE24-02728D42CAEC}"/>
            </c:ext>
          </c:extLst>
        </c:ser>
        <c:ser>
          <c:idx val="3"/>
          <c:order val="3"/>
          <c:tx>
            <c:strRef>
              <c:f>'22 5 Yr Change Prov Sh of Bks'!$EJ$4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Bks'!$EJ$5:$EJ$10</c:f>
              <c:numCache>
                <c:formatCode>0.0%</c:formatCode>
                <c:ptCount val="6"/>
                <c:pt idx="0">
                  <c:v>0</c:v>
                </c:pt>
                <c:pt idx="1">
                  <c:v>-1.25075584512688E-2</c:v>
                </c:pt>
                <c:pt idx="2">
                  <c:v>-1.9231233514109526E-2</c:v>
                </c:pt>
                <c:pt idx="3">
                  <c:v>-1.7135631786165579E-2</c:v>
                </c:pt>
                <c:pt idx="4">
                  <c:v>-4.7257987752071136E-2</c:v>
                </c:pt>
                <c:pt idx="5">
                  <c:v>-3.71484023774293E-2</c:v>
                </c:pt>
              </c:numCache>
            </c:numRef>
          </c:val>
          <c:smooth val="0"/>
          <c:extLst>
            <c:ext xmlns:c16="http://schemas.microsoft.com/office/drawing/2014/chart" uri="{C3380CC4-5D6E-409C-BE32-E72D297353CC}">
              <c16:uniqueId val="{00000003-24DF-9F44-BE24-02728D42CAEC}"/>
            </c:ext>
          </c:extLst>
        </c:ser>
        <c:ser>
          <c:idx val="4"/>
          <c:order val="4"/>
          <c:tx>
            <c:strRef>
              <c:f>'22 5 Yr Change Prov Sh of Bks'!$EK$4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Bks'!$EK$5:$EK$10</c:f>
              <c:numCache>
                <c:formatCode>0.0%</c:formatCode>
                <c:ptCount val="6"/>
                <c:pt idx="0">
                  <c:v>0</c:v>
                </c:pt>
                <c:pt idx="1">
                  <c:v>-7.4201225008315858E-2</c:v>
                </c:pt>
                <c:pt idx="2">
                  <c:v>-0.13969413526985652</c:v>
                </c:pt>
                <c:pt idx="3">
                  <c:v>-0.26761889358021657</c:v>
                </c:pt>
                <c:pt idx="4">
                  <c:v>-0.27109451075460383</c:v>
                </c:pt>
                <c:pt idx="5">
                  <c:v>-0.30326918891429305</c:v>
                </c:pt>
              </c:numCache>
            </c:numRef>
          </c:val>
          <c:smooth val="0"/>
          <c:extLst>
            <c:ext xmlns:c16="http://schemas.microsoft.com/office/drawing/2014/chart" uri="{C3380CC4-5D6E-409C-BE32-E72D297353CC}">
              <c16:uniqueId val="{00000004-24DF-9F44-BE24-02728D42CAEC}"/>
            </c:ext>
          </c:extLst>
        </c:ser>
        <c:ser>
          <c:idx val="5"/>
          <c:order val="5"/>
          <c:tx>
            <c:strRef>
              <c:f>'22 5 Yr Change Prov Sh of Bks'!$EL$4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Bks'!$EL$5:$EL$10</c:f>
              <c:numCache>
                <c:formatCode>0.0%</c:formatCode>
                <c:ptCount val="6"/>
                <c:pt idx="0">
                  <c:v>0</c:v>
                </c:pt>
                <c:pt idx="1">
                  <c:v>-2.292134673996838E-2</c:v>
                </c:pt>
                <c:pt idx="2">
                  <c:v>-4.2209581312377349E-2</c:v>
                </c:pt>
                <c:pt idx="3">
                  <c:v>-7.6337332699439639E-2</c:v>
                </c:pt>
                <c:pt idx="4">
                  <c:v>-0.10151815671944731</c:v>
                </c:pt>
                <c:pt idx="5">
                  <c:v>-0.1011979338734192</c:v>
                </c:pt>
              </c:numCache>
            </c:numRef>
          </c:val>
          <c:smooth val="0"/>
          <c:extLst>
            <c:ext xmlns:c16="http://schemas.microsoft.com/office/drawing/2014/chart" uri="{C3380CC4-5D6E-409C-BE32-E72D297353CC}">
              <c16:uniqueId val="{00000005-24DF-9F44-BE24-02728D42CAEC}"/>
            </c:ext>
          </c:extLst>
        </c:ser>
        <c:ser>
          <c:idx val="6"/>
          <c:order val="6"/>
          <c:tx>
            <c:strRef>
              <c:f>'22 5 Yr Change Prov Sh of Bks'!$EM$4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Bks'!$EM$5:$EM$10</c:f>
              <c:numCache>
                <c:formatCode>0.0%</c:formatCode>
                <c:ptCount val="6"/>
                <c:pt idx="0">
                  <c:v>0</c:v>
                </c:pt>
                <c:pt idx="1">
                  <c:v>-4.310107512201633E-2</c:v>
                </c:pt>
                <c:pt idx="2">
                  <c:v>-4.5781975446180539E-2</c:v>
                </c:pt>
                <c:pt idx="3">
                  <c:v>-8.8452503608066946E-2</c:v>
                </c:pt>
                <c:pt idx="4">
                  <c:v>-8.8050866437977715E-2</c:v>
                </c:pt>
                <c:pt idx="5">
                  <c:v>1.956224647131408E-2</c:v>
                </c:pt>
              </c:numCache>
            </c:numRef>
          </c:val>
          <c:smooth val="0"/>
          <c:extLst>
            <c:ext xmlns:c16="http://schemas.microsoft.com/office/drawing/2014/chart" uri="{C3380CC4-5D6E-409C-BE32-E72D297353CC}">
              <c16:uniqueId val="{00000006-24DF-9F44-BE24-02728D42CAE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 and Loans</a:t>
            </a:r>
          </a:p>
          <a:p>
            <a:pPr>
              <a:defRPr/>
            </a:pPr>
            <a:r>
              <a:rPr lang="en-US" sz="1200"/>
              <a:t>%</a:t>
            </a:r>
            <a:r>
              <a:rPr lang="en-US" sz="1200" baseline="0"/>
              <a:t> Change in Share</a:t>
            </a:r>
            <a:endParaRPr lang="en-US" sz="1200"/>
          </a:p>
        </c:rich>
      </c:tx>
      <c:layout>
        <c:manualLayout>
          <c:xMode val="edge"/>
          <c:yMode val="edge"/>
          <c:x val="0.13415293978919868"/>
          <c:y val="4.58255892074924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198558340290625"/>
          <c:w val="0.85836329833770775"/>
          <c:h val="0.63240645854819089"/>
        </c:manualLayout>
      </c:layout>
      <c:lineChart>
        <c:grouping val="standard"/>
        <c:varyColors val="0"/>
        <c:ser>
          <c:idx val="0"/>
          <c:order val="0"/>
          <c:tx>
            <c:strRef>
              <c:f>'21 5 Year Tot Mkt Shr Chgs'!$ER$71</c:f>
              <c:strCache>
                <c:ptCount val="1"/>
                <c:pt idx="0">
                  <c:v> Assiniboine </c:v>
                </c:pt>
              </c:strCache>
            </c:strRef>
          </c:tx>
          <c:spPr>
            <a:ln w="28575" cap="rnd">
              <a:solidFill>
                <a:srgbClr val="FF0000"/>
              </a:solidFill>
              <a:round/>
            </a:ln>
            <a:effectLst/>
          </c:spPr>
          <c:marker>
            <c:symbol val="none"/>
          </c:marker>
          <c:cat>
            <c:strRef>
              <c:f>'21 5 Year Tot Mkt Shr Chgs'!$EQ$72:$EQ$77</c:f>
              <c:strCache>
                <c:ptCount val="6"/>
                <c:pt idx="0">
                  <c:v>2015</c:v>
                </c:pt>
                <c:pt idx="1">
                  <c:v>2016</c:v>
                </c:pt>
                <c:pt idx="2">
                  <c:v>2017</c:v>
                </c:pt>
                <c:pt idx="3">
                  <c:v>2018</c:v>
                </c:pt>
                <c:pt idx="4">
                  <c:v>2019</c:v>
                </c:pt>
                <c:pt idx="5">
                  <c:v>2020</c:v>
                </c:pt>
              </c:strCache>
            </c:strRef>
          </c:cat>
          <c:val>
            <c:numRef>
              <c:f>'21 5 Year Tot Mkt Shr Chgs'!$ER$72:$ER$77</c:f>
              <c:numCache>
                <c:formatCode>0.0%</c:formatCode>
                <c:ptCount val="6"/>
                <c:pt idx="0">
                  <c:v>0</c:v>
                </c:pt>
                <c:pt idx="1">
                  <c:v>-1.4494855674928159E-2</c:v>
                </c:pt>
                <c:pt idx="2">
                  <c:v>-4.6850907989775738E-2</c:v>
                </c:pt>
                <c:pt idx="3">
                  <c:v>-6.4122231771198149E-2</c:v>
                </c:pt>
                <c:pt idx="4">
                  <c:v>-9.1341041194472269E-2</c:v>
                </c:pt>
                <c:pt idx="5">
                  <c:v>-0.12289224974180792</c:v>
                </c:pt>
              </c:numCache>
            </c:numRef>
          </c:val>
          <c:smooth val="0"/>
          <c:extLst>
            <c:ext xmlns:c16="http://schemas.microsoft.com/office/drawing/2014/chart" uri="{C3380CC4-5D6E-409C-BE32-E72D297353CC}">
              <c16:uniqueId val="{00000000-14A5-9845-9C23-637A5D72A0A6}"/>
            </c:ext>
          </c:extLst>
        </c:ser>
        <c:ser>
          <c:idx val="1"/>
          <c:order val="1"/>
          <c:tx>
            <c:strRef>
              <c:f>'21 5 Year Tot Mkt Shr Chgs'!$ES$71</c:f>
              <c:strCache>
                <c:ptCount val="1"/>
                <c:pt idx="0">
                  <c:v> Steinbach </c:v>
                </c:pt>
              </c:strCache>
            </c:strRef>
          </c:tx>
          <c:spPr>
            <a:ln w="28575" cap="rnd">
              <a:solidFill>
                <a:srgbClr val="0432FF"/>
              </a:solidFill>
              <a:round/>
            </a:ln>
            <a:effectLst/>
          </c:spPr>
          <c:marker>
            <c:symbol val="none"/>
          </c:marker>
          <c:cat>
            <c:strRef>
              <c:f>'21 5 Year Tot Mkt Shr Chgs'!$EQ$72:$EQ$77</c:f>
              <c:strCache>
                <c:ptCount val="6"/>
                <c:pt idx="0">
                  <c:v>2015</c:v>
                </c:pt>
                <c:pt idx="1">
                  <c:v>2016</c:v>
                </c:pt>
                <c:pt idx="2">
                  <c:v>2017</c:v>
                </c:pt>
                <c:pt idx="3">
                  <c:v>2018</c:v>
                </c:pt>
                <c:pt idx="4">
                  <c:v>2019</c:v>
                </c:pt>
                <c:pt idx="5">
                  <c:v>2020</c:v>
                </c:pt>
              </c:strCache>
            </c:strRef>
          </c:cat>
          <c:val>
            <c:numRef>
              <c:f>'21 5 Year Tot Mkt Shr Chgs'!$ES$72:$ES$77</c:f>
              <c:numCache>
                <c:formatCode>0.0%</c:formatCode>
                <c:ptCount val="6"/>
                <c:pt idx="0">
                  <c:v>0</c:v>
                </c:pt>
                <c:pt idx="1">
                  <c:v>-3.5486844192051162E-3</c:v>
                </c:pt>
                <c:pt idx="2">
                  <c:v>3.8014900688844451E-2</c:v>
                </c:pt>
                <c:pt idx="3">
                  <c:v>8.4528078818979807E-2</c:v>
                </c:pt>
                <c:pt idx="4">
                  <c:v>0.19762727434521749</c:v>
                </c:pt>
                <c:pt idx="5">
                  <c:v>0.21961789687500036</c:v>
                </c:pt>
              </c:numCache>
            </c:numRef>
          </c:val>
          <c:smooth val="0"/>
          <c:extLst>
            <c:ext xmlns:c16="http://schemas.microsoft.com/office/drawing/2014/chart" uri="{C3380CC4-5D6E-409C-BE32-E72D297353CC}">
              <c16:uniqueId val="{00000001-14A5-9845-9C23-637A5D72A0A6}"/>
            </c:ext>
          </c:extLst>
        </c:ser>
        <c:ser>
          <c:idx val="2"/>
          <c:order val="2"/>
          <c:tx>
            <c:strRef>
              <c:f>'21 5 Year Tot Mkt Shr Chgs'!$ET$71</c:f>
              <c:strCache>
                <c:ptCount val="1"/>
                <c:pt idx="0">
                  <c:v> Cambrian Credit Union </c:v>
                </c:pt>
              </c:strCache>
            </c:strRef>
          </c:tx>
          <c:spPr>
            <a:ln w="28575" cap="rnd">
              <a:solidFill>
                <a:srgbClr val="AB7942"/>
              </a:solidFill>
              <a:prstDash val="solid"/>
              <a:round/>
            </a:ln>
            <a:effectLst/>
          </c:spPr>
          <c:marker>
            <c:symbol val="none"/>
          </c:marker>
          <c:cat>
            <c:strRef>
              <c:f>'21 5 Year Tot Mkt Shr Chgs'!$EQ$72:$EQ$77</c:f>
              <c:strCache>
                <c:ptCount val="6"/>
                <c:pt idx="0">
                  <c:v>2015</c:v>
                </c:pt>
                <c:pt idx="1">
                  <c:v>2016</c:v>
                </c:pt>
                <c:pt idx="2">
                  <c:v>2017</c:v>
                </c:pt>
                <c:pt idx="3">
                  <c:v>2018</c:v>
                </c:pt>
                <c:pt idx="4">
                  <c:v>2019</c:v>
                </c:pt>
                <c:pt idx="5">
                  <c:v>2020</c:v>
                </c:pt>
              </c:strCache>
            </c:strRef>
          </c:cat>
          <c:val>
            <c:numRef>
              <c:f>'21 5 Year Tot Mkt Shr Chgs'!$ET$72:$ET$77</c:f>
              <c:numCache>
                <c:formatCode>0.0%</c:formatCode>
                <c:ptCount val="6"/>
                <c:pt idx="0">
                  <c:v>0</c:v>
                </c:pt>
                <c:pt idx="1">
                  <c:v>-6.8598427706352003E-3</c:v>
                </c:pt>
                <c:pt idx="2">
                  <c:v>-1.3886753795985505E-2</c:v>
                </c:pt>
                <c:pt idx="3">
                  <c:v>-3.6580070618261788E-2</c:v>
                </c:pt>
                <c:pt idx="4">
                  <c:v>-2.4808284094773186E-2</c:v>
                </c:pt>
                <c:pt idx="5">
                  <c:v>-3.5585841245929631E-2</c:v>
                </c:pt>
              </c:numCache>
            </c:numRef>
          </c:val>
          <c:smooth val="0"/>
          <c:extLst>
            <c:ext xmlns:c16="http://schemas.microsoft.com/office/drawing/2014/chart" uri="{C3380CC4-5D6E-409C-BE32-E72D297353CC}">
              <c16:uniqueId val="{00000002-14A5-9845-9C23-637A5D72A0A6}"/>
            </c:ext>
          </c:extLst>
        </c:ser>
        <c:ser>
          <c:idx val="3"/>
          <c:order val="3"/>
          <c:tx>
            <c:strRef>
              <c:f>'21 5 Year Tot Mkt Shr Chgs'!$EU$71</c:f>
              <c:strCache>
                <c:ptCount val="1"/>
                <c:pt idx="0">
                  <c:v> Acccess Credit Union </c:v>
                </c:pt>
              </c:strCache>
            </c:strRef>
          </c:tx>
          <c:spPr>
            <a:ln w="28575" cap="rnd">
              <a:solidFill>
                <a:schemeClr val="accent4"/>
              </a:solidFill>
              <a:round/>
            </a:ln>
            <a:effectLst/>
          </c:spPr>
          <c:marker>
            <c:symbol val="none"/>
          </c:marker>
          <c:cat>
            <c:strRef>
              <c:f>'21 5 Year Tot Mkt Shr Chgs'!$EQ$72:$EQ$77</c:f>
              <c:strCache>
                <c:ptCount val="6"/>
                <c:pt idx="0">
                  <c:v>2015</c:v>
                </c:pt>
                <c:pt idx="1">
                  <c:v>2016</c:v>
                </c:pt>
                <c:pt idx="2">
                  <c:v>2017</c:v>
                </c:pt>
                <c:pt idx="3">
                  <c:v>2018</c:v>
                </c:pt>
                <c:pt idx="4">
                  <c:v>2019</c:v>
                </c:pt>
                <c:pt idx="5">
                  <c:v>2020</c:v>
                </c:pt>
              </c:strCache>
            </c:strRef>
          </c:cat>
          <c:val>
            <c:numRef>
              <c:f>'21 5 Year Tot Mkt Shr Chgs'!$EU$72:$EU$77</c:f>
              <c:numCache>
                <c:formatCode>0.0%</c:formatCode>
                <c:ptCount val="6"/>
                <c:pt idx="0">
                  <c:v>0</c:v>
                </c:pt>
                <c:pt idx="1">
                  <c:v>1.7404517551409916E-2</c:v>
                </c:pt>
                <c:pt idx="2">
                  <c:v>2.5096809584077142E-2</c:v>
                </c:pt>
                <c:pt idx="3">
                  <c:v>2.2374764083952395E-2</c:v>
                </c:pt>
                <c:pt idx="4">
                  <c:v>3.0214527609388604E-2</c:v>
                </c:pt>
                <c:pt idx="5">
                  <c:v>9.2006062462076117E-3</c:v>
                </c:pt>
              </c:numCache>
            </c:numRef>
          </c:val>
          <c:smooth val="0"/>
          <c:extLst>
            <c:ext xmlns:c16="http://schemas.microsoft.com/office/drawing/2014/chart" uri="{C3380CC4-5D6E-409C-BE32-E72D297353CC}">
              <c16:uniqueId val="{00000003-14A5-9845-9C23-637A5D72A0A6}"/>
            </c:ext>
          </c:extLst>
        </c:ser>
        <c:ser>
          <c:idx val="4"/>
          <c:order val="4"/>
          <c:tx>
            <c:strRef>
              <c:f>'21 5 Year Tot Mkt Shr Chgs'!$EV$71</c:f>
              <c:strCache>
                <c:ptCount val="1"/>
                <c:pt idx="0">
                  <c:v> Sunova </c:v>
                </c:pt>
              </c:strCache>
            </c:strRef>
          </c:tx>
          <c:spPr>
            <a:ln w="28575" cap="rnd">
              <a:solidFill>
                <a:srgbClr val="002060"/>
              </a:solidFill>
              <a:round/>
            </a:ln>
            <a:effectLst/>
          </c:spPr>
          <c:marker>
            <c:symbol val="none"/>
          </c:marker>
          <c:cat>
            <c:strRef>
              <c:f>'21 5 Year Tot Mkt Shr Chgs'!$EQ$72:$EQ$77</c:f>
              <c:strCache>
                <c:ptCount val="6"/>
                <c:pt idx="0">
                  <c:v>2015</c:v>
                </c:pt>
                <c:pt idx="1">
                  <c:v>2016</c:v>
                </c:pt>
                <c:pt idx="2">
                  <c:v>2017</c:v>
                </c:pt>
                <c:pt idx="3">
                  <c:v>2018</c:v>
                </c:pt>
                <c:pt idx="4">
                  <c:v>2019</c:v>
                </c:pt>
                <c:pt idx="5">
                  <c:v>2020</c:v>
                </c:pt>
              </c:strCache>
            </c:strRef>
          </c:cat>
          <c:val>
            <c:numRef>
              <c:f>'21 5 Year Tot Mkt Shr Chgs'!$EV$72:$EV$77</c:f>
              <c:numCache>
                <c:formatCode>0.0%</c:formatCode>
                <c:ptCount val="6"/>
                <c:pt idx="0">
                  <c:v>0</c:v>
                </c:pt>
                <c:pt idx="1">
                  <c:v>1.7859479058921181E-2</c:v>
                </c:pt>
                <c:pt idx="2">
                  <c:v>9.3628629661222193E-2</c:v>
                </c:pt>
                <c:pt idx="3">
                  <c:v>0.34776853601610497</c:v>
                </c:pt>
                <c:pt idx="4">
                  <c:v>0.33790095183910901</c:v>
                </c:pt>
                <c:pt idx="5">
                  <c:v>0.32874515311943475</c:v>
                </c:pt>
              </c:numCache>
            </c:numRef>
          </c:val>
          <c:smooth val="0"/>
          <c:extLst>
            <c:ext xmlns:c16="http://schemas.microsoft.com/office/drawing/2014/chart" uri="{C3380CC4-5D6E-409C-BE32-E72D297353CC}">
              <c16:uniqueId val="{00000004-14A5-9845-9C23-637A5D72A0A6}"/>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431321084864392"/>
          <c:w val="0.85836329833770775"/>
          <c:h val="0.66007889013873255"/>
        </c:manualLayout>
      </c:layout>
      <c:lineChart>
        <c:grouping val="standard"/>
        <c:varyColors val="0"/>
        <c:ser>
          <c:idx val="0"/>
          <c:order val="0"/>
          <c:tx>
            <c:strRef>
              <c:f>'21 5 Year Tot Mkt Shr Chgs'!$ER$55</c:f>
              <c:strCache>
                <c:ptCount val="1"/>
                <c:pt idx="0">
                  <c:v> Assiniboine </c:v>
                </c:pt>
              </c:strCache>
            </c:strRef>
          </c:tx>
          <c:spPr>
            <a:ln w="28575" cap="rnd">
              <a:solidFill>
                <a:srgbClr val="FF0000"/>
              </a:solidFill>
              <a:round/>
            </a:ln>
            <a:effectLst/>
          </c:spPr>
          <c:marker>
            <c:symbol val="none"/>
          </c:marker>
          <c:cat>
            <c:strRef>
              <c:f>'21 5 Year Tot Mkt Shr Chgs'!$EQ$56:$EQ$61</c:f>
              <c:strCache>
                <c:ptCount val="6"/>
                <c:pt idx="0">
                  <c:v>2015</c:v>
                </c:pt>
                <c:pt idx="1">
                  <c:v>2016</c:v>
                </c:pt>
                <c:pt idx="2">
                  <c:v>2017</c:v>
                </c:pt>
                <c:pt idx="3">
                  <c:v>2018</c:v>
                </c:pt>
                <c:pt idx="4">
                  <c:v>2019</c:v>
                </c:pt>
                <c:pt idx="5">
                  <c:v>2020</c:v>
                </c:pt>
              </c:strCache>
            </c:strRef>
          </c:cat>
          <c:val>
            <c:numRef>
              <c:f>'21 5 Year Tot Mkt Shr Chgs'!$ER$56:$ER$61</c:f>
              <c:numCache>
                <c:formatCode>0.0%</c:formatCode>
                <c:ptCount val="6"/>
                <c:pt idx="0">
                  <c:v>0</c:v>
                </c:pt>
                <c:pt idx="1">
                  <c:v>-3.6669993593342345E-2</c:v>
                </c:pt>
                <c:pt idx="2">
                  <c:v>-9.0487773242118083E-2</c:v>
                </c:pt>
                <c:pt idx="3">
                  <c:v>-8.165396574487932E-2</c:v>
                </c:pt>
                <c:pt idx="4">
                  <c:v>-9.4545725871702749E-2</c:v>
                </c:pt>
                <c:pt idx="5">
                  <c:v>-0.12149418942765144</c:v>
                </c:pt>
              </c:numCache>
            </c:numRef>
          </c:val>
          <c:smooth val="0"/>
          <c:extLst>
            <c:ext xmlns:c16="http://schemas.microsoft.com/office/drawing/2014/chart" uri="{C3380CC4-5D6E-409C-BE32-E72D297353CC}">
              <c16:uniqueId val="{00000000-CEC0-BC40-8A62-604DB716F002}"/>
            </c:ext>
          </c:extLst>
        </c:ser>
        <c:ser>
          <c:idx val="1"/>
          <c:order val="1"/>
          <c:tx>
            <c:strRef>
              <c:f>'21 5 Year Tot Mkt Shr Chgs'!$ES$55</c:f>
              <c:strCache>
                <c:ptCount val="1"/>
                <c:pt idx="0">
                  <c:v> Steinbach </c:v>
                </c:pt>
              </c:strCache>
            </c:strRef>
          </c:tx>
          <c:spPr>
            <a:ln w="28575" cap="rnd">
              <a:solidFill>
                <a:srgbClr val="0432FF"/>
              </a:solidFill>
              <a:round/>
            </a:ln>
            <a:effectLst/>
          </c:spPr>
          <c:marker>
            <c:symbol val="none"/>
          </c:marker>
          <c:cat>
            <c:strRef>
              <c:f>'21 5 Year Tot Mkt Shr Chgs'!$EQ$56:$EQ$61</c:f>
              <c:strCache>
                <c:ptCount val="6"/>
                <c:pt idx="0">
                  <c:v>2015</c:v>
                </c:pt>
                <c:pt idx="1">
                  <c:v>2016</c:v>
                </c:pt>
                <c:pt idx="2">
                  <c:v>2017</c:v>
                </c:pt>
                <c:pt idx="3">
                  <c:v>2018</c:v>
                </c:pt>
                <c:pt idx="4">
                  <c:v>2019</c:v>
                </c:pt>
                <c:pt idx="5">
                  <c:v>2020</c:v>
                </c:pt>
              </c:strCache>
            </c:strRef>
          </c:cat>
          <c:val>
            <c:numRef>
              <c:f>'21 5 Year Tot Mkt Shr Chgs'!$ES$56:$ES$61</c:f>
              <c:numCache>
                <c:formatCode>0.0%</c:formatCode>
                <c:ptCount val="6"/>
                <c:pt idx="0">
                  <c:v>0</c:v>
                </c:pt>
                <c:pt idx="1">
                  <c:v>-1.6710533174287924E-2</c:v>
                </c:pt>
                <c:pt idx="2">
                  <c:v>1.5266363241824833E-2</c:v>
                </c:pt>
                <c:pt idx="3">
                  <c:v>3.4066985901585259E-2</c:v>
                </c:pt>
                <c:pt idx="4">
                  <c:v>0.14903301998769211</c:v>
                </c:pt>
                <c:pt idx="5">
                  <c:v>0.10094646841067306</c:v>
                </c:pt>
              </c:numCache>
            </c:numRef>
          </c:val>
          <c:smooth val="0"/>
          <c:extLst>
            <c:ext xmlns:c16="http://schemas.microsoft.com/office/drawing/2014/chart" uri="{C3380CC4-5D6E-409C-BE32-E72D297353CC}">
              <c16:uniqueId val="{00000001-CEC0-BC40-8A62-604DB716F002}"/>
            </c:ext>
          </c:extLst>
        </c:ser>
        <c:ser>
          <c:idx val="2"/>
          <c:order val="2"/>
          <c:tx>
            <c:strRef>
              <c:f>'21 5 Year Tot Mkt Shr Chgs'!$ET$55</c:f>
              <c:strCache>
                <c:ptCount val="1"/>
                <c:pt idx="0">
                  <c:v> Cambrian Credit Union </c:v>
                </c:pt>
              </c:strCache>
            </c:strRef>
          </c:tx>
          <c:spPr>
            <a:ln w="28575" cap="rnd">
              <a:solidFill>
                <a:srgbClr val="AB7942"/>
              </a:solidFill>
              <a:prstDash val="solid"/>
              <a:round/>
            </a:ln>
            <a:effectLst/>
          </c:spPr>
          <c:marker>
            <c:symbol val="none"/>
          </c:marker>
          <c:cat>
            <c:strRef>
              <c:f>'21 5 Year Tot Mkt Shr Chgs'!$EQ$56:$EQ$61</c:f>
              <c:strCache>
                <c:ptCount val="6"/>
                <c:pt idx="0">
                  <c:v>2015</c:v>
                </c:pt>
                <c:pt idx="1">
                  <c:v>2016</c:v>
                </c:pt>
                <c:pt idx="2">
                  <c:v>2017</c:v>
                </c:pt>
                <c:pt idx="3">
                  <c:v>2018</c:v>
                </c:pt>
                <c:pt idx="4">
                  <c:v>2019</c:v>
                </c:pt>
                <c:pt idx="5">
                  <c:v>2020</c:v>
                </c:pt>
              </c:strCache>
            </c:strRef>
          </c:cat>
          <c:val>
            <c:numRef>
              <c:f>'21 5 Year Tot Mkt Shr Chgs'!$ET$56:$ET$61</c:f>
              <c:numCache>
                <c:formatCode>0.0%</c:formatCode>
                <c:ptCount val="6"/>
                <c:pt idx="0">
                  <c:v>0</c:v>
                </c:pt>
                <c:pt idx="1">
                  <c:v>-1.2363842381680944E-2</c:v>
                </c:pt>
                <c:pt idx="2">
                  <c:v>-2.3893290462663967E-2</c:v>
                </c:pt>
                <c:pt idx="3">
                  <c:v>-6.2026423267002022E-2</c:v>
                </c:pt>
                <c:pt idx="4">
                  <c:v>-4.8774169350435083E-2</c:v>
                </c:pt>
                <c:pt idx="5">
                  <c:v>-7.0583608603664916E-2</c:v>
                </c:pt>
              </c:numCache>
            </c:numRef>
          </c:val>
          <c:smooth val="0"/>
          <c:extLst>
            <c:ext xmlns:c16="http://schemas.microsoft.com/office/drawing/2014/chart" uri="{C3380CC4-5D6E-409C-BE32-E72D297353CC}">
              <c16:uniqueId val="{00000002-CEC0-BC40-8A62-604DB716F002}"/>
            </c:ext>
          </c:extLst>
        </c:ser>
        <c:ser>
          <c:idx val="3"/>
          <c:order val="3"/>
          <c:tx>
            <c:strRef>
              <c:f>'21 5 Year Tot Mkt Shr Chgs'!$EU$55</c:f>
              <c:strCache>
                <c:ptCount val="1"/>
                <c:pt idx="0">
                  <c:v> Acccess Credit Union </c:v>
                </c:pt>
              </c:strCache>
            </c:strRef>
          </c:tx>
          <c:spPr>
            <a:ln w="28575" cap="rnd">
              <a:solidFill>
                <a:schemeClr val="accent4"/>
              </a:solidFill>
              <a:round/>
            </a:ln>
            <a:effectLst/>
          </c:spPr>
          <c:marker>
            <c:symbol val="none"/>
          </c:marker>
          <c:cat>
            <c:strRef>
              <c:f>'21 5 Year Tot Mkt Shr Chgs'!$EQ$56:$EQ$61</c:f>
              <c:strCache>
                <c:ptCount val="6"/>
                <c:pt idx="0">
                  <c:v>2015</c:v>
                </c:pt>
                <c:pt idx="1">
                  <c:v>2016</c:v>
                </c:pt>
                <c:pt idx="2">
                  <c:v>2017</c:v>
                </c:pt>
                <c:pt idx="3">
                  <c:v>2018</c:v>
                </c:pt>
                <c:pt idx="4">
                  <c:v>2019</c:v>
                </c:pt>
                <c:pt idx="5">
                  <c:v>2020</c:v>
                </c:pt>
              </c:strCache>
            </c:strRef>
          </c:cat>
          <c:val>
            <c:numRef>
              <c:f>'21 5 Year Tot Mkt Shr Chgs'!$EU$56:$EU$61</c:f>
              <c:numCache>
                <c:formatCode>0.0%</c:formatCode>
                <c:ptCount val="6"/>
                <c:pt idx="0">
                  <c:v>0</c:v>
                </c:pt>
                <c:pt idx="1">
                  <c:v>1.0341190475503912E-3</c:v>
                </c:pt>
                <c:pt idx="2">
                  <c:v>1.035571284562047E-3</c:v>
                </c:pt>
                <c:pt idx="3">
                  <c:v>-9.9502193532978907E-3</c:v>
                </c:pt>
                <c:pt idx="4">
                  <c:v>6.351091866167953E-3</c:v>
                </c:pt>
                <c:pt idx="5">
                  <c:v>-4.2485449100318512E-2</c:v>
                </c:pt>
              </c:numCache>
            </c:numRef>
          </c:val>
          <c:smooth val="0"/>
          <c:extLst>
            <c:ext xmlns:c16="http://schemas.microsoft.com/office/drawing/2014/chart" uri="{C3380CC4-5D6E-409C-BE32-E72D297353CC}">
              <c16:uniqueId val="{00000003-CEC0-BC40-8A62-604DB716F002}"/>
            </c:ext>
          </c:extLst>
        </c:ser>
        <c:ser>
          <c:idx val="4"/>
          <c:order val="4"/>
          <c:tx>
            <c:strRef>
              <c:f>'21 5 Year Tot Mkt Shr Chgs'!$EV$55</c:f>
              <c:strCache>
                <c:ptCount val="1"/>
                <c:pt idx="0">
                  <c:v> Sunova </c:v>
                </c:pt>
              </c:strCache>
            </c:strRef>
          </c:tx>
          <c:spPr>
            <a:ln w="28575" cap="rnd">
              <a:solidFill>
                <a:srgbClr val="002060"/>
              </a:solidFill>
              <a:round/>
            </a:ln>
            <a:effectLst/>
          </c:spPr>
          <c:marker>
            <c:symbol val="none"/>
          </c:marker>
          <c:cat>
            <c:strRef>
              <c:f>'21 5 Year Tot Mkt Shr Chgs'!$EQ$56:$EQ$61</c:f>
              <c:strCache>
                <c:ptCount val="6"/>
                <c:pt idx="0">
                  <c:v>2015</c:v>
                </c:pt>
                <c:pt idx="1">
                  <c:v>2016</c:v>
                </c:pt>
                <c:pt idx="2">
                  <c:v>2017</c:v>
                </c:pt>
                <c:pt idx="3">
                  <c:v>2018</c:v>
                </c:pt>
                <c:pt idx="4">
                  <c:v>2019</c:v>
                </c:pt>
                <c:pt idx="5">
                  <c:v>2020</c:v>
                </c:pt>
              </c:strCache>
            </c:strRef>
          </c:cat>
          <c:val>
            <c:numRef>
              <c:f>'21 5 Year Tot Mkt Shr Chgs'!$EV$56:$EV$61</c:f>
              <c:numCache>
                <c:formatCode>0.0%</c:formatCode>
                <c:ptCount val="6"/>
                <c:pt idx="0">
                  <c:v>0</c:v>
                </c:pt>
                <c:pt idx="1">
                  <c:v>-1.5031565546275711E-2</c:v>
                </c:pt>
                <c:pt idx="2">
                  <c:v>2.6185315790497755E-2</c:v>
                </c:pt>
                <c:pt idx="3">
                  <c:v>0.24632162260851623</c:v>
                </c:pt>
                <c:pt idx="4">
                  <c:v>0.26188341645314012</c:v>
                </c:pt>
                <c:pt idx="5">
                  <c:v>0.23286463069640734</c:v>
                </c:pt>
              </c:numCache>
            </c:numRef>
          </c:val>
          <c:smooth val="0"/>
          <c:extLst>
            <c:ext xmlns:c16="http://schemas.microsoft.com/office/drawing/2014/chart" uri="{C3380CC4-5D6E-409C-BE32-E72D297353CC}">
              <c16:uniqueId val="{00000004-CEC0-BC40-8A62-604DB716F00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044545668810337"/>
          <c:w val="0.85836329833770775"/>
          <c:h val="0.66394662792990822"/>
        </c:manualLayout>
      </c:layout>
      <c:lineChart>
        <c:grouping val="standard"/>
        <c:varyColors val="0"/>
        <c:ser>
          <c:idx val="0"/>
          <c:order val="0"/>
          <c:tx>
            <c:strRef>
              <c:f>'21 5 Year Tot Mkt Shr Chgs'!$ER$63</c:f>
              <c:strCache>
                <c:ptCount val="1"/>
                <c:pt idx="0">
                  <c:v> Assiniboine </c:v>
                </c:pt>
              </c:strCache>
            </c:strRef>
          </c:tx>
          <c:spPr>
            <a:ln w="28575" cap="rnd">
              <a:solidFill>
                <a:srgbClr val="FF0000"/>
              </a:solidFill>
              <a:round/>
            </a:ln>
            <a:effectLst/>
          </c:spPr>
          <c:marker>
            <c:symbol val="none"/>
          </c:marker>
          <c:cat>
            <c:strRef>
              <c:f>'21 5 Year Tot Mkt Shr Chgs'!$EQ$64:$EQ$69</c:f>
              <c:strCache>
                <c:ptCount val="6"/>
                <c:pt idx="0">
                  <c:v>2015</c:v>
                </c:pt>
                <c:pt idx="1">
                  <c:v>2016</c:v>
                </c:pt>
                <c:pt idx="2">
                  <c:v>2017</c:v>
                </c:pt>
                <c:pt idx="3">
                  <c:v>2018</c:v>
                </c:pt>
                <c:pt idx="4">
                  <c:v>2019</c:v>
                </c:pt>
                <c:pt idx="5">
                  <c:v>2020</c:v>
                </c:pt>
              </c:strCache>
            </c:strRef>
          </c:cat>
          <c:val>
            <c:numRef>
              <c:f>'21 5 Year Tot Mkt Shr Chgs'!$ER$64:$ER$69</c:f>
              <c:numCache>
                <c:formatCode>0.0%</c:formatCode>
                <c:ptCount val="6"/>
                <c:pt idx="0">
                  <c:v>0</c:v>
                </c:pt>
                <c:pt idx="1">
                  <c:v>8.2290487859538013E-3</c:v>
                </c:pt>
                <c:pt idx="2">
                  <c:v>6.1916597809306105E-3</c:v>
                </c:pt>
                <c:pt idx="3">
                  <c:v>-5.5658559658648736E-2</c:v>
                </c:pt>
                <c:pt idx="4">
                  <c:v>-0.11156675383744838</c:v>
                </c:pt>
                <c:pt idx="5">
                  <c:v>-0.18376027840103357</c:v>
                </c:pt>
              </c:numCache>
            </c:numRef>
          </c:val>
          <c:smooth val="0"/>
          <c:extLst>
            <c:ext xmlns:c16="http://schemas.microsoft.com/office/drawing/2014/chart" uri="{C3380CC4-5D6E-409C-BE32-E72D297353CC}">
              <c16:uniqueId val="{00000000-3F08-1944-93A8-71AAA7FC4D75}"/>
            </c:ext>
          </c:extLst>
        </c:ser>
        <c:ser>
          <c:idx val="1"/>
          <c:order val="1"/>
          <c:tx>
            <c:strRef>
              <c:f>'21 5 Year Tot Mkt Shr Chgs'!$ES$63</c:f>
              <c:strCache>
                <c:ptCount val="1"/>
                <c:pt idx="0">
                  <c:v> Steinbach </c:v>
                </c:pt>
              </c:strCache>
            </c:strRef>
          </c:tx>
          <c:spPr>
            <a:ln w="28575" cap="rnd">
              <a:solidFill>
                <a:srgbClr val="0432FF"/>
              </a:solidFill>
              <a:round/>
            </a:ln>
            <a:effectLst/>
          </c:spPr>
          <c:marker>
            <c:symbol val="none"/>
          </c:marker>
          <c:cat>
            <c:strRef>
              <c:f>'21 5 Year Tot Mkt Shr Chgs'!$EQ$64:$EQ$69</c:f>
              <c:strCache>
                <c:ptCount val="6"/>
                <c:pt idx="0">
                  <c:v>2015</c:v>
                </c:pt>
                <c:pt idx="1">
                  <c:v>2016</c:v>
                </c:pt>
                <c:pt idx="2">
                  <c:v>2017</c:v>
                </c:pt>
                <c:pt idx="3">
                  <c:v>2018</c:v>
                </c:pt>
                <c:pt idx="4">
                  <c:v>2019</c:v>
                </c:pt>
                <c:pt idx="5">
                  <c:v>2020</c:v>
                </c:pt>
              </c:strCache>
            </c:strRef>
          </c:cat>
          <c:val>
            <c:numRef>
              <c:f>'21 5 Year Tot Mkt Shr Chgs'!$ES$64:$ES$69</c:f>
              <c:numCache>
                <c:formatCode>0.0%</c:formatCode>
                <c:ptCount val="6"/>
                <c:pt idx="0">
                  <c:v>0</c:v>
                </c:pt>
                <c:pt idx="1">
                  <c:v>9.3236467199872691E-3</c:v>
                </c:pt>
                <c:pt idx="2">
                  <c:v>7.2140617581106625E-2</c:v>
                </c:pt>
                <c:pt idx="3">
                  <c:v>0.15168287471416317</c:v>
                </c:pt>
                <c:pt idx="4">
                  <c:v>0.23649433150225266</c:v>
                </c:pt>
                <c:pt idx="5">
                  <c:v>0.3303233305572631</c:v>
                </c:pt>
              </c:numCache>
            </c:numRef>
          </c:val>
          <c:smooth val="0"/>
          <c:extLst>
            <c:ext xmlns:c16="http://schemas.microsoft.com/office/drawing/2014/chart" uri="{C3380CC4-5D6E-409C-BE32-E72D297353CC}">
              <c16:uniqueId val="{00000001-3F08-1944-93A8-71AAA7FC4D75}"/>
            </c:ext>
          </c:extLst>
        </c:ser>
        <c:ser>
          <c:idx val="2"/>
          <c:order val="2"/>
          <c:tx>
            <c:strRef>
              <c:f>'21 5 Year Tot Mkt Shr Chgs'!$ET$63</c:f>
              <c:strCache>
                <c:ptCount val="1"/>
                <c:pt idx="0">
                  <c:v> Cambrian Credit Union </c:v>
                </c:pt>
              </c:strCache>
            </c:strRef>
          </c:tx>
          <c:spPr>
            <a:ln w="28575" cap="rnd">
              <a:solidFill>
                <a:srgbClr val="AB7942"/>
              </a:solidFill>
              <a:prstDash val="solid"/>
              <a:round/>
            </a:ln>
            <a:effectLst/>
          </c:spPr>
          <c:marker>
            <c:symbol val="none"/>
          </c:marker>
          <c:cat>
            <c:strRef>
              <c:f>'21 5 Year Tot Mkt Shr Chgs'!$EQ$64:$EQ$69</c:f>
              <c:strCache>
                <c:ptCount val="6"/>
                <c:pt idx="0">
                  <c:v>2015</c:v>
                </c:pt>
                <c:pt idx="1">
                  <c:v>2016</c:v>
                </c:pt>
                <c:pt idx="2">
                  <c:v>2017</c:v>
                </c:pt>
                <c:pt idx="3">
                  <c:v>2018</c:v>
                </c:pt>
                <c:pt idx="4">
                  <c:v>2019</c:v>
                </c:pt>
                <c:pt idx="5">
                  <c:v>2020</c:v>
                </c:pt>
              </c:strCache>
            </c:strRef>
          </c:cat>
          <c:val>
            <c:numRef>
              <c:f>'21 5 Year Tot Mkt Shr Chgs'!$ET$64:$ET$69</c:f>
              <c:numCache>
                <c:formatCode>0.0%</c:formatCode>
                <c:ptCount val="6"/>
                <c:pt idx="0">
                  <c:v>0</c:v>
                </c:pt>
                <c:pt idx="1">
                  <c:v>-7.6004790504470782E-3</c:v>
                </c:pt>
                <c:pt idx="2">
                  <c:v>-4.7384362911012494E-3</c:v>
                </c:pt>
                <c:pt idx="3">
                  <c:v>-1.6483650843882029E-2</c:v>
                </c:pt>
                <c:pt idx="4">
                  <c:v>-2.1353476741262305E-2</c:v>
                </c:pt>
                <c:pt idx="5">
                  <c:v>-6.2282623582884236E-2</c:v>
                </c:pt>
              </c:numCache>
            </c:numRef>
          </c:val>
          <c:smooth val="0"/>
          <c:extLst>
            <c:ext xmlns:c16="http://schemas.microsoft.com/office/drawing/2014/chart" uri="{C3380CC4-5D6E-409C-BE32-E72D297353CC}">
              <c16:uniqueId val="{00000002-3F08-1944-93A8-71AAA7FC4D75}"/>
            </c:ext>
          </c:extLst>
        </c:ser>
        <c:ser>
          <c:idx val="3"/>
          <c:order val="3"/>
          <c:tx>
            <c:strRef>
              <c:f>'21 5 Year Tot Mkt Shr Chgs'!$EU$63</c:f>
              <c:strCache>
                <c:ptCount val="1"/>
                <c:pt idx="0">
                  <c:v> Acccess Credit Union </c:v>
                </c:pt>
              </c:strCache>
            </c:strRef>
          </c:tx>
          <c:spPr>
            <a:ln w="28575" cap="rnd">
              <a:solidFill>
                <a:schemeClr val="accent4"/>
              </a:solidFill>
              <a:round/>
            </a:ln>
            <a:effectLst/>
          </c:spPr>
          <c:marker>
            <c:symbol val="none"/>
          </c:marker>
          <c:cat>
            <c:strRef>
              <c:f>'21 5 Year Tot Mkt Shr Chgs'!$EQ$64:$EQ$69</c:f>
              <c:strCache>
                <c:ptCount val="6"/>
                <c:pt idx="0">
                  <c:v>2015</c:v>
                </c:pt>
                <c:pt idx="1">
                  <c:v>2016</c:v>
                </c:pt>
                <c:pt idx="2">
                  <c:v>2017</c:v>
                </c:pt>
                <c:pt idx="3">
                  <c:v>2018</c:v>
                </c:pt>
                <c:pt idx="4">
                  <c:v>2019</c:v>
                </c:pt>
                <c:pt idx="5">
                  <c:v>2020</c:v>
                </c:pt>
              </c:strCache>
            </c:strRef>
          </c:cat>
          <c:val>
            <c:numRef>
              <c:f>'21 5 Year Tot Mkt Shr Chgs'!$EU$64:$EU$69</c:f>
              <c:numCache>
                <c:formatCode>0.0%</c:formatCode>
                <c:ptCount val="6"/>
                <c:pt idx="0">
                  <c:v>0</c:v>
                </c:pt>
                <c:pt idx="1">
                  <c:v>3.6580238892691935E-2</c:v>
                </c:pt>
                <c:pt idx="2">
                  <c:v>6.2771065179580476E-2</c:v>
                </c:pt>
                <c:pt idx="3">
                  <c:v>5.6112216437158302E-2</c:v>
                </c:pt>
                <c:pt idx="4">
                  <c:v>2.6700522647114356E-2</c:v>
                </c:pt>
                <c:pt idx="5">
                  <c:v>-2.7595067329050306E-3</c:v>
                </c:pt>
              </c:numCache>
            </c:numRef>
          </c:val>
          <c:smooth val="0"/>
          <c:extLst>
            <c:ext xmlns:c16="http://schemas.microsoft.com/office/drawing/2014/chart" uri="{C3380CC4-5D6E-409C-BE32-E72D297353CC}">
              <c16:uniqueId val="{00000003-3F08-1944-93A8-71AAA7FC4D75}"/>
            </c:ext>
          </c:extLst>
        </c:ser>
        <c:ser>
          <c:idx val="4"/>
          <c:order val="4"/>
          <c:tx>
            <c:strRef>
              <c:f>'21 5 Year Tot Mkt Shr Chgs'!$EV$63</c:f>
              <c:strCache>
                <c:ptCount val="1"/>
                <c:pt idx="0">
                  <c:v> Sunova </c:v>
                </c:pt>
              </c:strCache>
            </c:strRef>
          </c:tx>
          <c:spPr>
            <a:ln w="28575" cap="rnd">
              <a:solidFill>
                <a:srgbClr val="002060"/>
              </a:solidFill>
              <a:round/>
            </a:ln>
            <a:effectLst/>
          </c:spPr>
          <c:marker>
            <c:symbol val="none"/>
          </c:marker>
          <c:cat>
            <c:strRef>
              <c:f>'21 5 Year Tot Mkt Shr Chgs'!$EQ$64:$EQ$69</c:f>
              <c:strCache>
                <c:ptCount val="6"/>
                <c:pt idx="0">
                  <c:v>2015</c:v>
                </c:pt>
                <c:pt idx="1">
                  <c:v>2016</c:v>
                </c:pt>
                <c:pt idx="2">
                  <c:v>2017</c:v>
                </c:pt>
                <c:pt idx="3">
                  <c:v>2018</c:v>
                </c:pt>
                <c:pt idx="4">
                  <c:v>2019</c:v>
                </c:pt>
                <c:pt idx="5">
                  <c:v>2020</c:v>
                </c:pt>
              </c:strCache>
            </c:strRef>
          </c:cat>
          <c:val>
            <c:numRef>
              <c:f>'21 5 Year Tot Mkt Shr Chgs'!$EV$64:$EV$69</c:f>
              <c:numCache>
                <c:formatCode>0.0%</c:formatCode>
                <c:ptCount val="6"/>
                <c:pt idx="0">
                  <c:v>0</c:v>
                </c:pt>
                <c:pt idx="1">
                  <c:v>5.615550691327597E-2</c:v>
                </c:pt>
                <c:pt idx="2">
                  <c:v>0.18143047424730815</c:v>
                </c:pt>
                <c:pt idx="3">
                  <c:v>0.46839582480459152</c:v>
                </c:pt>
                <c:pt idx="4">
                  <c:v>0.40927471494096479</c:v>
                </c:pt>
                <c:pt idx="5">
                  <c:v>0.38336855426895228</c:v>
                </c:pt>
              </c:numCache>
            </c:numRef>
          </c:val>
          <c:smooth val="0"/>
          <c:extLst>
            <c:ext xmlns:c16="http://schemas.microsoft.com/office/drawing/2014/chart" uri="{C3380CC4-5D6E-409C-BE32-E72D297353CC}">
              <c16:uniqueId val="{00000004-3F08-1944-93A8-71AAA7FC4D7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03401780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Bks'!$EP$80</c:f>
              <c:strCache>
                <c:ptCount val="1"/>
                <c:pt idx="0">
                  <c:v> Assiniboine </c:v>
                </c:pt>
              </c:strCache>
            </c:strRef>
          </c:tx>
          <c:spPr>
            <a:ln w="28575" cap="rnd">
              <a:solidFill>
                <a:srgbClr val="FF0000"/>
              </a:solidFill>
              <a:round/>
            </a:ln>
            <a:effectLst/>
          </c:spPr>
          <c:marker>
            <c:symbol val="none"/>
          </c:marker>
          <c:cat>
            <c:numRef>
              <c:f>'22 5 Yr Change Prov Sh of Bks'!$EO$81:$EO$86</c:f>
              <c:numCache>
                <c:formatCode>@</c:formatCode>
                <c:ptCount val="6"/>
                <c:pt idx="0">
                  <c:v>2015</c:v>
                </c:pt>
                <c:pt idx="1">
                  <c:v>2016</c:v>
                </c:pt>
                <c:pt idx="2">
                  <c:v>2017</c:v>
                </c:pt>
                <c:pt idx="3">
                  <c:v>2018</c:v>
                </c:pt>
                <c:pt idx="4">
                  <c:v>2019</c:v>
                </c:pt>
                <c:pt idx="5">
                  <c:v>2020</c:v>
                </c:pt>
              </c:numCache>
            </c:numRef>
          </c:cat>
          <c:val>
            <c:numRef>
              <c:f>'22 5 Yr Change Prov Sh of Bks'!$EP$81:$EP$86</c:f>
              <c:numCache>
                <c:formatCode>0.0%</c:formatCode>
                <c:ptCount val="6"/>
                <c:pt idx="0">
                  <c:v>0</c:v>
                </c:pt>
                <c:pt idx="1">
                  <c:v>-2.7371021693517977E-3</c:v>
                </c:pt>
                <c:pt idx="2">
                  <c:v>-3.1784808014137252E-2</c:v>
                </c:pt>
                <c:pt idx="3">
                  <c:v>-9.5206456446161325E-3</c:v>
                </c:pt>
                <c:pt idx="4">
                  <c:v>-3.6562292592702453E-2</c:v>
                </c:pt>
                <c:pt idx="5">
                  <c:v>-9.7550708417213812E-3</c:v>
                </c:pt>
              </c:numCache>
            </c:numRef>
          </c:val>
          <c:smooth val="0"/>
          <c:extLst>
            <c:ext xmlns:c16="http://schemas.microsoft.com/office/drawing/2014/chart" uri="{C3380CC4-5D6E-409C-BE32-E72D297353CC}">
              <c16:uniqueId val="{00000000-7DA3-9E4D-AFDB-0EF7D1AB9033}"/>
            </c:ext>
          </c:extLst>
        </c:ser>
        <c:ser>
          <c:idx val="1"/>
          <c:order val="1"/>
          <c:tx>
            <c:strRef>
              <c:f>'22 5 Yr Change Prov Sh of Bks'!$EQ$80</c:f>
              <c:strCache>
                <c:ptCount val="1"/>
                <c:pt idx="0">
                  <c:v> Steinbach </c:v>
                </c:pt>
              </c:strCache>
            </c:strRef>
          </c:tx>
          <c:spPr>
            <a:ln w="28575" cap="rnd">
              <a:solidFill>
                <a:srgbClr val="0432FF"/>
              </a:solidFill>
              <a:round/>
            </a:ln>
            <a:effectLst/>
          </c:spPr>
          <c:marker>
            <c:symbol val="none"/>
          </c:marker>
          <c:cat>
            <c:numRef>
              <c:f>'22 5 Yr Change Prov Sh of Bks'!$EO$81:$EO$86</c:f>
              <c:numCache>
                <c:formatCode>@</c:formatCode>
                <c:ptCount val="6"/>
                <c:pt idx="0">
                  <c:v>2015</c:v>
                </c:pt>
                <c:pt idx="1">
                  <c:v>2016</c:v>
                </c:pt>
                <c:pt idx="2">
                  <c:v>2017</c:v>
                </c:pt>
                <c:pt idx="3">
                  <c:v>2018</c:v>
                </c:pt>
                <c:pt idx="4">
                  <c:v>2019</c:v>
                </c:pt>
                <c:pt idx="5">
                  <c:v>2020</c:v>
                </c:pt>
              </c:numCache>
            </c:numRef>
          </c:cat>
          <c:val>
            <c:numRef>
              <c:f>'22 5 Yr Change Prov Sh of Bks'!$EQ$81:$EQ$86</c:f>
              <c:numCache>
                <c:formatCode>0.0%</c:formatCode>
                <c:ptCount val="6"/>
                <c:pt idx="0">
                  <c:v>0</c:v>
                </c:pt>
                <c:pt idx="1">
                  <c:v>8.3396644304908028E-3</c:v>
                </c:pt>
                <c:pt idx="2">
                  <c:v>5.4422445322809085E-2</c:v>
                </c:pt>
                <c:pt idx="3">
                  <c:v>0.14780231752047421</c:v>
                </c:pt>
                <c:pt idx="4">
                  <c:v>0.26982655521316778</c:v>
                </c:pt>
                <c:pt idx="5">
                  <c:v>0.37693508868852155</c:v>
                </c:pt>
              </c:numCache>
            </c:numRef>
          </c:val>
          <c:smooth val="0"/>
          <c:extLst>
            <c:ext xmlns:c16="http://schemas.microsoft.com/office/drawing/2014/chart" uri="{C3380CC4-5D6E-409C-BE32-E72D297353CC}">
              <c16:uniqueId val="{00000001-7DA3-9E4D-AFDB-0EF7D1AB9033}"/>
            </c:ext>
          </c:extLst>
        </c:ser>
        <c:ser>
          <c:idx val="2"/>
          <c:order val="2"/>
          <c:tx>
            <c:strRef>
              <c:f>'22 5 Yr Change Prov Sh of Bks'!$ER$80</c:f>
              <c:strCache>
                <c:ptCount val="1"/>
                <c:pt idx="0">
                  <c:v> Cambrian Credit Union </c:v>
                </c:pt>
              </c:strCache>
            </c:strRef>
          </c:tx>
          <c:spPr>
            <a:ln w="28575" cap="rnd">
              <a:solidFill>
                <a:srgbClr val="AB7942"/>
              </a:solidFill>
              <a:prstDash val="solid"/>
              <a:round/>
            </a:ln>
            <a:effectLst/>
          </c:spPr>
          <c:marker>
            <c:symbol val="none"/>
          </c:marker>
          <c:cat>
            <c:numRef>
              <c:f>'22 5 Yr Change Prov Sh of Bks'!$EO$81:$EO$86</c:f>
              <c:numCache>
                <c:formatCode>@</c:formatCode>
                <c:ptCount val="6"/>
                <c:pt idx="0">
                  <c:v>2015</c:v>
                </c:pt>
                <c:pt idx="1">
                  <c:v>2016</c:v>
                </c:pt>
                <c:pt idx="2">
                  <c:v>2017</c:v>
                </c:pt>
                <c:pt idx="3">
                  <c:v>2018</c:v>
                </c:pt>
                <c:pt idx="4">
                  <c:v>2019</c:v>
                </c:pt>
                <c:pt idx="5">
                  <c:v>2020</c:v>
                </c:pt>
              </c:numCache>
            </c:numRef>
          </c:cat>
          <c:val>
            <c:numRef>
              <c:f>'22 5 Yr Change Prov Sh of Bks'!$ER$81:$ER$86</c:f>
              <c:numCache>
                <c:formatCode>0.0%</c:formatCode>
                <c:ptCount val="6"/>
                <c:pt idx="0">
                  <c:v>0</c:v>
                </c:pt>
                <c:pt idx="1">
                  <c:v>4.9890016848538055E-3</c:v>
                </c:pt>
                <c:pt idx="2">
                  <c:v>1.700399230911325E-3</c:v>
                </c:pt>
                <c:pt idx="3">
                  <c:v>1.9628398089952797E-2</c:v>
                </c:pt>
                <c:pt idx="4">
                  <c:v>3.3981409581194798E-2</c:v>
                </c:pt>
                <c:pt idx="5">
                  <c:v>8.8812896743350203E-2</c:v>
                </c:pt>
              </c:numCache>
            </c:numRef>
          </c:val>
          <c:smooth val="0"/>
          <c:extLst>
            <c:ext xmlns:c16="http://schemas.microsoft.com/office/drawing/2014/chart" uri="{C3380CC4-5D6E-409C-BE32-E72D297353CC}">
              <c16:uniqueId val="{00000002-7DA3-9E4D-AFDB-0EF7D1AB9033}"/>
            </c:ext>
          </c:extLst>
        </c:ser>
        <c:ser>
          <c:idx val="3"/>
          <c:order val="3"/>
          <c:tx>
            <c:strRef>
              <c:f>'22 5 Yr Change Prov Sh of Bks'!$ES$80</c:f>
              <c:strCache>
                <c:ptCount val="1"/>
                <c:pt idx="0">
                  <c:v> Acccess Credit Union </c:v>
                </c:pt>
              </c:strCache>
            </c:strRef>
          </c:tx>
          <c:spPr>
            <a:ln w="28575" cap="rnd">
              <a:solidFill>
                <a:schemeClr val="accent4"/>
              </a:solidFill>
              <a:round/>
            </a:ln>
            <a:effectLst/>
          </c:spPr>
          <c:marker>
            <c:symbol val="none"/>
          </c:marker>
          <c:cat>
            <c:numRef>
              <c:f>'22 5 Yr Change Prov Sh of Bks'!$EO$81:$EO$86</c:f>
              <c:numCache>
                <c:formatCode>@</c:formatCode>
                <c:ptCount val="6"/>
                <c:pt idx="0">
                  <c:v>2015</c:v>
                </c:pt>
                <c:pt idx="1">
                  <c:v>2016</c:v>
                </c:pt>
                <c:pt idx="2">
                  <c:v>2017</c:v>
                </c:pt>
                <c:pt idx="3">
                  <c:v>2018</c:v>
                </c:pt>
                <c:pt idx="4">
                  <c:v>2019</c:v>
                </c:pt>
                <c:pt idx="5">
                  <c:v>2020</c:v>
                </c:pt>
              </c:numCache>
            </c:numRef>
          </c:cat>
          <c:val>
            <c:numRef>
              <c:f>'22 5 Yr Change Prov Sh of Bks'!$ES$81:$ES$86</c:f>
              <c:numCache>
                <c:formatCode>0.0%</c:formatCode>
                <c:ptCount val="6"/>
                <c:pt idx="0">
                  <c:v>0</c:v>
                </c:pt>
                <c:pt idx="1">
                  <c:v>2.9542852497415548E-2</c:v>
                </c:pt>
                <c:pt idx="2">
                  <c:v>4.1300162393583001E-2</c:v>
                </c:pt>
                <c:pt idx="3">
                  <c:v>8.2022813893301461E-2</c:v>
                </c:pt>
                <c:pt idx="4">
                  <c:v>9.2321286219891566E-2</c:v>
                </c:pt>
                <c:pt idx="5">
                  <c:v>0.13937629959898298</c:v>
                </c:pt>
              </c:numCache>
            </c:numRef>
          </c:val>
          <c:smooth val="0"/>
          <c:extLst>
            <c:ext xmlns:c16="http://schemas.microsoft.com/office/drawing/2014/chart" uri="{C3380CC4-5D6E-409C-BE32-E72D297353CC}">
              <c16:uniqueId val="{00000003-7DA3-9E4D-AFDB-0EF7D1AB9033}"/>
            </c:ext>
          </c:extLst>
        </c:ser>
        <c:ser>
          <c:idx val="4"/>
          <c:order val="4"/>
          <c:tx>
            <c:strRef>
              <c:f>'22 5 Yr Change Prov Sh of Bks'!$ET$80</c:f>
              <c:strCache>
                <c:ptCount val="1"/>
                <c:pt idx="0">
                  <c:v> Sunova </c:v>
                </c:pt>
              </c:strCache>
            </c:strRef>
          </c:tx>
          <c:spPr>
            <a:ln w="28575" cap="rnd">
              <a:solidFill>
                <a:srgbClr val="002060"/>
              </a:solidFill>
              <a:round/>
            </a:ln>
            <a:effectLst/>
          </c:spPr>
          <c:marker>
            <c:symbol val="none"/>
          </c:marker>
          <c:cat>
            <c:numRef>
              <c:f>'22 5 Yr Change Prov Sh of Bks'!$EO$81:$EO$86</c:f>
              <c:numCache>
                <c:formatCode>@</c:formatCode>
                <c:ptCount val="6"/>
                <c:pt idx="0">
                  <c:v>2015</c:v>
                </c:pt>
                <c:pt idx="1">
                  <c:v>2016</c:v>
                </c:pt>
                <c:pt idx="2">
                  <c:v>2017</c:v>
                </c:pt>
                <c:pt idx="3">
                  <c:v>2018</c:v>
                </c:pt>
                <c:pt idx="4">
                  <c:v>2019</c:v>
                </c:pt>
                <c:pt idx="5">
                  <c:v>2020</c:v>
                </c:pt>
              </c:numCache>
            </c:numRef>
          </c:cat>
          <c:val>
            <c:numRef>
              <c:f>'22 5 Yr Change Prov Sh of Bks'!$ET$81:$ET$86</c:f>
              <c:numCache>
                <c:formatCode>0.0%</c:formatCode>
                <c:ptCount val="6"/>
                <c:pt idx="0">
                  <c:v>0</c:v>
                </c:pt>
                <c:pt idx="1">
                  <c:v>3.0003242008312191E-2</c:v>
                </c:pt>
                <c:pt idx="2">
                  <c:v>0.11091524138735449</c:v>
                </c:pt>
                <c:pt idx="3">
                  <c:v>0.42640091974849575</c:v>
                </c:pt>
                <c:pt idx="4">
                  <c:v>0.41855666890946497</c:v>
                </c:pt>
                <c:pt idx="5">
                  <c:v>0.50013855154379472</c:v>
                </c:pt>
              </c:numCache>
            </c:numRef>
          </c:val>
          <c:smooth val="0"/>
          <c:extLst>
            <c:ext xmlns:c16="http://schemas.microsoft.com/office/drawing/2014/chart" uri="{C3380CC4-5D6E-409C-BE32-E72D297353CC}">
              <c16:uniqueId val="{00000004-7DA3-9E4D-AFDB-0EF7D1AB903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48791306747034"/>
          <c:w val="0.85836329833770775"/>
          <c:h val="0.64951291465925254"/>
        </c:manualLayout>
      </c:layout>
      <c:lineChart>
        <c:grouping val="standard"/>
        <c:varyColors val="0"/>
        <c:ser>
          <c:idx val="0"/>
          <c:order val="0"/>
          <c:tx>
            <c:strRef>
              <c:f>'22 5 Yr Change Prov Sh of Bks'!$EP$64</c:f>
              <c:strCache>
                <c:ptCount val="1"/>
                <c:pt idx="0">
                  <c:v> Assiniboine </c:v>
                </c:pt>
              </c:strCache>
            </c:strRef>
          </c:tx>
          <c:spPr>
            <a:ln w="28575" cap="rnd">
              <a:solidFill>
                <a:srgbClr val="FF0000"/>
              </a:solidFill>
              <a:round/>
            </a:ln>
            <a:effectLst/>
          </c:spPr>
          <c:marker>
            <c:symbol val="none"/>
          </c:marker>
          <c:cat>
            <c:numRef>
              <c:f>'22 5 Yr Change Prov Sh of Bks'!$EO$65:$EO$70</c:f>
              <c:numCache>
                <c:formatCode>General</c:formatCode>
                <c:ptCount val="6"/>
                <c:pt idx="0">
                  <c:v>2015</c:v>
                </c:pt>
                <c:pt idx="1">
                  <c:v>2016</c:v>
                </c:pt>
                <c:pt idx="2">
                  <c:v>2017</c:v>
                </c:pt>
                <c:pt idx="3">
                  <c:v>2018</c:v>
                </c:pt>
                <c:pt idx="4">
                  <c:v>2019</c:v>
                </c:pt>
                <c:pt idx="5">
                  <c:v>2020</c:v>
                </c:pt>
              </c:numCache>
            </c:numRef>
          </c:cat>
          <c:val>
            <c:numRef>
              <c:f>'22 5 Yr Change Prov Sh of Bks'!$EP$65:$EP$70</c:f>
              <c:numCache>
                <c:formatCode>0.0%</c:formatCode>
                <c:ptCount val="6"/>
                <c:pt idx="0">
                  <c:v>0</c:v>
                </c:pt>
                <c:pt idx="1">
                  <c:v>-1.4284120007273528E-2</c:v>
                </c:pt>
                <c:pt idx="2">
                  <c:v>-6.8076474904491119E-2</c:v>
                </c:pt>
                <c:pt idx="3">
                  <c:v>-4.2264296601947228E-2</c:v>
                </c:pt>
                <c:pt idx="4">
                  <c:v>-5.5232366922511072E-2</c:v>
                </c:pt>
                <c:pt idx="5">
                  <c:v>1.8275879077905E-2</c:v>
                </c:pt>
              </c:numCache>
            </c:numRef>
          </c:val>
          <c:smooth val="0"/>
          <c:extLst>
            <c:ext xmlns:c16="http://schemas.microsoft.com/office/drawing/2014/chart" uri="{C3380CC4-5D6E-409C-BE32-E72D297353CC}">
              <c16:uniqueId val="{00000000-6183-9A46-8CF5-A16AB4B00215}"/>
            </c:ext>
          </c:extLst>
        </c:ser>
        <c:ser>
          <c:idx val="1"/>
          <c:order val="1"/>
          <c:tx>
            <c:strRef>
              <c:f>'22 5 Yr Change Prov Sh of Bks'!$EQ$64</c:f>
              <c:strCache>
                <c:ptCount val="1"/>
                <c:pt idx="0">
                  <c:v> Steinbach </c:v>
                </c:pt>
              </c:strCache>
            </c:strRef>
          </c:tx>
          <c:spPr>
            <a:ln w="28575" cap="rnd">
              <a:solidFill>
                <a:srgbClr val="0432FF"/>
              </a:solidFill>
              <a:round/>
            </a:ln>
            <a:effectLst/>
          </c:spPr>
          <c:marker>
            <c:symbol val="none"/>
          </c:marker>
          <c:cat>
            <c:numRef>
              <c:f>'22 5 Yr Change Prov Sh of Bks'!$EO$65:$EO$70</c:f>
              <c:numCache>
                <c:formatCode>General</c:formatCode>
                <c:ptCount val="6"/>
                <c:pt idx="0">
                  <c:v>2015</c:v>
                </c:pt>
                <c:pt idx="1">
                  <c:v>2016</c:v>
                </c:pt>
                <c:pt idx="2">
                  <c:v>2017</c:v>
                </c:pt>
                <c:pt idx="3">
                  <c:v>2018</c:v>
                </c:pt>
                <c:pt idx="4">
                  <c:v>2019</c:v>
                </c:pt>
                <c:pt idx="5">
                  <c:v>2020</c:v>
                </c:pt>
              </c:numCache>
            </c:numRef>
          </c:cat>
          <c:val>
            <c:numRef>
              <c:f>'22 5 Yr Change Prov Sh of Bks'!$EQ$65:$EQ$70</c:f>
              <c:numCache>
                <c:formatCode>0.0%</c:formatCode>
                <c:ptCount val="6"/>
                <c:pt idx="0">
                  <c:v>0</c:v>
                </c:pt>
                <c:pt idx="1">
                  <c:v>6.1391585787804572E-3</c:v>
                </c:pt>
                <c:pt idx="2">
                  <c:v>4.0283550135374088E-2</c:v>
                </c:pt>
                <c:pt idx="3">
                  <c:v>7.842015445349193E-2</c:v>
                </c:pt>
                <c:pt idx="4">
                  <c:v>0.19892217380800883</c:v>
                </c:pt>
                <c:pt idx="5">
                  <c:v>0.27610679342941979</c:v>
                </c:pt>
              </c:numCache>
            </c:numRef>
          </c:val>
          <c:smooth val="0"/>
          <c:extLst>
            <c:ext xmlns:c16="http://schemas.microsoft.com/office/drawing/2014/chart" uri="{C3380CC4-5D6E-409C-BE32-E72D297353CC}">
              <c16:uniqueId val="{00000001-6183-9A46-8CF5-A16AB4B00215}"/>
            </c:ext>
          </c:extLst>
        </c:ser>
        <c:ser>
          <c:idx val="2"/>
          <c:order val="2"/>
          <c:tx>
            <c:strRef>
              <c:f>'22 5 Yr Change Prov Sh of Bks'!$ER$64</c:f>
              <c:strCache>
                <c:ptCount val="1"/>
                <c:pt idx="0">
                  <c:v> Cambrian Credit Union </c:v>
                </c:pt>
              </c:strCache>
            </c:strRef>
          </c:tx>
          <c:spPr>
            <a:ln w="28575" cap="rnd">
              <a:solidFill>
                <a:srgbClr val="AB7942"/>
              </a:solidFill>
              <a:prstDash val="solid"/>
              <a:round/>
            </a:ln>
            <a:effectLst/>
          </c:spPr>
          <c:marker>
            <c:symbol val="none"/>
          </c:marker>
          <c:cat>
            <c:numRef>
              <c:f>'22 5 Yr Change Prov Sh of Bks'!$EO$65:$EO$70</c:f>
              <c:numCache>
                <c:formatCode>General</c:formatCode>
                <c:ptCount val="6"/>
                <c:pt idx="0">
                  <c:v>2015</c:v>
                </c:pt>
                <c:pt idx="1">
                  <c:v>2016</c:v>
                </c:pt>
                <c:pt idx="2">
                  <c:v>2017</c:v>
                </c:pt>
                <c:pt idx="3">
                  <c:v>2018</c:v>
                </c:pt>
                <c:pt idx="4">
                  <c:v>2019</c:v>
                </c:pt>
                <c:pt idx="5">
                  <c:v>2020</c:v>
                </c:pt>
              </c:numCache>
            </c:numRef>
          </c:cat>
          <c:val>
            <c:numRef>
              <c:f>'22 5 Yr Change Prov Sh of Bks'!$ER$65:$ER$70</c:f>
              <c:numCache>
                <c:formatCode>0.0%</c:formatCode>
                <c:ptCount val="6"/>
                <c:pt idx="0">
                  <c:v>0</c:v>
                </c:pt>
                <c:pt idx="1">
                  <c:v>1.0586857821195597E-2</c:v>
                </c:pt>
                <c:pt idx="2">
                  <c:v>1.5896307853421673E-4</c:v>
                </c:pt>
                <c:pt idx="3">
                  <c:v>-2.1794890191027243E-2</c:v>
                </c:pt>
                <c:pt idx="4">
                  <c:v>-7.4734835062260606E-3</c:v>
                </c:pt>
                <c:pt idx="5">
                  <c:v>7.7286321375534386E-2</c:v>
                </c:pt>
              </c:numCache>
            </c:numRef>
          </c:val>
          <c:smooth val="0"/>
          <c:extLst>
            <c:ext xmlns:c16="http://schemas.microsoft.com/office/drawing/2014/chart" uri="{C3380CC4-5D6E-409C-BE32-E72D297353CC}">
              <c16:uniqueId val="{00000002-6183-9A46-8CF5-A16AB4B00215}"/>
            </c:ext>
          </c:extLst>
        </c:ser>
        <c:ser>
          <c:idx val="3"/>
          <c:order val="3"/>
          <c:tx>
            <c:strRef>
              <c:f>'22 5 Yr Change Prov Sh of Bks'!$ES$64</c:f>
              <c:strCache>
                <c:ptCount val="1"/>
                <c:pt idx="0">
                  <c:v> Acccess Credit Union </c:v>
                </c:pt>
              </c:strCache>
            </c:strRef>
          </c:tx>
          <c:spPr>
            <a:ln w="28575" cap="rnd">
              <a:solidFill>
                <a:schemeClr val="accent4"/>
              </a:solidFill>
              <a:round/>
            </a:ln>
            <a:effectLst/>
          </c:spPr>
          <c:marker>
            <c:symbol val="none"/>
          </c:marker>
          <c:cat>
            <c:numRef>
              <c:f>'22 5 Yr Change Prov Sh of Bks'!$EO$65:$EO$70</c:f>
              <c:numCache>
                <c:formatCode>General</c:formatCode>
                <c:ptCount val="6"/>
                <c:pt idx="0">
                  <c:v>2015</c:v>
                </c:pt>
                <c:pt idx="1">
                  <c:v>2016</c:v>
                </c:pt>
                <c:pt idx="2">
                  <c:v>2017</c:v>
                </c:pt>
                <c:pt idx="3">
                  <c:v>2018</c:v>
                </c:pt>
                <c:pt idx="4">
                  <c:v>2019</c:v>
                </c:pt>
                <c:pt idx="5">
                  <c:v>2020</c:v>
                </c:pt>
              </c:numCache>
            </c:numRef>
          </c:cat>
          <c:val>
            <c:numRef>
              <c:f>'22 5 Yr Change Prov Sh of Bks'!$ES$65:$ES$70</c:f>
              <c:numCache>
                <c:formatCode>0.0%</c:formatCode>
                <c:ptCount val="6"/>
                <c:pt idx="0">
                  <c:v>0</c:v>
                </c:pt>
                <c:pt idx="1">
                  <c:v>2.429616122967726E-2</c:v>
                </c:pt>
                <c:pt idx="2">
                  <c:v>2.5702097115233819E-2</c:v>
                </c:pt>
                <c:pt idx="3">
                  <c:v>3.2514964618817026E-2</c:v>
                </c:pt>
                <c:pt idx="4">
                  <c:v>5.0045227322686729E-2</c:v>
                </c:pt>
                <c:pt idx="5">
                  <c:v>0.10985489146854326</c:v>
                </c:pt>
              </c:numCache>
            </c:numRef>
          </c:val>
          <c:smooth val="0"/>
          <c:extLst>
            <c:ext xmlns:c16="http://schemas.microsoft.com/office/drawing/2014/chart" uri="{C3380CC4-5D6E-409C-BE32-E72D297353CC}">
              <c16:uniqueId val="{00000003-6183-9A46-8CF5-A16AB4B00215}"/>
            </c:ext>
          </c:extLst>
        </c:ser>
        <c:ser>
          <c:idx val="4"/>
          <c:order val="4"/>
          <c:tx>
            <c:strRef>
              <c:f>'22 5 Yr Change Prov Sh of Bks'!$ET$64</c:f>
              <c:strCache>
                <c:ptCount val="1"/>
                <c:pt idx="0">
                  <c:v> Sunova </c:v>
                </c:pt>
              </c:strCache>
            </c:strRef>
          </c:tx>
          <c:spPr>
            <a:ln w="28575" cap="rnd">
              <a:solidFill>
                <a:srgbClr val="002060"/>
              </a:solidFill>
              <a:round/>
            </a:ln>
            <a:effectLst/>
          </c:spPr>
          <c:marker>
            <c:symbol val="none"/>
          </c:marker>
          <c:cat>
            <c:numRef>
              <c:f>'22 5 Yr Change Prov Sh of Bks'!$EO$65:$EO$70</c:f>
              <c:numCache>
                <c:formatCode>General</c:formatCode>
                <c:ptCount val="6"/>
                <c:pt idx="0">
                  <c:v>2015</c:v>
                </c:pt>
                <c:pt idx="1">
                  <c:v>2016</c:v>
                </c:pt>
                <c:pt idx="2">
                  <c:v>2017</c:v>
                </c:pt>
                <c:pt idx="3">
                  <c:v>2018</c:v>
                </c:pt>
                <c:pt idx="4">
                  <c:v>2019</c:v>
                </c:pt>
                <c:pt idx="5">
                  <c:v>2020</c:v>
                </c:pt>
              </c:numCache>
            </c:numRef>
          </c:cat>
          <c:val>
            <c:numRef>
              <c:f>'22 5 Yr Change Prov Sh of Bks'!$ET$65:$ET$70</c:f>
              <c:numCache>
                <c:formatCode>0.0%</c:formatCode>
                <c:ptCount val="6"/>
                <c:pt idx="0">
                  <c:v>0</c:v>
                </c:pt>
                <c:pt idx="1">
                  <c:v>7.8571420755246969E-3</c:v>
                </c:pt>
                <c:pt idx="2">
                  <c:v>5.1471556684535721E-2</c:v>
                </c:pt>
                <c:pt idx="3">
                  <c:v>0.29977881034499998</c:v>
                </c:pt>
                <c:pt idx="4">
                  <c:v>0.31667235182021214</c:v>
                </c:pt>
                <c:pt idx="5">
                  <c:v>0.42901310440798002</c:v>
                </c:pt>
              </c:numCache>
            </c:numRef>
          </c:val>
          <c:smooth val="0"/>
          <c:extLst>
            <c:ext xmlns:c16="http://schemas.microsoft.com/office/drawing/2014/chart" uri="{C3380CC4-5D6E-409C-BE32-E72D297353CC}">
              <c16:uniqueId val="{00000004-6183-9A46-8CF5-A16AB4B0021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Manitoba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441915971499104"/>
          <c:w val="0.85836329833770775"/>
          <c:h val="0.63997262229294138"/>
        </c:manualLayout>
      </c:layout>
      <c:lineChart>
        <c:grouping val="standard"/>
        <c:varyColors val="0"/>
        <c:ser>
          <c:idx val="0"/>
          <c:order val="0"/>
          <c:tx>
            <c:strRef>
              <c:f>'22 5 Yr Change Prov Sh of Bks'!$EP$72</c:f>
              <c:strCache>
                <c:ptCount val="1"/>
                <c:pt idx="0">
                  <c:v> Assiniboine </c:v>
                </c:pt>
              </c:strCache>
            </c:strRef>
          </c:tx>
          <c:spPr>
            <a:ln w="28575" cap="rnd">
              <a:solidFill>
                <a:srgbClr val="FF0000"/>
              </a:solidFill>
              <a:round/>
            </a:ln>
            <a:effectLst/>
          </c:spPr>
          <c:marker>
            <c:symbol val="none"/>
          </c:marker>
          <c:cat>
            <c:numRef>
              <c:f>'22 5 Yr Change Prov Sh of Bks'!$EO$73:$EO$78</c:f>
              <c:numCache>
                <c:formatCode>@</c:formatCode>
                <c:ptCount val="6"/>
                <c:pt idx="0">
                  <c:v>2015</c:v>
                </c:pt>
                <c:pt idx="1">
                  <c:v>2016</c:v>
                </c:pt>
                <c:pt idx="2">
                  <c:v>2017</c:v>
                </c:pt>
                <c:pt idx="3">
                  <c:v>2018</c:v>
                </c:pt>
                <c:pt idx="4">
                  <c:v>2019</c:v>
                </c:pt>
                <c:pt idx="5">
                  <c:v>2020</c:v>
                </c:pt>
              </c:numCache>
            </c:numRef>
          </c:cat>
          <c:val>
            <c:numRef>
              <c:f>'22 5 Yr Change Prov Sh of Bks'!$EP$73:$EP$78</c:f>
              <c:numCache>
                <c:formatCode>0.0%</c:formatCode>
                <c:ptCount val="6"/>
                <c:pt idx="0">
                  <c:v>0</c:v>
                </c:pt>
                <c:pt idx="1">
                  <c:v>1.3005697464367869E-2</c:v>
                </c:pt>
                <c:pt idx="2">
                  <c:v>1.6326127535482852E-2</c:v>
                </c:pt>
                <c:pt idx="3">
                  <c:v>2.1318636570546588E-2</c:v>
                </c:pt>
                <c:pt idx="4">
                  <c:v>-3.1007028973267368E-2</c:v>
                </c:pt>
                <c:pt idx="5">
                  <c:v>-7.593676987483175E-2</c:v>
                </c:pt>
              </c:numCache>
            </c:numRef>
          </c:val>
          <c:smooth val="0"/>
          <c:extLst>
            <c:ext xmlns:c16="http://schemas.microsoft.com/office/drawing/2014/chart" uri="{C3380CC4-5D6E-409C-BE32-E72D297353CC}">
              <c16:uniqueId val="{00000000-8E68-8A4D-92E0-0E97663F7FB1}"/>
            </c:ext>
          </c:extLst>
        </c:ser>
        <c:ser>
          <c:idx val="1"/>
          <c:order val="1"/>
          <c:tx>
            <c:strRef>
              <c:f>'22 5 Yr Change Prov Sh of Bks'!$EQ$72</c:f>
              <c:strCache>
                <c:ptCount val="1"/>
                <c:pt idx="0">
                  <c:v> Steinbach </c:v>
                </c:pt>
              </c:strCache>
            </c:strRef>
          </c:tx>
          <c:spPr>
            <a:ln w="28575" cap="rnd">
              <a:solidFill>
                <a:srgbClr val="0432FF"/>
              </a:solidFill>
              <a:round/>
            </a:ln>
            <a:effectLst/>
          </c:spPr>
          <c:marker>
            <c:symbol val="none"/>
          </c:marker>
          <c:cat>
            <c:numRef>
              <c:f>'22 5 Yr Change Prov Sh of Bks'!$EO$73:$EO$78</c:f>
              <c:numCache>
                <c:formatCode>@</c:formatCode>
                <c:ptCount val="6"/>
                <c:pt idx="0">
                  <c:v>2015</c:v>
                </c:pt>
                <c:pt idx="1">
                  <c:v>2016</c:v>
                </c:pt>
                <c:pt idx="2">
                  <c:v>2017</c:v>
                </c:pt>
                <c:pt idx="3">
                  <c:v>2018</c:v>
                </c:pt>
                <c:pt idx="4">
                  <c:v>2019</c:v>
                </c:pt>
                <c:pt idx="5">
                  <c:v>2020</c:v>
                </c:pt>
              </c:numCache>
            </c:numRef>
          </c:cat>
          <c:val>
            <c:numRef>
              <c:f>'22 5 Yr Change Prov Sh of Bks'!$EQ$73:$EQ$78</c:f>
              <c:numCache>
                <c:formatCode>0.0%</c:formatCode>
                <c:ptCount val="6"/>
                <c:pt idx="0">
                  <c:v>0</c:v>
                </c:pt>
                <c:pt idx="1">
                  <c:v>1.4105481233684542E-2</c:v>
                </c:pt>
                <c:pt idx="2">
                  <c:v>8.2939330144066459E-2</c:v>
                </c:pt>
                <c:pt idx="3">
                  <c:v>0.24556133313342982</c:v>
                </c:pt>
                <c:pt idx="4">
                  <c:v>0.34861490282508151</c:v>
                </c:pt>
                <c:pt idx="5">
                  <c:v>0.50605617616535881</c:v>
                </c:pt>
              </c:numCache>
            </c:numRef>
          </c:val>
          <c:smooth val="0"/>
          <c:extLst>
            <c:ext xmlns:c16="http://schemas.microsoft.com/office/drawing/2014/chart" uri="{C3380CC4-5D6E-409C-BE32-E72D297353CC}">
              <c16:uniqueId val="{00000001-8E68-8A4D-92E0-0E97663F7FB1}"/>
            </c:ext>
          </c:extLst>
        </c:ser>
        <c:ser>
          <c:idx val="2"/>
          <c:order val="2"/>
          <c:tx>
            <c:strRef>
              <c:f>'22 5 Yr Change Prov Sh of Bks'!$ER$72</c:f>
              <c:strCache>
                <c:ptCount val="1"/>
                <c:pt idx="0">
                  <c:v> Cambrian Credit Union </c:v>
                </c:pt>
              </c:strCache>
            </c:strRef>
          </c:tx>
          <c:spPr>
            <a:ln w="28575" cap="rnd">
              <a:solidFill>
                <a:srgbClr val="AB7942"/>
              </a:solidFill>
              <a:prstDash val="solid"/>
              <a:round/>
            </a:ln>
            <a:effectLst/>
          </c:spPr>
          <c:marker>
            <c:symbol val="none"/>
          </c:marker>
          <c:cat>
            <c:numRef>
              <c:f>'22 5 Yr Change Prov Sh of Bks'!$EO$73:$EO$78</c:f>
              <c:numCache>
                <c:formatCode>@</c:formatCode>
                <c:ptCount val="6"/>
                <c:pt idx="0">
                  <c:v>2015</c:v>
                </c:pt>
                <c:pt idx="1">
                  <c:v>2016</c:v>
                </c:pt>
                <c:pt idx="2">
                  <c:v>2017</c:v>
                </c:pt>
                <c:pt idx="3">
                  <c:v>2018</c:v>
                </c:pt>
                <c:pt idx="4">
                  <c:v>2019</c:v>
                </c:pt>
                <c:pt idx="5">
                  <c:v>2020</c:v>
                </c:pt>
              </c:numCache>
            </c:numRef>
          </c:cat>
          <c:val>
            <c:numRef>
              <c:f>'22 5 Yr Change Prov Sh of Bks'!$ER$73:$ER$78</c:f>
              <c:numCache>
                <c:formatCode>0.0%</c:formatCode>
                <c:ptCount val="6"/>
                <c:pt idx="0">
                  <c:v>0</c:v>
                </c:pt>
                <c:pt idx="1">
                  <c:v>-2.8988253281003891E-3</c:v>
                </c:pt>
                <c:pt idx="2">
                  <c:v>5.2859423913353817E-3</c:v>
                </c:pt>
                <c:pt idx="3">
                  <c:v>6.3686855044587917E-2</c:v>
                </c:pt>
                <c:pt idx="4">
                  <c:v>6.7386442654535181E-2</c:v>
                </c:pt>
                <c:pt idx="5">
                  <c:v>6.1587821405034007E-2</c:v>
                </c:pt>
              </c:numCache>
            </c:numRef>
          </c:val>
          <c:smooth val="0"/>
          <c:extLst>
            <c:ext xmlns:c16="http://schemas.microsoft.com/office/drawing/2014/chart" uri="{C3380CC4-5D6E-409C-BE32-E72D297353CC}">
              <c16:uniqueId val="{00000002-8E68-8A4D-92E0-0E97663F7FB1}"/>
            </c:ext>
          </c:extLst>
        </c:ser>
        <c:ser>
          <c:idx val="3"/>
          <c:order val="3"/>
          <c:tx>
            <c:strRef>
              <c:f>'22 5 Yr Change Prov Sh of Bks'!$ES$72</c:f>
              <c:strCache>
                <c:ptCount val="1"/>
                <c:pt idx="0">
                  <c:v> Acccess Credit Union </c:v>
                </c:pt>
              </c:strCache>
            </c:strRef>
          </c:tx>
          <c:spPr>
            <a:ln w="28575" cap="rnd">
              <a:solidFill>
                <a:schemeClr val="accent4"/>
              </a:solidFill>
              <a:round/>
            </a:ln>
            <a:effectLst/>
          </c:spPr>
          <c:marker>
            <c:symbol val="none"/>
          </c:marker>
          <c:cat>
            <c:numRef>
              <c:f>'22 5 Yr Change Prov Sh of Bks'!$EO$73:$EO$78</c:f>
              <c:numCache>
                <c:formatCode>@</c:formatCode>
                <c:ptCount val="6"/>
                <c:pt idx="0">
                  <c:v>2015</c:v>
                </c:pt>
                <c:pt idx="1">
                  <c:v>2016</c:v>
                </c:pt>
                <c:pt idx="2">
                  <c:v>2017</c:v>
                </c:pt>
                <c:pt idx="3">
                  <c:v>2018</c:v>
                </c:pt>
                <c:pt idx="4">
                  <c:v>2019</c:v>
                </c:pt>
                <c:pt idx="5">
                  <c:v>2020</c:v>
                </c:pt>
              </c:numCache>
            </c:numRef>
          </c:cat>
          <c:val>
            <c:numRef>
              <c:f>'22 5 Yr Change Prov Sh of Bks'!$ES$73:$ES$78</c:f>
              <c:numCache>
                <c:formatCode>0.0%</c:formatCode>
                <c:ptCount val="6"/>
                <c:pt idx="0">
                  <c:v>0</c:v>
                </c:pt>
                <c:pt idx="1">
                  <c:v>4.1491205933504006E-2</c:v>
                </c:pt>
                <c:pt idx="2">
                  <c:v>7.347540662967654E-2</c:v>
                </c:pt>
                <c:pt idx="3">
                  <c:v>0.14220031323332083</c:v>
                </c:pt>
                <c:pt idx="4">
                  <c:v>0.11979779470398369</c:v>
                </c:pt>
                <c:pt idx="5">
                  <c:v>0.12897381374042513</c:v>
                </c:pt>
              </c:numCache>
            </c:numRef>
          </c:val>
          <c:smooth val="0"/>
          <c:extLst>
            <c:ext xmlns:c16="http://schemas.microsoft.com/office/drawing/2014/chart" uri="{C3380CC4-5D6E-409C-BE32-E72D297353CC}">
              <c16:uniqueId val="{00000003-8E68-8A4D-92E0-0E97663F7FB1}"/>
            </c:ext>
          </c:extLst>
        </c:ser>
        <c:ser>
          <c:idx val="4"/>
          <c:order val="4"/>
          <c:tx>
            <c:strRef>
              <c:f>'22 5 Yr Change Prov Sh of Bks'!$ET$72</c:f>
              <c:strCache>
                <c:ptCount val="1"/>
                <c:pt idx="0">
                  <c:v> Sunova </c:v>
                </c:pt>
              </c:strCache>
            </c:strRef>
          </c:tx>
          <c:spPr>
            <a:ln w="28575" cap="rnd">
              <a:solidFill>
                <a:srgbClr val="002060"/>
              </a:solidFill>
              <a:round/>
            </a:ln>
            <a:effectLst/>
          </c:spPr>
          <c:marker>
            <c:symbol val="none"/>
          </c:marker>
          <c:cat>
            <c:numRef>
              <c:f>'22 5 Yr Change Prov Sh of Bks'!$EO$73:$EO$78</c:f>
              <c:numCache>
                <c:formatCode>@</c:formatCode>
                <c:ptCount val="6"/>
                <c:pt idx="0">
                  <c:v>2015</c:v>
                </c:pt>
                <c:pt idx="1">
                  <c:v>2016</c:v>
                </c:pt>
                <c:pt idx="2">
                  <c:v>2017</c:v>
                </c:pt>
                <c:pt idx="3">
                  <c:v>2018</c:v>
                </c:pt>
                <c:pt idx="4">
                  <c:v>2019</c:v>
                </c:pt>
                <c:pt idx="5">
                  <c:v>2020</c:v>
                </c:pt>
              </c:numCache>
            </c:numRef>
          </c:cat>
          <c:val>
            <c:numRef>
              <c:f>'22 5 Yr Change Prov Sh of Bks'!$ET$73:$ET$78</c:f>
              <c:numCache>
                <c:formatCode>0.0%</c:formatCode>
                <c:ptCount val="6"/>
                <c:pt idx="0">
                  <c:v>0</c:v>
                </c:pt>
                <c:pt idx="1">
                  <c:v>6.1159214961929886E-2</c:v>
                </c:pt>
                <c:pt idx="2">
                  <c:v>0.19332996569023242</c:v>
                </c:pt>
                <c:pt idx="3">
                  <c:v>0.58809087229425372</c:v>
                </c:pt>
                <c:pt idx="4">
                  <c:v>0.53706234984101997</c:v>
                </c:pt>
                <c:pt idx="5">
                  <c:v>0.56610855963637374</c:v>
                </c:pt>
              </c:numCache>
            </c:numRef>
          </c:val>
          <c:smooth val="0"/>
          <c:extLst>
            <c:ext xmlns:c16="http://schemas.microsoft.com/office/drawing/2014/chart" uri="{C3380CC4-5D6E-409C-BE32-E72D297353CC}">
              <c16:uniqueId val="{00000004-8E68-8A4D-92E0-0E97663F7FB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03401780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874559140687589"/>
          <c:w val="0.85836329833770775"/>
          <c:h val="0.63564636391555773"/>
        </c:manualLayout>
      </c:layout>
      <c:lineChart>
        <c:grouping val="standard"/>
        <c:varyColors val="0"/>
        <c:ser>
          <c:idx val="0"/>
          <c:order val="0"/>
          <c:tx>
            <c:strRef>
              <c:f>'21 5 Year Tot Mkt Shr Chgs'!$AQ$63</c:f>
              <c:strCache>
                <c:ptCount val="1"/>
                <c:pt idx="0">
                  <c:v> Van City </c:v>
                </c:pt>
              </c:strCache>
            </c:strRef>
          </c:tx>
          <c:spPr>
            <a:ln w="28575" cap="rnd">
              <a:solidFill>
                <a:srgbClr val="FF0000"/>
              </a:solidFill>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Chgs'!$AQ$64:$AQ$69</c:f>
              <c:numCache>
                <c:formatCode>0.0%</c:formatCode>
                <c:ptCount val="6"/>
                <c:pt idx="0">
                  <c:v>0</c:v>
                </c:pt>
                <c:pt idx="1">
                  <c:v>3.6518136294898516E-3</c:v>
                </c:pt>
                <c:pt idx="2">
                  <c:v>-2.7390963069278393E-2</c:v>
                </c:pt>
                <c:pt idx="3">
                  <c:v>-5.3105157983677459E-2</c:v>
                </c:pt>
                <c:pt idx="4">
                  <c:v>-7.803905614801282E-2</c:v>
                </c:pt>
                <c:pt idx="5">
                  <c:v>-0.10165277805442943</c:v>
                </c:pt>
              </c:numCache>
            </c:numRef>
          </c:val>
          <c:smooth val="0"/>
          <c:extLst>
            <c:ext xmlns:c16="http://schemas.microsoft.com/office/drawing/2014/chart" uri="{C3380CC4-5D6E-409C-BE32-E72D297353CC}">
              <c16:uniqueId val="{00000000-67CE-B04D-AEAA-8807C54861A5}"/>
            </c:ext>
          </c:extLst>
        </c:ser>
        <c:ser>
          <c:idx val="1"/>
          <c:order val="1"/>
          <c:tx>
            <c:strRef>
              <c:f>'21 5 Year Tot Mkt Shr Chgs'!$AR$63</c:f>
              <c:strCache>
                <c:ptCount val="1"/>
                <c:pt idx="0">
                  <c:v> Coast Capital </c:v>
                </c:pt>
              </c:strCache>
            </c:strRef>
          </c:tx>
          <c:spPr>
            <a:ln w="28575" cap="rnd">
              <a:solidFill>
                <a:srgbClr val="0432FF"/>
              </a:solidFill>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Chgs'!$AR$64:$AR$69</c:f>
              <c:numCache>
                <c:formatCode>0.0%</c:formatCode>
                <c:ptCount val="6"/>
                <c:pt idx="0">
                  <c:v>0</c:v>
                </c:pt>
                <c:pt idx="1">
                  <c:v>5.934308761970343E-2</c:v>
                </c:pt>
                <c:pt idx="2">
                  <c:v>0.15121989063674646</c:v>
                </c:pt>
                <c:pt idx="3">
                  <c:v>0.19126498633131264</c:v>
                </c:pt>
                <c:pt idx="4">
                  <c:v>0.19027753609656398</c:v>
                </c:pt>
                <c:pt idx="5">
                  <c:v>0.17484086893261847</c:v>
                </c:pt>
              </c:numCache>
            </c:numRef>
          </c:val>
          <c:smooth val="0"/>
          <c:extLst>
            <c:ext xmlns:c16="http://schemas.microsoft.com/office/drawing/2014/chart" uri="{C3380CC4-5D6E-409C-BE32-E72D297353CC}">
              <c16:uniqueId val="{00000001-67CE-B04D-AEAA-8807C54861A5}"/>
            </c:ext>
          </c:extLst>
        </c:ser>
        <c:ser>
          <c:idx val="2"/>
          <c:order val="2"/>
          <c:tx>
            <c:strRef>
              <c:f>'21 5 Year Tot Mkt Shr Chgs'!$AS$63</c:f>
              <c:strCache>
                <c:ptCount val="1"/>
                <c:pt idx="0">
                  <c:v> First West </c:v>
                </c:pt>
              </c:strCache>
            </c:strRef>
          </c:tx>
          <c:spPr>
            <a:ln w="28575" cap="rnd">
              <a:solidFill>
                <a:srgbClr val="AB7942"/>
              </a:solidFill>
              <a:prstDash val="solid"/>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Chgs'!$AS$64:$AS$69</c:f>
              <c:numCache>
                <c:formatCode>0.0%</c:formatCode>
                <c:ptCount val="6"/>
                <c:pt idx="0">
                  <c:v>0</c:v>
                </c:pt>
                <c:pt idx="1">
                  <c:v>-3.6084851405592235E-2</c:v>
                </c:pt>
                <c:pt idx="2">
                  <c:v>-5.0761219502869978E-2</c:v>
                </c:pt>
                <c:pt idx="3">
                  <c:v>-8.5707598833775003E-3</c:v>
                </c:pt>
                <c:pt idx="4">
                  <c:v>-1.5498132092758616E-2</c:v>
                </c:pt>
                <c:pt idx="5">
                  <c:v>-7.8995195240598878E-2</c:v>
                </c:pt>
              </c:numCache>
            </c:numRef>
          </c:val>
          <c:smooth val="0"/>
          <c:extLst>
            <c:ext xmlns:c16="http://schemas.microsoft.com/office/drawing/2014/chart" uri="{C3380CC4-5D6E-409C-BE32-E72D297353CC}">
              <c16:uniqueId val="{00000002-67CE-B04D-AEAA-8807C54861A5}"/>
            </c:ext>
          </c:extLst>
        </c:ser>
        <c:ser>
          <c:idx val="3"/>
          <c:order val="3"/>
          <c:tx>
            <c:strRef>
              <c:f>'21 5 Year Tot Mkt Shr Chgs'!$AT$63</c:f>
              <c:strCache>
                <c:ptCount val="1"/>
                <c:pt idx="0">
                  <c:v> Prospera </c:v>
                </c:pt>
              </c:strCache>
            </c:strRef>
          </c:tx>
          <c:spPr>
            <a:ln w="28575" cap="rnd">
              <a:solidFill>
                <a:srgbClr val="FFC000"/>
              </a:solidFill>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Chgs'!$AT$64:$AT$69</c:f>
              <c:numCache>
                <c:formatCode>0.0%</c:formatCode>
                <c:ptCount val="6"/>
                <c:pt idx="0">
                  <c:v>0</c:v>
                </c:pt>
                <c:pt idx="1">
                  <c:v>4.3066933031762795E-3</c:v>
                </c:pt>
                <c:pt idx="2">
                  <c:v>0.10262710709764687</c:v>
                </c:pt>
                <c:pt idx="3">
                  <c:v>9.5561600188553378E-2</c:v>
                </c:pt>
                <c:pt idx="4">
                  <c:v>4.4268620909481089E-2</c:v>
                </c:pt>
                <c:pt idx="5">
                  <c:v>7.0865783530409704E-2</c:v>
                </c:pt>
              </c:numCache>
            </c:numRef>
          </c:val>
          <c:smooth val="0"/>
          <c:extLst>
            <c:ext xmlns:c16="http://schemas.microsoft.com/office/drawing/2014/chart" uri="{C3380CC4-5D6E-409C-BE32-E72D297353CC}">
              <c16:uniqueId val="{00000003-67CE-B04D-AEAA-8807C54861A5}"/>
            </c:ext>
          </c:extLst>
        </c:ser>
        <c:ser>
          <c:idx val="4"/>
          <c:order val="4"/>
          <c:tx>
            <c:strRef>
              <c:f>'21 5 Year Tot Mkt Shr Chgs'!$AU$63</c:f>
              <c:strCache>
                <c:ptCount val="1"/>
                <c:pt idx="0">
                  <c:v> Interior </c:v>
                </c:pt>
              </c:strCache>
            </c:strRef>
          </c:tx>
          <c:spPr>
            <a:ln w="28575" cap="rnd">
              <a:solidFill>
                <a:schemeClr val="tx1"/>
              </a:solidFill>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Chgs'!$AU$64:$AU$69</c:f>
              <c:numCache>
                <c:formatCode>0.0%</c:formatCode>
                <c:ptCount val="6"/>
                <c:pt idx="0">
                  <c:v>0</c:v>
                </c:pt>
                <c:pt idx="1">
                  <c:v>3.2750956276341954E-2</c:v>
                </c:pt>
                <c:pt idx="2">
                  <c:v>-3.1618276156852324E-2</c:v>
                </c:pt>
                <c:pt idx="3">
                  <c:v>5.1404999460313841E-3</c:v>
                </c:pt>
                <c:pt idx="4">
                  <c:v>2.7191748582800351E-2</c:v>
                </c:pt>
                <c:pt idx="5">
                  <c:v>-7.3390052855400126E-3</c:v>
                </c:pt>
              </c:numCache>
            </c:numRef>
          </c:val>
          <c:smooth val="0"/>
          <c:extLst>
            <c:ext xmlns:c16="http://schemas.microsoft.com/office/drawing/2014/chart" uri="{C3380CC4-5D6E-409C-BE32-E72D297353CC}">
              <c16:uniqueId val="{00000004-67CE-B04D-AEAA-8807C54861A5}"/>
            </c:ext>
          </c:extLst>
        </c:ser>
        <c:ser>
          <c:idx val="5"/>
          <c:order val="5"/>
          <c:tx>
            <c:strRef>
              <c:f>'21 5 Year Tot Mkt Shr Chgs'!$AV$63</c:f>
              <c:strCache>
                <c:ptCount val="1"/>
                <c:pt idx="0">
                  <c:v> Coastal Community </c:v>
                </c:pt>
              </c:strCache>
            </c:strRef>
          </c:tx>
          <c:spPr>
            <a:ln w="28575" cap="rnd">
              <a:solidFill>
                <a:srgbClr val="00B050"/>
              </a:solidFill>
              <a:prstDash val="solid"/>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Chgs'!$AV$64:$AV$69</c:f>
              <c:numCache>
                <c:formatCode>0.0%</c:formatCode>
                <c:ptCount val="6"/>
                <c:pt idx="0">
                  <c:v>0</c:v>
                </c:pt>
                <c:pt idx="1">
                  <c:v>6.9919184999024067E-2</c:v>
                </c:pt>
                <c:pt idx="2">
                  <c:v>0.13904909271234578</c:v>
                </c:pt>
                <c:pt idx="3">
                  <c:v>9.2056118126120315E-2</c:v>
                </c:pt>
                <c:pt idx="4">
                  <c:v>0.13242362798007346</c:v>
                </c:pt>
                <c:pt idx="5">
                  <c:v>8.5496117754204695E-2</c:v>
                </c:pt>
              </c:numCache>
            </c:numRef>
          </c:val>
          <c:smooth val="0"/>
          <c:extLst>
            <c:ext xmlns:c16="http://schemas.microsoft.com/office/drawing/2014/chart" uri="{C3380CC4-5D6E-409C-BE32-E72D297353CC}">
              <c16:uniqueId val="{00000005-67CE-B04D-AEAA-8807C54861A5}"/>
            </c:ext>
          </c:extLst>
        </c:ser>
        <c:ser>
          <c:idx val="6"/>
          <c:order val="6"/>
          <c:tx>
            <c:strRef>
              <c:f>'21 5 Year Tot Mkt Shr Chgs'!$AW$63</c:f>
              <c:strCache>
                <c:ptCount val="1"/>
                <c:pt idx="0">
                  <c:v> Blue Shore </c:v>
                </c:pt>
              </c:strCache>
            </c:strRef>
          </c:tx>
          <c:spPr>
            <a:ln w="28575" cap="rnd">
              <a:solidFill>
                <a:srgbClr val="00B0F0"/>
              </a:solidFill>
              <a:prstDash val="solid"/>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Chgs'!$AW$64:$AW$69</c:f>
              <c:numCache>
                <c:formatCode>0.0%</c:formatCode>
                <c:ptCount val="6"/>
                <c:pt idx="0">
                  <c:v>0</c:v>
                </c:pt>
                <c:pt idx="1">
                  <c:v>6.8773265697697109E-2</c:v>
                </c:pt>
                <c:pt idx="2">
                  <c:v>0.15691540741621859</c:v>
                </c:pt>
                <c:pt idx="3">
                  <c:v>0.21248654465387645</c:v>
                </c:pt>
                <c:pt idx="4">
                  <c:v>0.24512319535829594</c:v>
                </c:pt>
                <c:pt idx="5">
                  <c:v>0.21513619877958845</c:v>
                </c:pt>
              </c:numCache>
            </c:numRef>
          </c:val>
          <c:smooth val="0"/>
          <c:extLst>
            <c:ext xmlns:c16="http://schemas.microsoft.com/office/drawing/2014/chart" uri="{C3380CC4-5D6E-409C-BE32-E72D297353CC}">
              <c16:uniqueId val="{00000006-67CE-B04D-AEAA-8807C54861A5}"/>
            </c:ext>
          </c:extLst>
        </c:ser>
        <c:ser>
          <c:idx val="7"/>
          <c:order val="7"/>
          <c:tx>
            <c:strRef>
              <c:f>'21 5 Year Tot Mkt Shr Chgs'!$AX$63</c:f>
              <c:strCache>
                <c:ptCount val="1"/>
                <c:pt idx="0">
                  <c:v> Gulf and Fraser </c:v>
                </c:pt>
              </c:strCache>
            </c:strRef>
          </c:tx>
          <c:spPr>
            <a:ln w="28575" cap="rnd">
              <a:solidFill>
                <a:schemeClr val="accent2">
                  <a:lumMod val="60000"/>
                </a:schemeClr>
              </a:solidFill>
              <a:round/>
            </a:ln>
            <a:effectLst/>
          </c:spPr>
          <c:marker>
            <c:symbol val="none"/>
          </c:marker>
          <c:cat>
            <c:strRef>
              <c:f>'21 5 Year Tot Mkt Shr Chgs'!$AP$64:$AP$69</c:f>
              <c:strCache>
                <c:ptCount val="6"/>
                <c:pt idx="0">
                  <c:v>2015</c:v>
                </c:pt>
                <c:pt idx="1">
                  <c:v>2016</c:v>
                </c:pt>
                <c:pt idx="2">
                  <c:v>2017</c:v>
                </c:pt>
                <c:pt idx="3">
                  <c:v>2018</c:v>
                </c:pt>
                <c:pt idx="4">
                  <c:v>2019</c:v>
                </c:pt>
                <c:pt idx="5">
                  <c:v>2020</c:v>
                </c:pt>
              </c:strCache>
            </c:strRef>
          </c:cat>
          <c:val>
            <c:numRef>
              <c:f>'21 5 Year Tot Mkt Shr Chgs'!$AX$64:$AX$69</c:f>
              <c:numCache>
                <c:formatCode>0.0%</c:formatCode>
                <c:ptCount val="6"/>
                <c:pt idx="0">
                  <c:v>0</c:v>
                </c:pt>
                <c:pt idx="1">
                  <c:v>0</c:v>
                </c:pt>
                <c:pt idx="2">
                  <c:v>0.15016997197674678</c:v>
                </c:pt>
                <c:pt idx="3">
                  <c:v>0.22114350275308997</c:v>
                </c:pt>
                <c:pt idx="4">
                  <c:v>0.2727219382678</c:v>
                </c:pt>
                <c:pt idx="5">
                  <c:v>0.21805185080698655</c:v>
                </c:pt>
              </c:numCache>
            </c:numRef>
          </c:val>
          <c:smooth val="0"/>
          <c:extLst>
            <c:ext xmlns:c16="http://schemas.microsoft.com/office/drawing/2014/chart" uri="{C3380CC4-5D6E-409C-BE32-E72D297353CC}">
              <c16:uniqueId val="{00000007-67CE-B04D-AEAA-8807C54861A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75005025037796"/>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Steinbach</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22490885627"/>
          <c:y val="0.14528193876755505"/>
          <c:w val="0.85836329833770775"/>
          <c:h val="0.64911010046158024"/>
        </c:manualLayout>
      </c:layout>
      <c:lineChart>
        <c:grouping val="standard"/>
        <c:varyColors val="0"/>
        <c:ser>
          <c:idx val="0"/>
          <c:order val="0"/>
          <c:tx>
            <c:strRef>
              <c:f>'21 5 Year Tot Mkt Shr Chgs'!$ER$2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Chgs'!$ER$3:$ER$8</c:f>
              <c:numCache>
                <c:formatCode>0.00%</c:formatCode>
                <c:ptCount val="6"/>
                <c:pt idx="0">
                  <c:v>0</c:v>
                </c:pt>
                <c:pt idx="1">
                  <c:v>-3.8922695638916482E-2</c:v>
                </c:pt>
                <c:pt idx="2">
                  <c:v>7.1710698148916528E-3</c:v>
                </c:pt>
                <c:pt idx="3">
                  <c:v>6.8380776449438838E-2</c:v>
                </c:pt>
                <c:pt idx="4">
                  <c:v>0.22195623298798411</c:v>
                </c:pt>
                <c:pt idx="5">
                  <c:v>3.1423342192601386E-2</c:v>
                </c:pt>
              </c:numCache>
            </c:numRef>
          </c:val>
          <c:smooth val="0"/>
          <c:extLst>
            <c:ext xmlns:c16="http://schemas.microsoft.com/office/drawing/2014/chart" uri="{C3380CC4-5D6E-409C-BE32-E72D297353CC}">
              <c16:uniqueId val="{00000000-025F-DC42-AF2F-1F136D765B55}"/>
            </c:ext>
          </c:extLst>
        </c:ser>
        <c:ser>
          <c:idx val="1"/>
          <c:order val="1"/>
          <c:tx>
            <c:strRef>
              <c:f>'21 5 Year Tot Mkt Shr Chgs'!$ES$2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Chgs'!$ES$3:$ES$8</c:f>
              <c:numCache>
                <c:formatCode>0.00%</c:formatCode>
                <c:ptCount val="6"/>
                <c:pt idx="0">
                  <c:v>0</c:v>
                </c:pt>
                <c:pt idx="1">
                  <c:v>2.0724045231830204E-2</c:v>
                </c:pt>
                <c:pt idx="2">
                  <c:v>2.2830344702438166E-2</c:v>
                </c:pt>
                <c:pt idx="3">
                  <c:v>-2.1051366765993316E-2</c:v>
                </c:pt>
                <c:pt idx="4">
                  <c:v>3.0250637863919086E-2</c:v>
                </c:pt>
                <c:pt idx="5">
                  <c:v>0.23062592917692207</c:v>
                </c:pt>
              </c:numCache>
            </c:numRef>
          </c:val>
          <c:smooth val="0"/>
          <c:extLst>
            <c:ext xmlns:c16="http://schemas.microsoft.com/office/drawing/2014/chart" uri="{C3380CC4-5D6E-409C-BE32-E72D297353CC}">
              <c16:uniqueId val="{00000001-025F-DC42-AF2F-1F136D765B55}"/>
            </c:ext>
          </c:extLst>
        </c:ser>
        <c:ser>
          <c:idx val="2"/>
          <c:order val="2"/>
          <c:tx>
            <c:strRef>
              <c:f>'21 5 Year Tot Mkt Shr Chgs'!$ET$2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Chgs'!$ET$3:$ET$8</c:f>
              <c:numCache>
                <c:formatCode>0.00%</c:formatCode>
                <c:ptCount val="6"/>
                <c:pt idx="0">
                  <c:v>0</c:v>
                </c:pt>
                <c:pt idx="1">
                  <c:v>-1.6710533174287924E-2</c:v>
                </c:pt>
                <c:pt idx="2">
                  <c:v>1.5266363241824833E-2</c:v>
                </c:pt>
                <c:pt idx="3">
                  <c:v>3.4066985901585259E-2</c:v>
                </c:pt>
                <c:pt idx="4">
                  <c:v>0.14903301998769211</c:v>
                </c:pt>
                <c:pt idx="5">
                  <c:v>0.10219696638463469</c:v>
                </c:pt>
              </c:numCache>
            </c:numRef>
          </c:val>
          <c:smooth val="0"/>
          <c:extLst>
            <c:ext xmlns:c16="http://schemas.microsoft.com/office/drawing/2014/chart" uri="{C3380CC4-5D6E-409C-BE32-E72D297353CC}">
              <c16:uniqueId val="{00000002-025F-DC42-AF2F-1F136D765B55}"/>
            </c:ext>
          </c:extLst>
        </c:ser>
        <c:ser>
          <c:idx val="3"/>
          <c:order val="3"/>
          <c:tx>
            <c:strRef>
              <c:f>'21 5 Year Tot Mkt Shr Chgs'!$EU$2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Chgs'!$EU$3:$EU$8</c:f>
              <c:numCache>
                <c:formatCode>0.00%</c:formatCode>
                <c:ptCount val="6"/>
                <c:pt idx="0">
                  <c:v>0</c:v>
                </c:pt>
                <c:pt idx="1">
                  <c:v>-5.5656294703058007E-4</c:v>
                </c:pt>
                <c:pt idx="2">
                  <c:v>6.3628839834007245E-2</c:v>
                </c:pt>
                <c:pt idx="3">
                  <c:v>0.14843188366620857</c:v>
                </c:pt>
                <c:pt idx="4">
                  <c:v>0.2254720751201128</c:v>
                </c:pt>
                <c:pt idx="5">
                  <c:v>0.27707262210401618</c:v>
                </c:pt>
              </c:numCache>
            </c:numRef>
          </c:val>
          <c:smooth val="0"/>
          <c:extLst>
            <c:ext xmlns:c16="http://schemas.microsoft.com/office/drawing/2014/chart" uri="{C3380CC4-5D6E-409C-BE32-E72D297353CC}">
              <c16:uniqueId val="{00000003-025F-DC42-AF2F-1F136D765B55}"/>
            </c:ext>
          </c:extLst>
        </c:ser>
        <c:ser>
          <c:idx val="5"/>
          <c:order val="4"/>
          <c:tx>
            <c:strRef>
              <c:f>'21 5 Year Tot Mkt Shr Chgs'!$EW$2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Chgs'!$EW$3:$EW$8</c:f>
              <c:numCache>
                <c:formatCode>0.00%</c:formatCode>
                <c:ptCount val="6"/>
                <c:pt idx="0">
                  <c:v>0</c:v>
                </c:pt>
                <c:pt idx="1">
                  <c:v>5.2904441172298916E-3</c:v>
                </c:pt>
                <c:pt idx="2">
                  <c:v>6.7746134497865346E-2</c:v>
                </c:pt>
                <c:pt idx="3">
                  <c:v>0.14684745075684175</c:v>
                </c:pt>
                <c:pt idx="4">
                  <c:v>0.23138274011119686</c:v>
                </c:pt>
                <c:pt idx="5">
                  <c:v>0.32072915979943378</c:v>
                </c:pt>
              </c:numCache>
            </c:numRef>
          </c:val>
          <c:smooth val="0"/>
          <c:extLst>
            <c:ext xmlns:c16="http://schemas.microsoft.com/office/drawing/2014/chart" uri="{C3380CC4-5D6E-409C-BE32-E72D297353CC}">
              <c16:uniqueId val="{00000004-025F-DC42-AF2F-1F136D765B55}"/>
            </c:ext>
          </c:extLst>
        </c:ser>
        <c:ser>
          <c:idx val="6"/>
          <c:order val="5"/>
          <c:tx>
            <c:strRef>
              <c:f>'21 5 Year Tot Mkt Shr Chgs'!$EX$2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Chgs'!$EX$3:$EX$8</c:f>
              <c:numCache>
                <c:formatCode>0.00%</c:formatCode>
                <c:ptCount val="6"/>
                <c:pt idx="0">
                  <c:v>0</c:v>
                </c:pt>
                <c:pt idx="1">
                  <c:v>-6.0393250794556902E-3</c:v>
                </c:pt>
                <c:pt idx="2">
                  <c:v>3.5349585752342635E-2</c:v>
                </c:pt>
                <c:pt idx="3">
                  <c:v>8.1701503643464207E-2</c:v>
                </c:pt>
                <c:pt idx="4">
                  <c:v>0.19458046791536646</c:v>
                </c:pt>
                <c:pt idx="5">
                  <c:v>0.21492115155039548</c:v>
                </c:pt>
              </c:numCache>
            </c:numRef>
          </c:val>
          <c:smooth val="0"/>
          <c:extLst>
            <c:ext xmlns:c16="http://schemas.microsoft.com/office/drawing/2014/chart" uri="{C3380CC4-5D6E-409C-BE32-E72D297353CC}">
              <c16:uniqueId val="{00000005-025F-DC42-AF2F-1F136D765B5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Steinbach</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80958227679164"/>
          <c:w val="0.85836329833770775"/>
          <c:h val="0.64458241024956631"/>
        </c:manualLayout>
      </c:layout>
      <c:lineChart>
        <c:grouping val="standard"/>
        <c:varyColors val="0"/>
        <c:ser>
          <c:idx val="0"/>
          <c:order val="0"/>
          <c:tx>
            <c:strRef>
              <c:f>'22 5 Yr Change Prov Sh of Bks'!$EN$4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Bks'!$EN$5:$EN$10</c:f>
              <c:numCache>
                <c:formatCode>0.0%</c:formatCode>
                <c:ptCount val="6"/>
                <c:pt idx="0">
                  <c:v>0</c:v>
                </c:pt>
                <c:pt idx="1">
                  <c:v>-2.1620322887311857E-2</c:v>
                </c:pt>
                <c:pt idx="2">
                  <c:v>2.2890523345263734E-2</c:v>
                </c:pt>
                <c:pt idx="3">
                  <c:v>7.7253909906761592E-2</c:v>
                </c:pt>
                <c:pt idx="4">
                  <c:v>0.24752771828488565</c:v>
                </c:pt>
                <c:pt idx="5">
                  <c:v>0.26699935305116601</c:v>
                </c:pt>
              </c:numCache>
            </c:numRef>
          </c:val>
          <c:smooth val="0"/>
          <c:extLst>
            <c:ext xmlns:c16="http://schemas.microsoft.com/office/drawing/2014/chart" uri="{C3380CC4-5D6E-409C-BE32-E72D297353CC}">
              <c16:uniqueId val="{00000000-8FB4-E846-8F75-78F3FF2D1D1B}"/>
            </c:ext>
          </c:extLst>
        </c:ser>
        <c:ser>
          <c:idx val="1"/>
          <c:order val="1"/>
          <c:tx>
            <c:strRef>
              <c:f>'22 5 Yr Change Prov Sh of Bks'!$EO$4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Bks'!$EO$5:$EO$10</c:f>
              <c:numCache>
                <c:formatCode>0.0%</c:formatCode>
                <c:ptCount val="6"/>
                <c:pt idx="0">
                  <c:v>0</c:v>
                </c:pt>
                <c:pt idx="1">
                  <c:v>4.5730953287500903E-2</c:v>
                </c:pt>
                <c:pt idx="2">
                  <c:v>5.3626743711811579E-2</c:v>
                </c:pt>
                <c:pt idx="3">
                  <c:v>4.4037758108715852E-2</c:v>
                </c:pt>
                <c:pt idx="4">
                  <c:v>0.10585096907110406</c:v>
                </c:pt>
                <c:pt idx="5">
                  <c:v>0.30155190352671163</c:v>
                </c:pt>
              </c:numCache>
            </c:numRef>
          </c:val>
          <c:smooth val="0"/>
          <c:extLst>
            <c:ext xmlns:c16="http://schemas.microsoft.com/office/drawing/2014/chart" uri="{C3380CC4-5D6E-409C-BE32-E72D297353CC}">
              <c16:uniqueId val="{00000001-8FB4-E846-8F75-78F3FF2D1D1B}"/>
            </c:ext>
          </c:extLst>
        </c:ser>
        <c:ser>
          <c:idx val="2"/>
          <c:order val="2"/>
          <c:tx>
            <c:strRef>
              <c:f>'22 5 Yr Change Prov Sh of Bks'!$EP$4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Bks'!$EP$5:$EP$10</c:f>
              <c:numCache>
                <c:formatCode>0.0%</c:formatCode>
                <c:ptCount val="6"/>
                <c:pt idx="0">
                  <c:v>0</c:v>
                </c:pt>
                <c:pt idx="1">
                  <c:v>6.1391585787804572E-3</c:v>
                </c:pt>
                <c:pt idx="2">
                  <c:v>4.0283550135374088E-2</c:v>
                </c:pt>
                <c:pt idx="3">
                  <c:v>6.7162878623433522E-2</c:v>
                </c:pt>
                <c:pt idx="4">
                  <c:v>0.19628637865319509</c:v>
                </c:pt>
                <c:pt idx="5">
                  <c:v>0.27751380494905448</c:v>
                </c:pt>
              </c:numCache>
            </c:numRef>
          </c:val>
          <c:smooth val="0"/>
          <c:extLst>
            <c:ext xmlns:c16="http://schemas.microsoft.com/office/drawing/2014/chart" uri="{C3380CC4-5D6E-409C-BE32-E72D297353CC}">
              <c16:uniqueId val="{00000002-8FB4-E846-8F75-78F3FF2D1D1B}"/>
            </c:ext>
          </c:extLst>
        </c:ser>
        <c:ser>
          <c:idx val="3"/>
          <c:order val="3"/>
          <c:tx>
            <c:strRef>
              <c:f>'22 5 Yr Change Prov Sh of Bks'!$EQ$4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Bks'!$EQ$5:$EQ$10</c:f>
              <c:numCache>
                <c:formatCode>0.0%</c:formatCode>
                <c:ptCount val="6"/>
                <c:pt idx="0">
                  <c:v>0</c:v>
                </c:pt>
                <c:pt idx="1">
                  <c:v>-1.7762108440580037E-3</c:v>
                </c:pt>
                <c:pt idx="2">
                  <c:v>8.9319777870206299E-2</c:v>
                </c:pt>
                <c:pt idx="3">
                  <c:v>0.20080343301886033</c:v>
                </c:pt>
                <c:pt idx="4">
                  <c:v>0.3175714101541241</c:v>
                </c:pt>
                <c:pt idx="5">
                  <c:v>0.48057895239451975</c:v>
                </c:pt>
              </c:numCache>
            </c:numRef>
          </c:val>
          <c:smooth val="0"/>
          <c:extLst>
            <c:ext xmlns:c16="http://schemas.microsoft.com/office/drawing/2014/chart" uri="{C3380CC4-5D6E-409C-BE32-E72D297353CC}">
              <c16:uniqueId val="{00000003-8FB4-E846-8F75-78F3FF2D1D1B}"/>
            </c:ext>
          </c:extLst>
        </c:ser>
        <c:ser>
          <c:idx val="5"/>
          <c:order val="4"/>
          <c:tx>
            <c:strRef>
              <c:f>'22 5 Yr Change Prov Sh of Bks'!$ES$4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Bks'!$ES$5:$ES$10</c:f>
              <c:numCache>
                <c:formatCode>0.0%</c:formatCode>
                <c:ptCount val="6"/>
                <c:pt idx="0">
                  <c:v>0</c:v>
                </c:pt>
                <c:pt idx="1">
                  <c:v>5.4601766528760949E-3</c:v>
                </c:pt>
                <c:pt idx="2">
                  <c:v>9.4179971077619287E-2</c:v>
                </c:pt>
                <c:pt idx="3">
                  <c:v>0.15930588316807923</c:v>
                </c:pt>
                <c:pt idx="4">
                  <c:v>0.27464508769840179</c:v>
                </c:pt>
                <c:pt idx="5">
                  <c:v>0.43263290131985105</c:v>
                </c:pt>
              </c:numCache>
            </c:numRef>
          </c:val>
          <c:smooth val="0"/>
          <c:extLst>
            <c:ext xmlns:c16="http://schemas.microsoft.com/office/drawing/2014/chart" uri="{C3380CC4-5D6E-409C-BE32-E72D297353CC}">
              <c16:uniqueId val="{00000004-8FB4-E846-8F75-78F3FF2D1D1B}"/>
            </c:ext>
          </c:extLst>
        </c:ser>
        <c:ser>
          <c:idx val="6"/>
          <c:order val="5"/>
          <c:tx>
            <c:strRef>
              <c:f>'22 5 Yr Change Prov Sh of Bks'!$ET$4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Bks'!$ET$5:$ET$10</c:f>
              <c:numCache>
                <c:formatCode>0.0%</c:formatCode>
                <c:ptCount val="6"/>
                <c:pt idx="0">
                  <c:v>0</c:v>
                </c:pt>
                <c:pt idx="1">
                  <c:v>3.2995050161179974E-3</c:v>
                </c:pt>
                <c:pt idx="2">
                  <c:v>6.0466897696088345E-2</c:v>
                </c:pt>
                <c:pt idx="3">
                  <c:v>0.10129329602557496</c:v>
                </c:pt>
                <c:pt idx="4">
                  <c:v>0.23564177012671453</c:v>
                </c:pt>
                <c:pt idx="5">
                  <c:v>0.34756484629325179</c:v>
                </c:pt>
              </c:numCache>
            </c:numRef>
          </c:val>
          <c:smooth val="0"/>
          <c:extLst>
            <c:ext xmlns:c16="http://schemas.microsoft.com/office/drawing/2014/chart" uri="{C3380CC4-5D6E-409C-BE32-E72D297353CC}">
              <c16:uniqueId val="{00000005-8FB4-E846-8F75-78F3FF2D1D1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00075483784865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813948828915474E-2"/>
          <c:y val="0.21000280193733953"/>
          <c:w val="0.85836329833770775"/>
          <c:h val="0.64829628597310296"/>
        </c:manualLayout>
      </c:layout>
      <c:lineChart>
        <c:grouping val="standard"/>
        <c:varyColors val="0"/>
        <c:ser>
          <c:idx val="0"/>
          <c:order val="0"/>
          <c:tx>
            <c:strRef>
              <c:f>'21 5 Year Tot Mkt Shr Chgs'!$FU$2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Chgs'!$FU$3:$FU$8</c:f>
              <c:numCache>
                <c:formatCode>0.00%</c:formatCode>
                <c:ptCount val="6"/>
                <c:pt idx="0">
                  <c:v>0</c:v>
                </c:pt>
                <c:pt idx="1">
                  <c:v>1.679523548182682E-2</c:v>
                </c:pt>
                <c:pt idx="2">
                  <c:v>3.1545556804655928E-2</c:v>
                </c:pt>
                <c:pt idx="3">
                  <c:v>9.2966223561255293E-2</c:v>
                </c:pt>
                <c:pt idx="4">
                  <c:v>0.1554169077170339</c:v>
                </c:pt>
                <c:pt idx="5">
                  <c:v>1.3295908394479743E-2</c:v>
                </c:pt>
              </c:numCache>
            </c:numRef>
          </c:val>
          <c:smooth val="0"/>
          <c:extLst>
            <c:ext xmlns:c16="http://schemas.microsoft.com/office/drawing/2014/chart" uri="{C3380CC4-5D6E-409C-BE32-E72D297353CC}">
              <c16:uniqueId val="{00000000-533A-3549-BA39-C30BA70356C1}"/>
            </c:ext>
          </c:extLst>
        </c:ser>
        <c:ser>
          <c:idx val="1"/>
          <c:order val="1"/>
          <c:tx>
            <c:strRef>
              <c:f>'21 5 Year Tot Mkt Shr Chgs'!$FV$2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Chgs'!$FV$3:$FV$8</c:f>
              <c:numCache>
                <c:formatCode>0.00%</c:formatCode>
                <c:ptCount val="6"/>
                <c:pt idx="0">
                  <c:v>0</c:v>
                </c:pt>
                <c:pt idx="1">
                  <c:v>-7.2566051826960017E-3</c:v>
                </c:pt>
                <c:pt idx="2">
                  <c:v>-2.1935817595670756E-2</c:v>
                </c:pt>
                <c:pt idx="3">
                  <c:v>-0.11815836296270829</c:v>
                </c:pt>
                <c:pt idx="4">
                  <c:v>-0.14745807918094267</c:v>
                </c:pt>
                <c:pt idx="5">
                  <c:v>-7.70532585201128E-2</c:v>
                </c:pt>
              </c:numCache>
            </c:numRef>
          </c:val>
          <c:smooth val="0"/>
          <c:extLst>
            <c:ext xmlns:c16="http://schemas.microsoft.com/office/drawing/2014/chart" uri="{C3380CC4-5D6E-409C-BE32-E72D297353CC}">
              <c16:uniqueId val="{00000001-533A-3549-BA39-C30BA70356C1}"/>
            </c:ext>
          </c:extLst>
        </c:ser>
        <c:ser>
          <c:idx val="2"/>
          <c:order val="2"/>
          <c:tx>
            <c:strRef>
              <c:f>'21 5 Year Tot Mkt Shr Chgs'!$FW$2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Chgs'!$FW$3:$FW$8</c:f>
              <c:numCache>
                <c:formatCode>0.00%</c:formatCode>
                <c:ptCount val="6"/>
                <c:pt idx="0">
                  <c:v>0</c:v>
                </c:pt>
                <c:pt idx="1">
                  <c:v>1.0341190475503912E-3</c:v>
                </c:pt>
                <c:pt idx="2">
                  <c:v>1.035571284562047E-3</c:v>
                </c:pt>
                <c:pt idx="3">
                  <c:v>-9.9502193532978907E-3</c:v>
                </c:pt>
                <c:pt idx="4">
                  <c:v>6.351091866167953E-3</c:v>
                </c:pt>
                <c:pt idx="5">
                  <c:v>-4.1397866697090981E-2</c:v>
                </c:pt>
              </c:numCache>
            </c:numRef>
          </c:val>
          <c:smooth val="0"/>
          <c:extLst>
            <c:ext xmlns:c16="http://schemas.microsoft.com/office/drawing/2014/chart" uri="{C3380CC4-5D6E-409C-BE32-E72D297353CC}">
              <c16:uniqueId val="{00000002-533A-3549-BA39-C30BA70356C1}"/>
            </c:ext>
          </c:extLst>
        </c:ser>
        <c:ser>
          <c:idx val="3"/>
          <c:order val="3"/>
          <c:tx>
            <c:strRef>
              <c:f>'21 5 Year Tot Mkt Shr Chgs'!$FX$2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Chgs'!$FX$3:$FX$8</c:f>
              <c:numCache>
                <c:formatCode>0.00%</c:formatCode>
                <c:ptCount val="6"/>
                <c:pt idx="0">
                  <c:v>0</c:v>
                </c:pt>
                <c:pt idx="1">
                  <c:v>3.1255152316541801E-2</c:v>
                </c:pt>
                <c:pt idx="2">
                  <c:v>7.0817585499043406E-2</c:v>
                </c:pt>
                <c:pt idx="3">
                  <c:v>7.9309950349793712E-2</c:v>
                </c:pt>
                <c:pt idx="4">
                  <c:v>4.2823426964567361E-2</c:v>
                </c:pt>
                <c:pt idx="5">
                  <c:v>-2.8634927492841009E-3</c:v>
                </c:pt>
              </c:numCache>
            </c:numRef>
          </c:val>
          <c:smooth val="0"/>
          <c:extLst>
            <c:ext xmlns:c16="http://schemas.microsoft.com/office/drawing/2014/chart" uri="{C3380CC4-5D6E-409C-BE32-E72D297353CC}">
              <c16:uniqueId val="{00000003-533A-3549-BA39-C30BA70356C1}"/>
            </c:ext>
          </c:extLst>
        </c:ser>
        <c:ser>
          <c:idx val="4"/>
          <c:order val="4"/>
          <c:tx>
            <c:strRef>
              <c:f>'21 5 Year Tot Mkt Shr Chgs'!$FY$2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Chgs'!$FY$3:$FY$8</c:f>
              <c:numCache>
                <c:formatCode>0.00%</c:formatCode>
                <c:ptCount val="6"/>
                <c:pt idx="0">
                  <c:v>0</c:v>
                </c:pt>
                <c:pt idx="1">
                  <c:v>3.1312032928149588E-3</c:v>
                </c:pt>
                <c:pt idx="2">
                  <c:v>-7.4431675226104194E-2</c:v>
                </c:pt>
                <c:pt idx="3">
                  <c:v>-0.17179602214143197</c:v>
                </c:pt>
                <c:pt idx="4">
                  <c:v>-0.18456248266498182</c:v>
                </c:pt>
                <c:pt idx="5">
                  <c:v>-0.31126937485145484</c:v>
                </c:pt>
              </c:numCache>
            </c:numRef>
          </c:val>
          <c:smooth val="0"/>
          <c:extLst>
            <c:ext xmlns:c16="http://schemas.microsoft.com/office/drawing/2014/chart" uri="{C3380CC4-5D6E-409C-BE32-E72D297353CC}">
              <c16:uniqueId val="{00000004-533A-3549-BA39-C30BA70356C1}"/>
            </c:ext>
          </c:extLst>
        </c:ser>
        <c:ser>
          <c:idx val="5"/>
          <c:order val="5"/>
          <c:tx>
            <c:strRef>
              <c:f>'21 5 Year Tot Mkt Shr Chgs'!$FZ$2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Chgs'!$FZ$3:$FZ$8</c:f>
              <c:numCache>
                <c:formatCode>0.00%</c:formatCode>
                <c:ptCount val="6"/>
                <c:pt idx="0">
                  <c:v>0</c:v>
                </c:pt>
                <c:pt idx="1">
                  <c:v>3.2438120424493032E-2</c:v>
                </c:pt>
                <c:pt idx="2">
                  <c:v>5.8414985957596671E-2</c:v>
                </c:pt>
                <c:pt idx="3">
                  <c:v>5.1678052810085424E-2</c:v>
                </c:pt>
                <c:pt idx="4">
                  <c:v>2.2456205937324555E-2</c:v>
                </c:pt>
                <c:pt idx="5">
                  <c:v>-9.9515143894336189E-3</c:v>
                </c:pt>
              </c:numCache>
            </c:numRef>
          </c:val>
          <c:smooth val="0"/>
          <c:extLst>
            <c:ext xmlns:c16="http://schemas.microsoft.com/office/drawing/2014/chart" uri="{C3380CC4-5D6E-409C-BE32-E72D297353CC}">
              <c16:uniqueId val="{00000005-533A-3549-BA39-C30BA70356C1}"/>
            </c:ext>
          </c:extLst>
        </c:ser>
        <c:ser>
          <c:idx val="6"/>
          <c:order val="6"/>
          <c:tx>
            <c:strRef>
              <c:f>'21 5 Year Tot Mkt Shr Chgs'!$GA$2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Chgs'!$GA$3:$GA$8</c:f>
              <c:numCache>
                <c:formatCode>0.00%</c:formatCode>
                <c:ptCount val="6"/>
                <c:pt idx="0">
                  <c:v>0</c:v>
                </c:pt>
                <c:pt idx="1">
                  <c:v>1.4861504140002889E-2</c:v>
                </c:pt>
                <c:pt idx="2">
                  <c:v>2.2464664480830725E-2</c:v>
                </c:pt>
                <c:pt idx="3">
                  <c:v>1.9710177352938462E-2</c:v>
                </c:pt>
                <c:pt idx="4">
                  <c:v>2.7593625168299569E-2</c:v>
                </c:pt>
                <c:pt idx="5">
                  <c:v>5.3141773563723732E-3</c:v>
                </c:pt>
              </c:numCache>
            </c:numRef>
          </c:val>
          <c:smooth val="0"/>
          <c:extLst>
            <c:ext xmlns:c16="http://schemas.microsoft.com/office/drawing/2014/chart" uri="{C3380CC4-5D6E-409C-BE32-E72D297353CC}">
              <c16:uniqueId val="{00000006-533A-3549-BA39-C30BA70356C1}"/>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2912342478929265"/>
          <c:w val="0.85836329833770775"/>
          <c:h val="0.66526858055786509"/>
        </c:manualLayout>
      </c:layout>
      <c:lineChart>
        <c:grouping val="standard"/>
        <c:varyColors val="0"/>
        <c:ser>
          <c:idx val="0"/>
          <c:order val="0"/>
          <c:tx>
            <c:strRef>
              <c:f>'22 5 Yr Change Prov Sh of Bks'!$FP$4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Bks'!$FP$5:$FP$10</c:f>
              <c:numCache>
                <c:formatCode>0.0%</c:formatCode>
                <c:ptCount val="6"/>
                <c:pt idx="0">
                  <c:v>0</c:v>
                </c:pt>
                <c:pt idx="1">
                  <c:v>3.5100703831282574E-2</c:v>
                </c:pt>
                <c:pt idx="2">
                  <c:v>4.7645435892359159E-2</c:v>
                </c:pt>
                <c:pt idx="3">
                  <c:v>0.10204354447509155</c:v>
                </c:pt>
                <c:pt idx="4">
                  <c:v>0.17959594594267556</c:v>
                </c:pt>
                <c:pt idx="5">
                  <c:v>0.24473163236348625</c:v>
                </c:pt>
              </c:numCache>
            </c:numRef>
          </c:val>
          <c:smooth val="0"/>
          <c:extLst>
            <c:ext xmlns:c16="http://schemas.microsoft.com/office/drawing/2014/chart" uri="{C3380CC4-5D6E-409C-BE32-E72D297353CC}">
              <c16:uniqueId val="{00000000-79BD-C44E-BB98-BAE6F4C89E26}"/>
            </c:ext>
          </c:extLst>
        </c:ser>
        <c:ser>
          <c:idx val="1"/>
          <c:order val="1"/>
          <c:tx>
            <c:strRef>
              <c:f>'22 5 Yr Change Prov Sh of Bks'!$FQ$4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Bks'!$FQ$5:$FQ$10</c:f>
              <c:numCache>
                <c:formatCode>0.0%</c:formatCode>
                <c:ptCount val="6"/>
                <c:pt idx="0">
                  <c:v>0</c:v>
                </c:pt>
                <c:pt idx="1">
                  <c:v>1.7064799719088114E-2</c:v>
                </c:pt>
                <c:pt idx="2">
                  <c:v>7.5127170260340667E-3</c:v>
                </c:pt>
                <c:pt idx="3">
                  <c:v>-5.9525766231642269E-2</c:v>
                </c:pt>
                <c:pt idx="4">
                  <c:v>-8.4898106672152834E-2</c:v>
                </c:pt>
                <c:pt idx="5">
                  <c:v>-2.3860086362423687E-2</c:v>
                </c:pt>
              </c:numCache>
            </c:numRef>
          </c:val>
          <c:smooth val="0"/>
          <c:extLst>
            <c:ext xmlns:c16="http://schemas.microsoft.com/office/drawing/2014/chart" uri="{C3380CC4-5D6E-409C-BE32-E72D297353CC}">
              <c16:uniqueId val="{00000001-79BD-C44E-BB98-BAE6F4C89E26}"/>
            </c:ext>
          </c:extLst>
        </c:ser>
        <c:ser>
          <c:idx val="2"/>
          <c:order val="2"/>
          <c:tx>
            <c:strRef>
              <c:f>'22 5 Yr Change Prov Sh of Bks'!$FR$4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Bks'!$FR$5:$FR$10</c:f>
              <c:numCache>
                <c:formatCode>0.0%</c:formatCode>
                <c:ptCount val="6"/>
                <c:pt idx="0">
                  <c:v>0</c:v>
                </c:pt>
                <c:pt idx="1">
                  <c:v>2.429616122967726E-2</c:v>
                </c:pt>
                <c:pt idx="2">
                  <c:v>2.5702097115233819E-2</c:v>
                </c:pt>
                <c:pt idx="3">
                  <c:v>2.1736878074925105E-2</c:v>
                </c:pt>
                <c:pt idx="4">
                  <c:v>4.7736733758236533E-2</c:v>
                </c:pt>
                <c:pt idx="5">
                  <c:v>0.1110785967457657</c:v>
                </c:pt>
              </c:numCache>
            </c:numRef>
          </c:val>
          <c:smooth val="0"/>
          <c:extLst>
            <c:ext xmlns:c16="http://schemas.microsoft.com/office/drawing/2014/chart" uri="{C3380CC4-5D6E-409C-BE32-E72D297353CC}">
              <c16:uniqueId val="{00000002-79BD-C44E-BB98-BAE6F4C89E26}"/>
            </c:ext>
          </c:extLst>
        </c:ser>
        <c:ser>
          <c:idx val="3"/>
          <c:order val="3"/>
          <c:tx>
            <c:strRef>
              <c:f>'22 5 Yr Change Prov Sh of Bks'!$FS$4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Bks'!$FS$5:$FS$10</c:f>
              <c:numCache>
                <c:formatCode>0.0%</c:formatCode>
                <c:ptCount val="6"/>
                <c:pt idx="0">
                  <c:v>0</c:v>
                </c:pt>
                <c:pt idx="1">
                  <c:v>2.9996683721730179E-2</c:v>
                </c:pt>
                <c:pt idx="2">
                  <c:v>9.6682160815956819E-2</c:v>
                </c:pt>
                <c:pt idx="3">
                  <c:v>0.12852935564103596</c:v>
                </c:pt>
                <c:pt idx="4">
                  <c:v>0.12119595468774025</c:v>
                </c:pt>
                <c:pt idx="5">
                  <c:v>0.1560339637281401</c:v>
                </c:pt>
              </c:numCache>
            </c:numRef>
          </c:val>
          <c:smooth val="0"/>
          <c:extLst>
            <c:ext xmlns:c16="http://schemas.microsoft.com/office/drawing/2014/chart" uri="{C3380CC4-5D6E-409C-BE32-E72D297353CC}">
              <c16:uniqueId val="{00000003-79BD-C44E-BB98-BAE6F4C89E26}"/>
            </c:ext>
          </c:extLst>
        </c:ser>
        <c:ser>
          <c:idx val="4"/>
          <c:order val="4"/>
          <c:tx>
            <c:strRef>
              <c:f>'22 5 Yr Change Prov Sh of Bks'!$FT$4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Bks'!$FT$5:$FT$10</c:f>
              <c:numCache>
                <c:formatCode>0.0%</c:formatCode>
                <c:ptCount val="6"/>
                <c:pt idx="0">
                  <c:v>0</c:v>
                </c:pt>
                <c:pt idx="1">
                  <c:v>1.5651420071390698E-2</c:v>
                </c:pt>
                <c:pt idx="2">
                  <c:v>-4.4918073223691291E-2</c:v>
                </c:pt>
                <c:pt idx="3">
                  <c:v>-0.24574668912499406</c:v>
                </c:pt>
                <c:pt idx="4">
                  <c:v>-0.24455342765285853</c:v>
                </c:pt>
                <c:pt idx="5">
                  <c:v>-0.37062223416370421</c:v>
                </c:pt>
              </c:numCache>
            </c:numRef>
          </c:val>
          <c:smooth val="0"/>
          <c:extLst>
            <c:ext xmlns:c16="http://schemas.microsoft.com/office/drawing/2014/chart" uri="{C3380CC4-5D6E-409C-BE32-E72D297353CC}">
              <c16:uniqueId val="{00000004-79BD-C44E-BB98-BAE6F4C89E26}"/>
            </c:ext>
          </c:extLst>
        </c:ser>
        <c:ser>
          <c:idx val="5"/>
          <c:order val="5"/>
          <c:tx>
            <c:strRef>
              <c:f>'22 5 Yr Change Prov Sh of Bks'!$FU$4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Bks'!$FU$5:$FU$10</c:f>
              <c:numCache>
                <c:formatCode>0.0%</c:formatCode>
                <c:ptCount val="6"/>
                <c:pt idx="0">
                  <c:v>0</c:v>
                </c:pt>
                <c:pt idx="1">
                  <c:v>3.2612436554824285E-2</c:v>
                </c:pt>
                <c:pt idx="2">
                  <c:v>8.4617814390707993E-2</c:v>
                </c:pt>
                <c:pt idx="3">
                  <c:v>6.3102641085247935E-2</c:v>
                </c:pt>
                <c:pt idx="4">
                  <c:v>5.8378307435970472E-2</c:v>
                </c:pt>
                <c:pt idx="5">
                  <c:v>7.3934064273242228E-2</c:v>
                </c:pt>
              </c:numCache>
            </c:numRef>
          </c:val>
          <c:smooth val="0"/>
          <c:extLst>
            <c:ext xmlns:c16="http://schemas.microsoft.com/office/drawing/2014/chart" uri="{C3380CC4-5D6E-409C-BE32-E72D297353CC}">
              <c16:uniqueId val="{00000005-79BD-C44E-BB98-BAE6F4C89E26}"/>
            </c:ext>
          </c:extLst>
        </c:ser>
        <c:ser>
          <c:idx val="6"/>
          <c:order val="6"/>
          <c:tx>
            <c:strRef>
              <c:f>'22 5 Yr Change Prov Sh of Bks'!$FV$4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Bks'!$FV$5:$FV$10</c:f>
              <c:numCache>
                <c:formatCode>0.0%</c:formatCode>
                <c:ptCount val="6"/>
                <c:pt idx="0">
                  <c:v>0</c:v>
                </c:pt>
                <c:pt idx="1">
                  <c:v>2.439670950258881E-2</c:v>
                </c:pt>
                <c:pt idx="2">
                  <c:v>4.7269391582315773E-2</c:v>
                </c:pt>
                <c:pt idx="3">
                  <c:v>3.8179181988073713E-2</c:v>
                </c:pt>
                <c:pt idx="4">
                  <c:v>6.2915090341024757E-2</c:v>
                </c:pt>
                <c:pt idx="5">
                  <c:v>0.11507322360538577</c:v>
                </c:pt>
              </c:numCache>
            </c:numRef>
          </c:val>
          <c:smooth val="0"/>
          <c:extLst>
            <c:ext xmlns:c16="http://schemas.microsoft.com/office/drawing/2014/chart" uri="{C3380CC4-5D6E-409C-BE32-E72D297353CC}">
              <c16:uniqueId val="{00000006-79BD-C44E-BB98-BAE6F4C89E26}"/>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Assiniboine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74704648542261"/>
          <c:y val="0.15587277396777016"/>
          <c:w val="0.85836329833770775"/>
          <c:h val="0.63851918073559588"/>
        </c:manualLayout>
      </c:layout>
      <c:lineChart>
        <c:grouping val="standard"/>
        <c:varyColors val="0"/>
        <c:ser>
          <c:idx val="0"/>
          <c:order val="0"/>
          <c:tx>
            <c:strRef>
              <c:f>'21 5 Year Tot Mkt Shr Chgs'!$EY$2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Chgs'!$EY$3:$EY$8</c:f>
              <c:numCache>
                <c:formatCode>0.00%</c:formatCode>
                <c:ptCount val="6"/>
                <c:pt idx="0">
                  <c:v>0</c:v>
                </c:pt>
                <c:pt idx="1">
                  <c:v>-3.0973205216223276E-2</c:v>
                </c:pt>
                <c:pt idx="2">
                  <c:v>-3.7829861804662024E-2</c:v>
                </c:pt>
                <c:pt idx="3">
                  <c:v>-1.398012913605815E-2</c:v>
                </c:pt>
                <c:pt idx="4">
                  <c:v>-1.2478147344275126E-2</c:v>
                </c:pt>
                <c:pt idx="5">
                  <c:v>-4.5681852194230453E-2</c:v>
                </c:pt>
              </c:numCache>
            </c:numRef>
          </c:val>
          <c:smooth val="0"/>
          <c:extLst>
            <c:ext xmlns:c16="http://schemas.microsoft.com/office/drawing/2014/chart" uri="{C3380CC4-5D6E-409C-BE32-E72D297353CC}">
              <c16:uniqueId val="{00000000-A8D0-B84C-AE02-FDBB818A0552}"/>
            </c:ext>
          </c:extLst>
        </c:ser>
        <c:ser>
          <c:idx val="1"/>
          <c:order val="1"/>
          <c:tx>
            <c:strRef>
              <c:f>'21 5 Year Tot Mkt Shr Chgs'!$EZ$2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Chgs'!$EZ$3:$EZ$8</c:f>
              <c:numCache>
                <c:formatCode>0.00%</c:formatCode>
                <c:ptCount val="6"/>
                <c:pt idx="0">
                  <c:v>0</c:v>
                </c:pt>
                <c:pt idx="1">
                  <c:v>-3.1320805683200816E-2</c:v>
                </c:pt>
                <c:pt idx="2">
                  <c:v>-0.12709449599488387</c:v>
                </c:pt>
                <c:pt idx="3">
                  <c:v>-0.1481834243912544</c:v>
                </c:pt>
                <c:pt idx="4">
                  <c:v>-0.17600745123437939</c:v>
                </c:pt>
                <c:pt idx="5">
                  <c:v>-0.16138114789215083</c:v>
                </c:pt>
              </c:numCache>
            </c:numRef>
          </c:val>
          <c:smooth val="0"/>
          <c:extLst>
            <c:ext xmlns:c16="http://schemas.microsoft.com/office/drawing/2014/chart" uri="{C3380CC4-5D6E-409C-BE32-E72D297353CC}">
              <c16:uniqueId val="{00000001-A8D0-B84C-AE02-FDBB818A0552}"/>
            </c:ext>
          </c:extLst>
        </c:ser>
        <c:ser>
          <c:idx val="2"/>
          <c:order val="2"/>
          <c:tx>
            <c:strRef>
              <c:f>'21 5 Year Tot Mkt Shr Chgs'!$FA$2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Chgs'!$FA$3:$FA$8</c:f>
              <c:numCache>
                <c:formatCode>0.00%</c:formatCode>
                <c:ptCount val="6"/>
                <c:pt idx="0">
                  <c:v>0</c:v>
                </c:pt>
                <c:pt idx="1">
                  <c:v>-3.6669993593342345E-2</c:v>
                </c:pt>
                <c:pt idx="2">
                  <c:v>-9.0487773242118083E-2</c:v>
                </c:pt>
                <c:pt idx="3">
                  <c:v>-8.165396574487932E-2</c:v>
                </c:pt>
                <c:pt idx="4">
                  <c:v>-9.4545725871702749E-2</c:v>
                </c:pt>
                <c:pt idx="5">
                  <c:v>-0.12049634823577217</c:v>
                </c:pt>
              </c:numCache>
            </c:numRef>
          </c:val>
          <c:smooth val="0"/>
          <c:extLst>
            <c:ext xmlns:c16="http://schemas.microsoft.com/office/drawing/2014/chart" uri="{C3380CC4-5D6E-409C-BE32-E72D297353CC}">
              <c16:uniqueId val="{00000002-A8D0-B84C-AE02-FDBB818A0552}"/>
            </c:ext>
          </c:extLst>
        </c:ser>
        <c:ser>
          <c:idx val="3"/>
          <c:order val="3"/>
          <c:tx>
            <c:strRef>
              <c:f>'21 5 Year Tot Mkt Shr Chgs'!$FB$2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Chgs'!$FB$3:$FB$8</c:f>
              <c:numCache>
                <c:formatCode>0.00%</c:formatCode>
                <c:ptCount val="6"/>
                <c:pt idx="0">
                  <c:v>0</c:v>
                </c:pt>
                <c:pt idx="1">
                  <c:v>7.2035912893167239E-3</c:v>
                </c:pt>
                <c:pt idx="2">
                  <c:v>1.5056675534116893E-2</c:v>
                </c:pt>
                <c:pt idx="3">
                  <c:v>-5.6665105232156461E-2</c:v>
                </c:pt>
                <c:pt idx="4">
                  <c:v>-0.10676177040152737</c:v>
                </c:pt>
                <c:pt idx="5">
                  <c:v>-0.19043453153908302</c:v>
                </c:pt>
              </c:numCache>
            </c:numRef>
          </c:val>
          <c:smooth val="0"/>
          <c:extLst>
            <c:ext xmlns:c16="http://schemas.microsoft.com/office/drawing/2014/chart" uri="{C3380CC4-5D6E-409C-BE32-E72D297353CC}">
              <c16:uniqueId val="{00000003-A8D0-B84C-AE02-FDBB818A0552}"/>
            </c:ext>
          </c:extLst>
        </c:ser>
        <c:ser>
          <c:idx val="4"/>
          <c:order val="4"/>
          <c:tx>
            <c:strRef>
              <c:f>'21 5 Year Tot Mkt Shr Chgs'!$FC$2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Chgs'!$FC$3:$FC$8</c:f>
              <c:numCache>
                <c:formatCode>0.00%</c:formatCode>
                <c:ptCount val="6"/>
                <c:pt idx="0">
                  <c:v>0</c:v>
                </c:pt>
                <c:pt idx="1">
                  <c:v>-4.393898033905095E-2</c:v>
                </c:pt>
                <c:pt idx="2">
                  <c:v>-0.10381337194936692</c:v>
                </c:pt>
                <c:pt idx="3">
                  <c:v>-7.3227219213265471E-2</c:v>
                </c:pt>
                <c:pt idx="4">
                  <c:v>-0.1927157258664754</c:v>
                </c:pt>
                <c:pt idx="5">
                  <c:v>-0.32265558417806528</c:v>
                </c:pt>
              </c:numCache>
            </c:numRef>
          </c:val>
          <c:smooth val="0"/>
          <c:extLst>
            <c:ext xmlns:c16="http://schemas.microsoft.com/office/drawing/2014/chart" uri="{C3380CC4-5D6E-409C-BE32-E72D297353CC}">
              <c16:uniqueId val="{00000004-A8D0-B84C-AE02-FDBB818A0552}"/>
            </c:ext>
          </c:extLst>
        </c:ser>
        <c:ser>
          <c:idx val="5"/>
          <c:order val="5"/>
          <c:tx>
            <c:strRef>
              <c:f>'21 5 Year Tot Mkt Shr Chgs'!$FD$2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Chgs'!$FD$3:$FD$8</c:f>
              <c:numCache>
                <c:formatCode>0.00%</c:formatCode>
                <c:ptCount val="6"/>
                <c:pt idx="0">
                  <c:v>0</c:v>
                </c:pt>
                <c:pt idx="1">
                  <c:v>4.2002201372307599E-3</c:v>
                </c:pt>
                <c:pt idx="2">
                  <c:v>2.0674878627153941E-3</c:v>
                </c:pt>
                <c:pt idx="3">
                  <c:v>-5.9623445587556376E-2</c:v>
                </c:pt>
                <c:pt idx="4">
                  <c:v>-0.11523948214433422</c:v>
                </c:pt>
                <c:pt idx="5">
                  <c:v>-0.18964692496917515</c:v>
                </c:pt>
              </c:numCache>
            </c:numRef>
          </c:val>
          <c:smooth val="0"/>
          <c:extLst>
            <c:ext xmlns:c16="http://schemas.microsoft.com/office/drawing/2014/chart" uri="{C3380CC4-5D6E-409C-BE32-E72D297353CC}">
              <c16:uniqueId val="{00000005-A8D0-B84C-AE02-FDBB818A0552}"/>
            </c:ext>
          </c:extLst>
        </c:ser>
        <c:ser>
          <c:idx val="6"/>
          <c:order val="6"/>
          <c:tx>
            <c:strRef>
              <c:f>'21 5 Year Tot Mkt Shr Chgs'!$FE$2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Chgs'!$FE$3:$FE$8</c:f>
              <c:numCache>
                <c:formatCode>0.00%</c:formatCode>
                <c:ptCount val="6"/>
                <c:pt idx="0">
                  <c:v>0</c:v>
                </c:pt>
                <c:pt idx="1">
                  <c:v>-1.6958136263715957E-2</c:v>
                </c:pt>
                <c:pt idx="2">
                  <c:v>-4.9298312656088479E-2</c:v>
                </c:pt>
                <c:pt idx="3">
                  <c:v>-6.6561383802995366E-2</c:v>
                </c:pt>
                <c:pt idx="4">
                  <c:v>-9.3652701940295041E-2</c:v>
                </c:pt>
                <c:pt idx="5">
                  <c:v>-0.12626998938941017</c:v>
                </c:pt>
              </c:numCache>
            </c:numRef>
          </c:val>
          <c:smooth val="0"/>
          <c:extLst>
            <c:ext xmlns:c16="http://schemas.microsoft.com/office/drawing/2014/chart" uri="{C3380CC4-5D6E-409C-BE32-E72D297353CC}">
              <c16:uniqueId val="{00000006-A8D0-B84C-AE02-FDBB818A055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max val="0.1"/>
          <c:min val="-0.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Assiniboine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87657547961144"/>
          <c:w val="0.85836329833770775"/>
          <c:h val="0.64562621424899203"/>
        </c:manualLayout>
      </c:layout>
      <c:lineChart>
        <c:grouping val="standard"/>
        <c:varyColors val="0"/>
        <c:ser>
          <c:idx val="0"/>
          <c:order val="0"/>
          <c:tx>
            <c:strRef>
              <c:f>'22 5 Yr Change Prov Sh of Bks'!$EU$4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Bks'!$EU$5:$EU$10</c:f>
              <c:numCache>
                <c:formatCode>0.0%</c:formatCode>
                <c:ptCount val="6"/>
                <c:pt idx="0">
                  <c:v>0</c:v>
                </c:pt>
                <c:pt idx="1">
                  <c:v>-1.3527716977597522E-2</c:v>
                </c:pt>
                <c:pt idx="2">
                  <c:v>-2.2812761702240714E-2</c:v>
                </c:pt>
                <c:pt idx="3">
                  <c:v>-5.7910208156857386E-3</c:v>
                </c:pt>
                <c:pt idx="4">
                  <c:v>8.1874050330029789E-3</c:v>
                </c:pt>
                <c:pt idx="5">
                  <c:v>0.17228341304022329</c:v>
                </c:pt>
              </c:numCache>
            </c:numRef>
          </c:val>
          <c:smooth val="0"/>
          <c:extLst>
            <c:ext xmlns:c16="http://schemas.microsoft.com/office/drawing/2014/chart" uri="{C3380CC4-5D6E-409C-BE32-E72D297353CC}">
              <c16:uniqueId val="{00000000-1655-F443-98A0-50E9B87D5770}"/>
            </c:ext>
          </c:extLst>
        </c:ser>
        <c:ser>
          <c:idx val="1"/>
          <c:order val="1"/>
          <c:tx>
            <c:strRef>
              <c:f>'22 5 Yr Change Prov Sh of Bks'!$EV$4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Bks'!$EV$5:$EV$10</c:f>
              <c:numCache>
                <c:formatCode>0.0%</c:formatCode>
                <c:ptCount val="6"/>
                <c:pt idx="0">
                  <c:v>0</c:v>
                </c:pt>
                <c:pt idx="1">
                  <c:v>-7.5889541011022552E-3</c:v>
                </c:pt>
                <c:pt idx="2">
                  <c:v>-0.10081218403762572</c:v>
                </c:pt>
                <c:pt idx="3">
                  <c:v>-9.1547158117525271E-2</c:v>
                </c:pt>
                <c:pt idx="4">
                  <c:v>-0.11554244659425508</c:v>
                </c:pt>
                <c:pt idx="5">
                  <c:v>-0.11304813476148114</c:v>
                </c:pt>
              </c:numCache>
            </c:numRef>
          </c:val>
          <c:smooth val="0"/>
          <c:extLst>
            <c:ext xmlns:c16="http://schemas.microsoft.com/office/drawing/2014/chart" uri="{C3380CC4-5D6E-409C-BE32-E72D297353CC}">
              <c16:uniqueId val="{00000001-1655-F443-98A0-50E9B87D5770}"/>
            </c:ext>
          </c:extLst>
        </c:ser>
        <c:ser>
          <c:idx val="2"/>
          <c:order val="2"/>
          <c:tx>
            <c:strRef>
              <c:f>'22 5 Yr Change Prov Sh of Bks'!$EW$4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Bks'!$EW$5:$EW$10</c:f>
              <c:numCache>
                <c:formatCode>0.0%</c:formatCode>
                <c:ptCount val="6"/>
                <c:pt idx="0">
                  <c:v>0</c:v>
                </c:pt>
                <c:pt idx="1">
                  <c:v>-1.4284120007273528E-2</c:v>
                </c:pt>
                <c:pt idx="2">
                  <c:v>-6.8076474904491119E-2</c:v>
                </c:pt>
                <c:pt idx="3">
                  <c:v>-5.2261786857413055E-2</c:v>
                </c:pt>
                <c:pt idx="4">
                  <c:v>-5.7309410790822579E-2</c:v>
                </c:pt>
                <c:pt idx="5">
                  <c:v>1.9398611046268294E-2</c:v>
                </c:pt>
              </c:numCache>
            </c:numRef>
          </c:val>
          <c:smooth val="0"/>
          <c:extLst>
            <c:ext xmlns:c16="http://schemas.microsoft.com/office/drawing/2014/chart" uri="{C3380CC4-5D6E-409C-BE32-E72D297353CC}">
              <c16:uniqueId val="{00000002-1655-F443-98A0-50E9B87D5770}"/>
            </c:ext>
          </c:extLst>
        </c:ser>
        <c:ser>
          <c:idx val="3"/>
          <c:order val="3"/>
          <c:tx>
            <c:strRef>
              <c:f>'22 5 Yr Change Prov Sh of Bks'!$EX$4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Bks'!$EX$5:$EX$10</c:f>
              <c:numCache>
                <c:formatCode>0.0%</c:formatCode>
                <c:ptCount val="6"/>
                <c:pt idx="0">
                  <c:v>0</c:v>
                </c:pt>
                <c:pt idx="1">
                  <c:v>5.9744734658840736E-3</c:v>
                </c:pt>
                <c:pt idx="2">
                  <c:v>3.9574399365718271E-2</c:v>
                </c:pt>
                <c:pt idx="3">
                  <c:v>-1.3646524243533081E-2</c:v>
                </c:pt>
                <c:pt idx="4">
                  <c:v>-3.9631193831748436E-2</c:v>
                </c:pt>
                <c:pt idx="5">
                  <c:v>-6.1427226265433114E-2</c:v>
                </c:pt>
              </c:numCache>
            </c:numRef>
          </c:val>
          <c:smooth val="0"/>
          <c:extLst>
            <c:ext xmlns:c16="http://schemas.microsoft.com/office/drawing/2014/chart" uri="{C3380CC4-5D6E-409C-BE32-E72D297353CC}">
              <c16:uniqueId val="{00000003-1655-F443-98A0-50E9B87D5770}"/>
            </c:ext>
          </c:extLst>
        </c:ser>
        <c:ser>
          <c:idx val="4"/>
          <c:order val="4"/>
          <c:tx>
            <c:strRef>
              <c:f>'22 5 Yr Change Prov Sh of Bks'!$EY$4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Bks'!$EY$5:$EY$10</c:f>
              <c:numCache>
                <c:formatCode>0.0%</c:formatCode>
                <c:ptCount val="6"/>
                <c:pt idx="0">
                  <c:v>0</c:v>
                </c:pt>
                <c:pt idx="1">
                  <c:v>-3.2006252914753272E-2</c:v>
                </c:pt>
                <c:pt idx="2">
                  <c:v>-7.523666426370576E-2</c:v>
                </c:pt>
                <c:pt idx="3">
                  <c:v>-0.15597913433760152</c:v>
                </c:pt>
                <c:pt idx="4">
                  <c:v>-0.25210684468254202</c:v>
                </c:pt>
                <c:pt idx="5">
                  <c:v>-0.38102721214153257</c:v>
                </c:pt>
              </c:numCache>
            </c:numRef>
          </c:val>
          <c:smooth val="0"/>
          <c:extLst>
            <c:ext xmlns:c16="http://schemas.microsoft.com/office/drawing/2014/chart" uri="{C3380CC4-5D6E-409C-BE32-E72D297353CC}">
              <c16:uniqueId val="{00000004-1655-F443-98A0-50E9B87D5770}"/>
            </c:ext>
          </c:extLst>
        </c:ser>
        <c:ser>
          <c:idx val="5"/>
          <c:order val="5"/>
          <c:tx>
            <c:strRef>
              <c:f>'22 5 Yr Change Prov Sh of Bks'!$EZ$4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Bks'!$EZ$5:$EZ$10</c:f>
              <c:numCache>
                <c:formatCode>0.0%</c:formatCode>
                <c:ptCount val="6"/>
                <c:pt idx="0">
                  <c:v>0</c:v>
                </c:pt>
                <c:pt idx="1">
                  <c:v>4.3697686002225214E-3</c:v>
                </c:pt>
                <c:pt idx="2">
                  <c:v>2.6875339991821089E-2</c:v>
                </c:pt>
                <c:pt idx="3">
                  <c:v>-4.9407947670611789E-2</c:v>
                </c:pt>
                <c:pt idx="4">
                  <c:v>-8.4155063134652014E-2</c:v>
                </c:pt>
                <c:pt idx="5">
                  <c:v>-0.12098671528447695</c:v>
                </c:pt>
              </c:numCache>
            </c:numRef>
          </c:val>
          <c:smooth val="0"/>
          <c:extLst>
            <c:ext xmlns:c16="http://schemas.microsoft.com/office/drawing/2014/chart" uri="{C3380CC4-5D6E-409C-BE32-E72D297353CC}">
              <c16:uniqueId val="{00000005-1655-F443-98A0-50E9B87D5770}"/>
            </c:ext>
          </c:extLst>
        </c:ser>
        <c:ser>
          <c:idx val="6"/>
          <c:order val="6"/>
          <c:tx>
            <c:strRef>
              <c:f>'22 5 Yr Change Prov Sh of Bks'!$FA$4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Bks'!$FA$5:$FA$10</c:f>
              <c:numCache>
                <c:formatCode>0.0%</c:formatCode>
                <c:ptCount val="6"/>
                <c:pt idx="0">
                  <c:v>0</c:v>
                </c:pt>
                <c:pt idx="1">
                  <c:v>-7.7218946558644955E-3</c:v>
                </c:pt>
                <c:pt idx="2">
                  <c:v>-2.623453673434465E-2</c:v>
                </c:pt>
                <c:pt idx="3">
                  <c:v>-4.965493085975884E-2</c:v>
                </c:pt>
                <c:pt idx="4">
                  <c:v>-6.2498835529761043E-2</c:v>
                </c:pt>
                <c:pt idx="5">
                  <c:v>-3.0877151206284283E-2</c:v>
                </c:pt>
              </c:numCache>
            </c:numRef>
          </c:val>
          <c:smooth val="0"/>
          <c:extLst>
            <c:ext xmlns:c16="http://schemas.microsoft.com/office/drawing/2014/chart" uri="{C3380CC4-5D6E-409C-BE32-E72D297353CC}">
              <c16:uniqueId val="{00000006-1655-F443-98A0-50E9B87D5770}"/>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Cambrian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802251692222683"/>
          <c:w val="0.85836329833770775"/>
          <c:h val="0.65636966431827604"/>
        </c:manualLayout>
      </c:layout>
      <c:lineChart>
        <c:grouping val="standard"/>
        <c:varyColors val="0"/>
        <c:ser>
          <c:idx val="0"/>
          <c:order val="0"/>
          <c:tx>
            <c:strRef>
              <c:f>'21 5 Year Tot Mkt Shr Chgs'!$FG$2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Chgs'!$FG$3:$FG$8</c:f>
              <c:numCache>
                <c:formatCode>0.00%</c:formatCode>
                <c:ptCount val="6"/>
                <c:pt idx="0">
                  <c:v>0</c:v>
                </c:pt>
                <c:pt idx="1">
                  <c:v>1.358521810195356E-2</c:v>
                </c:pt>
                <c:pt idx="2">
                  <c:v>4.1726572981243597E-2</c:v>
                </c:pt>
                <c:pt idx="3">
                  <c:v>-1.0176382045708372E-2</c:v>
                </c:pt>
                <c:pt idx="4">
                  <c:v>-3.5619757454180083E-3</c:v>
                </c:pt>
                <c:pt idx="5">
                  <c:v>-1.2600715952421243E-2</c:v>
                </c:pt>
              </c:numCache>
            </c:numRef>
          </c:val>
          <c:smooth val="0"/>
          <c:extLst>
            <c:ext xmlns:c16="http://schemas.microsoft.com/office/drawing/2014/chart" uri="{C3380CC4-5D6E-409C-BE32-E72D297353CC}">
              <c16:uniqueId val="{00000000-6427-794E-AC0B-84612539A936}"/>
            </c:ext>
          </c:extLst>
        </c:ser>
        <c:ser>
          <c:idx val="1"/>
          <c:order val="1"/>
          <c:tx>
            <c:strRef>
              <c:f>'21 5 Year Tot Mkt Shr Chgs'!$FH$2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Chgs'!$FH$3:$FH$8</c:f>
              <c:numCache>
                <c:formatCode>0.00%</c:formatCode>
                <c:ptCount val="6"/>
                <c:pt idx="0">
                  <c:v>0</c:v>
                </c:pt>
                <c:pt idx="1">
                  <c:v>-2.121645845047683E-2</c:v>
                </c:pt>
                <c:pt idx="2">
                  <c:v>-6.3859773295198846E-2</c:v>
                </c:pt>
                <c:pt idx="3">
                  <c:v>-0.11295047554900926</c:v>
                </c:pt>
                <c:pt idx="4">
                  <c:v>-9.9776552995988879E-2</c:v>
                </c:pt>
                <c:pt idx="5">
                  <c:v>-8.0103135346721255E-2</c:v>
                </c:pt>
              </c:numCache>
            </c:numRef>
          </c:val>
          <c:smooth val="0"/>
          <c:extLst>
            <c:ext xmlns:c16="http://schemas.microsoft.com/office/drawing/2014/chart" uri="{C3380CC4-5D6E-409C-BE32-E72D297353CC}">
              <c16:uniqueId val="{00000001-6427-794E-AC0B-84612539A936}"/>
            </c:ext>
          </c:extLst>
        </c:ser>
        <c:ser>
          <c:idx val="2"/>
          <c:order val="2"/>
          <c:tx>
            <c:strRef>
              <c:f>'21 5 Year Tot Mkt Shr Chgs'!$FI$2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Chgs'!$FI$3:$FI$8</c:f>
              <c:numCache>
                <c:formatCode>0.00%</c:formatCode>
                <c:ptCount val="6"/>
                <c:pt idx="0">
                  <c:v>0</c:v>
                </c:pt>
                <c:pt idx="1">
                  <c:v>-1.2363842381680944E-2</c:v>
                </c:pt>
                <c:pt idx="2">
                  <c:v>-2.3893290462663967E-2</c:v>
                </c:pt>
                <c:pt idx="3">
                  <c:v>-6.2026423267002022E-2</c:v>
                </c:pt>
                <c:pt idx="4">
                  <c:v>-4.8774169350435083E-2</c:v>
                </c:pt>
                <c:pt idx="5">
                  <c:v>-6.9527941186805137E-2</c:v>
                </c:pt>
              </c:numCache>
            </c:numRef>
          </c:val>
          <c:smooth val="0"/>
          <c:extLst>
            <c:ext xmlns:c16="http://schemas.microsoft.com/office/drawing/2014/chart" uri="{C3380CC4-5D6E-409C-BE32-E72D297353CC}">
              <c16:uniqueId val="{00000002-6427-794E-AC0B-84612539A936}"/>
            </c:ext>
          </c:extLst>
        </c:ser>
        <c:ser>
          <c:idx val="3"/>
          <c:order val="3"/>
          <c:tx>
            <c:strRef>
              <c:f>'21 5 Year Tot Mkt Shr Chgs'!$FJ$2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Chgs'!$FJ$3:$FJ$8</c:f>
              <c:numCache>
                <c:formatCode>0.00%</c:formatCode>
                <c:ptCount val="6"/>
                <c:pt idx="0">
                  <c:v>0</c:v>
                </c:pt>
                <c:pt idx="1">
                  <c:v>-1.3745550913713711E-2</c:v>
                </c:pt>
                <c:pt idx="2">
                  <c:v>-5.8207298498244454E-3</c:v>
                </c:pt>
                <c:pt idx="3">
                  <c:v>-1.4386066402647284E-3</c:v>
                </c:pt>
                <c:pt idx="4">
                  <c:v>-1.373743343035812E-3</c:v>
                </c:pt>
                <c:pt idx="5">
                  <c:v>-5.1711693180479516E-2</c:v>
                </c:pt>
              </c:numCache>
            </c:numRef>
          </c:val>
          <c:smooth val="0"/>
          <c:extLst>
            <c:ext xmlns:c16="http://schemas.microsoft.com/office/drawing/2014/chart" uri="{C3380CC4-5D6E-409C-BE32-E72D297353CC}">
              <c16:uniqueId val="{00000003-6427-794E-AC0B-84612539A936}"/>
            </c:ext>
          </c:extLst>
        </c:ser>
        <c:ser>
          <c:idx val="4"/>
          <c:order val="4"/>
          <c:tx>
            <c:strRef>
              <c:f>'21 5 Year Tot Mkt Shr Chgs'!$FK$2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Chgs'!$FK$3:$FK$8</c:f>
              <c:numCache>
                <c:formatCode>0.00%</c:formatCode>
                <c:ptCount val="6"/>
                <c:pt idx="0">
                  <c:v>0</c:v>
                </c:pt>
                <c:pt idx="1">
                  <c:v>-1.7965774716195846E-2</c:v>
                </c:pt>
                <c:pt idx="2">
                  <c:v>-3.5450737163627601E-2</c:v>
                </c:pt>
                <c:pt idx="3">
                  <c:v>-0.11170259514893988</c:v>
                </c:pt>
                <c:pt idx="4">
                  <c:v>-0.16096374354390455</c:v>
                </c:pt>
                <c:pt idx="5">
                  <c:v>-0.26673894179888524</c:v>
                </c:pt>
              </c:numCache>
            </c:numRef>
          </c:val>
          <c:smooth val="0"/>
          <c:extLst>
            <c:ext xmlns:c16="http://schemas.microsoft.com/office/drawing/2014/chart" uri="{C3380CC4-5D6E-409C-BE32-E72D297353CC}">
              <c16:uniqueId val="{00000004-6427-794E-AC0B-84612539A936}"/>
            </c:ext>
          </c:extLst>
        </c:ser>
        <c:ser>
          <c:idx val="5"/>
          <c:order val="5"/>
          <c:tx>
            <c:strRef>
              <c:f>'21 5 Year Tot Mkt Shr Chgs'!$FL$2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Chgs'!$FL$3:$FL$8</c:f>
              <c:numCache>
                <c:formatCode>0.00%</c:formatCode>
                <c:ptCount val="6"/>
                <c:pt idx="0">
                  <c:v>0</c:v>
                </c:pt>
                <c:pt idx="1">
                  <c:v>-1.1566053763648401E-2</c:v>
                </c:pt>
                <c:pt idx="2">
                  <c:v>-8.8178080016765008E-3</c:v>
                </c:pt>
                <c:pt idx="3">
                  <c:v>-2.0613015464596082E-2</c:v>
                </c:pt>
                <c:pt idx="4">
                  <c:v>-2.5399141177991486E-2</c:v>
                </c:pt>
                <c:pt idx="5">
                  <c:v>-6.9045355939206188E-2</c:v>
                </c:pt>
              </c:numCache>
            </c:numRef>
          </c:val>
          <c:smooth val="0"/>
          <c:extLst>
            <c:ext xmlns:c16="http://schemas.microsoft.com/office/drawing/2014/chart" uri="{C3380CC4-5D6E-409C-BE32-E72D297353CC}">
              <c16:uniqueId val="{00000005-6427-794E-AC0B-84612539A936}"/>
            </c:ext>
          </c:extLst>
        </c:ser>
        <c:ser>
          <c:idx val="6"/>
          <c:order val="6"/>
          <c:tx>
            <c:strRef>
              <c:f>'21 5 Year Tot Mkt Shr Chgs'!$FM$2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Chgs'!$FM$3:$FM$8</c:f>
              <c:numCache>
                <c:formatCode>0.00%</c:formatCode>
                <c:ptCount val="6"/>
                <c:pt idx="0">
                  <c:v>0</c:v>
                </c:pt>
                <c:pt idx="1">
                  <c:v>-9.3422071553733547E-3</c:v>
                </c:pt>
                <c:pt idx="2">
                  <c:v>-1.6418800650462844E-2</c:v>
                </c:pt>
                <c:pt idx="3">
                  <c:v>-3.9091005013757583E-2</c:v>
                </c:pt>
                <c:pt idx="4">
                  <c:v>-2.7289206543689416E-2</c:v>
                </c:pt>
                <c:pt idx="5">
                  <c:v>-3.9299797643844836E-2</c:v>
                </c:pt>
              </c:numCache>
            </c:numRef>
          </c:val>
          <c:smooth val="0"/>
          <c:extLst>
            <c:ext xmlns:c16="http://schemas.microsoft.com/office/drawing/2014/chart" uri="{C3380CC4-5D6E-409C-BE32-E72D297353CC}">
              <c16:uniqueId val="{00000006-6427-794E-AC0B-84612539A936}"/>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Cambrian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2878879752219338"/>
          <c:w val="0.85836329833770775"/>
          <c:h val="0.66560320195432632"/>
        </c:manualLayout>
      </c:layout>
      <c:lineChart>
        <c:grouping val="standard"/>
        <c:varyColors val="0"/>
        <c:ser>
          <c:idx val="0"/>
          <c:order val="0"/>
          <c:tx>
            <c:strRef>
              <c:f>'22 5 Yr Change Prov Sh of Bks'!$FB$4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Bks'!$FB$5:$FB$10</c:f>
              <c:numCache>
                <c:formatCode>0.0%</c:formatCode>
                <c:ptCount val="6"/>
                <c:pt idx="0">
                  <c:v>0</c:v>
                </c:pt>
                <c:pt idx="1">
                  <c:v>3.1832896181059708E-2</c:v>
                </c:pt>
                <c:pt idx="2">
                  <c:v>5.798535259287578E-2</c:v>
                </c:pt>
                <c:pt idx="3">
                  <c:v>-1.9556827829357712E-3</c:v>
                </c:pt>
                <c:pt idx="4">
                  <c:v>1.7290162488857112E-2</c:v>
                </c:pt>
                <c:pt idx="5">
                  <c:v>0.21292024614453273</c:v>
                </c:pt>
              </c:numCache>
            </c:numRef>
          </c:val>
          <c:smooth val="0"/>
          <c:extLst>
            <c:ext xmlns:c16="http://schemas.microsoft.com/office/drawing/2014/chart" uri="{C3380CC4-5D6E-409C-BE32-E72D297353CC}">
              <c16:uniqueId val="{00000000-F0E3-C44F-A42F-1B2C4BBC1CB8}"/>
            </c:ext>
          </c:extLst>
        </c:ser>
        <c:ser>
          <c:idx val="1"/>
          <c:order val="1"/>
          <c:tx>
            <c:strRef>
              <c:f>'22 5 Yr Change Prov Sh of Bks'!$FC$4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Bks'!$FC$5:$FC$10</c:f>
              <c:numCache>
                <c:formatCode>0.0%</c:formatCode>
                <c:ptCount val="6"/>
                <c:pt idx="0">
                  <c:v>0</c:v>
                </c:pt>
                <c:pt idx="1">
                  <c:v>2.7629414120718251E-3</c:v>
                </c:pt>
                <c:pt idx="2">
                  <c:v>-3.5673527062238926E-2</c:v>
                </c:pt>
                <c:pt idx="3">
                  <c:v>-5.3971612606728392E-2</c:v>
                </c:pt>
                <c:pt idx="4">
                  <c:v>-3.371768513148183E-2</c:v>
                </c:pt>
                <c:pt idx="5">
                  <c:v>-2.7085739987200756E-2</c:v>
                </c:pt>
              </c:numCache>
            </c:numRef>
          </c:val>
          <c:smooth val="0"/>
          <c:extLst>
            <c:ext xmlns:c16="http://schemas.microsoft.com/office/drawing/2014/chart" uri="{C3380CC4-5D6E-409C-BE32-E72D297353CC}">
              <c16:uniqueId val="{00000001-F0E3-C44F-A42F-1B2C4BBC1CB8}"/>
            </c:ext>
          </c:extLst>
        </c:ser>
        <c:ser>
          <c:idx val="2"/>
          <c:order val="2"/>
          <c:tx>
            <c:strRef>
              <c:f>'22 5 Yr Change Prov Sh of Bks'!$FD$4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Bks'!$FD$5:$FD$10</c:f>
              <c:numCache>
                <c:formatCode>0.0%</c:formatCode>
                <c:ptCount val="6"/>
                <c:pt idx="0">
                  <c:v>0</c:v>
                </c:pt>
                <c:pt idx="1">
                  <c:v>1.0586857821195597E-2</c:v>
                </c:pt>
                <c:pt idx="2">
                  <c:v>1.5896307853421673E-4</c:v>
                </c:pt>
                <c:pt idx="3">
                  <c:v>-3.2006053895652677E-2</c:v>
                </c:pt>
                <c:pt idx="4">
                  <c:v>-9.6555238757765425E-3</c:v>
                </c:pt>
                <c:pt idx="5">
                  <c:v>7.8474117155577658E-2</c:v>
                </c:pt>
              </c:numCache>
            </c:numRef>
          </c:val>
          <c:smooth val="0"/>
          <c:extLst>
            <c:ext xmlns:c16="http://schemas.microsoft.com/office/drawing/2014/chart" uri="{C3380CC4-5D6E-409C-BE32-E72D297353CC}">
              <c16:uniqueId val="{00000002-F0E3-C44F-A42F-1B2C4BBC1CB8}"/>
            </c:ext>
          </c:extLst>
        </c:ser>
        <c:ser>
          <c:idx val="3"/>
          <c:order val="3"/>
          <c:tx>
            <c:strRef>
              <c:f>'22 5 Yr Change Prov Sh of Bks'!$FE$4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Bks'!$FE$5:$FE$10</c:f>
              <c:numCache>
                <c:formatCode>0.0%</c:formatCode>
                <c:ptCount val="6"/>
                <c:pt idx="0">
                  <c:v>0</c:v>
                </c:pt>
                <c:pt idx="1">
                  <c:v>-1.4949103931490378E-2</c:v>
                </c:pt>
                <c:pt idx="2">
                  <c:v>1.8192720208832704E-2</c:v>
                </c:pt>
                <c:pt idx="3">
                  <c:v>4.4098449616866632E-2</c:v>
                </c:pt>
                <c:pt idx="4">
                  <c:v>7.3677182788100537E-2</c:v>
                </c:pt>
                <c:pt idx="5">
                  <c:v>9.9401618653181728E-2</c:v>
                </c:pt>
              </c:numCache>
            </c:numRef>
          </c:val>
          <c:smooth val="0"/>
          <c:extLst>
            <c:ext xmlns:c16="http://schemas.microsoft.com/office/drawing/2014/chart" uri="{C3380CC4-5D6E-409C-BE32-E72D297353CC}">
              <c16:uniqueId val="{00000003-F0E3-C44F-A42F-1B2C4BBC1CB8}"/>
            </c:ext>
          </c:extLst>
        </c:ser>
        <c:ser>
          <c:idx val="4"/>
          <c:order val="4"/>
          <c:tx>
            <c:strRef>
              <c:f>'22 5 Yr Change Prov Sh of Bks'!$FF$4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Bks'!$FF$5:$FF$10</c:f>
              <c:numCache>
                <c:formatCode>0.0%</c:formatCode>
                <c:ptCount val="6"/>
                <c:pt idx="0">
                  <c:v>0</c:v>
                </c:pt>
                <c:pt idx="1">
                  <c:v>-5.7088721852265401E-3</c:v>
                </c:pt>
                <c:pt idx="2">
                  <c:v>-4.6941497857830297E-3</c:v>
                </c:pt>
                <c:pt idx="3">
                  <c:v>-0.19101902844880633</c:v>
                </c:pt>
                <c:pt idx="4">
                  <c:v>-0.22269082481481936</c:v>
                </c:pt>
                <c:pt idx="5">
                  <c:v>-0.32992930801379727</c:v>
                </c:pt>
              </c:numCache>
            </c:numRef>
          </c:val>
          <c:smooth val="0"/>
          <c:extLst>
            <c:ext xmlns:c16="http://schemas.microsoft.com/office/drawing/2014/chart" uri="{C3380CC4-5D6E-409C-BE32-E72D297353CC}">
              <c16:uniqueId val="{00000004-F0E3-C44F-A42F-1B2C4BBC1CB8}"/>
            </c:ext>
          </c:extLst>
        </c:ser>
        <c:ser>
          <c:idx val="5"/>
          <c:order val="5"/>
          <c:tx>
            <c:strRef>
              <c:f>'22 5 Yr Change Prov Sh of Bks'!$FG$4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Bks'!$FG$5:$FG$10</c:f>
              <c:numCache>
                <c:formatCode>0.0%</c:formatCode>
                <c:ptCount val="6"/>
                <c:pt idx="0">
                  <c:v>0</c:v>
                </c:pt>
                <c:pt idx="1">
                  <c:v>-1.1399167267317791E-2</c:v>
                </c:pt>
                <c:pt idx="2">
                  <c:v>1.572056047143185E-2</c:v>
                </c:pt>
                <c:pt idx="3">
                  <c:v>-9.9737394708900879E-3</c:v>
                </c:pt>
                <c:pt idx="4">
                  <c:v>8.8416515014140534E-3</c:v>
                </c:pt>
                <c:pt idx="5">
                  <c:v>9.8332749165182982E-3</c:v>
                </c:pt>
              </c:numCache>
            </c:numRef>
          </c:val>
          <c:smooth val="0"/>
          <c:extLst>
            <c:ext xmlns:c16="http://schemas.microsoft.com/office/drawing/2014/chart" uri="{C3380CC4-5D6E-409C-BE32-E72D297353CC}">
              <c16:uniqueId val="{00000005-F0E3-C44F-A42F-1B2C4BBC1CB8}"/>
            </c:ext>
          </c:extLst>
        </c:ser>
        <c:ser>
          <c:idx val="6"/>
          <c:order val="6"/>
          <c:tx>
            <c:strRef>
              <c:f>'22 5 Yr Change Prov Sh of Bks'!$FH$4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Bks'!$FH$5:$FH$10</c:f>
              <c:numCache>
                <c:formatCode>0.0%</c:formatCode>
                <c:ptCount val="6"/>
                <c:pt idx="0">
                  <c:v>0</c:v>
                </c:pt>
                <c:pt idx="1">
                  <c:v>-3.4409529504849684E-5</c:v>
                </c:pt>
                <c:pt idx="2">
                  <c:v>7.4426236897167965E-3</c:v>
                </c:pt>
                <c:pt idx="3">
                  <c:v>-2.1687008195354001E-2</c:v>
                </c:pt>
                <c:pt idx="4">
                  <c:v>6.145771615671751E-3</c:v>
                </c:pt>
                <c:pt idx="5">
                  <c:v>6.5588346099567818E-2</c:v>
                </c:pt>
              </c:numCache>
            </c:numRef>
          </c:val>
          <c:smooth val="0"/>
          <c:extLst>
            <c:ext xmlns:c16="http://schemas.microsoft.com/office/drawing/2014/chart" uri="{C3380CC4-5D6E-409C-BE32-E72D297353CC}">
              <c16:uniqueId val="{00000006-F0E3-C44F-A42F-1B2C4BBC1CB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Sunova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938337553620773"/>
          <c:w val="0.85836329833770775"/>
          <c:h val="0.64500861401135434"/>
        </c:manualLayout>
      </c:layout>
      <c:lineChart>
        <c:grouping val="standard"/>
        <c:varyColors val="0"/>
        <c:ser>
          <c:idx val="0"/>
          <c:order val="0"/>
          <c:tx>
            <c:strRef>
              <c:f>'21 5 Year Tot Mkt Shr Chgs'!$FN$2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Chgs'!$FN$3:$FN$8</c:f>
              <c:numCache>
                <c:formatCode>0.00%</c:formatCode>
                <c:ptCount val="6"/>
                <c:pt idx="0">
                  <c:v>0</c:v>
                </c:pt>
                <c:pt idx="1">
                  <c:v>-5.7435815667760487E-2</c:v>
                </c:pt>
                <c:pt idx="2">
                  <c:v>2.2086351574768542E-2</c:v>
                </c:pt>
                <c:pt idx="3">
                  <c:v>0.19486015343078708</c:v>
                </c:pt>
                <c:pt idx="4">
                  <c:v>0.18002613992205088</c:v>
                </c:pt>
                <c:pt idx="5">
                  <c:v>0.1588730838062177</c:v>
                </c:pt>
              </c:numCache>
            </c:numRef>
          </c:val>
          <c:smooth val="0"/>
          <c:extLst>
            <c:ext xmlns:c16="http://schemas.microsoft.com/office/drawing/2014/chart" uri="{C3380CC4-5D6E-409C-BE32-E72D297353CC}">
              <c16:uniqueId val="{00000000-67C5-264D-A56B-FA6C24EABDD9}"/>
            </c:ext>
          </c:extLst>
        </c:ser>
        <c:ser>
          <c:idx val="1"/>
          <c:order val="1"/>
          <c:tx>
            <c:strRef>
              <c:f>'21 5 Year Tot Mkt Shr Chgs'!$FO$2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Chgs'!$FO$3:$FO$8</c:f>
              <c:numCache>
                <c:formatCode>0.00%</c:formatCode>
                <c:ptCount val="6"/>
                <c:pt idx="0">
                  <c:v>0</c:v>
                </c:pt>
                <c:pt idx="1">
                  <c:v>4.3170374105774678E-2</c:v>
                </c:pt>
                <c:pt idx="2">
                  <c:v>3.7185783170713207E-2</c:v>
                </c:pt>
                <c:pt idx="3">
                  <c:v>0.29870578315123536</c:v>
                </c:pt>
                <c:pt idx="4">
                  <c:v>0.34408558173932924</c:v>
                </c:pt>
                <c:pt idx="5">
                  <c:v>0.36039611414933048</c:v>
                </c:pt>
              </c:numCache>
            </c:numRef>
          </c:val>
          <c:smooth val="0"/>
          <c:extLst>
            <c:ext xmlns:c16="http://schemas.microsoft.com/office/drawing/2014/chart" uri="{C3380CC4-5D6E-409C-BE32-E72D297353CC}">
              <c16:uniqueId val="{00000001-67C5-264D-A56B-FA6C24EABDD9}"/>
            </c:ext>
          </c:extLst>
        </c:ser>
        <c:ser>
          <c:idx val="2"/>
          <c:order val="2"/>
          <c:tx>
            <c:strRef>
              <c:f>'21 5 Year Tot Mkt Shr Chgs'!$FP$2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Chgs'!$FP$3:$FP$8</c:f>
              <c:numCache>
                <c:formatCode>0.00%</c:formatCode>
                <c:ptCount val="6"/>
                <c:pt idx="0">
                  <c:v>0</c:v>
                </c:pt>
                <c:pt idx="1">
                  <c:v>-1.5031565546275711E-2</c:v>
                </c:pt>
                <c:pt idx="2">
                  <c:v>2.6185315790497755E-2</c:v>
                </c:pt>
                <c:pt idx="3">
                  <c:v>0.24632162260851623</c:v>
                </c:pt>
                <c:pt idx="4">
                  <c:v>0.26188341645314012</c:v>
                </c:pt>
                <c:pt idx="5">
                  <c:v>0.23286463069640734</c:v>
                </c:pt>
              </c:numCache>
            </c:numRef>
          </c:val>
          <c:smooth val="0"/>
          <c:extLst>
            <c:ext xmlns:c16="http://schemas.microsoft.com/office/drawing/2014/chart" uri="{C3380CC4-5D6E-409C-BE32-E72D297353CC}">
              <c16:uniqueId val="{00000002-67C5-264D-A56B-FA6C24EABDD9}"/>
            </c:ext>
          </c:extLst>
        </c:ser>
        <c:ser>
          <c:idx val="5"/>
          <c:order val="3"/>
          <c:tx>
            <c:strRef>
              <c:f>'21 5 Year Tot Mkt Shr Chgs'!$FS$2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Chgs'!$FS$3:$FS$8</c:f>
              <c:numCache>
                <c:formatCode>0.00%</c:formatCode>
                <c:ptCount val="6"/>
                <c:pt idx="0">
                  <c:v>0</c:v>
                </c:pt>
                <c:pt idx="1">
                  <c:v>5.615550691327597E-2</c:v>
                </c:pt>
                <c:pt idx="2">
                  <c:v>0.18143047424730815</c:v>
                </c:pt>
                <c:pt idx="3">
                  <c:v>0.46839582480459152</c:v>
                </c:pt>
                <c:pt idx="4">
                  <c:v>0.40927471494096479</c:v>
                </c:pt>
                <c:pt idx="5">
                  <c:v>0.38336855426895228</c:v>
                </c:pt>
              </c:numCache>
            </c:numRef>
          </c:val>
          <c:smooth val="0"/>
          <c:extLst>
            <c:ext xmlns:c16="http://schemas.microsoft.com/office/drawing/2014/chart" uri="{C3380CC4-5D6E-409C-BE32-E72D297353CC}">
              <c16:uniqueId val="{00000005-67C5-264D-A56B-FA6C24EABDD9}"/>
            </c:ext>
          </c:extLst>
        </c:ser>
        <c:ser>
          <c:idx val="6"/>
          <c:order val="4"/>
          <c:tx>
            <c:strRef>
              <c:f>'21 5 Year Tot Mkt Shr Chgs'!$FT$2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Chgs'!$FT$3:$FT$8</c:f>
              <c:numCache>
                <c:formatCode>0.00%</c:formatCode>
                <c:ptCount val="6"/>
                <c:pt idx="0">
                  <c:v>0</c:v>
                </c:pt>
                <c:pt idx="1">
                  <c:v>1.7859479058921181E-2</c:v>
                </c:pt>
                <c:pt idx="2">
                  <c:v>9.3628629661222193E-2</c:v>
                </c:pt>
                <c:pt idx="3">
                  <c:v>0.34776853601610497</c:v>
                </c:pt>
                <c:pt idx="4">
                  <c:v>0.33790095183910901</c:v>
                </c:pt>
                <c:pt idx="5">
                  <c:v>0.32874515311943475</c:v>
                </c:pt>
              </c:numCache>
            </c:numRef>
          </c:val>
          <c:smooth val="0"/>
          <c:extLst>
            <c:ext xmlns:c16="http://schemas.microsoft.com/office/drawing/2014/chart" uri="{C3380CC4-5D6E-409C-BE32-E72D297353CC}">
              <c16:uniqueId val="{00000006-67C5-264D-A56B-FA6C24EABDD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Sunova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5105280927021053"/>
          <c:w val="0.85836329833770775"/>
          <c:h val="0.64333910543339756"/>
        </c:manualLayout>
      </c:layout>
      <c:lineChart>
        <c:grouping val="standard"/>
        <c:varyColors val="0"/>
        <c:ser>
          <c:idx val="0"/>
          <c:order val="0"/>
          <c:tx>
            <c:strRef>
              <c:f>'22 5 Yr Change Prov Sh of Bks'!$FJ$4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Bks'!$FJ$5:$FJ$10</c:f>
              <c:numCache>
                <c:formatCode>0.0%</c:formatCode>
                <c:ptCount val="6"/>
                <c:pt idx="0">
                  <c:v>0</c:v>
                </c:pt>
                <c:pt idx="1">
                  <c:v>-4.0466736504591302E-2</c:v>
                </c:pt>
                <c:pt idx="2">
                  <c:v>3.8038595825151497E-2</c:v>
                </c:pt>
                <c:pt idx="3">
                  <c:v>0.20478372547357759</c:v>
                </c:pt>
                <c:pt idx="4">
                  <c:v>0.20472016763954984</c:v>
                </c:pt>
                <c:pt idx="5">
                  <c:v>0.43128733900817534</c:v>
                </c:pt>
              </c:numCache>
            </c:numRef>
          </c:val>
          <c:smooth val="0"/>
          <c:extLst>
            <c:ext xmlns:c16="http://schemas.microsoft.com/office/drawing/2014/chart" uri="{C3380CC4-5D6E-409C-BE32-E72D297353CC}">
              <c16:uniqueId val="{00000000-B64E-2A41-876A-D74858ED388D}"/>
            </c:ext>
          </c:extLst>
        </c:ser>
        <c:ser>
          <c:idx val="1"/>
          <c:order val="1"/>
          <c:tx>
            <c:strRef>
              <c:f>'22 5 Yr Change Prov Sh of Bks'!$FK$4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Bks'!$FK$5:$FK$10</c:f>
              <c:numCache>
                <c:formatCode>0.0%</c:formatCode>
                <c:ptCount val="6"/>
                <c:pt idx="0">
                  <c:v>0</c:v>
                </c:pt>
                <c:pt idx="1">
                  <c:v>6.8727198943518197E-2</c:v>
                </c:pt>
                <c:pt idx="2">
                  <c:v>6.8414410079184043E-2</c:v>
                </c:pt>
                <c:pt idx="3">
                  <c:v>0.41770202651472854</c:v>
                </c:pt>
                <c:pt idx="4">
                  <c:v>0.44964146877814809</c:v>
                </c:pt>
                <c:pt idx="5">
                  <c:v>0.42636460987033609</c:v>
                </c:pt>
              </c:numCache>
            </c:numRef>
          </c:val>
          <c:smooth val="0"/>
          <c:extLst>
            <c:ext xmlns:c16="http://schemas.microsoft.com/office/drawing/2014/chart" uri="{C3380CC4-5D6E-409C-BE32-E72D297353CC}">
              <c16:uniqueId val="{00000001-B64E-2A41-876A-D74858ED388D}"/>
            </c:ext>
          </c:extLst>
        </c:ser>
        <c:ser>
          <c:idx val="2"/>
          <c:order val="2"/>
          <c:tx>
            <c:strRef>
              <c:f>'22 5 Yr Change Prov Sh of Bks'!$FL$4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Bks'!$FL$5:$FL$10</c:f>
              <c:numCache>
                <c:formatCode>0.0%</c:formatCode>
                <c:ptCount val="6"/>
                <c:pt idx="0">
                  <c:v>0</c:v>
                </c:pt>
                <c:pt idx="1">
                  <c:v>7.8571420755246969E-3</c:v>
                </c:pt>
                <c:pt idx="2">
                  <c:v>5.1471556684535721E-2</c:v>
                </c:pt>
                <c:pt idx="3">
                  <c:v>0.29977881034499998</c:v>
                </c:pt>
                <c:pt idx="4">
                  <c:v>0.31667235182021214</c:v>
                </c:pt>
                <c:pt idx="5">
                  <c:v>0.42901310440798002</c:v>
                </c:pt>
              </c:numCache>
            </c:numRef>
          </c:val>
          <c:smooth val="0"/>
          <c:extLst>
            <c:ext xmlns:c16="http://schemas.microsoft.com/office/drawing/2014/chart" uri="{C3380CC4-5D6E-409C-BE32-E72D297353CC}">
              <c16:uniqueId val="{00000002-B64E-2A41-876A-D74858ED388D}"/>
            </c:ext>
          </c:extLst>
        </c:ser>
        <c:ser>
          <c:idx val="5"/>
          <c:order val="3"/>
          <c:tx>
            <c:strRef>
              <c:f>'22 5 Yr Change Prov Sh of Bks'!$FO$4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Bks'!$FO$5:$FO$10</c:f>
              <c:numCache>
                <c:formatCode>0.0%</c:formatCode>
                <c:ptCount val="6"/>
                <c:pt idx="0">
                  <c:v>0</c:v>
                </c:pt>
                <c:pt idx="1">
                  <c:v>6.1159214961929886E-2</c:v>
                </c:pt>
                <c:pt idx="2">
                  <c:v>0.19332996569023242</c:v>
                </c:pt>
                <c:pt idx="3">
                  <c:v>0.58809087229425372</c:v>
                </c:pt>
                <c:pt idx="4">
                  <c:v>0.53706234984101997</c:v>
                </c:pt>
                <c:pt idx="5">
                  <c:v>0.56610855963637374</c:v>
                </c:pt>
              </c:numCache>
            </c:numRef>
          </c:val>
          <c:smooth val="0"/>
          <c:extLst>
            <c:ext xmlns:c16="http://schemas.microsoft.com/office/drawing/2014/chart" uri="{C3380CC4-5D6E-409C-BE32-E72D297353CC}">
              <c16:uniqueId val="{00000005-B64E-2A41-876A-D74858ED388D}"/>
            </c:ext>
          </c:extLst>
        </c:ser>
        <c:ser>
          <c:idx val="6"/>
          <c:order val="4"/>
          <c:tx>
            <c:strRef>
              <c:f>'22 5 Yr Change Prov Sh of Bks'!$FP$4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Bks'!$FP$5:$FP$10</c:f>
              <c:numCache>
                <c:formatCode>0.0%</c:formatCode>
                <c:ptCount val="6"/>
                <c:pt idx="0">
                  <c:v>0</c:v>
                </c:pt>
                <c:pt idx="1">
                  <c:v>3.0003242008312191E-2</c:v>
                </c:pt>
                <c:pt idx="2">
                  <c:v>0.11091524138735449</c:v>
                </c:pt>
                <c:pt idx="3">
                  <c:v>0.42640091974849575</c:v>
                </c:pt>
                <c:pt idx="4">
                  <c:v>0.41855666890946497</c:v>
                </c:pt>
                <c:pt idx="5">
                  <c:v>0.50013855154379472</c:v>
                </c:pt>
              </c:numCache>
            </c:numRef>
          </c:val>
          <c:smooth val="0"/>
          <c:extLst>
            <c:ext xmlns:c16="http://schemas.microsoft.com/office/drawing/2014/chart" uri="{C3380CC4-5D6E-409C-BE32-E72D297353CC}">
              <c16:uniqueId val="{00000006-B64E-2A41-876A-D74858ED388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 and Loans</a:t>
            </a:r>
          </a:p>
          <a:p>
            <a:pPr>
              <a:defRPr/>
            </a:pPr>
            <a:r>
              <a:rPr lang="en-US" sz="1200"/>
              <a:t>%</a:t>
            </a:r>
            <a:r>
              <a:rPr lang="en-US" sz="1200" baseline="0"/>
              <a:t> Change in Share</a:t>
            </a:r>
            <a:endParaRPr lang="en-US" sz="1200"/>
          </a:p>
        </c:rich>
      </c:tx>
      <c:layout>
        <c:manualLayout>
          <c:xMode val="edge"/>
          <c:yMode val="edge"/>
          <c:x val="0.16619317934095451"/>
          <c:y val="3.67563275324011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617557590952365"/>
          <c:w val="0.85836329833770775"/>
          <c:h val="0.64821652922703776"/>
        </c:manualLayout>
      </c:layout>
      <c:lineChart>
        <c:grouping val="standard"/>
        <c:varyColors val="0"/>
        <c:ser>
          <c:idx val="0"/>
          <c:order val="0"/>
          <c:tx>
            <c:strRef>
              <c:f>'22 5 Yr Change Prov Sh of Bks'!$AO$80</c:f>
              <c:strCache>
                <c:ptCount val="1"/>
                <c:pt idx="0">
                  <c:v> Van City </c:v>
                </c:pt>
              </c:strCache>
            </c:strRef>
          </c:tx>
          <c:spPr>
            <a:ln w="28575" cap="rnd">
              <a:solidFill>
                <a:srgbClr val="FF0000"/>
              </a:solidFill>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Bks'!$AO$81:$AO$86</c:f>
              <c:numCache>
                <c:formatCode>0.0%</c:formatCode>
                <c:ptCount val="6"/>
                <c:pt idx="0">
                  <c:v>0</c:v>
                </c:pt>
                <c:pt idx="1">
                  <c:v>-2.2126366564968296E-2</c:v>
                </c:pt>
                <c:pt idx="2">
                  <c:v>-7.0285397299067784E-2</c:v>
                </c:pt>
                <c:pt idx="3">
                  <c:v>-9.1116342927403143E-2</c:v>
                </c:pt>
                <c:pt idx="4">
                  <c:v>-0.10048090780413228</c:v>
                </c:pt>
                <c:pt idx="5">
                  <c:v>-5.4058181221225125E-2</c:v>
                </c:pt>
              </c:numCache>
            </c:numRef>
          </c:val>
          <c:smooth val="0"/>
          <c:extLst>
            <c:ext xmlns:c16="http://schemas.microsoft.com/office/drawing/2014/chart" uri="{C3380CC4-5D6E-409C-BE32-E72D297353CC}">
              <c16:uniqueId val="{00000000-4B06-964F-B0F9-4CB85A538E12}"/>
            </c:ext>
          </c:extLst>
        </c:ser>
        <c:ser>
          <c:idx val="1"/>
          <c:order val="1"/>
          <c:tx>
            <c:strRef>
              <c:f>'22 5 Yr Change Prov Sh of Bks'!$AP$80</c:f>
              <c:strCache>
                <c:ptCount val="1"/>
                <c:pt idx="0">
                  <c:v> Coast Capital </c:v>
                </c:pt>
              </c:strCache>
            </c:strRef>
          </c:tx>
          <c:spPr>
            <a:ln w="28575" cap="rnd">
              <a:solidFill>
                <a:srgbClr val="0432FF"/>
              </a:solidFill>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Bks'!$AP$81:$AP$86</c:f>
              <c:numCache>
                <c:formatCode>0.0%</c:formatCode>
                <c:ptCount val="6"/>
                <c:pt idx="0">
                  <c:v>0</c:v>
                </c:pt>
                <c:pt idx="1">
                  <c:v>1.3004903466407319E-2</c:v>
                </c:pt>
                <c:pt idx="2">
                  <c:v>4.0102902150681234E-2</c:v>
                </c:pt>
                <c:pt idx="3">
                  <c:v>8.2258189993898251E-2</c:v>
                </c:pt>
                <c:pt idx="4">
                  <c:v>8.1024527299182608E-2</c:v>
                </c:pt>
                <c:pt idx="5">
                  <c:v>0.11002580865721476</c:v>
                </c:pt>
              </c:numCache>
            </c:numRef>
          </c:val>
          <c:smooth val="0"/>
          <c:extLst>
            <c:ext xmlns:c16="http://schemas.microsoft.com/office/drawing/2014/chart" uri="{C3380CC4-5D6E-409C-BE32-E72D297353CC}">
              <c16:uniqueId val="{00000001-4B06-964F-B0F9-4CB85A538E12}"/>
            </c:ext>
          </c:extLst>
        </c:ser>
        <c:ser>
          <c:idx val="2"/>
          <c:order val="2"/>
          <c:tx>
            <c:strRef>
              <c:f>'22 5 Yr Change Prov Sh of Bks'!$AQ$80</c:f>
              <c:strCache>
                <c:ptCount val="1"/>
                <c:pt idx="0">
                  <c:v> First West </c:v>
                </c:pt>
              </c:strCache>
            </c:strRef>
          </c:tx>
          <c:spPr>
            <a:ln w="28575" cap="rnd">
              <a:solidFill>
                <a:srgbClr val="AB7942"/>
              </a:solidFill>
              <a:prstDash val="solid"/>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Bks'!$AQ$81:$AQ$86</c:f>
              <c:numCache>
                <c:formatCode>0.0%</c:formatCode>
                <c:ptCount val="6"/>
                <c:pt idx="0">
                  <c:v>0</c:v>
                </c:pt>
                <c:pt idx="1">
                  <c:v>-4.3077336628787287E-2</c:v>
                </c:pt>
                <c:pt idx="2">
                  <c:v>-5.9283681200915227E-2</c:v>
                </c:pt>
                <c:pt idx="3">
                  <c:v>-6.6235129954150651E-2</c:v>
                </c:pt>
                <c:pt idx="4">
                  <c:v>-5.2971943525186652E-2</c:v>
                </c:pt>
                <c:pt idx="5">
                  <c:v>-2.4884190645845607E-2</c:v>
                </c:pt>
              </c:numCache>
            </c:numRef>
          </c:val>
          <c:smooth val="0"/>
          <c:extLst>
            <c:ext xmlns:c16="http://schemas.microsoft.com/office/drawing/2014/chart" uri="{C3380CC4-5D6E-409C-BE32-E72D297353CC}">
              <c16:uniqueId val="{00000002-4B06-964F-B0F9-4CB85A538E12}"/>
            </c:ext>
          </c:extLst>
        </c:ser>
        <c:ser>
          <c:idx val="3"/>
          <c:order val="3"/>
          <c:tx>
            <c:strRef>
              <c:f>'22 5 Yr Change Prov Sh of Bks'!$AR$80</c:f>
              <c:strCache>
                <c:ptCount val="1"/>
                <c:pt idx="0">
                  <c:v> Prospera </c:v>
                </c:pt>
              </c:strCache>
            </c:strRef>
          </c:tx>
          <c:spPr>
            <a:ln w="28575" cap="rnd">
              <a:solidFill>
                <a:srgbClr val="FFC000"/>
              </a:solidFill>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Bks'!$AR$81:$AR$86</c:f>
              <c:numCache>
                <c:formatCode>0.0%</c:formatCode>
                <c:ptCount val="6"/>
                <c:pt idx="0">
                  <c:v>0</c:v>
                </c:pt>
                <c:pt idx="1">
                  <c:v>-1.388942000902582E-2</c:v>
                </c:pt>
                <c:pt idx="2">
                  <c:v>3.2731354681187444E-2</c:v>
                </c:pt>
                <c:pt idx="3">
                  <c:v>1.1666684038353851E-2</c:v>
                </c:pt>
                <c:pt idx="4">
                  <c:v>-6.4378178892844455E-4</c:v>
                </c:pt>
                <c:pt idx="5">
                  <c:v>2.6795311486674685E-2</c:v>
                </c:pt>
              </c:numCache>
            </c:numRef>
          </c:val>
          <c:smooth val="0"/>
          <c:extLst>
            <c:ext xmlns:c16="http://schemas.microsoft.com/office/drawing/2014/chart" uri="{C3380CC4-5D6E-409C-BE32-E72D297353CC}">
              <c16:uniqueId val="{00000003-4B06-964F-B0F9-4CB85A538E12}"/>
            </c:ext>
          </c:extLst>
        </c:ser>
        <c:ser>
          <c:idx val="4"/>
          <c:order val="4"/>
          <c:tx>
            <c:strRef>
              <c:f>'22 5 Yr Change Prov Sh of Bks'!$AS$80</c:f>
              <c:strCache>
                <c:ptCount val="1"/>
                <c:pt idx="0">
                  <c:v> Interior </c:v>
                </c:pt>
              </c:strCache>
            </c:strRef>
          </c:tx>
          <c:spPr>
            <a:ln w="28575" cap="rnd">
              <a:solidFill>
                <a:schemeClr val="tx1"/>
              </a:solidFill>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Bks'!$AS$81:$AS$86</c:f>
              <c:numCache>
                <c:formatCode>0.0%</c:formatCode>
                <c:ptCount val="6"/>
                <c:pt idx="0">
                  <c:v>0</c:v>
                </c:pt>
                <c:pt idx="1">
                  <c:v>-1.8370617128370063E-2</c:v>
                </c:pt>
                <c:pt idx="2">
                  <c:v>-6.8796406453883269E-2</c:v>
                </c:pt>
                <c:pt idx="3">
                  <c:v>-8.5146745933688359E-2</c:v>
                </c:pt>
                <c:pt idx="4">
                  <c:v>-7.4215407811948422E-2</c:v>
                </c:pt>
                <c:pt idx="5">
                  <c:v>-2.2173381077503794E-2</c:v>
                </c:pt>
              </c:numCache>
            </c:numRef>
          </c:val>
          <c:smooth val="0"/>
          <c:extLst>
            <c:ext xmlns:c16="http://schemas.microsoft.com/office/drawing/2014/chart" uri="{C3380CC4-5D6E-409C-BE32-E72D297353CC}">
              <c16:uniqueId val="{00000004-4B06-964F-B0F9-4CB85A538E12}"/>
            </c:ext>
          </c:extLst>
        </c:ser>
        <c:ser>
          <c:idx val="5"/>
          <c:order val="5"/>
          <c:tx>
            <c:strRef>
              <c:f>'22 5 Yr Change Prov Sh of Bks'!$AT$80</c:f>
              <c:strCache>
                <c:ptCount val="1"/>
                <c:pt idx="0">
                  <c:v> Coastal Community </c:v>
                </c:pt>
              </c:strCache>
            </c:strRef>
          </c:tx>
          <c:spPr>
            <a:ln w="28575" cap="rnd">
              <a:solidFill>
                <a:srgbClr val="00B050"/>
              </a:solidFill>
              <a:prstDash val="solid"/>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Bks'!$AT$81:$AT$86</c:f>
              <c:numCache>
                <c:formatCode>0.0%</c:formatCode>
                <c:ptCount val="6"/>
                <c:pt idx="0">
                  <c:v>0</c:v>
                </c:pt>
                <c:pt idx="1">
                  <c:v>2.2695486845932523E-2</c:v>
                </c:pt>
                <c:pt idx="2">
                  <c:v>4.7193777168141306E-2</c:v>
                </c:pt>
                <c:pt idx="3">
                  <c:v>2.0984676965576245E-2</c:v>
                </c:pt>
                <c:pt idx="4">
                  <c:v>5.4114295473090782E-2</c:v>
                </c:pt>
                <c:pt idx="5">
                  <c:v>0.13267256650416154</c:v>
                </c:pt>
              </c:numCache>
            </c:numRef>
          </c:val>
          <c:smooth val="0"/>
          <c:extLst>
            <c:ext xmlns:c16="http://schemas.microsoft.com/office/drawing/2014/chart" uri="{C3380CC4-5D6E-409C-BE32-E72D297353CC}">
              <c16:uniqueId val="{00000005-4B06-964F-B0F9-4CB85A538E12}"/>
            </c:ext>
          </c:extLst>
        </c:ser>
        <c:ser>
          <c:idx val="6"/>
          <c:order val="6"/>
          <c:tx>
            <c:strRef>
              <c:f>'22 5 Yr Change Prov Sh of Bks'!$AU$80</c:f>
              <c:strCache>
                <c:ptCount val="1"/>
                <c:pt idx="0">
                  <c:v> Blue Shore </c:v>
                </c:pt>
              </c:strCache>
            </c:strRef>
          </c:tx>
          <c:spPr>
            <a:ln w="28575" cap="rnd">
              <a:solidFill>
                <a:srgbClr val="00B0F0"/>
              </a:solidFill>
              <a:prstDash val="solid"/>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Bks'!$AU$81:$AU$86</c:f>
              <c:numCache>
                <c:formatCode>0.0%</c:formatCode>
                <c:ptCount val="6"/>
                <c:pt idx="0">
                  <c:v>0</c:v>
                </c:pt>
                <c:pt idx="1">
                  <c:v>3.4715562216582042E-2</c:v>
                </c:pt>
                <c:pt idx="2">
                  <c:v>9.8776277732442685E-2</c:v>
                </c:pt>
                <c:pt idx="3">
                  <c:v>0.15739623266093575</c:v>
                </c:pt>
                <c:pt idx="4">
                  <c:v>0.19802369779186399</c:v>
                </c:pt>
                <c:pt idx="5">
                  <c:v>0.20883039035451215</c:v>
                </c:pt>
              </c:numCache>
            </c:numRef>
          </c:val>
          <c:smooth val="0"/>
          <c:extLst>
            <c:ext xmlns:c16="http://schemas.microsoft.com/office/drawing/2014/chart" uri="{C3380CC4-5D6E-409C-BE32-E72D297353CC}">
              <c16:uniqueId val="{00000006-4B06-964F-B0F9-4CB85A538E12}"/>
            </c:ext>
          </c:extLst>
        </c:ser>
        <c:ser>
          <c:idx val="7"/>
          <c:order val="7"/>
          <c:tx>
            <c:strRef>
              <c:f>'22 5 Yr Change Prov Sh of Bks'!$AV$80</c:f>
              <c:strCache>
                <c:ptCount val="1"/>
                <c:pt idx="0">
                  <c:v> Gulf and Fraser </c:v>
                </c:pt>
              </c:strCache>
            </c:strRef>
          </c:tx>
          <c:spPr>
            <a:ln w="28575" cap="rnd">
              <a:solidFill>
                <a:schemeClr val="accent2">
                  <a:lumMod val="60000"/>
                </a:schemeClr>
              </a:solidFill>
              <a:round/>
            </a:ln>
            <a:effectLst/>
          </c:spPr>
          <c:marker>
            <c:symbol val="none"/>
          </c:marker>
          <c:cat>
            <c:numRef>
              <c:f>'22 5 Yr Change Prov Sh of Bks'!$AN$81:$AN$86</c:f>
              <c:numCache>
                <c:formatCode>General</c:formatCode>
                <c:ptCount val="6"/>
                <c:pt idx="0">
                  <c:v>2015</c:v>
                </c:pt>
                <c:pt idx="1">
                  <c:v>2016</c:v>
                </c:pt>
                <c:pt idx="2">
                  <c:v>2017</c:v>
                </c:pt>
                <c:pt idx="3">
                  <c:v>2018</c:v>
                </c:pt>
                <c:pt idx="4">
                  <c:v>2019</c:v>
                </c:pt>
                <c:pt idx="5">
                  <c:v>2020</c:v>
                </c:pt>
              </c:numCache>
            </c:numRef>
          </c:cat>
          <c:val>
            <c:numRef>
              <c:f>'22 5 Yr Change Prov Sh of Bks'!$AV$81:$AV$86</c:f>
              <c:numCache>
                <c:formatCode>0.0%</c:formatCode>
                <c:ptCount val="6"/>
                <c:pt idx="0">
                  <c:v>0</c:v>
                </c:pt>
                <c:pt idx="1">
                  <c:v>0</c:v>
                </c:pt>
                <c:pt idx="2">
                  <c:v>8.2981571997313458E-2</c:v>
                </c:pt>
                <c:pt idx="3">
                  <c:v>9.8561296237578908E-2</c:v>
                </c:pt>
                <c:pt idx="4">
                  <c:v>0.20596956480628428</c:v>
                </c:pt>
                <c:pt idx="5">
                  <c:v>0.24523533443229845</c:v>
                </c:pt>
              </c:numCache>
            </c:numRef>
          </c:val>
          <c:smooth val="0"/>
          <c:extLst>
            <c:ext xmlns:c16="http://schemas.microsoft.com/office/drawing/2014/chart" uri="{C3380CC4-5D6E-409C-BE32-E72D297353CC}">
              <c16:uniqueId val="{00000007-4B06-964F-B0F9-4CB85A538E1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7826508638403491"/>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'21 5 Year Tot Mkt Shr Chgs'!$GB$71</c:f>
              <c:strCache>
                <c:ptCount val="1"/>
                <c:pt idx="0">
                  <c:v> Meridian </c:v>
                </c:pt>
              </c:strCache>
            </c:strRef>
          </c:tx>
          <c:spPr>
            <a:ln w="28575" cap="rnd">
              <a:solidFill>
                <a:srgbClr val="FF0000"/>
              </a:solidFill>
              <a:round/>
            </a:ln>
            <a:effectLst/>
          </c:spPr>
          <c:marker>
            <c:symbol val="none"/>
          </c:marker>
          <c:cat>
            <c:strRef>
              <c:f>'21 5 Year Tot Mkt Shr Chgs'!$GA$72:$GA$77</c:f>
              <c:strCache>
                <c:ptCount val="6"/>
                <c:pt idx="0">
                  <c:v>2015</c:v>
                </c:pt>
                <c:pt idx="1">
                  <c:v>2016</c:v>
                </c:pt>
                <c:pt idx="2">
                  <c:v>2017</c:v>
                </c:pt>
                <c:pt idx="3">
                  <c:v>2018</c:v>
                </c:pt>
                <c:pt idx="4">
                  <c:v>2019</c:v>
                </c:pt>
                <c:pt idx="5">
                  <c:v>2020</c:v>
                </c:pt>
              </c:strCache>
            </c:strRef>
          </c:cat>
          <c:val>
            <c:numRef>
              <c:f>'21 5 Year Tot Mkt Shr Chgs'!$GB$72:$GB$77</c:f>
              <c:numCache>
                <c:formatCode>0.0%</c:formatCode>
                <c:ptCount val="6"/>
                <c:pt idx="0">
                  <c:v>0</c:v>
                </c:pt>
                <c:pt idx="1">
                  <c:v>0.11513639800382768</c:v>
                </c:pt>
                <c:pt idx="2">
                  <c:v>0.27056221134012903</c:v>
                </c:pt>
                <c:pt idx="3">
                  <c:v>0.23148010004054412</c:v>
                </c:pt>
                <c:pt idx="4">
                  <c:v>0.27507295066140575</c:v>
                </c:pt>
                <c:pt idx="5">
                  <c:v>0.19800829076696722</c:v>
                </c:pt>
              </c:numCache>
            </c:numRef>
          </c:val>
          <c:smooth val="0"/>
          <c:extLst>
            <c:ext xmlns:c16="http://schemas.microsoft.com/office/drawing/2014/chart" uri="{C3380CC4-5D6E-409C-BE32-E72D297353CC}">
              <c16:uniqueId val="{00000000-42ED-E249-85D5-1A19B7A96F0C}"/>
            </c:ext>
          </c:extLst>
        </c:ser>
        <c:ser>
          <c:idx val="1"/>
          <c:order val="1"/>
          <c:tx>
            <c:strRef>
              <c:f>'21 5 Year Tot Mkt Shr Chgs'!$GC$71</c:f>
              <c:strCache>
                <c:ptCount val="1"/>
                <c:pt idx="0">
                  <c:v> Libro Credit Union </c:v>
                </c:pt>
              </c:strCache>
            </c:strRef>
          </c:tx>
          <c:spPr>
            <a:ln w="28575" cap="rnd">
              <a:solidFill>
                <a:srgbClr val="0432FF"/>
              </a:solidFill>
              <a:round/>
            </a:ln>
            <a:effectLst/>
          </c:spPr>
          <c:marker>
            <c:symbol val="none"/>
          </c:marker>
          <c:cat>
            <c:strRef>
              <c:f>'21 5 Year Tot Mkt Shr Chgs'!$GA$72:$GA$77</c:f>
              <c:strCache>
                <c:ptCount val="6"/>
                <c:pt idx="0">
                  <c:v>2015</c:v>
                </c:pt>
                <c:pt idx="1">
                  <c:v>2016</c:v>
                </c:pt>
                <c:pt idx="2">
                  <c:v>2017</c:v>
                </c:pt>
                <c:pt idx="3">
                  <c:v>2018</c:v>
                </c:pt>
                <c:pt idx="4">
                  <c:v>2019</c:v>
                </c:pt>
                <c:pt idx="5">
                  <c:v>2020</c:v>
                </c:pt>
              </c:strCache>
            </c:strRef>
          </c:cat>
          <c:val>
            <c:numRef>
              <c:f>'21 5 Year Tot Mkt Shr Chgs'!$GC$72:$GC$77</c:f>
              <c:numCache>
                <c:formatCode>0.0%</c:formatCode>
                <c:ptCount val="6"/>
                <c:pt idx="0">
                  <c:v>0</c:v>
                </c:pt>
                <c:pt idx="1">
                  <c:v>1.7742011204146264E-2</c:v>
                </c:pt>
                <c:pt idx="2">
                  <c:v>3.5181066142373069E-2</c:v>
                </c:pt>
                <c:pt idx="3">
                  <c:v>3.5920973582546187E-2</c:v>
                </c:pt>
                <c:pt idx="4">
                  <c:v>7.0871379514210672E-2</c:v>
                </c:pt>
                <c:pt idx="5">
                  <c:v>0.13356976670966381</c:v>
                </c:pt>
              </c:numCache>
            </c:numRef>
          </c:val>
          <c:smooth val="0"/>
          <c:extLst>
            <c:ext xmlns:c16="http://schemas.microsoft.com/office/drawing/2014/chart" uri="{C3380CC4-5D6E-409C-BE32-E72D297353CC}">
              <c16:uniqueId val="{00000001-42ED-E249-85D5-1A19B7A96F0C}"/>
            </c:ext>
          </c:extLst>
        </c:ser>
        <c:ser>
          <c:idx val="2"/>
          <c:order val="2"/>
          <c:tx>
            <c:strRef>
              <c:f>'21 5 Year Tot Mkt Shr Chgs'!$GD$71</c:f>
              <c:strCache>
                <c:ptCount val="1"/>
                <c:pt idx="0">
                  <c:v> Alterna </c:v>
                </c:pt>
              </c:strCache>
            </c:strRef>
          </c:tx>
          <c:spPr>
            <a:ln w="28575" cap="rnd">
              <a:solidFill>
                <a:srgbClr val="AB7942"/>
              </a:solidFill>
              <a:prstDash val="solid"/>
              <a:round/>
            </a:ln>
            <a:effectLst/>
          </c:spPr>
          <c:marker>
            <c:symbol val="none"/>
          </c:marker>
          <c:cat>
            <c:strRef>
              <c:f>'21 5 Year Tot Mkt Shr Chgs'!$GA$72:$GA$77</c:f>
              <c:strCache>
                <c:ptCount val="6"/>
                <c:pt idx="0">
                  <c:v>2015</c:v>
                </c:pt>
                <c:pt idx="1">
                  <c:v>2016</c:v>
                </c:pt>
                <c:pt idx="2">
                  <c:v>2017</c:v>
                </c:pt>
                <c:pt idx="3">
                  <c:v>2018</c:v>
                </c:pt>
                <c:pt idx="4">
                  <c:v>2019</c:v>
                </c:pt>
                <c:pt idx="5">
                  <c:v>2020</c:v>
                </c:pt>
              </c:strCache>
            </c:strRef>
          </c:cat>
          <c:val>
            <c:numRef>
              <c:f>'21 5 Year Tot Mkt Shr Chgs'!$GD$72:$GD$77</c:f>
              <c:numCache>
                <c:formatCode>0.0%</c:formatCode>
                <c:ptCount val="6"/>
                <c:pt idx="0">
                  <c:v>0</c:v>
                </c:pt>
                <c:pt idx="1">
                  <c:v>0.23502846700214264</c:v>
                </c:pt>
                <c:pt idx="2">
                  <c:v>0.573949385344526</c:v>
                </c:pt>
                <c:pt idx="3">
                  <c:v>0.65008880701436089</c:v>
                </c:pt>
                <c:pt idx="4">
                  <c:v>0.6555675079591462</c:v>
                </c:pt>
                <c:pt idx="5">
                  <c:v>0.59839992037665912</c:v>
                </c:pt>
              </c:numCache>
            </c:numRef>
          </c:val>
          <c:smooth val="0"/>
          <c:extLst>
            <c:ext xmlns:c16="http://schemas.microsoft.com/office/drawing/2014/chart" uri="{C3380CC4-5D6E-409C-BE32-E72D297353CC}">
              <c16:uniqueId val="{00000002-42ED-E249-85D5-1A19B7A96F0C}"/>
            </c:ext>
          </c:extLst>
        </c:ser>
        <c:ser>
          <c:idx val="3"/>
          <c:order val="3"/>
          <c:tx>
            <c:strRef>
              <c:f>'21 5 Year Tot Mkt Shr Chgs'!$GE$71</c:f>
              <c:strCache>
                <c:ptCount val="1"/>
                <c:pt idx="0">
                  <c:v> First Ontario </c:v>
                </c:pt>
              </c:strCache>
            </c:strRef>
          </c:tx>
          <c:spPr>
            <a:ln w="28575" cap="rnd">
              <a:solidFill>
                <a:schemeClr val="accent4"/>
              </a:solidFill>
              <a:round/>
            </a:ln>
            <a:effectLst/>
          </c:spPr>
          <c:marker>
            <c:symbol val="none"/>
          </c:marker>
          <c:cat>
            <c:strRef>
              <c:f>'21 5 Year Tot Mkt Shr Chgs'!$GA$72:$GA$77</c:f>
              <c:strCache>
                <c:ptCount val="6"/>
                <c:pt idx="0">
                  <c:v>2015</c:v>
                </c:pt>
                <c:pt idx="1">
                  <c:v>2016</c:v>
                </c:pt>
                <c:pt idx="2">
                  <c:v>2017</c:v>
                </c:pt>
                <c:pt idx="3">
                  <c:v>2018</c:v>
                </c:pt>
                <c:pt idx="4">
                  <c:v>2019</c:v>
                </c:pt>
                <c:pt idx="5">
                  <c:v>2020</c:v>
                </c:pt>
              </c:strCache>
            </c:strRef>
          </c:cat>
          <c:val>
            <c:numRef>
              <c:f>'21 5 Year Tot Mkt Shr Chgs'!$GE$72:$GE$77</c:f>
              <c:numCache>
                <c:formatCode>0.0%</c:formatCode>
                <c:ptCount val="6"/>
                <c:pt idx="0">
                  <c:v>0</c:v>
                </c:pt>
                <c:pt idx="1">
                  <c:v>0.33797172593564262</c:v>
                </c:pt>
                <c:pt idx="2">
                  <c:v>0.31193153255317752</c:v>
                </c:pt>
                <c:pt idx="3">
                  <c:v>0.12595554720729296</c:v>
                </c:pt>
                <c:pt idx="4">
                  <c:v>-2.3060999973715055E-2</c:v>
                </c:pt>
                <c:pt idx="5">
                  <c:v>-7.3594149649203119E-3</c:v>
                </c:pt>
              </c:numCache>
            </c:numRef>
          </c:val>
          <c:smooth val="0"/>
          <c:extLst>
            <c:ext xmlns:c16="http://schemas.microsoft.com/office/drawing/2014/chart" uri="{C3380CC4-5D6E-409C-BE32-E72D297353CC}">
              <c16:uniqueId val="{00000003-42ED-E249-85D5-1A19B7A96F0C}"/>
            </c:ext>
          </c:extLst>
        </c:ser>
        <c:ser>
          <c:idx val="4"/>
          <c:order val="4"/>
          <c:tx>
            <c:strRef>
              <c:f>'21 5 Year Tot Mkt Shr Chgs'!$GF$71</c:f>
              <c:strCache>
                <c:ptCount val="1"/>
                <c:pt idx="0">
                  <c:v> DUCA </c:v>
                </c:pt>
              </c:strCache>
            </c:strRef>
          </c:tx>
          <c:spPr>
            <a:ln w="28575" cap="rnd">
              <a:solidFill>
                <a:schemeClr val="accent5"/>
              </a:solidFill>
              <a:round/>
            </a:ln>
            <a:effectLst/>
          </c:spPr>
          <c:marker>
            <c:symbol val="none"/>
          </c:marker>
          <c:cat>
            <c:strRef>
              <c:f>'21 5 Year Tot Mkt Shr Chgs'!$GA$72:$GA$77</c:f>
              <c:strCache>
                <c:ptCount val="6"/>
                <c:pt idx="0">
                  <c:v>2015</c:v>
                </c:pt>
                <c:pt idx="1">
                  <c:v>2016</c:v>
                </c:pt>
                <c:pt idx="2">
                  <c:v>2017</c:v>
                </c:pt>
                <c:pt idx="3">
                  <c:v>2018</c:v>
                </c:pt>
                <c:pt idx="4">
                  <c:v>2019</c:v>
                </c:pt>
                <c:pt idx="5">
                  <c:v>2020</c:v>
                </c:pt>
              </c:strCache>
            </c:strRef>
          </c:cat>
          <c:val>
            <c:numRef>
              <c:f>'21 5 Year Tot Mkt Shr Chgs'!$GF$72:$GF$77</c:f>
              <c:numCache>
                <c:formatCode>0.0%</c:formatCode>
                <c:ptCount val="6"/>
                <c:pt idx="0">
                  <c:v>0</c:v>
                </c:pt>
                <c:pt idx="1">
                  <c:v>-2.5226290047908381E-2</c:v>
                </c:pt>
                <c:pt idx="2">
                  <c:v>9.0387056954892103E-2</c:v>
                </c:pt>
                <c:pt idx="3">
                  <c:v>0.19801654461298615</c:v>
                </c:pt>
                <c:pt idx="4">
                  <c:v>0.26889916373724843</c:v>
                </c:pt>
                <c:pt idx="5">
                  <c:v>0.41176435762139568</c:v>
                </c:pt>
              </c:numCache>
            </c:numRef>
          </c:val>
          <c:smooth val="0"/>
          <c:extLst>
            <c:ext xmlns:c16="http://schemas.microsoft.com/office/drawing/2014/chart" uri="{C3380CC4-5D6E-409C-BE32-E72D297353CC}">
              <c16:uniqueId val="{00000004-42ED-E249-85D5-1A19B7A96F0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828655754130321"/>
          <c:w val="0.85836329833770775"/>
          <c:h val="0.64610535716230488"/>
        </c:manualLayout>
      </c:layout>
      <c:lineChart>
        <c:grouping val="standard"/>
        <c:varyColors val="0"/>
        <c:ser>
          <c:idx val="0"/>
          <c:order val="0"/>
          <c:tx>
            <c:strRef>
              <c:f>'21 5 Year Tot Mkt Shr Chgs'!$GB$55</c:f>
              <c:strCache>
                <c:ptCount val="1"/>
                <c:pt idx="0">
                  <c:v> Meridian </c:v>
                </c:pt>
              </c:strCache>
            </c:strRef>
          </c:tx>
          <c:spPr>
            <a:ln w="28575" cap="rnd">
              <a:solidFill>
                <a:srgbClr val="FF0000"/>
              </a:solidFill>
              <a:round/>
            </a:ln>
            <a:effectLst/>
          </c:spPr>
          <c:marker>
            <c:symbol val="none"/>
          </c:marker>
          <c:cat>
            <c:strRef>
              <c:f>'21 5 Year Tot Mkt Shr Chgs'!$GA$56:$GA$61</c:f>
              <c:strCache>
                <c:ptCount val="6"/>
                <c:pt idx="0">
                  <c:v>2015</c:v>
                </c:pt>
                <c:pt idx="1">
                  <c:v>2016</c:v>
                </c:pt>
                <c:pt idx="2">
                  <c:v>2017</c:v>
                </c:pt>
                <c:pt idx="3">
                  <c:v>2018</c:v>
                </c:pt>
                <c:pt idx="4">
                  <c:v>2019</c:v>
                </c:pt>
                <c:pt idx="5">
                  <c:v>2020</c:v>
                </c:pt>
              </c:strCache>
            </c:strRef>
          </c:cat>
          <c:val>
            <c:numRef>
              <c:f>'21 5 Year Tot Mkt Shr Chgs'!$GB$56:$GB$61</c:f>
              <c:numCache>
                <c:formatCode>0.0%</c:formatCode>
                <c:ptCount val="6"/>
                <c:pt idx="0">
                  <c:v>0</c:v>
                </c:pt>
                <c:pt idx="1">
                  <c:v>0.10055247494107553</c:v>
                </c:pt>
                <c:pt idx="2">
                  <c:v>0.32065369824787099</c:v>
                </c:pt>
                <c:pt idx="3">
                  <c:v>0.3733580657892398</c:v>
                </c:pt>
                <c:pt idx="4">
                  <c:v>0.35007316408247502</c:v>
                </c:pt>
                <c:pt idx="5">
                  <c:v>0.20082336663000075</c:v>
                </c:pt>
              </c:numCache>
            </c:numRef>
          </c:val>
          <c:smooth val="0"/>
          <c:extLst>
            <c:ext xmlns:c16="http://schemas.microsoft.com/office/drawing/2014/chart" uri="{C3380CC4-5D6E-409C-BE32-E72D297353CC}">
              <c16:uniqueId val="{00000000-C8DA-A042-BEF6-F2AE6B633B3E}"/>
            </c:ext>
          </c:extLst>
        </c:ser>
        <c:ser>
          <c:idx val="1"/>
          <c:order val="1"/>
          <c:tx>
            <c:strRef>
              <c:f>'21 5 Year Tot Mkt Shr Chgs'!$GC$55</c:f>
              <c:strCache>
                <c:ptCount val="1"/>
                <c:pt idx="0">
                  <c:v> Libro Credit Union </c:v>
                </c:pt>
              </c:strCache>
            </c:strRef>
          </c:tx>
          <c:spPr>
            <a:ln w="28575" cap="rnd">
              <a:solidFill>
                <a:srgbClr val="0432FF"/>
              </a:solidFill>
              <a:round/>
            </a:ln>
            <a:effectLst/>
          </c:spPr>
          <c:marker>
            <c:symbol val="none"/>
          </c:marker>
          <c:cat>
            <c:strRef>
              <c:f>'21 5 Year Tot Mkt Shr Chgs'!$GA$56:$GA$61</c:f>
              <c:strCache>
                <c:ptCount val="6"/>
                <c:pt idx="0">
                  <c:v>2015</c:v>
                </c:pt>
                <c:pt idx="1">
                  <c:v>2016</c:v>
                </c:pt>
                <c:pt idx="2">
                  <c:v>2017</c:v>
                </c:pt>
                <c:pt idx="3">
                  <c:v>2018</c:v>
                </c:pt>
                <c:pt idx="4">
                  <c:v>2019</c:v>
                </c:pt>
                <c:pt idx="5">
                  <c:v>2020</c:v>
                </c:pt>
              </c:strCache>
            </c:strRef>
          </c:cat>
          <c:val>
            <c:numRef>
              <c:f>'21 5 Year Tot Mkt Shr Chgs'!$GC$56:$GC$61</c:f>
              <c:numCache>
                <c:formatCode>0.0%</c:formatCode>
                <c:ptCount val="6"/>
                <c:pt idx="0">
                  <c:v>0</c:v>
                </c:pt>
                <c:pt idx="1">
                  <c:v>1.3173185718927911E-2</c:v>
                </c:pt>
                <c:pt idx="2">
                  <c:v>4.155557607738513E-2</c:v>
                </c:pt>
                <c:pt idx="3">
                  <c:v>1.9426946064604891E-2</c:v>
                </c:pt>
                <c:pt idx="4">
                  <c:v>4.773483571429829E-2</c:v>
                </c:pt>
                <c:pt idx="5">
                  <c:v>9.9540095337898787E-2</c:v>
                </c:pt>
              </c:numCache>
            </c:numRef>
          </c:val>
          <c:smooth val="0"/>
          <c:extLst>
            <c:ext xmlns:c16="http://schemas.microsoft.com/office/drawing/2014/chart" uri="{C3380CC4-5D6E-409C-BE32-E72D297353CC}">
              <c16:uniqueId val="{00000001-C8DA-A042-BEF6-F2AE6B633B3E}"/>
            </c:ext>
          </c:extLst>
        </c:ser>
        <c:ser>
          <c:idx val="2"/>
          <c:order val="2"/>
          <c:tx>
            <c:strRef>
              <c:f>'21 5 Year Tot Mkt Shr Chgs'!$GD$55</c:f>
              <c:strCache>
                <c:ptCount val="1"/>
                <c:pt idx="0">
                  <c:v> Alterna </c:v>
                </c:pt>
              </c:strCache>
            </c:strRef>
          </c:tx>
          <c:spPr>
            <a:ln w="28575" cap="rnd">
              <a:solidFill>
                <a:srgbClr val="AB7942"/>
              </a:solidFill>
              <a:prstDash val="solid"/>
              <a:round/>
            </a:ln>
            <a:effectLst/>
          </c:spPr>
          <c:marker>
            <c:symbol val="none"/>
          </c:marker>
          <c:cat>
            <c:strRef>
              <c:f>'21 5 Year Tot Mkt Shr Chgs'!$GA$56:$GA$61</c:f>
              <c:strCache>
                <c:ptCount val="6"/>
                <c:pt idx="0">
                  <c:v>2015</c:v>
                </c:pt>
                <c:pt idx="1">
                  <c:v>2016</c:v>
                </c:pt>
                <c:pt idx="2">
                  <c:v>2017</c:v>
                </c:pt>
                <c:pt idx="3">
                  <c:v>2018</c:v>
                </c:pt>
                <c:pt idx="4">
                  <c:v>2019</c:v>
                </c:pt>
                <c:pt idx="5">
                  <c:v>2020</c:v>
                </c:pt>
              </c:strCache>
            </c:strRef>
          </c:cat>
          <c:val>
            <c:numRef>
              <c:f>'21 5 Year Tot Mkt Shr Chgs'!$GD$56:$GD$61</c:f>
              <c:numCache>
                <c:formatCode>0.0%</c:formatCode>
                <c:ptCount val="6"/>
                <c:pt idx="0">
                  <c:v>0</c:v>
                </c:pt>
                <c:pt idx="1">
                  <c:v>0.13857780488167812</c:v>
                </c:pt>
                <c:pt idx="2">
                  <c:v>0.24664625942927518</c:v>
                </c:pt>
                <c:pt idx="3">
                  <c:v>0.77613025314448059</c:v>
                </c:pt>
                <c:pt idx="4">
                  <c:v>0.7845471554095016</c:v>
                </c:pt>
                <c:pt idx="5">
                  <c:v>0.79704369652209095</c:v>
                </c:pt>
              </c:numCache>
            </c:numRef>
          </c:val>
          <c:smooth val="0"/>
          <c:extLst>
            <c:ext xmlns:c16="http://schemas.microsoft.com/office/drawing/2014/chart" uri="{C3380CC4-5D6E-409C-BE32-E72D297353CC}">
              <c16:uniqueId val="{00000002-C8DA-A042-BEF6-F2AE6B633B3E}"/>
            </c:ext>
          </c:extLst>
        </c:ser>
        <c:ser>
          <c:idx val="3"/>
          <c:order val="3"/>
          <c:tx>
            <c:strRef>
              <c:f>'21 5 Year Tot Mkt Shr Chgs'!$GE$55</c:f>
              <c:strCache>
                <c:ptCount val="1"/>
                <c:pt idx="0">
                  <c:v> First Ontario </c:v>
                </c:pt>
              </c:strCache>
            </c:strRef>
          </c:tx>
          <c:spPr>
            <a:ln w="28575" cap="rnd">
              <a:solidFill>
                <a:schemeClr val="accent4"/>
              </a:solidFill>
              <a:round/>
            </a:ln>
            <a:effectLst/>
          </c:spPr>
          <c:marker>
            <c:symbol val="none"/>
          </c:marker>
          <c:cat>
            <c:strRef>
              <c:f>'21 5 Year Tot Mkt Shr Chgs'!$GA$56:$GA$61</c:f>
              <c:strCache>
                <c:ptCount val="6"/>
                <c:pt idx="0">
                  <c:v>2015</c:v>
                </c:pt>
                <c:pt idx="1">
                  <c:v>2016</c:v>
                </c:pt>
                <c:pt idx="2">
                  <c:v>2017</c:v>
                </c:pt>
                <c:pt idx="3">
                  <c:v>2018</c:v>
                </c:pt>
                <c:pt idx="4">
                  <c:v>2019</c:v>
                </c:pt>
                <c:pt idx="5">
                  <c:v>2020</c:v>
                </c:pt>
              </c:strCache>
            </c:strRef>
          </c:cat>
          <c:val>
            <c:numRef>
              <c:f>'21 5 Year Tot Mkt Shr Chgs'!$GE$56:$GE$61</c:f>
              <c:numCache>
                <c:formatCode>0.0%</c:formatCode>
                <c:ptCount val="6"/>
                <c:pt idx="0">
                  <c:v>0</c:v>
                </c:pt>
                <c:pt idx="1">
                  <c:v>0.11418194220144198</c:v>
                </c:pt>
                <c:pt idx="2">
                  <c:v>0.26672827157371859</c:v>
                </c:pt>
                <c:pt idx="3">
                  <c:v>0.407989543073559</c:v>
                </c:pt>
                <c:pt idx="4">
                  <c:v>0.45760015567455931</c:v>
                </c:pt>
                <c:pt idx="5">
                  <c:v>0.42392656541768758</c:v>
                </c:pt>
              </c:numCache>
            </c:numRef>
          </c:val>
          <c:smooth val="0"/>
          <c:extLst>
            <c:ext xmlns:c16="http://schemas.microsoft.com/office/drawing/2014/chart" uri="{C3380CC4-5D6E-409C-BE32-E72D297353CC}">
              <c16:uniqueId val="{00000003-C8DA-A042-BEF6-F2AE6B633B3E}"/>
            </c:ext>
          </c:extLst>
        </c:ser>
        <c:ser>
          <c:idx val="4"/>
          <c:order val="4"/>
          <c:tx>
            <c:strRef>
              <c:f>'21 5 Year Tot Mkt Shr Chgs'!$GF$55</c:f>
              <c:strCache>
                <c:ptCount val="1"/>
                <c:pt idx="0">
                  <c:v> DUCA </c:v>
                </c:pt>
              </c:strCache>
            </c:strRef>
          </c:tx>
          <c:spPr>
            <a:ln w="28575" cap="rnd">
              <a:solidFill>
                <a:schemeClr val="accent5"/>
              </a:solidFill>
              <a:round/>
            </a:ln>
            <a:effectLst/>
          </c:spPr>
          <c:marker>
            <c:symbol val="none"/>
          </c:marker>
          <c:cat>
            <c:strRef>
              <c:f>'21 5 Year Tot Mkt Shr Chgs'!$GA$56:$GA$61</c:f>
              <c:strCache>
                <c:ptCount val="6"/>
                <c:pt idx="0">
                  <c:v>2015</c:v>
                </c:pt>
                <c:pt idx="1">
                  <c:v>2016</c:v>
                </c:pt>
                <c:pt idx="2">
                  <c:v>2017</c:v>
                </c:pt>
                <c:pt idx="3">
                  <c:v>2018</c:v>
                </c:pt>
                <c:pt idx="4">
                  <c:v>2019</c:v>
                </c:pt>
                <c:pt idx="5">
                  <c:v>2020</c:v>
                </c:pt>
              </c:strCache>
            </c:strRef>
          </c:cat>
          <c:val>
            <c:numRef>
              <c:f>'21 5 Year Tot Mkt Shr Chgs'!$GF$56:$GF$61</c:f>
              <c:numCache>
                <c:formatCode>0.0%</c:formatCode>
                <c:ptCount val="6"/>
                <c:pt idx="0">
                  <c:v>0</c:v>
                </c:pt>
                <c:pt idx="1">
                  <c:v>-2.0214565296566487E-2</c:v>
                </c:pt>
                <c:pt idx="2">
                  <c:v>1.9847849565876746E-2</c:v>
                </c:pt>
                <c:pt idx="3">
                  <c:v>0.21088422121334183</c:v>
                </c:pt>
                <c:pt idx="4">
                  <c:v>0.33827672297670336</c:v>
                </c:pt>
                <c:pt idx="5">
                  <c:v>0.51408556125520621</c:v>
                </c:pt>
              </c:numCache>
            </c:numRef>
          </c:val>
          <c:smooth val="0"/>
          <c:extLst>
            <c:ext xmlns:c16="http://schemas.microsoft.com/office/drawing/2014/chart" uri="{C3380CC4-5D6E-409C-BE32-E72D297353CC}">
              <c16:uniqueId val="{00000004-C8DA-A042-BEF6-F2AE6B633B3E}"/>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105472875858956"/>
          <c:w val="0.85836329833770775"/>
          <c:h val="0.66333736491775985"/>
        </c:manualLayout>
      </c:layout>
      <c:lineChart>
        <c:grouping val="standard"/>
        <c:varyColors val="0"/>
        <c:ser>
          <c:idx val="0"/>
          <c:order val="0"/>
          <c:tx>
            <c:strRef>
              <c:f>'21 5 Year Tot Mkt Shr Chgs'!$GB$63</c:f>
              <c:strCache>
                <c:ptCount val="1"/>
                <c:pt idx="0">
                  <c:v> Meridian </c:v>
                </c:pt>
              </c:strCache>
            </c:strRef>
          </c:tx>
          <c:spPr>
            <a:ln w="28575" cap="rnd">
              <a:solidFill>
                <a:srgbClr val="FF0000"/>
              </a:solidFill>
              <a:round/>
            </a:ln>
            <a:effectLst/>
          </c:spPr>
          <c:marker>
            <c:symbol val="none"/>
          </c:marker>
          <c:cat>
            <c:strRef>
              <c:f>'21 5 Year Tot Mkt Shr Chgs'!$GA$64:$GA$69</c:f>
              <c:strCache>
                <c:ptCount val="6"/>
                <c:pt idx="0">
                  <c:v>2015</c:v>
                </c:pt>
                <c:pt idx="1">
                  <c:v>2016</c:v>
                </c:pt>
                <c:pt idx="2">
                  <c:v>2017</c:v>
                </c:pt>
                <c:pt idx="3">
                  <c:v>2018</c:v>
                </c:pt>
                <c:pt idx="4">
                  <c:v>2019</c:v>
                </c:pt>
                <c:pt idx="5">
                  <c:v>2020</c:v>
                </c:pt>
              </c:strCache>
            </c:strRef>
          </c:cat>
          <c:val>
            <c:numRef>
              <c:f>'21 5 Year Tot Mkt Shr Chgs'!$GB$64:$GB$69</c:f>
              <c:numCache>
                <c:formatCode>0.0%</c:formatCode>
                <c:ptCount val="6"/>
                <c:pt idx="0">
                  <c:v>0</c:v>
                </c:pt>
                <c:pt idx="1">
                  <c:v>0.12501861181789758</c:v>
                </c:pt>
                <c:pt idx="2">
                  <c:v>0.22423165343764004</c:v>
                </c:pt>
                <c:pt idx="3">
                  <c:v>9.6518047420228265E-2</c:v>
                </c:pt>
                <c:pt idx="4">
                  <c:v>0.19310538360871582</c:v>
                </c:pt>
                <c:pt idx="5">
                  <c:v>0.16474539725216408</c:v>
                </c:pt>
              </c:numCache>
            </c:numRef>
          </c:val>
          <c:smooth val="0"/>
          <c:extLst>
            <c:ext xmlns:c16="http://schemas.microsoft.com/office/drawing/2014/chart" uri="{C3380CC4-5D6E-409C-BE32-E72D297353CC}">
              <c16:uniqueId val="{00000000-1F71-194D-8AA5-F95C737FEDE6}"/>
            </c:ext>
          </c:extLst>
        </c:ser>
        <c:ser>
          <c:idx val="1"/>
          <c:order val="1"/>
          <c:tx>
            <c:strRef>
              <c:f>'21 5 Year Tot Mkt Shr Chgs'!$GC$63</c:f>
              <c:strCache>
                <c:ptCount val="1"/>
                <c:pt idx="0">
                  <c:v> Libro Credit Union </c:v>
                </c:pt>
              </c:strCache>
            </c:strRef>
          </c:tx>
          <c:spPr>
            <a:ln w="28575" cap="rnd">
              <a:solidFill>
                <a:srgbClr val="0432FF"/>
              </a:solidFill>
              <a:round/>
            </a:ln>
            <a:effectLst/>
          </c:spPr>
          <c:marker>
            <c:symbol val="none"/>
          </c:marker>
          <c:cat>
            <c:strRef>
              <c:f>'21 5 Year Tot Mkt Shr Chgs'!$GA$64:$GA$69</c:f>
              <c:strCache>
                <c:ptCount val="6"/>
                <c:pt idx="0">
                  <c:v>2015</c:v>
                </c:pt>
                <c:pt idx="1">
                  <c:v>2016</c:v>
                </c:pt>
                <c:pt idx="2">
                  <c:v>2017</c:v>
                </c:pt>
                <c:pt idx="3">
                  <c:v>2018</c:v>
                </c:pt>
                <c:pt idx="4">
                  <c:v>2019</c:v>
                </c:pt>
                <c:pt idx="5">
                  <c:v>2020</c:v>
                </c:pt>
              </c:strCache>
            </c:strRef>
          </c:cat>
          <c:val>
            <c:numRef>
              <c:f>'21 5 Year Tot Mkt Shr Chgs'!$GC$64:$GC$69</c:f>
              <c:numCache>
                <c:formatCode>0.0%</c:formatCode>
                <c:ptCount val="6"/>
                <c:pt idx="0">
                  <c:v>0</c:v>
                </c:pt>
                <c:pt idx="1">
                  <c:v>1.2351056003247238E-2</c:v>
                </c:pt>
                <c:pt idx="2">
                  <c:v>9.5352817204995416E-3</c:v>
                </c:pt>
                <c:pt idx="3">
                  <c:v>3.5716396293250054E-2</c:v>
                </c:pt>
                <c:pt idx="4">
                  <c:v>6.0385617738688259E-2</c:v>
                </c:pt>
                <c:pt idx="5">
                  <c:v>5.201768613366408E-2</c:v>
                </c:pt>
              </c:numCache>
            </c:numRef>
          </c:val>
          <c:smooth val="0"/>
          <c:extLst>
            <c:ext xmlns:c16="http://schemas.microsoft.com/office/drawing/2014/chart" uri="{C3380CC4-5D6E-409C-BE32-E72D297353CC}">
              <c16:uniqueId val="{00000001-1F71-194D-8AA5-F95C737FEDE6}"/>
            </c:ext>
          </c:extLst>
        </c:ser>
        <c:ser>
          <c:idx val="2"/>
          <c:order val="2"/>
          <c:tx>
            <c:strRef>
              <c:f>'21 5 Year Tot Mkt Shr Chgs'!$GD$63</c:f>
              <c:strCache>
                <c:ptCount val="1"/>
                <c:pt idx="0">
                  <c:v> Alterna </c:v>
                </c:pt>
              </c:strCache>
            </c:strRef>
          </c:tx>
          <c:spPr>
            <a:ln w="28575" cap="rnd">
              <a:solidFill>
                <a:srgbClr val="AB7942"/>
              </a:solidFill>
              <a:prstDash val="solid"/>
              <a:round/>
            </a:ln>
            <a:effectLst/>
          </c:spPr>
          <c:marker>
            <c:symbol val="none"/>
          </c:marker>
          <c:cat>
            <c:strRef>
              <c:f>'21 5 Year Tot Mkt Shr Chgs'!$GA$64:$GA$69</c:f>
              <c:strCache>
                <c:ptCount val="6"/>
                <c:pt idx="0">
                  <c:v>2015</c:v>
                </c:pt>
                <c:pt idx="1">
                  <c:v>2016</c:v>
                </c:pt>
                <c:pt idx="2">
                  <c:v>2017</c:v>
                </c:pt>
                <c:pt idx="3">
                  <c:v>2018</c:v>
                </c:pt>
                <c:pt idx="4">
                  <c:v>2019</c:v>
                </c:pt>
                <c:pt idx="5">
                  <c:v>2020</c:v>
                </c:pt>
              </c:strCache>
            </c:strRef>
          </c:cat>
          <c:val>
            <c:numRef>
              <c:f>'21 5 Year Tot Mkt Shr Chgs'!$GD$64:$GD$69</c:f>
              <c:numCache>
                <c:formatCode>0.0%</c:formatCode>
                <c:ptCount val="6"/>
                <c:pt idx="0">
                  <c:v>0</c:v>
                </c:pt>
                <c:pt idx="1">
                  <c:v>0.35444223441645212</c:v>
                </c:pt>
                <c:pt idx="2">
                  <c:v>0.99826181677423675</c:v>
                </c:pt>
                <c:pt idx="3">
                  <c:v>0.45261895718026823</c:v>
                </c:pt>
                <c:pt idx="4">
                  <c:v>0.43245569833123293</c:v>
                </c:pt>
                <c:pt idx="5">
                  <c:v>0.19450387825563611</c:v>
                </c:pt>
              </c:numCache>
            </c:numRef>
          </c:val>
          <c:smooth val="0"/>
          <c:extLst>
            <c:ext xmlns:c16="http://schemas.microsoft.com/office/drawing/2014/chart" uri="{C3380CC4-5D6E-409C-BE32-E72D297353CC}">
              <c16:uniqueId val="{00000002-1F71-194D-8AA5-F95C737FEDE6}"/>
            </c:ext>
          </c:extLst>
        </c:ser>
        <c:ser>
          <c:idx val="3"/>
          <c:order val="3"/>
          <c:tx>
            <c:strRef>
              <c:f>'21 5 Year Tot Mkt Shr Chgs'!$GE$63</c:f>
              <c:strCache>
                <c:ptCount val="1"/>
                <c:pt idx="0">
                  <c:v> First Ontario </c:v>
                </c:pt>
              </c:strCache>
            </c:strRef>
          </c:tx>
          <c:spPr>
            <a:ln w="28575" cap="rnd">
              <a:solidFill>
                <a:schemeClr val="accent4"/>
              </a:solidFill>
              <a:round/>
            </a:ln>
            <a:effectLst/>
          </c:spPr>
          <c:marker>
            <c:symbol val="none"/>
          </c:marker>
          <c:cat>
            <c:strRef>
              <c:f>'21 5 Year Tot Mkt Shr Chgs'!$GA$64:$GA$69</c:f>
              <c:strCache>
                <c:ptCount val="6"/>
                <c:pt idx="0">
                  <c:v>2015</c:v>
                </c:pt>
                <c:pt idx="1">
                  <c:v>2016</c:v>
                </c:pt>
                <c:pt idx="2">
                  <c:v>2017</c:v>
                </c:pt>
                <c:pt idx="3">
                  <c:v>2018</c:v>
                </c:pt>
                <c:pt idx="4">
                  <c:v>2019</c:v>
                </c:pt>
                <c:pt idx="5">
                  <c:v>2020</c:v>
                </c:pt>
              </c:strCache>
            </c:strRef>
          </c:cat>
          <c:val>
            <c:numRef>
              <c:f>'21 5 Year Tot Mkt Shr Chgs'!$GE$64:$GE$69</c:f>
              <c:numCache>
                <c:formatCode>0.0%</c:formatCode>
                <c:ptCount val="6"/>
                <c:pt idx="0">
                  <c:v>0</c:v>
                </c:pt>
                <c:pt idx="1">
                  <c:v>0.4578624634966505</c:v>
                </c:pt>
                <c:pt idx="2">
                  <c:v>0.33651476146236881</c:v>
                </c:pt>
                <c:pt idx="3">
                  <c:v>-2.5380462894920047E-2</c:v>
                </c:pt>
                <c:pt idx="4">
                  <c:v>-0.28741539083231804</c:v>
                </c:pt>
                <c:pt idx="5">
                  <c:v>-0.26038778770669979</c:v>
                </c:pt>
              </c:numCache>
            </c:numRef>
          </c:val>
          <c:smooth val="0"/>
          <c:extLst>
            <c:ext xmlns:c16="http://schemas.microsoft.com/office/drawing/2014/chart" uri="{C3380CC4-5D6E-409C-BE32-E72D297353CC}">
              <c16:uniqueId val="{00000003-1F71-194D-8AA5-F95C737FEDE6}"/>
            </c:ext>
          </c:extLst>
        </c:ser>
        <c:ser>
          <c:idx val="4"/>
          <c:order val="4"/>
          <c:tx>
            <c:strRef>
              <c:f>'21 5 Year Tot Mkt Shr Chgs'!$GF$63</c:f>
              <c:strCache>
                <c:ptCount val="1"/>
                <c:pt idx="0">
                  <c:v> DUCA </c:v>
                </c:pt>
              </c:strCache>
            </c:strRef>
          </c:tx>
          <c:spPr>
            <a:ln w="28575" cap="rnd">
              <a:solidFill>
                <a:schemeClr val="accent5"/>
              </a:solidFill>
              <a:round/>
            </a:ln>
            <a:effectLst/>
          </c:spPr>
          <c:marker>
            <c:symbol val="none"/>
          </c:marker>
          <c:cat>
            <c:strRef>
              <c:f>'21 5 Year Tot Mkt Shr Chgs'!$GA$64:$GA$69</c:f>
              <c:strCache>
                <c:ptCount val="6"/>
                <c:pt idx="0">
                  <c:v>2015</c:v>
                </c:pt>
                <c:pt idx="1">
                  <c:v>2016</c:v>
                </c:pt>
                <c:pt idx="2">
                  <c:v>2017</c:v>
                </c:pt>
                <c:pt idx="3">
                  <c:v>2018</c:v>
                </c:pt>
                <c:pt idx="4">
                  <c:v>2019</c:v>
                </c:pt>
                <c:pt idx="5">
                  <c:v>2020</c:v>
                </c:pt>
              </c:strCache>
            </c:strRef>
          </c:cat>
          <c:val>
            <c:numRef>
              <c:f>'21 5 Year Tot Mkt Shr Chgs'!$GF$64:$GF$69</c:f>
              <c:numCache>
                <c:formatCode>0.0%</c:formatCode>
                <c:ptCount val="6"/>
                <c:pt idx="0">
                  <c:v>0</c:v>
                </c:pt>
                <c:pt idx="1">
                  <c:v>-4.2162415609287608E-2</c:v>
                </c:pt>
                <c:pt idx="2">
                  <c:v>0.19380360492752402</c:v>
                </c:pt>
                <c:pt idx="3">
                  <c:v>0.15098551967835663</c:v>
                </c:pt>
                <c:pt idx="4">
                  <c:v>0.10855615332670528</c:v>
                </c:pt>
                <c:pt idx="5">
                  <c:v>0.10289213591108884</c:v>
                </c:pt>
              </c:numCache>
            </c:numRef>
          </c:val>
          <c:smooth val="0"/>
          <c:extLst>
            <c:ext xmlns:c16="http://schemas.microsoft.com/office/drawing/2014/chart" uri="{C3380CC4-5D6E-409C-BE32-E72D297353CC}">
              <c16:uniqueId val="{00000004-1F71-194D-8AA5-F95C737FEDE6}"/>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4389282589676287"/>
          <c:h val="0.151621463983668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 and Loans</a:t>
            </a:r>
          </a:p>
          <a:p>
            <a:pPr>
              <a:defRPr/>
            </a:pPr>
            <a:r>
              <a:rPr lang="en-US" sz="1200"/>
              <a:t>%</a:t>
            </a:r>
            <a:r>
              <a:rPr lang="en-US" sz="1200" baseline="0"/>
              <a:t> Change in Share</a:t>
            </a:r>
            <a:endParaRPr lang="en-US" sz="1200"/>
          </a:p>
        </c:rich>
      </c:tx>
      <c:layout>
        <c:manualLayout>
          <c:xMode val="edge"/>
          <c:yMode val="edge"/>
          <c:x val="0.13415288713910761"/>
          <c:y val="3.49040139616055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9935513294613474"/>
        </c:manualLayout>
      </c:layout>
      <c:lineChart>
        <c:grouping val="standard"/>
        <c:varyColors val="0"/>
        <c:ser>
          <c:idx val="0"/>
          <c:order val="0"/>
          <c:tx>
            <c:strRef>
              <c:f>'22 5 Yr Change Prov Sh of Bks'!$FY$80</c:f>
              <c:strCache>
                <c:ptCount val="1"/>
                <c:pt idx="0">
                  <c:v> Meridian </c:v>
                </c:pt>
              </c:strCache>
            </c:strRef>
          </c:tx>
          <c:spPr>
            <a:ln w="28575" cap="rnd">
              <a:solidFill>
                <a:srgbClr val="FF0000"/>
              </a:solidFill>
              <a:round/>
            </a:ln>
            <a:effectLst/>
          </c:spPr>
          <c:marker>
            <c:symbol val="none"/>
          </c:marker>
          <c:cat>
            <c:numRef>
              <c:f>'22 5 Yr Change Prov Sh of Bks'!$FX$81:$FX$86</c:f>
              <c:numCache>
                <c:formatCode>@</c:formatCode>
                <c:ptCount val="6"/>
                <c:pt idx="0">
                  <c:v>2015</c:v>
                </c:pt>
                <c:pt idx="1">
                  <c:v>2016</c:v>
                </c:pt>
                <c:pt idx="2">
                  <c:v>2017</c:v>
                </c:pt>
                <c:pt idx="3">
                  <c:v>2018</c:v>
                </c:pt>
                <c:pt idx="4">
                  <c:v>2019</c:v>
                </c:pt>
                <c:pt idx="5">
                  <c:v>2020</c:v>
                </c:pt>
              </c:numCache>
            </c:numRef>
          </c:cat>
          <c:val>
            <c:numRef>
              <c:f>'22 5 Yr Change Prov Sh of Bks'!$FY$81:$FY$86</c:f>
              <c:numCache>
                <c:formatCode>0.0%</c:formatCode>
                <c:ptCount val="6"/>
                <c:pt idx="0">
                  <c:v>0</c:v>
                </c:pt>
                <c:pt idx="1">
                  <c:v>0.1111395006659731</c:v>
                </c:pt>
                <c:pt idx="2">
                  <c:v>0.25532036562440352</c:v>
                </c:pt>
                <c:pt idx="3">
                  <c:v>0.19650131857900652</c:v>
                </c:pt>
                <c:pt idx="4">
                  <c:v>0.24074324521405688</c:v>
                </c:pt>
                <c:pt idx="5">
                  <c:v>0.23163200694564492</c:v>
                </c:pt>
              </c:numCache>
            </c:numRef>
          </c:val>
          <c:smooth val="0"/>
          <c:extLst>
            <c:ext xmlns:c16="http://schemas.microsoft.com/office/drawing/2014/chart" uri="{C3380CC4-5D6E-409C-BE32-E72D297353CC}">
              <c16:uniqueId val="{00000000-24D9-F048-8A38-B83DE70A9476}"/>
            </c:ext>
          </c:extLst>
        </c:ser>
        <c:ser>
          <c:idx val="1"/>
          <c:order val="1"/>
          <c:tx>
            <c:strRef>
              <c:f>'22 5 Yr Change Prov Sh of Bks'!$FZ$80</c:f>
              <c:strCache>
                <c:ptCount val="1"/>
                <c:pt idx="0">
                  <c:v> Libro Credit Union </c:v>
                </c:pt>
              </c:strCache>
            </c:strRef>
          </c:tx>
          <c:spPr>
            <a:ln w="28575" cap="rnd">
              <a:solidFill>
                <a:srgbClr val="0432FF"/>
              </a:solidFill>
              <a:round/>
            </a:ln>
            <a:effectLst/>
          </c:spPr>
          <c:marker>
            <c:symbol val="none"/>
          </c:marker>
          <c:cat>
            <c:numRef>
              <c:f>'22 5 Yr Change Prov Sh of Bks'!$FX$81:$FX$86</c:f>
              <c:numCache>
                <c:formatCode>@</c:formatCode>
                <c:ptCount val="6"/>
                <c:pt idx="0">
                  <c:v>2015</c:v>
                </c:pt>
                <c:pt idx="1">
                  <c:v>2016</c:v>
                </c:pt>
                <c:pt idx="2">
                  <c:v>2017</c:v>
                </c:pt>
                <c:pt idx="3">
                  <c:v>2018</c:v>
                </c:pt>
                <c:pt idx="4">
                  <c:v>2019</c:v>
                </c:pt>
                <c:pt idx="5">
                  <c:v>2020</c:v>
                </c:pt>
              </c:numCache>
            </c:numRef>
          </c:cat>
          <c:val>
            <c:numRef>
              <c:f>'22 5 Yr Change Prov Sh of Bks'!$FZ$81:$FZ$86</c:f>
              <c:numCache>
                <c:formatCode>0.0%</c:formatCode>
                <c:ptCount val="6"/>
                <c:pt idx="0">
                  <c:v>0</c:v>
                </c:pt>
                <c:pt idx="1">
                  <c:v>1.4094197051109892E-2</c:v>
                </c:pt>
                <c:pt idx="2">
                  <c:v>2.2762886255423779E-2</c:v>
                </c:pt>
                <c:pt idx="3">
                  <c:v>6.4968250760668086E-3</c:v>
                </c:pt>
                <c:pt idx="4">
                  <c:v>4.2039539726809405E-2</c:v>
                </c:pt>
                <c:pt idx="5">
                  <c:v>0.16538492892375375</c:v>
                </c:pt>
              </c:numCache>
            </c:numRef>
          </c:val>
          <c:smooth val="0"/>
          <c:extLst>
            <c:ext xmlns:c16="http://schemas.microsoft.com/office/drawing/2014/chart" uri="{C3380CC4-5D6E-409C-BE32-E72D297353CC}">
              <c16:uniqueId val="{00000001-24D9-F048-8A38-B83DE70A9476}"/>
            </c:ext>
          </c:extLst>
        </c:ser>
        <c:ser>
          <c:idx val="2"/>
          <c:order val="2"/>
          <c:tx>
            <c:strRef>
              <c:f>'22 5 Yr Change Prov Sh of Bks'!$GA$80</c:f>
              <c:strCache>
                <c:ptCount val="1"/>
                <c:pt idx="0">
                  <c:v> Alterna </c:v>
                </c:pt>
              </c:strCache>
            </c:strRef>
          </c:tx>
          <c:spPr>
            <a:ln w="28575" cap="rnd">
              <a:solidFill>
                <a:srgbClr val="AB7942"/>
              </a:solidFill>
              <a:prstDash val="solid"/>
              <a:round/>
            </a:ln>
            <a:effectLst/>
          </c:spPr>
          <c:marker>
            <c:symbol val="none"/>
          </c:marker>
          <c:cat>
            <c:numRef>
              <c:f>'22 5 Yr Change Prov Sh of Bks'!$FX$81:$FX$86</c:f>
              <c:numCache>
                <c:formatCode>@</c:formatCode>
                <c:ptCount val="6"/>
                <c:pt idx="0">
                  <c:v>2015</c:v>
                </c:pt>
                <c:pt idx="1">
                  <c:v>2016</c:v>
                </c:pt>
                <c:pt idx="2">
                  <c:v>2017</c:v>
                </c:pt>
                <c:pt idx="3">
                  <c:v>2018</c:v>
                </c:pt>
                <c:pt idx="4">
                  <c:v>2019</c:v>
                </c:pt>
                <c:pt idx="5">
                  <c:v>2020</c:v>
                </c:pt>
              </c:numCache>
            </c:numRef>
          </c:cat>
          <c:val>
            <c:numRef>
              <c:f>'22 5 Yr Change Prov Sh of Bks'!$GA$81:$GA$86</c:f>
              <c:numCache>
                <c:formatCode>0.0%</c:formatCode>
                <c:ptCount val="6"/>
                <c:pt idx="0">
                  <c:v>0</c:v>
                </c:pt>
                <c:pt idx="1">
                  <c:v>0.2306018497732803</c:v>
                </c:pt>
                <c:pt idx="2">
                  <c:v>0.55506806376761653</c:v>
                </c:pt>
                <c:pt idx="3">
                  <c:v>0.60321992478818054</c:v>
                </c:pt>
                <c:pt idx="4">
                  <c:v>0.61099347408370586</c:v>
                </c:pt>
                <c:pt idx="5">
                  <c:v>0.64326116689470991</c:v>
                </c:pt>
              </c:numCache>
            </c:numRef>
          </c:val>
          <c:smooth val="0"/>
          <c:extLst>
            <c:ext xmlns:c16="http://schemas.microsoft.com/office/drawing/2014/chart" uri="{C3380CC4-5D6E-409C-BE32-E72D297353CC}">
              <c16:uniqueId val="{00000002-24D9-F048-8A38-B83DE70A9476}"/>
            </c:ext>
          </c:extLst>
        </c:ser>
        <c:ser>
          <c:idx val="3"/>
          <c:order val="3"/>
          <c:tx>
            <c:strRef>
              <c:f>'22 5 Yr Change Prov Sh of Bks'!$GB$80</c:f>
              <c:strCache>
                <c:ptCount val="1"/>
                <c:pt idx="0">
                  <c:v> First Ontario </c:v>
                </c:pt>
              </c:strCache>
            </c:strRef>
          </c:tx>
          <c:spPr>
            <a:ln w="28575" cap="rnd">
              <a:solidFill>
                <a:schemeClr val="accent4"/>
              </a:solidFill>
              <a:round/>
            </a:ln>
            <a:effectLst/>
          </c:spPr>
          <c:marker>
            <c:symbol val="none"/>
          </c:marker>
          <c:cat>
            <c:numRef>
              <c:f>'22 5 Yr Change Prov Sh of Bks'!$FX$81:$FX$86</c:f>
              <c:numCache>
                <c:formatCode>@</c:formatCode>
                <c:ptCount val="6"/>
                <c:pt idx="0">
                  <c:v>2015</c:v>
                </c:pt>
                <c:pt idx="1">
                  <c:v>2016</c:v>
                </c:pt>
                <c:pt idx="2">
                  <c:v>2017</c:v>
                </c:pt>
                <c:pt idx="3">
                  <c:v>2018</c:v>
                </c:pt>
                <c:pt idx="4">
                  <c:v>2019</c:v>
                </c:pt>
                <c:pt idx="5">
                  <c:v>2020</c:v>
                </c:pt>
              </c:numCache>
            </c:numRef>
          </c:cat>
          <c:val>
            <c:numRef>
              <c:f>'22 5 Yr Change Prov Sh of Bks'!$GB$81:$GB$86</c:f>
              <c:numCache>
                <c:formatCode>0.0%</c:formatCode>
                <c:ptCount val="6"/>
                <c:pt idx="0">
                  <c:v>0</c:v>
                </c:pt>
                <c:pt idx="1">
                  <c:v>0.33317613712777128</c:v>
                </c:pt>
                <c:pt idx="2">
                  <c:v>0.29619341455289522</c:v>
                </c:pt>
                <c:pt idx="3">
                  <c:v>9.3974069780354968E-2</c:v>
                </c:pt>
                <c:pt idx="4">
                  <c:v>-4.9363830798832414E-2</c:v>
                </c:pt>
                <c:pt idx="5">
                  <c:v>2.0500379959610779E-2</c:v>
                </c:pt>
              </c:numCache>
            </c:numRef>
          </c:val>
          <c:smooth val="0"/>
          <c:extLst>
            <c:ext xmlns:c16="http://schemas.microsoft.com/office/drawing/2014/chart" uri="{C3380CC4-5D6E-409C-BE32-E72D297353CC}">
              <c16:uniqueId val="{00000003-24D9-F048-8A38-B83DE70A9476}"/>
            </c:ext>
          </c:extLst>
        </c:ser>
        <c:ser>
          <c:idx val="4"/>
          <c:order val="4"/>
          <c:tx>
            <c:strRef>
              <c:f>'22 5 Yr Change Prov Sh of Bks'!$GC$80</c:f>
              <c:strCache>
                <c:ptCount val="1"/>
                <c:pt idx="0">
                  <c:v> DUCA </c:v>
                </c:pt>
              </c:strCache>
            </c:strRef>
          </c:tx>
          <c:spPr>
            <a:ln w="28575" cap="rnd">
              <a:solidFill>
                <a:schemeClr val="accent5"/>
              </a:solidFill>
              <a:round/>
            </a:ln>
            <a:effectLst/>
          </c:spPr>
          <c:marker>
            <c:symbol val="none"/>
          </c:marker>
          <c:cat>
            <c:numRef>
              <c:f>'22 5 Yr Change Prov Sh of Bks'!$FX$81:$FX$86</c:f>
              <c:numCache>
                <c:formatCode>@</c:formatCode>
                <c:ptCount val="6"/>
                <c:pt idx="0">
                  <c:v>2015</c:v>
                </c:pt>
                <c:pt idx="1">
                  <c:v>2016</c:v>
                </c:pt>
                <c:pt idx="2">
                  <c:v>2017</c:v>
                </c:pt>
                <c:pt idx="3">
                  <c:v>2018</c:v>
                </c:pt>
                <c:pt idx="4">
                  <c:v>2019</c:v>
                </c:pt>
                <c:pt idx="5">
                  <c:v>2020</c:v>
                </c:pt>
              </c:numCache>
            </c:numRef>
          </c:cat>
          <c:val>
            <c:numRef>
              <c:f>'22 5 Yr Change Prov Sh of Bks'!$GC$81:$GC$86</c:f>
              <c:numCache>
                <c:formatCode>0.0%</c:formatCode>
                <c:ptCount val="6"/>
                <c:pt idx="0">
                  <c:v>0</c:v>
                </c:pt>
                <c:pt idx="1">
                  <c:v>-2.8720096234570933E-2</c:v>
                </c:pt>
                <c:pt idx="2">
                  <c:v>7.7306618119078699E-2</c:v>
                </c:pt>
                <c:pt idx="3">
                  <c:v>0.16398825710761353</c:v>
                </c:pt>
                <c:pt idx="4">
                  <c:v>0.23473567959236774</c:v>
                </c:pt>
                <c:pt idx="5">
                  <c:v>0.45138742570671342</c:v>
                </c:pt>
              </c:numCache>
            </c:numRef>
          </c:val>
          <c:smooth val="0"/>
          <c:extLst>
            <c:ext xmlns:c16="http://schemas.microsoft.com/office/drawing/2014/chart" uri="{C3380CC4-5D6E-409C-BE32-E72D297353CC}">
              <c16:uniqueId val="{00000004-24D9-F048-8A38-B83DE70A9476}"/>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5842926298553235"/>
          <c:w val="0.87566502169574334"/>
          <c:h val="0.139724491870477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Bks'!$FY$64</c:f>
              <c:strCache>
                <c:ptCount val="1"/>
                <c:pt idx="0">
                  <c:v> Meridian </c:v>
                </c:pt>
              </c:strCache>
            </c:strRef>
          </c:tx>
          <c:spPr>
            <a:ln w="28575" cap="rnd">
              <a:solidFill>
                <a:srgbClr val="FF0000"/>
              </a:solidFill>
              <a:round/>
            </a:ln>
            <a:effectLst/>
          </c:spPr>
          <c:marker>
            <c:symbol val="none"/>
          </c:marker>
          <c:cat>
            <c:numRef>
              <c:f>'22 5 Yr Change Prov Sh of Bks'!$FX$65:$FX$70</c:f>
              <c:numCache>
                <c:formatCode>General</c:formatCode>
                <c:ptCount val="6"/>
                <c:pt idx="0">
                  <c:v>2015</c:v>
                </c:pt>
                <c:pt idx="1">
                  <c:v>2016</c:v>
                </c:pt>
                <c:pt idx="2">
                  <c:v>2017</c:v>
                </c:pt>
                <c:pt idx="3">
                  <c:v>2018</c:v>
                </c:pt>
                <c:pt idx="4">
                  <c:v>2019</c:v>
                </c:pt>
                <c:pt idx="5">
                  <c:v>2020</c:v>
                </c:pt>
              </c:numCache>
            </c:numRef>
          </c:cat>
          <c:val>
            <c:numRef>
              <c:f>'22 5 Yr Change Prov Sh of Bks'!$FY$65:$FY$70</c:f>
              <c:numCache>
                <c:formatCode>0.0%</c:formatCode>
                <c:ptCount val="6"/>
                <c:pt idx="0">
                  <c:v>0</c:v>
                </c:pt>
                <c:pt idx="1">
                  <c:v>0.10263092991590768</c:v>
                </c:pt>
                <c:pt idx="2">
                  <c:v>0.32695924105198865</c:v>
                </c:pt>
                <c:pt idx="3">
                  <c:v>0.37775570694804644</c:v>
                </c:pt>
                <c:pt idx="4">
                  <c:v>0.37476370492813604</c:v>
                </c:pt>
                <c:pt idx="5">
                  <c:v>0.35054733750367717</c:v>
                </c:pt>
              </c:numCache>
            </c:numRef>
          </c:val>
          <c:smooth val="0"/>
          <c:extLst>
            <c:ext xmlns:c16="http://schemas.microsoft.com/office/drawing/2014/chart" uri="{C3380CC4-5D6E-409C-BE32-E72D297353CC}">
              <c16:uniqueId val="{00000000-B66D-F147-A4A1-3F85D3BBA838}"/>
            </c:ext>
          </c:extLst>
        </c:ser>
        <c:ser>
          <c:idx val="1"/>
          <c:order val="1"/>
          <c:tx>
            <c:strRef>
              <c:f>'22 5 Yr Change Prov Sh of Bks'!$FZ$64</c:f>
              <c:strCache>
                <c:ptCount val="1"/>
                <c:pt idx="0">
                  <c:v> Libro Credit Union </c:v>
                </c:pt>
              </c:strCache>
            </c:strRef>
          </c:tx>
          <c:spPr>
            <a:ln w="28575" cap="rnd">
              <a:solidFill>
                <a:srgbClr val="0432FF"/>
              </a:solidFill>
              <a:round/>
            </a:ln>
            <a:effectLst/>
          </c:spPr>
          <c:marker>
            <c:symbol val="none"/>
          </c:marker>
          <c:cat>
            <c:numRef>
              <c:f>'22 5 Yr Change Prov Sh of Bks'!$FX$65:$FX$70</c:f>
              <c:numCache>
                <c:formatCode>General</c:formatCode>
                <c:ptCount val="6"/>
                <c:pt idx="0">
                  <c:v>2015</c:v>
                </c:pt>
                <c:pt idx="1">
                  <c:v>2016</c:v>
                </c:pt>
                <c:pt idx="2">
                  <c:v>2017</c:v>
                </c:pt>
                <c:pt idx="3">
                  <c:v>2018</c:v>
                </c:pt>
                <c:pt idx="4">
                  <c:v>2019</c:v>
                </c:pt>
                <c:pt idx="5">
                  <c:v>2020</c:v>
                </c:pt>
              </c:numCache>
            </c:numRef>
          </c:cat>
          <c:val>
            <c:numRef>
              <c:f>'22 5 Yr Change Prov Sh of Bks'!$FZ$65:$FZ$70</c:f>
              <c:numCache>
                <c:formatCode>0.0%</c:formatCode>
                <c:ptCount val="6"/>
                <c:pt idx="0">
                  <c:v>0</c:v>
                </c:pt>
                <c:pt idx="1">
                  <c:v>1.5086620013223077E-2</c:v>
                </c:pt>
                <c:pt idx="2">
                  <c:v>4.6528547626653607E-2</c:v>
                </c:pt>
                <c:pt idx="3">
                  <c:v>2.2691261473735569E-2</c:v>
                </c:pt>
                <c:pt idx="4">
                  <c:v>6.6896123002166505E-2</c:v>
                </c:pt>
                <c:pt idx="5">
                  <c:v>0.23663561977861874</c:v>
                </c:pt>
              </c:numCache>
            </c:numRef>
          </c:val>
          <c:smooth val="0"/>
          <c:extLst>
            <c:ext xmlns:c16="http://schemas.microsoft.com/office/drawing/2014/chart" uri="{C3380CC4-5D6E-409C-BE32-E72D297353CC}">
              <c16:uniqueId val="{00000001-B66D-F147-A4A1-3F85D3BBA838}"/>
            </c:ext>
          </c:extLst>
        </c:ser>
        <c:ser>
          <c:idx val="2"/>
          <c:order val="2"/>
          <c:tx>
            <c:strRef>
              <c:f>'22 5 Yr Change Prov Sh of Bks'!$GA$64</c:f>
              <c:strCache>
                <c:ptCount val="1"/>
                <c:pt idx="0">
                  <c:v> Alterna </c:v>
                </c:pt>
              </c:strCache>
            </c:strRef>
          </c:tx>
          <c:spPr>
            <a:ln w="28575" cap="rnd">
              <a:solidFill>
                <a:srgbClr val="AB7942"/>
              </a:solidFill>
              <a:prstDash val="solid"/>
              <a:round/>
            </a:ln>
            <a:effectLst/>
          </c:spPr>
          <c:marker>
            <c:symbol val="none"/>
          </c:marker>
          <c:cat>
            <c:numRef>
              <c:f>'22 5 Yr Change Prov Sh of Bks'!$FX$65:$FX$70</c:f>
              <c:numCache>
                <c:formatCode>General</c:formatCode>
                <c:ptCount val="6"/>
                <c:pt idx="0">
                  <c:v>2015</c:v>
                </c:pt>
                <c:pt idx="1">
                  <c:v>2016</c:v>
                </c:pt>
                <c:pt idx="2">
                  <c:v>2017</c:v>
                </c:pt>
                <c:pt idx="3">
                  <c:v>2018</c:v>
                </c:pt>
                <c:pt idx="4">
                  <c:v>2019</c:v>
                </c:pt>
                <c:pt idx="5">
                  <c:v>2020</c:v>
                </c:pt>
              </c:numCache>
            </c:numRef>
          </c:cat>
          <c:val>
            <c:numRef>
              <c:f>'22 5 Yr Change Prov Sh of Bks'!$GA$65:$GA$70</c:f>
              <c:numCache>
                <c:formatCode>0.0%</c:formatCode>
                <c:ptCount val="6"/>
                <c:pt idx="0">
                  <c:v>0</c:v>
                </c:pt>
                <c:pt idx="1">
                  <c:v>0.14072807282134717</c:v>
                </c:pt>
                <c:pt idx="2">
                  <c:v>0.25259844913718488</c:v>
                </c:pt>
                <c:pt idx="3">
                  <c:v>0.78181761443735642</c:v>
                </c:pt>
                <c:pt idx="4">
                  <c:v>0.81718348624242354</c:v>
                </c:pt>
                <c:pt idx="5">
                  <c:v>1.0211070563415205</c:v>
                </c:pt>
              </c:numCache>
            </c:numRef>
          </c:val>
          <c:smooth val="0"/>
          <c:extLst>
            <c:ext xmlns:c16="http://schemas.microsoft.com/office/drawing/2014/chart" uri="{C3380CC4-5D6E-409C-BE32-E72D297353CC}">
              <c16:uniqueId val="{00000002-B66D-F147-A4A1-3F85D3BBA838}"/>
            </c:ext>
          </c:extLst>
        </c:ser>
        <c:ser>
          <c:idx val="3"/>
          <c:order val="3"/>
          <c:tx>
            <c:strRef>
              <c:f>'22 5 Yr Change Prov Sh of Bks'!$GB$64</c:f>
              <c:strCache>
                <c:ptCount val="1"/>
                <c:pt idx="0">
                  <c:v> First Ontario </c:v>
                </c:pt>
              </c:strCache>
            </c:strRef>
          </c:tx>
          <c:spPr>
            <a:ln w="28575" cap="rnd">
              <a:solidFill>
                <a:schemeClr val="accent4"/>
              </a:solidFill>
              <a:round/>
            </a:ln>
            <a:effectLst/>
          </c:spPr>
          <c:marker>
            <c:symbol val="none"/>
          </c:marker>
          <c:cat>
            <c:numRef>
              <c:f>'22 5 Yr Change Prov Sh of Bks'!$FX$65:$FX$70</c:f>
              <c:numCache>
                <c:formatCode>General</c:formatCode>
                <c:ptCount val="6"/>
                <c:pt idx="0">
                  <c:v>2015</c:v>
                </c:pt>
                <c:pt idx="1">
                  <c:v>2016</c:v>
                </c:pt>
                <c:pt idx="2">
                  <c:v>2017</c:v>
                </c:pt>
                <c:pt idx="3">
                  <c:v>2018</c:v>
                </c:pt>
                <c:pt idx="4">
                  <c:v>2019</c:v>
                </c:pt>
                <c:pt idx="5">
                  <c:v>2020</c:v>
                </c:pt>
              </c:numCache>
            </c:numRef>
          </c:cat>
          <c:val>
            <c:numRef>
              <c:f>'22 5 Yr Change Prov Sh of Bks'!$GB$65:$GB$70</c:f>
              <c:numCache>
                <c:formatCode>0.0%</c:formatCode>
                <c:ptCount val="6"/>
                <c:pt idx="0">
                  <c:v>0</c:v>
                </c:pt>
                <c:pt idx="1">
                  <c:v>0.11628613718838285</c:v>
                </c:pt>
                <c:pt idx="2">
                  <c:v>0.27277634409128387</c:v>
                </c:pt>
                <c:pt idx="3">
                  <c:v>0.41249807797063326</c:v>
                </c:pt>
                <c:pt idx="4">
                  <c:v>0.4842571822252521</c:v>
                </c:pt>
                <c:pt idx="5">
                  <c:v>0.60146803032535878</c:v>
                </c:pt>
              </c:numCache>
            </c:numRef>
          </c:val>
          <c:smooth val="0"/>
          <c:extLst>
            <c:ext xmlns:c16="http://schemas.microsoft.com/office/drawing/2014/chart" uri="{C3380CC4-5D6E-409C-BE32-E72D297353CC}">
              <c16:uniqueId val="{00000003-B66D-F147-A4A1-3F85D3BBA838}"/>
            </c:ext>
          </c:extLst>
        </c:ser>
        <c:ser>
          <c:idx val="4"/>
          <c:order val="4"/>
          <c:tx>
            <c:strRef>
              <c:f>'22 5 Yr Change Prov Sh of Bks'!$GC$64</c:f>
              <c:strCache>
                <c:ptCount val="1"/>
                <c:pt idx="0">
                  <c:v> DUCA </c:v>
                </c:pt>
              </c:strCache>
            </c:strRef>
          </c:tx>
          <c:spPr>
            <a:ln w="28575" cap="rnd">
              <a:solidFill>
                <a:schemeClr val="accent5"/>
              </a:solidFill>
              <a:round/>
            </a:ln>
            <a:effectLst/>
          </c:spPr>
          <c:marker>
            <c:symbol val="none"/>
          </c:marker>
          <c:cat>
            <c:numRef>
              <c:f>'22 5 Yr Change Prov Sh of Bks'!$FX$65:$FX$70</c:f>
              <c:numCache>
                <c:formatCode>General</c:formatCode>
                <c:ptCount val="6"/>
                <c:pt idx="0">
                  <c:v>2015</c:v>
                </c:pt>
                <c:pt idx="1">
                  <c:v>2016</c:v>
                </c:pt>
                <c:pt idx="2">
                  <c:v>2017</c:v>
                </c:pt>
                <c:pt idx="3">
                  <c:v>2018</c:v>
                </c:pt>
                <c:pt idx="4">
                  <c:v>2019</c:v>
                </c:pt>
                <c:pt idx="5">
                  <c:v>2020</c:v>
                </c:pt>
              </c:numCache>
            </c:numRef>
          </c:cat>
          <c:val>
            <c:numRef>
              <c:f>'22 5 Yr Change Prov Sh of Bks'!$GC$65:$GC$70</c:f>
              <c:numCache>
                <c:formatCode>0.0%</c:formatCode>
                <c:ptCount val="6"/>
                <c:pt idx="0">
                  <c:v>0</c:v>
                </c:pt>
                <c:pt idx="1">
                  <c:v>-1.836418563962558E-2</c:v>
                </c:pt>
                <c:pt idx="2">
                  <c:v>2.471717623164554E-2</c:v>
                </c:pt>
                <c:pt idx="3">
                  <c:v>0.21476160353802798</c:v>
                </c:pt>
                <c:pt idx="4">
                  <c:v>0.36275152698772084</c:v>
                </c:pt>
                <c:pt idx="5">
                  <c:v>0.70286844870835963</c:v>
                </c:pt>
              </c:numCache>
            </c:numRef>
          </c:val>
          <c:smooth val="0"/>
          <c:extLst>
            <c:ext xmlns:c16="http://schemas.microsoft.com/office/drawing/2014/chart" uri="{C3380CC4-5D6E-409C-BE32-E72D297353CC}">
              <c16:uniqueId val="{00000004-B66D-F147-A4A1-3F85D3BBA838}"/>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9397430063704353"/>
          <c:h val="0.11371733505103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26792374637378"/>
          <c:w val="0.85836329833770775"/>
          <c:h val="0.65812391214256116"/>
        </c:manualLayout>
      </c:layout>
      <c:lineChart>
        <c:grouping val="standard"/>
        <c:varyColors val="0"/>
        <c:ser>
          <c:idx val="0"/>
          <c:order val="0"/>
          <c:tx>
            <c:strRef>
              <c:f>'22 5 Yr Change Prov Sh of Bks'!$FY$72</c:f>
              <c:strCache>
                <c:ptCount val="1"/>
                <c:pt idx="0">
                  <c:v> Meridian </c:v>
                </c:pt>
              </c:strCache>
            </c:strRef>
          </c:tx>
          <c:spPr>
            <a:ln w="28575" cap="rnd">
              <a:solidFill>
                <a:srgbClr val="FF0000"/>
              </a:solidFill>
              <a:round/>
            </a:ln>
            <a:effectLst/>
          </c:spPr>
          <c:marker>
            <c:symbol val="none"/>
          </c:marker>
          <c:cat>
            <c:numRef>
              <c:f>'22 5 Yr Change Prov Sh of Bks'!$FX$73:$FX$78</c:f>
              <c:numCache>
                <c:formatCode>@</c:formatCode>
                <c:ptCount val="6"/>
                <c:pt idx="0">
                  <c:v>2015</c:v>
                </c:pt>
                <c:pt idx="1">
                  <c:v>2016</c:v>
                </c:pt>
                <c:pt idx="2">
                  <c:v>2017</c:v>
                </c:pt>
                <c:pt idx="3">
                  <c:v>2018</c:v>
                </c:pt>
                <c:pt idx="4">
                  <c:v>2019</c:v>
                </c:pt>
                <c:pt idx="5">
                  <c:v>2020</c:v>
                </c:pt>
              </c:numCache>
            </c:numRef>
          </c:cat>
          <c:val>
            <c:numRef>
              <c:f>'22 5 Yr Change Prov Sh of Bks'!$FY$73:$FY$78</c:f>
              <c:numCache>
                <c:formatCode>0.0%</c:formatCode>
                <c:ptCount val="6"/>
                <c:pt idx="0">
                  <c:v>0</c:v>
                </c:pt>
                <c:pt idx="1">
                  <c:v>0.11809186718441457</c:v>
                </c:pt>
                <c:pt idx="2">
                  <c:v>0.19560891899551283</c:v>
                </c:pt>
                <c:pt idx="3">
                  <c:v>4.3453565341023473E-2</c:v>
                </c:pt>
                <c:pt idx="4">
                  <c:v>0.12775715179618519</c:v>
                </c:pt>
                <c:pt idx="5">
                  <c:v>0.13034699666624694</c:v>
                </c:pt>
              </c:numCache>
            </c:numRef>
          </c:val>
          <c:smooth val="0"/>
          <c:extLst>
            <c:ext xmlns:c16="http://schemas.microsoft.com/office/drawing/2014/chart" uri="{C3380CC4-5D6E-409C-BE32-E72D297353CC}">
              <c16:uniqueId val="{00000000-411B-4844-8A9D-5B1BA66ADCB5}"/>
            </c:ext>
          </c:extLst>
        </c:ser>
        <c:ser>
          <c:idx val="1"/>
          <c:order val="1"/>
          <c:tx>
            <c:strRef>
              <c:f>'22 5 Yr Change Prov Sh of Bks'!$FZ$72</c:f>
              <c:strCache>
                <c:ptCount val="1"/>
                <c:pt idx="0">
                  <c:v> Libro Credit Union </c:v>
                </c:pt>
              </c:strCache>
            </c:strRef>
          </c:tx>
          <c:spPr>
            <a:ln w="28575" cap="rnd">
              <a:solidFill>
                <a:srgbClr val="0432FF"/>
              </a:solidFill>
              <a:round/>
            </a:ln>
            <a:effectLst/>
          </c:spPr>
          <c:marker>
            <c:symbol val="none"/>
          </c:marker>
          <c:cat>
            <c:numRef>
              <c:f>'22 5 Yr Change Prov Sh of Bks'!$FX$73:$FX$78</c:f>
              <c:numCache>
                <c:formatCode>@</c:formatCode>
                <c:ptCount val="6"/>
                <c:pt idx="0">
                  <c:v>2015</c:v>
                </c:pt>
                <c:pt idx="1">
                  <c:v>2016</c:v>
                </c:pt>
                <c:pt idx="2">
                  <c:v>2017</c:v>
                </c:pt>
                <c:pt idx="3">
                  <c:v>2018</c:v>
                </c:pt>
                <c:pt idx="4">
                  <c:v>2019</c:v>
                </c:pt>
                <c:pt idx="5">
                  <c:v>2020</c:v>
                </c:pt>
              </c:numCache>
            </c:numRef>
          </c:cat>
          <c:val>
            <c:numRef>
              <c:f>'22 5 Yr Change Prov Sh of Bks'!$FZ$73:$FZ$78</c:f>
              <c:numCache>
                <c:formatCode>0.0%</c:formatCode>
                <c:ptCount val="6"/>
                <c:pt idx="0">
                  <c:v>0</c:v>
                </c:pt>
                <c:pt idx="1">
                  <c:v>6.1180060157094377E-3</c:v>
                </c:pt>
                <c:pt idx="2">
                  <c:v>-1.4067816759681875E-2</c:v>
                </c:pt>
                <c:pt idx="3">
                  <c:v>-1.4405673543671643E-2</c:v>
                </c:pt>
                <c:pt idx="4">
                  <c:v>2.3066532895705694E-3</c:v>
                </c:pt>
                <c:pt idx="5">
                  <c:v>2.0948470598261611E-2</c:v>
                </c:pt>
              </c:numCache>
            </c:numRef>
          </c:val>
          <c:smooth val="0"/>
          <c:extLst>
            <c:ext xmlns:c16="http://schemas.microsoft.com/office/drawing/2014/chart" uri="{C3380CC4-5D6E-409C-BE32-E72D297353CC}">
              <c16:uniqueId val="{00000001-411B-4844-8A9D-5B1BA66ADCB5}"/>
            </c:ext>
          </c:extLst>
        </c:ser>
        <c:ser>
          <c:idx val="2"/>
          <c:order val="2"/>
          <c:tx>
            <c:strRef>
              <c:f>'22 5 Yr Change Prov Sh of Bks'!$GA$72</c:f>
              <c:strCache>
                <c:ptCount val="1"/>
                <c:pt idx="0">
                  <c:v> Alterna </c:v>
                </c:pt>
              </c:strCache>
            </c:strRef>
          </c:tx>
          <c:spPr>
            <a:ln w="28575" cap="rnd">
              <a:solidFill>
                <a:srgbClr val="AB7942"/>
              </a:solidFill>
              <a:prstDash val="solid"/>
              <a:round/>
            </a:ln>
            <a:effectLst/>
          </c:spPr>
          <c:marker>
            <c:symbol val="none"/>
          </c:marker>
          <c:cat>
            <c:numRef>
              <c:f>'22 5 Yr Change Prov Sh of Bks'!$FX$73:$FX$78</c:f>
              <c:numCache>
                <c:formatCode>@</c:formatCode>
                <c:ptCount val="6"/>
                <c:pt idx="0">
                  <c:v>2015</c:v>
                </c:pt>
                <c:pt idx="1">
                  <c:v>2016</c:v>
                </c:pt>
                <c:pt idx="2">
                  <c:v>2017</c:v>
                </c:pt>
                <c:pt idx="3">
                  <c:v>2018</c:v>
                </c:pt>
                <c:pt idx="4">
                  <c:v>2019</c:v>
                </c:pt>
                <c:pt idx="5">
                  <c:v>2020</c:v>
                </c:pt>
              </c:numCache>
            </c:numRef>
          </c:cat>
          <c:val>
            <c:numRef>
              <c:f>'22 5 Yr Change Prov Sh of Bks'!$GA$73:$GA$78</c:f>
              <c:numCache>
                <c:formatCode>0.0%</c:formatCode>
                <c:ptCount val="6"/>
                <c:pt idx="0">
                  <c:v>0</c:v>
                </c:pt>
                <c:pt idx="1">
                  <c:v>0.34610292751072308</c:v>
                </c:pt>
                <c:pt idx="2">
                  <c:v>0.95154213168296664</c:v>
                </c:pt>
                <c:pt idx="3">
                  <c:v>0.38232146157355484</c:v>
                </c:pt>
                <c:pt idx="4">
                  <c:v>0.35399787866018428</c:v>
                </c:pt>
                <c:pt idx="5">
                  <c:v>0.15922662109488234</c:v>
                </c:pt>
              </c:numCache>
            </c:numRef>
          </c:val>
          <c:smooth val="0"/>
          <c:extLst>
            <c:ext xmlns:c16="http://schemas.microsoft.com/office/drawing/2014/chart" uri="{C3380CC4-5D6E-409C-BE32-E72D297353CC}">
              <c16:uniqueId val="{00000002-411B-4844-8A9D-5B1BA66ADCB5}"/>
            </c:ext>
          </c:extLst>
        </c:ser>
        <c:ser>
          <c:idx val="3"/>
          <c:order val="3"/>
          <c:tx>
            <c:strRef>
              <c:f>'22 5 Yr Change Prov Sh of Bks'!$GB$72</c:f>
              <c:strCache>
                <c:ptCount val="1"/>
                <c:pt idx="0">
                  <c:v> First Ontario </c:v>
                </c:pt>
              </c:strCache>
            </c:strRef>
          </c:tx>
          <c:spPr>
            <a:ln w="28575" cap="rnd">
              <a:solidFill>
                <a:schemeClr val="accent4"/>
              </a:solidFill>
              <a:round/>
            </a:ln>
            <a:effectLst/>
          </c:spPr>
          <c:marker>
            <c:symbol val="none"/>
          </c:marker>
          <c:cat>
            <c:numRef>
              <c:f>'22 5 Yr Change Prov Sh of Bks'!$FX$73:$FX$78</c:f>
              <c:numCache>
                <c:formatCode>@</c:formatCode>
                <c:ptCount val="6"/>
                <c:pt idx="0">
                  <c:v>2015</c:v>
                </c:pt>
                <c:pt idx="1">
                  <c:v>2016</c:v>
                </c:pt>
                <c:pt idx="2">
                  <c:v>2017</c:v>
                </c:pt>
                <c:pt idx="3">
                  <c:v>2018</c:v>
                </c:pt>
                <c:pt idx="4">
                  <c:v>2019</c:v>
                </c:pt>
                <c:pt idx="5">
                  <c:v>2020</c:v>
                </c:pt>
              </c:numCache>
            </c:numRef>
          </c:cat>
          <c:val>
            <c:numRef>
              <c:f>'22 5 Yr Change Prov Sh of Bks'!$GB$73:$GB$78</c:f>
              <c:numCache>
                <c:formatCode>0.0%</c:formatCode>
                <c:ptCount val="6"/>
                <c:pt idx="0">
                  <c:v>0</c:v>
                </c:pt>
                <c:pt idx="1">
                  <c:v>0.4488863977771117</c:v>
                </c:pt>
                <c:pt idx="2">
                  <c:v>0.30526682975932806</c:v>
                </c:pt>
                <c:pt idx="3">
                  <c:v>-7.2545834301647918E-2</c:v>
                </c:pt>
                <c:pt idx="4">
                  <c:v>-0.32644475476418255</c:v>
                </c:pt>
                <c:pt idx="5">
                  <c:v>-0.28223073915061364</c:v>
                </c:pt>
              </c:numCache>
            </c:numRef>
          </c:val>
          <c:smooth val="0"/>
          <c:extLst>
            <c:ext xmlns:c16="http://schemas.microsoft.com/office/drawing/2014/chart" uri="{C3380CC4-5D6E-409C-BE32-E72D297353CC}">
              <c16:uniqueId val="{00000003-411B-4844-8A9D-5B1BA66ADCB5}"/>
            </c:ext>
          </c:extLst>
        </c:ser>
        <c:ser>
          <c:idx val="4"/>
          <c:order val="4"/>
          <c:tx>
            <c:strRef>
              <c:f>'22 5 Yr Change Prov Sh of Bks'!$GC$72</c:f>
              <c:strCache>
                <c:ptCount val="1"/>
                <c:pt idx="0">
                  <c:v> DUCA </c:v>
                </c:pt>
              </c:strCache>
            </c:strRef>
          </c:tx>
          <c:spPr>
            <a:ln w="28575" cap="rnd">
              <a:solidFill>
                <a:schemeClr val="accent5"/>
              </a:solidFill>
              <a:round/>
            </a:ln>
            <a:effectLst/>
          </c:spPr>
          <c:marker>
            <c:symbol val="none"/>
          </c:marker>
          <c:cat>
            <c:numRef>
              <c:f>'22 5 Yr Change Prov Sh of Bks'!$FX$73:$FX$78</c:f>
              <c:numCache>
                <c:formatCode>@</c:formatCode>
                <c:ptCount val="6"/>
                <c:pt idx="0">
                  <c:v>2015</c:v>
                </c:pt>
                <c:pt idx="1">
                  <c:v>2016</c:v>
                </c:pt>
                <c:pt idx="2">
                  <c:v>2017</c:v>
                </c:pt>
                <c:pt idx="3">
                  <c:v>2018</c:v>
                </c:pt>
                <c:pt idx="4">
                  <c:v>2019</c:v>
                </c:pt>
                <c:pt idx="5">
                  <c:v>2020</c:v>
                </c:pt>
              </c:numCache>
            </c:numRef>
          </c:cat>
          <c:val>
            <c:numRef>
              <c:f>'22 5 Yr Change Prov Sh of Bks'!$GC$73:$GC$78</c:f>
              <c:numCache>
                <c:formatCode>0.0%</c:formatCode>
                <c:ptCount val="6"/>
                <c:pt idx="0">
                  <c:v>0</c:v>
                </c:pt>
                <c:pt idx="1">
                  <c:v>-4.8059825907865762E-2</c:v>
                </c:pt>
                <c:pt idx="2">
                  <c:v>0.16589228319037894</c:v>
                </c:pt>
                <c:pt idx="3">
                  <c:v>9.5285159227299188E-2</c:v>
                </c:pt>
                <c:pt idx="4">
                  <c:v>4.783881395330513E-2</c:v>
                </c:pt>
                <c:pt idx="5">
                  <c:v>7.0320446352470187E-2</c:v>
                </c:pt>
              </c:numCache>
            </c:numRef>
          </c:val>
          <c:smooth val="0"/>
          <c:extLst>
            <c:ext xmlns:c16="http://schemas.microsoft.com/office/drawing/2014/chart" uri="{C3380CC4-5D6E-409C-BE32-E72D297353CC}">
              <c16:uniqueId val="{00000004-411B-4844-8A9D-5B1BA66ADCB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0946073417998032"/>
          <c:h val="0.162451568553930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Meridian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7285019379629732"/>
          <c:w val="0.85836329833770775"/>
          <c:h val="0.62154165232166836"/>
        </c:manualLayout>
      </c:layout>
      <c:lineChart>
        <c:grouping val="standard"/>
        <c:varyColors val="0"/>
        <c:ser>
          <c:idx val="0"/>
          <c:order val="0"/>
          <c:tx>
            <c:strRef>
              <c:f>'21 5 Year Tot Mkt Shr Chgs'!$GB$2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Chgs'!$GB$3:$GB$8</c:f>
              <c:numCache>
                <c:formatCode>0.00%</c:formatCode>
                <c:ptCount val="6"/>
                <c:pt idx="0">
                  <c:v>0</c:v>
                </c:pt>
                <c:pt idx="1">
                  <c:v>0.13536377987104661</c:v>
                </c:pt>
                <c:pt idx="2">
                  <c:v>0.27587306133633627</c:v>
                </c:pt>
                <c:pt idx="3">
                  <c:v>0.19434107795748146</c:v>
                </c:pt>
                <c:pt idx="4">
                  <c:v>0.34220593691485313</c:v>
                </c:pt>
                <c:pt idx="5">
                  <c:v>0.11977767011213891</c:v>
                </c:pt>
              </c:numCache>
            </c:numRef>
          </c:val>
          <c:smooth val="0"/>
          <c:extLst>
            <c:ext xmlns:c16="http://schemas.microsoft.com/office/drawing/2014/chart" uri="{C3380CC4-5D6E-409C-BE32-E72D297353CC}">
              <c16:uniqueId val="{00000000-14C9-3744-B91F-3E3AF2DBCA13}"/>
            </c:ext>
          </c:extLst>
        </c:ser>
        <c:ser>
          <c:idx val="1"/>
          <c:order val="1"/>
          <c:tx>
            <c:strRef>
              <c:f>'21 5 Year Tot Mkt Shr Chgs'!$GC$2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Chgs'!$GC$3:$GC$8</c:f>
              <c:numCache>
                <c:formatCode>0.00%</c:formatCode>
                <c:ptCount val="6"/>
                <c:pt idx="0">
                  <c:v>0</c:v>
                </c:pt>
                <c:pt idx="1">
                  <c:v>7.0720615539404702E-2</c:v>
                </c:pt>
                <c:pt idx="2">
                  <c:v>0.38147962778629968</c:v>
                </c:pt>
                <c:pt idx="3">
                  <c:v>0.54198649921255304</c:v>
                </c:pt>
                <c:pt idx="4">
                  <c:v>0.34193257267095661</c:v>
                </c:pt>
                <c:pt idx="5">
                  <c:v>0.33537869071005294</c:v>
                </c:pt>
              </c:numCache>
            </c:numRef>
          </c:val>
          <c:smooth val="0"/>
          <c:extLst>
            <c:ext xmlns:c16="http://schemas.microsoft.com/office/drawing/2014/chart" uri="{C3380CC4-5D6E-409C-BE32-E72D297353CC}">
              <c16:uniqueId val="{00000001-14C9-3744-B91F-3E3AF2DBCA13}"/>
            </c:ext>
          </c:extLst>
        </c:ser>
        <c:ser>
          <c:idx val="2"/>
          <c:order val="2"/>
          <c:tx>
            <c:strRef>
              <c:f>'21 5 Year Tot Mkt Shr Chgs'!$GD$2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Chgs'!$GD$3:$GD$8</c:f>
              <c:numCache>
                <c:formatCode>0.00%</c:formatCode>
                <c:ptCount val="6"/>
                <c:pt idx="0">
                  <c:v>0</c:v>
                </c:pt>
                <c:pt idx="1">
                  <c:v>0.10055247494107553</c:v>
                </c:pt>
                <c:pt idx="2">
                  <c:v>0.32065369824787099</c:v>
                </c:pt>
                <c:pt idx="3">
                  <c:v>0.3733580657892398</c:v>
                </c:pt>
                <c:pt idx="4">
                  <c:v>0.35007316408247502</c:v>
                </c:pt>
                <c:pt idx="5">
                  <c:v>0.20082336663000075</c:v>
                </c:pt>
              </c:numCache>
            </c:numRef>
          </c:val>
          <c:smooth val="0"/>
          <c:extLst>
            <c:ext xmlns:c16="http://schemas.microsoft.com/office/drawing/2014/chart" uri="{C3380CC4-5D6E-409C-BE32-E72D297353CC}">
              <c16:uniqueId val="{00000002-14C9-3744-B91F-3E3AF2DBCA13}"/>
            </c:ext>
          </c:extLst>
        </c:ser>
        <c:ser>
          <c:idx val="3"/>
          <c:order val="3"/>
          <c:tx>
            <c:strRef>
              <c:f>'21 5 Year Tot Mkt Shr Chgs'!$GE$2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Chgs'!$GE$3:$GE$8</c:f>
              <c:numCache>
                <c:formatCode>0.00%</c:formatCode>
                <c:ptCount val="6"/>
                <c:pt idx="0">
                  <c:v>0</c:v>
                </c:pt>
                <c:pt idx="1">
                  <c:v>0.13664479899495371</c:v>
                </c:pt>
                <c:pt idx="2">
                  <c:v>0.23667982805214643</c:v>
                </c:pt>
                <c:pt idx="3">
                  <c:v>8.6477710079011921E-2</c:v>
                </c:pt>
                <c:pt idx="4">
                  <c:v>0.18970369147244887</c:v>
                </c:pt>
                <c:pt idx="5">
                  <c:v>0.11933733153737941</c:v>
                </c:pt>
              </c:numCache>
            </c:numRef>
          </c:val>
          <c:smooth val="0"/>
          <c:extLst>
            <c:ext xmlns:c16="http://schemas.microsoft.com/office/drawing/2014/chart" uri="{C3380CC4-5D6E-409C-BE32-E72D297353CC}">
              <c16:uniqueId val="{00000003-14C9-3744-B91F-3E3AF2DBCA13}"/>
            </c:ext>
          </c:extLst>
        </c:ser>
        <c:ser>
          <c:idx val="4"/>
          <c:order val="4"/>
          <c:tx>
            <c:strRef>
              <c:f>'21 5 Year Tot Mkt Shr Chgs'!$GF$2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Chgs'!$GF$3:$GF$8</c:f>
              <c:numCache>
                <c:formatCode>0.00%</c:formatCode>
                <c:ptCount val="6"/>
                <c:pt idx="0">
                  <c:v>0</c:v>
                </c:pt>
                <c:pt idx="1">
                  <c:v>3.4722351654604355E-2</c:v>
                </c:pt>
                <c:pt idx="2">
                  <c:v>0.13814920964141808</c:v>
                </c:pt>
                <c:pt idx="3">
                  <c:v>0.1732195632388735</c:v>
                </c:pt>
                <c:pt idx="4">
                  <c:v>0.20042122641867618</c:v>
                </c:pt>
                <c:pt idx="5">
                  <c:v>0.29396926233624199</c:v>
                </c:pt>
              </c:numCache>
            </c:numRef>
          </c:val>
          <c:smooth val="0"/>
          <c:extLst>
            <c:ext xmlns:c16="http://schemas.microsoft.com/office/drawing/2014/chart" uri="{C3380CC4-5D6E-409C-BE32-E72D297353CC}">
              <c16:uniqueId val="{00000004-14C9-3744-B91F-3E3AF2DBCA13}"/>
            </c:ext>
          </c:extLst>
        </c:ser>
        <c:ser>
          <c:idx val="5"/>
          <c:order val="5"/>
          <c:tx>
            <c:strRef>
              <c:f>'21 5 Year Tot Mkt Shr Chgs'!$GG$2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Chgs'!$GG$3:$GG$8</c:f>
              <c:numCache>
                <c:formatCode>0.00%</c:formatCode>
                <c:ptCount val="6"/>
                <c:pt idx="0">
                  <c:v>0</c:v>
                </c:pt>
                <c:pt idx="1">
                  <c:v>0.12501861181789758</c:v>
                </c:pt>
                <c:pt idx="2">
                  <c:v>0.22423165343764004</c:v>
                </c:pt>
                <c:pt idx="3">
                  <c:v>9.6518047420228265E-2</c:v>
                </c:pt>
                <c:pt idx="4">
                  <c:v>0.19310538360871582</c:v>
                </c:pt>
                <c:pt idx="5">
                  <c:v>0.16474539725216408</c:v>
                </c:pt>
              </c:numCache>
            </c:numRef>
          </c:val>
          <c:smooth val="0"/>
          <c:extLst>
            <c:ext xmlns:c16="http://schemas.microsoft.com/office/drawing/2014/chart" uri="{C3380CC4-5D6E-409C-BE32-E72D297353CC}">
              <c16:uniqueId val="{00000005-14C9-3744-B91F-3E3AF2DBCA13}"/>
            </c:ext>
          </c:extLst>
        </c:ser>
        <c:ser>
          <c:idx val="6"/>
          <c:order val="6"/>
          <c:tx>
            <c:strRef>
              <c:f>'21 5 Year Tot Mkt Shr Chgs'!$GH$2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Chgs'!$GH$3:$GH$8</c:f>
              <c:numCache>
                <c:formatCode>0.00%</c:formatCode>
                <c:ptCount val="6"/>
                <c:pt idx="0">
                  <c:v>0</c:v>
                </c:pt>
                <c:pt idx="1">
                  <c:v>0.11513639800382768</c:v>
                </c:pt>
                <c:pt idx="2">
                  <c:v>0.27056221134012903</c:v>
                </c:pt>
                <c:pt idx="3">
                  <c:v>0.23148010004054412</c:v>
                </c:pt>
                <c:pt idx="4">
                  <c:v>0.27507295066140575</c:v>
                </c:pt>
                <c:pt idx="5">
                  <c:v>0.19800829076696722</c:v>
                </c:pt>
              </c:numCache>
            </c:numRef>
          </c:val>
          <c:smooth val="0"/>
          <c:extLst>
            <c:ext xmlns:c16="http://schemas.microsoft.com/office/drawing/2014/chart" uri="{C3380CC4-5D6E-409C-BE32-E72D297353CC}">
              <c16:uniqueId val="{00000006-14C9-3744-B91F-3E3AF2DBCA13}"/>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7475722554024238"/>
          <c:w val="0.83491929133858256"/>
          <c:h val="0.125242774459757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Meridian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63856400795089"/>
          <c:w val="0.85836329833770775"/>
          <c:h val="0.64675342360447607"/>
        </c:manualLayout>
      </c:layout>
      <c:lineChart>
        <c:grouping val="standard"/>
        <c:varyColors val="0"/>
        <c:ser>
          <c:idx val="0"/>
          <c:order val="0"/>
          <c:tx>
            <c:strRef>
              <c:f>'22 5 Yr Change Prov Sh of Bks'!$FX$4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Bks'!$FX$5:$FX$10</c:f>
              <c:numCache>
                <c:formatCode>0.0%</c:formatCode>
                <c:ptCount val="6"/>
                <c:pt idx="0">
                  <c:v>0</c:v>
                </c:pt>
                <c:pt idx="1">
                  <c:v>0.13286618925581534</c:v>
                </c:pt>
                <c:pt idx="2">
                  <c:v>0.27045522645693865</c:v>
                </c:pt>
                <c:pt idx="3">
                  <c:v>0.18357564913327967</c:v>
                </c:pt>
                <c:pt idx="4">
                  <c:v>0.36019365066706943</c:v>
                </c:pt>
                <c:pt idx="5">
                  <c:v>0.35041232238490932</c:v>
                </c:pt>
              </c:numCache>
            </c:numRef>
          </c:val>
          <c:smooth val="0"/>
          <c:extLst>
            <c:ext xmlns:c16="http://schemas.microsoft.com/office/drawing/2014/chart" uri="{C3380CC4-5D6E-409C-BE32-E72D297353CC}">
              <c16:uniqueId val="{00000000-998B-ED42-BAE1-32E369B66EB5}"/>
            </c:ext>
          </c:extLst>
        </c:ser>
        <c:ser>
          <c:idx val="1"/>
          <c:order val="1"/>
          <c:tx>
            <c:strRef>
              <c:f>'22 5 Yr Change Prov Sh of Bks'!$FY$4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Bks'!$FY$5:$FY$10</c:f>
              <c:numCache>
                <c:formatCode>0.0%</c:formatCode>
                <c:ptCount val="6"/>
                <c:pt idx="0">
                  <c:v>0</c:v>
                </c:pt>
                <c:pt idx="1">
                  <c:v>8.4680703734603027E-2</c:v>
                </c:pt>
                <c:pt idx="2">
                  <c:v>0.41699404578138932</c:v>
                </c:pt>
                <c:pt idx="3">
                  <c:v>0.57230606772801873</c:v>
                </c:pt>
                <c:pt idx="4">
                  <c:v>0.36920789571616136</c:v>
                </c:pt>
                <c:pt idx="5">
                  <c:v>0.34092399058493195</c:v>
                </c:pt>
              </c:numCache>
            </c:numRef>
          </c:val>
          <c:smooth val="0"/>
          <c:extLst>
            <c:ext xmlns:c16="http://schemas.microsoft.com/office/drawing/2014/chart" uri="{C3380CC4-5D6E-409C-BE32-E72D297353CC}">
              <c16:uniqueId val="{00000001-998B-ED42-BAE1-32E369B66EB5}"/>
            </c:ext>
          </c:extLst>
        </c:ser>
        <c:ser>
          <c:idx val="2"/>
          <c:order val="2"/>
          <c:tx>
            <c:strRef>
              <c:f>'22 5 Yr Change Prov Sh of Bks'!$FZ$4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Bks'!$FZ$5:$FZ$10</c:f>
              <c:numCache>
                <c:formatCode>0.0%</c:formatCode>
                <c:ptCount val="6"/>
                <c:pt idx="0">
                  <c:v>0</c:v>
                </c:pt>
                <c:pt idx="1">
                  <c:v>0.10263092991590768</c:v>
                </c:pt>
                <c:pt idx="2">
                  <c:v>0.32695924105198865</c:v>
                </c:pt>
                <c:pt idx="3">
                  <c:v>0.37775570694804644</c:v>
                </c:pt>
                <c:pt idx="4">
                  <c:v>0.37476370492813604</c:v>
                </c:pt>
                <c:pt idx="5">
                  <c:v>0.35054733750367717</c:v>
                </c:pt>
              </c:numCache>
            </c:numRef>
          </c:val>
          <c:smooth val="0"/>
          <c:extLst>
            <c:ext xmlns:c16="http://schemas.microsoft.com/office/drawing/2014/chart" uri="{C3380CC4-5D6E-409C-BE32-E72D297353CC}">
              <c16:uniqueId val="{00000002-998B-ED42-BAE1-32E369B66EB5}"/>
            </c:ext>
          </c:extLst>
        </c:ser>
        <c:ser>
          <c:idx val="3"/>
          <c:order val="3"/>
          <c:tx>
            <c:strRef>
              <c:f>'22 5 Yr Change Prov Sh of Bks'!$GA$4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Bks'!$GA$5:$GA$10</c:f>
              <c:numCache>
                <c:formatCode>0.0%</c:formatCode>
                <c:ptCount val="6"/>
                <c:pt idx="0">
                  <c:v>0</c:v>
                </c:pt>
                <c:pt idx="1">
                  <c:v>0.12331836275494529</c:v>
                </c:pt>
                <c:pt idx="2">
                  <c:v>0.19682426325668015</c:v>
                </c:pt>
                <c:pt idx="3">
                  <c:v>2.562872334071057E-2</c:v>
                </c:pt>
                <c:pt idx="4">
                  <c:v>0.1181115518943229</c:v>
                </c:pt>
                <c:pt idx="5">
                  <c:v>0.1101125159029215</c:v>
                </c:pt>
              </c:numCache>
            </c:numRef>
          </c:val>
          <c:smooth val="0"/>
          <c:extLst>
            <c:ext xmlns:c16="http://schemas.microsoft.com/office/drawing/2014/chart" uri="{C3380CC4-5D6E-409C-BE32-E72D297353CC}">
              <c16:uniqueId val="{00000003-998B-ED42-BAE1-32E369B66EB5}"/>
            </c:ext>
          </c:extLst>
        </c:ser>
        <c:ser>
          <c:idx val="4"/>
          <c:order val="4"/>
          <c:tx>
            <c:strRef>
              <c:f>'22 5 Yr Change Prov Sh of Bks'!$GB$4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Bks'!$GB$5:$GB$10</c:f>
              <c:numCache>
                <c:formatCode>0.0%</c:formatCode>
                <c:ptCount val="6"/>
                <c:pt idx="0">
                  <c:v>0</c:v>
                </c:pt>
                <c:pt idx="1">
                  <c:v>4.9162882515457113E-2</c:v>
                </c:pt>
                <c:pt idx="2">
                  <c:v>0.14365053969813124</c:v>
                </c:pt>
                <c:pt idx="3">
                  <c:v>0.139131823764086</c:v>
                </c:pt>
                <c:pt idx="4">
                  <c:v>0.15681601817692939</c:v>
                </c:pt>
                <c:pt idx="5">
                  <c:v>0.21241490549388639</c:v>
                </c:pt>
              </c:numCache>
            </c:numRef>
          </c:val>
          <c:smooth val="0"/>
          <c:extLst>
            <c:ext xmlns:c16="http://schemas.microsoft.com/office/drawing/2014/chart" uri="{C3380CC4-5D6E-409C-BE32-E72D297353CC}">
              <c16:uniqueId val="{00000004-998B-ED42-BAE1-32E369B66EB5}"/>
            </c:ext>
          </c:extLst>
        </c:ser>
        <c:ser>
          <c:idx val="5"/>
          <c:order val="5"/>
          <c:tx>
            <c:strRef>
              <c:f>'22 5 Yr Change Prov Sh of Bks'!$GC$4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Bks'!$GC$5:$GC$10</c:f>
              <c:numCache>
                <c:formatCode>0.0%</c:formatCode>
                <c:ptCount val="6"/>
                <c:pt idx="0">
                  <c:v>0</c:v>
                </c:pt>
                <c:pt idx="1">
                  <c:v>0.11809186718441457</c:v>
                </c:pt>
                <c:pt idx="2">
                  <c:v>0.19560891899551283</c:v>
                </c:pt>
                <c:pt idx="3">
                  <c:v>4.3453565341023473E-2</c:v>
                </c:pt>
                <c:pt idx="4">
                  <c:v>0.12775715179618519</c:v>
                </c:pt>
                <c:pt idx="5">
                  <c:v>0.13034699666624694</c:v>
                </c:pt>
              </c:numCache>
            </c:numRef>
          </c:val>
          <c:smooth val="0"/>
          <c:extLst>
            <c:ext xmlns:c16="http://schemas.microsoft.com/office/drawing/2014/chart" uri="{C3380CC4-5D6E-409C-BE32-E72D297353CC}">
              <c16:uniqueId val="{00000005-998B-ED42-BAE1-32E369B66EB5}"/>
            </c:ext>
          </c:extLst>
        </c:ser>
        <c:ser>
          <c:idx val="6"/>
          <c:order val="6"/>
          <c:tx>
            <c:strRef>
              <c:f>'22 5 Yr Change Prov Sh of Bks'!$GD$4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Bks'!$GD$5:$GD$10</c:f>
              <c:numCache>
                <c:formatCode>0.0%</c:formatCode>
                <c:ptCount val="6"/>
                <c:pt idx="0">
                  <c:v>0</c:v>
                </c:pt>
                <c:pt idx="1">
                  <c:v>0.1111395006659731</c:v>
                </c:pt>
                <c:pt idx="2">
                  <c:v>0.25532036562440352</c:v>
                </c:pt>
                <c:pt idx="3">
                  <c:v>0.19650131857900652</c:v>
                </c:pt>
                <c:pt idx="4">
                  <c:v>0.24074324521405688</c:v>
                </c:pt>
                <c:pt idx="5">
                  <c:v>0.23163200694564492</c:v>
                </c:pt>
              </c:numCache>
            </c:numRef>
          </c:val>
          <c:smooth val="0"/>
          <c:extLst>
            <c:ext xmlns:c16="http://schemas.microsoft.com/office/drawing/2014/chart" uri="{C3380CC4-5D6E-409C-BE32-E72D297353CC}">
              <c16:uniqueId val="{00000006-998B-ED42-BAE1-32E369B66EB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995382114892543"/>
          <c:w val="0.85836329833770775"/>
          <c:h val="0.62443827628241033"/>
        </c:manualLayout>
      </c:layout>
      <c:lineChart>
        <c:grouping val="standard"/>
        <c:varyColors val="0"/>
        <c:ser>
          <c:idx val="0"/>
          <c:order val="0"/>
          <c:tx>
            <c:strRef>
              <c:f>'21 5 Year Tot Mkt Shr Chgs'!$GZ$2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Chgs'!$GZ$3:$GZ$8</c:f>
              <c:numCache>
                <c:formatCode>0.00%</c:formatCode>
                <c:ptCount val="6"/>
                <c:pt idx="0">
                  <c:v>0</c:v>
                </c:pt>
                <c:pt idx="1">
                  <c:v>0.2859488521489118</c:v>
                </c:pt>
                <c:pt idx="2">
                  <c:v>0.54711778037153547</c:v>
                </c:pt>
                <c:pt idx="3">
                  <c:v>0.93659606737766876</c:v>
                </c:pt>
                <c:pt idx="4">
                  <c:v>1.0642259077354594</c:v>
                </c:pt>
                <c:pt idx="5">
                  <c:v>1.1100317624482208</c:v>
                </c:pt>
              </c:numCache>
            </c:numRef>
          </c:val>
          <c:smooth val="0"/>
          <c:extLst>
            <c:ext xmlns:c16="http://schemas.microsoft.com/office/drawing/2014/chart" uri="{C3380CC4-5D6E-409C-BE32-E72D297353CC}">
              <c16:uniqueId val="{00000000-F14A-4540-A9E3-7478FA431AB2}"/>
            </c:ext>
          </c:extLst>
        </c:ser>
        <c:ser>
          <c:idx val="1"/>
          <c:order val="1"/>
          <c:tx>
            <c:strRef>
              <c:f>'21 5 Year Tot Mkt Shr Chgs'!$HA$2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Chgs'!$HA$3:$HA$8</c:f>
              <c:numCache>
                <c:formatCode>0.00%</c:formatCode>
                <c:ptCount val="6"/>
                <c:pt idx="0">
                  <c:v>0</c:v>
                </c:pt>
                <c:pt idx="1">
                  <c:v>4.1059802890262891E-2</c:v>
                </c:pt>
                <c:pt idx="2">
                  <c:v>3.452733975778674E-2</c:v>
                </c:pt>
                <c:pt idx="3">
                  <c:v>0.63905441668324781</c:v>
                </c:pt>
                <c:pt idx="4">
                  <c:v>0.55717225859283026</c:v>
                </c:pt>
                <c:pt idx="5">
                  <c:v>0.62033766863153106</c:v>
                </c:pt>
              </c:numCache>
            </c:numRef>
          </c:val>
          <c:smooth val="0"/>
          <c:extLst>
            <c:ext xmlns:c16="http://schemas.microsoft.com/office/drawing/2014/chart" uri="{C3380CC4-5D6E-409C-BE32-E72D297353CC}">
              <c16:uniqueId val="{00000001-F14A-4540-A9E3-7478FA431AB2}"/>
            </c:ext>
          </c:extLst>
        </c:ser>
        <c:ser>
          <c:idx val="2"/>
          <c:order val="2"/>
          <c:tx>
            <c:strRef>
              <c:f>'21 5 Year Tot Mkt Shr Chgs'!$HB$2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Chgs'!$HB$3:$HB$8</c:f>
              <c:numCache>
                <c:formatCode>0.00%</c:formatCode>
                <c:ptCount val="6"/>
                <c:pt idx="0">
                  <c:v>0</c:v>
                </c:pt>
                <c:pt idx="1">
                  <c:v>0.13857780488167812</c:v>
                </c:pt>
                <c:pt idx="2">
                  <c:v>0.24664625942927518</c:v>
                </c:pt>
                <c:pt idx="3">
                  <c:v>0.77613025314448059</c:v>
                </c:pt>
                <c:pt idx="4">
                  <c:v>0.7845471554095016</c:v>
                </c:pt>
                <c:pt idx="5">
                  <c:v>0.79908484889970455</c:v>
                </c:pt>
              </c:numCache>
            </c:numRef>
          </c:val>
          <c:smooth val="0"/>
          <c:extLst>
            <c:ext xmlns:c16="http://schemas.microsoft.com/office/drawing/2014/chart" uri="{C3380CC4-5D6E-409C-BE32-E72D297353CC}">
              <c16:uniqueId val="{00000002-F14A-4540-A9E3-7478FA431AB2}"/>
            </c:ext>
          </c:extLst>
        </c:ser>
        <c:ser>
          <c:idx val="3"/>
          <c:order val="3"/>
          <c:tx>
            <c:strRef>
              <c:f>'21 5 Year Tot Mkt Shr Chgs'!$HC$2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Chgs'!$HC$3:$HC$8</c:f>
              <c:numCache>
                <c:formatCode>0.00%</c:formatCode>
                <c:ptCount val="6"/>
                <c:pt idx="0">
                  <c:v>0</c:v>
                </c:pt>
                <c:pt idx="1">
                  <c:v>0.39108263923785686</c:v>
                </c:pt>
                <c:pt idx="2">
                  <c:v>1.1527208322509723</c:v>
                </c:pt>
                <c:pt idx="3">
                  <c:v>0.51721690585894697</c:v>
                </c:pt>
                <c:pt idx="4">
                  <c:v>0.49343149672294356</c:v>
                </c:pt>
                <c:pt idx="5">
                  <c:v>0.18432292733875622</c:v>
                </c:pt>
              </c:numCache>
            </c:numRef>
          </c:val>
          <c:smooth val="0"/>
          <c:extLst>
            <c:ext xmlns:c16="http://schemas.microsoft.com/office/drawing/2014/chart" uri="{C3380CC4-5D6E-409C-BE32-E72D297353CC}">
              <c16:uniqueId val="{00000003-F14A-4540-A9E3-7478FA431AB2}"/>
            </c:ext>
          </c:extLst>
        </c:ser>
        <c:ser>
          <c:idx val="4"/>
          <c:order val="4"/>
          <c:tx>
            <c:strRef>
              <c:f>'21 5 Year Tot Mkt Shr Chgs'!$HD$2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Chgs'!$HD$3:$HD$8</c:f>
              <c:numCache>
                <c:formatCode>0.00%</c:formatCode>
                <c:ptCount val="6"/>
                <c:pt idx="0">
                  <c:v>0</c:v>
                </c:pt>
                <c:pt idx="1">
                  <c:v>7.8613625300170728E-2</c:v>
                </c:pt>
                <c:pt idx="2">
                  <c:v>3.3892727116572235E-2</c:v>
                </c:pt>
                <c:pt idx="3">
                  <c:v>5.6747451375081394E-2</c:v>
                </c:pt>
                <c:pt idx="4">
                  <c:v>1.8496344945616285E-2</c:v>
                </c:pt>
                <c:pt idx="5">
                  <c:v>3.7292521750522958E-2</c:v>
                </c:pt>
              </c:numCache>
            </c:numRef>
          </c:val>
          <c:smooth val="0"/>
          <c:extLst>
            <c:ext xmlns:c16="http://schemas.microsoft.com/office/drawing/2014/chart" uri="{C3380CC4-5D6E-409C-BE32-E72D297353CC}">
              <c16:uniqueId val="{00000004-F14A-4540-A9E3-7478FA431AB2}"/>
            </c:ext>
          </c:extLst>
        </c:ser>
        <c:ser>
          <c:idx val="5"/>
          <c:order val="5"/>
          <c:tx>
            <c:strRef>
              <c:f>'21 5 Year Tot Mkt Shr Chgs'!$HE$2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Chgs'!$HE$3:$HE$8</c:f>
              <c:numCache>
                <c:formatCode>0.00%</c:formatCode>
                <c:ptCount val="6"/>
                <c:pt idx="0">
                  <c:v>0</c:v>
                </c:pt>
                <c:pt idx="1">
                  <c:v>0.34902995663728276</c:v>
                </c:pt>
                <c:pt idx="2">
                  <c:v>0.99007135406281244</c:v>
                </c:pt>
                <c:pt idx="3">
                  <c:v>0.44652003128614814</c:v>
                </c:pt>
                <c:pt idx="4">
                  <c:v>0.42653401472208702</c:v>
                </c:pt>
                <c:pt idx="5">
                  <c:v>0.18588922502387389</c:v>
                </c:pt>
              </c:numCache>
            </c:numRef>
          </c:val>
          <c:smooth val="0"/>
          <c:extLst>
            <c:ext xmlns:c16="http://schemas.microsoft.com/office/drawing/2014/chart" uri="{C3380CC4-5D6E-409C-BE32-E72D297353CC}">
              <c16:uniqueId val="{00000005-F14A-4540-A9E3-7478FA431AB2}"/>
            </c:ext>
          </c:extLst>
        </c:ser>
        <c:ser>
          <c:idx val="6"/>
          <c:order val="6"/>
          <c:tx>
            <c:strRef>
              <c:f>'21 5 Year Tot Mkt Shr Chgs'!$HF$2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Chgs'!$HF$3:$HF$8</c:f>
              <c:numCache>
                <c:formatCode>0.00%</c:formatCode>
                <c:ptCount val="6"/>
                <c:pt idx="0">
                  <c:v>0</c:v>
                </c:pt>
                <c:pt idx="1">
                  <c:v>0.23194150021471904</c:v>
                </c:pt>
                <c:pt idx="2">
                  <c:v>0.56990794932730415</c:v>
                </c:pt>
                <c:pt idx="3">
                  <c:v>0.64578822674318692</c:v>
                </c:pt>
                <c:pt idx="4">
                  <c:v>0.65135568526910226</c:v>
                </c:pt>
                <c:pt idx="5">
                  <c:v>0.59224448647222583</c:v>
                </c:pt>
              </c:numCache>
            </c:numRef>
          </c:val>
          <c:smooth val="0"/>
          <c:extLst>
            <c:ext xmlns:c16="http://schemas.microsoft.com/office/drawing/2014/chart" uri="{C3380CC4-5D6E-409C-BE32-E72D297353CC}">
              <c16:uniqueId val="{00000006-F14A-4540-A9E3-7478FA431AB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79303349793141"/>
          <c:y val="0.1474748675283514"/>
          <c:w val="0.85836329833770775"/>
          <c:h val="0.63853150431667738"/>
        </c:manualLayout>
      </c:layout>
      <c:lineChart>
        <c:grouping val="standard"/>
        <c:varyColors val="0"/>
        <c:ser>
          <c:idx val="0"/>
          <c:order val="0"/>
          <c:tx>
            <c:strRef>
              <c:f>'22 5 Yr Change Prov Sh of Bks'!$GV$4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Bks'!$GV$5:$GV$10</c:f>
              <c:numCache>
                <c:formatCode>0.0%</c:formatCode>
                <c:ptCount val="6"/>
                <c:pt idx="0">
                  <c:v>0</c:v>
                </c:pt>
                <c:pt idx="1">
                  <c:v>0.28312000218757249</c:v>
                </c:pt>
                <c:pt idx="2">
                  <c:v>0.54054813882408093</c:v>
                </c:pt>
                <c:pt idx="3">
                  <c:v>0.9191401768373908</c:v>
                </c:pt>
                <c:pt idx="4">
                  <c:v>1.0918898479156094</c:v>
                </c:pt>
                <c:pt idx="5">
                  <c:v>1.5308829844537626</c:v>
                </c:pt>
              </c:numCache>
            </c:numRef>
          </c:val>
          <c:smooth val="0"/>
          <c:extLst>
            <c:ext xmlns:c16="http://schemas.microsoft.com/office/drawing/2014/chart" uri="{C3380CC4-5D6E-409C-BE32-E72D297353CC}">
              <c16:uniqueId val="{00000000-1ECA-3443-8E8B-09D10BEA4E22}"/>
            </c:ext>
          </c:extLst>
        </c:ser>
        <c:ser>
          <c:idx val="1"/>
          <c:order val="1"/>
          <c:tx>
            <c:strRef>
              <c:f>'22 5 Yr Change Prov Sh of Bks'!$GW$4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Bks'!$GW$5:$GW$10</c:f>
              <c:numCache>
                <c:formatCode>0.0%</c:formatCode>
                <c:ptCount val="6"/>
                <c:pt idx="0">
                  <c:v>0</c:v>
                </c:pt>
                <c:pt idx="1">
                  <c:v>5.4633172501253269E-2</c:v>
                </c:pt>
                <c:pt idx="2">
                  <c:v>6.1122474157546347E-2</c:v>
                </c:pt>
                <c:pt idx="3">
                  <c:v>0.67128259942841595</c:v>
                </c:pt>
                <c:pt idx="4">
                  <c:v>0.58882241543015457</c:v>
                </c:pt>
                <c:pt idx="5">
                  <c:v>0.63730814767520894</c:v>
                </c:pt>
              </c:numCache>
            </c:numRef>
          </c:val>
          <c:smooth val="0"/>
          <c:extLst>
            <c:ext xmlns:c16="http://schemas.microsoft.com/office/drawing/2014/chart" uri="{C3380CC4-5D6E-409C-BE32-E72D297353CC}">
              <c16:uniqueId val="{00000001-1ECA-3443-8E8B-09D10BEA4E22}"/>
            </c:ext>
          </c:extLst>
        </c:ser>
        <c:ser>
          <c:idx val="2"/>
          <c:order val="2"/>
          <c:tx>
            <c:strRef>
              <c:f>'22 5 Yr Change Prov Sh of Bks'!$GX$4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Bks'!$GX$5:$GX$10</c:f>
              <c:numCache>
                <c:formatCode>0.0%</c:formatCode>
                <c:ptCount val="6"/>
                <c:pt idx="0">
                  <c:v>0</c:v>
                </c:pt>
                <c:pt idx="1">
                  <c:v>0.14072807282134717</c:v>
                </c:pt>
                <c:pt idx="2">
                  <c:v>0.25259844913718488</c:v>
                </c:pt>
                <c:pt idx="3">
                  <c:v>0.78181761443735642</c:v>
                </c:pt>
                <c:pt idx="4">
                  <c:v>0.81718348624242354</c:v>
                </c:pt>
                <c:pt idx="5">
                  <c:v>1.0211070563415205</c:v>
                </c:pt>
              </c:numCache>
            </c:numRef>
          </c:val>
          <c:smooth val="0"/>
          <c:extLst>
            <c:ext xmlns:c16="http://schemas.microsoft.com/office/drawing/2014/chart" uri="{C3380CC4-5D6E-409C-BE32-E72D297353CC}">
              <c16:uniqueId val="{00000002-1ECA-3443-8E8B-09D10BEA4E22}"/>
            </c:ext>
          </c:extLst>
        </c:ser>
        <c:ser>
          <c:idx val="3"/>
          <c:order val="3"/>
          <c:tx>
            <c:strRef>
              <c:f>'22 5 Yr Change Prov Sh of Bks'!$GY$4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Bks'!$GY$5:$GY$10</c:f>
              <c:numCache>
                <c:formatCode>0.0%</c:formatCode>
                <c:ptCount val="6"/>
                <c:pt idx="0">
                  <c:v>0</c:v>
                </c:pt>
                <c:pt idx="1">
                  <c:v>0.38301637310128361</c:v>
                </c:pt>
                <c:pt idx="2">
                  <c:v>1.096184087144026</c:v>
                </c:pt>
                <c:pt idx="3">
                  <c:v>0.44133592901388685</c:v>
                </c:pt>
                <c:pt idx="4">
                  <c:v>0.41227939896905302</c:v>
                </c:pt>
                <c:pt idx="5">
                  <c:v>0.18229004643438843</c:v>
                </c:pt>
              </c:numCache>
            </c:numRef>
          </c:val>
          <c:smooth val="0"/>
          <c:extLst>
            <c:ext xmlns:c16="http://schemas.microsoft.com/office/drawing/2014/chart" uri="{C3380CC4-5D6E-409C-BE32-E72D297353CC}">
              <c16:uniqueId val="{00000003-1ECA-3443-8E8B-09D10BEA4E22}"/>
            </c:ext>
          </c:extLst>
        </c:ser>
        <c:ser>
          <c:idx val="4"/>
          <c:order val="4"/>
          <c:tx>
            <c:strRef>
              <c:f>'22 5 Yr Change Prov Sh of Bks'!$GZ$4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Bks'!$GZ$5:$GZ$10</c:f>
              <c:numCache>
                <c:formatCode>0.0%</c:formatCode>
                <c:ptCount val="6"/>
                <c:pt idx="0">
                  <c:v>0</c:v>
                </c:pt>
                <c:pt idx="1">
                  <c:v>9.3666700473599179E-2</c:v>
                </c:pt>
                <c:pt idx="2">
                  <c:v>3.889012560081434E-2</c:v>
                </c:pt>
                <c:pt idx="3">
                  <c:v>2.6043793729214948E-2</c:v>
                </c:pt>
                <c:pt idx="4">
                  <c:v>-1.8500456041741605E-2</c:v>
                </c:pt>
                <c:pt idx="5">
                  <c:v>-1.9543277515599936E-2</c:v>
                </c:pt>
              </c:numCache>
            </c:numRef>
          </c:val>
          <c:smooth val="0"/>
          <c:extLst>
            <c:ext xmlns:c16="http://schemas.microsoft.com/office/drawing/2014/chart" uri="{C3380CC4-5D6E-409C-BE32-E72D297353CC}">
              <c16:uniqueId val="{00000004-1ECA-3443-8E8B-09D10BEA4E22}"/>
            </c:ext>
          </c:extLst>
        </c:ser>
        <c:ser>
          <c:idx val="5"/>
          <c:order val="5"/>
          <c:tx>
            <c:strRef>
              <c:f>'22 5 Yr Change Prov Sh of Bks'!$HA$4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Bks'!$HA$5:$HA$10</c:f>
              <c:numCache>
                <c:formatCode>0.0%</c:formatCode>
                <c:ptCount val="6"/>
                <c:pt idx="0">
                  <c:v>0</c:v>
                </c:pt>
                <c:pt idx="1">
                  <c:v>0.34610292751072308</c:v>
                </c:pt>
                <c:pt idx="2">
                  <c:v>0.95154213168296664</c:v>
                </c:pt>
                <c:pt idx="3">
                  <c:v>0.38232146157355484</c:v>
                </c:pt>
                <c:pt idx="4">
                  <c:v>0.35399787866018428</c:v>
                </c:pt>
                <c:pt idx="5">
                  <c:v>0.15922662109488234</c:v>
                </c:pt>
              </c:numCache>
            </c:numRef>
          </c:val>
          <c:smooth val="0"/>
          <c:extLst>
            <c:ext xmlns:c16="http://schemas.microsoft.com/office/drawing/2014/chart" uri="{C3380CC4-5D6E-409C-BE32-E72D297353CC}">
              <c16:uniqueId val="{00000005-1ECA-3443-8E8B-09D10BEA4E22}"/>
            </c:ext>
          </c:extLst>
        </c:ser>
        <c:ser>
          <c:idx val="6"/>
          <c:order val="6"/>
          <c:tx>
            <c:strRef>
              <c:f>'22 5 Yr Change Prov Sh of Bks'!$HB$4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Bks'!$HB$5:$HB$10</c:f>
              <c:numCache>
                <c:formatCode>0.0%</c:formatCode>
                <c:ptCount val="6"/>
                <c:pt idx="0">
                  <c:v>0</c:v>
                </c:pt>
                <c:pt idx="1">
                  <c:v>0.2306018497732803</c:v>
                </c:pt>
                <c:pt idx="2">
                  <c:v>0.55506806376761653</c:v>
                </c:pt>
                <c:pt idx="3">
                  <c:v>0.60321992478818054</c:v>
                </c:pt>
                <c:pt idx="4">
                  <c:v>0.61099347408370586</c:v>
                </c:pt>
                <c:pt idx="5">
                  <c:v>0.64326116689470991</c:v>
                </c:pt>
              </c:numCache>
            </c:numRef>
          </c:val>
          <c:smooth val="0"/>
          <c:extLst>
            <c:ext xmlns:c16="http://schemas.microsoft.com/office/drawing/2014/chart" uri="{C3380CC4-5D6E-409C-BE32-E72D297353CC}">
              <c16:uniqueId val="{00000006-1ECA-3443-8E8B-09D10BEA4E2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24242938616"/>
          <c:y val="0.13943681021923418"/>
          <c:w val="0.85836329833770775"/>
          <c:h val="0.64779565593915434"/>
        </c:manualLayout>
      </c:layout>
      <c:lineChart>
        <c:grouping val="standard"/>
        <c:varyColors val="0"/>
        <c:ser>
          <c:idx val="0"/>
          <c:order val="0"/>
          <c:tx>
            <c:strRef>
              <c:f>'22 5 Yr Change Prov Sh of Bks'!$AO$64</c:f>
              <c:strCache>
                <c:ptCount val="1"/>
                <c:pt idx="0">
                  <c:v> Van City </c:v>
                </c:pt>
              </c:strCache>
            </c:strRef>
          </c:tx>
          <c:spPr>
            <a:ln w="28575" cap="rnd">
              <a:solidFill>
                <a:srgbClr val="FF0000"/>
              </a:solidFill>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Bks'!$AO$65:$AO$70</c:f>
              <c:numCache>
                <c:formatCode>0.0%</c:formatCode>
                <c:ptCount val="6"/>
                <c:pt idx="0">
                  <c:v>0</c:v>
                </c:pt>
                <c:pt idx="1">
                  <c:v>-3.8993981765994029E-2</c:v>
                </c:pt>
                <c:pt idx="2">
                  <c:v>-7.9272127726291761E-2</c:v>
                </c:pt>
                <c:pt idx="3">
                  <c:v>-8.7875092340825064E-2</c:v>
                </c:pt>
                <c:pt idx="4">
                  <c:v>-9.4727514401408641E-2</c:v>
                </c:pt>
                <c:pt idx="5">
                  <c:v>-2.2666541664147253E-2</c:v>
                </c:pt>
              </c:numCache>
            </c:numRef>
          </c:val>
          <c:smooth val="0"/>
          <c:extLst>
            <c:ext xmlns:c16="http://schemas.microsoft.com/office/drawing/2014/chart" uri="{C3380CC4-5D6E-409C-BE32-E72D297353CC}">
              <c16:uniqueId val="{00000000-A425-E44C-9287-0EA100870472}"/>
            </c:ext>
          </c:extLst>
        </c:ser>
        <c:ser>
          <c:idx val="1"/>
          <c:order val="1"/>
          <c:tx>
            <c:strRef>
              <c:f>'22 5 Yr Change Prov Sh of Bks'!$AP$64</c:f>
              <c:strCache>
                <c:ptCount val="1"/>
                <c:pt idx="0">
                  <c:v> Coast Capital </c:v>
                </c:pt>
              </c:strCache>
            </c:strRef>
          </c:tx>
          <c:spPr>
            <a:ln w="28575" cap="rnd">
              <a:solidFill>
                <a:srgbClr val="0432FF"/>
              </a:solidFill>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Bks'!$AP$65:$AP$70</c:f>
              <c:numCache>
                <c:formatCode>0.0%</c:formatCode>
                <c:ptCount val="6"/>
                <c:pt idx="0">
                  <c:v>0</c:v>
                </c:pt>
                <c:pt idx="1">
                  <c:v>-2.4424242226433839E-2</c:v>
                </c:pt>
                <c:pt idx="2">
                  <c:v>-3.579810448818805E-2</c:v>
                </c:pt>
                <c:pt idx="3">
                  <c:v>3.2320003763504607E-2</c:v>
                </c:pt>
                <c:pt idx="4">
                  <c:v>1.6907924386373698E-2</c:v>
                </c:pt>
                <c:pt idx="5">
                  <c:v>5.0553822164571383E-2</c:v>
                </c:pt>
              </c:numCache>
            </c:numRef>
          </c:val>
          <c:smooth val="0"/>
          <c:extLst>
            <c:ext xmlns:c16="http://schemas.microsoft.com/office/drawing/2014/chart" uri="{C3380CC4-5D6E-409C-BE32-E72D297353CC}">
              <c16:uniqueId val="{00000001-A425-E44C-9287-0EA100870472}"/>
            </c:ext>
          </c:extLst>
        </c:ser>
        <c:ser>
          <c:idx val="2"/>
          <c:order val="2"/>
          <c:tx>
            <c:strRef>
              <c:f>'22 5 Yr Change Prov Sh of Bks'!$AQ$64</c:f>
              <c:strCache>
                <c:ptCount val="1"/>
                <c:pt idx="0">
                  <c:v> First West </c:v>
                </c:pt>
              </c:strCache>
            </c:strRef>
          </c:tx>
          <c:spPr>
            <a:ln w="28575" cap="rnd">
              <a:solidFill>
                <a:srgbClr val="AB7942"/>
              </a:solidFill>
              <a:prstDash val="solid"/>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Bks'!$AQ$65:$AQ$70</c:f>
              <c:numCache>
                <c:formatCode>0.0%</c:formatCode>
                <c:ptCount val="6"/>
                <c:pt idx="0">
                  <c:v>0</c:v>
                </c:pt>
                <c:pt idx="1">
                  <c:v>-3.9420090785269209E-2</c:v>
                </c:pt>
                <c:pt idx="2">
                  <c:v>-3.1491620064942306E-2</c:v>
                </c:pt>
                <c:pt idx="3">
                  <c:v>-7.2332369064541102E-2</c:v>
                </c:pt>
                <c:pt idx="4">
                  <c:v>-4.9215638360321542E-2</c:v>
                </c:pt>
                <c:pt idx="5">
                  <c:v>4.1957011616328671E-2</c:v>
                </c:pt>
              </c:numCache>
            </c:numRef>
          </c:val>
          <c:smooth val="0"/>
          <c:extLst>
            <c:ext xmlns:c16="http://schemas.microsoft.com/office/drawing/2014/chart" uri="{C3380CC4-5D6E-409C-BE32-E72D297353CC}">
              <c16:uniqueId val="{00000002-A425-E44C-9287-0EA100870472}"/>
            </c:ext>
          </c:extLst>
        </c:ser>
        <c:ser>
          <c:idx val="3"/>
          <c:order val="3"/>
          <c:tx>
            <c:strRef>
              <c:f>'22 5 Yr Change Prov Sh of Bks'!$AR$64</c:f>
              <c:strCache>
                <c:ptCount val="1"/>
                <c:pt idx="0">
                  <c:v> Prospera </c:v>
                </c:pt>
              </c:strCache>
            </c:strRef>
          </c:tx>
          <c:spPr>
            <a:ln w="28575" cap="rnd">
              <a:solidFill>
                <a:srgbClr val="FFC000"/>
              </a:solidFill>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Bks'!$AR$65:$AR$70</c:f>
              <c:numCache>
                <c:formatCode>0.0%</c:formatCode>
                <c:ptCount val="6"/>
                <c:pt idx="0">
                  <c:v>0</c:v>
                </c:pt>
                <c:pt idx="1">
                  <c:v>-2.5672086664247161E-2</c:v>
                </c:pt>
                <c:pt idx="2">
                  <c:v>7.963741048636501E-3</c:v>
                </c:pt>
                <c:pt idx="3">
                  <c:v>-1.157239399650061E-2</c:v>
                </c:pt>
                <c:pt idx="4">
                  <c:v>-7.2305762772794302E-3</c:v>
                </c:pt>
                <c:pt idx="5">
                  <c:v>-3.5521871705047579E-3</c:v>
                </c:pt>
              </c:numCache>
            </c:numRef>
          </c:val>
          <c:smooth val="0"/>
          <c:extLst>
            <c:ext xmlns:c16="http://schemas.microsoft.com/office/drawing/2014/chart" uri="{C3380CC4-5D6E-409C-BE32-E72D297353CC}">
              <c16:uniqueId val="{00000003-A425-E44C-9287-0EA100870472}"/>
            </c:ext>
          </c:extLst>
        </c:ser>
        <c:ser>
          <c:idx val="4"/>
          <c:order val="4"/>
          <c:tx>
            <c:strRef>
              <c:f>'22 5 Yr Change Prov Sh of Bks'!$AS$64</c:f>
              <c:strCache>
                <c:ptCount val="1"/>
                <c:pt idx="0">
                  <c:v> Interior </c:v>
                </c:pt>
              </c:strCache>
            </c:strRef>
          </c:tx>
          <c:spPr>
            <a:ln w="28575" cap="rnd">
              <a:solidFill>
                <a:schemeClr val="tx1"/>
              </a:solidFill>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Bks'!$AS$65:$AS$70</c:f>
              <c:numCache>
                <c:formatCode>0.0%</c:formatCode>
                <c:ptCount val="6"/>
                <c:pt idx="0">
                  <c:v>0</c:v>
                </c:pt>
                <c:pt idx="1">
                  <c:v>-5.3562987287071998E-2</c:v>
                </c:pt>
                <c:pt idx="2">
                  <c:v>-7.365492689310775E-2</c:v>
                </c:pt>
                <c:pt idx="3">
                  <c:v>-0.11700705485598595</c:v>
                </c:pt>
                <c:pt idx="4">
                  <c:v>-0.12207801015508354</c:v>
                </c:pt>
                <c:pt idx="5">
                  <c:v>-3.2336614452196148E-2</c:v>
                </c:pt>
              </c:numCache>
            </c:numRef>
          </c:val>
          <c:smooth val="0"/>
          <c:extLst>
            <c:ext xmlns:c16="http://schemas.microsoft.com/office/drawing/2014/chart" uri="{C3380CC4-5D6E-409C-BE32-E72D297353CC}">
              <c16:uniqueId val="{00000004-A425-E44C-9287-0EA100870472}"/>
            </c:ext>
          </c:extLst>
        </c:ser>
        <c:ser>
          <c:idx val="5"/>
          <c:order val="5"/>
          <c:tx>
            <c:strRef>
              <c:f>'22 5 Yr Change Prov Sh of Bks'!$AT$64</c:f>
              <c:strCache>
                <c:ptCount val="1"/>
                <c:pt idx="0">
                  <c:v> Coastal Community </c:v>
                </c:pt>
              </c:strCache>
            </c:strRef>
          </c:tx>
          <c:spPr>
            <a:ln w="28575" cap="rnd">
              <a:solidFill>
                <a:srgbClr val="00B050"/>
              </a:solidFill>
              <a:prstDash val="solid"/>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Bks'!$AT$65:$AT$70</c:f>
              <c:numCache>
                <c:formatCode>0.0%</c:formatCode>
                <c:ptCount val="6"/>
                <c:pt idx="0">
                  <c:v>0</c:v>
                </c:pt>
                <c:pt idx="1">
                  <c:v>-9.4054999412630669E-3</c:v>
                </c:pt>
                <c:pt idx="2">
                  <c:v>6.0398088924480692E-3</c:v>
                </c:pt>
                <c:pt idx="3">
                  <c:v>6.2913999891612733E-3</c:v>
                </c:pt>
                <c:pt idx="4">
                  <c:v>2.6129912966624372E-2</c:v>
                </c:pt>
                <c:pt idx="5">
                  <c:v>0.16735598318185413</c:v>
                </c:pt>
              </c:numCache>
            </c:numRef>
          </c:val>
          <c:smooth val="0"/>
          <c:extLst>
            <c:ext xmlns:c16="http://schemas.microsoft.com/office/drawing/2014/chart" uri="{C3380CC4-5D6E-409C-BE32-E72D297353CC}">
              <c16:uniqueId val="{00000005-A425-E44C-9287-0EA100870472}"/>
            </c:ext>
          </c:extLst>
        </c:ser>
        <c:ser>
          <c:idx val="6"/>
          <c:order val="6"/>
          <c:tx>
            <c:strRef>
              <c:f>'22 5 Yr Change Prov Sh of Bks'!$AU$64</c:f>
              <c:strCache>
                <c:ptCount val="1"/>
                <c:pt idx="0">
                  <c:v> Blue Shore </c:v>
                </c:pt>
              </c:strCache>
            </c:strRef>
          </c:tx>
          <c:spPr>
            <a:ln w="28575" cap="rnd">
              <a:solidFill>
                <a:srgbClr val="00B0F0"/>
              </a:solidFill>
              <a:prstDash val="solid"/>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Bks'!$AU$65:$AU$70</c:f>
              <c:numCache>
                <c:formatCode>0.0%</c:formatCode>
                <c:ptCount val="6"/>
                <c:pt idx="0">
                  <c:v>0</c:v>
                </c:pt>
                <c:pt idx="1">
                  <c:v>1.2634576937141729E-2</c:v>
                </c:pt>
                <c:pt idx="2">
                  <c:v>8.3682113887680626E-2</c:v>
                </c:pt>
                <c:pt idx="3">
                  <c:v>0.15585765835131013</c:v>
                </c:pt>
                <c:pt idx="4">
                  <c:v>0.19326529749612062</c:v>
                </c:pt>
                <c:pt idx="5">
                  <c:v>0.20258901029751444</c:v>
                </c:pt>
              </c:numCache>
            </c:numRef>
          </c:val>
          <c:smooth val="0"/>
          <c:extLst>
            <c:ext xmlns:c16="http://schemas.microsoft.com/office/drawing/2014/chart" uri="{C3380CC4-5D6E-409C-BE32-E72D297353CC}">
              <c16:uniqueId val="{00000006-A425-E44C-9287-0EA100870472}"/>
            </c:ext>
          </c:extLst>
        </c:ser>
        <c:ser>
          <c:idx val="7"/>
          <c:order val="7"/>
          <c:tx>
            <c:strRef>
              <c:f>'22 5 Yr Change Prov Sh of Bks'!$AV$64</c:f>
              <c:strCache>
                <c:ptCount val="1"/>
                <c:pt idx="0">
                  <c:v> Gulf and Fraser </c:v>
                </c:pt>
              </c:strCache>
            </c:strRef>
          </c:tx>
          <c:spPr>
            <a:ln w="28575" cap="rnd">
              <a:solidFill>
                <a:schemeClr val="accent2">
                  <a:lumMod val="60000"/>
                </a:schemeClr>
              </a:solidFill>
              <a:round/>
            </a:ln>
            <a:effectLst/>
          </c:spPr>
          <c:marker>
            <c:symbol val="none"/>
          </c:marker>
          <c:cat>
            <c:numRef>
              <c:f>'22 5 Yr Change Prov Sh of Bks'!$AN$65:$AN$70</c:f>
              <c:numCache>
                <c:formatCode>General</c:formatCode>
                <c:ptCount val="6"/>
                <c:pt idx="0">
                  <c:v>2015</c:v>
                </c:pt>
                <c:pt idx="1">
                  <c:v>2016</c:v>
                </c:pt>
                <c:pt idx="2">
                  <c:v>2017</c:v>
                </c:pt>
                <c:pt idx="3">
                  <c:v>2018</c:v>
                </c:pt>
                <c:pt idx="4">
                  <c:v>2019</c:v>
                </c:pt>
                <c:pt idx="5">
                  <c:v>2020</c:v>
                </c:pt>
              </c:numCache>
            </c:numRef>
          </c:cat>
          <c:val>
            <c:numRef>
              <c:f>'22 5 Yr Change Prov Sh of Bks'!$AV$65:$AV$70</c:f>
              <c:numCache>
                <c:formatCode>0.0%</c:formatCode>
                <c:ptCount val="6"/>
                <c:pt idx="0">
                  <c:v>0</c:v>
                </c:pt>
                <c:pt idx="1">
                  <c:v>0</c:v>
                </c:pt>
                <c:pt idx="2">
                  <c:v>6.1021505312967246E-2</c:v>
                </c:pt>
                <c:pt idx="3">
                  <c:v>5.3137914560797431E-2</c:v>
                </c:pt>
                <c:pt idx="4">
                  <c:v>0.189583489027038</c:v>
                </c:pt>
                <c:pt idx="5">
                  <c:v>0.26215335112193328</c:v>
                </c:pt>
              </c:numCache>
            </c:numRef>
          </c:val>
          <c:smooth val="0"/>
          <c:extLst>
            <c:ext xmlns:c16="http://schemas.microsoft.com/office/drawing/2014/chart" uri="{C3380CC4-5D6E-409C-BE32-E72D297353CC}">
              <c16:uniqueId val="{00000007-A425-E44C-9287-0EA100870472}"/>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7826508638403491"/>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 Bank</a:t>
            </a:r>
          </a:p>
          <a:p>
            <a:pPr>
              <a:defRPr/>
            </a:pPr>
            <a:r>
              <a:rPr lang="en-US" sz="1000"/>
              <a:t>%</a:t>
            </a:r>
            <a:r>
              <a:rPr lang="en-US" sz="1000" baseline="0"/>
              <a:t> Changes in Total Market Share</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6"/>
          <c:order val="0"/>
          <c:tx>
            <c:strRef>
              <c:f>'4. Tot Mkt BP Changes '!$CV$3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'!$CV$4:$CV$28</c:f>
              <c:numCache>
                <c:formatCode>0.0%</c:formatCode>
                <c:ptCount val="25"/>
                <c:pt idx="0">
                  <c:v>0</c:v>
                </c:pt>
                <c:pt idx="1">
                  <c:v>-2.2048013675820197E-2</c:v>
                </c:pt>
                <c:pt idx="2">
                  <c:v>-2.8283992708410581E-2</c:v>
                </c:pt>
                <c:pt idx="3">
                  <c:v>3.0138246819881202E-2</c:v>
                </c:pt>
                <c:pt idx="4">
                  <c:v>9.1507471081509542E-2</c:v>
                </c:pt>
                <c:pt idx="5">
                  <c:v>6.4166708880550719E-2</c:v>
                </c:pt>
                <c:pt idx="6">
                  <c:v>0.10421060861558029</c:v>
                </c:pt>
                <c:pt idx="7">
                  <c:v>7.8321893791789915E-2</c:v>
                </c:pt>
                <c:pt idx="8">
                  <c:v>0.10335464163474727</c:v>
                </c:pt>
                <c:pt idx="9">
                  <c:v>9.6419007382021318E-2</c:v>
                </c:pt>
                <c:pt idx="10">
                  <c:v>3.5888856705781437E-2</c:v>
                </c:pt>
                <c:pt idx="11">
                  <c:v>7.9769929106857485E-2</c:v>
                </c:pt>
                <c:pt idx="12">
                  <c:v>2.9778370063379855E-2</c:v>
                </c:pt>
                <c:pt idx="13">
                  <c:v>3.4495818229599171E-2</c:v>
                </c:pt>
                <c:pt idx="14">
                  <c:v>3.89188392288667E-2</c:v>
                </c:pt>
                <c:pt idx="15">
                  <c:v>4.3623803426589662E-2</c:v>
                </c:pt>
                <c:pt idx="16">
                  <c:v>4.2061658044421114E-2</c:v>
                </c:pt>
                <c:pt idx="17">
                  <c:v>4.4489460316044366E-2</c:v>
                </c:pt>
                <c:pt idx="18">
                  <c:v>3.4725027866603989E-2</c:v>
                </c:pt>
                <c:pt idx="19">
                  <c:v>4.0160302849604437E-2</c:v>
                </c:pt>
                <c:pt idx="20">
                  <c:v>3.65477520805777E-2</c:v>
                </c:pt>
              </c:numCache>
            </c:numRef>
          </c:val>
          <c:smooth val="0"/>
          <c:extLst>
            <c:ext xmlns:c16="http://schemas.microsoft.com/office/drawing/2014/chart" uri="{C3380CC4-5D6E-409C-BE32-E72D297353CC}">
              <c16:uniqueId val="{00000000-849E-421D-8C9F-2F874CCD2C08}"/>
            </c:ext>
          </c:extLst>
        </c:ser>
        <c:ser>
          <c:idx val="7"/>
          <c:order val="1"/>
          <c:tx>
            <c:strRef>
              <c:f>'4. Tot Mkt BP Changes '!$CW$3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'!$CW$4:$CW$28</c:f>
              <c:numCache>
                <c:formatCode>0.0%</c:formatCode>
                <c:ptCount val="25"/>
                <c:pt idx="0">
                  <c:v>0</c:v>
                </c:pt>
                <c:pt idx="1">
                  <c:v>1.6635564500861459E-3</c:v>
                </c:pt>
                <c:pt idx="2">
                  <c:v>9.9383607509878659E-3</c:v>
                </c:pt>
                <c:pt idx="3">
                  <c:v>3.1489885808073481E-3</c:v>
                </c:pt>
                <c:pt idx="4">
                  <c:v>-2.2053238847212726E-2</c:v>
                </c:pt>
                <c:pt idx="5">
                  <c:v>-4.8650278727588578E-2</c:v>
                </c:pt>
                <c:pt idx="6">
                  <c:v>1.4971607185755544E-2</c:v>
                </c:pt>
                <c:pt idx="7">
                  <c:v>4.7375711055575462E-2</c:v>
                </c:pt>
                <c:pt idx="8">
                  <c:v>8.5433617768447032E-2</c:v>
                </c:pt>
                <c:pt idx="9">
                  <c:v>0.11707598045278539</c:v>
                </c:pt>
                <c:pt idx="10">
                  <c:v>0.16326056145998233</c:v>
                </c:pt>
                <c:pt idx="11">
                  <c:v>0.18355577011053739</c:v>
                </c:pt>
                <c:pt idx="12">
                  <c:v>8.4979536534580735E-2</c:v>
                </c:pt>
                <c:pt idx="13">
                  <c:v>8.939343649994165E-2</c:v>
                </c:pt>
                <c:pt idx="14">
                  <c:v>8.9026654542073633E-2</c:v>
                </c:pt>
                <c:pt idx="15">
                  <c:v>0.11432050435129316</c:v>
                </c:pt>
                <c:pt idx="16">
                  <c:v>0.10881203209538898</c:v>
                </c:pt>
                <c:pt idx="17">
                  <c:v>0.10482040558360765</c:v>
                </c:pt>
                <c:pt idx="18">
                  <c:v>6.5889186251374965E-2</c:v>
                </c:pt>
                <c:pt idx="19">
                  <c:v>4.7975636104389381E-2</c:v>
                </c:pt>
                <c:pt idx="20">
                  <c:v>3.3766709027903415E-2</c:v>
                </c:pt>
              </c:numCache>
            </c:numRef>
          </c:val>
          <c:smooth val="0"/>
          <c:extLst>
            <c:ext xmlns:c16="http://schemas.microsoft.com/office/drawing/2014/chart" uri="{C3380CC4-5D6E-409C-BE32-E72D297353CC}">
              <c16:uniqueId val="{00000001-849E-421D-8C9F-2F874CCD2C08}"/>
            </c:ext>
          </c:extLst>
        </c:ser>
        <c:ser>
          <c:idx val="8"/>
          <c:order val="2"/>
          <c:tx>
            <c:strRef>
              <c:f>'4. Tot Mkt BP Changes '!$CX$3</c:f>
              <c:strCache>
                <c:ptCount val="1"/>
                <c:pt idx="0">
                  <c:v>Total Deposits</c:v>
                </c:pt>
              </c:strCache>
            </c:strRef>
          </c:tx>
          <c:spPr>
            <a:ln w="28575" cap="rnd">
              <a:solidFill>
                <a:srgbClr val="0070C0"/>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'!$CX$4:$CX$28</c:f>
              <c:numCache>
                <c:formatCode>0.0%</c:formatCode>
                <c:ptCount val="25"/>
                <c:pt idx="0">
                  <c:v>0</c:v>
                </c:pt>
                <c:pt idx="1">
                  <c:v>-1.2790716170540027E-2</c:v>
                </c:pt>
                <c:pt idx="2">
                  <c:v>-1.3566204579997052E-2</c:v>
                </c:pt>
                <c:pt idx="3">
                  <c:v>2.1191313872384519E-2</c:v>
                </c:pt>
                <c:pt idx="4">
                  <c:v>5.1824622874330303E-2</c:v>
                </c:pt>
                <c:pt idx="5">
                  <c:v>2.5143327342275982E-2</c:v>
                </c:pt>
                <c:pt idx="6">
                  <c:v>7.4178373554897814E-2</c:v>
                </c:pt>
                <c:pt idx="7">
                  <c:v>7.0317057851897694E-2</c:v>
                </c:pt>
                <c:pt idx="8">
                  <c:v>0.10070067238933242</c:v>
                </c:pt>
                <c:pt idx="9">
                  <c:v>0.10849864011603801</c:v>
                </c:pt>
                <c:pt idx="10">
                  <c:v>8.5848071901910031E-2</c:v>
                </c:pt>
                <c:pt idx="11">
                  <c:v>0.1220852915686991</c:v>
                </c:pt>
                <c:pt idx="12">
                  <c:v>5.576871605521961E-2</c:v>
                </c:pt>
                <c:pt idx="13">
                  <c:v>6.0945364028605085E-2</c:v>
                </c:pt>
                <c:pt idx="14">
                  <c:v>6.4099273547385663E-2</c:v>
                </c:pt>
                <c:pt idx="15">
                  <c:v>7.619617671800101E-2</c:v>
                </c:pt>
                <c:pt idx="16">
                  <c:v>7.3948567347103242E-2</c:v>
                </c:pt>
                <c:pt idx="17">
                  <c:v>7.4845956076711059E-2</c:v>
                </c:pt>
                <c:pt idx="18">
                  <c:v>5.6487292637660599E-2</c:v>
                </c:pt>
                <c:pt idx="19">
                  <c:v>5.5219203922468901E-2</c:v>
                </c:pt>
                <c:pt idx="20">
                  <c:v>4.8676888570731776E-2</c:v>
                </c:pt>
              </c:numCache>
            </c:numRef>
          </c:val>
          <c:smooth val="0"/>
          <c:extLst>
            <c:ext xmlns:c16="http://schemas.microsoft.com/office/drawing/2014/chart" uri="{C3380CC4-5D6E-409C-BE32-E72D297353CC}">
              <c16:uniqueId val="{00000002-849E-421D-8C9F-2F874CCD2C08}"/>
            </c:ext>
          </c:extLst>
        </c:ser>
        <c:ser>
          <c:idx val="9"/>
          <c:order val="3"/>
          <c:tx>
            <c:strRef>
              <c:f>'4. Tot Mkt BP Changes '!$CY$3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'!$CY$4:$CY$28</c:f>
              <c:numCache>
                <c:formatCode>0.0%</c:formatCode>
                <c:ptCount val="25"/>
                <c:pt idx="0">
                  <c:v>0</c:v>
                </c:pt>
                <c:pt idx="1">
                  <c:v>6.4826600525065654E-3</c:v>
                </c:pt>
                <c:pt idx="2">
                  <c:v>6.4687617310919187E-3</c:v>
                </c:pt>
                <c:pt idx="3">
                  <c:v>1.7225915058819447E-2</c:v>
                </c:pt>
                <c:pt idx="4">
                  <c:v>-4.1810891932232159E-3</c:v>
                </c:pt>
                <c:pt idx="5">
                  <c:v>-8.0195606831777646E-3</c:v>
                </c:pt>
                <c:pt idx="6">
                  <c:v>9.4926417868363283E-3</c:v>
                </c:pt>
                <c:pt idx="7">
                  <c:v>3.8934056676086003E-3</c:v>
                </c:pt>
                <c:pt idx="8">
                  <c:v>9.4883474984491858E-3</c:v>
                </c:pt>
                <c:pt idx="9">
                  <c:v>4.7748364747864341E-2</c:v>
                </c:pt>
                <c:pt idx="10">
                  <c:v>-3.0594596528993528E-2</c:v>
                </c:pt>
                <c:pt idx="11">
                  <c:v>6.7984334376900157E-2</c:v>
                </c:pt>
                <c:pt idx="12">
                  <c:v>-3.7707595488874812E-2</c:v>
                </c:pt>
                <c:pt idx="13">
                  <c:v>-3.8615220199801778E-2</c:v>
                </c:pt>
                <c:pt idx="14">
                  <c:v>-4.6960660211127679E-2</c:v>
                </c:pt>
                <c:pt idx="15">
                  <c:v>-6.0200859355851059E-2</c:v>
                </c:pt>
                <c:pt idx="16">
                  <c:v>-6.2740465004679655E-2</c:v>
                </c:pt>
                <c:pt idx="17">
                  <c:v>0.12245056406931508</c:v>
                </c:pt>
                <c:pt idx="18">
                  <c:v>0.10960547193000347</c:v>
                </c:pt>
                <c:pt idx="19">
                  <c:v>9.4368241779751116E-2</c:v>
                </c:pt>
                <c:pt idx="20">
                  <c:v>6.6960806643278137E-2</c:v>
                </c:pt>
              </c:numCache>
            </c:numRef>
          </c:val>
          <c:smooth val="0"/>
          <c:extLst>
            <c:ext xmlns:c16="http://schemas.microsoft.com/office/drawing/2014/chart" uri="{C3380CC4-5D6E-409C-BE32-E72D297353CC}">
              <c16:uniqueId val="{00000003-849E-421D-8C9F-2F874CCD2C08}"/>
            </c:ext>
          </c:extLst>
        </c:ser>
        <c:ser>
          <c:idx val="10"/>
          <c:order val="4"/>
          <c:tx>
            <c:strRef>
              <c:f>'4. Tot Mkt BP Changes '!$CZ$3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'!$CZ$4:$CZ$28</c:f>
              <c:numCache>
                <c:formatCode>0.0%</c:formatCode>
                <c:ptCount val="25"/>
                <c:pt idx="0">
                  <c:v>0</c:v>
                </c:pt>
                <c:pt idx="1">
                  <c:v>-2.2900680405308103E-2</c:v>
                </c:pt>
                <c:pt idx="2">
                  <c:v>5.274407043297606E-3</c:v>
                </c:pt>
                <c:pt idx="3">
                  <c:v>-2.3486023052990745E-2</c:v>
                </c:pt>
                <c:pt idx="4">
                  <c:v>-2.8116515225073677E-2</c:v>
                </c:pt>
                <c:pt idx="5">
                  <c:v>-6.4551316810612616E-2</c:v>
                </c:pt>
                <c:pt idx="6">
                  <c:v>-6.8337597361259161E-2</c:v>
                </c:pt>
                <c:pt idx="7">
                  <c:v>-5.555817748901215E-2</c:v>
                </c:pt>
                <c:pt idx="8">
                  <c:v>-5.6812199429021659E-2</c:v>
                </c:pt>
                <c:pt idx="9">
                  <c:v>-6.6682919901202675E-2</c:v>
                </c:pt>
                <c:pt idx="10">
                  <c:v>-9.15141142694572E-2</c:v>
                </c:pt>
                <c:pt idx="11">
                  <c:v>-9.7029411747305658E-2</c:v>
                </c:pt>
                <c:pt idx="12">
                  <c:v>-0.27528043927594315</c:v>
                </c:pt>
                <c:pt idx="13">
                  <c:v>-0.2653057394885131</c:v>
                </c:pt>
                <c:pt idx="14">
                  <c:v>-0.26480620697119056</c:v>
                </c:pt>
                <c:pt idx="15">
                  <c:v>-0.27025496260002857</c:v>
                </c:pt>
                <c:pt idx="16">
                  <c:v>-0.26843058642415007</c:v>
                </c:pt>
                <c:pt idx="17">
                  <c:v>-0.28747067708825025</c:v>
                </c:pt>
                <c:pt idx="18">
                  <c:v>-0.28945728238781165</c:v>
                </c:pt>
                <c:pt idx="19">
                  <c:v>-0.29629444072935263</c:v>
                </c:pt>
                <c:pt idx="20">
                  <c:v>-0.32257313929916553</c:v>
                </c:pt>
              </c:numCache>
            </c:numRef>
          </c:val>
          <c:smooth val="0"/>
          <c:extLst>
            <c:ext xmlns:c16="http://schemas.microsoft.com/office/drawing/2014/chart" uri="{C3380CC4-5D6E-409C-BE32-E72D297353CC}">
              <c16:uniqueId val="{00000004-849E-421D-8C9F-2F874CCD2C08}"/>
            </c:ext>
          </c:extLst>
        </c:ser>
        <c:ser>
          <c:idx val="11"/>
          <c:order val="5"/>
          <c:tx>
            <c:strRef>
              <c:f>'4. Tot Mkt BP Changes '!$DA$3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'!$DA$4:$DA$28</c:f>
              <c:numCache>
                <c:formatCode>0.0%</c:formatCode>
                <c:ptCount val="25"/>
                <c:pt idx="0">
                  <c:v>0</c:v>
                </c:pt>
                <c:pt idx="1">
                  <c:v>5.0900049835023884E-3</c:v>
                </c:pt>
                <c:pt idx="2">
                  <c:v>4.3932419316723165E-3</c:v>
                </c:pt>
                <c:pt idx="3">
                  <c:v>1.4046571262228885E-2</c:v>
                </c:pt>
                <c:pt idx="4">
                  <c:v>-7.2837455526788804E-3</c:v>
                </c:pt>
                <c:pt idx="5">
                  <c:v>-1.1442230952815026E-2</c:v>
                </c:pt>
                <c:pt idx="6">
                  <c:v>9.1036481486124823E-3</c:v>
                </c:pt>
                <c:pt idx="7">
                  <c:v>6.1685165049721168E-3</c:v>
                </c:pt>
                <c:pt idx="8">
                  <c:v>1.298110510350243E-2</c:v>
                </c:pt>
                <c:pt idx="9">
                  <c:v>5.0751749269952261E-2</c:v>
                </c:pt>
                <c:pt idx="10">
                  <c:v>-2.7683552965257568E-2</c:v>
                </c:pt>
                <c:pt idx="11">
                  <c:v>6.837177603000813E-2</c:v>
                </c:pt>
                <c:pt idx="12">
                  <c:v>-1.5252715069612181E-2</c:v>
                </c:pt>
                <c:pt idx="13">
                  <c:v>-1.2551042885099341E-2</c:v>
                </c:pt>
                <c:pt idx="14">
                  <c:v>-1.9852540723200102E-2</c:v>
                </c:pt>
                <c:pt idx="15">
                  <c:v>-3.1250670292668356E-2</c:v>
                </c:pt>
                <c:pt idx="16">
                  <c:v>-3.1943342454667942E-2</c:v>
                </c:pt>
                <c:pt idx="17">
                  <c:v>0.15754872474256479</c:v>
                </c:pt>
                <c:pt idx="18">
                  <c:v>0.14713360651268592</c:v>
                </c:pt>
                <c:pt idx="19">
                  <c:v>0.13406844841621407</c:v>
                </c:pt>
                <c:pt idx="20">
                  <c:v>0</c:v>
                </c:pt>
              </c:numCache>
            </c:numRef>
          </c:val>
          <c:smooth val="0"/>
          <c:extLst>
            <c:ext xmlns:c16="http://schemas.microsoft.com/office/drawing/2014/chart" uri="{C3380CC4-5D6E-409C-BE32-E72D297353CC}">
              <c16:uniqueId val="{00000005-849E-421D-8C9F-2F874CCD2C08}"/>
            </c:ext>
          </c:extLst>
        </c:ser>
        <c:ser>
          <c:idx val="0"/>
          <c:order val="6"/>
          <c:tx>
            <c:strRef>
              <c:f>'4. Tot Mkt BP Changes '!$CV$3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'!$CV$4:$CV$28</c:f>
              <c:numCache>
                <c:formatCode>0.0%</c:formatCode>
                <c:ptCount val="25"/>
                <c:pt idx="0">
                  <c:v>0</c:v>
                </c:pt>
                <c:pt idx="1">
                  <c:v>-2.2048013675820197E-2</c:v>
                </c:pt>
                <c:pt idx="2">
                  <c:v>-2.8283992708410581E-2</c:v>
                </c:pt>
                <c:pt idx="3">
                  <c:v>3.0138246819881202E-2</c:v>
                </c:pt>
                <c:pt idx="4">
                  <c:v>9.1507471081509542E-2</c:v>
                </c:pt>
                <c:pt idx="5">
                  <c:v>6.4166708880550719E-2</c:v>
                </c:pt>
                <c:pt idx="6">
                  <c:v>0.10421060861558029</c:v>
                </c:pt>
                <c:pt idx="7">
                  <c:v>7.8321893791789915E-2</c:v>
                </c:pt>
                <c:pt idx="8">
                  <c:v>0.10335464163474727</c:v>
                </c:pt>
                <c:pt idx="9">
                  <c:v>9.6419007382021318E-2</c:v>
                </c:pt>
                <c:pt idx="10">
                  <c:v>3.5888856705781437E-2</c:v>
                </c:pt>
                <c:pt idx="11">
                  <c:v>7.9769929106857485E-2</c:v>
                </c:pt>
                <c:pt idx="12">
                  <c:v>2.9778370063379855E-2</c:v>
                </c:pt>
                <c:pt idx="13">
                  <c:v>3.4495818229599171E-2</c:v>
                </c:pt>
                <c:pt idx="14">
                  <c:v>3.89188392288667E-2</c:v>
                </c:pt>
                <c:pt idx="15">
                  <c:v>4.3623803426589662E-2</c:v>
                </c:pt>
                <c:pt idx="16">
                  <c:v>4.2061658044421114E-2</c:v>
                </c:pt>
                <c:pt idx="17">
                  <c:v>4.4489460316044366E-2</c:v>
                </c:pt>
                <c:pt idx="18">
                  <c:v>3.4725027866603989E-2</c:v>
                </c:pt>
                <c:pt idx="19">
                  <c:v>4.0160302849604437E-2</c:v>
                </c:pt>
                <c:pt idx="20">
                  <c:v>3.65477520805777E-2</c:v>
                </c:pt>
              </c:numCache>
            </c:numRef>
          </c:val>
          <c:smooth val="0"/>
          <c:extLst>
            <c:ext xmlns:c16="http://schemas.microsoft.com/office/drawing/2014/chart" uri="{C3380CC4-5D6E-409C-BE32-E72D297353CC}">
              <c16:uniqueId val="{00000006-849E-421D-8C9F-2F874CCD2C08}"/>
            </c:ext>
          </c:extLst>
        </c:ser>
        <c:ser>
          <c:idx val="1"/>
          <c:order val="7"/>
          <c:tx>
            <c:strRef>
              <c:f>'4. Tot Mkt BP Changes '!$CW$3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'!$CW$4:$CW$28</c:f>
              <c:numCache>
                <c:formatCode>0.0%</c:formatCode>
                <c:ptCount val="25"/>
                <c:pt idx="0">
                  <c:v>0</c:v>
                </c:pt>
                <c:pt idx="1">
                  <c:v>1.6635564500861459E-3</c:v>
                </c:pt>
                <c:pt idx="2">
                  <c:v>9.9383607509878659E-3</c:v>
                </c:pt>
                <c:pt idx="3">
                  <c:v>3.1489885808073481E-3</c:v>
                </c:pt>
                <c:pt idx="4">
                  <c:v>-2.2053238847212726E-2</c:v>
                </c:pt>
                <c:pt idx="5">
                  <c:v>-4.8650278727588578E-2</c:v>
                </c:pt>
                <c:pt idx="6">
                  <c:v>1.4971607185755544E-2</c:v>
                </c:pt>
                <c:pt idx="7">
                  <c:v>4.7375711055575462E-2</c:v>
                </c:pt>
                <c:pt idx="8">
                  <c:v>8.5433617768447032E-2</c:v>
                </c:pt>
                <c:pt idx="9">
                  <c:v>0.11707598045278539</c:v>
                </c:pt>
                <c:pt idx="10">
                  <c:v>0.16326056145998233</c:v>
                </c:pt>
                <c:pt idx="11">
                  <c:v>0.18355577011053739</c:v>
                </c:pt>
                <c:pt idx="12">
                  <c:v>8.4979536534580735E-2</c:v>
                </c:pt>
                <c:pt idx="13">
                  <c:v>8.939343649994165E-2</c:v>
                </c:pt>
                <c:pt idx="14">
                  <c:v>8.9026654542073633E-2</c:v>
                </c:pt>
                <c:pt idx="15">
                  <c:v>0.11432050435129316</c:v>
                </c:pt>
                <c:pt idx="16">
                  <c:v>0.10881203209538898</c:v>
                </c:pt>
                <c:pt idx="17">
                  <c:v>0.10482040558360765</c:v>
                </c:pt>
                <c:pt idx="18">
                  <c:v>6.5889186251374965E-2</c:v>
                </c:pt>
                <c:pt idx="19">
                  <c:v>4.7975636104389381E-2</c:v>
                </c:pt>
                <c:pt idx="20">
                  <c:v>3.3766709027903415E-2</c:v>
                </c:pt>
              </c:numCache>
            </c:numRef>
          </c:val>
          <c:smooth val="0"/>
          <c:extLst>
            <c:ext xmlns:c16="http://schemas.microsoft.com/office/drawing/2014/chart" uri="{C3380CC4-5D6E-409C-BE32-E72D297353CC}">
              <c16:uniqueId val="{00000007-849E-421D-8C9F-2F874CCD2C08}"/>
            </c:ext>
          </c:extLst>
        </c:ser>
        <c:ser>
          <c:idx val="2"/>
          <c:order val="8"/>
          <c:tx>
            <c:strRef>
              <c:f>'4. Tot Mkt BP Changes '!$CX$3</c:f>
              <c:strCache>
                <c:ptCount val="1"/>
                <c:pt idx="0">
                  <c:v>Total Deposits</c:v>
                </c:pt>
              </c:strCache>
            </c:strRef>
          </c:tx>
          <c:spPr>
            <a:ln w="28575" cap="rnd">
              <a:solidFill>
                <a:srgbClr val="0070C0"/>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'!$CX$4:$CX$28</c:f>
              <c:numCache>
                <c:formatCode>0.0%</c:formatCode>
                <c:ptCount val="25"/>
                <c:pt idx="0">
                  <c:v>0</c:v>
                </c:pt>
                <c:pt idx="1">
                  <c:v>-1.2790716170540027E-2</c:v>
                </c:pt>
                <c:pt idx="2">
                  <c:v>-1.3566204579997052E-2</c:v>
                </c:pt>
                <c:pt idx="3">
                  <c:v>2.1191313872384519E-2</c:v>
                </c:pt>
                <c:pt idx="4">
                  <c:v>5.1824622874330303E-2</c:v>
                </c:pt>
                <c:pt idx="5">
                  <c:v>2.5143327342275982E-2</c:v>
                </c:pt>
                <c:pt idx="6">
                  <c:v>7.4178373554897814E-2</c:v>
                </c:pt>
                <c:pt idx="7">
                  <c:v>7.0317057851897694E-2</c:v>
                </c:pt>
                <c:pt idx="8">
                  <c:v>0.10070067238933242</c:v>
                </c:pt>
                <c:pt idx="9">
                  <c:v>0.10849864011603801</c:v>
                </c:pt>
                <c:pt idx="10">
                  <c:v>8.5848071901910031E-2</c:v>
                </c:pt>
                <c:pt idx="11">
                  <c:v>0.1220852915686991</c:v>
                </c:pt>
                <c:pt idx="12">
                  <c:v>5.576871605521961E-2</c:v>
                </c:pt>
                <c:pt idx="13">
                  <c:v>6.0945364028605085E-2</c:v>
                </c:pt>
                <c:pt idx="14">
                  <c:v>6.4099273547385663E-2</c:v>
                </c:pt>
                <c:pt idx="15">
                  <c:v>7.619617671800101E-2</c:v>
                </c:pt>
                <c:pt idx="16">
                  <c:v>7.3948567347103242E-2</c:v>
                </c:pt>
                <c:pt idx="17">
                  <c:v>7.4845956076711059E-2</c:v>
                </c:pt>
                <c:pt idx="18">
                  <c:v>5.6487292637660599E-2</c:v>
                </c:pt>
                <c:pt idx="19">
                  <c:v>5.5219203922468901E-2</c:v>
                </c:pt>
                <c:pt idx="20">
                  <c:v>4.8676888570731776E-2</c:v>
                </c:pt>
              </c:numCache>
            </c:numRef>
          </c:val>
          <c:smooth val="0"/>
          <c:extLst>
            <c:ext xmlns:c16="http://schemas.microsoft.com/office/drawing/2014/chart" uri="{C3380CC4-5D6E-409C-BE32-E72D297353CC}">
              <c16:uniqueId val="{00000008-849E-421D-8C9F-2F874CCD2C08}"/>
            </c:ext>
          </c:extLst>
        </c:ser>
        <c:ser>
          <c:idx val="3"/>
          <c:order val="9"/>
          <c:tx>
            <c:strRef>
              <c:f>'4. Tot Mkt BP Changes '!$CY$3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'!$CY$4:$CY$28</c:f>
              <c:numCache>
                <c:formatCode>0.0%</c:formatCode>
                <c:ptCount val="25"/>
                <c:pt idx="0">
                  <c:v>0</c:v>
                </c:pt>
                <c:pt idx="1">
                  <c:v>6.4826600525065654E-3</c:v>
                </c:pt>
                <c:pt idx="2">
                  <c:v>6.4687617310919187E-3</c:v>
                </c:pt>
                <c:pt idx="3">
                  <c:v>1.7225915058819447E-2</c:v>
                </c:pt>
                <c:pt idx="4">
                  <c:v>-4.1810891932232159E-3</c:v>
                </c:pt>
                <c:pt idx="5">
                  <c:v>-8.0195606831777646E-3</c:v>
                </c:pt>
                <c:pt idx="6">
                  <c:v>9.4926417868363283E-3</c:v>
                </c:pt>
                <c:pt idx="7">
                  <c:v>3.8934056676086003E-3</c:v>
                </c:pt>
                <c:pt idx="8">
                  <c:v>9.4883474984491858E-3</c:v>
                </c:pt>
                <c:pt idx="9">
                  <c:v>4.7748364747864341E-2</c:v>
                </c:pt>
                <c:pt idx="10">
                  <c:v>-3.0594596528993528E-2</c:v>
                </c:pt>
                <c:pt idx="11">
                  <c:v>6.7984334376900157E-2</c:v>
                </c:pt>
                <c:pt idx="12">
                  <c:v>-3.7707595488874812E-2</c:v>
                </c:pt>
                <c:pt idx="13">
                  <c:v>-3.8615220199801778E-2</c:v>
                </c:pt>
                <c:pt idx="14">
                  <c:v>-4.6960660211127679E-2</c:v>
                </c:pt>
                <c:pt idx="15">
                  <c:v>-6.0200859355851059E-2</c:v>
                </c:pt>
                <c:pt idx="16">
                  <c:v>-6.2740465004679655E-2</c:v>
                </c:pt>
                <c:pt idx="17">
                  <c:v>0.12245056406931508</c:v>
                </c:pt>
                <c:pt idx="18">
                  <c:v>0.10960547193000347</c:v>
                </c:pt>
                <c:pt idx="19">
                  <c:v>9.4368241779751116E-2</c:v>
                </c:pt>
                <c:pt idx="20">
                  <c:v>6.6960806643278137E-2</c:v>
                </c:pt>
              </c:numCache>
            </c:numRef>
          </c:val>
          <c:smooth val="0"/>
          <c:extLst>
            <c:ext xmlns:c16="http://schemas.microsoft.com/office/drawing/2014/chart" uri="{C3380CC4-5D6E-409C-BE32-E72D297353CC}">
              <c16:uniqueId val="{00000009-849E-421D-8C9F-2F874CCD2C08}"/>
            </c:ext>
          </c:extLst>
        </c:ser>
        <c:ser>
          <c:idx val="4"/>
          <c:order val="10"/>
          <c:tx>
            <c:strRef>
              <c:f>'4. Tot Mkt BP Changes '!$CZ$3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'!$CZ$4:$CZ$28</c:f>
              <c:numCache>
                <c:formatCode>0.0%</c:formatCode>
                <c:ptCount val="25"/>
                <c:pt idx="0">
                  <c:v>0</c:v>
                </c:pt>
                <c:pt idx="1">
                  <c:v>-2.2900680405308103E-2</c:v>
                </c:pt>
                <c:pt idx="2">
                  <c:v>5.274407043297606E-3</c:v>
                </c:pt>
                <c:pt idx="3">
                  <c:v>-2.3486023052990745E-2</c:v>
                </c:pt>
                <c:pt idx="4">
                  <c:v>-2.8116515225073677E-2</c:v>
                </c:pt>
                <c:pt idx="5">
                  <c:v>-6.4551316810612616E-2</c:v>
                </c:pt>
                <c:pt idx="6">
                  <c:v>-6.8337597361259161E-2</c:v>
                </c:pt>
                <c:pt idx="7">
                  <c:v>-5.555817748901215E-2</c:v>
                </c:pt>
                <c:pt idx="8">
                  <c:v>-5.6812199429021659E-2</c:v>
                </c:pt>
                <c:pt idx="9">
                  <c:v>-6.6682919901202675E-2</c:v>
                </c:pt>
                <c:pt idx="10">
                  <c:v>-9.15141142694572E-2</c:v>
                </c:pt>
                <c:pt idx="11">
                  <c:v>-9.7029411747305658E-2</c:v>
                </c:pt>
                <c:pt idx="12">
                  <c:v>-0.27528043927594315</c:v>
                </c:pt>
                <c:pt idx="13">
                  <c:v>-0.2653057394885131</c:v>
                </c:pt>
                <c:pt idx="14">
                  <c:v>-0.26480620697119056</c:v>
                </c:pt>
                <c:pt idx="15">
                  <c:v>-0.27025496260002857</c:v>
                </c:pt>
                <c:pt idx="16">
                  <c:v>-0.26843058642415007</c:v>
                </c:pt>
                <c:pt idx="17">
                  <c:v>-0.28747067708825025</c:v>
                </c:pt>
                <c:pt idx="18">
                  <c:v>-0.28945728238781165</c:v>
                </c:pt>
                <c:pt idx="19">
                  <c:v>-0.29629444072935263</c:v>
                </c:pt>
                <c:pt idx="20">
                  <c:v>-0.32257313929916553</c:v>
                </c:pt>
              </c:numCache>
            </c:numRef>
          </c:val>
          <c:smooth val="0"/>
          <c:extLst>
            <c:ext xmlns:c16="http://schemas.microsoft.com/office/drawing/2014/chart" uri="{C3380CC4-5D6E-409C-BE32-E72D297353CC}">
              <c16:uniqueId val="{0000000A-849E-421D-8C9F-2F874CCD2C08}"/>
            </c:ext>
          </c:extLst>
        </c:ser>
        <c:ser>
          <c:idx val="5"/>
          <c:order val="11"/>
          <c:tx>
            <c:strRef>
              <c:f>'4. Tot Mkt BP Changes '!$DA$3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'!$DA$4:$DA$28</c:f>
              <c:numCache>
                <c:formatCode>0.0%</c:formatCode>
                <c:ptCount val="25"/>
                <c:pt idx="0">
                  <c:v>0</c:v>
                </c:pt>
                <c:pt idx="1">
                  <c:v>5.0900049835023884E-3</c:v>
                </c:pt>
                <c:pt idx="2">
                  <c:v>4.3932419316723165E-3</c:v>
                </c:pt>
                <c:pt idx="3">
                  <c:v>1.4046571262228885E-2</c:v>
                </c:pt>
                <c:pt idx="4">
                  <c:v>-7.2837455526788804E-3</c:v>
                </c:pt>
                <c:pt idx="5">
                  <c:v>-1.1442230952815026E-2</c:v>
                </c:pt>
                <c:pt idx="6">
                  <c:v>9.1036481486124823E-3</c:v>
                </c:pt>
                <c:pt idx="7">
                  <c:v>6.1685165049721168E-3</c:v>
                </c:pt>
                <c:pt idx="8">
                  <c:v>1.298110510350243E-2</c:v>
                </c:pt>
                <c:pt idx="9">
                  <c:v>5.0751749269952261E-2</c:v>
                </c:pt>
                <c:pt idx="10">
                  <c:v>-2.7683552965257568E-2</c:v>
                </c:pt>
                <c:pt idx="11">
                  <c:v>6.837177603000813E-2</c:v>
                </c:pt>
                <c:pt idx="12">
                  <c:v>-1.5252715069612181E-2</c:v>
                </c:pt>
                <c:pt idx="13">
                  <c:v>-1.2551042885099341E-2</c:v>
                </c:pt>
                <c:pt idx="14">
                  <c:v>-1.9852540723200102E-2</c:v>
                </c:pt>
                <c:pt idx="15">
                  <c:v>-3.1250670292668356E-2</c:v>
                </c:pt>
                <c:pt idx="16">
                  <c:v>-3.1943342454667942E-2</c:v>
                </c:pt>
                <c:pt idx="17">
                  <c:v>0.15754872474256479</c:v>
                </c:pt>
                <c:pt idx="18">
                  <c:v>0.14713360651268592</c:v>
                </c:pt>
                <c:pt idx="19">
                  <c:v>0.13406844841621407</c:v>
                </c:pt>
                <c:pt idx="20">
                  <c:v>0</c:v>
                </c:pt>
              </c:numCache>
            </c:numRef>
          </c:val>
          <c:smooth val="0"/>
          <c:extLst>
            <c:ext xmlns:c16="http://schemas.microsoft.com/office/drawing/2014/chart" uri="{C3380CC4-5D6E-409C-BE32-E72D297353CC}">
              <c16:uniqueId val="{0000000B-849E-421D-8C9F-2F874CCD2C08}"/>
            </c:ext>
          </c:extLst>
        </c:ser>
        <c:dLbls>
          <c:showLegendKey val="0"/>
          <c:showVal val="0"/>
          <c:showCatName val="0"/>
          <c:showSerName val="0"/>
          <c:showPercent val="0"/>
          <c:showBubbleSize val="0"/>
        </c:dLbls>
        <c:smooth val="0"/>
        <c:axId val="76245376"/>
        <c:axId val="76247712"/>
      </c:lineChart>
      <c:catAx>
        <c:axId val="762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47712"/>
        <c:crosses val="autoZero"/>
        <c:auto val="1"/>
        <c:lblAlgn val="ctr"/>
        <c:lblOffset val="100"/>
        <c:noMultiLvlLbl val="0"/>
      </c:catAx>
      <c:valAx>
        <c:axId val="76247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45376"/>
        <c:crosses val="autoZero"/>
        <c:crossBetween val="between"/>
      </c:valAx>
      <c:spPr>
        <a:noFill/>
        <a:ln>
          <a:noFill/>
        </a:ln>
        <a:effectLst/>
      </c:spPr>
    </c:plotArea>
    <c:legend>
      <c:legendPos val="b"/>
      <c:legendEntry>
        <c:idx val="1"/>
        <c:delete val="1"/>
      </c:legendEntry>
      <c:legendEntry>
        <c:idx val="3"/>
        <c:delete val="1"/>
      </c:legendEntry>
      <c:legendEntry>
        <c:idx val="4"/>
        <c:delete val="1"/>
      </c:legendEntry>
      <c:legendEntry>
        <c:idx val="6"/>
        <c:delete val="1"/>
      </c:legendEntry>
      <c:legendEntry>
        <c:idx val="8"/>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FirstOntario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61796433601622"/>
          <c:w val="0.85836329833770775"/>
          <c:h val="0.65777395348196011"/>
        </c:manualLayout>
      </c:layout>
      <c:lineChart>
        <c:grouping val="standard"/>
        <c:varyColors val="0"/>
        <c:ser>
          <c:idx val="0"/>
          <c:order val="0"/>
          <c:tx>
            <c:strRef>
              <c:f>'21 5 Year Tot Mkt Shr Chgs'!$GJ$2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Chgs'!$GJ$3:$GJ$8</c:f>
              <c:numCache>
                <c:formatCode>0.00%</c:formatCode>
                <c:ptCount val="6"/>
                <c:pt idx="0">
                  <c:v>0</c:v>
                </c:pt>
                <c:pt idx="1">
                  <c:v>9.0912962849725776E-2</c:v>
                </c:pt>
                <c:pt idx="2">
                  <c:v>9.1046759019378226E-2</c:v>
                </c:pt>
                <c:pt idx="3">
                  <c:v>7.4615129693233834E-2</c:v>
                </c:pt>
                <c:pt idx="4">
                  <c:v>9.4818914003217222E-2</c:v>
                </c:pt>
                <c:pt idx="5">
                  <c:v>0.1883965435768504</c:v>
                </c:pt>
              </c:numCache>
            </c:numRef>
          </c:val>
          <c:smooth val="0"/>
          <c:extLst>
            <c:ext xmlns:c16="http://schemas.microsoft.com/office/drawing/2014/chart" uri="{C3380CC4-5D6E-409C-BE32-E72D297353CC}">
              <c16:uniqueId val="{00000000-47F2-B14F-8C4B-17DCFB11B83C}"/>
            </c:ext>
          </c:extLst>
        </c:ser>
        <c:ser>
          <c:idx val="1"/>
          <c:order val="1"/>
          <c:tx>
            <c:strRef>
              <c:f>'21 5 Year Tot Mkt Shr Chgs'!$GK$2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Chgs'!$GK$3:$GK$8</c:f>
              <c:numCache>
                <c:formatCode>0.00%</c:formatCode>
                <c:ptCount val="6"/>
                <c:pt idx="0">
                  <c:v>0</c:v>
                </c:pt>
                <c:pt idx="1">
                  <c:v>0.14665845298959956</c:v>
                </c:pt>
                <c:pt idx="2">
                  <c:v>0.4207525519662354</c:v>
                </c:pt>
                <c:pt idx="3">
                  <c:v>0.62165819873824857</c:v>
                </c:pt>
                <c:pt idx="4">
                  <c:v>0.67671300626191844</c:v>
                </c:pt>
                <c:pt idx="5">
                  <c:v>0.6919149822993339</c:v>
                </c:pt>
              </c:numCache>
            </c:numRef>
          </c:val>
          <c:smooth val="0"/>
          <c:extLst>
            <c:ext xmlns:c16="http://schemas.microsoft.com/office/drawing/2014/chart" uri="{C3380CC4-5D6E-409C-BE32-E72D297353CC}">
              <c16:uniqueId val="{00000001-47F2-B14F-8C4B-17DCFB11B83C}"/>
            </c:ext>
          </c:extLst>
        </c:ser>
        <c:ser>
          <c:idx val="2"/>
          <c:order val="2"/>
          <c:tx>
            <c:strRef>
              <c:f>'21 5 Year Tot Mkt Shr Chgs'!$GL$2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Chgs'!$GL$3:$GL$8</c:f>
              <c:numCache>
                <c:formatCode>0.00%</c:formatCode>
                <c:ptCount val="6"/>
                <c:pt idx="0">
                  <c:v>0</c:v>
                </c:pt>
                <c:pt idx="1">
                  <c:v>0.11418194220144198</c:v>
                </c:pt>
                <c:pt idx="2">
                  <c:v>0.26672827157371859</c:v>
                </c:pt>
                <c:pt idx="3">
                  <c:v>0.407989543073559</c:v>
                </c:pt>
                <c:pt idx="4">
                  <c:v>0.45760015567455931</c:v>
                </c:pt>
                <c:pt idx="5">
                  <c:v>0.42554391679326875</c:v>
                </c:pt>
              </c:numCache>
            </c:numRef>
          </c:val>
          <c:smooth val="0"/>
          <c:extLst>
            <c:ext xmlns:c16="http://schemas.microsoft.com/office/drawing/2014/chart" uri="{C3380CC4-5D6E-409C-BE32-E72D297353CC}">
              <c16:uniqueId val="{00000002-47F2-B14F-8C4B-17DCFB11B83C}"/>
            </c:ext>
          </c:extLst>
        </c:ser>
        <c:ser>
          <c:idx val="3"/>
          <c:order val="3"/>
          <c:tx>
            <c:strRef>
              <c:f>'21 5 Year Tot Mkt Shr Chgs'!$GM$2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Chgs'!$GM$3:$GM$8</c:f>
              <c:numCache>
                <c:formatCode>0.00%</c:formatCode>
                <c:ptCount val="6"/>
                <c:pt idx="0">
                  <c:v>0</c:v>
                </c:pt>
                <c:pt idx="1">
                  <c:v>0.46177917275841268</c:v>
                </c:pt>
                <c:pt idx="2">
                  <c:v>0.3418650386677376</c:v>
                </c:pt>
                <c:pt idx="3">
                  <c:v>-2.167463475076593E-2</c:v>
                </c:pt>
                <c:pt idx="4">
                  <c:v>-0.29214364407281829</c:v>
                </c:pt>
                <c:pt idx="5">
                  <c:v>-0.28476905477137721</c:v>
                </c:pt>
              </c:numCache>
            </c:numRef>
          </c:val>
          <c:smooth val="0"/>
          <c:extLst>
            <c:ext xmlns:c16="http://schemas.microsoft.com/office/drawing/2014/chart" uri="{C3380CC4-5D6E-409C-BE32-E72D297353CC}">
              <c16:uniqueId val="{00000003-47F2-B14F-8C4B-17DCFB11B83C}"/>
            </c:ext>
          </c:extLst>
        </c:ser>
        <c:ser>
          <c:idx val="4"/>
          <c:order val="4"/>
          <c:tx>
            <c:strRef>
              <c:f>'21 5 Year Tot Mkt Shr Chgs'!$GN$2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Chgs'!$GN$3:$GN$8</c:f>
              <c:numCache>
                <c:formatCode>0.00%</c:formatCode>
                <c:ptCount val="6"/>
                <c:pt idx="0">
                  <c:v>0</c:v>
                </c:pt>
                <c:pt idx="1">
                  <c:v>-4.492293363349955E-2</c:v>
                </c:pt>
                <c:pt idx="2">
                  <c:v>-0.10709516379253858</c:v>
                </c:pt>
                <c:pt idx="3">
                  <c:v>-0.21074825743327238</c:v>
                </c:pt>
                <c:pt idx="4">
                  <c:v>-0.32921460391752111</c:v>
                </c:pt>
                <c:pt idx="5">
                  <c:v>-0.37294476423302336</c:v>
                </c:pt>
              </c:numCache>
            </c:numRef>
          </c:val>
          <c:smooth val="0"/>
          <c:extLst>
            <c:ext xmlns:c16="http://schemas.microsoft.com/office/drawing/2014/chart" uri="{C3380CC4-5D6E-409C-BE32-E72D297353CC}">
              <c16:uniqueId val="{00000004-47F2-B14F-8C4B-17DCFB11B83C}"/>
            </c:ext>
          </c:extLst>
        </c:ser>
        <c:ser>
          <c:idx val="5"/>
          <c:order val="5"/>
          <c:tx>
            <c:strRef>
              <c:f>'21 5 Year Tot Mkt Shr Chgs'!$GO$2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Chgs'!$GO$3:$GO$8</c:f>
              <c:numCache>
                <c:formatCode>0.00%</c:formatCode>
                <c:ptCount val="6"/>
                <c:pt idx="0">
                  <c:v>0</c:v>
                </c:pt>
                <c:pt idx="1">
                  <c:v>0.45203692408583335</c:v>
                </c:pt>
                <c:pt idx="2">
                  <c:v>0.33103666333471876</c:v>
                </c:pt>
                <c:pt idx="3">
                  <c:v>-2.9472473605907743E-2</c:v>
                </c:pt>
                <c:pt idx="4">
                  <c:v>-0.29036117170718478</c:v>
                </c:pt>
                <c:pt idx="5">
                  <c:v>-0.26572180365329329</c:v>
                </c:pt>
              </c:numCache>
            </c:numRef>
          </c:val>
          <c:smooth val="0"/>
          <c:extLst>
            <c:ext xmlns:c16="http://schemas.microsoft.com/office/drawing/2014/chart" uri="{C3380CC4-5D6E-409C-BE32-E72D297353CC}">
              <c16:uniqueId val="{00000005-47F2-B14F-8C4B-17DCFB11B83C}"/>
            </c:ext>
          </c:extLst>
        </c:ser>
        <c:ser>
          <c:idx val="6"/>
          <c:order val="6"/>
          <c:tx>
            <c:strRef>
              <c:f>'21 5 Year Tot Mkt Shr Chgs'!$GP$2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Chgs'!$GP$3:$GP$8</c:f>
              <c:numCache>
                <c:formatCode>0.00%</c:formatCode>
                <c:ptCount val="6"/>
                <c:pt idx="0">
                  <c:v>0</c:v>
                </c:pt>
                <c:pt idx="1">
                  <c:v>0.33462745137774447</c:v>
                </c:pt>
                <c:pt idx="2">
                  <c:v>0.30856288080544142</c:v>
                </c:pt>
                <c:pt idx="3">
                  <c:v>0.12302100078048597</c:v>
                </c:pt>
                <c:pt idx="4">
                  <c:v>-2.5546367575651045E-2</c:v>
                </c:pt>
                <c:pt idx="5">
                  <c:v>-1.1182071256470727E-2</c:v>
                </c:pt>
              </c:numCache>
            </c:numRef>
          </c:val>
          <c:smooth val="0"/>
          <c:extLst>
            <c:ext xmlns:c16="http://schemas.microsoft.com/office/drawing/2014/chart" uri="{C3380CC4-5D6E-409C-BE32-E72D297353CC}">
              <c16:uniqueId val="{00000006-47F2-B14F-8C4B-17DCFB11B83C}"/>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First Ontario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36520776050649"/>
          <c:w val="0.85836329833770775"/>
          <c:h val="0.64702677385760643"/>
        </c:manualLayout>
      </c:layout>
      <c:lineChart>
        <c:grouping val="standard"/>
        <c:varyColors val="0"/>
        <c:ser>
          <c:idx val="0"/>
          <c:order val="0"/>
          <c:tx>
            <c:strRef>
              <c:f>'22 5 Yr Change Prov Sh of Bks'!$GF$4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Bks'!$GF$5:$GF$10</c:f>
              <c:numCache>
                <c:formatCode>0.0%</c:formatCode>
                <c:ptCount val="6"/>
                <c:pt idx="0">
                  <c:v>0</c:v>
                </c:pt>
                <c:pt idx="1">
                  <c:v>8.8513155821922748E-2</c:v>
                </c:pt>
                <c:pt idx="2">
                  <c:v>8.6413765843805043E-2</c:v>
                </c:pt>
                <c:pt idx="3">
                  <c:v>6.4928874313064294E-2</c:v>
                </c:pt>
                <c:pt idx="4">
                  <c:v>0.10949124460016617</c:v>
                </c:pt>
                <c:pt idx="5">
                  <c:v>0.42542526821139398</c:v>
                </c:pt>
              </c:numCache>
            </c:numRef>
          </c:val>
          <c:smooth val="0"/>
          <c:extLst>
            <c:ext xmlns:c16="http://schemas.microsoft.com/office/drawing/2014/chart" uri="{C3380CC4-5D6E-409C-BE32-E72D297353CC}">
              <c16:uniqueId val="{00000000-ED7E-3440-B9C8-9D218686E5FB}"/>
            </c:ext>
          </c:extLst>
        </c:ser>
        <c:ser>
          <c:idx val="1"/>
          <c:order val="1"/>
          <c:tx>
            <c:strRef>
              <c:f>'22 5 Yr Change Prov Sh of Bks'!$GG$4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Bks'!$GG$5:$GG$10</c:f>
              <c:numCache>
                <c:formatCode>0.0%</c:formatCode>
                <c:ptCount val="6"/>
                <c:pt idx="0">
                  <c:v>0</c:v>
                </c:pt>
                <c:pt idx="1">
                  <c:v>0.16160862103641582</c:v>
                </c:pt>
                <c:pt idx="2">
                  <c:v>0.45727657952571032</c:v>
                </c:pt>
                <c:pt idx="3">
                  <c:v>0.65354432542640084</c:v>
                </c:pt>
                <c:pt idx="4">
                  <c:v>0.71079287721166706</c:v>
                </c:pt>
                <c:pt idx="5">
                  <c:v>0.70963512070421675</c:v>
                </c:pt>
              </c:numCache>
            </c:numRef>
          </c:val>
          <c:smooth val="0"/>
          <c:extLst>
            <c:ext xmlns:c16="http://schemas.microsoft.com/office/drawing/2014/chart" uri="{C3380CC4-5D6E-409C-BE32-E72D297353CC}">
              <c16:uniqueId val="{00000001-ED7E-3440-B9C8-9D218686E5FB}"/>
            </c:ext>
          </c:extLst>
        </c:ser>
        <c:ser>
          <c:idx val="2"/>
          <c:order val="2"/>
          <c:tx>
            <c:strRef>
              <c:f>'22 5 Yr Change Prov Sh of Bks'!$GH$4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Bks'!$GH$5:$GH$10</c:f>
              <c:numCache>
                <c:formatCode>0.0%</c:formatCode>
                <c:ptCount val="6"/>
                <c:pt idx="0">
                  <c:v>0</c:v>
                </c:pt>
                <c:pt idx="1">
                  <c:v>0.11628613718838285</c:v>
                </c:pt>
                <c:pt idx="2">
                  <c:v>0.27277634409128387</c:v>
                </c:pt>
                <c:pt idx="3">
                  <c:v>0.41249807797063326</c:v>
                </c:pt>
                <c:pt idx="4">
                  <c:v>0.4842571822252521</c:v>
                </c:pt>
                <c:pt idx="5">
                  <c:v>0.60146803032535878</c:v>
                </c:pt>
              </c:numCache>
            </c:numRef>
          </c:val>
          <c:smooth val="0"/>
          <c:extLst>
            <c:ext xmlns:c16="http://schemas.microsoft.com/office/drawing/2014/chart" uri="{C3380CC4-5D6E-409C-BE32-E72D297353CC}">
              <c16:uniqueId val="{00000002-ED7E-3440-B9C8-9D218686E5FB}"/>
            </c:ext>
          </c:extLst>
        </c:ser>
        <c:ser>
          <c:idx val="3"/>
          <c:order val="3"/>
          <c:tx>
            <c:strRef>
              <c:f>'22 5 Yr Change Prov Sh of Bks'!$GI$4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Bks'!$GI$5:$GI$10</c:f>
              <c:numCache>
                <c:formatCode>0.0%</c:formatCode>
                <c:ptCount val="6"/>
                <c:pt idx="0">
                  <c:v>0</c:v>
                </c:pt>
                <c:pt idx="1">
                  <c:v>0.45330296903925088</c:v>
                </c:pt>
                <c:pt idx="2">
                  <c:v>0.30662373820624039</c:v>
                </c:pt>
                <c:pt idx="3">
                  <c:v>-7.0603884155210392E-2</c:v>
                </c:pt>
                <c:pt idx="4">
                  <c:v>-0.33060809879870684</c:v>
                </c:pt>
                <c:pt idx="5">
                  <c:v>-0.28599674301180961</c:v>
                </c:pt>
              </c:numCache>
            </c:numRef>
          </c:val>
          <c:smooth val="0"/>
          <c:extLst>
            <c:ext xmlns:c16="http://schemas.microsoft.com/office/drawing/2014/chart" uri="{C3380CC4-5D6E-409C-BE32-E72D297353CC}">
              <c16:uniqueId val="{00000003-ED7E-3440-B9C8-9D218686E5FB}"/>
            </c:ext>
          </c:extLst>
        </c:ser>
        <c:ser>
          <c:idx val="4"/>
          <c:order val="4"/>
          <c:tx>
            <c:strRef>
              <c:f>'22 5 Yr Change Prov Sh of Bks'!$GJ$4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Bks'!$GJ$5:$GJ$10</c:f>
              <c:numCache>
                <c:formatCode>0.0%</c:formatCode>
                <c:ptCount val="6"/>
                <c:pt idx="0">
                  <c:v>0</c:v>
                </c:pt>
                <c:pt idx="1">
                  <c:v>-3.1593928196143595E-2</c:v>
                </c:pt>
                <c:pt idx="2">
                  <c:v>-0.10277924091388532</c:v>
                </c:pt>
                <c:pt idx="3">
                  <c:v>-0.23367986258513679</c:v>
                </c:pt>
                <c:pt idx="4">
                  <c:v>-0.35358083156992831</c:v>
                </c:pt>
                <c:pt idx="5">
                  <c:v>-0.40730265726851828</c:v>
                </c:pt>
              </c:numCache>
            </c:numRef>
          </c:val>
          <c:smooth val="0"/>
          <c:extLst>
            <c:ext xmlns:c16="http://schemas.microsoft.com/office/drawing/2014/chart" uri="{C3380CC4-5D6E-409C-BE32-E72D297353CC}">
              <c16:uniqueId val="{00000004-ED7E-3440-B9C8-9D218686E5FB}"/>
            </c:ext>
          </c:extLst>
        </c:ser>
        <c:ser>
          <c:idx val="5"/>
          <c:order val="5"/>
          <c:tx>
            <c:strRef>
              <c:f>'22 5 Yr Change Prov Sh of Bks'!$GK$4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Bks'!$GK$5:$GK$10</c:f>
              <c:numCache>
                <c:formatCode>0.0%</c:formatCode>
                <c:ptCount val="6"/>
                <c:pt idx="0">
                  <c:v>0</c:v>
                </c:pt>
                <c:pt idx="1">
                  <c:v>0.4488863977771117</c:v>
                </c:pt>
                <c:pt idx="2">
                  <c:v>0.30526682975932806</c:v>
                </c:pt>
                <c:pt idx="3">
                  <c:v>-7.2545834301647918E-2</c:v>
                </c:pt>
                <c:pt idx="4">
                  <c:v>-0.32644475476418255</c:v>
                </c:pt>
                <c:pt idx="5">
                  <c:v>-0.28223073915061364</c:v>
                </c:pt>
              </c:numCache>
            </c:numRef>
          </c:val>
          <c:smooth val="0"/>
          <c:extLst>
            <c:ext xmlns:c16="http://schemas.microsoft.com/office/drawing/2014/chart" uri="{C3380CC4-5D6E-409C-BE32-E72D297353CC}">
              <c16:uniqueId val="{00000005-ED7E-3440-B9C8-9D218686E5FB}"/>
            </c:ext>
          </c:extLst>
        </c:ser>
        <c:ser>
          <c:idx val="6"/>
          <c:order val="6"/>
          <c:tx>
            <c:strRef>
              <c:f>'22 5 Yr Change Prov Sh of Bks'!$GL$4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Bks'!$GL$5:$GL$10</c:f>
              <c:numCache>
                <c:formatCode>0.0%</c:formatCode>
                <c:ptCount val="6"/>
                <c:pt idx="0">
                  <c:v>0</c:v>
                </c:pt>
                <c:pt idx="1">
                  <c:v>0.33317613712777128</c:v>
                </c:pt>
                <c:pt idx="2">
                  <c:v>0.29619341455289522</c:v>
                </c:pt>
                <c:pt idx="3">
                  <c:v>9.3974069780354968E-2</c:v>
                </c:pt>
                <c:pt idx="4">
                  <c:v>-4.9363830798832414E-2</c:v>
                </c:pt>
                <c:pt idx="5">
                  <c:v>2.0500379959610779E-2</c:v>
                </c:pt>
              </c:numCache>
            </c:numRef>
          </c:val>
          <c:smooth val="0"/>
          <c:extLst>
            <c:ext xmlns:c16="http://schemas.microsoft.com/office/drawing/2014/chart" uri="{C3380CC4-5D6E-409C-BE32-E72D297353CC}">
              <c16:uniqueId val="{00000006-ED7E-3440-B9C8-9D218686E5FB}"/>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Libro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224036492990924"/>
          <c:w val="0.85836329833770775"/>
          <c:h val="0.65215169439840748"/>
        </c:manualLayout>
      </c:layout>
      <c:lineChart>
        <c:grouping val="standard"/>
        <c:varyColors val="0"/>
        <c:ser>
          <c:idx val="0"/>
          <c:order val="0"/>
          <c:tx>
            <c:strRef>
              <c:f>'21 5 Year Tot Mkt Shr Chgs'!$GR$2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Chgs'!$GR$3:$GR$8</c:f>
              <c:numCache>
                <c:formatCode>0.00%</c:formatCode>
                <c:ptCount val="6"/>
                <c:pt idx="0">
                  <c:v>0</c:v>
                </c:pt>
                <c:pt idx="1">
                  <c:v>1.4345331951976681E-2</c:v>
                </c:pt>
                <c:pt idx="2">
                  <c:v>7.0717586811445549E-2</c:v>
                </c:pt>
                <c:pt idx="3">
                  <c:v>9.3172252166462244E-2</c:v>
                </c:pt>
                <c:pt idx="4">
                  <c:v>0.13492188406874975</c:v>
                </c:pt>
                <c:pt idx="5">
                  <c:v>0.20567793008442767</c:v>
                </c:pt>
              </c:numCache>
            </c:numRef>
          </c:val>
          <c:smooth val="0"/>
          <c:extLst>
            <c:ext xmlns:c16="http://schemas.microsoft.com/office/drawing/2014/chart" uri="{C3380CC4-5D6E-409C-BE32-E72D297353CC}">
              <c16:uniqueId val="{00000000-03DC-CB4D-BB41-F5D02598D9A5}"/>
            </c:ext>
          </c:extLst>
        </c:ser>
        <c:ser>
          <c:idx val="1"/>
          <c:order val="1"/>
          <c:tx>
            <c:strRef>
              <c:f>'21 5 Year Tot Mkt Shr Chgs'!$GS$2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Chgs'!$GS$3:$GS$8</c:f>
              <c:numCache>
                <c:formatCode>0.00%</c:formatCode>
                <c:ptCount val="6"/>
                <c:pt idx="0">
                  <c:v>0</c:v>
                </c:pt>
                <c:pt idx="1">
                  <c:v>2.3497706672917576E-2</c:v>
                </c:pt>
                <c:pt idx="2">
                  <c:v>2.8834055488629988E-2</c:v>
                </c:pt>
                <c:pt idx="3">
                  <c:v>-5.232868294494511E-2</c:v>
                </c:pt>
                <c:pt idx="4">
                  <c:v>-3.9249512415454768E-2</c:v>
                </c:pt>
                <c:pt idx="5">
                  <c:v>4.1904802107760861E-2</c:v>
                </c:pt>
              </c:numCache>
            </c:numRef>
          </c:val>
          <c:smooth val="0"/>
          <c:extLst>
            <c:ext xmlns:c16="http://schemas.microsoft.com/office/drawing/2014/chart" uri="{C3380CC4-5D6E-409C-BE32-E72D297353CC}">
              <c16:uniqueId val="{00000001-03DC-CB4D-BB41-F5D02598D9A5}"/>
            </c:ext>
          </c:extLst>
        </c:ser>
        <c:ser>
          <c:idx val="2"/>
          <c:order val="2"/>
          <c:tx>
            <c:strRef>
              <c:f>'21 5 Year Tot Mkt Shr Chgs'!$GT$2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Chgs'!$GT$3:$GT$8</c:f>
              <c:numCache>
                <c:formatCode>0.00%</c:formatCode>
                <c:ptCount val="6"/>
                <c:pt idx="0">
                  <c:v>0</c:v>
                </c:pt>
                <c:pt idx="1">
                  <c:v>1.3173185718927911E-2</c:v>
                </c:pt>
                <c:pt idx="2">
                  <c:v>4.155557607738513E-2</c:v>
                </c:pt>
                <c:pt idx="3">
                  <c:v>1.9426946064604891E-2</c:v>
                </c:pt>
                <c:pt idx="4">
                  <c:v>4.773483571429829E-2</c:v>
                </c:pt>
                <c:pt idx="5">
                  <c:v>0.10078899589842717</c:v>
                </c:pt>
              </c:numCache>
            </c:numRef>
          </c:val>
          <c:smooth val="0"/>
          <c:extLst>
            <c:ext xmlns:c16="http://schemas.microsoft.com/office/drawing/2014/chart" uri="{C3380CC4-5D6E-409C-BE32-E72D297353CC}">
              <c16:uniqueId val="{00000002-03DC-CB4D-BB41-F5D02598D9A5}"/>
            </c:ext>
          </c:extLst>
        </c:ser>
        <c:ser>
          <c:idx val="3"/>
          <c:order val="3"/>
          <c:tx>
            <c:strRef>
              <c:f>'21 5 Year Tot Mkt Shr Chgs'!$GU$2</c:f>
              <c:strCache>
                <c:ptCount val="1"/>
                <c:pt idx="0">
                  <c:v> Mortgages </c:v>
                </c:pt>
              </c:strCache>
            </c:strRef>
          </c:tx>
          <c:spPr>
            <a:ln w="28575" cap="rnd">
              <a:solidFill>
                <a:srgbClr val="AB7942"/>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Chgs'!$GU$3:$GU$8</c:f>
              <c:numCache>
                <c:formatCode>0.00%</c:formatCode>
                <c:ptCount val="6"/>
                <c:pt idx="0">
                  <c:v>0</c:v>
                </c:pt>
                <c:pt idx="1">
                  <c:v>2.2283121047023659E-2</c:v>
                </c:pt>
                <c:pt idx="2">
                  <c:v>4.8806485748123393E-2</c:v>
                </c:pt>
                <c:pt idx="3">
                  <c:v>0.10087143070835049</c:v>
                </c:pt>
                <c:pt idx="4">
                  <c:v>0.13495659247030195</c:v>
                </c:pt>
                <c:pt idx="5">
                  <c:v>0.10913272886935622</c:v>
                </c:pt>
              </c:numCache>
            </c:numRef>
          </c:val>
          <c:smooth val="0"/>
          <c:extLst>
            <c:ext xmlns:c16="http://schemas.microsoft.com/office/drawing/2014/chart" uri="{C3380CC4-5D6E-409C-BE32-E72D297353CC}">
              <c16:uniqueId val="{00000003-03DC-CB4D-BB41-F5D02598D9A5}"/>
            </c:ext>
          </c:extLst>
        </c:ser>
        <c:ser>
          <c:idx val="4"/>
          <c:order val="4"/>
          <c:tx>
            <c:strRef>
              <c:f>'21 5 Year Tot Mkt Shr Chgs'!$GV$2</c:f>
              <c:strCache>
                <c:ptCount val="1"/>
                <c:pt idx="0">
                  <c:v>Personal Loans</c:v>
                </c:pt>
              </c:strCache>
            </c:strRef>
          </c:tx>
          <c:spPr>
            <a:ln w="28575" cap="rnd">
              <a:solidFill>
                <a:srgbClr val="00B0F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Chgs'!$GV$3:$GV$8</c:f>
              <c:numCache>
                <c:formatCode>0.00%</c:formatCode>
                <c:ptCount val="6"/>
                <c:pt idx="0">
                  <c:v>0</c:v>
                </c:pt>
                <c:pt idx="1">
                  <c:v>-6.1852642190230595E-2</c:v>
                </c:pt>
                <c:pt idx="2">
                  <c:v>-0.18122630365078485</c:v>
                </c:pt>
                <c:pt idx="3">
                  <c:v>-0.24706199354342998</c:v>
                </c:pt>
                <c:pt idx="4">
                  <c:v>-0.28025665677647293</c:v>
                </c:pt>
                <c:pt idx="5">
                  <c:v>-0.32670067689005805</c:v>
                </c:pt>
              </c:numCache>
            </c:numRef>
          </c:val>
          <c:smooth val="0"/>
          <c:extLst>
            <c:ext xmlns:c16="http://schemas.microsoft.com/office/drawing/2014/chart" uri="{C3380CC4-5D6E-409C-BE32-E72D297353CC}">
              <c16:uniqueId val="{00000004-03DC-CB4D-BB41-F5D02598D9A5}"/>
            </c:ext>
          </c:extLst>
        </c:ser>
        <c:ser>
          <c:idx val="5"/>
          <c:order val="5"/>
          <c:tx>
            <c:strRef>
              <c:f>'21 5 Year Tot Mkt Shr Chgs'!$GW$2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Chgs'!$GW$3:$GW$8</c:f>
              <c:numCache>
                <c:formatCode>0.00%</c:formatCode>
                <c:ptCount val="6"/>
                <c:pt idx="0">
                  <c:v>0</c:v>
                </c:pt>
                <c:pt idx="1">
                  <c:v>8.3057560370322601E-3</c:v>
                </c:pt>
                <c:pt idx="2">
                  <c:v>5.3974049861350579E-3</c:v>
                </c:pt>
                <c:pt idx="3">
                  <c:v>3.1367865994169152E-2</c:v>
                </c:pt>
                <c:pt idx="4">
                  <c:v>5.6002048920991213E-2</c:v>
                </c:pt>
                <c:pt idx="5">
                  <c:v>4.4430630348665678E-2</c:v>
                </c:pt>
              </c:numCache>
            </c:numRef>
          </c:val>
          <c:smooth val="0"/>
          <c:extLst>
            <c:ext xmlns:c16="http://schemas.microsoft.com/office/drawing/2014/chart" uri="{C3380CC4-5D6E-409C-BE32-E72D297353CC}">
              <c16:uniqueId val="{00000005-03DC-CB4D-BB41-F5D02598D9A5}"/>
            </c:ext>
          </c:extLst>
        </c:ser>
        <c:ser>
          <c:idx val="6"/>
          <c:order val="6"/>
          <c:tx>
            <c:strRef>
              <c:f>'21 5 Year Tot Mkt Shr Chgs'!$GX$2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Chgs'!$GX$3:$GX$8</c:f>
              <c:numCache>
                <c:formatCode>0.00%</c:formatCode>
                <c:ptCount val="6"/>
                <c:pt idx="0">
                  <c:v>0</c:v>
                </c:pt>
                <c:pt idx="1">
                  <c:v>1.5198154223765045E-2</c:v>
                </c:pt>
                <c:pt idx="2">
                  <c:v>3.2523027653963865E-2</c:v>
                </c:pt>
                <c:pt idx="3">
                  <c:v>3.3221081744878839E-2</c:v>
                </c:pt>
                <c:pt idx="4">
                  <c:v>6.814704459420709E-2</c:v>
                </c:pt>
                <c:pt idx="5">
                  <c:v>0.12920439250881874</c:v>
                </c:pt>
              </c:numCache>
            </c:numRef>
          </c:val>
          <c:smooth val="0"/>
          <c:extLst>
            <c:ext xmlns:c16="http://schemas.microsoft.com/office/drawing/2014/chart" uri="{C3380CC4-5D6E-409C-BE32-E72D297353CC}">
              <c16:uniqueId val="{00000006-03DC-CB4D-BB41-F5D02598D9A5}"/>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Libro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584001406663"/>
          <c:w val="0.85836329833770775"/>
          <c:h val="0.64680802896846545"/>
        </c:manualLayout>
      </c:layout>
      <c:lineChart>
        <c:grouping val="standard"/>
        <c:varyColors val="0"/>
        <c:ser>
          <c:idx val="0"/>
          <c:order val="0"/>
          <c:tx>
            <c:strRef>
              <c:f>'22 5 Yr Change Prov Sh of Bks'!$GN$4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Bks'!$GN$5:$GN$10</c:f>
              <c:numCache>
                <c:formatCode>0.0%</c:formatCode>
                <c:ptCount val="6"/>
                <c:pt idx="0">
                  <c:v>0</c:v>
                </c:pt>
                <c:pt idx="1">
                  <c:v>1.2113959570188466E-2</c:v>
                </c:pt>
                <c:pt idx="2">
                  <c:v>6.6170918915082838E-2</c:v>
                </c:pt>
                <c:pt idx="3">
                  <c:v>8.3318728503509493E-2</c:v>
                </c:pt>
                <c:pt idx="4">
                  <c:v>0.15013165882855975</c:v>
                </c:pt>
                <c:pt idx="5">
                  <c:v>0.44615347137789418</c:v>
                </c:pt>
              </c:numCache>
            </c:numRef>
          </c:val>
          <c:smooth val="0"/>
          <c:extLst>
            <c:ext xmlns:c16="http://schemas.microsoft.com/office/drawing/2014/chart" uri="{C3380CC4-5D6E-409C-BE32-E72D297353CC}">
              <c16:uniqueId val="{00000000-BAFE-9545-B0DA-944B100D6CD7}"/>
            </c:ext>
          </c:extLst>
        </c:ser>
        <c:ser>
          <c:idx val="1"/>
          <c:order val="1"/>
          <c:tx>
            <c:strRef>
              <c:f>'22 5 Yr Change Prov Sh of Bks'!$GO$4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Bks'!$GO$5:$GO$10</c:f>
              <c:numCache>
                <c:formatCode>0.0%</c:formatCode>
                <c:ptCount val="6"/>
                <c:pt idx="0">
                  <c:v>0</c:v>
                </c:pt>
                <c:pt idx="1">
                  <c:v>3.6842101135275619E-2</c:v>
                </c:pt>
                <c:pt idx="2">
                  <c:v>5.5282829657494301E-2</c:v>
                </c:pt>
                <c:pt idx="3">
                  <c:v>-3.3694936513140955E-2</c:v>
                </c:pt>
                <c:pt idx="4">
                  <c:v>-1.9721869634902595E-2</c:v>
                </c:pt>
                <c:pt idx="5">
                  <c:v>5.2817110049481329E-2</c:v>
                </c:pt>
              </c:numCache>
            </c:numRef>
          </c:val>
          <c:smooth val="0"/>
          <c:extLst>
            <c:ext xmlns:c16="http://schemas.microsoft.com/office/drawing/2014/chart" uri="{C3380CC4-5D6E-409C-BE32-E72D297353CC}">
              <c16:uniqueId val="{00000001-BAFE-9545-B0DA-944B100D6CD7}"/>
            </c:ext>
          </c:extLst>
        </c:ser>
        <c:ser>
          <c:idx val="2"/>
          <c:order val="2"/>
          <c:tx>
            <c:strRef>
              <c:f>'22 5 Yr Change Prov Sh of Bks'!$GP$4</c:f>
              <c:strCache>
                <c:ptCount val="1"/>
                <c:pt idx="0">
                  <c:v>Total Deposits</c:v>
                </c:pt>
              </c:strCache>
            </c:strRef>
          </c:tx>
          <c:spPr>
            <a:ln w="28575" cap="rnd">
              <a:solidFill>
                <a:srgbClr val="0432FF"/>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Bks'!$GP$5:$GP$10</c:f>
              <c:numCache>
                <c:formatCode>0.0%</c:formatCode>
                <c:ptCount val="6"/>
                <c:pt idx="0">
                  <c:v>0</c:v>
                </c:pt>
                <c:pt idx="1">
                  <c:v>1.5086620013223077E-2</c:v>
                </c:pt>
                <c:pt idx="2">
                  <c:v>4.6528547626653607E-2</c:v>
                </c:pt>
                <c:pt idx="3">
                  <c:v>2.2691261473735569E-2</c:v>
                </c:pt>
                <c:pt idx="4">
                  <c:v>6.6896123002166505E-2</c:v>
                </c:pt>
                <c:pt idx="5">
                  <c:v>0.23663561977861874</c:v>
                </c:pt>
              </c:numCache>
            </c:numRef>
          </c:val>
          <c:smooth val="0"/>
          <c:extLst>
            <c:ext xmlns:c16="http://schemas.microsoft.com/office/drawing/2014/chart" uri="{C3380CC4-5D6E-409C-BE32-E72D297353CC}">
              <c16:uniqueId val="{00000002-BAFE-9545-B0DA-944B100D6CD7}"/>
            </c:ext>
          </c:extLst>
        </c:ser>
        <c:ser>
          <c:idx val="3"/>
          <c:order val="3"/>
          <c:tx>
            <c:strRef>
              <c:f>'22 5 Yr Change Prov Sh of Bks'!$GQ$4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Bks'!$GQ$5:$GQ$10</c:f>
              <c:numCache>
                <c:formatCode>0.0%</c:formatCode>
                <c:ptCount val="6"/>
                <c:pt idx="0">
                  <c:v>0</c:v>
                </c:pt>
                <c:pt idx="1">
                  <c:v>1.6355358390299217E-2</c:v>
                </c:pt>
                <c:pt idx="2">
                  <c:v>2.1261759993204777E-2</c:v>
                </c:pt>
                <c:pt idx="3">
                  <c:v>4.581325199943595E-2</c:v>
                </c:pt>
                <c:pt idx="4">
                  <c:v>7.3283788233430153E-2</c:v>
                </c:pt>
                <c:pt idx="5">
                  <c:v>0.10722891134384878</c:v>
                </c:pt>
              </c:numCache>
            </c:numRef>
          </c:val>
          <c:smooth val="0"/>
          <c:extLst>
            <c:ext xmlns:c16="http://schemas.microsoft.com/office/drawing/2014/chart" uri="{C3380CC4-5D6E-409C-BE32-E72D297353CC}">
              <c16:uniqueId val="{00000003-BAFE-9545-B0DA-944B100D6CD7}"/>
            </c:ext>
          </c:extLst>
        </c:ser>
        <c:ser>
          <c:idx val="4"/>
          <c:order val="4"/>
          <c:tx>
            <c:strRef>
              <c:f>'22 5 Yr Change Prov Sh of Bks'!$GR$4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Bks'!$GR$5:$GR$10</c:f>
              <c:numCache>
                <c:formatCode>0.0%</c:formatCode>
                <c:ptCount val="6"/>
                <c:pt idx="0">
                  <c:v>0</c:v>
                </c:pt>
                <c:pt idx="1">
                  <c:v>-4.8759906877403898E-2</c:v>
                </c:pt>
                <c:pt idx="2">
                  <c:v>-0.17726869922843391</c:v>
                </c:pt>
                <c:pt idx="3">
                  <c:v>-0.26893850788819773</c:v>
                </c:pt>
                <c:pt idx="4">
                  <c:v>-0.30640127807370332</c:v>
                </c:pt>
                <c:pt idx="5">
                  <c:v>-0.36359239679729616</c:v>
                </c:pt>
              </c:numCache>
            </c:numRef>
          </c:val>
          <c:smooth val="0"/>
          <c:extLst>
            <c:ext xmlns:c16="http://schemas.microsoft.com/office/drawing/2014/chart" uri="{C3380CC4-5D6E-409C-BE32-E72D297353CC}">
              <c16:uniqueId val="{00000004-BAFE-9545-B0DA-944B100D6CD7}"/>
            </c:ext>
          </c:extLst>
        </c:ser>
        <c:ser>
          <c:idx val="5"/>
          <c:order val="5"/>
          <c:tx>
            <c:strRef>
              <c:f>'22 5 Yr Change Prov Sh of Bks'!$GS$4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Bks'!$GS$5:$GS$10</c:f>
              <c:numCache>
                <c:formatCode>0.0%</c:formatCode>
                <c:ptCount val="6"/>
                <c:pt idx="0">
                  <c:v>0</c:v>
                </c:pt>
                <c:pt idx="1">
                  <c:v>6.1180060157094377E-3</c:v>
                </c:pt>
                <c:pt idx="2">
                  <c:v>-1.4067816759681875E-2</c:v>
                </c:pt>
                <c:pt idx="3">
                  <c:v>-1.4405673543671643E-2</c:v>
                </c:pt>
                <c:pt idx="4">
                  <c:v>2.3066532895705694E-3</c:v>
                </c:pt>
                <c:pt idx="5">
                  <c:v>2.0948470598261611E-2</c:v>
                </c:pt>
              </c:numCache>
            </c:numRef>
          </c:val>
          <c:smooth val="0"/>
          <c:extLst>
            <c:ext xmlns:c16="http://schemas.microsoft.com/office/drawing/2014/chart" uri="{C3380CC4-5D6E-409C-BE32-E72D297353CC}">
              <c16:uniqueId val="{00000005-BAFE-9545-B0DA-944B100D6CD7}"/>
            </c:ext>
          </c:extLst>
        </c:ser>
        <c:ser>
          <c:idx val="6"/>
          <c:order val="6"/>
          <c:tx>
            <c:strRef>
              <c:f>'22 5 Yr Change Prov Sh of Bks'!$GT$4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Bks'!$GT$5:$GT$10</c:f>
              <c:numCache>
                <c:formatCode>0.0%</c:formatCode>
                <c:ptCount val="6"/>
                <c:pt idx="0">
                  <c:v>0</c:v>
                </c:pt>
                <c:pt idx="1">
                  <c:v>1.4094197051109892E-2</c:v>
                </c:pt>
                <c:pt idx="2">
                  <c:v>2.2762886255423779E-2</c:v>
                </c:pt>
                <c:pt idx="3">
                  <c:v>6.4968250760668086E-3</c:v>
                </c:pt>
                <c:pt idx="4">
                  <c:v>4.2039539726809405E-2</c:v>
                </c:pt>
                <c:pt idx="5">
                  <c:v>0.16538492892375375</c:v>
                </c:pt>
              </c:numCache>
            </c:numRef>
          </c:val>
          <c:smooth val="0"/>
          <c:extLst>
            <c:ext xmlns:c16="http://schemas.microsoft.com/office/drawing/2014/chart" uri="{C3380CC4-5D6E-409C-BE32-E72D297353CC}">
              <c16:uniqueId val="{00000006-BAFE-9545-B0DA-944B100D6CD7}"/>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DUCA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622719145297247"/>
          <c:w val="0.85836329833770775"/>
          <c:h val="0.6321199315882412"/>
        </c:manualLayout>
      </c:layout>
      <c:lineChart>
        <c:grouping val="standard"/>
        <c:varyColors val="0"/>
        <c:ser>
          <c:idx val="0"/>
          <c:order val="0"/>
          <c:tx>
            <c:strRef>
              <c:f>'21 5 Year Tot Mkt Shr Chgs'!$HH$2</c:f>
              <c:strCache>
                <c:ptCount val="1"/>
                <c:pt idx="0">
                  <c:v> Demand Deposits </c:v>
                </c:pt>
              </c:strCache>
            </c:strRef>
          </c:tx>
          <c:spPr>
            <a:ln w="28575" cap="rnd">
              <a:solidFill>
                <a:srgbClr val="00FA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Chgs'!$HH$3:$HH$8</c:f>
              <c:numCache>
                <c:formatCode>0.00%</c:formatCode>
                <c:ptCount val="6"/>
                <c:pt idx="0">
                  <c:v>0</c:v>
                </c:pt>
                <c:pt idx="1">
                  <c:v>9.7389522844199564E-2</c:v>
                </c:pt>
                <c:pt idx="2">
                  <c:v>0.30934992455264049</c:v>
                </c:pt>
                <c:pt idx="3">
                  <c:v>0.27716039099148754</c:v>
                </c:pt>
                <c:pt idx="4">
                  <c:v>1.283958146348205</c:v>
                </c:pt>
                <c:pt idx="5">
                  <c:v>0.70465397816346753</c:v>
                </c:pt>
              </c:numCache>
            </c:numRef>
          </c:val>
          <c:smooth val="0"/>
          <c:extLst>
            <c:ext xmlns:c16="http://schemas.microsoft.com/office/drawing/2014/chart" uri="{C3380CC4-5D6E-409C-BE32-E72D297353CC}">
              <c16:uniqueId val="{00000000-BC83-BF49-AA21-EEE9E4F5EB4D}"/>
            </c:ext>
          </c:extLst>
        </c:ser>
        <c:ser>
          <c:idx val="1"/>
          <c:order val="1"/>
          <c:tx>
            <c:strRef>
              <c:f>'21 5 Year Tot Mkt Shr Chgs'!$HI$2</c:f>
              <c:strCache>
                <c:ptCount val="1"/>
                <c:pt idx="0">
                  <c:v> Term Deposits </c:v>
                </c:pt>
              </c:strCache>
            </c:strRef>
          </c:tx>
          <c:spPr>
            <a:ln w="28575" cap="rnd">
              <a:solidFill>
                <a:srgbClr val="C00000"/>
              </a:solidFill>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Chgs'!$HI$3:$HI$8</c:f>
              <c:numCache>
                <c:formatCode>0.00%</c:formatCode>
                <c:ptCount val="6"/>
                <c:pt idx="0">
                  <c:v>0</c:v>
                </c:pt>
                <c:pt idx="1">
                  <c:v>-3.8584884805831388E-2</c:v>
                </c:pt>
                <c:pt idx="2">
                  <c:v>-5.1667390888030892E-2</c:v>
                </c:pt>
                <c:pt idx="3">
                  <c:v>0.16467063981066529</c:v>
                </c:pt>
                <c:pt idx="4">
                  <c:v>1.9858378916399109E-2</c:v>
                </c:pt>
                <c:pt idx="5">
                  <c:v>0.55659381386443829</c:v>
                </c:pt>
              </c:numCache>
            </c:numRef>
          </c:val>
          <c:smooth val="0"/>
          <c:extLst>
            <c:ext xmlns:c16="http://schemas.microsoft.com/office/drawing/2014/chart" uri="{C3380CC4-5D6E-409C-BE32-E72D297353CC}">
              <c16:uniqueId val="{00000001-BC83-BF49-AA21-EEE9E4F5EB4D}"/>
            </c:ext>
          </c:extLst>
        </c:ser>
        <c:ser>
          <c:idx val="2"/>
          <c:order val="2"/>
          <c:tx>
            <c:strRef>
              <c:f>'21 5 Year Tot Mkt Shr Chgs'!$HJ$2</c:f>
              <c:strCache>
                <c:ptCount val="1"/>
                <c:pt idx="0">
                  <c:v> Total Deposits </c:v>
                </c:pt>
              </c:strCache>
            </c:strRef>
          </c:tx>
          <c:spPr>
            <a:ln w="28575" cap="rnd">
              <a:solidFill>
                <a:srgbClr val="0432FF"/>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Chgs'!$HJ$3:$HJ$8</c:f>
              <c:numCache>
                <c:formatCode>0.00%</c:formatCode>
                <c:ptCount val="6"/>
                <c:pt idx="0">
                  <c:v>0</c:v>
                </c:pt>
                <c:pt idx="1">
                  <c:v>-2.0214565296566487E-2</c:v>
                </c:pt>
                <c:pt idx="2">
                  <c:v>1.9847849565876746E-2</c:v>
                </c:pt>
                <c:pt idx="3">
                  <c:v>0.21088422121334183</c:v>
                </c:pt>
                <c:pt idx="4">
                  <c:v>0.33827672297670336</c:v>
                </c:pt>
                <c:pt idx="5">
                  <c:v>0.51580531873759095</c:v>
                </c:pt>
              </c:numCache>
            </c:numRef>
          </c:val>
          <c:smooth val="0"/>
          <c:extLst>
            <c:ext xmlns:c16="http://schemas.microsoft.com/office/drawing/2014/chart" uri="{C3380CC4-5D6E-409C-BE32-E72D297353CC}">
              <c16:uniqueId val="{00000002-BC83-BF49-AA21-EEE9E4F5EB4D}"/>
            </c:ext>
          </c:extLst>
        </c:ser>
        <c:ser>
          <c:idx val="7"/>
          <c:order val="3"/>
          <c:tx>
            <c:strRef>
              <c:f>'21 5 Year Tot Mkt Shr Chgs'!$HM$2</c:f>
              <c:strCache>
                <c:ptCount val="1"/>
                <c:pt idx="0">
                  <c:v>Total Loans</c:v>
                </c:pt>
              </c:strCache>
            </c:strRef>
          </c:tx>
          <c:spPr>
            <a:ln w="28575" cap="rnd">
              <a:solidFill>
                <a:srgbClr val="FF0000"/>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Chgs'!$HM$3:$HM$8</c:f>
              <c:numCache>
                <c:formatCode>0.00%</c:formatCode>
                <c:ptCount val="6"/>
                <c:pt idx="0">
                  <c:v>0</c:v>
                </c:pt>
                <c:pt idx="1">
                  <c:v>-4.5989882696715598E-2</c:v>
                </c:pt>
                <c:pt idx="2">
                  <c:v>0.18891045037247817</c:v>
                </c:pt>
                <c:pt idx="3">
                  <c:v>0.14615302361665697</c:v>
                </c:pt>
                <c:pt idx="4">
                  <c:v>0.10397345048247758</c:v>
                </c:pt>
                <c:pt idx="5">
                  <c:v>9.4938178225504197E-2</c:v>
                </c:pt>
              </c:numCache>
            </c:numRef>
          </c:val>
          <c:smooth val="0"/>
          <c:extLst>
            <c:ext xmlns:c16="http://schemas.microsoft.com/office/drawing/2014/chart" uri="{C3380CC4-5D6E-409C-BE32-E72D297353CC}">
              <c16:uniqueId val="{00000003-BC83-BF49-AA21-EEE9E4F5EB4D}"/>
            </c:ext>
          </c:extLst>
        </c:ser>
        <c:ser>
          <c:idx val="3"/>
          <c:order val="4"/>
          <c:tx>
            <c:strRef>
              <c:f>'21 5 Year Tot Mkt Shr Chgs'!$HN$2</c:f>
              <c:strCache>
                <c:ptCount val="1"/>
                <c:pt idx="0">
                  <c:v>Total</c:v>
                </c:pt>
              </c:strCache>
            </c:strRef>
          </c:tx>
          <c:spPr>
            <a:ln w="28575" cap="rnd">
              <a:solidFill>
                <a:schemeClr val="tx1"/>
              </a:solidFill>
              <a:prstDash val="sysDot"/>
              <a:round/>
            </a:ln>
            <a:effectLst/>
          </c:spPr>
          <c:marker>
            <c:symbol val="none"/>
          </c:marker>
          <c:cat>
            <c:strRef>
              <c:f>'21 5 Year Tot Mkt Shr Chgs'!$A$3:$A$8</c:f>
              <c:strCache>
                <c:ptCount val="6"/>
                <c:pt idx="0">
                  <c:v>2015</c:v>
                </c:pt>
                <c:pt idx="1">
                  <c:v>2016</c:v>
                </c:pt>
                <c:pt idx="2">
                  <c:v>2017</c:v>
                </c:pt>
                <c:pt idx="3">
                  <c:v>2018</c:v>
                </c:pt>
                <c:pt idx="4">
                  <c:v>2019</c:v>
                </c:pt>
                <c:pt idx="5">
                  <c:v>2020</c:v>
                </c:pt>
              </c:strCache>
            </c:strRef>
          </c:cat>
          <c:val>
            <c:numRef>
              <c:f>'21 5 Year Tot Mkt Shr Chgs'!$HN$3:$HN$8</c:f>
              <c:numCache>
                <c:formatCode>0.00%</c:formatCode>
                <c:ptCount val="6"/>
                <c:pt idx="0">
                  <c:v>0</c:v>
                </c:pt>
                <c:pt idx="1">
                  <c:v>-2.7662747302355233E-2</c:v>
                </c:pt>
                <c:pt idx="2">
                  <c:v>8.7587265827094724E-2</c:v>
                </c:pt>
                <c:pt idx="3">
                  <c:v>0.19489418762565225</c:v>
                </c:pt>
                <c:pt idx="4">
                  <c:v>0.26567103908300582</c:v>
                </c:pt>
                <c:pt idx="5">
                  <c:v>0.40632765678001609</c:v>
                </c:pt>
              </c:numCache>
            </c:numRef>
          </c:val>
          <c:smooth val="0"/>
          <c:extLst>
            <c:ext xmlns:c16="http://schemas.microsoft.com/office/drawing/2014/chart" uri="{C3380CC4-5D6E-409C-BE32-E72D297353CC}">
              <c16:uniqueId val="{00000004-BC83-BF49-AA21-EEE9E4F5EB4D}"/>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306802905180077"/>
          <c:h val="0.11371733505103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DUCA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56392464593803"/>
          <c:w val="0.85836329833770775"/>
          <c:h val="0.65875273440649273"/>
        </c:manualLayout>
      </c:layout>
      <c:lineChart>
        <c:grouping val="standard"/>
        <c:varyColors val="0"/>
        <c:ser>
          <c:idx val="0"/>
          <c:order val="0"/>
          <c:tx>
            <c:strRef>
              <c:f>'22 5 Yr Change Prov Sh of Bks'!$HD$4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Bks'!$HD$5:$HD$10</c:f>
              <c:numCache>
                <c:formatCode>0.0%</c:formatCode>
                <c:ptCount val="6"/>
                <c:pt idx="0">
                  <c:v>0</c:v>
                </c:pt>
                <c:pt idx="1">
                  <c:v>9.4975468580622585E-2</c:v>
                </c:pt>
                <c:pt idx="2">
                  <c:v>0.30378993437372093</c:v>
                </c:pt>
                <c:pt idx="3">
                  <c:v>0.26564845395770298</c:v>
                </c:pt>
                <c:pt idx="4">
                  <c:v>1.3145668511889734</c:v>
                </c:pt>
                <c:pt idx="5">
                  <c:v>1.0446515661496854</c:v>
                </c:pt>
              </c:numCache>
            </c:numRef>
          </c:val>
          <c:smooth val="0"/>
          <c:extLst>
            <c:ext xmlns:c16="http://schemas.microsoft.com/office/drawing/2014/chart" uri="{C3380CC4-5D6E-409C-BE32-E72D297353CC}">
              <c16:uniqueId val="{00000000-0F7B-0049-8CF5-0557BB126314}"/>
            </c:ext>
          </c:extLst>
        </c:ser>
        <c:ser>
          <c:idx val="1"/>
          <c:order val="1"/>
          <c:tx>
            <c:strRef>
              <c:f>'22 5 Yr Change Prov Sh of Bks'!$HE$4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Bks'!$HE$5:$HE$10</c:f>
              <c:numCache>
                <c:formatCode>0.0%</c:formatCode>
                <c:ptCount val="6"/>
                <c:pt idx="0">
                  <c:v>0</c:v>
                </c:pt>
                <c:pt idx="1">
                  <c:v>-2.6049925073552426E-2</c:v>
                </c:pt>
                <c:pt idx="2">
                  <c:v>-2.7288109427076383E-2</c:v>
                </c:pt>
                <c:pt idx="3">
                  <c:v>0.18757117187091604</c:v>
                </c:pt>
                <c:pt idx="4">
                  <c:v>4.0587413527979649E-2</c:v>
                </c:pt>
                <c:pt idx="5">
                  <c:v>0.57289667666217581</c:v>
                </c:pt>
              </c:numCache>
            </c:numRef>
          </c:val>
          <c:smooth val="0"/>
          <c:extLst>
            <c:ext xmlns:c16="http://schemas.microsoft.com/office/drawing/2014/chart" uri="{C3380CC4-5D6E-409C-BE32-E72D297353CC}">
              <c16:uniqueId val="{00000001-0F7B-0049-8CF5-0557BB126314}"/>
            </c:ext>
          </c:extLst>
        </c:ser>
        <c:ser>
          <c:idx val="2"/>
          <c:order val="2"/>
          <c:tx>
            <c:strRef>
              <c:f>'22 5 Yr Change Prov Sh of Bks'!$HF$4</c:f>
              <c:strCache>
                <c:ptCount val="1"/>
                <c:pt idx="0">
                  <c:v>Total Deposits</c:v>
                </c:pt>
              </c:strCache>
            </c:strRef>
          </c:tx>
          <c:spPr>
            <a:ln w="28575" cap="rnd">
              <a:solidFill>
                <a:srgbClr val="0070C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Bks'!$HF$5:$HF$10</c:f>
              <c:numCache>
                <c:formatCode>0.0%</c:formatCode>
                <c:ptCount val="6"/>
                <c:pt idx="0">
                  <c:v>0</c:v>
                </c:pt>
                <c:pt idx="1">
                  <c:v>-1.836418563962558E-2</c:v>
                </c:pt>
                <c:pt idx="2">
                  <c:v>2.471717623164554E-2</c:v>
                </c:pt>
                <c:pt idx="3">
                  <c:v>0.21476160353802798</c:v>
                </c:pt>
                <c:pt idx="4">
                  <c:v>0.36275152698772084</c:v>
                </c:pt>
                <c:pt idx="5">
                  <c:v>0.70286844870835963</c:v>
                </c:pt>
              </c:numCache>
            </c:numRef>
          </c:val>
          <c:smooth val="0"/>
          <c:extLst>
            <c:ext xmlns:c16="http://schemas.microsoft.com/office/drawing/2014/chart" uri="{C3380CC4-5D6E-409C-BE32-E72D297353CC}">
              <c16:uniqueId val="{00000002-0F7B-0049-8CF5-0557BB126314}"/>
            </c:ext>
          </c:extLst>
        </c:ser>
        <c:ser>
          <c:idx val="5"/>
          <c:order val="3"/>
          <c:tx>
            <c:strRef>
              <c:f>'22 5 Yr Change Prov Sh of Bks'!$HI$4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Bks'!$HI$5:$HI$10</c:f>
              <c:numCache>
                <c:formatCode>0.0%</c:formatCode>
                <c:ptCount val="6"/>
                <c:pt idx="0">
                  <c:v>0</c:v>
                </c:pt>
                <c:pt idx="1">
                  <c:v>-4.8059825907865762E-2</c:v>
                </c:pt>
                <c:pt idx="2">
                  <c:v>0.16589228319037894</c:v>
                </c:pt>
                <c:pt idx="3">
                  <c:v>9.5285159227299188E-2</c:v>
                </c:pt>
                <c:pt idx="4">
                  <c:v>4.783881395330513E-2</c:v>
                </c:pt>
                <c:pt idx="5">
                  <c:v>7.0320446352470187E-2</c:v>
                </c:pt>
              </c:numCache>
            </c:numRef>
          </c:val>
          <c:smooth val="0"/>
          <c:extLst>
            <c:ext xmlns:c16="http://schemas.microsoft.com/office/drawing/2014/chart" uri="{C3380CC4-5D6E-409C-BE32-E72D297353CC}">
              <c16:uniqueId val="{00000003-0F7B-0049-8CF5-0557BB126314}"/>
            </c:ext>
          </c:extLst>
        </c:ser>
        <c:ser>
          <c:idx val="6"/>
          <c:order val="4"/>
          <c:tx>
            <c:strRef>
              <c:f>'22 5 Yr Change Prov Sh of Bks'!$HJ$4</c:f>
              <c:strCache>
                <c:ptCount val="1"/>
                <c:pt idx="0">
                  <c:v>Total Prods</c:v>
                </c:pt>
              </c:strCache>
            </c:strRef>
          </c:tx>
          <c:spPr>
            <a:ln w="28575" cap="rnd">
              <a:solidFill>
                <a:schemeClr val="tx1"/>
              </a:solidFill>
              <a:prstDash val="sysDot"/>
              <a:round/>
            </a:ln>
            <a:effectLst/>
          </c:spPr>
          <c:marker>
            <c:symbol val="none"/>
          </c:marker>
          <c:cat>
            <c:numRef>
              <c:f>'22 5 Yr Change Prov Sh of Bks'!$A$5:$A$10</c:f>
              <c:numCache>
                <c:formatCode>General</c:formatCode>
                <c:ptCount val="6"/>
                <c:pt idx="0">
                  <c:v>2015</c:v>
                </c:pt>
                <c:pt idx="1">
                  <c:v>2016</c:v>
                </c:pt>
                <c:pt idx="2">
                  <c:v>2017</c:v>
                </c:pt>
                <c:pt idx="3">
                  <c:v>2018</c:v>
                </c:pt>
                <c:pt idx="4">
                  <c:v>2019</c:v>
                </c:pt>
                <c:pt idx="5">
                  <c:v>2020</c:v>
                </c:pt>
              </c:numCache>
            </c:numRef>
          </c:cat>
          <c:val>
            <c:numRef>
              <c:f>'22 5 Yr Change Prov Sh of Bks'!$HJ$5:$HJ$10</c:f>
              <c:numCache>
                <c:formatCode>0.0%</c:formatCode>
                <c:ptCount val="6"/>
                <c:pt idx="0">
                  <c:v>0</c:v>
                </c:pt>
                <c:pt idx="1">
                  <c:v>-2.8720096234570933E-2</c:v>
                </c:pt>
                <c:pt idx="2">
                  <c:v>7.7306618119078699E-2</c:v>
                </c:pt>
                <c:pt idx="3">
                  <c:v>0.16398825710761353</c:v>
                </c:pt>
                <c:pt idx="4">
                  <c:v>0.23473567959236774</c:v>
                </c:pt>
                <c:pt idx="5">
                  <c:v>0.45138742570671342</c:v>
                </c:pt>
              </c:numCache>
            </c:numRef>
          </c:val>
          <c:smooth val="0"/>
          <c:extLst>
            <c:ext xmlns:c16="http://schemas.microsoft.com/office/drawing/2014/chart" uri="{C3380CC4-5D6E-409C-BE32-E72D297353CC}">
              <c16:uniqueId val="{00000004-0F7B-0049-8CF5-0557BB126314}"/>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2333159363725064"/>
          <c:h val="8.93977442008937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Concentra Bank</a:t>
            </a:r>
          </a:p>
          <a:p>
            <a:pPr>
              <a:defRPr/>
            </a:pPr>
            <a:r>
              <a:rPr lang="en-US" sz="1000"/>
              <a:t>%</a:t>
            </a:r>
            <a:r>
              <a:rPr lang="en-US" sz="1000" baseline="0"/>
              <a:t> Changes in Total Market Share</a:t>
            </a:r>
            <a:endParaRPr lang="en-US" sz="1000"/>
          </a:p>
        </c:rich>
      </c:tx>
      <c:layout>
        <c:manualLayout>
          <c:xMode val="edge"/>
          <c:yMode val="edge"/>
          <c:x val="0.32846406995705701"/>
          <c:y val="2.38095188498273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Tot Mkt BP Changes '!$EP$3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'!$EP$4:$EP$28</c:f>
              <c:numCache>
                <c:formatCode>0.0%</c:formatCode>
                <c:ptCount val="25"/>
                <c:pt idx="0">
                  <c:v>0</c:v>
                </c:pt>
                <c:pt idx="1">
                  <c:v>-1.3375071229391571E-2</c:v>
                </c:pt>
                <c:pt idx="2">
                  <c:v>-1.3981644773214159E-2</c:v>
                </c:pt>
                <c:pt idx="3">
                  <c:v>-1.9717612229754402E-2</c:v>
                </c:pt>
                <c:pt idx="4">
                  <c:v>2.8504333136317363E-2</c:v>
                </c:pt>
                <c:pt idx="5">
                  <c:v>0.15927639622768103</c:v>
                </c:pt>
                <c:pt idx="6">
                  <c:v>0.14051579450519489</c:v>
                </c:pt>
                <c:pt idx="7">
                  <c:v>0.13855260959122029</c:v>
                </c:pt>
                <c:pt idx="8">
                  <c:v>0.15956434138127279</c:v>
                </c:pt>
                <c:pt idx="9">
                  <c:v>0.15853042101067188</c:v>
                </c:pt>
                <c:pt idx="10">
                  <c:v>0.14268228388874521</c:v>
                </c:pt>
                <c:pt idx="11">
                  <c:v>0.15465666220976035</c:v>
                </c:pt>
                <c:pt idx="12">
                  <c:v>0.18387561528379706</c:v>
                </c:pt>
                <c:pt idx="13">
                  <c:v>0.17246596067914854</c:v>
                </c:pt>
                <c:pt idx="14">
                  <c:v>0.28152331761329691</c:v>
                </c:pt>
                <c:pt idx="15">
                  <c:v>0.34799698631661374</c:v>
                </c:pt>
                <c:pt idx="16">
                  <c:v>0.4202884709644677</c:v>
                </c:pt>
                <c:pt idx="17">
                  <c:v>0.4049921509635247</c:v>
                </c:pt>
                <c:pt idx="18">
                  <c:v>0.44032207012356106</c:v>
                </c:pt>
                <c:pt idx="19">
                  <c:v>0.48510143630557401</c:v>
                </c:pt>
                <c:pt idx="20">
                  <c:v>0.61071079156640351</c:v>
                </c:pt>
                <c:pt idx="21">
                  <c:v>0.69131569043331409</c:v>
                </c:pt>
                <c:pt idx="22">
                  <c:v>0.68148263959541022</c:v>
                </c:pt>
              </c:numCache>
            </c:numRef>
          </c:val>
          <c:smooth val="0"/>
          <c:extLst>
            <c:ext xmlns:c16="http://schemas.microsoft.com/office/drawing/2014/chart" uri="{C3380CC4-5D6E-409C-BE32-E72D297353CC}">
              <c16:uniqueId val="{00000000-DE0E-3C4A-80EE-5E59CAA38C1A}"/>
            </c:ext>
          </c:extLst>
        </c:ser>
        <c:ser>
          <c:idx val="1"/>
          <c:order val="1"/>
          <c:tx>
            <c:strRef>
              <c:f>'4. Tot Mkt BP Changes '!$EQ$3</c:f>
              <c:strCache>
                <c:ptCount val="1"/>
                <c:pt idx="0">
                  <c:v>TERM</c:v>
                </c:pt>
              </c:strCache>
            </c:strRef>
          </c:tx>
          <c:spPr>
            <a:ln w="28575" cap="rnd">
              <a:solidFill>
                <a:srgbClr val="C000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'!$EQ$4:$EQ$28</c:f>
              <c:numCache>
                <c:formatCode>0.0%</c:formatCode>
                <c:ptCount val="25"/>
                <c:pt idx="0">
                  <c:v>0</c:v>
                </c:pt>
                <c:pt idx="1">
                  <c:v>3.3348803814358556E-2</c:v>
                </c:pt>
                <c:pt idx="2">
                  <c:v>2.8450765138482971E-2</c:v>
                </c:pt>
                <c:pt idx="3">
                  <c:v>1.2562251860507955E-2</c:v>
                </c:pt>
                <c:pt idx="4">
                  <c:v>4.322559068863837E-2</c:v>
                </c:pt>
                <c:pt idx="5">
                  <c:v>2.6879022670684836E-2</c:v>
                </c:pt>
                <c:pt idx="6">
                  <c:v>-1.2496771394982867E-3</c:v>
                </c:pt>
                <c:pt idx="7">
                  <c:v>1.9289234591461926E-3</c:v>
                </c:pt>
                <c:pt idx="8">
                  <c:v>2.9881897094223057E-3</c:v>
                </c:pt>
                <c:pt idx="9">
                  <c:v>-4.7226677041193417E-3</c:v>
                </c:pt>
                <c:pt idx="10">
                  <c:v>3.6655340719880088E-2</c:v>
                </c:pt>
                <c:pt idx="11">
                  <c:v>-3.4961773328976875E-2</c:v>
                </c:pt>
                <c:pt idx="12">
                  <c:v>-5.6546818618628453E-2</c:v>
                </c:pt>
                <c:pt idx="13">
                  <c:v>-4.6547917555806506E-2</c:v>
                </c:pt>
                <c:pt idx="14">
                  <c:v>-8.3934519129513205E-2</c:v>
                </c:pt>
                <c:pt idx="15">
                  <c:v>-9.3904889887031551E-2</c:v>
                </c:pt>
                <c:pt idx="16">
                  <c:v>-0.13774212957002252</c:v>
                </c:pt>
                <c:pt idx="17">
                  <c:v>-0.12939477303561589</c:v>
                </c:pt>
                <c:pt idx="18">
                  <c:v>-0.20784942492925121</c:v>
                </c:pt>
                <c:pt idx="19">
                  <c:v>-0.19659964219859752</c:v>
                </c:pt>
                <c:pt idx="20">
                  <c:v>-0.18940768350607845</c:v>
                </c:pt>
                <c:pt idx="21">
                  <c:v>-0.17570032241468347</c:v>
                </c:pt>
                <c:pt idx="22">
                  <c:v>-0.17793641760613341</c:v>
                </c:pt>
              </c:numCache>
            </c:numRef>
          </c:val>
          <c:smooth val="0"/>
          <c:extLst>
            <c:ext xmlns:c16="http://schemas.microsoft.com/office/drawing/2014/chart" uri="{C3380CC4-5D6E-409C-BE32-E72D297353CC}">
              <c16:uniqueId val="{00000001-DE0E-3C4A-80EE-5E59CAA38C1A}"/>
            </c:ext>
          </c:extLst>
        </c:ser>
        <c:ser>
          <c:idx val="2"/>
          <c:order val="2"/>
          <c:tx>
            <c:strRef>
              <c:f>'4. Tot Mkt BP Changes '!$ER$3</c:f>
              <c:strCache>
                <c:ptCount val="1"/>
                <c:pt idx="0">
                  <c:v>Total Deposits</c:v>
                </c:pt>
              </c:strCache>
            </c:strRef>
          </c:tx>
          <c:spPr>
            <a:ln w="28575" cap="rnd">
              <a:solidFill>
                <a:srgbClr val="0432FF"/>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'!$ER$4:$ER$28</c:f>
              <c:numCache>
                <c:formatCode>0.0%</c:formatCode>
                <c:ptCount val="25"/>
                <c:pt idx="0">
                  <c:v>0</c:v>
                </c:pt>
                <c:pt idx="1">
                  <c:v>2.7144690642993057E-2</c:v>
                </c:pt>
                <c:pt idx="2">
                  <c:v>2.2726274216520716E-2</c:v>
                </c:pt>
                <c:pt idx="3">
                  <c:v>-4.4190735785203409E-3</c:v>
                </c:pt>
                <c:pt idx="4">
                  <c:v>1.3518097591666089E-2</c:v>
                </c:pt>
                <c:pt idx="5">
                  <c:v>-1.1810156097525769E-3</c:v>
                </c:pt>
                <c:pt idx="6">
                  <c:v>-3.0398506454140432E-2</c:v>
                </c:pt>
                <c:pt idx="7">
                  <c:v>-3.6345552429229211E-2</c:v>
                </c:pt>
                <c:pt idx="8">
                  <c:v>-4.1338577556389436E-2</c:v>
                </c:pt>
                <c:pt idx="9">
                  <c:v>-6.1498887804196489E-2</c:v>
                </c:pt>
                <c:pt idx="10">
                  <c:v>-4.2409216830981394E-2</c:v>
                </c:pt>
                <c:pt idx="11">
                  <c:v>-0.11418583450030395</c:v>
                </c:pt>
                <c:pt idx="12">
                  <c:v>-0.14492530507993162</c:v>
                </c:pt>
                <c:pt idx="13">
                  <c:v>-0.1468116275991328</c:v>
                </c:pt>
                <c:pt idx="14">
                  <c:v>-0.17986433898813237</c:v>
                </c:pt>
                <c:pt idx="15">
                  <c:v>-0.19667989022351109</c:v>
                </c:pt>
                <c:pt idx="16">
                  <c:v>-0.24210452868706431</c:v>
                </c:pt>
                <c:pt idx="17">
                  <c:v>-0.2448621230843285</c:v>
                </c:pt>
                <c:pt idx="18">
                  <c:v>-0.31682166756896452</c:v>
                </c:pt>
                <c:pt idx="19">
                  <c:v>-0.31308326915898915</c:v>
                </c:pt>
                <c:pt idx="20">
                  <c:v>-0.30704539912824674</c:v>
                </c:pt>
                <c:pt idx="21">
                  <c:v>-0.2938800965650411</c:v>
                </c:pt>
                <c:pt idx="22">
                  <c:v>-0.29725007497498868</c:v>
                </c:pt>
              </c:numCache>
            </c:numRef>
          </c:val>
          <c:smooth val="0"/>
          <c:extLst>
            <c:ext xmlns:c16="http://schemas.microsoft.com/office/drawing/2014/chart" uri="{C3380CC4-5D6E-409C-BE32-E72D297353CC}">
              <c16:uniqueId val="{00000002-DE0E-3C4A-80EE-5E59CAA38C1A}"/>
            </c:ext>
          </c:extLst>
        </c:ser>
        <c:ser>
          <c:idx val="3"/>
          <c:order val="3"/>
          <c:tx>
            <c:strRef>
              <c:f>'4. Tot Mkt BP Changes '!$ES$3</c:f>
              <c:strCache>
                <c:ptCount val="1"/>
                <c:pt idx="0">
                  <c:v>Mtgs</c:v>
                </c:pt>
              </c:strCache>
            </c:strRef>
          </c:tx>
          <c:spPr>
            <a:ln w="28575" cap="rnd">
              <a:solidFill>
                <a:srgbClr val="AB7942"/>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'!$ES$4:$ES$28</c:f>
              <c:numCache>
                <c:formatCode>0.0%</c:formatCode>
                <c:ptCount val="25"/>
                <c:pt idx="0">
                  <c:v>0</c:v>
                </c:pt>
                <c:pt idx="1">
                  <c:v>-6.6283011122796158E-3</c:v>
                </c:pt>
                <c:pt idx="2">
                  <c:v>-6.4717067607161253E-3</c:v>
                </c:pt>
                <c:pt idx="3">
                  <c:v>-6.5344231690007504E-4</c:v>
                </c:pt>
                <c:pt idx="4">
                  <c:v>-9.2820124281396319E-4</c:v>
                </c:pt>
                <c:pt idx="5">
                  <c:v>-2.1974580561727078E-3</c:v>
                </c:pt>
                <c:pt idx="6">
                  <c:v>-2.3612497785129873E-3</c:v>
                </c:pt>
                <c:pt idx="7">
                  <c:v>6.967460128377076E-2</c:v>
                </c:pt>
                <c:pt idx="8">
                  <c:v>0.10535555929679065</c:v>
                </c:pt>
                <c:pt idx="9">
                  <c:v>0.12660982322429115</c:v>
                </c:pt>
                <c:pt idx="10">
                  <c:v>0.15048448234182257</c:v>
                </c:pt>
                <c:pt idx="11">
                  <c:v>0.15580294659636865</c:v>
                </c:pt>
                <c:pt idx="12">
                  <c:v>0.18158929988808889</c:v>
                </c:pt>
                <c:pt idx="13">
                  <c:v>0.16932571102556654</c:v>
                </c:pt>
                <c:pt idx="14">
                  <c:v>0.15688476349415392</c:v>
                </c:pt>
                <c:pt idx="15">
                  <c:v>0.136582468183571</c:v>
                </c:pt>
                <c:pt idx="16">
                  <c:v>0.11479660957707626</c:v>
                </c:pt>
                <c:pt idx="17">
                  <c:v>0.10339674025181056</c:v>
                </c:pt>
                <c:pt idx="18">
                  <c:v>7.1055234289234298E-2</c:v>
                </c:pt>
                <c:pt idx="19">
                  <c:v>6.7434985233961658E-2</c:v>
                </c:pt>
                <c:pt idx="20">
                  <c:v>6.2592630536894164E-2</c:v>
                </c:pt>
                <c:pt idx="21">
                  <c:v>5.9506996674286397E-2</c:v>
                </c:pt>
                <c:pt idx="22">
                  <c:v>5.1701999222110842E-2</c:v>
                </c:pt>
              </c:numCache>
            </c:numRef>
          </c:val>
          <c:smooth val="0"/>
          <c:extLst>
            <c:ext xmlns:c16="http://schemas.microsoft.com/office/drawing/2014/chart" uri="{C3380CC4-5D6E-409C-BE32-E72D297353CC}">
              <c16:uniqueId val="{00000003-DE0E-3C4A-80EE-5E59CAA38C1A}"/>
            </c:ext>
          </c:extLst>
        </c:ser>
        <c:ser>
          <c:idx val="4"/>
          <c:order val="4"/>
          <c:tx>
            <c:strRef>
              <c:f>'4. Tot Mkt BP Changes '!$ET$3</c:f>
              <c:strCache>
                <c:ptCount val="1"/>
                <c:pt idx="0">
                  <c:v>Pers Loans</c:v>
                </c:pt>
              </c:strCache>
            </c:strRef>
          </c:tx>
          <c:spPr>
            <a:ln w="28575" cap="rnd">
              <a:solidFill>
                <a:srgbClr val="00B0F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'!$ET$4:$ET$28</c:f>
              <c:numCache>
                <c:formatCode>0.0%</c:formatCode>
                <c:ptCount val="25"/>
                <c:pt idx="0">
                  <c:v>0</c:v>
                </c:pt>
                <c:pt idx="1">
                  <c:v>2.6344385799897414E-2</c:v>
                </c:pt>
                <c:pt idx="2">
                  <c:v>4.807811778640441E-2</c:v>
                </c:pt>
                <c:pt idx="3">
                  <c:v>-0.10748108343480244</c:v>
                </c:pt>
                <c:pt idx="4">
                  <c:v>-0.10307375042669679</c:v>
                </c:pt>
                <c:pt idx="5">
                  <c:v>-9.0355697175089567E-2</c:v>
                </c:pt>
                <c:pt idx="6">
                  <c:v>-7.4155933954092756E-2</c:v>
                </c:pt>
                <c:pt idx="7">
                  <c:v>-4.2045359016523121E-2</c:v>
                </c:pt>
                <c:pt idx="8">
                  <c:v>-3.5120528800379677E-2</c:v>
                </c:pt>
                <c:pt idx="9">
                  <c:v>1.1589931988087058E-2</c:v>
                </c:pt>
                <c:pt idx="10">
                  <c:v>2.5171641453572036E-2</c:v>
                </c:pt>
                <c:pt idx="11">
                  <c:v>2.1884923750173195E-2</c:v>
                </c:pt>
                <c:pt idx="12">
                  <c:v>1.8348260986048959E-2</c:v>
                </c:pt>
                <c:pt idx="13">
                  <c:v>5.8444852056493734E-3</c:v>
                </c:pt>
                <c:pt idx="14">
                  <c:v>-1.2962828832538712E-2</c:v>
                </c:pt>
                <c:pt idx="15">
                  <c:v>-2.9159393155064852E-2</c:v>
                </c:pt>
                <c:pt idx="16">
                  <c:v>-2.8606831221138523E-2</c:v>
                </c:pt>
                <c:pt idx="17">
                  <c:v>-3.3523956709637294E-2</c:v>
                </c:pt>
                <c:pt idx="18">
                  <c:v>3.7478555299512779E-2</c:v>
                </c:pt>
                <c:pt idx="19">
                  <c:v>6.9339763009895583E-2</c:v>
                </c:pt>
                <c:pt idx="20">
                  <c:v>9.2640456406474128E-2</c:v>
                </c:pt>
                <c:pt idx="21">
                  <c:v>0.11667311639342563</c:v>
                </c:pt>
                <c:pt idx="22">
                  <c:v>0.11667311639342563</c:v>
                </c:pt>
              </c:numCache>
            </c:numRef>
          </c:val>
          <c:smooth val="0"/>
          <c:extLst>
            <c:ext xmlns:c16="http://schemas.microsoft.com/office/drawing/2014/chart" uri="{C3380CC4-5D6E-409C-BE32-E72D297353CC}">
              <c16:uniqueId val="{00000004-DE0E-3C4A-80EE-5E59CAA38C1A}"/>
            </c:ext>
          </c:extLst>
        </c:ser>
        <c:ser>
          <c:idx val="5"/>
          <c:order val="5"/>
          <c:tx>
            <c:strRef>
              <c:f>'4. Tot Mkt BP Changes '!$EU$3</c:f>
              <c:strCache>
                <c:ptCount val="1"/>
                <c:pt idx="0">
                  <c:v>Total Loans</c:v>
                </c:pt>
              </c:strCache>
            </c:strRef>
          </c:tx>
          <c:spPr>
            <a:ln w="28575" cap="rnd">
              <a:solidFill>
                <a:srgbClr val="FF0000"/>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'!$EU$4:$EU$28</c:f>
              <c:numCache>
                <c:formatCode>0.0%</c:formatCode>
                <c:ptCount val="25"/>
                <c:pt idx="0">
                  <c:v>0</c:v>
                </c:pt>
                <c:pt idx="1">
                  <c:v>-9.8303820837156663E-4</c:v>
                </c:pt>
                <c:pt idx="2">
                  <c:v>1.7582139484202718E-3</c:v>
                </c:pt>
                <c:pt idx="3">
                  <c:v>-1.9817580894227415E-3</c:v>
                </c:pt>
                <c:pt idx="4">
                  <c:v>3.7752039192084628E-3</c:v>
                </c:pt>
                <c:pt idx="5">
                  <c:v>5.9452376549241834E-3</c:v>
                </c:pt>
                <c:pt idx="6">
                  <c:v>7.7008101617417951E-3</c:v>
                </c:pt>
                <c:pt idx="7">
                  <c:v>7.8913757107095958E-2</c:v>
                </c:pt>
                <c:pt idx="8">
                  <c:v>0.11297529266425492</c:v>
                </c:pt>
                <c:pt idx="9">
                  <c:v>0.13752532087025682</c:v>
                </c:pt>
                <c:pt idx="10">
                  <c:v>0.16302869918115109</c:v>
                </c:pt>
                <c:pt idx="11">
                  <c:v>0.16862654069677147</c:v>
                </c:pt>
                <c:pt idx="12">
                  <c:v>0.19560383901911349</c:v>
                </c:pt>
                <c:pt idx="13">
                  <c:v>0.18652451807254908</c:v>
                </c:pt>
                <c:pt idx="14">
                  <c:v>0.1743499725726346</c:v>
                </c:pt>
                <c:pt idx="15">
                  <c:v>0.15593609070734873</c:v>
                </c:pt>
                <c:pt idx="16">
                  <c:v>0.13701519932236397</c:v>
                </c:pt>
                <c:pt idx="17">
                  <c:v>0.12712719635716413</c:v>
                </c:pt>
                <c:pt idx="18">
                  <c:v>0.10369033432369061</c:v>
                </c:pt>
                <c:pt idx="19">
                  <c:v>0.10463652392826893</c:v>
                </c:pt>
                <c:pt idx="20">
                  <c:v>0.1023146118068468</c:v>
                </c:pt>
                <c:pt idx="21">
                  <c:v>0.10131968057112874</c:v>
                </c:pt>
                <c:pt idx="22">
                  <c:v>9.5629679463856712E-2</c:v>
                </c:pt>
              </c:numCache>
            </c:numRef>
          </c:val>
          <c:smooth val="0"/>
          <c:extLst>
            <c:ext xmlns:c16="http://schemas.microsoft.com/office/drawing/2014/chart" uri="{C3380CC4-5D6E-409C-BE32-E72D297353CC}">
              <c16:uniqueId val="{00000005-DE0E-3C4A-80EE-5E59CAA38C1A}"/>
            </c:ext>
          </c:extLst>
        </c:ser>
        <c:ser>
          <c:idx val="6"/>
          <c:order val="6"/>
          <c:tx>
            <c:strRef>
              <c:f>'4. Tot Mkt BP Changes '!$EV$3</c:f>
              <c:strCache>
                <c:ptCount val="1"/>
                <c:pt idx="0">
                  <c:v>Total Deps and Lns</c:v>
                </c:pt>
              </c:strCache>
            </c:strRef>
          </c:tx>
          <c:spPr>
            <a:ln w="28575" cap="rnd">
              <a:solidFill>
                <a:schemeClr val="tx1"/>
              </a:solidFill>
              <a:prstDash val="sysDot"/>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'!$EV$4:$EV$28</c:f>
              <c:numCache>
                <c:formatCode>0.0%</c:formatCode>
                <c:ptCount val="25"/>
                <c:pt idx="0">
                  <c:v>0</c:v>
                </c:pt>
                <c:pt idx="1">
                  <c:v>7.6703154654336903E-3</c:v>
                </c:pt>
                <c:pt idx="2">
                  <c:v>8.1425796025937497E-3</c:v>
                </c:pt>
                <c:pt idx="3">
                  <c:v>-4.2065025001394862E-3</c:v>
                </c:pt>
                <c:pt idx="4">
                  <c:v>3.2056462280996081E-3</c:v>
                </c:pt>
                <c:pt idx="5">
                  <c:v>-1.2834927101060991E-3</c:v>
                </c:pt>
                <c:pt idx="6">
                  <c:v>-1.0028575730548933E-2</c:v>
                </c:pt>
                <c:pt idx="7">
                  <c:v>3.4923564998490191E-2</c:v>
                </c:pt>
                <c:pt idx="8">
                  <c:v>5.6576909104926749E-2</c:v>
                </c:pt>
                <c:pt idx="9">
                  <c:v>6.6570611293009369E-2</c:v>
                </c:pt>
                <c:pt idx="10">
                  <c:v>8.9144387032721234E-2</c:v>
                </c:pt>
                <c:pt idx="11">
                  <c:v>6.9486406835229914E-2</c:v>
                </c:pt>
                <c:pt idx="12">
                  <c:v>7.6219780098119055E-2</c:v>
                </c:pt>
                <c:pt idx="13">
                  <c:v>6.9169141631728145E-2</c:v>
                </c:pt>
                <c:pt idx="14">
                  <c:v>5.0302427485328309E-2</c:v>
                </c:pt>
                <c:pt idx="15">
                  <c:v>3.3201474255456866E-2</c:v>
                </c:pt>
                <c:pt idx="16">
                  <c:v>5.859533210912391E-3</c:v>
                </c:pt>
                <c:pt idx="17">
                  <c:v>-8.6633047214051593E-4</c:v>
                </c:pt>
                <c:pt idx="18">
                  <c:v>-1.4786121774361173E-2</c:v>
                </c:pt>
                <c:pt idx="19">
                  <c:v>-3.7989363281018859E-2</c:v>
                </c:pt>
                <c:pt idx="20">
                  <c:v>-3.6505421764824887E-2</c:v>
                </c:pt>
                <c:pt idx="21">
                  <c:v>-3.1966530879096747E-2</c:v>
                </c:pt>
                <c:pt idx="22">
                  <c:v>-3.6815764627553385E-2</c:v>
                </c:pt>
              </c:numCache>
            </c:numRef>
          </c:val>
          <c:smooth val="0"/>
          <c:extLst>
            <c:ext xmlns:c16="http://schemas.microsoft.com/office/drawing/2014/chart" uri="{C3380CC4-5D6E-409C-BE32-E72D297353CC}">
              <c16:uniqueId val="{00000006-DE0E-3C4A-80EE-5E59CAA38C1A}"/>
            </c:ext>
          </c:extLst>
        </c:ser>
        <c:dLbls>
          <c:showLegendKey val="0"/>
          <c:showVal val="0"/>
          <c:showCatName val="0"/>
          <c:showSerName val="0"/>
          <c:showPercent val="0"/>
          <c:showBubbleSize val="0"/>
        </c:dLbls>
        <c:smooth val="0"/>
        <c:axId val="79864752"/>
        <c:axId val="79867232"/>
      </c:lineChart>
      <c:catAx>
        <c:axId val="7986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7232"/>
        <c:crosses val="autoZero"/>
        <c:auto val="1"/>
        <c:lblAlgn val="ctr"/>
        <c:lblOffset val="100"/>
        <c:noMultiLvlLbl val="0"/>
      </c:catAx>
      <c:valAx>
        <c:axId val="79867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6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Uni Financial</a:t>
            </a:r>
            <a:r>
              <a:rPr lang="en-US" baseline="0"/>
              <a:t> Corporation</a:t>
            </a:r>
            <a:endParaRPr lang="en-US"/>
          </a:p>
          <a:p>
            <a:pPr>
              <a:defRPr/>
            </a:pPr>
            <a:r>
              <a:rPr lang="en-US" sz="1000"/>
              <a:t>%</a:t>
            </a:r>
            <a:r>
              <a:rPr lang="en-US" sz="1000" baseline="0"/>
              <a:t> Changes in Total Market Share</a:t>
            </a:r>
            <a:endParaRPr lang="en-US" sz="1000"/>
          </a:p>
        </c:rich>
      </c:tx>
      <c:layout>
        <c:manualLayout>
          <c:xMode val="edge"/>
          <c:yMode val="edge"/>
          <c:x val="0.32846406995705701"/>
          <c:y val="2.38095188498273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84332936972207"/>
          <c:y val="0.13571152928933791"/>
          <c:w val="0.82806088064396377"/>
          <c:h val="0.66645861336339596"/>
        </c:manualLayout>
      </c:layout>
      <c:lineChart>
        <c:grouping val="standard"/>
        <c:varyColors val="0"/>
        <c:ser>
          <c:idx val="0"/>
          <c:order val="0"/>
          <c:tx>
            <c:strRef>
              <c:f>'4. Tot Mkt BP Changes '!$EF$3</c:f>
              <c:strCache>
                <c:ptCount val="1"/>
                <c:pt idx="0">
                  <c:v>Demand</c:v>
                </c:pt>
              </c:strCache>
            </c:strRef>
          </c:tx>
          <c:spPr>
            <a:ln w="28575" cap="rnd">
              <a:solidFill>
                <a:srgbClr val="00FA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'!$EF$4:$EF$28</c:f>
              <c:numCache>
                <c:formatCode>0.0%</c:formatCode>
                <c:ptCount val="25"/>
                <c:pt idx="0">
                  <c:v>0</c:v>
                </c:pt>
                <c:pt idx="1">
                  <c:v>-2.8786583652986217E-3</c:v>
                </c:pt>
                <c:pt idx="2">
                  <c:v>-6.1276395621618664E-4</c:v>
                </c:pt>
                <c:pt idx="3">
                  <c:v>-9.0202774795290989E-3</c:v>
                </c:pt>
                <c:pt idx="4">
                  <c:v>2.7956868103747614E-2</c:v>
                </c:pt>
                <c:pt idx="5">
                  <c:v>1.7828934204450288E-2</c:v>
                </c:pt>
                <c:pt idx="6">
                  <c:v>1.9068404574610297E-2</c:v>
                </c:pt>
                <c:pt idx="7">
                  <c:v>2.7509440885831331E-2</c:v>
                </c:pt>
                <c:pt idx="8">
                  <c:v>2.0647590436213933E-2</c:v>
                </c:pt>
                <c:pt idx="9">
                  <c:v>2.1934701590665101E-2</c:v>
                </c:pt>
                <c:pt idx="10">
                  <c:v>1.8498905817646332E-2</c:v>
                </c:pt>
                <c:pt idx="11">
                  <c:v>-1.1314065617933381E-3</c:v>
                </c:pt>
                <c:pt idx="12">
                  <c:v>-3.3146880012041614E-3</c:v>
                </c:pt>
                <c:pt idx="13">
                  <c:v>5.5525663655320631E-3</c:v>
                </c:pt>
                <c:pt idx="14">
                  <c:v>1.7495452379258175E-2</c:v>
                </c:pt>
                <c:pt idx="15">
                  <c:v>9.6443167144829745E-3</c:v>
                </c:pt>
                <c:pt idx="16">
                  <c:v>2.2240260097104787E-2</c:v>
                </c:pt>
                <c:pt idx="17">
                  <c:v>4.258831136518924E-3</c:v>
                </c:pt>
                <c:pt idx="18">
                  <c:v>2.223739772213458E-2</c:v>
                </c:pt>
                <c:pt idx="19">
                  <c:v>1.4189160572765995E-2</c:v>
                </c:pt>
                <c:pt idx="20">
                  <c:v>2.0006601063414418E-2</c:v>
                </c:pt>
                <c:pt idx="21">
                  <c:v>3.2395728285015524E-2</c:v>
                </c:pt>
                <c:pt idx="22">
                  <c:v>2.6393537364371548E-2</c:v>
                </c:pt>
              </c:numCache>
            </c:numRef>
          </c:val>
          <c:smooth val="0"/>
          <c:extLst>
            <c:ext xmlns:c16="http://schemas.microsoft.com/office/drawing/2014/chart" uri="{C3380CC4-5D6E-409C-BE32-E72D297353CC}">
              <c16:uniqueId val="{00000000-5685-F34A-9639-F32064BDB287}"/>
            </c:ext>
          </c:extLst>
        </c:ser>
        <c:ser>
          <c:idx val="1"/>
          <c:order val="1"/>
          <c:tx>
            <c:strRef>
              <c:f>'4. Tot Mkt BP Changes '!$EG$3</c:f>
              <c:strCache>
                <c:ptCount val="1"/>
                <c:pt idx="0">
                  <c:v>TERM</c:v>
                </c:pt>
              </c:strCache>
            </c:strRef>
          </c:tx>
          <c:spPr>
            <a:ln w="28575" cap="rnd">
              <a:solidFill>
                <a:srgbClr val="FF000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'!$EG$4:$EG$28</c:f>
              <c:numCache>
                <c:formatCode>0.0%</c:formatCode>
                <c:ptCount val="25"/>
                <c:pt idx="0">
                  <c:v>0</c:v>
                </c:pt>
                <c:pt idx="1">
                  <c:v>6.4682789095320348E-3</c:v>
                </c:pt>
                <c:pt idx="2">
                  <c:v>4.261206391185904E-3</c:v>
                </c:pt>
                <c:pt idx="3">
                  <c:v>-8.7608040282304758E-3</c:v>
                </c:pt>
                <c:pt idx="4">
                  <c:v>-3.9673592403546558E-2</c:v>
                </c:pt>
                <c:pt idx="5">
                  <c:v>-5.1176634439061494E-2</c:v>
                </c:pt>
                <c:pt idx="6">
                  <c:v>-5.887845428590735E-2</c:v>
                </c:pt>
                <c:pt idx="7">
                  <c:v>-6.0903984200765857E-2</c:v>
                </c:pt>
                <c:pt idx="8">
                  <c:v>-6.0791213967364234E-2</c:v>
                </c:pt>
                <c:pt idx="9">
                  <c:v>-5.2869797422084627E-2</c:v>
                </c:pt>
                <c:pt idx="10">
                  <c:v>-5.296845781255792E-2</c:v>
                </c:pt>
                <c:pt idx="11">
                  <c:v>-5.1812157368403861E-2</c:v>
                </c:pt>
                <c:pt idx="12">
                  <c:v>-4.607008951436823E-2</c:v>
                </c:pt>
                <c:pt idx="13">
                  <c:v>-3.9403948595711821E-2</c:v>
                </c:pt>
                <c:pt idx="14">
                  <c:v>-3.6759328522124046E-2</c:v>
                </c:pt>
                <c:pt idx="15">
                  <c:v>-2.8692136072405356E-2</c:v>
                </c:pt>
                <c:pt idx="16">
                  <c:v>-2.5546111321659626E-2</c:v>
                </c:pt>
                <c:pt idx="17">
                  <c:v>-1.7386080102659608E-2</c:v>
                </c:pt>
                <c:pt idx="18">
                  <c:v>-1.4843472214259971E-2</c:v>
                </c:pt>
                <c:pt idx="19">
                  <c:v>-1.487566789505558E-2</c:v>
                </c:pt>
                <c:pt idx="20">
                  <c:v>-1.7580777584612326E-2</c:v>
                </c:pt>
                <c:pt idx="21">
                  <c:v>-2.0630689777900668E-2</c:v>
                </c:pt>
                <c:pt idx="22">
                  <c:v>-2.3287445645689481E-2</c:v>
                </c:pt>
              </c:numCache>
            </c:numRef>
          </c:val>
          <c:smooth val="0"/>
          <c:extLst>
            <c:ext xmlns:c16="http://schemas.microsoft.com/office/drawing/2014/chart" uri="{C3380CC4-5D6E-409C-BE32-E72D297353CC}">
              <c16:uniqueId val="{00000001-5685-F34A-9639-F32064BDB287}"/>
            </c:ext>
          </c:extLst>
        </c:ser>
        <c:ser>
          <c:idx val="3"/>
          <c:order val="2"/>
          <c:tx>
            <c:strRef>
              <c:f>'4. Tot Mkt BP Changes '!$EI$3</c:f>
              <c:strCache>
                <c:ptCount val="1"/>
                <c:pt idx="0">
                  <c:v>Mtgs</c:v>
                </c:pt>
              </c:strCache>
            </c:strRef>
          </c:tx>
          <c:spPr>
            <a:ln w="28575" cap="rnd">
              <a:solidFill>
                <a:srgbClr val="DEB263"/>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'!$EI$4:$EI$28</c:f>
              <c:numCache>
                <c:formatCode>0.0%</c:formatCode>
                <c:ptCount val="25"/>
                <c:pt idx="0">
                  <c:v>0</c:v>
                </c:pt>
                <c:pt idx="1">
                  <c:v>-2.1813215165750422E-3</c:v>
                </c:pt>
                <c:pt idx="2">
                  <c:v>-4.0077715233319848E-3</c:v>
                </c:pt>
                <c:pt idx="3">
                  <c:v>-1.4883000814894035E-2</c:v>
                </c:pt>
                <c:pt idx="4">
                  <c:v>-1.3194288895997226E-2</c:v>
                </c:pt>
                <c:pt idx="5">
                  <c:v>-1.5897430054203743E-2</c:v>
                </c:pt>
                <c:pt idx="6">
                  <c:v>-1.7058655819766306E-2</c:v>
                </c:pt>
                <c:pt idx="7">
                  <c:v>-3.4559678844962194E-2</c:v>
                </c:pt>
                <c:pt idx="8">
                  <c:v>-3.4909056509485774E-2</c:v>
                </c:pt>
                <c:pt idx="9">
                  <c:v>-3.4674175451953046E-2</c:v>
                </c:pt>
                <c:pt idx="10">
                  <c:v>-3.4068513041764441E-2</c:v>
                </c:pt>
                <c:pt idx="11">
                  <c:v>-3.405497513080926E-2</c:v>
                </c:pt>
                <c:pt idx="12">
                  <c:v>-3.7181384118310207E-2</c:v>
                </c:pt>
                <c:pt idx="13">
                  <c:v>-3.6516299627734304E-2</c:v>
                </c:pt>
                <c:pt idx="14">
                  <c:v>-3.581881264734027E-2</c:v>
                </c:pt>
                <c:pt idx="15">
                  <c:v>-4.099409517243275E-2</c:v>
                </c:pt>
                <c:pt idx="16">
                  <c:v>-4.6288792445469545E-2</c:v>
                </c:pt>
                <c:pt idx="17">
                  <c:v>-4.5748928821250721E-2</c:v>
                </c:pt>
                <c:pt idx="18">
                  <c:v>-4.3168583835155108E-2</c:v>
                </c:pt>
                <c:pt idx="19">
                  <c:v>-4.1869702433673141E-2</c:v>
                </c:pt>
                <c:pt idx="20">
                  <c:v>-3.1366154930299255E-2</c:v>
                </c:pt>
                <c:pt idx="21">
                  <c:v>-2.9184905151462773E-2</c:v>
                </c:pt>
                <c:pt idx="22">
                  <c:v>-3.633654205958213E-2</c:v>
                </c:pt>
              </c:numCache>
            </c:numRef>
          </c:val>
          <c:smooth val="0"/>
          <c:extLst>
            <c:ext xmlns:c16="http://schemas.microsoft.com/office/drawing/2014/chart" uri="{C3380CC4-5D6E-409C-BE32-E72D297353CC}">
              <c16:uniqueId val="{00000002-5685-F34A-9639-F32064BDB287}"/>
            </c:ext>
          </c:extLst>
        </c:ser>
        <c:ser>
          <c:idx val="4"/>
          <c:order val="3"/>
          <c:tx>
            <c:strRef>
              <c:f>'4. Tot Mkt BP Changes '!$EJ$3</c:f>
              <c:strCache>
                <c:ptCount val="1"/>
                <c:pt idx="0">
                  <c:v>Real Estate Secured Personal Loans</c:v>
                </c:pt>
              </c:strCache>
            </c:strRef>
          </c:tx>
          <c:spPr>
            <a:ln w="28575" cap="rnd">
              <a:solidFill>
                <a:srgbClr val="002060"/>
              </a:solidFill>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'!$EJ$4:$EJ$28</c:f>
              <c:numCache>
                <c:formatCode>0.0%</c:formatCode>
                <c:ptCount val="25"/>
                <c:pt idx="0">
                  <c:v>0</c:v>
                </c:pt>
                <c:pt idx="1">
                  <c:v>-1.1843591346547062E-2</c:v>
                </c:pt>
                <c:pt idx="2">
                  <c:v>-1.4947083989103821E-2</c:v>
                </c:pt>
                <c:pt idx="3">
                  <c:v>-2.7981014891256716E-2</c:v>
                </c:pt>
                <c:pt idx="4">
                  <c:v>-4.1602044488315448E-2</c:v>
                </c:pt>
                <c:pt idx="5">
                  <c:v>-3.8006869786425534E-2</c:v>
                </c:pt>
                <c:pt idx="6">
                  <c:v>-3.4854119715840015E-2</c:v>
                </c:pt>
                <c:pt idx="7">
                  <c:v>-3.4161962838117912E-2</c:v>
                </c:pt>
                <c:pt idx="8">
                  <c:v>-3.0839208435135775E-2</c:v>
                </c:pt>
                <c:pt idx="9">
                  <c:v>-4.8933559318707923E-2</c:v>
                </c:pt>
                <c:pt idx="10">
                  <c:v>-6.9718035782308049E-2</c:v>
                </c:pt>
                <c:pt idx="11">
                  <c:v>-8.3689640222449069E-2</c:v>
                </c:pt>
                <c:pt idx="12">
                  <c:v>-0.10342538884666126</c:v>
                </c:pt>
                <c:pt idx="13">
                  <c:v>-0.11817212643186732</c:v>
                </c:pt>
                <c:pt idx="14">
                  <c:v>-0.12495954380112628</c:v>
                </c:pt>
                <c:pt idx="15">
                  <c:v>-0.14426933802262168</c:v>
                </c:pt>
                <c:pt idx="16">
                  <c:v>-0.15413456878947551</c:v>
                </c:pt>
                <c:pt idx="17">
                  <c:v>-0.16683853084724926</c:v>
                </c:pt>
                <c:pt idx="18">
                  <c:v>-0.18093480606143564</c:v>
                </c:pt>
                <c:pt idx="19">
                  <c:v>-0.19103022018938703</c:v>
                </c:pt>
                <c:pt idx="20">
                  <c:v>-0.19228234477242678</c:v>
                </c:pt>
                <c:pt idx="21">
                  <c:v>-0.18917296792482055</c:v>
                </c:pt>
                <c:pt idx="22">
                  <c:v>-0.19358723744197409</c:v>
                </c:pt>
              </c:numCache>
            </c:numRef>
          </c:val>
          <c:smooth val="0"/>
          <c:extLst>
            <c:ext xmlns:c16="http://schemas.microsoft.com/office/drawing/2014/chart" uri="{C3380CC4-5D6E-409C-BE32-E72D297353CC}">
              <c16:uniqueId val="{00000003-5685-F34A-9639-F32064BDB287}"/>
            </c:ext>
          </c:extLst>
        </c:ser>
        <c:ser>
          <c:idx val="5"/>
          <c:order val="4"/>
          <c:tx>
            <c:strRef>
              <c:f>'4. Tot Mkt BP Changes '!$EK$3</c:f>
              <c:strCache>
                <c:ptCount val="1"/>
                <c:pt idx="0">
                  <c:v>Other Personal Loans</c:v>
                </c:pt>
              </c:strCache>
            </c:strRef>
          </c:tx>
          <c:spPr>
            <a:ln w="28575" cap="rnd">
              <a:solidFill>
                <a:srgbClr val="00B0F0"/>
              </a:solidFill>
              <a:prstDash val="solid"/>
              <a:round/>
            </a:ln>
            <a:effectLst/>
          </c:spPr>
          <c:marker>
            <c:symbol val="none"/>
          </c:marker>
          <c:cat>
            <c:strRef>
              <c:f>'4. Tot Mkt BP Changes '!$A$4:$A$28</c:f>
              <c:strCache>
                <c:ptCount val="25"/>
                <c:pt idx="0">
                  <c:v>D</c:v>
                </c:pt>
                <c:pt idx="1">
                  <c:v>J'20</c:v>
                </c:pt>
                <c:pt idx="2">
                  <c:v>F</c:v>
                </c:pt>
                <c:pt idx="3">
                  <c:v>M</c:v>
                </c:pt>
                <c:pt idx="4">
                  <c:v>A</c:v>
                </c:pt>
                <c:pt idx="5">
                  <c:v>M</c:v>
                </c:pt>
                <c:pt idx="6">
                  <c:v>J</c:v>
                </c:pt>
                <c:pt idx="7">
                  <c:v>J</c:v>
                </c:pt>
                <c:pt idx="8">
                  <c:v>A</c:v>
                </c:pt>
                <c:pt idx="9">
                  <c:v>S</c:v>
                </c:pt>
                <c:pt idx="10">
                  <c:v>O</c:v>
                </c:pt>
                <c:pt idx="11">
                  <c:v>N</c:v>
                </c:pt>
                <c:pt idx="12">
                  <c:v>D</c:v>
                </c:pt>
                <c:pt idx="13">
                  <c:v>J'21</c:v>
                </c:pt>
                <c:pt idx="14">
                  <c:v>F</c:v>
                </c:pt>
                <c:pt idx="15">
                  <c:v>M</c:v>
                </c:pt>
                <c:pt idx="16">
                  <c:v>A</c:v>
                </c:pt>
                <c:pt idx="17">
                  <c:v>M</c:v>
                </c:pt>
                <c:pt idx="18">
                  <c:v>J</c:v>
                </c:pt>
                <c:pt idx="19">
                  <c:v>J</c:v>
                </c:pt>
                <c:pt idx="20">
                  <c:v>A</c:v>
                </c:pt>
                <c:pt idx="21">
                  <c:v>S</c:v>
                </c:pt>
                <c:pt idx="22">
                  <c:v>O</c:v>
                </c:pt>
                <c:pt idx="23">
                  <c:v>N</c:v>
                </c:pt>
                <c:pt idx="24">
                  <c:v>D</c:v>
                </c:pt>
              </c:strCache>
            </c:strRef>
          </c:cat>
          <c:val>
            <c:numRef>
              <c:f>'4. Tot Mkt BP Changes '!$EK$4:$EK$28</c:f>
              <c:numCache>
                <c:formatCode>0.0%</c:formatCode>
                <c:ptCount val="25"/>
                <c:pt idx="0">
                  <c:v>0</c:v>
                </c:pt>
                <c:pt idx="1">
                  <c:v>1.3110363096583694E-2</c:v>
                </c:pt>
                <c:pt idx="2">
                  <c:v>2.0520348893116058E-2</c:v>
                </c:pt>
                <c:pt idx="3">
                  <c:v>3.4369235566844215E-2</c:v>
                </c:pt>
                <c:pt idx="4">
                  <c:v>3.8271163501455902E-2</c:v>
                </c:pt>
                <c:pt idx="5">
                  <c:v>4.1753413064424282E-2</c:v>
                </c:pt>
                <c:pt idx="6">
                  <c:v>5.2185609062380477E-2</c:v>
                </c:pt>
                <c:pt idx="7">
                  <c:v>6.9870491460413076E-2</c:v>
                </c:pt>
                <c:pt idx="8">
                  <c:v>7.6151886475242334E-2</c:v>
                </c:pt>
                <c:pt idx="9">
                  <c:v>8.5047886902381312E-2</c:v>
                </c:pt>
                <c:pt idx="10">
                  <c:v>8.0867106897026392E-2</c:v>
                </c:pt>
                <c:pt idx="11">
                  <c:v>8.2204232795397639E-2</c:v>
                </c:pt>
                <c:pt idx="12">
                  <c:v>8.9416918486262001E-2</c:v>
                </c:pt>
                <c:pt idx="13">
                  <c:v>9.3271493338999978E-2</c:v>
                </c:pt>
                <c:pt idx="14">
                  <c:v>9.1885778976233304E-2</c:v>
                </c:pt>
                <c:pt idx="15">
                  <c:v>9.3483233982996419E-2</c:v>
                </c:pt>
                <c:pt idx="16">
                  <c:v>9.0446725773988351E-2</c:v>
                </c:pt>
                <c:pt idx="17">
                  <c:v>9.5204299062401215E-2</c:v>
                </c:pt>
                <c:pt idx="18">
                  <c:v>0.10119745122323356</c:v>
                </c:pt>
                <c:pt idx="19">
                  <c:v>0.10415950254537147</c:v>
                </c:pt>
                <c:pt idx="20">
                  <c:v>0.10103344290246302</c:v>
                </c:pt>
                <c:pt idx="21">
                  <c:v>9.0324934545012545E-2</c:v>
                </c:pt>
                <c:pt idx="22">
                  <c:v>9.3556082460248963E-2</c:v>
                </c:pt>
              </c:numCache>
            </c:numRef>
          </c:val>
          <c:smooth val="0"/>
          <c:extLst>
            <c:ext xmlns:c16="http://schemas.microsoft.com/office/drawing/2014/chart" uri="{C3380CC4-5D6E-409C-BE32-E72D297353CC}">
              <c16:uniqueId val="{00000004-5685-F34A-9639-F32064BDB287}"/>
            </c:ext>
          </c:extLst>
        </c:ser>
        <c:dLbls>
          <c:showLegendKey val="0"/>
          <c:showVal val="0"/>
          <c:showCatName val="0"/>
          <c:showSerName val="0"/>
          <c:showPercent val="0"/>
          <c:showBubbleSize val="0"/>
        </c:dLbls>
        <c:smooth val="0"/>
        <c:axId val="76376896"/>
        <c:axId val="76379648"/>
      </c:lineChart>
      <c:catAx>
        <c:axId val="763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79648"/>
        <c:crosses val="autoZero"/>
        <c:auto val="1"/>
        <c:lblAlgn val="ctr"/>
        <c:lblOffset val="100"/>
        <c:noMultiLvlLbl val="0"/>
      </c:catAx>
      <c:valAx>
        <c:axId val="76379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76896"/>
        <c:crosses val="autoZero"/>
        <c:crossBetween val="between"/>
      </c:valAx>
      <c:spPr>
        <a:noFill/>
        <a:ln>
          <a:noFill/>
        </a:ln>
        <a:effectLst/>
      </c:spPr>
    </c:plotArea>
    <c:legend>
      <c:legendPos val="b"/>
      <c:layout>
        <c:manualLayout>
          <c:xMode val="edge"/>
          <c:yMode val="edge"/>
          <c:x val="3.9935197876963077E-2"/>
          <c:y val="0.8021701426527339"/>
          <c:w val="0.93024637233976437"/>
          <c:h val="0.181309890300481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UNI Financial</a:t>
            </a:r>
          </a:p>
          <a:p>
            <a:pPr>
              <a:defRPr/>
            </a:pPr>
            <a:r>
              <a:rPr lang="en-US" sz="1000"/>
              <a:t>% Change in Share of NB Banks and CUs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2338145231846E-2"/>
          <c:y val="0.15393136017825065"/>
          <c:w val="0.876655074365704"/>
          <c:h val="0.66058839865801255"/>
        </c:manualLayout>
      </c:layout>
      <c:lineChart>
        <c:grouping val="standard"/>
        <c:varyColors val="0"/>
        <c:ser>
          <c:idx val="0"/>
          <c:order val="0"/>
          <c:tx>
            <c:strRef>
              <c:f>'17 Change in Pers Province'!$EA$4</c:f>
              <c:strCache>
                <c:ptCount val="1"/>
                <c:pt idx="0">
                  <c:v> Demand </c:v>
                </c:pt>
              </c:strCache>
            </c:strRef>
          </c:tx>
          <c:spPr>
            <a:ln w="28575" cap="rnd">
              <a:solidFill>
                <a:srgbClr val="00FA00"/>
              </a:solidFill>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Province'!$EA$9:$EA$25</c:f>
              <c:numCache>
                <c:formatCode>0.0%</c:formatCode>
                <c:ptCount val="17"/>
                <c:pt idx="0">
                  <c:v>-3.1747723140814733E-2</c:v>
                </c:pt>
                <c:pt idx="1">
                  <c:v>-3.0660425652796457E-2</c:v>
                </c:pt>
                <c:pt idx="2">
                  <c:v>-4.6639693278704472E-2</c:v>
                </c:pt>
                <c:pt idx="3">
                  <c:v>-3.3947546353298462E-2</c:v>
                </c:pt>
                <c:pt idx="4">
                  <c:v>-1.2357337358864039E-2</c:v>
                </c:pt>
                <c:pt idx="5">
                  <c:v>-1.6596529712637045E-2</c:v>
                </c:pt>
                <c:pt idx="6">
                  <c:v>-3.7403494656297637E-2</c:v>
                </c:pt>
                <c:pt idx="7">
                  <c:v>-2.5650468653495535E-2</c:v>
                </c:pt>
                <c:pt idx="8">
                  <c:v>-2.3268586563426508E-2</c:v>
                </c:pt>
                <c:pt idx="9">
                  <c:v>-2.2996165867695411E-2</c:v>
                </c:pt>
                <c:pt idx="10">
                  <c:v>-1.6408325174532376E-2</c:v>
                </c:pt>
                <c:pt idx="11">
                  <c:v>8.5354647098536407E-2</c:v>
                </c:pt>
                <c:pt idx="12">
                  <c:v>8.6813078382257838E-2</c:v>
                </c:pt>
                <c:pt idx="13">
                  <c:v>-9.284827842843929E-3</c:v>
                </c:pt>
                <c:pt idx="14">
                  <c:v>-2.0094330672794401E-2</c:v>
                </c:pt>
                <c:pt idx="15">
                  <c:v>3.7845129977361697E-2</c:v>
                </c:pt>
                <c:pt idx="16">
                  <c:v>-3.198334421262912E-2</c:v>
                </c:pt>
              </c:numCache>
            </c:numRef>
          </c:val>
          <c:smooth val="0"/>
          <c:extLst>
            <c:ext xmlns:c16="http://schemas.microsoft.com/office/drawing/2014/chart" uri="{C3380CC4-5D6E-409C-BE32-E72D297353CC}">
              <c16:uniqueId val="{00000000-33C2-9846-B854-3D69F0428AE2}"/>
            </c:ext>
          </c:extLst>
        </c:ser>
        <c:ser>
          <c:idx val="1"/>
          <c:order val="1"/>
          <c:tx>
            <c:strRef>
              <c:f>'17 Change in Pers Province'!$EB$4</c:f>
              <c:strCache>
                <c:ptCount val="1"/>
                <c:pt idx="0">
                  <c:v> Term </c:v>
                </c:pt>
              </c:strCache>
            </c:strRef>
          </c:tx>
          <c:spPr>
            <a:ln w="28575" cap="rnd">
              <a:solidFill>
                <a:srgbClr val="C00000"/>
              </a:solidFill>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Province'!$EB$9:$EB$25</c:f>
              <c:numCache>
                <c:formatCode>0.0%</c:formatCode>
                <c:ptCount val="17"/>
                <c:pt idx="0">
                  <c:v>-6.0650325078321105E-2</c:v>
                </c:pt>
                <c:pt idx="1">
                  <c:v>-5.8640423860523441E-2</c:v>
                </c:pt>
                <c:pt idx="2">
                  <c:v>-7.207137600157279E-2</c:v>
                </c:pt>
                <c:pt idx="3">
                  <c:v>-6.8905703089126663E-2</c:v>
                </c:pt>
                <c:pt idx="4">
                  <c:v>-0.10394149586075081</c:v>
                </c:pt>
                <c:pt idx="5">
                  <c:v>-0.12018769305088134</c:v>
                </c:pt>
                <c:pt idx="6">
                  <c:v>-0.12338464569727613</c:v>
                </c:pt>
                <c:pt idx="7">
                  <c:v>-0.15853272505840627</c:v>
                </c:pt>
                <c:pt idx="8">
                  <c:v>-0.19683615110118702</c:v>
                </c:pt>
                <c:pt idx="9">
                  <c:v>-0.20355129533699368</c:v>
                </c:pt>
                <c:pt idx="10">
                  <c:v>-0.20632014791755199</c:v>
                </c:pt>
                <c:pt idx="11">
                  <c:v>-0.21807880074339989</c:v>
                </c:pt>
                <c:pt idx="12">
                  <c:v>-0.22303147892988559</c:v>
                </c:pt>
                <c:pt idx="13">
                  <c:v>-0.25911588487705456</c:v>
                </c:pt>
                <c:pt idx="14">
                  <c:v>-0.26432701509411766</c:v>
                </c:pt>
                <c:pt idx="15">
                  <c:v>-0.26194873859621193</c:v>
                </c:pt>
                <c:pt idx="16">
                  <c:v>-0.25272009832232645</c:v>
                </c:pt>
              </c:numCache>
            </c:numRef>
          </c:val>
          <c:smooth val="0"/>
          <c:extLst>
            <c:ext xmlns:c16="http://schemas.microsoft.com/office/drawing/2014/chart" uri="{C3380CC4-5D6E-409C-BE32-E72D297353CC}">
              <c16:uniqueId val="{00000001-33C2-9846-B854-3D69F0428AE2}"/>
            </c:ext>
          </c:extLst>
        </c:ser>
        <c:ser>
          <c:idx val="2"/>
          <c:order val="2"/>
          <c:tx>
            <c:strRef>
              <c:f>'17 Change in Pers Province'!$EC$4</c:f>
              <c:strCache>
                <c:ptCount val="1"/>
                <c:pt idx="0">
                  <c:v> Total Deposits </c:v>
                </c:pt>
              </c:strCache>
            </c:strRef>
          </c:tx>
          <c:spPr>
            <a:ln w="28575" cap="rnd">
              <a:solidFill>
                <a:srgbClr val="0432FF"/>
              </a:solidFill>
              <a:prstDash val="sysDot"/>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Province'!$EC$9:$EC$25</c:f>
              <c:numCache>
                <c:formatCode>0.0%</c:formatCode>
                <c:ptCount val="17"/>
                <c:pt idx="0">
                  <c:v>-5.2402625046530232E-2</c:v>
                </c:pt>
                <c:pt idx="1">
                  <c:v>-5.111513750105201E-2</c:v>
                </c:pt>
                <c:pt idx="2">
                  <c:v>-6.5132894538157196E-2</c:v>
                </c:pt>
                <c:pt idx="3">
                  <c:v>-5.8464260553485373E-2</c:v>
                </c:pt>
                <c:pt idx="4">
                  <c:v>-6.3718796855106757E-2</c:v>
                </c:pt>
                <c:pt idx="5">
                  <c:v>-7.155457809367069E-2</c:v>
                </c:pt>
                <c:pt idx="6">
                  <c:v>-8.2238392921513206E-2</c:v>
                </c:pt>
                <c:pt idx="7">
                  <c:v>-9.1799761750166117E-2</c:v>
                </c:pt>
                <c:pt idx="8">
                  <c:v>-0.10718818466518142</c:v>
                </c:pt>
                <c:pt idx="9">
                  <c:v>-0.11009184868949748</c:v>
                </c:pt>
                <c:pt idx="10">
                  <c:v>-0.11071531650224044</c:v>
                </c:pt>
                <c:pt idx="11">
                  <c:v>-7.1745456606245581E-2</c:v>
                </c:pt>
                <c:pt idx="12">
                  <c:v>-7.7424534396470332E-2</c:v>
                </c:pt>
                <c:pt idx="13">
                  <c:v>-0.14867867018115091</c:v>
                </c:pt>
                <c:pt idx="14">
                  <c:v>-0.16097290546957188</c:v>
                </c:pt>
                <c:pt idx="15">
                  <c:v>-0.1332180634052903</c:v>
                </c:pt>
                <c:pt idx="16">
                  <c:v>-0.17136045699221536</c:v>
                </c:pt>
              </c:numCache>
            </c:numRef>
          </c:val>
          <c:smooth val="0"/>
          <c:extLst>
            <c:ext xmlns:c16="http://schemas.microsoft.com/office/drawing/2014/chart" uri="{C3380CC4-5D6E-409C-BE32-E72D297353CC}">
              <c16:uniqueId val="{00000002-33C2-9846-B854-3D69F0428AE2}"/>
            </c:ext>
          </c:extLst>
        </c:ser>
        <c:ser>
          <c:idx val="3"/>
          <c:order val="3"/>
          <c:tx>
            <c:strRef>
              <c:f>'17 Change in Pers Province'!$ED$4</c:f>
              <c:strCache>
                <c:ptCount val="1"/>
                <c:pt idx="0">
                  <c:v> Mortgages </c:v>
                </c:pt>
              </c:strCache>
            </c:strRef>
          </c:tx>
          <c:spPr>
            <a:ln w="28575" cap="rnd">
              <a:solidFill>
                <a:srgbClr val="AB7942"/>
              </a:solidFill>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Province'!$ED$9:$ED$25</c:f>
              <c:numCache>
                <c:formatCode>0.0%</c:formatCode>
                <c:ptCount val="17"/>
                <c:pt idx="0">
                  <c:v>1.7875709811083578E-3</c:v>
                </c:pt>
                <c:pt idx="1">
                  <c:v>2.5067238887406459E-2</c:v>
                </c:pt>
                <c:pt idx="2">
                  <c:v>2.3604234067578844E-2</c:v>
                </c:pt>
                <c:pt idx="3">
                  <c:v>2.7941970884152696E-2</c:v>
                </c:pt>
                <c:pt idx="4">
                  <c:v>5.034032576434732E-2</c:v>
                </c:pt>
                <c:pt idx="5">
                  <c:v>7.7050010294458765E-2</c:v>
                </c:pt>
                <c:pt idx="6">
                  <c:v>9.5409847230551806E-2</c:v>
                </c:pt>
                <c:pt idx="7">
                  <c:v>9.3520052997070113E-2</c:v>
                </c:pt>
                <c:pt idx="8">
                  <c:v>0.10614737506826277</c:v>
                </c:pt>
                <c:pt idx="9">
                  <c:v>0.11258271549610886</c:v>
                </c:pt>
                <c:pt idx="10">
                  <c:v>0.11221495827855507</c:v>
                </c:pt>
                <c:pt idx="11">
                  <c:v>0.12768175605646204</c:v>
                </c:pt>
                <c:pt idx="12">
                  <c:v>0.12630794066266973</c:v>
                </c:pt>
                <c:pt idx="13">
                  <c:v>0.12134890782201518</c:v>
                </c:pt>
                <c:pt idx="14">
                  <c:v>0.12110255351021677</c:v>
                </c:pt>
                <c:pt idx="15">
                  <c:v>0.12999926094709163</c:v>
                </c:pt>
                <c:pt idx="16">
                  <c:v>0.13723773850839435</c:v>
                </c:pt>
              </c:numCache>
            </c:numRef>
          </c:val>
          <c:smooth val="0"/>
          <c:extLst>
            <c:ext xmlns:c16="http://schemas.microsoft.com/office/drawing/2014/chart" uri="{C3380CC4-5D6E-409C-BE32-E72D297353CC}">
              <c16:uniqueId val="{00000003-33C2-9846-B854-3D69F0428AE2}"/>
            </c:ext>
          </c:extLst>
        </c:ser>
        <c:ser>
          <c:idx val="4"/>
          <c:order val="4"/>
          <c:tx>
            <c:strRef>
              <c:f>'17 Change in Pers Province'!$EE$4</c:f>
              <c:strCache>
                <c:ptCount val="1"/>
                <c:pt idx="0">
                  <c:v> Personal Loans </c:v>
                </c:pt>
              </c:strCache>
            </c:strRef>
          </c:tx>
          <c:spPr>
            <a:ln w="28575" cap="rnd">
              <a:solidFill>
                <a:srgbClr val="00B0F0"/>
              </a:solidFill>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Province'!$EE$9:$EE$25</c:f>
              <c:numCache>
                <c:formatCode>0.0%</c:formatCode>
                <c:ptCount val="17"/>
                <c:pt idx="0">
                  <c:v>-2.0528319853777084E-3</c:v>
                </c:pt>
                <c:pt idx="1">
                  <c:v>-2.6430125960274393E-2</c:v>
                </c:pt>
                <c:pt idx="2">
                  <c:v>-5.2771299653363725E-2</c:v>
                </c:pt>
                <c:pt idx="3">
                  <c:v>-5.0464644545449383E-2</c:v>
                </c:pt>
                <c:pt idx="4">
                  <c:v>-7.7325669959882173E-2</c:v>
                </c:pt>
                <c:pt idx="5">
                  <c:v>-7.6409271061961798E-2</c:v>
                </c:pt>
                <c:pt idx="6">
                  <c:v>-0.10531449387100847</c:v>
                </c:pt>
                <c:pt idx="7">
                  <c:v>-7.6653103731285685E-2</c:v>
                </c:pt>
                <c:pt idx="8">
                  <c:v>-8.7301144615029122E-2</c:v>
                </c:pt>
                <c:pt idx="9">
                  <c:v>-8.9598227691276525E-2</c:v>
                </c:pt>
                <c:pt idx="10">
                  <c:v>-9.7402909759725015E-2</c:v>
                </c:pt>
                <c:pt idx="11">
                  <c:v>-0.10439695554109737</c:v>
                </c:pt>
                <c:pt idx="12">
                  <c:v>-6.0207662940793646E-2</c:v>
                </c:pt>
                <c:pt idx="13">
                  <c:v>-9.7749748031649014E-2</c:v>
                </c:pt>
                <c:pt idx="14">
                  <c:v>-9.7397445058535398E-2</c:v>
                </c:pt>
                <c:pt idx="15">
                  <c:v>-9.3389458666788591E-2</c:v>
                </c:pt>
                <c:pt idx="16">
                  <c:v>-5.2943575545007747E-2</c:v>
                </c:pt>
              </c:numCache>
            </c:numRef>
          </c:val>
          <c:smooth val="0"/>
          <c:extLst>
            <c:ext xmlns:c16="http://schemas.microsoft.com/office/drawing/2014/chart" uri="{C3380CC4-5D6E-409C-BE32-E72D297353CC}">
              <c16:uniqueId val="{00000004-33C2-9846-B854-3D69F0428AE2}"/>
            </c:ext>
          </c:extLst>
        </c:ser>
        <c:ser>
          <c:idx val="5"/>
          <c:order val="5"/>
          <c:tx>
            <c:strRef>
              <c:f>'17 Change in Pers Province'!$EF$4</c:f>
              <c:strCache>
                <c:ptCount val="1"/>
                <c:pt idx="0">
                  <c:v> Total Personal Loans </c:v>
                </c:pt>
              </c:strCache>
            </c:strRef>
          </c:tx>
          <c:spPr>
            <a:ln w="28575" cap="rnd">
              <a:solidFill>
                <a:srgbClr val="FF0000"/>
              </a:solidFill>
              <a:prstDash val="sysDot"/>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Province'!$EF$9:$EF$25</c:f>
              <c:numCache>
                <c:formatCode>0.0%</c:formatCode>
                <c:ptCount val="17"/>
                <c:pt idx="0">
                  <c:v>1.7529684413585815E-2</c:v>
                </c:pt>
                <c:pt idx="1">
                  <c:v>2.7104587594503616E-2</c:v>
                </c:pt>
                <c:pt idx="2">
                  <c:v>1.7510887162685517E-2</c:v>
                </c:pt>
                <c:pt idx="3">
                  <c:v>2.2354161556355688E-2</c:v>
                </c:pt>
                <c:pt idx="4">
                  <c:v>2.9135397733945998E-2</c:v>
                </c:pt>
                <c:pt idx="5">
                  <c:v>4.854500840980016E-2</c:v>
                </c:pt>
                <c:pt idx="6">
                  <c:v>5.1316365378863985E-2</c:v>
                </c:pt>
                <c:pt idx="7">
                  <c:v>6.0847118000285631E-2</c:v>
                </c:pt>
                <c:pt idx="8">
                  <c:v>6.5577829738383664E-2</c:v>
                </c:pt>
                <c:pt idx="9">
                  <c:v>6.974106440125398E-2</c:v>
                </c:pt>
                <c:pt idx="10">
                  <c:v>6.6292996827081757E-2</c:v>
                </c:pt>
                <c:pt idx="11">
                  <c:v>7.5337835376293211E-2</c:v>
                </c:pt>
                <c:pt idx="12">
                  <c:v>8.8563596740482059E-2</c:v>
                </c:pt>
                <c:pt idx="13">
                  <c:v>7.3069167021250644E-2</c:v>
                </c:pt>
                <c:pt idx="14">
                  <c:v>7.517496937749682E-2</c:v>
                </c:pt>
                <c:pt idx="15">
                  <c:v>9.7263416286931637E-2</c:v>
                </c:pt>
                <c:pt idx="16">
                  <c:v>0.13656478807919364</c:v>
                </c:pt>
              </c:numCache>
            </c:numRef>
          </c:val>
          <c:smooth val="0"/>
          <c:extLst>
            <c:ext xmlns:c16="http://schemas.microsoft.com/office/drawing/2014/chart" uri="{C3380CC4-5D6E-409C-BE32-E72D297353CC}">
              <c16:uniqueId val="{00000005-33C2-9846-B854-3D69F0428AE2}"/>
            </c:ext>
          </c:extLst>
        </c:ser>
        <c:ser>
          <c:idx val="6"/>
          <c:order val="6"/>
          <c:tx>
            <c:strRef>
              <c:f>'17 Change in Pers Province'!$EG$4</c:f>
              <c:strCache>
                <c:ptCount val="1"/>
                <c:pt idx="0">
                  <c:v> Total Deps and Loans </c:v>
                </c:pt>
              </c:strCache>
            </c:strRef>
          </c:tx>
          <c:spPr>
            <a:ln w="28575" cap="rnd">
              <a:solidFill>
                <a:schemeClr val="tx1"/>
              </a:solidFill>
              <a:prstDash val="sysDot"/>
              <a:round/>
            </a:ln>
            <a:effectLst/>
          </c:spPr>
          <c:marker>
            <c:symbol val="none"/>
          </c:marker>
          <c:cat>
            <c:strRef>
              <c:f>'17 Change in Pers Province'!$DZ$9:$DZ$25</c:f>
              <c:strCache>
                <c:ptCount val="17"/>
                <c:pt idx="0">
                  <c:v>Q3</c:v>
                </c:pt>
                <c:pt idx="1">
                  <c:v>Q4</c:v>
                </c:pt>
                <c:pt idx="2">
                  <c:v>Q1'18</c:v>
                </c:pt>
                <c:pt idx="3">
                  <c:v>Q2</c:v>
                </c:pt>
                <c:pt idx="4">
                  <c:v>Q3</c:v>
                </c:pt>
                <c:pt idx="5">
                  <c:v>Q4</c:v>
                </c:pt>
                <c:pt idx="6">
                  <c:v>Q1'19</c:v>
                </c:pt>
                <c:pt idx="7">
                  <c:v>Q2</c:v>
                </c:pt>
                <c:pt idx="8">
                  <c:v>Q3</c:v>
                </c:pt>
                <c:pt idx="9">
                  <c:v>Q4</c:v>
                </c:pt>
                <c:pt idx="10">
                  <c:v>Q1'20</c:v>
                </c:pt>
                <c:pt idx="11">
                  <c:v>Q2</c:v>
                </c:pt>
                <c:pt idx="12">
                  <c:v>Q3</c:v>
                </c:pt>
                <c:pt idx="13">
                  <c:v>Q4</c:v>
                </c:pt>
                <c:pt idx="14">
                  <c:v>Q1'21</c:v>
                </c:pt>
                <c:pt idx="15">
                  <c:v>Q2</c:v>
                </c:pt>
                <c:pt idx="16">
                  <c:v>Q3</c:v>
                </c:pt>
              </c:strCache>
            </c:strRef>
          </c:cat>
          <c:val>
            <c:numRef>
              <c:f>'17 Change in Pers Province'!$EG$9:$EG$25</c:f>
              <c:numCache>
                <c:formatCode>0.0%</c:formatCode>
                <c:ptCount val="17"/>
                <c:pt idx="0">
                  <c:v>-1.1257956418291278E-2</c:v>
                </c:pt>
                <c:pt idx="1">
                  <c:v>-6.7914410540217268E-3</c:v>
                </c:pt>
                <c:pt idx="2">
                  <c:v>-1.7921993079292688E-2</c:v>
                </c:pt>
                <c:pt idx="3">
                  <c:v>-1.0741254677705259E-2</c:v>
                </c:pt>
                <c:pt idx="4">
                  <c:v>-8.8211318640782736E-3</c:v>
                </c:pt>
                <c:pt idx="5">
                  <c:v>-3.0450789078654049E-3</c:v>
                </c:pt>
                <c:pt idx="6">
                  <c:v>-4.7743921663089255E-3</c:v>
                </c:pt>
                <c:pt idx="7">
                  <c:v>-2.761026046246885E-3</c:v>
                </c:pt>
                <c:pt idx="8">
                  <c:v>-7.5989750272867891E-3</c:v>
                </c:pt>
                <c:pt idx="9">
                  <c:v>-6.8233126592278492E-3</c:v>
                </c:pt>
                <c:pt idx="10">
                  <c:v>-7.5604230355207514E-3</c:v>
                </c:pt>
                <c:pt idx="11">
                  <c:v>1.8271245267719127E-2</c:v>
                </c:pt>
                <c:pt idx="12">
                  <c:v>2.3991773967215406E-2</c:v>
                </c:pt>
                <c:pt idx="13">
                  <c:v>-1.702519593332863E-2</c:v>
                </c:pt>
                <c:pt idx="14">
                  <c:v>-2.0598733576679646E-2</c:v>
                </c:pt>
                <c:pt idx="15">
                  <c:v>4.6752332340745583E-3</c:v>
                </c:pt>
                <c:pt idx="16">
                  <c:v>3.4528732127157556E-3</c:v>
                </c:pt>
              </c:numCache>
            </c:numRef>
          </c:val>
          <c:smooth val="0"/>
          <c:extLst>
            <c:ext xmlns:c16="http://schemas.microsoft.com/office/drawing/2014/chart" uri="{C3380CC4-5D6E-409C-BE32-E72D297353CC}">
              <c16:uniqueId val="{00000006-33C2-9846-B854-3D69F0428AE2}"/>
            </c:ext>
          </c:extLst>
        </c:ser>
        <c:dLbls>
          <c:showLegendKey val="0"/>
          <c:showVal val="0"/>
          <c:showCatName val="0"/>
          <c:showSerName val="0"/>
          <c:showPercent val="0"/>
          <c:showBubbleSize val="0"/>
        </c:dLbls>
        <c:smooth val="0"/>
        <c:axId val="81439968"/>
        <c:axId val="81442720"/>
      </c:lineChart>
      <c:catAx>
        <c:axId val="8143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42720"/>
        <c:crosses val="autoZero"/>
        <c:auto val="1"/>
        <c:lblAlgn val="ctr"/>
        <c:lblOffset val="100"/>
        <c:noMultiLvlLbl val="0"/>
      </c:catAx>
      <c:valAx>
        <c:axId val="81442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39968"/>
        <c:crosses val="autoZero"/>
        <c:crossBetween val="between"/>
      </c:valAx>
      <c:spPr>
        <a:noFill/>
        <a:ln>
          <a:noFill/>
        </a:ln>
        <a:effectLst/>
      </c:spPr>
    </c:plotArea>
    <c:legend>
      <c:legendPos val="b"/>
      <c:layout>
        <c:manualLayout>
          <c:xMode val="edge"/>
          <c:yMode val="edge"/>
          <c:x val="7.6041557305336793E-2"/>
          <c:y val="0.83966941587638899"/>
          <c:w val="0.86250000000000004"/>
          <c:h val="0.160330584123611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BC 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473384465242664"/>
          <c:w val="0.85836329833770775"/>
          <c:h val="0.64965833593791988"/>
        </c:manualLayout>
      </c:layout>
      <c:lineChart>
        <c:grouping val="standard"/>
        <c:varyColors val="0"/>
        <c:ser>
          <c:idx val="0"/>
          <c:order val="0"/>
          <c:tx>
            <c:strRef>
              <c:f>'22 5 Yr Change Prov Sh of Bks'!$AO$72</c:f>
              <c:strCache>
                <c:ptCount val="1"/>
                <c:pt idx="0">
                  <c:v> Van City </c:v>
                </c:pt>
              </c:strCache>
            </c:strRef>
          </c:tx>
          <c:spPr>
            <a:ln w="28575" cap="rnd">
              <a:solidFill>
                <a:srgbClr val="FF0000"/>
              </a:solidFill>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Bks'!$AO$73:$AO$78</c:f>
              <c:numCache>
                <c:formatCode>0.0%</c:formatCode>
                <c:ptCount val="6"/>
                <c:pt idx="0">
                  <c:v>0</c:v>
                </c:pt>
                <c:pt idx="1">
                  <c:v>-1.2204570889870826E-2</c:v>
                </c:pt>
                <c:pt idx="2">
                  <c:v>-6.4340249068193994E-2</c:v>
                </c:pt>
                <c:pt idx="3">
                  <c:v>-0.10628013941932274</c:v>
                </c:pt>
                <c:pt idx="4">
                  <c:v>-0.11997988591809394</c:v>
                </c:pt>
                <c:pt idx="5">
                  <c:v>-0.11270137408099269</c:v>
                </c:pt>
              </c:numCache>
            </c:numRef>
          </c:val>
          <c:smooth val="0"/>
          <c:extLst>
            <c:ext xmlns:c16="http://schemas.microsoft.com/office/drawing/2014/chart" uri="{C3380CC4-5D6E-409C-BE32-E72D297353CC}">
              <c16:uniqueId val="{00000000-AC9C-1947-85AC-1C0EB2D747CF}"/>
            </c:ext>
          </c:extLst>
        </c:ser>
        <c:ser>
          <c:idx val="1"/>
          <c:order val="1"/>
          <c:tx>
            <c:strRef>
              <c:f>'22 5 Yr Change Prov Sh of Bks'!$AP$72</c:f>
              <c:strCache>
                <c:ptCount val="1"/>
                <c:pt idx="0">
                  <c:v> Coast Capital </c:v>
                </c:pt>
              </c:strCache>
            </c:strRef>
          </c:tx>
          <c:spPr>
            <a:ln w="28575" cap="rnd">
              <a:solidFill>
                <a:srgbClr val="0432FF"/>
              </a:solidFill>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Bks'!$AP$73:$AP$78</c:f>
              <c:numCache>
                <c:formatCode>0.0%</c:formatCode>
                <c:ptCount val="6"/>
                <c:pt idx="0">
                  <c:v>0</c:v>
                </c:pt>
                <c:pt idx="1">
                  <c:v>4.260685389091589E-2</c:v>
                </c:pt>
                <c:pt idx="2">
                  <c:v>0.10748520242018297</c:v>
                </c:pt>
                <c:pt idx="3">
                  <c:v>0.1243668570752553</c:v>
                </c:pt>
                <c:pt idx="4">
                  <c:v>0.13613074402964143</c:v>
                </c:pt>
                <c:pt idx="5">
                  <c:v>0.16039173185150074</c:v>
                </c:pt>
              </c:numCache>
            </c:numRef>
          </c:val>
          <c:smooth val="0"/>
          <c:extLst>
            <c:ext xmlns:c16="http://schemas.microsoft.com/office/drawing/2014/chart" uri="{C3380CC4-5D6E-409C-BE32-E72D297353CC}">
              <c16:uniqueId val="{00000001-AC9C-1947-85AC-1C0EB2D747CF}"/>
            </c:ext>
          </c:extLst>
        </c:ser>
        <c:ser>
          <c:idx val="2"/>
          <c:order val="2"/>
          <c:tx>
            <c:strRef>
              <c:f>'22 5 Yr Change Prov Sh of Bks'!$AQ$72</c:f>
              <c:strCache>
                <c:ptCount val="1"/>
                <c:pt idx="0">
                  <c:v> First West </c:v>
                </c:pt>
              </c:strCache>
            </c:strRef>
          </c:tx>
          <c:spPr>
            <a:ln w="28575" cap="rnd">
              <a:solidFill>
                <a:srgbClr val="AB7942"/>
              </a:solidFill>
              <a:prstDash val="solid"/>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Bks'!$AQ$73:$AQ$78</c:f>
              <c:numCache>
                <c:formatCode>0.0%</c:formatCode>
                <c:ptCount val="6"/>
                <c:pt idx="0">
                  <c:v>0</c:v>
                </c:pt>
                <c:pt idx="1">
                  <c:v>-5.1313448646778483E-2</c:v>
                </c:pt>
                <c:pt idx="2">
                  <c:v>-8.682267261514294E-2</c:v>
                </c:pt>
                <c:pt idx="3">
                  <c:v>-6.4246669286048552E-2</c:v>
                </c:pt>
                <c:pt idx="4">
                  <c:v>-6.0284004559014941E-2</c:v>
                </c:pt>
                <c:pt idx="5">
                  <c:v>-9.0322452427716735E-2</c:v>
                </c:pt>
              </c:numCache>
            </c:numRef>
          </c:val>
          <c:smooth val="0"/>
          <c:extLst>
            <c:ext xmlns:c16="http://schemas.microsoft.com/office/drawing/2014/chart" uri="{C3380CC4-5D6E-409C-BE32-E72D297353CC}">
              <c16:uniqueId val="{00000002-AC9C-1947-85AC-1C0EB2D747CF}"/>
            </c:ext>
          </c:extLst>
        </c:ser>
        <c:ser>
          <c:idx val="3"/>
          <c:order val="3"/>
          <c:tx>
            <c:strRef>
              <c:f>'22 5 Yr Change Prov Sh of Bks'!$AR$72</c:f>
              <c:strCache>
                <c:ptCount val="1"/>
                <c:pt idx="0">
                  <c:v> Prospera </c:v>
                </c:pt>
              </c:strCache>
            </c:strRef>
          </c:tx>
          <c:spPr>
            <a:ln w="28575" cap="rnd">
              <a:solidFill>
                <a:srgbClr val="FFC000"/>
              </a:solidFill>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Bks'!$AR$73:$AR$78</c:f>
              <c:numCache>
                <c:formatCode>0.0%</c:formatCode>
                <c:ptCount val="6"/>
                <c:pt idx="0">
                  <c:v>0</c:v>
                </c:pt>
                <c:pt idx="1">
                  <c:v>-1.1560037457559008E-2</c:v>
                </c:pt>
                <c:pt idx="2">
                  <c:v>6.0738452167115244E-2</c:v>
                </c:pt>
                <c:pt idx="3">
                  <c:v>3.4037906989865654E-2</c:v>
                </c:pt>
                <c:pt idx="4">
                  <c:v>-3.2360947250168371E-3</c:v>
                </c:pt>
                <c:pt idx="5">
                  <c:v>5.7695415601545112E-2</c:v>
                </c:pt>
              </c:numCache>
            </c:numRef>
          </c:val>
          <c:smooth val="0"/>
          <c:extLst>
            <c:ext xmlns:c16="http://schemas.microsoft.com/office/drawing/2014/chart" uri="{C3380CC4-5D6E-409C-BE32-E72D297353CC}">
              <c16:uniqueId val="{00000003-AC9C-1947-85AC-1C0EB2D747CF}"/>
            </c:ext>
          </c:extLst>
        </c:ser>
        <c:ser>
          <c:idx val="4"/>
          <c:order val="4"/>
          <c:tx>
            <c:strRef>
              <c:f>'22 5 Yr Change Prov Sh of Bks'!$AS$72</c:f>
              <c:strCache>
                <c:ptCount val="1"/>
                <c:pt idx="0">
                  <c:v> Interior </c:v>
                </c:pt>
              </c:strCache>
            </c:strRef>
          </c:tx>
          <c:spPr>
            <a:ln w="28575" cap="rnd">
              <a:solidFill>
                <a:schemeClr val="tx1"/>
              </a:solidFill>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Bks'!$AS$73:$AS$78</c:f>
              <c:numCache>
                <c:formatCode>0.0%</c:formatCode>
                <c:ptCount val="6"/>
                <c:pt idx="0">
                  <c:v>0</c:v>
                </c:pt>
                <c:pt idx="1">
                  <c:v>1.6434843404253413E-2</c:v>
                </c:pt>
                <c:pt idx="2">
                  <c:v>-6.8406967102309799E-2</c:v>
                </c:pt>
                <c:pt idx="3">
                  <c:v>-5.1305395683764542E-2</c:v>
                </c:pt>
                <c:pt idx="4">
                  <c:v>-1.9536124822061986E-2</c:v>
                </c:pt>
                <c:pt idx="5">
                  <c:v>-1.9547547877984121E-2</c:v>
                </c:pt>
              </c:numCache>
            </c:numRef>
          </c:val>
          <c:smooth val="0"/>
          <c:extLst>
            <c:ext xmlns:c16="http://schemas.microsoft.com/office/drawing/2014/chart" uri="{C3380CC4-5D6E-409C-BE32-E72D297353CC}">
              <c16:uniqueId val="{00000004-AC9C-1947-85AC-1C0EB2D747CF}"/>
            </c:ext>
          </c:extLst>
        </c:ser>
        <c:ser>
          <c:idx val="5"/>
          <c:order val="5"/>
          <c:tx>
            <c:strRef>
              <c:f>'22 5 Yr Change Prov Sh of Bks'!$AT$72</c:f>
              <c:strCache>
                <c:ptCount val="1"/>
                <c:pt idx="0">
                  <c:v> Coastal Community </c:v>
                </c:pt>
              </c:strCache>
            </c:strRef>
          </c:tx>
          <c:spPr>
            <a:ln w="28575" cap="rnd">
              <a:solidFill>
                <a:srgbClr val="00B050"/>
              </a:solidFill>
              <a:prstDash val="solid"/>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Bks'!$AT$73:$AT$78</c:f>
              <c:numCache>
                <c:formatCode>0.0%</c:formatCode>
                <c:ptCount val="6"/>
                <c:pt idx="0">
                  <c:v>0</c:v>
                </c:pt>
                <c:pt idx="1">
                  <c:v>5.3015862779503299E-2</c:v>
                </c:pt>
                <c:pt idx="2">
                  <c:v>9.5776771465723456E-2</c:v>
                </c:pt>
                <c:pt idx="3">
                  <c:v>3.0729283052877199E-2</c:v>
                </c:pt>
                <c:pt idx="4">
                  <c:v>8.090866205288888E-2</c:v>
                </c:pt>
                <c:pt idx="5">
                  <c:v>7.2145814218457074E-2</c:v>
                </c:pt>
              </c:numCache>
            </c:numRef>
          </c:val>
          <c:smooth val="0"/>
          <c:extLst>
            <c:ext xmlns:c16="http://schemas.microsoft.com/office/drawing/2014/chart" uri="{C3380CC4-5D6E-409C-BE32-E72D297353CC}">
              <c16:uniqueId val="{00000005-AC9C-1947-85AC-1C0EB2D747CF}"/>
            </c:ext>
          </c:extLst>
        </c:ser>
        <c:ser>
          <c:idx val="6"/>
          <c:order val="6"/>
          <c:tx>
            <c:strRef>
              <c:f>'22 5 Yr Change Prov Sh of Bks'!$AU$72</c:f>
              <c:strCache>
                <c:ptCount val="1"/>
                <c:pt idx="0">
                  <c:v> Blue Shore </c:v>
                </c:pt>
              </c:strCache>
            </c:strRef>
          </c:tx>
          <c:spPr>
            <a:ln w="28575" cap="rnd">
              <a:solidFill>
                <a:srgbClr val="00B0F0"/>
              </a:solidFill>
              <a:prstDash val="solid"/>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Bks'!$AU$73:$AU$78</c:f>
              <c:numCache>
                <c:formatCode>0.0%</c:formatCode>
                <c:ptCount val="6"/>
                <c:pt idx="0">
                  <c:v>0</c:v>
                </c:pt>
                <c:pt idx="1">
                  <c:v>5.1888047502722967E-2</c:v>
                </c:pt>
                <c:pt idx="2">
                  <c:v>0.11296434728616706</c:v>
                </c:pt>
                <c:pt idx="3">
                  <c:v>0.14439667169010717</c:v>
                </c:pt>
                <c:pt idx="4">
                  <c:v>0.18848142508859403</c:v>
                </c:pt>
                <c:pt idx="5">
                  <c:v>0.20019147735161635</c:v>
                </c:pt>
              </c:numCache>
            </c:numRef>
          </c:val>
          <c:smooth val="0"/>
          <c:extLst>
            <c:ext xmlns:c16="http://schemas.microsoft.com/office/drawing/2014/chart" uri="{C3380CC4-5D6E-409C-BE32-E72D297353CC}">
              <c16:uniqueId val="{00000006-AC9C-1947-85AC-1C0EB2D747CF}"/>
            </c:ext>
          </c:extLst>
        </c:ser>
        <c:ser>
          <c:idx val="7"/>
          <c:order val="7"/>
          <c:tx>
            <c:strRef>
              <c:f>'22 5 Yr Change Prov Sh of Bks'!$AV$72</c:f>
              <c:strCache>
                <c:ptCount val="1"/>
                <c:pt idx="0">
                  <c:v> Gulf and Fraser </c:v>
                </c:pt>
              </c:strCache>
            </c:strRef>
          </c:tx>
          <c:spPr>
            <a:ln w="28575" cap="rnd">
              <a:solidFill>
                <a:schemeClr val="accent2">
                  <a:lumMod val="60000"/>
                </a:schemeClr>
              </a:solidFill>
              <a:round/>
            </a:ln>
            <a:effectLst/>
          </c:spPr>
          <c:marker>
            <c:symbol val="none"/>
          </c:marker>
          <c:cat>
            <c:numRef>
              <c:f>'22 5 Yr Change Prov Sh of Bks'!$AN$73:$AN$78</c:f>
              <c:numCache>
                <c:formatCode>General</c:formatCode>
                <c:ptCount val="6"/>
                <c:pt idx="0">
                  <c:v>2015</c:v>
                </c:pt>
                <c:pt idx="1">
                  <c:v>2016</c:v>
                </c:pt>
                <c:pt idx="2">
                  <c:v>2017</c:v>
                </c:pt>
                <c:pt idx="3">
                  <c:v>2018</c:v>
                </c:pt>
                <c:pt idx="4">
                  <c:v>2019</c:v>
                </c:pt>
                <c:pt idx="5">
                  <c:v>2020</c:v>
                </c:pt>
              </c:numCache>
            </c:numRef>
          </c:cat>
          <c:val>
            <c:numRef>
              <c:f>'22 5 Yr Change Prov Sh of Bks'!$AV$73:$AV$78</c:f>
              <c:numCache>
                <c:formatCode>0.0%</c:formatCode>
                <c:ptCount val="6"/>
                <c:pt idx="0">
                  <c:v>0</c:v>
                </c:pt>
                <c:pt idx="1">
                  <c:v>0</c:v>
                </c:pt>
                <c:pt idx="2">
                  <c:v>0.12423663686655428</c:v>
                </c:pt>
                <c:pt idx="3">
                  <c:v>0.1710688333157879</c:v>
                </c:pt>
                <c:pt idx="4">
                  <c:v>0.2343254016200968</c:v>
                </c:pt>
                <c:pt idx="5">
                  <c:v>0.22238332637102468</c:v>
                </c:pt>
              </c:numCache>
            </c:numRef>
          </c:val>
          <c:smooth val="0"/>
          <c:extLst>
            <c:ext xmlns:c16="http://schemas.microsoft.com/office/drawing/2014/chart" uri="{C3380CC4-5D6E-409C-BE32-E72D297353CC}">
              <c16:uniqueId val="{00000007-AC9C-1947-85AC-1C0EB2D747CF}"/>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77826508638403491"/>
          <c:h val="0.17322057239318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2"/>
            <a:ext cx="309700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lvl1pPr algn="l" defTabSz="940684">
              <a:defRPr sz="1300" b="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28393" y="2"/>
            <a:ext cx="310191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lvl1pPr algn="r" defTabSz="940684">
              <a:defRPr sz="1300" b="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952669"/>
            <a:ext cx="309700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l" defTabSz="940684">
              <a:defRPr sz="1300" b="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28393" y="8952669"/>
            <a:ext cx="310191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r" defTabSz="940684">
              <a:defRPr sz="1300" b="0">
                <a:latin typeface="Arial" charset="0"/>
              </a:defRPr>
            </a:lvl1pPr>
          </a:lstStyle>
          <a:p>
            <a:pPr>
              <a:defRPr/>
            </a:pPr>
            <a:fld id="{6023886B-A548-4737-9214-2BDA74A291F0}" type="slidenum">
              <a:rPr lang="en-US"/>
              <a:pPr>
                <a:defRPr/>
              </a:pPr>
              <a:t>‹#›</a:t>
            </a:fld>
            <a:endParaRPr lang="en-US"/>
          </a:p>
        </p:txBody>
      </p:sp>
    </p:spTree>
    <p:extLst>
      <p:ext uri="{BB962C8B-B14F-4D97-AF65-F5344CB8AC3E}">
        <p14:creationId xmlns:p14="http://schemas.microsoft.com/office/powerpoint/2010/main" val="618553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309700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ctr" anchorCtr="0" compatLnSpc="1">
            <a:prstTxWarp prst="textNoShape">
              <a:avLst/>
            </a:prstTxWarp>
          </a:bodyPr>
          <a:lstStyle>
            <a:lvl1pPr algn="l" defTabSz="940684">
              <a:defRPr sz="1300" b="0">
                <a:latin typeface="Arial" charset="0"/>
              </a:defRPr>
            </a:lvl1pPr>
          </a:lstStyle>
          <a:p>
            <a:pPr>
              <a:defRPr/>
            </a:pPr>
            <a:endParaRPr lang="en-US"/>
          </a:p>
        </p:txBody>
      </p:sp>
      <p:sp>
        <p:nvSpPr>
          <p:cNvPr id="41987" name="Rectangle 3"/>
          <p:cNvSpPr>
            <a:spLocks noGrp="1" noChangeArrowheads="1"/>
          </p:cNvSpPr>
          <p:nvPr>
            <p:ph type="dt" idx="1"/>
          </p:nvPr>
        </p:nvSpPr>
        <p:spPr bwMode="auto">
          <a:xfrm>
            <a:off x="4028393" y="2"/>
            <a:ext cx="310191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ctr" anchorCtr="0" compatLnSpc="1">
            <a:prstTxWarp prst="textNoShape">
              <a:avLst/>
            </a:prstTxWarp>
          </a:bodyPr>
          <a:lstStyle>
            <a:lvl1pPr algn="r" defTabSz="940684">
              <a:defRPr sz="1300" b="0">
                <a:latin typeface="Arial" charset="0"/>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65225" y="696913"/>
            <a:ext cx="4732338" cy="35496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989" name="Rectangle 5"/>
          <p:cNvSpPr>
            <a:spLocks noGrp="1" noChangeArrowheads="1"/>
          </p:cNvSpPr>
          <p:nvPr>
            <p:ph type="body" sz="quarter" idx="3"/>
          </p:nvPr>
        </p:nvSpPr>
        <p:spPr bwMode="auto">
          <a:xfrm>
            <a:off x="874665" y="4389335"/>
            <a:ext cx="5184039" cy="2879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p>
            <a:r>
              <a:rPr lang="en-US" sz="2600" b="0" dirty="0">
                <a:effectLst/>
                <a:latin typeface="Whitney" charset="0"/>
              </a:rPr>
              <a:t>Easy to do Business With </a:t>
            </a:r>
            <a:endParaRPr lang="en-US" dirty="0"/>
          </a:p>
          <a:p>
            <a:r>
              <a:rPr lang="en-US" sz="1100" dirty="0">
                <a:effectLst/>
                <a:latin typeface="Whitney" charset="0"/>
              </a:rPr>
              <a:t>Our reputation for providing expert advice, personalized service and being easy to do business with continues to grow. We pride ourselves on developing deep client relationships that create a unique experience and provide exceptional value. </a:t>
            </a:r>
            <a:endParaRPr lang="en-US" dirty="0"/>
          </a:p>
        </p:txBody>
      </p:sp>
      <p:sp>
        <p:nvSpPr>
          <p:cNvPr id="41990" name="Rectangle 6"/>
          <p:cNvSpPr>
            <a:spLocks noGrp="1" noChangeArrowheads="1"/>
          </p:cNvSpPr>
          <p:nvPr>
            <p:ph type="ftr" sz="quarter" idx="4"/>
          </p:nvPr>
        </p:nvSpPr>
        <p:spPr bwMode="auto">
          <a:xfrm>
            <a:off x="0" y="8952669"/>
            <a:ext cx="309700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l" defTabSz="940684">
              <a:defRPr sz="1300" b="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4028393" y="8952669"/>
            <a:ext cx="310191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r" defTabSz="940684">
              <a:defRPr sz="1300" b="0">
                <a:latin typeface="Arial" charset="0"/>
              </a:defRPr>
            </a:lvl1pPr>
          </a:lstStyle>
          <a:p>
            <a:pPr>
              <a:defRPr/>
            </a:pPr>
            <a:fld id="{EB0FAAF6-16BE-4429-A7E6-B0FEAA8F6BDC}" type="slidenum">
              <a:rPr lang="en-US"/>
              <a:pPr>
                <a:defRPr/>
              </a:pPr>
              <a:t>‹#›</a:t>
            </a:fld>
            <a:endParaRPr lang="en-US"/>
          </a:p>
        </p:txBody>
      </p:sp>
    </p:spTree>
    <p:extLst>
      <p:ext uri="{BB962C8B-B14F-4D97-AF65-F5344CB8AC3E}">
        <p14:creationId xmlns:p14="http://schemas.microsoft.com/office/powerpoint/2010/main" val="2684023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1100" b="0" kern="1200" smtClean="0">
        <a:solidFill>
          <a:schemeClr val="tx1"/>
        </a:solidFill>
        <a:effectLst/>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https://www.duca.com/personal/" TargetMode="External"/><Relationship Id="rId2" Type="http://schemas.openxmlformats.org/officeDocument/2006/relationships/slide" Target="../slides/slide126.xml"/><Relationship Id="rId1" Type="http://schemas.openxmlformats.org/officeDocument/2006/relationships/notesMaster" Target="../notesMasters/notesMaster1.xml"/><Relationship Id="rId4" Type="http://schemas.openxmlformats.org/officeDocument/2006/relationships/hyperlink" Target="https://www.duca.com/dugood/" TargetMode="Externa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www.assiniboine.mb.ca/About-Us/Who-We-Are/Co-Operative-Values/International-Co-Operative-Principles/"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E3F97BE-8533-4B77-9404-E07DCB09ABE8}" type="slidenum">
              <a:rPr lang="en-US" sz="1300" b="0">
                <a:latin typeface="Arial" charset="0"/>
              </a:rPr>
              <a:pPr/>
              <a:t>1</a:t>
            </a:fld>
            <a:endParaRPr lang="en-US" sz="1300" b="0">
              <a:latin typeface="Arial" charset="0"/>
            </a:endParaRPr>
          </a:p>
        </p:txBody>
      </p:sp>
      <p:sp>
        <p:nvSpPr>
          <p:cNvPr id="108547" name="Rectangle 2"/>
          <p:cNvSpPr>
            <a:spLocks noGrp="1" noRot="1" noChangeAspect="1" noChangeArrowheads="1" noTextEdit="1"/>
          </p:cNvSpPr>
          <p:nvPr>
            <p:ph type="sldImg"/>
          </p:nvPr>
        </p:nvSpPr>
        <p:spPr>
          <a:xfrm>
            <a:off x="1193800" y="695325"/>
            <a:ext cx="4732338" cy="3548063"/>
          </a:xfrm>
          <a:ln/>
        </p:spPr>
      </p:sp>
    </p:spTree>
    <p:extLst>
      <p:ext uri="{BB962C8B-B14F-4D97-AF65-F5344CB8AC3E}">
        <p14:creationId xmlns:p14="http://schemas.microsoft.com/office/powerpoint/2010/main" val="134698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a:t>
            </a:fld>
            <a:endParaRPr lang="en-US"/>
          </a:p>
        </p:txBody>
      </p:sp>
    </p:spTree>
    <p:extLst>
      <p:ext uri="{BB962C8B-B14F-4D97-AF65-F5344CB8AC3E}">
        <p14:creationId xmlns:p14="http://schemas.microsoft.com/office/powerpoint/2010/main" val="6077200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4A6EBC8-5ECD-4E1D-9CE1-CEC60A3189A5}" type="slidenum">
              <a:rPr lang="en-US" sz="1300" b="0">
                <a:latin typeface="Arial" charset="0"/>
              </a:rPr>
              <a:pPr/>
              <a:t>103</a:t>
            </a:fld>
            <a:endParaRPr lang="en-US" sz="1300" b="0">
              <a:latin typeface="Arial" charset="0"/>
            </a:endParaRPr>
          </a:p>
        </p:txBody>
      </p:sp>
      <p:sp>
        <p:nvSpPr>
          <p:cNvPr id="4" name="Notes Placeholder 3">
            <a:extLst>
              <a:ext uri="{FF2B5EF4-FFF2-40B4-BE49-F238E27FC236}">
                <a16:creationId xmlns:a16="http://schemas.microsoft.com/office/drawing/2014/main" id="{66189B56-D732-9249-B91C-31F52D1DD5E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197651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104</a:t>
            </a:fld>
            <a:endParaRPr lang="en-US" sz="1300" b="0">
              <a:latin typeface="Arial" charset="0"/>
            </a:endParaRPr>
          </a:p>
        </p:txBody>
      </p:sp>
    </p:spTree>
    <p:extLst>
      <p:ext uri="{BB962C8B-B14F-4D97-AF65-F5344CB8AC3E}">
        <p14:creationId xmlns:p14="http://schemas.microsoft.com/office/powerpoint/2010/main" val="9458336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0FAAF6-16BE-4429-A7E6-B0FEAA8F6BDC}" type="slidenum">
              <a:rPr lang="en-US" smtClean="0"/>
              <a:pPr>
                <a:defRPr/>
              </a:pPr>
              <a:t>105</a:t>
            </a:fld>
            <a:endParaRPr lang="en-US"/>
          </a:p>
        </p:txBody>
      </p:sp>
    </p:spTree>
    <p:extLst>
      <p:ext uri="{BB962C8B-B14F-4D97-AF65-F5344CB8AC3E}">
        <p14:creationId xmlns:p14="http://schemas.microsoft.com/office/powerpoint/2010/main" val="15887401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106</a:t>
            </a:fld>
            <a:endParaRPr lang="en-US"/>
          </a:p>
        </p:txBody>
      </p:sp>
    </p:spTree>
    <p:extLst>
      <p:ext uri="{BB962C8B-B14F-4D97-AF65-F5344CB8AC3E}">
        <p14:creationId xmlns:p14="http://schemas.microsoft.com/office/powerpoint/2010/main" val="24214127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107</a:t>
            </a:fld>
            <a:endParaRPr lang="en-US" sz="1300" b="0">
              <a:latin typeface="Arial" charset="0"/>
            </a:endParaRPr>
          </a:p>
        </p:txBody>
      </p:sp>
    </p:spTree>
    <p:extLst>
      <p:ext uri="{BB962C8B-B14F-4D97-AF65-F5344CB8AC3E}">
        <p14:creationId xmlns:p14="http://schemas.microsoft.com/office/powerpoint/2010/main" val="23936494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108</a:t>
            </a:fld>
            <a:endParaRPr lang="en-US" sz="1300" b="0">
              <a:latin typeface="Arial" charset="0"/>
            </a:endParaRPr>
          </a:p>
        </p:txBody>
      </p:sp>
    </p:spTree>
    <p:extLst>
      <p:ext uri="{BB962C8B-B14F-4D97-AF65-F5344CB8AC3E}">
        <p14:creationId xmlns:p14="http://schemas.microsoft.com/office/powerpoint/2010/main" val="23936494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109</a:t>
            </a:fld>
            <a:endParaRPr lang="en-US" sz="1300" b="0">
              <a:latin typeface="Arial" charset="0"/>
            </a:endParaRPr>
          </a:p>
        </p:txBody>
      </p:sp>
    </p:spTree>
    <p:extLst>
      <p:ext uri="{BB962C8B-B14F-4D97-AF65-F5344CB8AC3E}">
        <p14:creationId xmlns:p14="http://schemas.microsoft.com/office/powerpoint/2010/main" val="30717588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110</a:t>
            </a:fld>
            <a:endParaRPr lang="en-US" sz="1300" b="0">
              <a:latin typeface="Arial" charset="0"/>
            </a:endParaRPr>
          </a:p>
        </p:txBody>
      </p:sp>
    </p:spTree>
    <p:extLst>
      <p:ext uri="{BB962C8B-B14F-4D97-AF65-F5344CB8AC3E}">
        <p14:creationId xmlns:p14="http://schemas.microsoft.com/office/powerpoint/2010/main" val="19164309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111</a:t>
            </a:fld>
            <a:endParaRPr lang="en-US" sz="1300" b="0">
              <a:latin typeface="Arial" charset="0"/>
            </a:endParaRPr>
          </a:p>
        </p:txBody>
      </p:sp>
    </p:spTree>
    <p:extLst>
      <p:ext uri="{BB962C8B-B14F-4D97-AF65-F5344CB8AC3E}">
        <p14:creationId xmlns:p14="http://schemas.microsoft.com/office/powerpoint/2010/main" val="22853999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112</a:t>
            </a:fld>
            <a:endParaRPr lang="en-US" sz="1300" b="0">
              <a:latin typeface="Arial" charset="0"/>
            </a:endParaRPr>
          </a:p>
        </p:txBody>
      </p:sp>
    </p:spTree>
    <p:extLst>
      <p:ext uri="{BB962C8B-B14F-4D97-AF65-F5344CB8AC3E}">
        <p14:creationId xmlns:p14="http://schemas.microsoft.com/office/powerpoint/2010/main" val="99545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a:t>
            </a:fld>
            <a:endParaRPr lang="en-US"/>
          </a:p>
        </p:txBody>
      </p:sp>
    </p:spTree>
    <p:extLst>
      <p:ext uri="{BB962C8B-B14F-4D97-AF65-F5344CB8AC3E}">
        <p14:creationId xmlns:p14="http://schemas.microsoft.com/office/powerpoint/2010/main" val="20736397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113</a:t>
            </a:fld>
            <a:endParaRPr lang="en-US" sz="1300" b="0">
              <a:latin typeface="Arial" charset="0"/>
            </a:endParaRPr>
          </a:p>
        </p:txBody>
      </p:sp>
      <p:sp>
        <p:nvSpPr>
          <p:cNvPr id="2" name="TextBox 1"/>
          <p:cNvSpPr txBox="1"/>
          <p:nvPr/>
        </p:nvSpPr>
        <p:spPr>
          <a:xfrm>
            <a:off x="186404" y="4313109"/>
            <a:ext cx="6423773" cy="4772151"/>
          </a:xfrm>
          <a:prstGeom prst="rect">
            <a:avLst/>
          </a:prstGeom>
          <a:noFill/>
        </p:spPr>
        <p:txBody>
          <a:bodyPr wrap="square" lIns="91595" tIns="45798" rIns="91595" bIns="45798" rtlCol="0">
            <a:spAutoFit/>
          </a:bodyPr>
          <a:lstStyle/>
          <a:p>
            <a:pPr algn="l"/>
            <a:r>
              <a:rPr lang="en-US" sz="800" dirty="0">
                <a:latin typeface="+mn-lt"/>
              </a:rPr>
              <a:t>2018 Annual Report</a:t>
            </a:r>
          </a:p>
          <a:p>
            <a:pPr algn="l"/>
            <a:r>
              <a:rPr lang="en-US" sz="800" b="0" dirty="0"/>
              <a:t>Meridian strives to be the leader in Member-centric banking. We focus on strategies that are in the best long-term interest of our Members, not short-term corporate earnings objectives. In doing so, we grow the lives of our Members by deepening relationships with existing Members and building relationships with new Members. Our medium-term strategic objectives continue to be relevant in supporting Meridian’s longer-term sustainability and our ability to deliver on what we call our value proposition. These objectives are as follows:</a:t>
            </a:r>
          </a:p>
          <a:p>
            <a:pPr algn="l"/>
            <a:r>
              <a:rPr lang="en-US" sz="800" dirty="0"/>
              <a:t>Market &amp; Membership Growth </a:t>
            </a:r>
          </a:p>
          <a:p>
            <a:pPr marL="171741" indent="-171741" algn="l">
              <a:buFont typeface="Arial" panose="020B0604020202020204" pitchFamily="34" charset="0"/>
              <a:buChar char="•"/>
            </a:pPr>
            <a:r>
              <a:rPr lang="en-US" sz="800" b="0" dirty="0"/>
              <a:t>We want to bring the Meridian experience to as many Canadians as possible, while ensuring that we reflect the demographics of the markets we serve, thus becoming a much larger financial services partner to deliver on our value proposition. </a:t>
            </a:r>
          </a:p>
          <a:p>
            <a:pPr marL="171741" indent="-171741" algn="l">
              <a:buFont typeface="Arial" panose="020B0604020202020204" pitchFamily="34" charset="0"/>
              <a:buChar char="•"/>
            </a:pPr>
            <a:r>
              <a:rPr lang="en-US" sz="800" b="0" dirty="0"/>
              <a:t>We will leverage existing initiatives such as digital banking, branch expansion, alternative distribution channels and partnerships, and new products and services that enable a more holistic approach to meet Member needs as we grow our Membership and the markets we serve. </a:t>
            </a:r>
          </a:p>
          <a:p>
            <a:pPr algn="l"/>
            <a:r>
              <a:rPr lang="en-US" sz="800" dirty="0"/>
              <a:t>Differentiated Member Experience </a:t>
            </a:r>
          </a:p>
          <a:p>
            <a:pPr marL="171741" indent="-171741" algn="l">
              <a:buFont typeface="Arial" panose="020B0604020202020204" pitchFamily="34" charset="0"/>
              <a:buChar char="•"/>
            </a:pPr>
            <a:r>
              <a:rPr lang="en-US" sz="800" b="0" dirty="0"/>
              <a:t>Our goal is to become the market leader in delivering a unique and personalized Member experience “where banking feels good.” </a:t>
            </a:r>
          </a:p>
          <a:p>
            <a:pPr marL="171741" indent="-171741" algn="l">
              <a:buFont typeface="Arial" panose="020B0604020202020204" pitchFamily="34" charset="0"/>
              <a:buChar char="•"/>
            </a:pPr>
            <a:r>
              <a:rPr lang="en-US" sz="800" b="0" dirty="0"/>
              <a:t>Our employees deliver a memorable, unique, simplified and personalized sales and service experience to best suit Member needs.</a:t>
            </a:r>
          </a:p>
          <a:p>
            <a:pPr marL="171741" indent="-171741" algn="l">
              <a:buFont typeface="Arial" panose="020B0604020202020204" pitchFamily="34" charset="0"/>
              <a:buChar char="•"/>
            </a:pPr>
            <a:r>
              <a:rPr lang="en-US" sz="800" b="0" dirty="0"/>
              <a:t>Our innovative products and services demonstrate our value proposition, which is focused on growing the lives of our Members, having their best interest at heart and always having their back.</a:t>
            </a:r>
          </a:p>
          <a:p>
            <a:pPr marL="171741" indent="-171741" algn="l">
              <a:buFont typeface="Arial" panose="020B0604020202020204" pitchFamily="34" charset="0"/>
              <a:buChar char="•"/>
            </a:pPr>
            <a:r>
              <a:rPr lang="en-US" sz="800" b="0" dirty="0"/>
              <a:t>We will empower Members to make decisions in their best interest through transparency of our operations. </a:t>
            </a:r>
          </a:p>
          <a:p>
            <a:pPr algn="l"/>
            <a:r>
              <a:rPr lang="en-US" sz="800" dirty="0"/>
              <a:t>Social Commitment </a:t>
            </a:r>
          </a:p>
          <a:p>
            <a:pPr marL="171741" indent="-171741" algn="l">
              <a:buFont typeface="Arial" panose="020B0604020202020204" pitchFamily="34" charset="0"/>
              <a:buChar char="•"/>
            </a:pPr>
            <a:r>
              <a:rPr lang="en-US" sz="800" b="0" dirty="0"/>
              <a:t>Our goal is to build more resilient communities while remaining true to our cooperative and corporate principles. </a:t>
            </a:r>
          </a:p>
          <a:p>
            <a:pPr marL="171741" indent="-171741" algn="l">
              <a:buFont typeface="Arial" panose="020B0604020202020204" pitchFamily="34" charset="0"/>
              <a:buChar char="•"/>
            </a:pPr>
            <a:r>
              <a:rPr lang="en-US" sz="800" b="0" dirty="0"/>
              <a:t>Our knowledge of the communities in which we operate is a key ingredient for how we help strengthen communities. </a:t>
            </a:r>
          </a:p>
          <a:p>
            <a:pPr marL="171741" indent="-171741" algn="l">
              <a:buFont typeface="Arial" panose="020B0604020202020204" pitchFamily="34" charset="0"/>
              <a:buChar char="•"/>
            </a:pPr>
            <a:r>
              <a:rPr lang="en-US" sz="800" b="0" dirty="0"/>
              <a:t>Meridian’s heritage of empowering our Members, employees and communities is brought to life through our social commitment. </a:t>
            </a:r>
          </a:p>
          <a:p>
            <a:pPr algn="l"/>
            <a:r>
              <a:rPr lang="en-US" sz="800" dirty="0"/>
              <a:t>Diversified Business Model </a:t>
            </a:r>
          </a:p>
          <a:p>
            <a:pPr marL="171741" indent="-171741" algn="l">
              <a:buFont typeface="Arial" panose="020B0604020202020204" pitchFamily="34" charset="0"/>
              <a:buChar char="•"/>
            </a:pPr>
            <a:r>
              <a:rPr lang="en-US" sz="800" b="0" dirty="0"/>
              <a:t>The objective of the Diversified Business Model imperative is to evolve Meridian’s business model to remain relevant in the future and continue to create value for Members. </a:t>
            </a:r>
          </a:p>
          <a:p>
            <a:pPr marL="171741" indent="-171741" algn="l">
              <a:buFont typeface="Arial" panose="020B0604020202020204" pitchFamily="34" charset="0"/>
              <a:buChar char="•"/>
            </a:pPr>
            <a:r>
              <a:rPr lang="en-US" sz="800" b="0" dirty="0"/>
              <a:t>Growth in our business model will enable us to meet more Member needs and bring our value proposition to more Canadians in an efficient and effective manner. </a:t>
            </a:r>
          </a:p>
          <a:p>
            <a:pPr marL="171741" indent="-171741" algn="l">
              <a:buFont typeface="Arial" panose="020B0604020202020204" pitchFamily="34" charset="0"/>
              <a:buChar char="•"/>
            </a:pPr>
            <a:r>
              <a:rPr lang="en-US" sz="800" b="0" dirty="0"/>
              <a:t>Our business model will include expanding nationally, launching new lines of business and embracing changes in technology. </a:t>
            </a:r>
          </a:p>
          <a:p>
            <a:pPr algn="l"/>
            <a:r>
              <a:rPr lang="en-US" sz="800" dirty="0"/>
              <a:t>Exceptional Employee Experience </a:t>
            </a:r>
          </a:p>
          <a:p>
            <a:pPr marL="171741" indent="-171741" algn="l">
              <a:buFont typeface="Arial" panose="020B0604020202020204" pitchFamily="34" charset="0"/>
              <a:buChar char="•"/>
            </a:pPr>
            <a:r>
              <a:rPr lang="en-US" sz="800" b="0" dirty="0"/>
              <a:t>The goal is to develop highly engaged employees with the capabilities required to support our future growth and meet Member needs. </a:t>
            </a:r>
          </a:p>
          <a:p>
            <a:pPr marL="171741" indent="-171741" algn="l">
              <a:buFont typeface="Arial" panose="020B0604020202020204" pitchFamily="34" charset="0"/>
              <a:buChar char="•"/>
            </a:pPr>
            <a:r>
              <a:rPr lang="en-US" sz="800" b="0" dirty="0"/>
              <a:t>We will create a highly diverse, collaborative and innovative workforce. </a:t>
            </a:r>
          </a:p>
          <a:p>
            <a:pPr algn="l"/>
            <a:endParaRPr lang="en-US" sz="800" b="0" dirty="0">
              <a:latin typeface="+mn-lt"/>
            </a:endParaRPr>
          </a:p>
        </p:txBody>
      </p:sp>
    </p:spTree>
    <p:extLst>
      <p:ext uri="{BB962C8B-B14F-4D97-AF65-F5344CB8AC3E}">
        <p14:creationId xmlns:p14="http://schemas.microsoft.com/office/powerpoint/2010/main" val="5390613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114</a:t>
            </a:fld>
            <a:endParaRPr lang="en-US" sz="1300" b="0">
              <a:latin typeface="Arial" charset="0"/>
            </a:endParaRPr>
          </a:p>
        </p:txBody>
      </p:sp>
    </p:spTree>
    <p:extLst>
      <p:ext uri="{BB962C8B-B14F-4D97-AF65-F5344CB8AC3E}">
        <p14:creationId xmlns:p14="http://schemas.microsoft.com/office/powerpoint/2010/main" val="28234424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5390FE0-429D-4371-8760-E9B0ADB36DBB}" type="slidenum">
              <a:rPr lang="en-US" sz="1300" b="0">
                <a:latin typeface="Arial" charset="0"/>
              </a:rPr>
              <a:pPr/>
              <a:t>115</a:t>
            </a:fld>
            <a:endParaRPr lang="en-US" sz="1300" b="0">
              <a:latin typeface="Arial" charset="0"/>
            </a:endParaRPr>
          </a:p>
        </p:txBody>
      </p:sp>
    </p:spTree>
    <p:extLst>
      <p:ext uri="{BB962C8B-B14F-4D97-AF65-F5344CB8AC3E}">
        <p14:creationId xmlns:p14="http://schemas.microsoft.com/office/powerpoint/2010/main" val="39569410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80"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2961E6B5-A929-430D-A193-E9DF87F26FA0}" type="slidenum">
              <a:rPr lang="en-US" sz="1300" b="0">
                <a:latin typeface="Arial" charset="0"/>
              </a:rPr>
              <a:pPr/>
              <a:t>116</a:t>
            </a:fld>
            <a:endParaRPr lang="en-US" sz="1300" b="0">
              <a:latin typeface="Arial" charset="0"/>
            </a:endParaRPr>
          </a:p>
        </p:txBody>
      </p:sp>
      <p:sp>
        <p:nvSpPr>
          <p:cNvPr id="2" name="TextBox 1"/>
          <p:cNvSpPr txBox="1"/>
          <p:nvPr/>
        </p:nvSpPr>
        <p:spPr>
          <a:xfrm>
            <a:off x="1158255" y="4313109"/>
            <a:ext cx="4746135" cy="2247529"/>
          </a:xfrm>
          <a:prstGeom prst="rect">
            <a:avLst/>
          </a:prstGeom>
          <a:noFill/>
        </p:spPr>
        <p:txBody>
          <a:bodyPr wrap="square" lIns="91595" tIns="45798" rIns="91595" bIns="45798" rtlCol="0">
            <a:spAutoFit/>
          </a:bodyPr>
          <a:lstStyle/>
          <a:p>
            <a:pPr algn="l"/>
            <a:r>
              <a:rPr lang="en-US" sz="1000" dirty="0">
                <a:latin typeface="+mn-lt"/>
              </a:rPr>
              <a:t>2018 Annual Report</a:t>
            </a:r>
          </a:p>
          <a:p>
            <a:pPr algn="l"/>
            <a:r>
              <a:rPr lang="en-US" sz="1000" dirty="0">
                <a:latin typeface="+mn-lt"/>
              </a:rPr>
              <a:t>Vision </a:t>
            </a:r>
          </a:p>
          <a:p>
            <a:pPr marL="171741" indent="-171741" algn="l">
              <a:buFont typeface="Arial" charset="0"/>
              <a:buChar char="•"/>
            </a:pPr>
            <a:r>
              <a:rPr lang="en-US" sz="1000" b="0" dirty="0">
                <a:latin typeface="+mn-lt"/>
              </a:rPr>
              <a:t>To be the leader of co-operative financial services. </a:t>
            </a:r>
            <a:endParaRPr lang="en-US" sz="1000" dirty="0">
              <a:latin typeface="+mn-lt"/>
            </a:endParaRPr>
          </a:p>
          <a:p>
            <a:pPr algn="l"/>
            <a:r>
              <a:rPr lang="en-US" sz="1000" dirty="0">
                <a:latin typeface="+mn-lt"/>
              </a:rPr>
              <a:t>Mission </a:t>
            </a:r>
          </a:p>
          <a:p>
            <a:pPr marL="171741" indent="-171741" algn="l">
              <a:buFont typeface="Arial" charset="0"/>
              <a:buChar char="•"/>
            </a:pPr>
            <a:r>
              <a:rPr lang="en-US" sz="1000" b="0" dirty="0">
                <a:latin typeface="+mn-lt"/>
              </a:rPr>
              <a:t>Develop and share an exceptional level of financial expertise that is: </a:t>
            </a:r>
            <a:endParaRPr lang="en-US" sz="1000" dirty="0">
              <a:latin typeface="+mn-lt"/>
            </a:endParaRPr>
          </a:p>
          <a:p>
            <a:pPr marL="629719" lvl="1" indent="-171741" algn="l">
              <a:buFont typeface="Arial" charset="0"/>
              <a:buChar char="•"/>
            </a:pPr>
            <a:r>
              <a:rPr lang="en-US" sz="1000" b="0" dirty="0">
                <a:latin typeface="+mn-lt"/>
              </a:rPr>
              <a:t>Tailored to member needs </a:t>
            </a:r>
          </a:p>
          <a:p>
            <a:pPr marL="629719" lvl="1" indent="-171741" algn="l">
              <a:buFont typeface="Arial" charset="0"/>
              <a:buChar char="•"/>
            </a:pPr>
            <a:r>
              <a:rPr lang="en-US" sz="1000" b="0" dirty="0">
                <a:latin typeface="+mn-lt"/>
              </a:rPr>
              <a:t>Accessible to all</a:t>
            </a:r>
          </a:p>
          <a:p>
            <a:pPr marL="629719" lvl="1" indent="-171741" algn="l">
              <a:buFont typeface="Arial" charset="0"/>
              <a:buChar char="•"/>
            </a:pPr>
            <a:r>
              <a:rPr lang="en-US" sz="1000" b="0" dirty="0">
                <a:latin typeface="+mn-lt"/>
              </a:rPr>
              <a:t>Supportive of local communities </a:t>
            </a:r>
          </a:p>
          <a:p>
            <a:pPr marL="629719" lvl="1" indent="-171741" algn="l">
              <a:buFont typeface="Arial" charset="0"/>
              <a:buChar char="•"/>
            </a:pPr>
            <a:r>
              <a:rPr lang="en-US" sz="1000" b="0" dirty="0">
                <a:latin typeface="+mn-lt"/>
              </a:rPr>
              <a:t>Delivered by caring, professional employees </a:t>
            </a:r>
            <a:endParaRPr lang="en-US" sz="1000" dirty="0">
              <a:latin typeface="+mn-lt"/>
            </a:endParaRPr>
          </a:p>
          <a:p>
            <a:pPr algn="l"/>
            <a:r>
              <a:rPr lang="en-US" sz="1000" dirty="0">
                <a:latin typeface="+mn-lt"/>
              </a:rPr>
              <a:t>Values </a:t>
            </a:r>
          </a:p>
          <a:p>
            <a:pPr marL="171741" indent="-171741" algn="l">
              <a:buFont typeface="Arial" charset="0"/>
              <a:buChar char="•"/>
            </a:pPr>
            <a:r>
              <a:rPr lang="en-US" sz="1000" b="0" dirty="0">
                <a:latin typeface="+mn-lt"/>
              </a:rPr>
              <a:t>People above profits</a:t>
            </a:r>
          </a:p>
          <a:p>
            <a:pPr marL="171741" indent="-171741" algn="l">
              <a:buFont typeface="Arial" charset="0"/>
              <a:buChar char="•"/>
            </a:pPr>
            <a:r>
              <a:rPr lang="en-US" sz="1000" b="0" dirty="0">
                <a:latin typeface="+mn-lt"/>
              </a:rPr>
              <a:t>Excellence </a:t>
            </a:r>
          </a:p>
          <a:p>
            <a:pPr marL="171741" indent="-171741" algn="l">
              <a:buFont typeface="Arial" charset="0"/>
              <a:buChar char="•"/>
            </a:pPr>
            <a:r>
              <a:rPr lang="en-US" sz="1000" b="0" dirty="0">
                <a:latin typeface="+mn-lt"/>
              </a:rPr>
              <a:t>Integrity </a:t>
            </a:r>
            <a:endParaRPr lang="en-US" sz="1000" dirty="0">
              <a:latin typeface="+mn-lt"/>
            </a:endParaRPr>
          </a:p>
          <a:p>
            <a:pPr algn="l"/>
            <a:endParaRPr lang="en-US" sz="1000" dirty="0">
              <a:latin typeface="+mn-lt"/>
            </a:endParaRPr>
          </a:p>
        </p:txBody>
      </p:sp>
    </p:spTree>
    <p:extLst>
      <p:ext uri="{BB962C8B-B14F-4D97-AF65-F5344CB8AC3E}">
        <p14:creationId xmlns:p14="http://schemas.microsoft.com/office/powerpoint/2010/main" val="6017660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117</a:t>
            </a:fld>
            <a:endParaRPr lang="en-US" sz="1300" b="0">
              <a:latin typeface="Arial" charset="0"/>
            </a:endParaRPr>
          </a:p>
        </p:txBody>
      </p:sp>
    </p:spTree>
    <p:extLst>
      <p:ext uri="{BB962C8B-B14F-4D97-AF65-F5344CB8AC3E}">
        <p14:creationId xmlns:p14="http://schemas.microsoft.com/office/powerpoint/2010/main" val="3066255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118</a:t>
            </a:fld>
            <a:endParaRPr lang="en-US" sz="1300" b="0">
              <a:latin typeface="Arial" charset="0"/>
            </a:endParaRPr>
          </a:p>
        </p:txBody>
      </p:sp>
    </p:spTree>
    <p:extLst>
      <p:ext uri="{BB962C8B-B14F-4D97-AF65-F5344CB8AC3E}">
        <p14:creationId xmlns:p14="http://schemas.microsoft.com/office/powerpoint/2010/main" val="20998059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D1866B10-1AE2-490B-B193-469FCD724FDE}" type="slidenum">
              <a:rPr lang="en-US" sz="1300" b="0">
                <a:latin typeface="Arial" charset="0"/>
              </a:rPr>
              <a:pPr/>
              <a:t>119</a:t>
            </a:fld>
            <a:endParaRPr lang="en-US" sz="1300" b="0">
              <a:latin typeface="Arial" charset="0"/>
            </a:endParaRPr>
          </a:p>
        </p:txBody>
      </p:sp>
      <p:sp>
        <p:nvSpPr>
          <p:cNvPr id="20582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025087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E441229B-2ED3-4847-87DC-C899EB478574}" type="slidenum">
              <a:rPr lang="en-US" sz="1300" b="0">
                <a:latin typeface="Arial" charset="0"/>
              </a:rPr>
              <a:pPr/>
              <a:t>120</a:t>
            </a:fld>
            <a:endParaRPr lang="en-US" sz="1300" b="0">
              <a:latin typeface="Arial" charset="0"/>
            </a:endParaRPr>
          </a:p>
        </p:txBody>
      </p:sp>
    </p:spTree>
    <p:extLst>
      <p:ext uri="{BB962C8B-B14F-4D97-AF65-F5344CB8AC3E}">
        <p14:creationId xmlns:p14="http://schemas.microsoft.com/office/powerpoint/2010/main" val="30027140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121</a:t>
            </a:fld>
            <a:endParaRPr lang="en-US" sz="1300" b="0">
              <a:latin typeface="Arial" charset="0"/>
            </a:endParaRPr>
          </a:p>
        </p:txBody>
      </p:sp>
    </p:spTree>
    <p:extLst>
      <p:ext uri="{BB962C8B-B14F-4D97-AF65-F5344CB8AC3E}">
        <p14:creationId xmlns:p14="http://schemas.microsoft.com/office/powerpoint/2010/main" val="647877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122</a:t>
            </a:fld>
            <a:endParaRPr lang="en-US"/>
          </a:p>
        </p:txBody>
      </p:sp>
    </p:spTree>
    <p:extLst>
      <p:ext uri="{BB962C8B-B14F-4D97-AF65-F5344CB8AC3E}">
        <p14:creationId xmlns:p14="http://schemas.microsoft.com/office/powerpoint/2010/main" val="264059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483199-BA18-4E5E-BD1D-A28171A8195B}" type="slidenum">
              <a:rPr lang="en-US" sz="1300" b="0">
                <a:latin typeface="Arial" charset="0"/>
              </a:rPr>
              <a:pPr/>
              <a:t>13</a:t>
            </a:fld>
            <a:endParaRPr lang="en-US" sz="1300" b="0">
              <a:latin typeface="Arial" charset="0"/>
            </a:endParaRPr>
          </a:p>
        </p:txBody>
      </p:sp>
    </p:spTree>
    <p:extLst>
      <p:ext uri="{BB962C8B-B14F-4D97-AF65-F5344CB8AC3E}">
        <p14:creationId xmlns:p14="http://schemas.microsoft.com/office/powerpoint/2010/main" val="12990336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BC76FC14-CB4E-49C2-A124-2420E75A9C71}" type="slidenum">
              <a:rPr lang="en-US" sz="1300" b="0">
                <a:latin typeface="Arial" charset="0"/>
              </a:rPr>
              <a:pPr/>
              <a:t>123</a:t>
            </a:fld>
            <a:endParaRPr lang="en-US" sz="1300" b="0">
              <a:latin typeface="Arial" charset="0"/>
            </a:endParaRPr>
          </a:p>
        </p:txBody>
      </p:sp>
      <p:sp>
        <p:nvSpPr>
          <p:cNvPr id="206852" name="Notes Placeholder 4"/>
          <p:cNvSpPr>
            <a:spLocks noGrp="1"/>
          </p:cNvSpPr>
          <p:nvPr/>
        </p:nvSpPr>
        <p:spPr bwMode="auto">
          <a:xfrm>
            <a:off x="874240" y="5910423"/>
            <a:ext cx="5165500" cy="2878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26" tIns="46964" rIns="93926" bIns="46964"/>
          <a:lstStyle/>
          <a:p>
            <a:pPr algn="l">
              <a:spcBef>
                <a:spcPct val="30000"/>
              </a:spcBef>
            </a:pPr>
            <a:endParaRPr lang="en-CA" sz="800" b="0">
              <a:latin typeface="Arial" charset="0"/>
            </a:endParaRPr>
          </a:p>
        </p:txBody>
      </p:sp>
      <p:sp>
        <p:nvSpPr>
          <p:cNvPr id="4" name="Notes Placeholder 3">
            <a:extLst>
              <a:ext uri="{FF2B5EF4-FFF2-40B4-BE49-F238E27FC236}">
                <a16:creationId xmlns:a16="http://schemas.microsoft.com/office/drawing/2014/main" id="{0ED1E2BD-C895-6A42-9644-1C36676A2D80}"/>
              </a:ext>
            </a:extLst>
          </p:cNvPr>
          <p:cNvSpPr>
            <a:spLocks noGrp="1"/>
          </p:cNvSpPr>
          <p:nvPr>
            <p:ph type="body" sz="quarter" idx="3"/>
          </p:nvPr>
        </p:nvSpPr>
        <p:spPr/>
        <p:txBody>
          <a:bodyPr/>
          <a:lstStyle/>
          <a:p>
            <a:endParaRPr lang="en-US"/>
          </a:p>
        </p:txBody>
      </p:sp>
      <p:pic>
        <p:nvPicPr>
          <p:cNvPr id="6" name="Picture 5">
            <a:extLst>
              <a:ext uri="{FF2B5EF4-FFF2-40B4-BE49-F238E27FC236}">
                <a16:creationId xmlns:a16="http://schemas.microsoft.com/office/drawing/2014/main" id="{72011624-C4A5-ED4F-B318-2A58C805A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40" y="4346425"/>
            <a:ext cx="3779838" cy="4524438"/>
          </a:xfrm>
          <a:prstGeom prst="rect">
            <a:avLst/>
          </a:prstGeom>
        </p:spPr>
      </p:pic>
    </p:spTree>
    <p:extLst>
      <p:ext uri="{BB962C8B-B14F-4D97-AF65-F5344CB8AC3E}">
        <p14:creationId xmlns:p14="http://schemas.microsoft.com/office/powerpoint/2010/main" val="800975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124</a:t>
            </a:fld>
            <a:endParaRPr lang="en-US" sz="1300" b="0">
              <a:latin typeface="Arial" charset="0"/>
            </a:endParaRPr>
          </a:p>
        </p:txBody>
      </p:sp>
    </p:spTree>
    <p:extLst>
      <p:ext uri="{BB962C8B-B14F-4D97-AF65-F5344CB8AC3E}">
        <p14:creationId xmlns:p14="http://schemas.microsoft.com/office/powerpoint/2010/main" val="9827497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125</a:t>
            </a:fld>
            <a:endParaRPr lang="en-US"/>
          </a:p>
        </p:txBody>
      </p:sp>
    </p:spTree>
    <p:extLst>
      <p:ext uri="{BB962C8B-B14F-4D97-AF65-F5344CB8AC3E}">
        <p14:creationId xmlns:p14="http://schemas.microsoft.com/office/powerpoint/2010/main" val="15445620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7C447BC1-185F-4F80-BAA2-DBBE3B011E5C}" type="slidenum">
              <a:rPr lang="en-US" sz="1300" b="0">
                <a:latin typeface="Arial" charset="0"/>
              </a:rPr>
              <a:pPr/>
              <a:t>126</a:t>
            </a:fld>
            <a:endParaRPr lang="en-US" sz="1300" b="0">
              <a:latin typeface="Arial" charset="0"/>
            </a:endParaRPr>
          </a:p>
        </p:txBody>
      </p:sp>
      <p:sp>
        <p:nvSpPr>
          <p:cNvPr id="210948" name="Notes Placeholder 4"/>
          <p:cNvSpPr>
            <a:spLocks noGrp="1"/>
          </p:cNvSpPr>
          <p:nvPr/>
        </p:nvSpPr>
        <p:spPr bwMode="auto">
          <a:xfrm>
            <a:off x="874240" y="5910423"/>
            <a:ext cx="5165500" cy="2878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926" tIns="46964" rIns="93926" bIns="46964"/>
          <a:lstStyle/>
          <a:p>
            <a:pPr algn="l">
              <a:spcBef>
                <a:spcPct val="30000"/>
              </a:spcBef>
            </a:pPr>
            <a:endParaRPr lang="en-CA" sz="800" b="0">
              <a:latin typeface="Arial" charset="0"/>
            </a:endParaRPr>
          </a:p>
        </p:txBody>
      </p:sp>
      <p:sp>
        <p:nvSpPr>
          <p:cNvPr id="2" name="Notes Placeholder 1"/>
          <p:cNvSpPr>
            <a:spLocks noGrp="1"/>
          </p:cNvSpPr>
          <p:nvPr>
            <p:ph type="body" sz="quarter" idx="10"/>
          </p:nvPr>
        </p:nvSpPr>
        <p:spPr/>
        <p:txBody>
          <a:bodyPr/>
          <a:lstStyle/>
          <a:p>
            <a:r>
              <a:rPr lang="en-US" sz="800" b="1" dirty="0">
                <a:latin typeface="+mn-lt"/>
              </a:rPr>
              <a:t>2018 Annual Report:</a:t>
            </a:r>
          </a:p>
          <a:p>
            <a:r>
              <a:rPr lang="en-US" sz="800" dirty="0"/>
              <a:t>DUCA exists to help people do more, be more and achieve more with their money and their lives.</a:t>
            </a:r>
          </a:p>
          <a:p>
            <a:r>
              <a:rPr lang="en-US" sz="800" dirty="0"/>
              <a:t>We do this by offering the best banking products and services in our branches, online and from mobile devices. We’re driven by a cooperative philosophy that puts you -- a Member and Owner -- at the </a:t>
            </a:r>
            <a:r>
              <a:rPr lang="en-US" sz="800" dirty="0" err="1"/>
              <a:t>centre</a:t>
            </a:r>
            <a:r>
              <a:rPr lang="en-US" sz="800" dirty="0"/>
              <a:t> of every decision we make, giving you a voice in how we’re run and rewarding you for your loyalty by sharing our profits.</a:t>
            </a:r>
          </a:p>
          <a:p>
            <a:r>
              <a:rPr lang="en-US" sz="800" b="1" dirty="0"/>
              <a:t>Bank on More</a:t>
            </a:r>
          </a:p>
          <a:p>
            <a:r>
              <a:rPr lang="en-US" sz="800" dirty="0"/>
              <a:t>When we say you can "bank on more" with DUCA, we’re talking about more than just a place to manage your accounts. "Bank on more" means we’ll be your financial partner through every leg of your journey...from your first account to beyond retirement. We’re committed to strengthening your community, too. From championing small business with our </a:t>
            </a:r>
            <a:r>
              <a:rPr lang="en-US" sz="800" dirty="0">
                <a:hlinkClick r:id="rId3" tooltip="myMoney"/>
              </a:rPr>
              <a:t>financial services</a:t>
            </a:r>
            <a:r>
              <a:rPr lang="en-US" sz="800" dirty="0"/>
              <a:t> to doing the right thing through our </a:t>
            </a:r>
            <a:r>
              <a:rPr lang="en-US" sz="800" dirty="0">
                <a:hlinkClick r:id="rId4" tooltip="DUgood"/>
              </a:rPr>
              <a:t>DUgood program</a:t>
            </a:r>
            <a:r>
              <a:rPr lang="en-US" sz="800" dirty="0"/>
              <a:t>, we’re a credit union you can bank on. The kind you can bank on for your life.</a:t>
            </a:r>
          </a:p>
          <a:p>
            <a:r>
              <a:rPr lang="en-US" sz="800" b="1" dirty="0"/>
              <a:t>Our vision</a:t>
            </a:r>
            <a:br>
              <a:rPr lang="en-US" sz="800" b="1" dirty="0"/>
            </a:br>
            <a:r>
              <a:rPr lang="en-US" sz="800" dirty="0"/>
              <a:t>We exist to help people do more, be more and achieve more with their money and their lives.</a:t>
            </a:r>
          </a:p>
          <a:p>
            <a:r>
              <a:rPr lang="en-US" sz="800" b="1" dirty="0"/>
              <a:t>Our values</a:t>
            </a:r>
            <a:br>
              <a:rPr lang="en-US" sz="800" b="1" dirty="0"/>
            </a:br>
            <a:r>
              <a:rPr lang="en-US" sz="800" dirty="0"/>
              <a:t>We want our profits to have a purpose, are financial stewards, embrace change, are accountable, think big, are genuine, foster excellence, nurture growth, are dedicated, do what’s right for Members and each other, and give teammates and Members an authentic voice.</a:t>
            </a:r>
            <a:br>
              <a:rPr lang="en-US" sz="800" dirty="0"/>
            </a:br>
            <a:endParaRPr lang="en-US" sz="800" dirty="0"/>
          </a:p>
          <a:p>
            <a:r>
              <a:rPr lang="en-US" sz="800" b="1" dirty="0"/>
              <a:t>Our proposition statement</a:t>
            </a:r>
            <a:br>
              <a:rPr lang="en-US" sz="800" b="1" dirty="0"/>
            </a:br>
            <a:r>
              <a:rPr lang="en-US" sz="800" dirty="0"/>
              <a:t>We are the credit union for those who want to deal with a financial partner that consistently exceeds their expectations with innovative products and services. We keep our Members’ best interest at heart. We are committed to helping our Members realize their financial goals, and give them the confidence that they will succeed at every turn. </a:t>
            </a:r>
          </a:p>
          <a:p>
            <a:r>
              <a:rPr lang="en-US" sz="800" b="1" dirty="0"/>
              <a:t>What’s DUCA today?</a:t>
            </a:r>
            <a:br>
              <a:rPr lang="en-US" sz="800" b="1" dirty="0"/>
            </a:br>
            <a:r>
              <a:rPr lang="en-US" sz="800" dirty="0"/>
              <a:t>We’re a vibrant, exciting credit union that lives its "profits with a purpose" philosophy in every financial transaction, product, interest rate, and community initiative we offer. For example:</a:t>
            </a:r>
          </a:p>
          <a:p>
            <a:r>
              <a:rPr lang="en-US" sz="800" dirty="0"/>
              <a:t>We divide DUCA’s profits among each Member* in our Get More Bonus Share program</a:t>
            </a:r>
          </a:p>
          <a:p>
            <a:r>
              <a:rPr lang="en-US" sz="800" dirty="0"/>
              <a:t>We offer competitive rates that rank among the best in the business</a:t>
            </a:r>
          </a:p>
          <a:p>
            <a:r>
              <a:rPr lang="en-US" sz="800" dirty="0"/>
              <a:t>DUCA Members enjoy the highest level of service with the lowest possible fees</a:t>
            </a:r>
          </a:p>
          <a:p>
            <a:r>
              <a:rPr lang="en-US" sz="800" dirty="0"/>
              <a:t>Our </a:t>
            </a:r>
            <a:r>
              <a:rPr lang="en-US" sz="800" dirty="0" err="1"/>
              <a:t>DUgood</a:t>
            </a:r>
            <a:r>
              <a:rPr lang="en-US" sz="800" dirty="0"/>
              <a:t> community philosophy contributes in meaningful ways to local, national, and international initiatives that our Members, Board, and staff care deeply about. In October 2015, this led to DUCA's designation as a B-Corp certified organization, the first ever credit union to receive this global recognition. </a:t>
            </a:r>
          </a:p>
          <a:p>
            <a:endParaRPr lang="en-US" sz="800" dirty="0"/>
          </a:p>
          <a:p>
            <a:endParaRPr lang="en-US" sz="800" dirty="0"/>
          </a:p>
        </p:txBody>
      </p:sp>
    </p:spTree>
    <p:extLst>
      <p:ext uri="{BB962C8B-B14F-4D97-AF65-F5344CB8AC3E}">
        <p14:creationId xmlns:p14="http://schemas.microsoft.com/office/powerpoint/2010/main" val="40404126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127</a:t>
            </a:fld>
            <a:endParaRPr lang="en-US" sz="1300" b="0">
              <a:latin typeface="Arial" charset="0"/>
            </a:endParaRPr>
          </a:p>
        </p:txBody>
      </p:sp>
    </p:spTree>
    <p:extLst>
      <p:ext uri="{BB962C8B-B14F-4D97-AF65-F5344CB8AC3E}">
        <p14:creationId xmlns:p14="http://schemas.microsoft.com/office/powerpoint/2010/main" val="162809670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128</a:t>
            </a:fld>
            <a:endParaRPr lang="en-US"/>
          </a:p>
        </p:txBody>
      </p:sp>
    </p:spTree>
    <p:extLst>
      <p:ext uri="{BB962C8B-B14F-4D97-AF65-F5344CB8AC3E}">
        <p14:creationId xmlns:p14="http://schemas.microsoft.com/office/powerpoint/2010/main" val="30977324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130</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5721927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131</a:t>
            </a:fld>
            <a:endParaRPr lang="en-US"/>
          </a:p>
        </p:txBody>
      </p:sp>
      <p:sp>
        <p:nvSpPr>
          <p:cNvPr id="7" name="Rectangle 3"/>
          <p:cNvSpPr>
            <a:spLocks noGrp="1" noChangeArrowheads="1"/>
          </p:cNvSpPr>
          <p:nvPr>
            <p:ph type="body" sz="quarter" idx="11"/>
          </p:nvPr>
        </p:nvSpPr>
        <p:spPr>
          <a:xfrm>
            <a:off x="1114023" y="4389335"/>
            <a:ext cx="5186595" cy="2384658"/>
          </a:xfrm>
          <a:noFill/>
        </p:spPr>
        <p:txBody>
          <a:bodyPr/>
          <a:lstStyle/>
          <a:p>
            <a:r>
              <a:rPr lang="en-US" dirty="0"/>
              <a:t>2018 Annual Report – Strategy:</a:t>
            </a:r>
          </a:p>
          <a:p>
            <a:r>
              <a:rPr lang="en-US" dirty="0"/>
              <a:t>Growth</a:t>
            </a:r>
          </a:p>
          <a:p>
            <a:pPr marL="171741" indent="-171741">
              <a:buFont typeface="Arial" panose="020B0604020202020204" pitchFamily="34" charset="0"/>
              <a:buChar char="•"/>
            </a:pPr>
            <a:r>
              <a:rPr lang="en-US" dirty="0"/>
              <a:t>Maintain profitable growth of conventional revenue sources</a:t>
            </a:r>
          </a:p>
          <a:p>
            <a:pPr marL="171741" indent="-171741">
              <a:buFont typeface="Arial" panose="020B0604020202020204" pitchFamily="34" charset="0"/>
              <a:buChar char="•"/>
            </a:pPr>
            <a:r>
              <a:rPr lang="en-US" dirty="0"/>
              <a:t>Diversify revenue sources beyond conventional boundaries</a:t>
            </a:r>
          </a:p>
          <a:p>
            <a:r>
              <a:rPr lang="en-US" dirty="0"/>
              <a:t>Talent:</a:t>
            </a:r>
          </a:p>
          <a:p>
            <a:pPr marL="171741" indent="-171741">
              <a:buFont typeface="Arial" panose="020B0604020202020204" pitchFamily="34" charset="0"/>
              <a:buChar char="•"/>
            </a:pPr>
            <a:r>
              <a:rPr lang="en-US" dirty="0"/>
              <a:t>Alignment and performance of the operational model – Aligning the institution with the strategy and with employees</a:t>
            </a:r>
          </a:p>
          <a:p>
            <a:pPr marL="171741" indent="-171741">
              <a:buFont typeface="Arial" panose="020B0604020202020204" pitchFamily="34" charset="0"/>
              <a:buChar char="•"/>
            </a:pPr>
            <a:r>
              <a:rPr lang="en-US" dirty="0"/>
              <a:t>Talent development – guaranteeing succession development</a:t>
            </a:r>
          </a:p>
          <a:p>
            <a:r>
              <a:rPr lang="en-US" dirty="0"/>
              <a:t>Efficiency</a:t>
            </a:r>
          </a:p>
          <a:p>
            <a:pPr marL="171741" indent="-171741">
              <a:buFont typeface="Arial" panose="020B0604020202020204" pitchFamily="34" charset="0"/>
              <a:buChar char="•"/>
            </a:pPr>
            <a:r>
              <a:rPr lang="en-US" dirty="0"/>
              <a:t>Operational Efficiency</a:t>
            </a:r>
          </a:p>
          <a:p>
            <a:pPr marL="171741" indent="-171741">
              <a:buFont typeface="Arial" panose="020B0604020202020204" pitchFamily="34" charset="0"/>
              <a:buChar char="•"/>
            </a:pPr>
            <a:r>
              <a:rPr lang="en-US" dirty="0"/>
              <a:t>Quality of Information – implementing tools and systems that provide access to quality information</a:t>
            </a:r>
          </a:p>
          <a:p>
            <a:r>
              <a:rPr lang="en-US" dirty="0"/>
              <a:t>Distinction</a:t>
            </a:r>
          </a:p>
          <a:p>
            <a:pPr marL="171741" indent="-171741">
              <a:buFont typeface="Arial" panose="020B0604020202020204" pitchFamily="34" charset="0"/>
              <a:buChar char="•"/>
            </a:pPr>
            <a:r>
              <a:rPr lang="en-US" dirty="0"/>
              <a:t>Value for member / client – providing clients with real value and a quality experience</a:t>
            </a:r>
          </a:p>
          <a:p>
            <a:pPr marL="171741" indent="-171741">
              <a:buFont typeface="Arial" panose="020B0604020202020204" pitchFamily="34" charset="0"/>
              <a:buChar char="•"/>
            </a:pPr>
            <a:r>
              <a:rPr lang="en-US" dirty="0"/>
              <a:t>Brining the UNI brand </a:t>
            </a:r>
            <a:r>
              <a:rPr lang="en-US"/>
              <a:t>to life</a:t>
            </a:r>
            <a:endParaRPr lang="en-US" dirty="0"/>
          </a:p>
        </p:txBody>
      </p:sp>
    </p:spTree>
    <p:extLst>
      <p:ext uri="{BB962C8B-B14F-4D97-AF65-F5344CB8AC3E}">
        <p14:creationId xmlns:p14="http://schemas.microsoft.com/office/powerpoint/2010/main" val="1960967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132</a:t>
            </a:fld>
            <a:endParaRPr lang="en-US"/>
          </a:p>
        </p:txBody>
      </p:sp>
      <p:sp>
        <p:nvSpPr>
          <p:cNvPr id="7" name="Rectangle 3"/>
          <p:cNvSpPr>
            <a:spLocks noGrp="1" noChangeArrowheads="1"/>
          </p:cNvSpPr>
          <p:nvPr>
            <p:ph type="body" sz="quarter" idx="11"/>
          </p:nvPr>
        </p:nvSpPr>
        <p:spPr>
          <a:xfrm>
            <a:off x="1114023" y="4389335"/>
            <a:ext cx="5186595" cy="2384658"/>
          </a:xfrm>
          <a:noFill/>
        </p:spPr>
        <p:txBody>
          <a:bodyPr/>
          <a:lstStyle/>
          <a:p>
            <a:r>
              <a:rPr lang="en-US" dirty="0"/>
              <a:t>2018 Annual Report – Strategy:</a:t>
            </a:r>
          </a:p>
          <a:p>
            <a:r>
              <a:rPr lang="en-US" dirty="0"/>
              <a:t>Growth</a:t>
            </a:r>
          </a:p>
          <a:p>
            <a:pPr marL="171741" indent="-171741">
              <a:buFont typeface="Arial" panose="020B0604020202020204" pitchFamily="34" charset="0"/>
              <a:buChar char="•"/>
            </a:pPr>
            <a:r>
              <a:rPr lang="en-US" dirty="0"/>
              <a:t>Maintain profitable growth of conventional revenue sources</a:t>
            </a:r>
          </a:p>
          <a:p>
            <a:pPr marL="171741" indent="-171741">
              <a:buFont typeface="Arial" panose="020B0604020202020204" pitchFamily="34" charset="0"/>
              <a:buChar char="•"/>
            </a:pPr>
            <a:r>
              <a:rPr lang="en-US" dirty="0"/>
              <a:t>Diversify revenue sources beyond conventional boundaries</a:t>
            </a:r>
          </a:p>
          <a:p>
            <a:r>
              <a:rPr lang="en-US" dirty="0"/>
              <a:t>Talent:</a:t>
            </a:r>
          </a:p>
          <a:p>
            <a:pPr marL="171741" indent="-171741">
              <a:buFont typeface="Arial" panose="020B0604020202020204" pitchFamily="34" charset="0"/>
              <a:buChar char="•"/>
            </a:pPr>
            <a:r>
              <a:rPr lang="en-US" dirty="0"/>
              <a:t>Alignment and performance of the operational model – Aligning the institution with the strategy and with employees</a:t>
            </a:r>
          </a:p>
          <a:p>
            <a:pPr marL="171741" indent="-171741">
              <a:buFont typeface="Arial" panose="020B0604020202020204" pitchFamily="34" charset="0"/>
              <a:buChar char="•"/>
            </a:pPr>
            <a:r>
              <a:rPr lang="en-US" dirty="0"/>
              <a:t>Talent development – guaranteeing succession development</a:t>
            </a:r>
          </a:p>
          <a:p>
            <a:r>
              <a:rPr lang="en-US" dirty="0"/>
              <a:t>Efficiency</a:t>
            </a:r>
          </a:p>
          <a:p>
            <a:pPr marL="171741" indent="-171741">
              <a:buFont typeface="Arial" panose="020B0604020202020204" pitchFamily="34" charset="0"/>
              <a:buChar char="•"/>
            </a:pPr>
            <a:r>
              <a:rPr lang="en-US" dirty="0"/>
              <a:t>Operational Efficiency</a:t>
            </a:r>
          </a:p>
          <a:p>
            <a:pPr marL="171741" indent="-171741">
              <a:buFont typeface="Arial" panose="020B0604020202020204" pitchFamily="34" charset="0"/>
              <a:buChar char="•"/>
            </a:pPr>
            <a:r>
              <a:rPr lang="en-US" dirty="0"/>
              <a:t>Quality of Information – implementing tools and systems that provide access to quality information</a:t>
            </a:r>
          </a:p>
          <a:p>
            <a:r>
              <a:rPr lang="en-US" dirty="0"/>
              <a:t>Distinction</a:t>
            </a:r>
          </a:p>
          <a:p>
            <a:pPr marL="171741" indent="-171741">
              <a:buFont typeface="Arial" panose="020B0604020202020204" pitchFamily="34" charset="0"/>
              <a:buChar char="•"/>
            </a:pPr>
            <a:r>
              <a:rPr lang="en-US" dirty="0"/>
              <a:t>Value for member / client – providing clients with real value and a quality experience</a:t>
            </a:r>
          </a:p>
          <a:p>
            <a:pPr marL="171741" indent="-171741">
              <a:buFont typeface="Arial" panose="020B0604020202020204" pitchFamily="34" charset="0"/>
              <a:buChar char="•"/>
            </a:pPr>
            <a:r>
              <a:rPr lang="en-US" dirty="0"/>
              <a:t>Brining the UNI brand </a:t>
            </a:r>
            <a:r>
              <a:rPr lang="en-US"/>
              <a:t>to life</a:t>
            </a:r>
            <a:endParaRPr lang="en-US" dirty="0"/>
          </a:p>
        </p:txBody>
      </p:sp>
    </p:spTree>
    <p:extLst>
      <p:ext uri="{BB962C8B-B14F-4D97-AF65-F5344CB8AC3E}">
        <p14:creationId xmlns:p14="http://schemas.microsoft.com/office/powerpoint/2010/main" val="282660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408405" y="5979354"/>
            <a:ext cx="6364236" cy="2879607"/>
          </a:xfrm>
          <a:noFill/>
        </p:spPr>
        <p:txBody>
          <a:bodyPr/>
          <a:lstStyle/>
          <a:p>
            <a:r>
              <a:rPr lang="en-CA" dirty="0"/>
              <a:t> </a:t>
            </a:r>
            <a:endParaRPr lang="en-CA" b="1" dirty="0"/>
          </a:p>
        </p:txBody>
      </p:sp>
      <p:sp>
        <p:nvSpPr>
          <p:cNvPr id="13722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1FB74C9-AE75-4E94-8594-9E7AE1B62A05}" type="slidenum">
              <a:rPr lang="en-US" sz="1300" b="0">
                <a:latin typeface="Arial" charset="0"/>
              </a:rPr>
              <a:pPr/>
              <a:t>14</a:t>
            </a:fld>
            <a:endParaRPr lang="en-US" sz="1300" b="0">
              <a:latin typeface="Arial" charset="0"/>
            </a:endParaRPr>
          </a:p>
        </p:txBody>
      </p:sp>
    </p:spTree>
    <p:extLst>
      <p:ext uri="{BB962C8B-B14F-4D97-AF65-F5344CB8AC3E}">
        <p14:creationId xmlns:p14="http://schemas.microsoft.com/office/powerpoint/2010/main" val="129048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15</a:t>
            </a:fld>
            <a:endParaRPr lang="en-US" sz="1300" b="0">
              <a:latin typeface="Arial" charset="0"/>
            </a:endParaRPr>
          </a:p>
        </p:txBody>
      </p:sp>
    </p:spTree>
    <p:extLst>
      <p:ext uri="{BB962C8B-B14F-4D97-AF65-F5344CB8AC3E}">
        <p14:creationId xmlns:p14="http://schemas.microsoft.com/office/powerpoint/2010/main" val="357947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7" name="Rectangle 7"/>
          <p:cNvSpPr>
            <a:spLocks noGrp="1" noChangeArrowheads="1"/>
          </p:cNvSpPr>
          <p:nvPr>
            <p:ph type="sldNum" sz="quarter" idx="5"/>
          </p:nvPr>
        </p:nvSpPr>
        <p:spPr>
          <a:noFill/>
          <a:ln>
            <a:miter lim="800000"/>
            <a:headEnd/>
            <a:tailEnd/>
          </a:ln>
        </p:spPr>
        <p:txBody>
          <a:bodyPr/>
          <a:lstStyle/>
          <a:p>
            <a:fld id="{6EBB2FC3-9CDE-47A2-98E2-9B32862794EC}" type="slidenum">
              <a:rPr lang="en-US" smtClean="0"/>
              <a:pPr/>
              <a:t>16</a:t>
            </a:fld>
            <a:endParaRPr lang="en-US"/>
          </a:p>
        </p:txBody>
      </p:sp>
      <p:sp>
        <p:nvSpPr>
          <p:cNvPr id="889858" name="Rectangle 2"/>
          <p:cNvSpPr>
            <a:spLocks noGrp="1" noRot="1" noChangeAspect="1" noChangeArrowheads="1" noTextEdit="1"/>
          </p:cNvSpPr>
          <p:nvPr>
            <p:ph type="sldImg"/>
          </p:nvPr>
        </p:nvSpPr>
        <p:spPr>
          <a:ln/>
        </p:spPr>
      </p:sp>
      <p:sp>
        <p:nvSpPr>
          <p:cNvPr id="2" name="Rectangle 1">
            <a:extLst>
              <a:ext uri="{FF2B5EF4-FFF2-40B4-BE49-F238E27FC236}">
                <a16:creationId xmlns:a16="http://schemas.microsoft.com/office/drawing/2014/main" id="{B5F37191-0D69-6840-A071-974C7F065337}"/>
              </a:ext>
            </a:extLst>
          </p:cNvPr>
          <p:cNvSpPr/>
          <p:nvPr/>
        </p:nvSpPr>
        <p:spPr>
          <a:xfrm>
            <a:off x="655637" y="4389437"/>
            <a:ext cx="5562600" cy="2862322"/>
          </a:xfrm>
          <a:prstGeom prst="rect">
            <a:avLst/>
          </a:prstGeom>
        </p:spPr>
        <p:txBody>
          <a:bodyPr wrap="square">
            <a:spAutoFit/>
          </a:bodyPr>
          <a:lstStyle/>
          <a:p>
            <a:pPr algn="l">
              <a:buFont typeface="Wingdings" pitchFamily="2" charset="2"/>
              <a:buChar char="§"/>
            </a:pPr>
            <a:r>
              <a:rPr lang="en-US" sz="1000" dirty="0"/>
              <a:t>April 24, 2020 -</a:t>
            </a:r>
            <a:r>
              <a:rPr lang="en-US" sz="1000" b="0" dirty="0"/>
              <a:t> On top of the youth measures announced on April 2, Desjardins is further expanding its support for students impacted financially by the COVID-19 pandemic. Anyone with an active student loan guaranteed by the Quebec government--that is, a loan they haven't been asked to start repaying yet--will see their Desjardins credit card rate reduced to 10.9% for the next 6 months</a:t>
            </a:r>
          </a:p>
          <a:p>
            <a:pPr algn="l">
              <a:buFont typeface="Wingdings" pitchFamily="2" charset="2"/>
              <a:buChar char="§"/>
            </a:pPr>
            <a:r>
              <a:rPr lang="en-US" sz="1000" b="0" dirty="0"/>
              <a:t>April 6, 2020:  Desjardins continues to support its members and clients, announcing a refund for auto insurance clients who are driving significantly less</a:t>
            </a:r>
            <a:endParaRPr lang="en-CA" sz="1000" b="0" dirty="0"/>
          </a:p>
          <a:p>
            <a:pPr algn="l">
              <a:buFont typeface="Wingdings" pitchFamily="2" charset="2"/>
              <a:buChar char="§"/>
            </a:pPr>
            <a:r>
              <a:rPr lang="en-US" sz="1000" b="0" dirty="0"/>
              <a:t>March 27, 2020:  COVID 19 Measures: Desjardins will refund members charged for going over their plan's monthly transaction limit; Desjardins is extending the $250 tap-and-go limit on its credit cards to all retailers with Desjardins payment terminals. Those with travel insurance will get travel assistance, meaning that Desjardins will help them book tickets for return flights, find new accommodation if theirs is closing down, organize translation services and coordinate next steps with the government. They can also count on </a:t>
            </a:r>
            <a:r>
              <a:rPr lang="en-US" sz="1000" b="0" dirty="0" err="1"/>
              <a:t>Desjardins's</a:t>
            </a:r>
            <a:r>
              <a:rPr lang="en-US" sz="1000" b="0" dirty="0"/>
              <a:t> support if they need emergency healthcare. Auto insurance policyholders returning early from the US in a rental car will automatically get liability coverage for their vehicle at no extra charge.</a:t>
            </a:r>
          </a:p>
          <a:p>
            <a:pPr algn="l">
              <a:buFont typeface="Wingdings" pitchFamily="2" charset="2"/>
              <a:buChar char="§"/>
            </a:pPr>
            <a:endParaRPr lang="en-US" sz="1000" b="0" dirty="0"/>
          </a:p>
        </p:txBody>
      </p:sp>
    </p:spTree>
    <p:extLst>
      <p:ext uri="{BB962C8B-B14F-4D97-AF65-F5344CB8AC3E}">
        <p14:creationId xmlns:p14="http://schemas.microsoft.com/office/powerpoint/2010/main" val="39201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17</a:t>
            </a:fld>
            <a:endParaRPr lang="en-US"/>
          </a:p>
        </p:txBody>
      </p:sp>
    </p:spTree>
    <p:extLst>
      <p:ext uri="{BB962C8B-B14F-4D97-AF65-F5344CB8AC3E}">
        <p14:creationId xmlns:p14="http://schemas.microsoft.com/office/powerpoint/2010/main" val="238953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18</a:t>
            </a:fld>
            <a:endParaRPr lang="en-US" sz="1300" b="0">
              <a:latin typeface="Arial" charset="0"/>
            </a:endParaRPr>
          </a:p>
        </p:txBody>
      </p:sp>
    </p:spTree>
    <p:extLst>
      <p:ext uri="{BB962C8B-B14F-4D97-AF65-F5344CB8AC3E}">
        <p14:creationId xmlns:p14="http://schemas.microsoft.com/office/powerpoint/2010/main" val="320907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19</a:t>
            </a:fld>
            <a:endParaRPr lang="en-US" sz="1300" b="0">
              <a:latin typeface="Arial" charset="0"/>
            </a:endParaRPr>
          </a:p>
        </p:txBody>
      </p:sp>
    </p:spTree>
    <p:extLst>
      <p:ext uri="{BB962C8B-B14F-4D97-AF65-F5344CB8AC3E}">
        <p14:creationId xmlns:p14="http://schemas.microsoft.com/office/powerpoint/2010/main" val="230651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20</a:t>
            </a:fld>
            <a:endParaRPr lang="en-US" sz="1300" b="0">
              <a:latin typeface="Arial" charset="0"/>
            </a:endParaRPr>
          </a:p>
        </p:txBody>
      </p:sp>
    </p:spTree>
    <p:extLst>
      <p:ext uri="{BB962C8B-B14F-4D97-AF65-F5344CB8AC3E}">
        <p14:creationId xmlns:p14="http://schemas.microsoft.com/office/powerpoint/2010/main" val="139879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D52B68B-D098-48C2-9106-DEE9D9A7FCC2}" type="slidenum">
              <a:rPr lang="en-US" sz="1300" b="0">
                <a:latin typeface="Arial" charset="0"/>
              </a:rPr>
              <a:pPr/>
              <a:t>2</a:t>
            </a:fld>
            <a:endParaRPr lang="en-US" sz="1300" b="0">
              <a:latin typeface="Arial" charset="0"/>
            </a:endParaRPr>
          </a:p>
        </p:txBody>
      </p:sp>
      <p:sp>
        <p:nvSpPr>
          <p:cNvPr id="109571" name="Rectangle 2"/>
          <p:cNvSpPr>
            <a:spLocks noGrp="1" noRot="1" noChangeAspect="1" noChangeArrowheads="1" noTextEdit="1"/>
          </p:cNvSpPr>
          <p:nvPr>
            <p:ph type="sldImg"/>
          </p:nvPr>
        </p:nvSpPr>
        <p:spPr>
          <a:xfrm>
            <a:off x="1187450" y="671513"/>
            <a:ext cx="4733925" cy="3549650"/>
          </a:xfrm>
          <a:ln/>
        </p:spPr>
      </p:sp>
      <p:sp>
        <p:nvSpPr>
          <p:cNvPr id="109572" name="Rectangle 3"/>
          <p:cNvSpPr>
            <a:spLocks noGrp="1" noChangeArrowheads="1"/>
          </p:cNvSpPr>
          <p:nvPr>
            <p:ph type="body" idx="1"/>
          </p:nvPr>
        </p:nvSpPr>
        <p:spPr>
          <a:noFill/>
        </p:spPr>
        <p:txBody>
          <a:bodyPr/>
          <a:lstStyle/>
          <a:p>
            <a:endParaRPr lang="en-CA"/>
          </a:p>
        </p:txBody>
      </p:sp>
    </p:spTree>
    <p:extLst>
      <p:ext uri="{BB962C8B-B14F-4D97-AF65-F5344CB8AC3E}">
        <p14:creationId xmlns:p14="http://schemas.microsoft.com/office/powerpoint/2010/main" val="53634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21</a:t>
            </a:fld>
            <a:endParaRPr lang="en-US" sz="1300" b="0">
              <a:latin typeface="Arial" charset="0"/>
            </a:endParaRPr>
          </a:p>
        </p:txBody>
      </p:sp>
    </p:spTree>
    <p:extLst>
      <p:ext uri="{BB962C8B-B14F-4D97-AF65-F5344CB8AC3E}">
        <p14:creationId xmlns:p14="http://schemas.microsoft.com/office/powerpoint/2010/main" val="265636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22</a:t>
            </a:fld>
            <a:endParaRPr lang="en-US" sz="1300" b="0">
              <a:latin typeface="Arial" charset="0"/>
            </a:endParaRPr>
          </a:p>
        </p:txBody>
      </p:sp>
    </p:spTree>
    <p:extLst>
      <p:ext uri="{BB962C8B-B14F-4D97-AF65-F5344CB8AC3E}">
        <p14:creationId xmlns:p14="http://schemas.microsoft.com/office/powerpoint/2010/main" val="265636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23</a:t>
            </a:fld>
            <a:endParaRPr lang="en-US" sz="1300" b="0">
              <a:latin typeface="Arial" charset="0"/>
            </a:endParaRPr>
          </a:p>
        </p:txBody>
      </p:sp>
    </p:spTree>
    <p:extLst>
      <p:ext uri="{BB962C8B-B14F-4D97-AF65-F5344CB8AC3E}">
        <p14:creationId xmlns:p14="http://schemas.microsoft.com/office/powerpoint/2010/main" val="3095138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1E333F1-8104-4B25-ACF1-6267197C5B37}" type="slidenum">
              <a:rPr lang="en-US" sz="1300" b="0">
                <a:latin typeface="Arial" charset="0"/>
              </a:rPr>
              <a:pPr/>
              <a:t>24</a:t>
            </a:fld>
            <a:endParaRPr lang="en-US" sz="1300" b="0">
              <a:latin typeface="Arial" charset="0"/>
            </a:endParaRPr>
          </a:p>
        </p:txBody>
      </p:sp>
      <p:sp>
        <p:nvSpPr>
          <p:cNvPr id="5" name="Notes Placeholder 4">
            <a:extLst>
              <a:ext uri="{FF2B5EF4-FFF2-40B4-BE49-F238E27FC236}">
                <a16:creationId xmlns:a16="http://schemas.microsoft.com/office/drawing/2014/main" id="{F07C4BF3-8D7E-6C4D-AE55-6C64BE67A8F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980376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25</a:t>
            </a:fld>
            <a:endParaRPr lang="en-US" sz="1300" b="0">
              <a:latin typeface="Arial" charset="0"/>
            </a:endParaRPr>
          </a:p>
        </p:txBody>
      </p:sp>
    </p:spTree>
    <p:extLst>
      <p:ext uri="{BB962C8B-B14F-4D97-AF65-F5344CB8AC3E}">
        <p14:creationId xmlns:p14="http://schemas.microsoft.com/office/powerpoint/2010/main" val="330739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94C73AEB-2894-46BA-A01E-EF389D89A354}" type="slidenum">
              <a:rPr lang="en-US" sz="1300" b="0">
                <a:latin typeface="Arial" charset="0"/>
              </a:rPr>
              <a:pPr/>
              <a:t>26</a:t>
            </a:fld>
            <a:endParaRPr lang="en-US" sz="1300" b="0">
              <a:latin typeface="Arial" charset="0"/>
            </a:endParaRPr>
          </a:p>
        </p:txBody>
      </p:sp>
      <p:sp>
        <p:nvSpPr>
          <p:cNvPr id="147459"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D3703184-F235-1A46-A54D-7FC6577091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842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C6E94C4-A449-480D-99A1-935C946A1050}" type="slidenum">
              <a:rPr lang="en-US" sz="1300" b="0">
                <a:latin typeface="Arial" charset="0"/>
              </a:rPr>
              <a:pPr/>
              <a:t>27</a:t>
            </a:fld>
            <a:endParaRPr lang="en-US" sz="1300" b="0">
              <a:latin typeface="Arial" charset="0"/>
            </a:endParaRPr>
          </a:p>
        </p:txBody>
      </p:sp>
      <p:sp>
        <p:nvSpPr>
          <p:cNvPr id="4" name="Notes Placeholder 3">
            <a:extLst>
              <a:ext uri="{FF2B5EF4-FFF2-40B4-BE49-F238E27FC236}">
                <a16:creationId xmlns:a16="http://schemas.microsoft.com/office/drawing/2014/main" id="{2119017B-6E70-2744-A523-D159DA7D68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22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C6E94C4-A449-480D-99A1-935C946A1050}" type="slidenum">
              <a:rPr lang="en-US" sz="1300" b="0">
                <a:latin typeface="Arial" charset="0"/>
              </a:rPr>
              <a:pPr/>
              <a:t>28</a:t>
            </a:fld>
            <a:endParaRPr lang="en-US" sz="1300" b="0">
              <a:latin typeface="Arial" charset="0"/>
            </a:endParaRPr>
          </a:p>
        </p:txBody>
      </p:sp>
      <p:sp>
        <p:nvSpPr>
          <p:cNvPr id="4" name="Notes Placeholder 3">
            <a:extLst>
              <a:ext uri="{FF2B5EF4-FFF2-40B4-BE49-F238E27FC236}">
                <a16:creationId xmlns:a16="http://schemas.microsoft.com/office/drawing/2014/main" id="{AE252B3E-BB41-2541-9B2B-4C83E8A60C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2035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29</a:t>
            </a:fld>
            <a:endParaRPr lang="en-US" sz="1300" b="0">
              <a:latin typeface="Arial" charset="0"/>
            </a:endParaRPr>
          </a:p>
        </p:txBody>
      </p:sp>
    </p:spTree>
    <p:extLst>
      <p:ext uri="{BB962C8B-B14F-4D97-AF65-F5344CB8AC3E}">
        <p14:creationId xmlns:p14="http://schemas.microsoft.com/office/powerpoint/2010/main" val="3423635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93A67FF-A105-4FEB-AD7A-0203FA50DC69}" type="slidenum">
              <a:rPr lang="en-US" sz="1300" b="0">
                <a:latin typeface="Arial" charset="0"/>
              </a:rPr>
              <a:pPr/>
              <a:t>30</a:t>
            </a:fld>
            <a:endParaRPr lang="en-US" sz="1300" b="0">
              <a:latin typeface="Arial" charset="0"/>
            </a:endParaRPr>
          </a:p>
        </p:txBody>
      </p:sp>
      <p:sp>
        <p:nvSpPr>
          <p:cNvPr id="1505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2615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32E0425D-1B38-465F-8354-84E7E2AF88D1}" type="slidenum">
              <a:rPr lang="en-US" sz="1300" b="0">
                <a:latin typeface="Arial" charset="0"/>
              </a:rPr>
              <a:pPr/>
              <a:t>3</a:t>
            </a:fld>
            <a:endParaRPr lang="en-US" sz="1300" b="0">
              <a:latin typeface="Arial" charset="0"/>
            </a:endParaRPr>
          </a:p>
        </p:txBody>
      </p:sp>
      <p:sp>
        <p:nvSpPr>
          <p:cNvPr id="110595"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48012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1E333F1-8104-4B25-ACF1-6267197C5B37}" type="slidenum">
              <a:rPr lang="en-US" sz="1300" b="0">
                <a:latin typeface="Arial" charset="0"/>
              </a:rPr>
              <a:pPr/>
              <a:t>31</a:t>
            </a:fld>
            <a:endParaRPr lang="en-US" sz="1300" b="0">
              <a:latin typeface="Arial" charset="0"/>
            </a:endParaRPr>
          </a:p>
        </p:txBody>
      </p:sp>
      <p:sp>
        <p:nvSpPr>
          <p:cNvPr id="3" name="TextBox 2"/>
          <p:cNvSpPr txBox="1"/>
          <p:nvPr/>
        </p:nvSpPr>
        <p:spPr>
          <a:xfrm>
            <a:off x="1158255" y="4389335"/>
            <a:ext cx="4746135" cy="4279541"/>
          </a:xfrm>
          <a:prstGeom prst="rect">
            <a:avLst/>
          </a:prstGeom>
          <a:noFill/>
        </p:spPr>
        <p:txBody>
          <a:bodyPr wrap="square" lIns="91595" tIns="45798" rIns="91595" bIns="45798" rtlCol="0">
            <a:spAutoFit/>
          </a:bodyPr>
          <a:lstStyle/>
          <a:p>
            <a:pPr algn="l"/>
            <a:r>
              <a:rPr lang="en-US" sz="800" b="0" dirty="0">
                <a:latin typeface="+mn-lt"/>
              </a:rPr>
              <a:t>2018 Annual Report:</a:t>
            </a:r>
          </a:p>
          <a:p>
            <a:pPr algn="l"/>
            <a:r>
              <a:rPr lang="en-US" sz="800" b="0" dirty="0"/>
              <a:t>Our growth strategy rests on four strategic priorities: </a:t>
            </a:r>
          </a:p>
          <a:p>
            <a:pPr algn="l"/>
            <a:r>
              <a:rPr lang="en-US" sz="800" b="0" dirty="0"/>
              <a:t>1. </a:t>
            </a:r>
            <a:r>
              <a:rPr lang="en-US" sz="800" dirty="0"/>
              <a:t>Accelerate success through people </a:t>
            </a:r>
          </a:p>
          <a:p>
            <a:pPr algn="l"/>
            <a:r>
              <a:rPr lang="en-US" sz="800" b="0" dirty="0"/>
              <a:t>We are creating a thriving culture in which team members grow professionally, lead in our communities and First West succeeds collectively. The future of work at First West is being shaped by a shift away from traditional expectations for work, career and professional fulfillment, as well as by rapid advancements in technology. We are preparing our employees to succeed in a dynamic business environment where diversity, inclusion and holistic workplace health is championed and technology enables continuous improvement and work-life flexibility. </a:t>
            </a:r>
          </a:p>
          <a:p>
            <a:pPr algn="l"/>
            <a:r>
              <a:rPr lang="en-US" sz="800" b="0" dirty="0"/>
              <a:t>2. </a:t>
            </a:r>
            <a:r>
              <a:rPr lang="en-US" sz="800" dirty="0"/>
              <a:t>Grow through partnerships and national opportunities </a:t>
            </a:r>
          </a:p>
          <a:p>
            <a:pPr algn="l"/>
            <a:r>
              <a:rPr lang="en-US" sz="800" b="0" dirty="0"/>
              <a:t>We are aiming to expand strategically into new, high-potential markets and transform and grow our revenue streams. Our belief in building and maintaining strong, collaboration-based partnerships—an essential part of how we operate—enables us to deliver industry-leading technology and transformative solutions faster and more effectively than we could on our own. Increased financial stability through these efforts will allow us to create more value for our members. </a:t>
            </a:r>
          </a:p>
          <a:p>
            <a:pPr algn="l"/>
            <a:r>
              <a:rPr lang="en-US" sz="800" b="0" dirty="0"/>
              <a:t>3. </a:t>
            </a:r>
            <a:r>
              <a:rPr lang="en-US" sz="800" dirty="0"/>
              <a:t>Reinvent our core business </a:t>
            </a:r>
          </a:p>
          <a:p>
            <a:pPr algn="l"/>
            <a:r>
              <a:rPr lang="en-US" sz="800" b="0" dirty="0"/>
              <a:t>We know our members value choices. Life is not static and neither are the financial needs of our members, so we are investing heavily in re-imagining the banking experience and creating new ways for our members to bank when, where and how they want. Localness—the hallmark of our model—will remain unchanged, with our members continuing to benefit from the same strong, local relationships they have with us today, but enjoying improvements and access to our full line-up of services and products. </a:t>
            </a:r>
          </a:p>
          <a:p>
            <a:pPr algn="l"/>
            <a:r>
              <a:rPr lang="en-US" sz="800" b="0" dirty="0"/>
              <a:t>4</a:t>
            </a:r>
            <a:r>
              <a:rPr lang="en-US" sz="800" dirty="0"/>
              <a:t>. Simplify to optimize </a:t>
            </a:r>
          </a:p>
          <a:p>
            <a:pPr algn="l"/>
            <a:r>
              <a:rPr lang="en-US" sz="800" b="0" dirty="0"/>
              <a:t>We will boost efficiency and improve member value by digitizing, harmonizing, standardizing and rationalizing our business. Our members will enjoy easy-to-use financial tools, the simplicity of improved banking and lending processes, and seamless access through new technology. </a:t>
            </a:r>
          </a:p>
          <a:p>
            <a:pPr algn="l"/>
            <a:endParaRPr lang="en-US" sz="800" b="0" dirty="0"/>
          </a:p>
          <a:p>
            <a:pPr algn="l"/>
            <a:endParaRPr lang="en-US" sz="800" b="0" dirty="0"/>
          </a:p>
          <a:p>
            <a:pPr algn="l"/>
            <a:endParaRPr lang="en-US" sz="800" b="0" dirty="0"/>
          </a:p>
          <a:p>
            <a:pPr algn="l"/>
            <a:endParaRPr lang="en-US" sz="800" b="0" dirty="0"/>
          </a:p>
          <a:p>
            <a:pPr algn="l"/>
            <a:endParaRPr lang="en-US" sz="800" b="0" dirty="0">
              <a:latin typeface="+mn-lt"/>
            </a:endParaRPr>
          </a:p>
        </p:txBody>
      </p:sp>
    </p:spTree>
    <p:extLst>
      <p:ext uri="{BB962C8B-B14F-4D97-AF65-F5344CB8AC3E}">
        <p14:creationId xmlns:p14="http://schemas.microsoft.com/office/powerpoint/2010/main" val="298037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32</a:t>
            </a:fld>
            <a:endParaRPr lang="en-US" sz="1300" b="0">
              <a:latin typeface="Arial" charset="0"/>
            </a:endParaRPr>
          </a:p>
        </p:txBody>
      </p:sp>
    </p:spTree>
    <p:extLst>
      <p:ext uri="{BB962C8B-B14F-4D97-AF65-F5344CB8AC3E}">
        <p14:creationId xmlns:p14="http://schemas.microsoft.com/office/powerpoint/2010/main" val="3307399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33</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0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34</a:t>
            </a:fld>
            <a:endParaRPr lang="en-US" sz="1300" b="0">
              <a:latin typeface="Arial" charset="0"/>
            </a:endParaRPr>
          </a:p>
        </p:txBody>
      </p:sp>
      <p:sp>
        <p:nvSpPr>
          <p:cNvPr id="3" name="TextBox 2">
            <a:extLst>
              <a:ext uri="{FF2B5EF4-FFF2-40B4-BE49-F238E27FC236}">
                <a16:creationId xmlns:a16="http://schemas.microsoft.com/office/drawing/2014/main" id="{E8165D26-30B6-6243-B141-E0DA8D20CF7B}"/>
              </a:ext>
            </a:extLst>
          </p:cNvPr>
          <p:cNvSpPr txBox="1"/>
          <p:nvPr/>
        </p:nvSpPr>
        <p:spPr>
          <a:xfrm>
            <a:off x="1158255" y="4389335"/>
            <a:ext cx="5146027" cy="3325111"/>
          </a:xfrm>
          <a:prstGeom prst="rect">
            <a:avLst/>
          </a:prstGeom>
          <a:noFill/>
        </p:spPr>
        <p:txBody>
          <a:bodyPr wrap="square" lIns="91595" tIns="45798" rIns="91595" bIns="45798" rtlCol="0">
            <a:spAutoFit/>
          </a:bodyPr>
          <a:lstStyle/>
          <a:p>
            <a:pPr algn="l"/>
            <a:r>
              <a:rPr lang="en-US" sz="1000" dirty="0"/>
              <a:t>2018 Annual Report</a:t>
            </a:r>
          </a:p>
          <a:p>
            <a:pPr algn="l"/>
            <a:r>
              <a:rPr lang="en-US" sz="1000" b="0" dirty="0"/>
              <a:t>At Prospera, we want to make our members’ dreams come true – and we’ve been doing it for 75 years. We’re a for-purpose credit union that’s guided by our values and owned by our members. We’re proud to serve our members and help make our communities stronger by investing locally and partnering with local charities to make life better for everyone. </a:t>
            </a:r>
          </a:p>
          <a:p>
            <a:pPr algn="l"/>
            <a:r>
              <a:rPr lang="en-US" sz="1000" b="0" dirty="0"/>
              <a:t>We believe that financial health is just one piece of the wellness puzzle and we’re here for you, your family, and your business every step of the way. </a:t>
            </a:r>
          </a:p>
          <a:p>
            <a:pPr algn="l"/>
            <a:endParaRPr lang="en-US" sz="1000" b="0" dirty="0"/>
          </a:p>
          <a:p>
            <a:pPr algn="l"/>
            <a:r>
              <a:rPr lang="en-US" sz="1000" dirty="0"/>
              <a:t>Transforming the Way We Do Business </a:t>
            </a:r>
          </a:p>
          <a:p>
            <a:pPr algn="l"/>
            <a:r>
              <a:rPr lang="en-US" sz="1000" b="0" dirty="0"/>
              <a:t>The way our members want to bank is changing and we’re changing too, transforming how we do business to leverage technology and create the online services members want while keeping traditional relationships strong. In 2016, we launched an in-depth long-term Strategy and Vision for Prospera that reimagines our presence and part in the lives of our members and communities. </a:t>
            </a:r>
          </a:p>
          <a:p>
            <a:pPr algn="l"/>
            <a:r>
              <a:rPr lang="en-US" sz="1000" b="0" dirty="0"/>
              <a:t>Did you know... </a:t>
            </a:r>
          </a:p>
          <a:p>
            <a:pPr algn="l"/>
            <a:r>
              <a:rPr lang="en-US" sz="1000" b="0" dirty="0"/>
              <a:t>Our long-term plan provides a strategic direction to grow our business, develop our capabilities and determine where best to invest resources within Prospera. </a:t>
            </a:r>
          </a:p>
          <a:p>
            <a:pPr algn="l"/>
            <a:endParaRPr lang="en-US" sz="1000" b="0" dirty="0"/>
          </a:p>
        </p:txBody>
      </p:sp>
    </p:spTree>
    <p:extLst>
      <p:ext uri="{BB962C8B-B14F-4D97-AF65-F5344CB8AC3E}">
        <p14:creationId xmlns:p14="http://schemas.microsoft.com/office/powerpoint/2010/main" val="2026890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35</a:t>
            </a:fld>
            <a:endParaRPr lang="en-US" sz="1300" b="0">
              <a:latin typeface="Arial" charset="0"/>
            </a:endParaRPr>
          </a:p>
        </p:txBody>
      </p:sp>
    </p:spTree>
    <p:extLst>
      <p:ext uri="{BB962C8B-B14F-4D97-AF65-F5344CB8AC3E}">
        <p14:creationId xmlns:p14="http://schemas.microsoft.com/office/powerpoint/2010/main" val="4061567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D978560-E996-440C-B728-94266BBF4991}" type="slidenum">
              <a:rPr lang="en-US" sz="1300" b="0">
                <a:latin typeface="Arial" charset="0"/>
              </a:rPr>
              <a:pPr/>
              <a:t>36</a:t>
            </a:fld>
            <a:endParaRPr lang="en-US" sz="1300" b="0">
              <a:latin typeface="Arial" charset="0"/>
            </a:endParaRPr>
          </a:p>
        </p:txBody>
      </p:sp>
      <p:sp>
        <p:nvSpPr>
          <p:cNvPr id="1587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53672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7DE36FF-045D-4541-BC72-F739B808A5CD}" type="slidenum">
              <a:rPr lang="en-US" sz="1300" b="0">
                <a:latin typeface="Arial" charset="0"/>
              </a:rPr>
              <a:pPr/>
              <a:t>37</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800" b="1" dirty="0">
                <a:latin typeface="+mn-lt"/>
              </a:rPr>
              <a:t>2018 Annual Report:</a:t>
            </a:r>
          </a:p>
          <a:p>
            <a:r>
              <a:rPr lang="en-US" sz="800" b="1" dirty="0"/>
              <a:t>Helping You Prepare For What’s Next </a:t>
            </a:r>
          </a:p>
          <a:p>
            <a:r>
              <a:rPr lang="en-US" sz="800" i="1" dirty="0"/>
              <a:t>Continual changes in the world economy and local real estate market, coupled with the complexities of your own financial picture, can make it challenging to prepare for what’s next. Our goal is to provide you with the peace of mind and expert advice you need to prepare for your financial future. </a:t>
            </a:r>
            <a:endParaRPr lang="en-US" sz="800" dirty="0"/>
          </a:p>
          <a:p>
            <a:r>
              <a:rPr lang="en-US" sz="800" b="1" dirty="0"/>
              <a:t>A strategy that looks further down the road </a:t>
            </a:r>
            <a:endParaRPr lang="en-US" sz="800" dirty="0"/>
          </a:p>
          <a:p>
            <a:r>
              <a:rPr lang="en-US" sz="800" dirty="0"/>
              <a:t>At </a:t>
            </a:r>
            <a:r>
              <a:rPr lang="en-US" sz="800" dirty="0" err="1"/>
              <a:t>BlueShore</a:t>
            </a:r>
            <a:r>
              <a:rPr lang="en-US" sz="800" dirty="0"/>
              <a:t> Financial, we provide you with the comfort of knowing we’re one step ahead. </a:t>
            </a:r>
          </a:p>
          <a:p>
            <a:r>
              <a:rPr lang="en-US" sz="800" dirty="0"/>
              <a:t>A unique aspect of our client experience is our advisory team approach. We bring together experts from all areas of our business to create a plan that is tailored to you. Our experienced financial, investment, insurance and business specialists take a holistic view of your current financial picture while also looking ahead to your goals and aspirations. </a:t>
            </a:r>
          </a:p>
          <a:p>
            <a:r>
              <a:rPr lang="en-US" sz="800" b="1" dirty="0"/>
              <a:t>The unique </a:t>
            </a:r>
            <a:r>
              <a:rPr lang="en-US" sz="800" b="1" dirty="0" err="1"/>
              <a:t>BlueShore</a:t>
            </a:r>
            <a:r>
              <a:rPr lang="en-US" sz="800" b="1" dirty="0"/>
              <a:t> client experience </a:t>
            </a:r>
            <a:endParaRPr lang="en-US" sz="800" dirty="0"/>
          </a:p>
          <a:p>
            <a:r>
              <a:rPr lang="en-US" sz="800" dirty="0"/>
              <a:t>Expert advice is at the forefront of our promise. Our knowledgeable financial advisors hold the Certified Financial Planner (CFP) designation, the highest accreditation in the industry. They are valued by clients for their advice, knowledge and experience. </a:t>
            </a:r>
          </a:p>
          <a:p>
            <a:r>
              <a:rPr lang="en-US" sz="800" dirty="0"/>
              <a:t>Our 2018 client experience survey confirms that we’re making a positive impact on our clients’ financial well-being to a great extent, which sets us apart from other financial institutions. </a:t>
            </a:r>
          </a:p>
          <a:p>
            <a:r>
              <a:rPr lang="en-US" sz="800" dirty="0"/>
              <a:t>*Ipsos, 2018. Results from clients working with a financial advisor at their primary financial institution. </a:t>
            </a:r>
          </a:p>
          <a:p>
            <a:r>
              <a:rPr lang="en-US" sz="800" dirty="0"/>
              <a:t>The power of word-of-mouth recommendations is undeniable. Most recently, 91% of our clients who work with a Financial Advisor said they would recommend </a:t>
            </a:r>
            <a:r>
              <a:rPr lang="en-US" sz="800" dirty="0" err="1"/>
              <a:t>BlueShore</a:t>
            </a:r>
            <a:r>
              <a:rPr lang="en-US" sz="800" dirty="0"/>
              <a:t> - a compelling testament to our unique client experience. </a:t>
            </a:r>
          </a:p>
          <a:p>
            <a:r>
              <a:rPr lang="en-US" sz="800" b="1" dirty="0"/>
              <a:t>A distinct branch experience </a:t>
            </a:r>
            <a:endParaRPr lang="en-US" sz="800" dirty="0"/>
          </a:p>
          <a:p>
            <a:r>
              <a:rPr lang="en-US" sz="800" dirty="0"/>
              <a:t>Our comprehensive advisory approach is enhanced by our premium branch environment. Known</a:t>
            </a:r>
            <a:br>
              <a:rPr lang="en-US" sz="800" dirty="0"/>
            </a:br>
            <a:r>
              <a:rPr lang="en-US" sz="800" dirty="0"/>
              <a:t>as Financial Spas® for their unique relaxing ambiance, our branch experience is unlike any other. A concierge service, local art displays, specialty coffees and private consultation areas are just some of the unique features you will encounter. Set against a West Coast design, our Financial Spas are also equipped with the latest technology to enhance our personalized advisory experience</a:t>
            </a:r>
            <a:r>
              <a:rPr lang="en-US" sz="800"/>
              <a:t>. </a:t>
            </a:r>
            <a:endParaRPr lang="en-US" sz="800" dirty="0"/>
          </a:p>
        </p:txBody>
      </p:sp>
    </p:spTree>
    <p:extLst>
      <p:ext uri="{BB962C8B-B14F-4D97-AF65-F5344CB8AC3E}">
        <p14:creationId xmlns:p14="http://schemas.microsoft.com/office/powerpoint/2010/main" val="1040332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38</a:t>
            </a:fld>
            <a:endParaRPr lang="en-US" sz="1300" b="0">
              <a:latin typeface="Arial" charset="0"/>
            </a:endParaRPr>
          </a:p>
        </p:txBody>
      </p:sp>
    </p:spTree>
    <p:extLst>
      <p:ext uri="{BB962C8B-B14F-4D97-AF65-F5344CB8AC3E}">
        <p14:creationId xmlns:p14="http://schemas.microsoft.com/office/powerpoint/2010/main" val="2752244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65DEF0-49DB-41A4-8583-27935813730B}" type="slidenum">
              <a:rPr lang="en-US" sz="1300" b="0">
                <a:latin typeface="Arial" charset="0"/>
              </a:rPr>
              <a:pPr/>
              <a:t>39</a:t>
            </a:fld>
            <a:endParaRPr lang="en-US" sz="1300" b="0">
              <a:latin typeface="Arial" charset="0"/>
            </a:endParaRPr>
          </a:p>
        </p:txBody>
      </p:sp>
    </p:spTree>
    <p:extLst>
      <p:ext uri="{BB962C8B-B14F-4D97-AF65-F5344CB8AC3E}">
        <p14:creationId xmlns:p14="http://schemas.microsoft.com/office/powerpoint/2010/main" val="3945326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23ADEE3-E654-4C35-8F75-B7EA1C7CBB6B}" type="slidenum">
              <a:rPr lang="en-US" sz="1300" b="0">
                <a:latin typeface="Arial" charset="0"/>
              </a:rPr>
              <a:pPr/>
              <a:t>40</a:t>
            </a:fld>
            <a:endParaRPr lang="en-US" sz="1300" b="0">
              <a:latin typeface="Arial" charset="0"/>
            </a:endParaRPr>
          </a:p>
        </p:txBody>
      </p:sp>
      <p:sp>
        <p:nvSpPr>
          <p:cNvPr id="2" name="Notes Placeholder 1"/>
          <p:cNvSpPr>
            <a:spLocks noGrp="1"/>
          </p:cNvSpPr>
          <p:nvPr>
            <p:ph type="body" sz="quarter" idx="10"/>
          </p:nvPr>
        </p:nvSpPr>
        <p:spPr/>
        <p:txBody>
          <a:bodyPr/>
          <a:lstStyle/>
          <a:p>
            <a:r>
              <a:rPr lang="en-US" b="1" dirty="0"/>
              <a:t>Our Vision </a:t>
            </a:r>
            <a:endParaRPr lang="en-US" dirty="0"/>
          </a:p>
          <a:p>
            <a:r>
              <a:rPr lang="en-US" dirty="0"/>
              <a:t>We will be the leaders in building relationships that improve financial health, enrich people’s lives and build healthier communities. </a:t>
            </a:r>
          </a:p>
          <a:p>
            <a:r>
              <a:rPr lang="en-US" b="1" dirty="0"/>
              <a:t>Our Values </a:t>
            </a:r>
            <a:endParaRPr lang="en-US" dirty="0"/>
          </a:p>
          <a:p>
            <a:r>
              <a:rPr lang="en-US" dirty="0"/>
              <a:t>Accountability I Co-operation I Excellence Innovation I Integrity I Responsiveness Social Responsibility</a:t>
            </a:r>
          </a:p>
          <a:p>
            <a:r>
              <a:rPr lang="en-US" b="1" dirty="0"/>
              <a:t>Our Purpose </a:t>
            </a:r>
            <a:endParaRPr lang="en-US" dirty="0"/>
          </a:p>
          <a:p>
            <a:pPr marL="171741" indent="-171741">
              <a:buFont typeface="Arial" panose="020B0604020202020204" pitchFamily="34" charset="0"/>
              <a:buChar char="•"/>
            </a:pPr>
            <a:r>
              <a:rPr lang="en-US" b="1" dirty="0"/>
              <a:t>Member and Client Experience</a:t>
            </a:r>
            <a:br>
              <a:rPr lang="en-US" b="1" dirty="0"/>
            </a:br>
            <a:r>
              <a:rPr lang="en-US" dirty="0"/>
              <a:t>We will be the leaders in building strong relationships by being more helpful and caring, and improving financial health. </a:t>
            </a:r>
          </a:p>
          <a:p>
            <a:pPr marL="171741" indent="-171741">
              <a:buFont typeface="Arial" panose="020B0604020202020204" pitchFamily="34" charset="0"/>
              <a:buChar char="•"/>
            </a:pPr>
            <a:r>
              <a:rPr lang="en-US" b="1" dirty="0"/>
              <a:t>Community Experience</a:t>
            </a:r>
            <a:br>
              <a:rPr lang="en-US" b="1" dirty="0"/>
            </a:br>
            <a:r>
              <a:rPr lang="en-US" dirty="0"/>
              <a:t>We will be the leaders in making a visible and meaningful difference in building healthier communities. Our communities are our home. </a:t>
            </a:r>
          </a:p>
          <a:p>
            <a:pPr marL="171741" indent="-171741">
              <a:buFont typeface="Arial" panose="020B0604020202020204" pitchFamily="34" charset="0"/>
              <a:buChar char="•"/>
            </a:pPr>
            <a:r>
              <a:rPr lang="en-US" b="1" dirty="0"/>
              <a:t>Employee Experience</a:t>
            </a:r>
            <a:br>
              <a:rPr lang="en-US" b="1" dirty="0"/>
            </a:br>
            <a:r>
              <a:rPr lang="en-US" dirty="0"/>
              <a:t>We will be the leaders in creating an environment where we say great things, do great things, and where we want to stay. </a:t>
            </a:r>
          </a:p>
          <a:p>
            <a:r>
              <a:rPr lang="en-US" dirty="0"/>
              <a:t> </a:t>
            </a:r>
          </a:p>
          <a:p>
            <a:endParaRPr lang="en-US" dirty="0"/>
          </a:p>
        </p:txBody>
      </p:sp>
    </p:spTree>
    <p:extLst>
      <p:ext uri="{BB962C8B-B14F-4D97-AF65-F5344CB8AC3E}">
        <p14:creationId xmlns:p14="http://schemas.microsoft.com/office/powerpoint/2010/main" val="218722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FA60065-034D-41C0-82B0-79565837431B}" type="slidenum">
              <a:rPr lang="en-US" sz="1300" b="0">
                <a:latin typeface="Arial" charset="0"/>
              </a:rPr>
              <a:pPr/>
              <a:t>4</a:t>
            </a:fld>
            <a:endParaRPr lang="en-US" sz="1300" b="0">
              <a:latin typeface="Arial" charset="0"/>
            </a:endParaRPr>
          </a:p>
        </p:txBody>
      </p:sp>
      <p:sp>
        <p:nvSpPr>
          <p:cNvPr id="112643"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57835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41</a:t>
            </a:fld>
            <a:endParaRPr lang="en-US" sz="1300" b="0">
              <a:latin typeface="Arial" charset="0"/>
            </a:endParaRPr>
          </a:p>
        </p:txBody>
      </p:sp>
    </p:spTree>
    <p:extLst>
      <p:ext uri="{BB962C8B-B14F-4D97-AF65-F5344CB8AC3E}">
        <p14:creationId xmlns:p14="http://schemas.microsoft.com/office/powerpoint/2010/main" val="353940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364A9E9-FDBE-45E7-90B0-EC96BCC53969}" type="slidenum">
              <a:rPr lang="en-US" sz="1300" b="0">
                <a:latin typeface="Arial" charset="0"/>
              </a:rPr>
              <a:pPr/>
              <a:t>42</a:t>
            </a:fld>
            <a:endParaRPr lang="en-US" sz="1300" b="0">
              <a:latin typeface="Arial" charset="0"/>
            </a:endParaRPr>
          </a:p>
        </p:txBody>
      </p:sp>
    </p:spTree>
    <p:extLst>
      <p:ext uri="{BB962C8B-B14F-4D97-AF65-F5344CB8AC3E}">
        <p14:creationId xmlns:p14="http://schemas.microsoft.com/office/powerpoint/2010/main" val="2788060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67E18C9-47E3-4276-996C-3C76FECEC69F}" type="slidenum">
              <a:rPr lang="en-US" sz="1300" b="0">
                <a:latin typeface="Arial" charset="0"/>
              </a:rPr>
              <a:pPr/>
              <a:t>43</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1000" b="1" dirty="0">
                <a:latin typeface="+mn-lt"/>
              </a:rPr>
              <a:t>2018 Annual Report</a:t>
            </a:r>
          </a:p>
          <a:p>
            <a:r>
              <a:rPr lang="en-US" sz="1000" b="1" dirty="0">
                <a:latin typeface="+mn-lt"/>
              </a:rPr>
              <a:t>At Interior Savings:</a:t>
            </a:r>
          </a:p>
          <a:p>
            <a:pPr marL="171741" indent="-171741">
              <a:buFont typeface="Arial" panose="020B0604020202020204" pitchFamily="34" charset="0"/>
              <a:buChar char="•"/>
            </a:pPr>
            <a:r>
              <a:rPr lang="en-US" sz="1000" dirty="0">
                <a:latin typeface="+mn-lt"/>
              </a:rPr>
              <a:t>We make a positive difference in people’s lives and enrich each member’s life journey while keeping the human touch in a digital world.</a:t>
            </a:r>
          </a:p>
          <a:p>
            <a:r>
              <a:rPr lang="en-US" sz="1000" b="1" dirty="0">
                <a:latin typeface="+mn-lt"/>
              </a:rPr>
              <a:t>Our Purpose:</a:t>
            </a:r>
            <a:endParaRPr lang="en-US" sz="1000" dirty="0">
              <a:latin typeface="+mn-lt"/>
            </a:endParaRPr>
          </a:p>
          <a:p>
            <a:pPr marL="171741" indent="-171741">
              <a:buFont typeface="Arial" panose="020B0604020202020204" pitchFamily="34" charset="0"/>
              <a:buChar char="•"/>
            </a:pPr>
            <a:r>
              <a:rPr lang="en-US" sz="1000" dirty="0">
                <a:latin typeface="+mn-lt"/>
              </a:rPr>
              <a:t>We put our expertise and profits to work for our communities, stepping up to help everyone get ahead.  When they succeed, we all succeed.</a:t>
            </a:r>
          </a:p>
          <a:p>
            <a:r>
              <a:rPr lang="en-US" sz="1000" b="1" dirty="0">
                <a:latin typeface="+mn-lt"/>
              </a:rPr>
              <a:t>Our Mission:</a:t>
            </a:r>
          </a:p>
          <a:p>
            <a:pPr marL="171741" indent="-171741">
              <a:buFont typeface="Arial" panose="020B0604020202020204" pitchFamily="34" charset="0"/>
              <a:buChar char="•"/>
            </a:pPr>
            <a:r>
              <a:rPr lang="en-US" sz="1000" dirty="0">
                <a:latin typeface="+mn-lt"/>
              </a:rPr>
              <a:t>We can be counted on to help our members do more, reach higher and live richer.  Our members are our focus.</a:t>
            </a:r>
          </a:p>
          <a:p>
            <a:r>
              <a:rPr lang="en-US" sz="1000" b="1" dirty="0">
                <a:latin typeface="+mn-lt"/>
              </a:rPr>
              <a:t>Our Commitment:</a:t>
            </a:r>
          </a:p>
          <a:p>
            <a:pPr marL="171741" indent="-171741">
              <a:buFont typeface="Arial" panose="020B0604020202020204" pitchFamily="34" charset="0"/>
              <a:buChar char="•"/>
            </a:pPr>
            <a:r>
              <a:rPr lang="en-US" sz="1000" dirty="0">
                <a:latin typeface="+mn-lt"/>
              </a:rPr>
              <a:t>We work hard to perfect the blend of digital banking and personalized care our members need to succeed in today’s changing world.</a:t>
            </a:r>
          </a:p>
          <a:p>
            <a:r>
              <a:rPr lang="en-US" sz="1000" dirty="0">
                <a:latin typeface="+mn-lt"/>
              </a:rPr>
              <a:t>We commit to:</a:t>
            </a:r>
          </a:p>
          <a:p>
            <a:pPr marL="171741" indent="-171741">
              <a:buFont typeface="Arial" panose="020B0604020202020204" pitchFamily="34" charset="0"/>
              <a:buChar char="•"/>
            </a:pPr>
            <a:r>
              <a:rPr lang="en-US" sz="1000" dirty="0">
                <a:latin typeface="+mn-lt"/>
              </a:rPr>
              <a:t>Being collaborative</a:t>
            </a:r>
          </a:p>
          <a:p>
            <a:pPr marL="629719" lvl="1" indent="-171741">
              <a:buFont typeface="Arial" panose="020B0604020202020204" pitchFamily="34" charset="0"/>
              <a:buChar char="•"/>
            </a:pPr>
            <a:r>
              <a:rPr lang="en-US" sz="1000" dirty="0">
                <a:latin typeface="+mn-lt"/>
              </a:rPr>
              <a:t>We support our members and communities</a:t>
            </a:r>
          </a:p>
          <a:p>
            <a:pPr marL="629719" lvl="1" indent="-171741">
              <a:buFont typeface="Arial" panose="020B0604020202020204" pitchFamily="34" charset="0"/>
              <a:buChar char="•"/>
            </a:pPr>
            <a:r>
              <a:rPr lang="en-US" sz="1000" dirty="0">
                <a:latin typeface="+mn-lt"/>
              </a:rPr>
              <a:t>We are team players</a:t>
            </a:r>
          </a:p>
          <a:p>
            <a:pPr marL="629719" lvl="1" indent="-171741">
              <a:buFont typeface="Arial" panose="020B0604020202020204" pitchFamily="34" charset="0"/>
              <a:buChar char="•"/>
            </a:pPr>
            <a:r>
              <a:rPr lang="en-US" sz="1000" dirty="0">
                <a:latin typeface="+mn-lt"/>
              </a:rPr>
              <a:t>We welcome different points of view</a:t>
            </a:r>
          </a:p>
          <a:p>
            <a:pPr marL="171741" indent="-171741">
              <a:buFont typeface="Arial" panose="020B0604020202020204" pitchFamily="34" charset="0"/>
              <a:buChar char="•"/>
            </a:pPr>
            <a:r>
              <a:rPr lang="en-US" sz="1000" dirty="0">
                <a:latin typeface="+mn-lt"/>
              </a:rPr>
              <a:t>Being curious</a:t>
            </a:r>
          </a:p>
          <a:p>
            <a:pPr marL="629719" lvl="1" indent="-171741">
              <a:buFont typeface="Arial" panose="020B0604020202020204" pitchFamily="34" charset="0"/>
              <a:buChar char="•"/>
            </a:pPr>
            <a:r>
              <a:rPr lang="en-US" sz="1000" dirty="0">
                <a:latin typeface="+mn-lt"/>
              </a:rPr>
              <a:t>We ask questions</a:t>
            </a:r>
          </a:p>
          <a:p>
            <a:pPr marL="629719" lvl="1" indent="-171741">
              <a:buFont typeface="Arial" panose="020B0604020202020204" pitchFamily="34" charset="0"/>
              <a:buChar char="•"/>
            </a:pPr>
            <a:r>
              <a:rPr lang="en-US" sz="1000" dirty="0">
                <a:latin typeface="+mn-lt"/>
              </a:rPr>
              <a:t>We look for new ways</a:t>
            </a:r>
          </a:p>
          <a:p>
            <a:pPr marL="629719" lvl="1" indent="-171741">
              <a:buFont typeface="Arial" panose="020B0604020202020204" pitchFamily="34" charset="0"/>
              <a:buChar char="•"/>
            </a:pPr>
            <a:r>
              <a:rPr lang="en-US" sz="1000" dirty="0">
                <a:latin typeface="+mn-lt"/>
              </a:rPr>
              <a:t>We love to learn new skills</a:t>
            </a:r>
          </a:p>
          <a:p>
            <a:pPr marL="171741" indent="-171741">
              <a:buFont typeface="Arial" panose="020B0604020202020204" pitchFamily="34" charset="0"/>
              <a:buChar char="•"/>
            </a:pPr>
            <a:r>
              <a:rPr lang="en-US" sz="1000" dirty="0">
                <a:latin typeface="+mn-lt"/>
              </a:rPr>
              <a:t>Being Courageous</a:t>
            </a:r>
          </a:p>
          <a:p>
            <a:pPr marL="629719" lvl="1" indent="-171741">
              <a:buFont typeface="Arial" panose="020B0604020202020204" pitchFamily="34" charset="0"/>
              <a:buChar char="•"/>
            </a:pPr>
            <a:r>
              <a:rPr lang="en-US" sz="1000" dirty="0">
                <a:latin typeface="+mn-lt"/>
              </a:rPr>
              <a:t>We do what’s right, not what’s easy</a:t>
            </a:r>
          </a:p>
          <a:p>
            <a:pPr marL="629719" lvl="1" indent="-171741">
              <a:buFont typeface="Arial" panose="020B0604020202020204" pitchFamily="34" charset="0"/>
              <a:buChar char="•"/>
            </a:pPr>
            <a:r>
              <a:rPr lang="en-US" sz="1000" dirty="0">
                <a:latin typeface="+mn-lt"/>
              </a:rPr>
              <a:t>We embrace change</a:t>
            </a:r>
          </a:p>
          <a:p>
            <a:pPr marL="629719" lvl="1" indent="-171741">
              <a:buFont typeface="Arial" panose="020B0604020202020204" pitchFamily="34" charset="0"/>
              <a:buChar char="•"/>
            </a:pPr>
            <a:r>
              <a:rPr lang="en-US" sz="1000" dirty="0">
                <a:latin typeface="+mn-lt"/>
              </a:rPr>
              <a:t>We challenge the status quo</a:t>
            </a:r>
          </a:p>
          <a:p>
            <a:endParaRPr lang="en-US" sz="1000" dirty="0">
              <a:latin typeface="+mn-lt"/>
            </a:endParaRPr>
          </a:p>
        </p:txBody>
      </p:sp>
    </p:spTree>
    <p:extLst>
      <p:ext uri="{BB962C8B-B14F-4D97-AF65-F5344CB8AC3E}">
        <p14:creationId xmlns:p14="http://schemas.microsoft.com/office/powerpoint/2010/main" val="3975543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44</a:t>
            </a:fld>
            <a:endParaRPr lang="en-US" sz="1300" b="0">
              <a:latin typeface="Arial" charset="0"/>
            </a:endParaRPr>
          </a:p>
        </p:txBody>
      </p:sp>
    </p:spTree>
    <p:extLst>
      <p:ext uri="{BB962C8B-B14F-4D97-AF65-F5344CB8AC3E}">
        <p14:creationId xmlns:p14="http://schemas.microsoft.com/office/powerpoint/2010/main" val="302617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67E18C9-47E3-4276-996C-3C76FECEC69F}" type="slidenum">
              <a:rPr lang="en-US" sz="1300" b="0">
                <a:latin typeface="Arial" charset="0"/>
              </a:rPr>
              <a:pPr/>
              <a:t>46</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1000" b="1" dirty="0">
                <a:latin typeface="+mn-lt"/>
              </a:rPr>
              <a:t>2018 Annual Report</a:t>
            </a:r>
          </a:p>
          <a:p>
            <a:r>
              <a:rPr lang="en-US" sz="1000" b="1" dirty="0">
                <a:latin typeface="+mn-lt"/>
              </a:rPr>
              <a:t>At Interior Savings:</a:t>
            </a:r>
          </a:p>
          <a:p>
            <a:pPr marL="171741" indent="-171741">
              <a:buFont typeface="Arial" panose="020B0604020202020204" pitchFamily="34" charset="0"/>
              <a:buChar char="•"/>
            </a:pPr>
            <a:r>
              <a:rPr lang="en-US" sz="1000" dirty="0">
                <a:latin typeface="+mn-lt"/>
              </a:rPr>
              <a:t>We make a positive difference in people’s lives and enrich each member’s life journey while keeping the human touch in a digital world.</a:t>
            </a:r>
          </a:p>
          <a:p>
            <a:r>
              <a:rPr lang="en-US" sz="1000" b="1" dirty="0">
                <a:latin typeface="+mn-lt"/>
              </a:rPr>
              <a:t>Our Purpose:</a:t>
            </a:r>
            <a:endParaRPr lang="en-US" sz="1000" dirty="0">
              <a:latin typeface="+mn-lt"/>
            </a:endParaRPr>
          </a:p>
          <a:p>
            <a:pPr marL="171741" indent="-171741">
              <a:buFont typeface="Arial" panose="020B0604020202020204" pitchFamily="34" charset="0"/>
              <a:buChar char="•"/>
            </a:pPr>
            <a:r>
              <a:rPr lang="en-US" sz="1000" dirty="0">
                <a:latin typeface="+mn-lt"/>
              </a:rPr>
              <a:t>We put our expertise and profits to work for our communities, stepping up to help everyone get ahead.  When they succeed, we all succeed.</a:t>
            </a:r>
          </a:p>
          <a:p>
            <a:r>
              <a:rPr lang="en-US" sz="1000" b="1" dirty="0">
                <a:latin typeface="+mn-lt"/>
              </a:rPr>
              <a:t>Our Mission:</a:t>
            </a:r>
          </a:p>
          <a:p>
            <a:pPr marL="171741" indent="-171741">
              <a:buFont typeface="Arial" panose="020B0604020202020204" pitchFamily="34" charset="0"/>
              <a:buChar char="•"/>
            </a:pPr>
            <a:r>
              <a:rPr lang="en-US" sz="1000" dirty="0">
                <a:latin typeface="+mn-lt"/>
              </a:rPr>
              <a:t>We can be counted on to help our members do more, reach higher and live richer.  Our members are our focus.</a:t>
            </a:r>
          </a:p>
          <a:p>
            <a:r>
              <a:rPr lang="en-US" sz="1000" b="1" dirty="0">
                <a:latin typeface="+mn-lt"/>
              </a:rPr>
              <a:t>Our Commitment:</a:t>
            </a:r>
          </a:p>
          <a:p>
            <a:pPr marL="171741" indent="-171741">
              <a:buFont typeface="Arial" panose="020B0604020202020204" pitchFamily="34" charset="0"/>
              <a:buChar char="•"/>
            </a:pPr>
            <a:r>
              <a:rPr lang="en-US" sz="1000" dirty="0">
                <a:latin typeface="+mn-lt"/>
              </a:rPr>
              <a:t>We work hard to perfect the blend of digital banking and personalized care our members need to succeed in today’s changing world.</a:t>
            </a:r>
          </a:p>
          <a:p>
            <a:r>
              <a:rPr lang="en-US" sz="1000" dirty="0">
                <a:latin typeface="+mn-lt"/>
              </a:rPr>
              <a:t>We commit to:</a:t>
            </a:r>
          </a:p>
          <a:p>
            <a:pPr marL="171741" indent="-171741">
              <a:buFont typeface="Arial" panose="020B0604020202020204" pitchFamily="34" charset="0"/>
              <a:buChar char="•"/>
            </a:pPr>
            <a:r>
              <a:rPr lang="en-US" sz="1000" dirty="0">
                <a:latin typeface="+mn-lt"/>
              </a:rPr>
              <a:t>Being collaborative</a:t>
            </a:r>
          </a:p>
          <a:p>
            <a:pPr marL="629719" lvl="1" indent="-171741">
              <a:buFont typeface="Arial" panose="020B0604020202020204" pitchFamily="34" charset="0"/>
              <a:buChar char="•"/>
            </a:pPr>
            <a:r>
              <a:rPr lang="en-US" sz="1000" dirty="0">
                <a:latin typeface="+mn-lt"/>
              </a:rPr>
              <a:t>We support our members and communities</a:t>
            </a:r>
          </a:p>
          <a:p>
            <a:pPr marL="629719" lvl="1" indent="-171741">
              <a:buFont typeface="Arial" panose="020B0604020202020204" pitchFamily="34" charset="0"/>
              <a:buChar char="•"/>
            </a:pPr>
            <a:r>
              <a:rPr lang="en-US" sz="1000" dirty="0">
                <a:latin typeface="+mn-lt"/>
              </a:rPr>
              <a:t>We are team players</a:t>
            </a:r>
          </a:p>
          <a:p>
            <a:pPr marL="629719" lvl="1" indent="-171741">
              <a:buFont typeface="Arial" panose="020B0604020202020204" pitchFamily="34" charset="0"/>
              <a:buChar char="•"/>
            </a:pPr>
            <a:r>
              <a:rPr lang="en-US" sz="1000" dirty="0">
                <a:latin typeface="+mn-lt"/>
              </a:rPr>
              <a:t>We welcome different points of view</a:t>
            </a:r>
          </a:p>
          <a:p>
            <a:pPr marL="171741" indent="-171741">
              <a:buFont typeface="Arial" panose="020B0604020202020204" pitchFamily="34" charset="0"/>
              <a:buChar char="•"/>
            </a:pPr>
            <a:r>
              <a:rPr lang="en-US" sz="1000" dirty="0">
                <a:latin typeface="+mn-lt"/>
              </a:rPr>
              <a:t>Being curious</a:t>
            </a:r>
          </a:p>
          <a:p>
            <a:pPr marL="629719" lvl="1" indent="-171741">
              <a:buFont typeface="Arial" panose="020B0604020202020204" pitchFamily="34" charset="0"/>
              <a:buChar char="•"/>
            </a:pPr>
            <a:r>
              <a:rPr lang="en-US" sz="1000" dirty="0">
                <a:latin typeface="+mn-lt"/>
              </a:rPr>
              <a:t>We ask questions</a:t>
            </a:r>
          </a:p>
          <a:p>
            <a:pPr marL="629719" lvl="1" indent="-171741">
              <a:buFont typeface="Arial" panose="020B0604020202020204" pitchFamily="34" charset="0"/>
              <a:buChar char="•"/>
            </a:pPr>
            <a:r>
              <a:rPr lang="en-US" sz="1000" dirty="0">
                <a:latin typeface="+mn-lt"/>
              </a:rPr>
              <a:t>We look for new ways</a:t>
            </a:r>
          </a:p>
          <a:p>
            <a:pPr marL="629719" lvl="1" indent="-171741">
              <a:buFont typeface="Arial" panose="020B0604020202020204" pitchFamily="34" charset="0"/>
              <a:buChar char="•"/>
            </a:pPr>
            <a:r>
              <a:rPr lang="en-US" sz="1000" dirty="0">
                <a:latin typeface="+mn-lt"/>
              </a:rPr>
              <a:t>We love to learn new skills</a:t>
            </a:r>
          </a:p>
          <a:p>
            <a:pPr marL="171741" indent="-171741">
              <a:buFont typeface="Arial" panose="020B0604020202020204" pitchFamily="34" charset="0"/>
              <a:buChar char="•"/>
            </a:pPr>
            <a:r>
              <a:rPr lang="en-US" sz="1000" dirty="0">
                <a:latin typeface="+mn-lt"/>
              </a:rPr>
              <a:t>Being Courageous</a:t>
            </a:r>
          </a:p>
          <a:p>
            <a:pPr marL="629719" lvl="1" indent="-171741">
              <a:buFont typeface="Arial" panose="020B0604020202020204" pitchFamily="34" charset="0"/>
              <a:buChar char="•"/>
            </a:pPr>
            <a:r>
              <a:rPr lang="en-US" sz="1000" dirty="0">
                <a:latin typeface="+mn-lt"/>
              </a:rPr>
              <a:t>We do what’s right, not what’s easy</a:t>
            </a:r>
          </a:p>
          <a:p>
            <a:pPr marL="629719" lvl="1" indent="-171741">
              <a:buFont typeface="Arial" panose="020B0604020202020204" pitchFamily="34" charset="0"/>
              <a:buChar char="•"/>
            </a:pPr>
            <a:r>
              <a:rPr lang="en-US" sz="1000" dirty="0">
                <a:latin typeface="+mn-lt"/>
              </a:rPr>
              <a:t>We embrace change</a:t>
            </a:r>
          </a:p>
          <a:p>
            <a:pPr marL="629719" lvl="1" indent="-171741">
              <a:buFont typeface="Arial" panose="020B0604020202020204" pitchFamily="34" charset="0"/>
              <a:buChar char="•"/>
            </a:pPr>
            <a:r>
              <a:rPr lang="en-US" sz="1000" dirty="0">
                <a:latin typeface="+mn-lt"/>
              </a:rPr>
              <a:t>We challenge the status quo</a:t>
            </a:r>
          </a:p>
          <a:p>
            <a:endParaRPr lang="en-US" sz="1000" dirty="0">
              <a:latin typeface="+mn-lt"/>
            </a:endParaRPr>
          </a:p>
        </p:txBody>
      </p:sp>
    </p:spTree>
    <p:extLst>
      <p:ext uri="{BB962C8B-B14F-4D97-AF65-F5344CB8AC3E}">
        <p14:creationId xmlns:p14="http://schemas.microsoft.com/office/powerpoint/2010/main" val="315158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47</a:t>
            </a:fld>
            <a:endParaRPr lang="en-US" sz="1300" b="0">
              <a:latin typeface="Arial" charset="0"/>
            </a:endParaRPr>
          </a:p>
        </p:txBody>
      </p:sp>
    </p:spTree>
    <p:extLst>
      <p:ext uri="{BB962C8B-B14F-4D97-AF65-F5344CB8AC3E}">
        <p14:creationId xmlns:p14="http://schemas.microsoft.com/office/powerpoint/2010/main" val="551395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49</a:t>
            </a:fld>
            <a:endParaRPr lang="en-US"/>
          </a:p>
        </p:txBody>
      </p:sp>
    </p:spTree>
    <p:extLst>
      <p:ext uri="{BB962C8B-B14F-4D97-AF65-F5344CB8AC3E}">
        <p14:creationId xmlns:p14="http://schemas.microsoft.com/office/powerpoint/2010/main" val="1974642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29F1DEE-BE9F-4029-BC61-CFD9552B1697}" type="slidenum">
              <a:rPr lang="en-US" sz="1300" b="0">
                <a:latin typeface="Arial" charset="0"/>
              </a:rPr>
              <a:pPr/>
              <a:t>50</a:t>
            </a:fld>
            <a:endParaRPr lang="en-US" sz="1300" b="0">
              <a:latin typeface="Arial" charset="0"/>
            </a:endParaRPr>
          </a:p>
        </p:txBody>
      </p:sp>
    </p:spTree>
    <p:extLst>
      <p:ext uri="{BB962C8B-B14F-4D97-AF65-F5344CB8AC3E}">
        <p14:creationId xmlns:p14="http://schemas.microsoft.com/office/powerpoint/2010/main" val="1691271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C15972-818B-44CF-B0A4-441BE3525573}" type="slidenum">
              <a:rPr lang="en-US" sz="1300" b="0">
                <a:latin typeface="Arial" charset="0"/>
              </a:rPr>
              <a:pPr/>
              <a:t>51</a:t>
            </a:fld>
            <a:endParaRPr lang="en-US" sz="1300" b="0">
              <a:latin typeface="Arial" charset="0"/>
            </a:endParaRPr>
          </a:p>
        </p:txBody>
      </p:sp>
    </p:spTree>
    <p:extLst>
      <p:ext uri="{BB962C8B-B14F-4D97-AF65-F5344CB8AC3E}">
        <p14:creationId xmlns:p14="http://schemas.microsoft.com/office/powerpoint/2010/main" val="3620874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7934DE9C-024A-443A-A8EE-00E71F1E969A}" type="slidenum">
              <a:rPr lang="en-US" sz="1300" b="0">
                <a:latin typeface="Arial" charset="0"/>
              </a:rPr>
              <a:pPr/>
              <a:t>52</a:t>
            </a:fld>
            <a:endParaRPr lang="en-US" sz="1300" b="0">
              <a:latin typeface="Arial" charset="0"/>
            </a:endParaRPr>
          </a:p>
        </p:txBody>
      </p:sp>
    </p:spTree>
    <p:extLst>
      <p:ext uri="{BB962C8B-B14F-4D97-AF65-F5344CB8AC3E}">
        <p14:creationId xmlns:p14="http://schemas.microsoft.com/office/powerpoint/2010/main" val="360499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392E3B2-9238-4BDC-80A0-68FC0B24C4CE}" type="slidenum">
              <a:rPr lang="en-US" sz="1300" b="0">
                <a:latin typeface="Arial" charset="0"/>
              </a:rPr>
              <a:pPr/>
              <a:t>5</a:t>
            </a:fld>
            <a:endParaRPr lang="en-US" sz="1300" b="0">
              <a:latin typeface="Arial" charset="0"/>
            </a:endParaRPr>
          </a:p>
        </p:txBody>
      </p:sp>
      <p:sp>
        <p:nvSpPr>
          <p:cNvPr id="113667"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66861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29F1DEE-BE9F-4029-BC61-CFD9552B1697}" type="slidenum">
              <a:rPr lang="en-US" sz="1300" b="0">
                <a:latin typeface="Arial" charset="0"/>
              </a:rPr>
              <a:pPr/>
              <a:t>53</a:t>
            </a:fld>
            <a:endParaRPr lang="en-US" sz="1300" b="0">
              <a:latin typeface="Arial" charset="0"/>
            </a:endParaRPr>
          </a:p>
        </p:txBody>
      </p:sp>
    </p:spTree>
    <p:extLst>
      <p:ext uri="{BB962C8B-B14F-4D97-AF65-F5344CB8AC3E}">
        <p14:creationId xmlns:p14="http://schemas.microsoft.com/office/powerpoint/2010/main" val="222474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C15972-818B-44CF-B0A4-441BE3525573}" type="slidenum">
              <a:rPr lang="en-US" sz="1300" b="0">
                <a:latin typeface="Arial" charset="0"/>
              </a:rPr>
              <a:pPr/>
              <a:t>54</a:t>
            </a:fld>
            <a:endParaRPr lang="en-US" sz="1300" b="0">
              <a:latin typeface="Arial" charset="0"/>
            </a:endParaRPr>
          </a:p>
        </p:txBody>
      </p:sp>
      <p:pic>
        <p:nvPicPr>
          <p:cNvPr id="2" name="Picture 1"/>
          <p:cNvPicPr>
            <a:picLocks noChangeAspect="1"/>
          </p:cNvPicPr>
          <p:nvPr/>
        </p:nvPicPr>
        <p:blipFill>
          <a:blip r:embed="rId3"/>
          <a:stretch>
            <a:fillRect/>
          </a:stretch>
        </p:blipFill>
        <p:spPr>
          <a:xfrm>
            <a:off x="1019646" y="4300404"/>
            <a:ext cx="5059996" cy="1384768"/>
          </a:xfrm>
          <a:prstGeom prst="rect">
            <a:avLst/>
          </a:prstGeom>
        </p:spPr>
      </p:pic>
    </p:spTree>
    <p:extLst>
      <p:ext uri="{BB962C8B-B14F-4D97-AF65-F5344CB8AC3E}">
        <p14:creationId xmlns:p14="http://schemas.microsoft.com/office/powerpoint/2010/main" val="130590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7934DE9C-024A-443A-A8EE-00E71F1E969A}" type="slidenum">
              <a:rPr lang="en-US" sz="1300" b="0">
                <a:latin typeface="Arial" charset="0"/>
              </a:rPr>
              <a:pPr/>
              <a:t>55</a:t>
            </a:fld>
            <a:endParaRPr lang="en-US" sz="1300" b="0">
              <a:latin typeface="Arial" charset="0"/>
            </a:endParaRPr>
          </a:p>
        </p:txBody>
      </p:sp>
    </p:spTree>
    <p:extLst>
      <p:ext uri="{BB962C8B-B14F-4D97-AF65-F5344CB8AC3E}">
        <p14:creationId xmlns:p14="http://schemas.microsoft.com/office/powerpoint/2010/main" val="3852047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483199-BA18-4E5E-BD1D-A28171A8195B}" type="slidenum">
              <a:rPr lang="en-US" sz="1300" b="0">
                <a:latin typeface="Arial" charset="0"/>
              </a:rPr>
              <a:pPr/>
              <a:t>56</a:t>
            </a:fld>
            <a:endParaRPr lang="en-US" sz="1300" b="0">
              <a:latin typeface="Arial" charset="0"/>
            </a:endParaRPr>
          </a:p>
        </p:txBody>
      </p:sp>
    </p:spTree>
    <p:extLst>
      <p:ext uri="{BB962C8B-B14F-4D97-AF65-F5344CB8AC3E}">
        <p14:creationId xmlns:p14="http://schemas.microsoft.com/office/powerpoint/2010/main" val="3553538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483199-BA18-4E5E-BD1D-A28171A8195B}" type="slidenum">
              <a:rPr lang="en-US" sz="1300" b="0">
                <a:latin typeface="Arial" charset="0"/>
              </a:rPr>
              <a:pPr/>
              <a:t>57</a:t>
            </a:fld>
            <a:endParaRPr lang="en-US" sz="1300" b="0">
              <a:latin typeface="Arial" charset="0"/>
            </a:endParaRPr>
          </a:p>
        </p:txBody>
      </p:sp>
    </p:spTree>
    <p:extLst>
      <p:ext uri="{BB962C8B-B14F-4D97-AF65-F5344CB8AC3E}">
        <p14:creationId xmlns:p14="http://schemas.microsoft.com/office/powerpoint/2010/main" val="259119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58</a:t>
            </a:fld>
            <a:endParaRPr lang="en-US"/>
          </a:p>
        </p:txBody>
      </p:sp>
    </p:spTree>
    <p:extLst>
      <p:ext uri="{BB962C8B-B14F-4D97-AF65-F5344CB8AC3E}">
        <p14:creationId xmlns:p14="http://schemas.microsoft.com/office/powerpoint/2010/main" val="677859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109663" y="730250"/>
            <a:ext cx="4733925" cy="3549650"/>
          </a:xfrm>
          <a:ln/>
        </p:spPr>
      </p:sp>
      <p:sp>
        <p:nvSpPr>
          <p:cNvPr id="13722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1FB74C9-AE75-4E94-8594-9E7AE1B62A05}" type="slidenum">
              <a:rPr lang="en-US" sz="1300" b="0">
                <a:latin typeface="Arial" charset="0"/>
              </a:rPr>
              <a:pPr/>
              <a:t>59</a:t>
            </a:fld>
            <a:endParaRPr lang="en-US" sz="1300" b="0">
              <a:latin typeface="Arial" charset="0"/>
            </a:endParaRPr>
          </a:p>
        </p:txBody>
      </p:sp>
      <p:sp>
        <p:nvSpPr>
          <p:cNvPr id="2" name="Notes Placeholder 1"/>
          <p:cNvSpPr>
            <a:spLocks noGrp="1"/>
          </p:cNvSpPr>
          <p:nvPr>
            <p:ph type="body" sz="quarter" idx="10"/>
          </p:nvPr>
        </p:nvSpPr>
        <p:spPr/>
        <p:txBody>
          <a:bodyPr/>
          <a:lstStyle/>
          <a:p>
            <a:r>
              <a:rPr lang="en-US" b="1" dirty="0"/>
              <a:t>2018 Annual Report:</a:t>
            </a:r>
          </a:p>
          <a:p>
            <a:r>
              <a:rPr lang="en-US" dirty="0"/>
              <a:t>Our Noble Purpose</a:t>
            </a:r>
          </a:p>
          <a:p>
            <a:r>
              <a:rPr lang="en-US" b="1" dirty="0"/>
              <a:t>Shaping Member Financial Fitness - guides all that we do.</a:t>
            </a:r>
          </a:p>
          <a:p>
            <a:r>
              <a:rPr lang="en-US" dirty="0"/>
              <a:t>We have an unwavering commitment to improving members' financial fitness. It focuses our work, keeps our social compass pointed in the right direction and is integral to our long-term financial sustainability. </a:t>
            </a:r>
          </a:p>
          <a:p>
            <a:r>
              <a:rPr lang="en-US" dirty="0"/>
              <a:t> When members are financially fit and feel good about their money, they are able to contribute to their community, furthering our vision of building a better world, one member at a time.</a:t>
            </a:r>
          </a:p>
          <a:p>
            <a:r>
              <a:rPr lang="en-US" b="1" dirty="0"/>
              <a:t>Vision:</a:t>
            </a:r>
          </a:p>
          <a:p>
            <a:pPr marL="171741" indent="-171741">
              <a:buFont typeface="Arial" panose="020B0604020202020204" pitchFamily="34" charset="0"/>
              <a:buChar char="•"/>
            </a:pPr>
            <a:r>
              <a:rPr lang="en-US" dirty="0"/>
              <a:t>Building a better world one member at a time</a:t>
            </a:r>
          </a:p>
          <a:p>
            <a:r>
              <a:rPr lang="en-US" b="1" dirty="0"/>
              <a:t>Desired Experience:</a:t>
            </a:r>
          </a:p>
          <a:p>
            <a:pPr marL="171741" indent="-171741">
              <a:buFont typeface="Arial" panose="020B0604020202020204" pitchFamily="34" charset="0"/>
              <a:buChar char="•"/>
            </a:pPr>
            <a:r>
              <a:rPr lang="en-US" dirty="0"/>
              <a:t>Feel good about your money</a:t>
            </a:r>
          </a:p>
          <a:p>
            <a:r>
              <a:rPr lang="en-US" b="1" dirty="0"/>
              <a:t>CSR Commitment</a:t>
            </a:r>
          </a:p>
          <a:p>
            <a:pPr marL="171741" indent="-171741">
              <a:buFont typeface="Arial" panose="020B0604020202020204" pitchFamily="34" charset="0"/>
              <a:buChar char="•"/>
            </a:pPr>
            <a:r>
              <a:rPr lang="en-US" dirty="0"/>
              <a:t>Build resilient and prosperous communities</a:t>
            </a:r>
          </a:p>
        </p:txBody>
      </p:sp>
    </p:spTree>
    <p:extLst>
      <p:ext uri="{BB962C8B-B14F-4D97-AF65-F5344CB8AC3E}">
        <p14:creationId xmlns:p14="http://schemas.microsoft.com/office/powerpoint/2010/main" val="1975639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60</a:t>
            </a:fld>
            <a:endParaRPr lang="en-US" sz="1300" b="0">
              <a:latin typeface="Arial" charset="0"/>
            </a:endParaRPr>
          </a:p>
        </p:txBody>
      </p:sp>
    </p:spTree>
    <p:extLst>
      <p:ext uri="{BB962C8B-B14F-4D97-AF65-F5344CB8AC3E}">
        <p14:creationId xmlns:p14="http://schemas.microsoft.com/office/powerpoint/2010/main" val="2026890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61</a:t>
            </a:fld>
            <a:endParaRPr lang="en-US" sz="1300" b="0">
              <a:latin typeface="Arial" charset="0"/>
            </a:endParaRPr>
          </a:p>
        </p:txBody>
      </p:sp>
    </p:spTree>
    <p:extLst>
      <p:ext uri="{BB962C8B-B14F-4D97-AF65-F5344CB8AC3E}">
        <p14:creationId xmlns:p14="http://schemas.microsoft.com/office/powerpoint/2010/main" val="2026890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0A9C9C7-189A-4C7F-8FAF-68549E5A6DD8}" type="slidenum">
              <a:rPr lang="en-US" sz="1300" b="0">
                <a:latin typeface="Arial" charset="0"/>
              </a:rPr>
              <a:pPr/>
              <a:t>62</a:t>
            </a:fld>
            <a:endParaRPr lang="en-US" sz="1300" b="0">
              <a:latin typeface="Arial" charset="0"/>
            </a:endParaRPr>
          </a:p>
        </p:txBody>
      </p:sp>
      <p:sp>
        <p:nvSpPr>
          <p:cNvPr id="172035" name="Rectangle 2"/>
          <p:cNvSpPr>
            <a:spLocks noGrp="1" noRot="1" noChangeAspect="1" noChangeArrowheads="1" noTextEdit="1"/>
          </p:cNvSpPr>
          <p:nvPr>
            <p:ph type="sldImg"/>
          </p:nvPr>
        </p:nvSpPr>
        <p:spPr>
          <a:xfrm>
            <a:off x="1182688" y="671513"/>
            <a:ext cx="4738687" cy="3552825"/>
          </a:xfrm>
          <a:ln/>
        </p:spPr>
      </p:sp>
      <p:sp>
        <p:nvSpPr>
          <p:cNvPr id="172036" name="Rectangle 3"/>
          <p:cNvSpPr>
            <a:spLocks noGrp="1" noChangeArrowheads="1"/>
          </p:cNvSpPr>
          <p:nvPr>
            <p:ph type="body" idx="1"/>
          </p:nvPr>
        </p:nvSpPr>
        <p:spPr>
          <a:noFill/>
        </p:spPr>
        <p:txBody>
          <a:bodyPr/>
          <a:lstStyle/>
          <a:p>
            <a:endParaRPr lang="en-CA" dirty="0"/>
          </a:p>
        </p:txBody>
      </p:sp>
    </p:spTree>
    <p:extLst>
      <p:ext uri="{BB962C8B-B14F-4D97-AF65-F5344CB8AC3E}">
        <p14:creationId xmlns:p14="http://schemas.microsoft.com/office/powerpoint/2010/main" val="92842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FA60065-034D-41C0-82B0-79565837431B}" type="slidenum">
              <a:rPr lang="en-US" sz="1300" b="0">
                <a:latin typeface="Arial" charset="0"/>
              </a:rPr>
              <a:pPr/>
              <a:t>6</a:t>
            </a:fld>
            <a:endParaRPr lang="en-US" sz="1300" b="0">
              <a:latin typeface="Arial" charset="0"/>
            </a:endParaRPr>
          </a:p>
        </p:txBody>
      </p:sp>
      <p:sp>
        <p:nvSpPr>
          <p:cNvPr id="112643"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9207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6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672EF84C-5462-4B49-BBA4-C581C8828578}" type="slidenum">
              <a:rPr lang="en-US" sz="1300" b="0">
                <a:latin typeface="Arial" charset="0"/>
              </a:rPr>
              <a:pPr/>
              <a:t>63</a:t>
            </a:fld>
            <a:endParaRPr lang="en-US" sz="1300" b="0">
              <a:latin typeface="Arial" charset="0"/>
            </a:endParaRPr>
          </a:p>
        </p:txBody>
      </p:sp>
      <p:sp>
        <p:nvSpPr>
          <p:cNvPr id="4" name="Notes Placeholder 3">
            <a:extLst>
              <a:ext uri="{FF2B5EF4-FFF2-40B4-BE49-F238E27FC236}">
                <a16:creationId xmlns:a16="http://schemas.microsoft.com/office/drawing/2014/main" id="{0202E40E-1381-D54C-B89C-0FDB6045D65A}"/>
              </a:ext>
            </a:extLst>
          </p:cNvPr>
          <p:cNvSpPr>
            <a:spLocks noGrp="1"/>
          </p:cNvSpPr>
          <p:nvPr>
            <p:ph type="body" sz="quarter" idx="3"/>
          </p:nvPr>
        </p:nvSpPr>
        <p:spPr>
          <a:xfrm>
            <a:off x="874665" y="4253457"/>
            <a:ext cx="5184039" cy="2879607"/>
          </a:xfrm>
        </p:spPr>
        <p:txBody>
          <a:bodyPr/>
          <a:lstStyle/>
          <a:p>
            <a:endParaRPr lang="en-US" sz="1000" dirty="0"/>
          </a:p>
        </p:txBody>
      </p:sp>
    </p:spTree>
    <p:extLst>
      <p:ext uri="{BB962C8B-B14F-4D97-AF65-F5344CB8AC3E}">
        <p14:creationId xmlns:p14="http://schemas.microsoft.com/office/powerpoint/2010/main" val="2088434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64</a:t>
            </a:fld>
            <a:endParaRPr lang="en-US" sz="1300" b="0">
              <a:latin typeface="Arial" charset="0"/>
            </a:endParaRPr>
          </a:p>
        </p:txBody>
      </p:sp>
    </p:spTree>
    <p:extLst>
      <p:ext uri="{BB962C8B-B14F-4D97-AF65-F5344CB8AC3E}">
        <p14:creationId xmlns:p14="http://schemas.microsoft.com/office/powerpoint/2010/main" val="2586452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A000758-3C93-4F4F-8BC8-8B4C928A76C1}" type="slidenum">
              <a:rPr lang="en-US" sz="1300" b="0">
                <a:latin typeface="Arial" charset="0"/>
              </a:rPr>
              <a:pPr/>
              <a:t>65</a:t>
            </a:fld>
            <a:endParaRPr lang="en-US" sz="1300" b="0">
              <a:latin typeface="Arial" charset="0"/>
            </a:endParaRPr>
          </a:p>
        </p:txBody>
      </p:sp>
    </p:spTree>
    <p:extLst>
      <p:ext uri="{BB962C8B-B14F-4D97-AF65-F5344CB8AC3E}">
        <p14:creationId xmlns:p14="http://schemas.microsoft.com/office/powerpoint/2010/main" val="941792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66</a:t>
            </a:fld>
            <a:endParaRPr lang="en-US"/>
          </a:p>
        </p:txBody>
      </p:sp>
    </p:spTree>
    <p:extLst>
      <p:ext uri="{BB962C8B-B14F-4D97-AF65-F5344CB8AC3E}">
        <p14:creationId xmlns:p14="http://schemas.microsoft.com/office/powerpoint/2010/main" val="23721969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67</a:t>
            </a:fld>
            <a:endParaRPr lang="en-US" sz="1300" b="0">
              <a:latin typeface="Arial" charset="0"/>
            </a:endParaRPr>
          </a:p>
        </p:txBody>
      </p:sp>
    </p:spTree>
    <p:extLst>
      <p:ext uri="{BB962C8B-B14F-4D97-AF65-F5344CB8AC3E}">
        <p14:creationId xmlns:p14="http://schemas.microsoft.com/office/powerpoint/2010/main" val="3042877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68</a:t>
            </a:fld>
            <a:endParaRPr lang="en-US" sz="1300" b="0">
              <a:latin typeface="Arial" charset="0"/>
            </a:endParaRPr>
          </a:p>
        </p:txBody>
      </p:sp>
    </p:spTree>
    <p:extLst>
      <p:ext uri="{BB962C8B-B14F-4D97-AF65-F5344CB8AC3E}">
        <p14:creationId xmlns:p14="http://schemas.microsoft.com/office/powerpoint/2010/main" val="40647173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69</a:t>
            </a:fld>
            <a:endParaRPr lang="en-US" sz="1300" b="0">
              <a:latin typeface="Arial" charset="0"/>
            </a:endParaRPr>
          </a:p>
        </p:txBody>
      </p:sp>
    </p:spTree>
    <p:extLst>
      <p:ext uri="{BB962C8B-B14F-4D97-AF65-F5344CB8AC3E}">
        <p14:creationId xmlns:p14="http://schemas.microsoft.com/office/powerpoint/2010/main" val="5378708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70</a:t>
            </a:fld>
            <a:endParaRPr lang="en-US" sz="1300" b="0">
              <a:latin typeface="Arial" charset="0"/>
            </a:endParaRPr>
          </a:p>
        </p:txBody>
      </p:sp>
    </p:spTree>
    <p:extLst>
      <p:ext uri="{BB962C8B-B14F-4D97-AF65-F5344CB8AC3E}">
        <p14:creationId xmlns:p14="http://schemas.microsoft.com/office/powerpoint/2010/main" val="26245972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71</a:t>
            </a:fld>
            <a:endParaRPr lang="en-US" sz="1300" b="0">
              <a:latin typeface="Arial" charset="0"/>
            </a:endParaRPr>
          </a:p>
        </p:txBody>
      </p:sp>
    </p:spTree>
    <p:extLst>
      <p:ext uri="{BB962C8B-B14F-4D97-AF65-F5344CB8AC3E}">
        <p14:creationId xmlns:p14="http://schemas.microsoft.com/office/powerpoint/2010/main" val="38144521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72</a:t>
            </a:fld>
            <a:endParaRPr lang="en-US" sz="1300" b="0">
              <a:latin typeface="Arial" charset="0"/>
            </a:endParaRPr>
          </a:p>
        </p:txBody>
      </p:sp>
    </p:spTree>
    <p:extLst>
      <p:ext uri="{BB962C8B-B14F-4D97-AF65-F5344CB8AC3E}">
        <p14:creationId xmlns:p14="http://schemas.microsoft.com/office/powerpoint/2010/main" val="381445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3814B1D0-01BF-46BC-A4BB-B4FDB9697A07}" type="slidenum">
              <a:rPr lang="en-US" sz="1300" b="0">
                <a:latin typeface="Arial" charset="0"/>
              </a:rPr>
              <a:pPr/>
              <a:t>7</a:t>
            </a:fld>
            <a:endParaRPr lang="en-US" sz="1300" b="0">
              <a:latin typeface="Arial" charset="0"/>
            </a:endParaRPr>
          </a:p>
        </p:txBody>
      </p:sp>
    </p:spTree>
    <p:extLst>
      <p:ext uri="{BB962C8B-B14F-4D97-AF65-F5344CB8AC3E}">
        <p14:creationId xmlns:p14="http://schemas.microsoft.com/office/powerpoint/2010/main" val="2279628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1165225" y="654050"/>
            <a:ext cx="4732338" cy="3549650"/>
          </a:xfrm>
          <a:ln/>
        </p:spPr>
      </p:sp>
      <p:sp>
        <p:nvSpPr>
          <p:cNvPr id="17613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B9A05E6-D5D8-4275-B5A4-39F84BFEB60B}" type="slidenum">
              <a:rPr lang="en-US" sz="1300" b="0">
                <a:latin typeface="Arial" charset="0"/>
              </a:rPr>
              <a:pPr/>
              <a:t>73</a:t>
            </a:fld>
            <a:endParaRPr lang="en-US" sz="1300" b="0">
              <a:latin typeface="Arial" charset="0"/>
            </a:endParaRPr>
          </a:p>
        </p:txBody>
      </p:sp>
      <p:sp>
        <p:nvSpPr>
          <p:cNvPr id="5" name="Notes Placeholder 4"/>
          <p:cNvSpPr txBox="1">
            <a:spLocks noGrp="1"/>
          </p:cNvSpPr>
          <p:nvPr>
            <p:ph type="body" sz="quarter" idx="10"/>
          </p:nvPr>
        </p:nvSpPr>
        <p:spPr>
          <a:xfrm>
            <a:off x="874665" y="4389335"/>
            <a:ext cx="5184039" cy="4138901"/>
          </a:xfrm>
          <a:prstGeom prst="rect">
            <a:avLst/>
          </a:prstGeom>
          <a:noFill/>
        </p:spPr>
        <p:txBody>
          <a:bodyPr wrap="square" rtlCol="0">
            <a:spAutoFit/>
          </a:bodyPr>
          <a:lstStyle/>
          <a:p>
            <a:r>
              <a:rPr lang="en-US" b="1" dirty="0"/>
              <a:t>2018 Annual Report</a:t>
            </a:r>
          </a:p>
          <a:p>
            <a:r>
              <a:rPr lang="en-US" dirty="0"/>
              <a:t>Who We Are </a:t>
            </a:r>
            <a:endParaRPr lang="en-US" sz="1000" dirty="0"/>
          </a:p>
          <a:p>
            <a:r>
              <a:rPr lang="en-US" b="1" dirty="0"/>
              <a:t>Our Purpose </a:t>
            </a:r>
            <a:endParaRPr lang="en-US" sz="1000" dirty="0"/>
          </a:p>
          <a:p>
            <a:r>
              <a:rPr lang="en-US" dirty="0"/>
              <a:t>Conexus Credit Union is driven by our purpose to improve the financial well- being of our members and communities. At Conexus, our purpose is both why we exist and a compelling story of our future. </a:t>
            </a:r>
            <a:endParaRPr lang="en-US" sz="1000" dirty="0"/>
          </a:p>
          <a:p>
            <a:r>
              <a:rPr lang="en-US" b="1" dirty="0"/>
              <a:t>Identity </a:t>
            </a:r>
            <a:endParaRPr lang="en-US" sz="1000" dirty="0"/>
          </a:p>
          <a:p>
            <a:r>
              <a:rPr lang="en-US" dirty="0"/>
              <a:t>We’re all about improving our members’ financial well-being by building relationships with them, increasing their financial health, and improving the economic well-being of Saskatchewan. Conexus is Saskatchewan’s largest credit union and Canada’s sixth largest credit union with $8.26 billion in total funds managed. </a:t>
            </a:r>
            <a:endParaRPr lang="en-US" sz="1000" dirty="0"/>
          </a:p>
          <a:p>
            <a:r>
              <a:rPr lang="en-US" b="1" dirty="0"/>
              <a:t>Retail </a:t>
            </a:r>
            <a:endParaRPr lang="en-US" sz="1000" dirty="0"/>
          </a:p>
          <a:p>
            <a:r>
              <a:rPr lang="en-US" dirty="0"/>
              <a:t>With branches across the province, Conexus delivers personalized financial services to over 128,000 individual, small and medium-sized commercial, and agriculture business members. Our CU Dealer Finance Corporation also offers financing for vehicle and leisure craft purchases. </a:t>
            </a:r>
            <a:endParaRPr lang="en-US" sz="1000" dirty="0"/>
          </a:p>
          <a:p>
            <a:r>
              <a:rPr lang="en-US" b="1" dirty="0"/>
              <a:t>Conexus Business Solutions </a:t>
            </a:r>
            <a:endParaRPr lang="en-US" sz="1000" dirty="0"/>
          </a:p>
          <a:p>
            <a:r>
              <a:rPr lang="en-US" dirty="0"/>
              <a:t>Conexus’ business advisors support our business and agriculture members across Saskatchewan with expert advice and practical financial solutions. </a:t>
            </a:r>
            <a:endParaRPr lang="en-US" sz="1000" dirty="0"/>
          </a:p>
          <a:p>
            <a:pPr algn="l"/>
            <a:endParaRPr lang="en-US" sz="1000" dirty="0">
              <a:latin typeface="+mn-lt"/>
            </a:endParaRPr>
          </a:p>
        </p:txBody>
      </p:sp>
      <p:pic>
        <p:nvPicPr>
          <p:cNvPr id="6" name="Picture 5">
            <a:extLst>
              <a:ext uri="{FF2B5EF4-FFF2-40B4-BE49-F238E27FC236}">
                <a16:creationId xmlns:a16="http://schemas.microsoft.com/office/drawing/2014/main" id="{7DF1BA6B-D5A3-1345-8324-0DB581551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11" y="4287661"/>
            <a:ext cx="6588837" cy="4665008"/>
          </a:xfrm>
          <a:prstGeom prst="rect">
            <a:avLst/>
          </a:prstGeom>
        </p:spPr>
      </p:pic>
    </p:spTree>
    <p:extLst>
      <p:ext uri="{BB962C8B-B14F-4D97-AF65-F5344CB8AC3E}">
        <p14:creationId xmlns:p14="http://schemas.microsoft.com/office/powerpoint/2010/main" val="23851824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74</a:t>
            </a:fld>
            <a:endParaRPr lang="en-US" sz="1300" b="0">
              <a:latin typeface="Arial" charset="0"/>
            </a:endParaRPr>
          </a:p>
        </p:txBody>
      </p:sp>
    </p:spTree>
    <p:extLst>
      <p:ext uri="{BB962C8B-B14F-4D97-AF65-F5344CB8AC3E}">
        <p14:creationId xmlns:p14="http://schemas.microsoft.com/office/powerpoint/2010/main" val="13022588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D2D349D-7575-45ED-B27A-B72B54343A06}" type="slidenum">
              <a:rPr lang="en-US" sz="1300" b="0">
                <a:latin typeface="Arial" charset="0"/>
              </a:rPr>
              <a:pPr/>
              <a:t>75</a:t>
            </a:fld>
            <a:endParaRPr lang="en-US" sz="1300" b="0">
              <a:latin typeface="Arial" charset="0"/>
            </a:endParaRPr>
          </a:p>
        </p:txBody>
      </p:sp>
    </p:spTree>
    <p:extLst>
      <p:ext uri="{BB962C8B-B14F-4D97-AF65-F5344CB8AC3E}">
        <p14:creationId xmlns:p14="http://schemas.microsoft.com/office/powerpoint/2010/main" val="499066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168400" y="696913"/>
            <a:ext cx="4732338" cy="3549650"/>
          </a:xfrm>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76</a:t>
            </a:fld>
            <a:endParaRPr lang="en-US" sz="1300" b="0">
              <a:latin typeface="Arial" charset="0"/>
            </a:endParaRPr>
          </a:p>
        </p:txBody>
      </p:sp>
    </p:spTree>
    <p:extLst>
      <p:ext uri="{BB962C8B-B14F-4D97-AF65-F5344CB8AC3E}">
        <p14:creationId xmlns:p14="http://schemas.microsoft.com/office/powerpoint/2010/main" val="1569537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77</a:t>
            </a:fld>
            <a:endParaRPr lang="en-US" sz="1300" b="0">
              <a:latin typeface="Arial" charset="0"/>
            </a:endParaRPr>
          </a:p>
        </p:txBody>
      </p:sp>
    </p:spTree>
    <p:extLst>
      <p:ext uri="{BB962C8B-B14F-4D97-AF65-F5344CB8AC3E}">
        <p14:creationId xmlns:p14="http://schemas.microsoft.com/office/powerpoint/2010/main" val="23560100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0CD947D-4AF6-466E-A995-157C00A37B34}" type="slidenum">
              <a:rPr lang="en-US" sz="1300" b="0">
                <a:latin typeface="Arial" charset="0"/>
              </a:rPr>
              <a:pPr/>
              <a:t>78</a:t>
            </a:fld>
            <a:endParaRPr lang="en-US" sz="1300" b="0">
              <a:latin typeface="Arial" charset="0"/>
            </a:endParaRPr>
          </a:p>
        </p:txBody>
      </p:sp>
    </p:spTree>
    <p:extLst>
      <p:ext uri="{BB962C8B-B14F-4D97-AF65-F5344CB8AC3E}">
        <p14:creationId xmlns:p14="http://schemas.microsoft.com/office/powerpoint/2010/main" val="206127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ED441AC-CA0D-45A5-8777-3800E6E1E1B9}" type="slidenum">
              <a:rPr lang="en-US" sz="1300" b="0">
                <a:latin typeface="Arial" charset="0"/>
              </a:rPr>
              <a:pPr/>
              <a:t>79</a:t>
            </a:fld>
            <a:endParaRPr lang="en-US" sz="1300" b="0">
              <a:latin typeface="Arial" charset="0"/>
            </a:endParaRPr>
          </a:p>
        </p:txBody>
      </p:sp>
      <p:sp>
        <p:nvSpPr>
          <p:cNvPr id="7" name="Rectangle 6">
            <a:extLst>
              <a:ext uri="{FF2B5EF4-FFF2-40B4-BE49-F238E27FC236}">
                <a16:creationId xmlns:a16="http://schemas.microsoft.com/office/drawing/2014/main" id="{58A2C663-5392-F744-ADE2-270EE8F03E63}"/>
              </a:ext>
            </a:extLst>
          </p:cNvPr>
          <p:cNvSpPr/>
          <p:nvPr/>
        </p:nvSpPr>
        <p:spPr>
          <a:xfrm>
            <a:off x="1027612" y="4389334"/>
            <a:ext cx="4746135" cy="4094813"/>
          </a:xfrm>
          <a:prstGeom prst="rect">
            <a:avLst/>
          </a:prstGeom>
        </p:spPr>
        <p:txBody>
          <a:bodyPr wrap="square" lIns="91595" tIns="45798" rIns="91595" bIns="45798">
            <a:spAutoFit/>
          </a:bodyPr>
          <a:lstStyle/>
          <a:p>
            <a:pPr algn="l"/>
            <a:r>
              <a:rPr lang="en-US" sz="1000" dirty="0">
                <a:solidFill>
                  <a:srgbClr val="3B5A6F"/>
                </a:solidFill>
                <a:latin typeface="inherit"/>
              </a:rPr>
              <a:t>2018 Annual Report</a:t>
            </a:r>
          </a:p>
          <a:p>
            <a:pPr algn="l"/>
            <a:r>
              <a:rPr lang="en-US" sz="1000" dirty="0">
                <a:solidFill>
                  <a:srgbClr val="3B5A6F"/>
                </a:solidFill>
                <a:latin typeface="inherit"/>
              </a:rPr>
              <a:t>Vision, values, mission, purpose</a:t>
            </a:r>
          </a:p>
          <a:p>
            <a:pPr algn="l"/>
            <a:r>
              <a:rPr lang="en-US" sz="1000" b="0" dirty="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dirty="0">
                <a:solidFill>
                  <a:srgbClr val="333333"/>
                </a:solidFill>
                <a:latin typeface="inherit"/>
              </a:rPr>
              <a:t>Vision</a:t>
            </a:r>
            <a:r>
              <a:rPr lang="en-US" sz="1000" b="0" dirty="0">
                <a:solidFill>
                  <a:srgbClr val="333333"/>
                </a:solidFill>
                <a:latin typeface="inherit"/>
              </a:rPr>
              <a:t>: To be the most responsive and innovative financial services organization.</a:t>
            </a:r>
          </a:p>
          <a:p>
            <a:pPr algn="l"/>
            <a:r>
              <a:rPr lang="en-US" sz="1000" dirty="0">
                <a:solidFill>
                  <a:srgbClr val="333333"/>
                </a:solidFill>
                <a:latin typeface="inherit"/>
              </a:rPr>
              <a:t>Mission</a:t>
            </a:r>
            <a:r>
              <a:rPr lang="en-US" sz="1000" b="0" dirty="0">
                <a:solidFill>
                  <a:srgbClr val="333333"/>
                </a:solidFill>
                <a:latin typeface="inherit"/>
              </a:rPr>
              <a:t>: To provide world class financial services wherever you are and whenever you need us.</a:t>
            </a:r>
            <a:br>
              <a:rPr lang="en-US" sz="1000" b="0" dirty="0">
                <a:solidFill>
                  <a:srgbClr val="333333"/>
                </a:solidFill>
                <a:latin typeface="inherit"/>
              </a:rPr>
            </a:br>
            <a:r>
              <a:rPr lang="en-US" sz="1000" dirty="0">
                <a:solidFill>
                  <a:srgbClr val="333333"/>
                </a:solidFill>
                <a:latin typeface="inherit"/>
              </a:rPr>
              <a:t>Purpose</a:t>
            </a:r>
            <a:r>
              <a:rPr lang="en-US" sz="1000" b="0" dirty="0">
                <a:solidFill>
                  <a:srgbClr val="333333"/>
                </a:solidFill>
                <a:latin typeface="inherit"/>
              </a:rPr>
              <a:t>: We strive to redefine banking by helping Canadians simplify their lives and reach their financial goals by reinvesting profits into our members, our communities, and our people. </a:t>
            </a:r>
            <a:r>
              <a:rPr lang="en-US" sz="1000" dirty="0">
                <a:solidFill>
                  <a:srgbClr val="333333"/>
                </a:solidFill>
                <a:latin typeface="inherit"/>
              </a:rPr>
              <a:t>Now </a:t>
            </a:r>
            <a:r>
              <a:rPr lang="en-US" sz="1000" i="1" dirty="0">
                <a:solidFill>
                  <a:srgbClr val="333333"/>
                </a:solidFill>
                <a:latin typeface="inherit"/>
              </a:rPr>
              <a:t>that's</a:t>
            </a:r>
            <a:r>
              <a:rPr lang="en-US" sz="1000" dirty="0">
                <a:solidFill>
                  <a:srgbClr val="333333"/>
                </a:solidFill>
                <a:latin typeface="inherit"/>
              </a:rPr>
              <a:t> responsible banking!</a:t>
            </a:r>
            <a:endParaRPr lang="en-US" sz="1000" b="0" dirty="0">
              <a:solidFill>
                <a:srgbClr val="333333"/>
              </a:solidFill>
              <a:latin typeface="inherit"/>
            </a:endParaRPr>
          </a:p>
          <a:p>
            <a:pPr algn="l"/>
            <a:r>
              <a:rPr lang="en-US" sz="1000" dirty="0">
                <a:solidFill>
                  <a:srgbClr val="333333"/>
                </a:solidFill>
                <a:latin typeface="inherit"/>
              </a:rPr>
              <a:t>Values</a:t>
            </a:r>
            <a:r>
              <a:rPr lang="en-US" sz="1000" b="0" dirty="0">
                <a:solidFill>
                  <a:srgbClr val="333333"/>
                </a:solidFill>
                <a:latin typeface="inherit"/>
              </a:rPr>
              <a:t>:</a:t>
            </a:r>
          </a:p>
          <a:p>
            <a:pPr algn="l">
              <a:buFont typeface="Arial" panose="020B0604020202020204" pitchFamily="34" charset="0"/>
              <a:buChar char="•"/>
            </a:pPr>
            <a:r>
              <a:rPr lang="en-US" sz="1000" b="0" dirty="0">
                <a:solidFill>
                  <a:srgbClr val="333333"/>
                </a:solidFill>
                <a:latin typeface="inherit"/>
              </a:rPr>
              <a:t>Integrity - We say what we do; we do what we say.</a:t>
            </a:r>
          </a:p>
          <a:p>
            <a:pPr algn="l">
              <a:buFont typeface="Arial" panose="020B0604020202020204" pitchFamily="34" charset="0"/>
              <a:buChar char="•"/>
            </a:pPr>
            <a:r>
              <a:rPr lang="en-US" sz="1000" b="0" dirty="0">
                <a:solidFill>
                  <a:srgbClr val="333333"/>
                </a:solidFill>
                <a:latin typeface="inherit"/>
              </a:rPr>
              <a:t>Team - We are successful together.</a:t>
            </a:r>
          </a:p>
          <a:p>
            <a:pPr algn="l">
              <a:buFont typeface="Arial" panose="020B0604020202020204" pitchFamily="34" charset="0"/>
              <a:buChar char="•"/>
            </a:pPr>
            <a:r>
              <a:rPr lang="en-US" sz="1000" b="0" dirty="0">
                <a:solidFill>
                  <a:srgbClr val="333333"/>
                </a:solidFill>
                <a:latin typeface="inherit"/>
              </a:rPr>
              <a:t>Respect - We are courteous and concerned.</a:t>
            </a:r>
          </a:p>
          <a:p>
            <a:pPr algn="l">
              <a:buFont typeface="Arial" panose="020B0604020202020204" pitchFamily="34" charset="0"/>
              <a:buChar char="•"/>
            </a:pPr>
            <a:r>
              <a:rPr lang="en-US" sz="1000" b="0" dirty="0">
                <a:solidFill>
                  <a:srgbClr val="333333"/>
                </a:solidFill>
                <a:latin typeface="inherit"/>
              </a:rPr>
              <a:t>Accountability - We take ownership.</a:t>
            </a:r>
          </a:p>
          <a:p>
            <a:pPr algn="l">
              <a:buFont typeface="Arial" panose="020B0604020202020204" pitchFamily="34" charset="0"/>
              <a:buChar char="•"/>
            </a:pPr>
            <a:r>
              <a:rPr lang="en-US" sz="1000" b="0" dirty="0">
                <a:solidFill>
                  <a:srgbClr val="333333"/>
                </a:solidFill>
                <a:latin typeface="inherit"/>
              </a:rPr>
              <a:t>Community - We are involved and proud of it.</a:t>
            </a:r>
          </a:p>
          <a:p>
            <a:pPr algn="l">
              <a:buFont typeface="Arial" panose="020B0604020202020204" pitchFamily="34" charset="0"/>
              <a:buChar char="•"/>
            </a:pPr>
            <a:r>
              <a:rPr lang="en-US" sz="1000" b="0" dirty="0">
                <a:solidFill>
                  <a:srgbClr val="333333"/>
                </a:solidFill>
                <a:latin typeface="inherit"/>
              </a:rPr>
              <a:t>Knowledgeable - We have the answer for you.</a:t>
            </a:r>
          </a:p>
          <a:p>
            <a:pPr algn="l">
              <a:buFont typeface="Arial" panose="020B0604020202020204" pitchFamily="34" charset="0"/>
              <a:buChar char="•"/>
            </a:pPr>
            <a:r>
              <a:rPr lang="en-US" sz="1000" b="0" dirty="0">
                <a:solidFill>
                  <a:srgbClr val="333333"/>
                </a:solidFill>
                <a:latin typeface="inherit"/>
              </a:rPr>
              <a:t>Service - We deliver excellence. Members first!</a:t>
            </a:r>
          </a:p>
          <a:p>
            <a:pPr algn="l"/>
            <a:r>
              <a:rPr lang="en-US" sz="1000" b="0" dirty="0">
                <a:solidFill>
                  <a:srgbClr val="333333"/>
                </a:solidFill>
                <a:latin typeface="inherit"/>
              </a:rPr>
              <a:t>We believe in community. Part of creating exceptional value is giving back to the communities and regions we serve to ensure they prosper.</a:t>
            </a:r>
          </a:p>
          <a:p>
            <a:pPr algn="l"/>
            <a:r>
              <a:rPr lang="en-US" sz="1000" b="0" dirty="0">
                <a:solidFill>
                  <a:srgbClr val="333333"/>
                </a:solidFill>
                <a:latin typeface="inherit"/>
              </a:rPr>
              <a:t>We are financially strong, maintaining sound business practices and efficient levels of risk for long term sustainability.</a:t>
            </a:r>
          </a:p>
          <a:p>
            <a:pPr algn="l"/>
            <a:r>
              <a:rPr lang="en-US" sz="1000" b="0" dirty="0">
                <a:solidFill>
                  <a:srgbClr val="333333"/>
                </a:solidFill>
                <a:latin typeface="inherit"/>
              </a:rPr>
              <a:t>We are dedicated to adding value to your life. Thank you for being a member.</a:t>
            </a:r>
          </a:p>
        </p:txBody>
      </p:sp>
    </p:spTree>
    <p:extLst>
      <p:ext uri="{BB962C8B-B14F-4D97-AF65-F5344CB8AC3E}">
        <p14:creationId xmlns:p14="http://schemas.microsoft.com/office/powerpoint/2010/main" val="1269622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80</a:t>
            </a:fld>
            <a:endParaRPr lang="en-US" sz="1300" b="0">
              <a:latin typeface="Arial" charset="0"/>
            </a:endParaRPr>
          </a:p>
        </p:txBody>
      </p:sp>
      <p:sp>
        <p:nvSpPr>
          <p:cNvPr id="3" name="Rectangle 2">
            <a:extLst>
              <a:ext uri="{FF2B5EF4-FFF2-40B4-BE49-F238E27FC236}">
                <a16:creationId xmlns:a16="http://schemas.microsoft.com/office/drawing/2014/main" id="{1180A3FB-CBF3-DF4B-8D9E-B8AF679B2759}"/>
              </a:ext>
            </a:extLst>
          </p:cNvPr>
          <p:cNvSpPr/>
          <p:nvPr/>
        </p:nvSpPr>
        <p:spPr>
          <a:xfrm>
            <a:off x="1158255" y="4246411"/>
            <a:ext cx="4746135" cy="4094813"/>
          </a:xfrm>
          <a:prstGeom prst="rect">
            <a:avLst/>
          </a:prstGeom>
        </p:spPr>
        <p:txBody>
          <a:bodyPr wrap="square" lIns="91595" tIns="45798" rIns="91595" bIns="45798">
            <a:spAutoFit/>
          </a:bodyPr>
          <a:lstStyle/>
          <a:p>
            <a:pPr algn="l"/>
            <a:r>
              <a:rPr lang="en-US" sz="1000">
                <a:solidFill>
                  <a:srgbClr val="3B5A6F"/>
                </a:solidFill>
                <a:latin typeface="inherit"/>
              </a:rPr>
              <a:t>Vision, values, mission, purpose</a:t>
            </a:r>
          </a:p>
          <a:p>
            <a:pPr algn="l"/>
            <a:r>
              <a:rPr lang="en-US" sz="1000" b="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a:solidFill>
                  <a:srgbClr val="333333"/>
                </a:solidFill>
                <a:latin typeface="inherit"/>
              </a:rPr>
              <a:t>Vision</a:t>
            </a:r>
            <a:r>
              <a:rPr lang="en-US" sz="1000" b="0">
                <a:solidFill>
                  <a:srgbClr val="333333"/>
                </a:solidFill>
                <a:latin typeface="inherit"/>
              </a:rPr>
              <a:t>: To be the most responsive and innovative financial services organization.</a:t>
            </a:r>
          </a:p>
          <a:p>
            <a:pPr algn="l"/>
            <a:r>
              <a:rPr lang="en-US" sz="1000">
                <a:solidFill>
                  <a:srgbClr val="333333"/>
                </a:solidFill>
                <a:latin typeface="inherit"/>
              </a:rPr>
              <a:t>Mission</a:t>
            </a:r>
            <a:r>
              <a:rPr lang="en-US" sz="1000" b="0">
                <a:solidFill>
                  <a:srgbClr val="333333"/>
                </a:solidFill>
                <a:latin typeface="inherit"/>
              </a:rPr>
              <a:t>: To provide world class financial services wherever you are and whenever you need us.</a:t>
            </a:r>
            <a:br>
              <a:rPr lang="en-US" sz="1000" b="0">
                <a:solidFill>
                  <a:srgbClr val="333333"/>
                </a:solidFill>
                <a:latin typeface="inherit"/>
              </a:rPr>
            </a:br>
            <a:r>
              <a:rPr lang="en-US" sz="1000">
                <a:solidFill>
                  <a:srgbClr val="333333"/>
                </a:solidFill>
                <a:latin typeface="inherit"/>
              </a:rPr>
              <a:t>Purpose</a:t>
            </a:r>
            <a:r>
              <a:rPr lang="en-US" sz="1000" b="0">
                <a:solidFill>
                  <a:srgbClr val="333333"/>
                </a:solidFill>
                <a:latin typeface="inherit"/>
              </a:rPr>
              <a:t>: We strive to redefine banking by helping Canadians simplify their lives and reach their financial goals by reinvesting profits into our members, our communities, and our people. </a:t>
            </a:r>
            <a:r>
              <a:rPr lang="en-US" sz="1000">
                <a:solidFill>
                  <a:srgbClr val="333333"/>
                </a:solidFill>
                <a:latin typeface="inherit"/>
              </a:rPr>
              <a:t>Now </a:t>
            </a:r>
            <a:r>
              <a:rPr lang="en-US" sz="1000" i="1">
                <a:solidFill>
                  <a:srgbClr val="333333"/>
                </a:solidFill>
                <a:latin typeface="inherit"/>
              </a:rPr>
              <a:t>that's</a:t>
            </a:r>
            <a:r>
              <a:rPr lang="en-US" sz="1000">
                <a:solidFill>
                  <a:srgbClr val="333333"/>
                </a:solidFill>
                <a:latin typeface="inherit"/>
              </a:rPr>
              <a:t> responsible banking!</a:t>
            </a:r>
            <a:endParaRPr lang="en-US" sz="1000" b="0">
              <a:solidFill>
                <a:srgbClr val="333333"/>
              </a:solidFill>
              <a:latin typeface="inherit"/>
            </a:endParaRPr>
          </a:p>
          <a:p>
            <a:pPr algn="l"/>
            <a:r>
              <a:rPr lang="en-US" sz="1000">
                <a:solidFill>
                  <a:srgbClr val="333333"/>
                </a:solidFill>
                <a:latin typeface="inherit"/>
              </a:rPr>
              <a:t>Values</a:t>
            </a:r>
            <a:r>
              <a:rPr lang="en-US" sz="1000" b="0">
                <a:solidFill>
                  <a:srgbClr val="333333"/>
                </a:solidFill>
                <a:latin typeface="inherit"/>
              </a:rPr>
              <a:t>:</a:t>
            </a:r>
          </a:p>
          <a:p>
            <a:pPr algn="l">
              <a:buFont typeface="Arial" panose="020B0604020202020204" pitchFamily="34" charset="0"/>
              <a:buChar char="•"/>
            </a:pPr>
            <a:r>
              <a:rPr lang="en-US" sz="1000" b="0">
                <a:solidFill>
                  <a:srgbClr val="333333"/>
                </a:solidFill>
                <a:latin typeface="inherit"/>
              </a:rPr>
              <a:t>Integrity - We say what we do; we do what we say.</a:t>
            </a:r>
          </a:p>
          <a:p>
            <a:pPr algn="l">
              <a:buFont typeface="Arial" panose="020B0604020202020204" pitchFamily="34" charset="0"/>
              <a:buChar char="•"/>
            </a:pPr>
            <a:r>
              <a:rPr lang="en-US" sz="1000" b="0">
                <a:solidFill>
                  <a:srgbClr val="333333"/>
                </a:solidFill>
                <a:latin typeface="inherit"/>
              </a:rPr>
              <a:t>Team - We are successful together.</a:t>
            </a:r>
          </a:p>
          <a:p>
            <a:pPr algn="l">
              <a:buFont typeface="Arial" panose="020B0604020202020204" pitchFamily="34" charset="0"/>
              <a:buChar char="•"/>
            </a:pPr>
            <a:r>
              <a:rPr lang="en-US" sz="1000" b="0">
                <a:solidFill>
                  <a:srgbClr val="333333"/>
                </a:solidFill>
                <a:latin typeface="inherit"/>
              </a:rPr>
              <a:t>Respect - We are courteous and concerned.</a:t>
            </a:r>
          </a:p>
          <a:p>
            <a:pPr algn="l">
              <a:buFont typeface="Arial" panose="020B0604020202020204" pitchFamily="34" charset="0"/>
              <a:buChar char="•"/>
            </a:pPr>
            <a:r>
              <a:rPr lang="en-US" sz="1000" b="0">
                <a:solidFill>
                  <a:srgbClr val="333333"/>
                </a:solidFill>
                <a:latin typeface="inherit"/>
              </a:rPr>
              <a:t>Accountability - We take ownership.</a:t>
            </a:r>
          </a:p>
          <a:p>
            <a:pPr algn="l">
              <a:buFont typeface="Arial" panose="020B0604020202020204" pitchFamily="34" charset="0"/>
              <a:buChar char="•"/>
            </a:pPr>
            <a:r>
              <a:rPr lang="en-US" sz="1000" b="0">
                <a:solidFill>
                  <a:srgbClr val="333333"/>
                </a:solidFill>
                <a:latin typeface="inherit"/>
              </a:rPr>
              <a:t>Community - We are involved and proud of it.</a:t>
            </a:r>
          </a:p>
          <a:p>
            <a:pPr algn="l">
              <a:buFont typeface="Arial" panose="020B0604020202020204" pitchFamily="34" charset="0"/>
              <a:buChar char="•"/>
            </a:pPr>
            <a:r>
              <a:rPr lang="en-US" sz="1000" b="0">
                <a:solidFill>
                  <a:srgbClr val="333333"/>
                </a:solidFill>
                <a:latin typeface="inherit"/>
              </a:rPr>
              <a:t>Knowledgeable - We have the answer for you.</a:t>
            </a:r>
          </a:p>
          <a:p>
            <a:pPr algn="l">
              <a:buFont typeface="Arial" panose="020B0604020202020204" pitchFamily="34" charset="0"/>
              <a:buChar char="•"/>
            </a:pPr>
            <a:r>
              <a:rPr lang="en-US" sz="1000" b="0">
                <a:solidFill>
                  <a:srgbClr val="333333"/>
                </a:solidFill>
                <a:latin typeface="inherit"/>
              </a:rPr>
              <a:t>Service - We deliver excellence. Members first!</a:t>
            </a:r>
          </a:p>
          <a:p>
            <a:pPr algn="l"/>
            <a:r>
              <a:rPr lang="en-US" sz="1000" b="0">
                <a:solidFill>
                  <a:srgbClr val="333333"/>
                </a:solidFill>
                <a:latin typeface="inherit"/>
              </a:rPr>
              <a:t>We believe in community. Part of creating exceptional value is giving back to the communities and regions we serve to ensure they prosper.</a:t>
            </a:r>
          </a:p>
          <a:p>
            <a:pPr algn="l"/>
            <a:r>
              <a:rPr lang="en-US" sz="1000" b="0">
                <a:solidFill>
                  <a:srgbClr val="333333"/>
                </a:solidFill>
                <a:latin typeface="inherit"/>
              </a:rPr>
              <a:t>We are financially strong, maintaining sound business practices and efficient levels of risk for long term sustainability.</a:t>
            </a:r>
          </a:p>
          <a:p>
            <a:pPr algn="l"/>
            <a:r>
              <a:rPr lang="en-US" sz="1000" b="0">
                <a:solidFill>
                  <a:srgbClr val="333333"/>
                </a:solidFill>
                <a:latin typeface="inherit"/>
              </a:rPr>
              <a:t>We are dedicated to adding value to your life. Thank you for being a member.</a:t>
            </a:r>
            <a:endParaRPr lang="en-US" sz="1000" b="0" dirty="0">
              <a:solidFill>
                <a:srgbClr val="333333"/>
              </a:solidFill>
              <a:latin typeface="inherit"/>
            </a:endParaRPr>
          </a:p>
        </p:txBody>
      </p:sp>
    </p:spTree>
    <p:extLst>
      <p:ext uri="{BB962C8B-B14F-4D97-AF65-F5344CB8AC3E}">
        <p14:creationId xmlns:p14="http://schemas.microsoft.com/office/powerpoint/2010/main" val="23481469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81</a:t>
            </a:fld>
            <a:endParaRPr lang="en-US"/>
          </a:p>
        </p:txBody>
      </p:sp>
    </p:spTree>
    <p:extLst>
      <p:ext uri="{BB962C8B-B14F-4D97-AF65-F5344CB8AC3E}">
        <p14:creationId xmlns:p14="http://schemas.microsoft.com/office/powerpoint/2010/main" val="11393964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ED441AC-CA0D-45A5-8777-3800E6E1E1B9}" type="slidenum">
              <a:rPr lang="en-US" sz="1300" b="0">
                <a:latin typeface="Arial" charset="0"/>
              </a:rPr>
              <a:pPr/>
              <a:t>82</a:t>
            </a:fld>
            <a:endParaRPr lang="en-US" sz="1300" b="0">
              <a:latin typeface="Arial" charset="0"/>
            </a:endParaRPr>
          </a:p>
        </p:txBody>
      </p:sp>
    </p:spTree>
    <p:extLst>
      <p:ext uri="{BB962C8B-B14F-4D97-AF65-F5344CB8AC3E}">
        <p14:creationId xmlns:p14="http://schemas.microsoft.com/office/powerpoint/2010/main" val="197576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91EBAA5-741B-48EE-9232-C6FDE747A651}" type="slidenum">
              <a:rPr lang="en-US" sz="1300" b="0">
                <a:latin typeface="Arial" charset="0"/>
              </a:rPr>
              <a:pPr/>
              <a:t>8</a:t>
            </a:fld>
            <a:endParaRPr lang="en-US" sz="1300" b="0">
              <a:latin typeface="Arial" charset="0"/>
            </a:endParaRPr>
          </a:p>
        </p:txBody>
      </p:sp>
      <p:sp>
        <p:nvSpPr>
          <p:cNvPr id="11673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871862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83</a:t>
            </a:fld>
            <a:endParaRPr lang="en-US" sz="1300" b="0">
              <a:latin typeface="Arial" charset="0"/>
            </a:endParaRPr>
          </a:p>
        </p:txBody>
      </p:sp>
      <p:sp>
        <p:nvSpPr>
          <p:cNvPr id="3" name="Rectangle 2">
            <a:extLst>
              <a:ext uri="{FF2B5EF4-FFF2-40B4-BE49-F238E27FC236}">
                <a16:creationId xmlns:a16="http://schemas.microsoft.com/office/drawing/2014/main" id="{1180A3FB-CBF3-DF4B-8D9E-B8AF679B2759}"/>
              </a:ext>
            </a:extLst>
          </p:cNvPr>
          <p:cNvSpPr/>
          <p:nvPr/>
        </p:nvSpPr>
        <p:spPr>
          <a:xfrm>
            <a:off x="1158255" y="4246411"/>
            <a:ext cx="4746135" cy="4094813"/>
          </a:xfrm>
          <a:prstGeom prst="rect">
            <a:avLst/>
          </a:prstGeom>
        </p:spPr>
        <p:txBody>
          <a:bodyPr wrap="square" lIns="91595" tIns="45798" rIns="91595" bIns="45798">
            <a:spAutoFit/>
          </a:bodyPr>
          <a:lstStyle/>
          <a:p>
            <a:pPr algn="l"/>
            <a:r>
              <a:rPr lang="en-US" sz="1000">
                <a:solidFill>
                  <a:srgbClr val="3B5A6F"/>
                </a:solidFill>
                <a:latin typeface="inherit"/>
              </a:rPr>
              <a:t>Vision, values, mission, purpose</a:t>
            </a:r>
          </a:p>
          <a:p>
            <a:pPr algn="l"/>
            <a:r>
              <a:rPr lang="en-US" sz="1000" b="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a:solidFill>
                  <a:srgbClr val="333333"/>
                </a:solidFill>
                <a:latin typeface="inherit"/>
              </a:rPr>
              <a:t>Vision</a:t>
            </a:r>
            <a:r>
              <a:rPr lang="en-US" sz="1000" b="0">
                <a:solidFill>
                  <a:srgbClr val="333333"/>
                </a:solidFill>
                <a:latin typeface="inherit"/>
              </a:rPr>
              <a:t>: To be the most responsive and innovative financial services organization.</a:t>
            </a:r>
          </a:p>
          <a:p>
            <a:pPr algn="l"/>
            <a:r>
              <a:rPr lang="en-US" sz="1000">
                <a:solidFill>
                  <a:srgbClr val="333333"/>
                </a:solidFill>
                <a:latin typeface="inherit"/>
              </a:rPr>
              <a:t>Mission</a:t>
            </a:r>
            <a:r>
              <a:rPr lang="en-US" sz="1000" b="0">
                <a:solidFill>
                  <a:srgbClr val="333333"/>
                </a:solidFill>
                <a:latin typeface="inherit"/>
              </a:rPr>
              <a:t>: To provide world class financial services wherever you are and whenever you need us.</a:t>
            </a:r>
            <a:br>
              <a:rPr lang="en-US" sz="1000" b="0">
                <a:solidFill>
                  <a:srgbClr val="333333"/>
                </a:solidFill>
                <a:latin typeface="inherit"/>
              </a:rPr>
            </a:br>
            <a:r>
              <a:rPr lang="en-US" sz="1000">
                <a:solidFill>
                  <a:srgbClr val="333333"/>
                </a:solidFill>
                <a:latin typeface="inherit"/>
              </a:rPr>
              <a:t>Purpose</a:t>
            </a:r>
            <a:r>
              <a:rPr lang="en-US" sz="1000" b="0">
                <a:solidFill>
                  <a:srgbClr val="333333"/>
                </a:solidFill>
                <a:latin typeface="inherit"/>
              </a:rPr>
              <a:t>: We strive to redefine banking by helping Canadians simplify their lives and reach their financial goals by reinvesting profits into our members, our communities, and our people. </a:t>
            </a:r>
            <a:r>
              <a:rPr lang="en-US" sz="1000">
                <a:solidFill>
                  <a:srgbClr val="333333"/>
                </a:solidFill>
                <a:latin typeface="inherit"/>
              </a:rPr>
              <a:t>Now </a:t>
            </a:r>
            <a:r>
              <a:rPr lang="en-US" sz="1000" i="1">
                <a:solidFill>
                  <a:srgbClr val="333333"/>
                </a:solidFill>
                <a:latin typeface="inherit"/>
              </a:rPr>
              <a:t>that's</a:t>
            </a:r>
            <a:r>
              <a:rPr lang="en-US" sz="1000">
                <a:solidFill>
                  <a:srgbClr val="333333"/>
                </a:solidFill>
                <a:latin typeface="inherit"/>
              </a:rPr>
              <a:t> responsible banking!</a:t>
            </a:r>
            <a:endParaRPr lang="en-US" sz="1000" b="0">
              <a:solidFill>
                <a:srgbClr val="333333"/>
              </a:solidFill>
              <a:latin typeface="inherit"/>
            </a:endParaRPr>
          </a:p>
          <a:p>
            <a:pPr algn="l"/>
            <a:r>
              <a:rPr lang="en-US" sz="1000">
                <a:solidFill>
                  <a:srgbClr val="333333"/>
                </a:solidFill>
                <a:latin typeface="inherit"/>
              </a:rPr>
              <a:t>Values</a:t>
            </a:r>
            <a:r>
              <a:rPr lang="en-US" sz="1000" b="0">
                <a:solidFill>
                  <a:srgbClr val="333333"/>
                </a:solidFill>
                <a:latin typeface="inherit"/>
              </a:rPr>
              <a:t>:</a:t>
            </a:r>
          </a:p>
          <a:p>
            <a:pPr algn="l">
              <a:buFont typeface="Arial" panose="020B0604020202020204" pitchFamily="34" charset="0"/>
              <a:buChar char="•"/>
            </a:pPr>
            <a:r>
              <a:rPr lang="en-US" sz="1000" b="0">
                <a:solidFill>
                  <a:srgbClr val="333333"/>
                </a:solidFill>
                <a:latin typeface="inherit"/>
              </a:rPr>
              <a:t>Integrity - We say what we do; we do what we say.</a:t>
            </a:r>
          </a:p>
          <a:p>
            <a:pPr algn="l">
              <a:buFont typeface="Arial" panose="020B0604020202020204" pitchFamily="34" charset="0"/>
              <a:buChar char="•"/>
            </a:pPr>
            <a:r>
              <a:rPr lang="en-US" sz="1000" b="0">
                <a:solidFill>
                  <a:srgbClr val="333333"/>
                </a:solidFill>
                <a:latin typeface="inherit"/>
              </a:rPr>
              <a:t>Team - We are successful together.</a:t>
            </a:r>
          </a:p>
          <a:p>
            <a:pPr algn="l">
              <a:buFont typeface="Arial" panose="020B0604020202020204" pitchFamily="34" charset="0"/>
              <a:buChar char="•"/>
            </a:pPr>
            <a:r>
              <a:rPr lang="en-US" sz="1000" b="0">
                <a:solidFill>
                  <a:srgbClr val="333333"/>
                </a:solidFill>
                <a:latin typeface="inherit"/>
              </a:rPr>
              <a:t>Respect - We are courteous and concerned.</a:t>
            </a:r>
          </a:p>
          <a:p>
            <a:pPr algn="l">
              <a:buFont typeface="Arial" panose="020B0604020202020204" pitchFamily="34" charset="0"/>
              <a:buChar char="•"/>
            </a:pPr>
            <a:r>
              <a:rPr lang="en-US" sz="1000" b="0">
                <a:solidFill>
                  <a:srgbClr val="333333"/>
                </a:solidFill>
                <a:latin typeface="inherit"/>
              </a:rPr>
              <a:t>Accountability - We take ownership.</a:t>
            </a:r>
          </a:p>
          <a:p>
            <a:pPr algn="l">
              <a:buFont typeface="Arial" panose="020B0604020202020204" pitchFamily="34" charset="0"/>
              <a:buChar char="•"/>
            </a:pPr>
            <a:r>
              <a:rPr lang="en-US" sz="1000" b="0">
                <a:solidFill>
                  <a:srgbClr val="333333"/>
                </a:solidFill>
                <a:latin typeface="inherit"/>
              </a:rPr>
              <a:t>Community - We are involved and proud of it.</a:t>
            </a:r>
          </a:p>
          <a:p>
            <a:pPr algn="l">
              <a:buFont typeface="Arial" panose="020B0604020202020204" pitchFamily="34" charset="0"/>
              <a:buChar char="•"/>
            </a:pPr>
            <a:r>
              <a:rPr lang="en-US" sz="1000" b="0">
                <a:solidFill>
                  <a:srgbClr val="333333"/>
                </a:solidFill>
                <a:latin typeface="inherit"/>
              </a:rPr>
              <a:t>Knowledgeable - We have the answer for you.</a:t>
            </a:r>
          </a:p>
          <a:p>
            <a:pPr algn="l">
              <a:buFont typeface="Arial" panose="020B0604020202020204" pitchFamily="34" charset="0"/>
              <a:buChar char="•"/>
            </a:pPr>
            <a:r>
              <a:rPr lang="en-US" sz="1000" b="0">
                <a:solidFill>
                  <a:srgbClr val="333333"/>
                </a:solidFill>
                <a:latin typeface="inherit"/>
              </a:rPr>
              <a:t>Service - We deliver excellence. Members first!</a:t>
            </a:r>
          </a:p>
          <a:p>
            <a:pPr algn="l"/>
            <a:r>
              <a:rPr lang="en-US" sz="1000" b="0">
                <a:solidFill>
                  <a:srgbClr val="333333"/>
                </a:solidFill>
                <a:latin typeface="inherit"/>
              </a:rPr>
              <a:t>We believe in community. Part of creating exceptional value is giving back to the communities and regions we serve to ensure they prosper.</a:t>
            </a:r>
          </a:p>
          <a:p>
            <a:pPr algn="l"/>
            <a:r>
              <a:rPr lang="en-US" sz="1000" b="0">
                <a:solidFill>
                  <a:srgbClr val="333333"/>
                </a:solidFill>
                <a:latin typeface="inherit"/>
              </a:rPr>
              <a:t>We are financially strong, maintaining sound business practices and efficient levels of risk for long term sustainability.</a:t>
            </a:r>
          </a:p>
          <a:p>
            <a:pPr algn="l"/>
            <a:r>
              <a:rPr lang="en-US" sz="1000" b="0">
                <a:solidFill>
                  <a:srgbClr val="333333"/>
                </a:solidFill>
                <a:latin typeface="inherit"/>
              </a:rPr>
              <a:t>We are dedicated to adding value to your life. Thank you for being a member.</a:t>
            </a:r>
            <a:endParaRPr lang="en-US" sz="1000" b="0" dirty="0">
              <a:solidFill>
                <a:srgbClr val="333333"/>
              </a:solidFill>
              <a:latin typeface="inherit"/>
            </a:endParaRPr>
          </a:p>
        </p:txBody>
      </p:sp>
    </p:spTree>
    <p:extLst>
      <p:ext uri="{BB962C8B-B14F-4D97-AF65-F5344CB8AC3E}">
        <p14:creationId xmlns:p14="http://schemas.microsoft.com/office/powerpoint/2010/main" val="43206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84</a:t>
            </a:fld>
            <a:endParaRPr lang="en-US"/>
          </a:p>
        </p:txBody>
      </p:sp>
    </p:spTree>
    <p:extLst>
      <p:ext uri="{BB962C8B-B14F-4D97-AF65-F5344CB8AC3E}">
        <p14:creationId xmlns:p14="http://schemas.microsoft.com/office/powerpoint/2010/main" val="10125120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85</a:t>
            </a:fld>
            <a:endParaRPr lang="en-US" sz="1300" b="0">
              <a:latin typeface="Arial" charset="0"/>
            </a:endParaRPr>
          </a:p>
        </p:txBody>
      </p:sp>
    </p:spTree>
    <p:extLst>
      <p:ext uri="{BB962C8B-B14F-4D97-AF65-F5344CB8AC3E}">
        <p14:creationId xmlns:p14="http://schemas.microsoft.com/office/powerpoint/2010/main" val="30621805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86</a:t>
            </a:fld>
            <a:endParaRPr lang="en-US" sz="1300" b="0">
              <a:latin typeface="Arial" charset="0"/>
            </a:endParaRPr>
          </a:p>
        </p:txBody>
      </p:sp>
    </p:spTree>
    <p:extLst>
      <p:ext uri="{BB962C8B-B14F-4D97-AF65-F5344CB8AC3E}">
        <p14:creationId xmlns:p14="http://schemas.microsoft.com/office/powerpoint/2010/main" val="13505130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87</a:t>
            </a:fld>
            <a:endParaRPr lang="en-US" sz="1300" b="0">
              <a:latin typeface="Arial" charset="0"/>
            </a:endParaRPr>
          </a:p>
        </p:txBody>
      </p:sp>
    </p:spTree>
    <p:extLst>
      <p:ext uri="{BB962C8B-B14F-4D97-AF65-F5344CB8AC3E}">
        <p14:creationId xmlns:p14="http://schemas.microsoft.com/office/powerpoint/2010/main" val="40193664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88</a:t>
            </a:fld>
            <a:endParaRPr lang="en-US" sz="1300" b="0">
              <a:latin typeface="Arial" charset="0"/>
            </a:endParaRPr>
          </a:p>
        </p:txBody>
      </p:sp>
    </p:spTree>
    <p:extLst>
      <p:ext uri="{BB962C8B-B14F-4D97-AF65-F5344CB8AC3E}">
        <p14:creationId xmlns:p14="http://schemas.microsoft.com/office/powerpoint/2010/main" val="5633118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89</a:t>
            </a:fld>
            <a:endParaRPr lang="en-US" sz="1300" b="0">
              <a:latin typeface="Arial" charset="0"/>
            </a:endParaRPr>
          </a:p>
        </p:txBody>
      </p:sp>
    </p:spTree>
    <p:extLst>
      <p:ext uri="{BB962C8B-B14F-4D97-AF65-F5344CB8AC3E}">
        <p14:creationId xmlns:p14="http://schemas.microsoft.com/office/powerpoint/2010/main" val="4844751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84275" y="671513"/>
            <a:ext cx="4733925" cy="3549650"/>
          </a:xfrm>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90</a:t>
            </a:fld>
            <a:endParaRPr lang="en-US" sz="1300" b="0">
              <a:latin typeface="Arial" charset="0"/>
            </a:endParaRPr>
          </a:p>
        </p:txBody>
      </p:sp>
    </p:spTree>
    <p:extLst>
      <p:ext uri="{BB962C8B-B14F-4D97-AF65-F5344CB8AC3E}">
        <p14:creationId xmlns:p14="http://schemas.microsoft.com/office/powerpoint/2010/main" val="14826909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61D8AECE-7511-4111-8530-3C7A2E056D14}" type="slidenum">
              <a:rPr lang="en-US" sz="1300" b="0">
                <a:latin typeface="Arial" charset="0"/>
              </a:rPr>
              <a:pPr/>
              <a:t>91</a:t>
            </a:fld>
            <a:endParaRPr lang="en-US" sz="1300" b="0">
              <a:latin typeface="Arial" charset="0"/>
            </a:endParaRPr>
          </a:p>
        </p:txBody>
      </p:sp>
      <p:sp>
        <p:nvSpPr>
          <p:cNvPr id="2" name="Notes Placeholder 1"/>
          <p:cNvSpPr>
            <a:spLocks noGrp="1"/>
          </p:cNvSpPr>
          <p:nvPr>
            <p:ph type="body" sz="quarter" idx="10"/>
          </p:nvPr>
        </p:nvSpPr>
        <p:spPr/>
        <p:txBody>
          <a:bodyPr/>
          <a:lstStyle/>
          <a:p>
            <a:r>
              <a:rPr lang="en-US" sz="1000" dirty="0">
                <a:latin typeface="+mn-lt"/>
              </a:rPr>
              <a:t>2018 Annual Report:</a:t>
            </a:r>
          </a:p>
          <a:p>
            <a:r>
              <a:rPr lang="en-US" sz="1000" dirty="0"/>
              <a:t>Vision and Values</a:t>
            </a:r>
          </a:p>
          <a:p>
            <a:r>
              <a:rPr lang="en-US" sz="1000" dirty="0"/>
              <a:t>Steinbach Credit Union has grown and prospered through a longstanding partnership with its members. Today SCU is a vibrant and healthy organization serving the needs of consumer, commercial and agricultural members in Southeastern Manitoba, including Winnipeg.</a:t>
            </a:r>
            <a:br>
              <a:rPr lang="en-US" sz="1000" dirty="0"/>
            </a:br>
            <a:br>
              <a:rPr lang="en-US" sz="1000" dirty="0"/>
            </a:br>
            <a:r>
              <a:rPr lang="en-US" sz="1000" b="1" dirty="0"/>
              <a:t>Our Vision Statement:</a:t>
            </a:r>
            <a:r>
              <a:rPr lang="en-US" sz="1000" dirty="0"/>
              <a:t> The Steinbach Credit Union will be the premier financial services provider in Southeastern Manitoba. Highly trained staff will deliver high quality, personalized services in a competitive manner, using proven technology. Professional risk management practices will be employed to ensure security of all members’ assets. People will know that we care about each member and the community will see us different from a bank. We will provide an environment of trust in which members feel comfortable doing business and they will recommend us to their family and friends.</a:t>
            </a:r>
          </a:p>
          <a:p>
            <a:r>
              <a:rPr lang="en-US" sz="1000" b="1" dirty="0"/>
              <a:t>Above and Beyond: </a:t>
            </a:r>
            <a:r>
              <a:rPr lang="en-US" sz="1000" dirty="0"/>
              <a:t>The special relationship we have with each and every one of our members is built on decades of unparalleled service. In the changing and often turbulent times our industry faces, we are ever-vigilant to maintain our high standards while continuing to strive for more. As employees of SCU we look deeper within ourselves and how we do our daily jobs to ensure that we deliver the experience our members have come to expect. In short, we must all go Above and Beyond. This sums up what every SCU employee is famous for doing – going above and beyond the call of duty to help a member. It is a very strong statement and it speaks positively in all aspects of whatever we may be doing for a member on any given day. </a:t>
            </a:r>
          </a:p>
          <a:p>
            <a:r>
              <a:rPr lang="en-US" sz="1000" dirty="0"/>
              <a:t>Going Above and Beyond ensures that we continue to get things done to the complete and utter satisfaction of our members.</a:t>
            </a:r>
          </a:p>
          <a:p>
            <a:pPr marL="171741" indent="-171741">
              <a:buFont typeface="Arial" charset="0"/>
              <a:buChar char="•"/>
            </a:pPr>
            <a:endParaRPr lang="en-US" sz="1000" b="1" dirty="0">
              <a:latin typeface="+mn-lt"/>
            </a:endParaRPr>
          </a:p>
        </p:txBody>
      </p:sp>
    </p:spTree>
    <p:extLst>
      <p:ext uri="{BB962C8B-B14F-4D97-AF65-F5344CB8AC3E}">
        <p14:creationId xmlns:p14="http://schemas.microsoft.com/office/powerpoint/2010/main" val="4149601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92</a:t>
            </a:fld>
            <a:endParaRPr lang="en-US" sz="1300" b="0">
              <a:latin typeface="Arial" charset="0"/>
            </a:endParaRPr>
          </a:p>
        </p:txBody>
      </p:sp>
    </p:spTree>
    <p:extLst>
      <p:ext uri="{BB962C8B-B14F-4D97-AF65-F5344CB8AC3E}">
        <p14:creationId xmlns:p14="http://schemas.microsoft.com/office/powerpoint/2010/main" val="127885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a:t>
            </a:fld>
            <a:endParaRPr lang="en-US"/>
          </a:p>
        </p:txBody>
      </p:sp>
    </p:spTree>
    <p:extLst>
      <p:ext uri="{BB962C8B-B14F-4D97-AF65-F5344CB8AC3E}">
        <p14:creationId xmlns:p14="http://schemas.microsoft.com/office/powerpoint/2010/main" val="37496137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D1B736-2242-4FCD-A727-D2CA631B50EC}" type="slidenum">
              <a:rPr lang="en-US" sz="1300" b="0">
                <a:latin typeface="Arial" charset="0"/>
              </a:rPr>
              <a:pPr/>
              <a:t>93</a:t>
            </a:fld>
            <a:endParaRPr lang="en-US" sz="1300" b="0">
              <a:latin typeface="Arial" charset="0"/>
            </a:endParaRPr>
          </a:p>
        </p:txBody>
      </p:sp>
    </p:spTree>
    <p:extLst>
      <p:ext uri="{BB962C8B-B14F-4D97-AF65-F5344CB8AC3E}">
        <p14:creationId xmlns:p14="http://schemas.microsoft.com/office/powerpoint/2010/main" val="22205563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AF58B681-54F6-476E-AA06-684709BA3493}" type="slidenum">
              <a:rPr lang="en-US" sz="1300" b="0">
                <a:latin typeface="Arial" charset="0"/>
              </a:rPr>
              <a:pPr/>
              <a:t>94</a:t>
            </a:fld>
            <a:endParaRPr lang="en-US" sz="1300" b="0">
              <a:latin typeface="Arial" charset="0"/>
            </a:endParaRPr>
          </a:p>
        </p:txBody>
      </p:sp>
      <p:sp>
        <p:nvSpPr>
          <p:cNvPr id="194565" name="Notes Placeholder 4"/>
          <p:cNvSpPr>
            <a:spLocks noGrp="1"/>
          </p:cNvSpPr>
          <p:nvPr/>
        </p:nvSpPr>
        <p:spPr bwMode="auto">
          <a:xfrm>
            <a:off x="877377" y="6137020"/>
            <a:ext cx="5184039" cy="2879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096" tIns="47049" rIns="94096" bIns="47049"/>
          <a:lstStyle/>
          <a:p>
            <a:pPr algn="l">
              <a:spcBef>
                <a:spcPct val="30000"/>
              </a:spcBef>
            </a:pPr>
            <a:endParaRPr lang="en-CA" sz="800" b="0">
              <a:latin typeface="Arial" charset="0"/>
            </a:endParaRPr>
          </a:p>
        </p:txBody>
      </p:sp>
      <p:sp>
        <p:nvSpPr>
          <p:cNvPr id="2" name="Notes Placeholder 1"/>
          <p:cNvSpPr>
            <a:spLocks noGrp="1"/>
          </p:cNvSpPr>
          <p:nvPr>
            <p:ph type="body" sz="quarter" idx="10"/>
          </p:nvPr>
        </p:nvSpPr>
        <p:spPr/>
        <p:txBody>
          <a:bodyPr/>
          <a:lstStyle/>
          <a:p>
            <a:r>
              <a:rPr lang="en-US" sz="1000" dirty="0"/>
              <a:t>2015 Annual Report</a:t>
            </a:r>
          </a:p>
          <a:p>
            <a:r>
              <a:rPr lang="en-US" sz="1000" dirty="0"/>
              <a:t>MISSION</a:t>
            </a:r>
          </a:p>
          <a:p>
            <a:r>
              <a:rPr lang="en-US" sz="1000" dirty="0"/>
              <a:t>To be an innovative, financially sound credit union dedicated to high standards of member service and supportive of the communities we serve. </a:t>
            </a:r>
          </a:p>
          <a:p>
            <a:r>
              <a:rPr lang="en-US" sz="1000" dirty="0"/>
              <a:t>VISION </a:t>
            </a:r>
          </a:p>
          <a:p>
            <a:r>
              <a:rPr lang="en-US" sz="1000" dirty="0"/>
              <a:t>To be the leading provider of financial services in Southern Manitoba. </a:t>
            </a:r>
          </a:p>
          <a:p>
            <a:r>
              <a:rPr lang="en-US" sz="1000" dirty="0"/>
              <a:t>Integrity</a:t>
            </a:r>
            <a:br>
              <a:rPr lang="en-US" sz="1000" dirty="0"/>
            </a:br>
            <a:r>
              <a:rPr lang="en-US" sz="1000" dirty="0"/>
              <a:t>VALUES </a:t>
            </a:r>
          </a:p>
          <a:p>
            <a:r>
              <a:rPr lang="en-US" sz="1000" dirty="0"/>
              <a:t>Community Supportive Member and Employee Focused Proactive </a:t>
            </a:r>
          </a:p>
          <a:p>
            <a:r>
              <a:rPr lang="en-US" sz="1000" dirty="0"/>
              <a:t>MEMBERS </a:t>
            </a:r>
          </a:p>
          <a:p>
            <a:r>
              <a:rPr lang="en-US" sz="1000" dirty="0"/>
              <a:t>To identify and fulfil the financial needs of all members through A+. </a:t>
            </a:r>
          </a:p>
          <a:p>
            <a:r>
              <a:rPr lang="en-US" sz="1000" dirty="0"/>
              <a:t>COMMUNITY </a:t>
            </a:r>
          </a:p>
          <a:p>
            <a:r>
              <a:rPr lang="en-US" sz="1000" dirty="0"/>
              <a:t>To support and contribute to the well-being of Southern Manitoba. </a:t>
            </a:r>
          </a:p>
          <a:p>
            <a:r>
              <a:rPr lang="en-US" sz="1000" dirty="0"/>
              <a:t>EMPLOYEES </a:t>
            </a:r>
          </a:p>
          <a:p>
            <a:r>
              <a:rPr lang="en-US" sz="1000" dirty="0"/>
              <a:t>To foster a culture of employee engagement and empowerment that inspires individual and organizational success. </a:t>
            </a:r>
          </a:p>
          <a:p>
            <a:r>
              <a:rPr lang="en-US" sz="1000" dirty="0"/>
              <a:t>FINANCIALS </a:t>
            </a:r>
          </a:p>
          <a:p>
            <a:r>
              <a:rPr lang="en-US" sz="1000" dirty="0"/>
              <a:t>To be financially sustainable through responsible stewardship. </a:t>
            </a:r>
          </a:p>
          <a:p>
            <a:endParaRPr lang="en-US" sz="1000" dirty="0"/>
          </a:p>
          <a:p>
            <a:endParaRPr lang="en-US" sz="1000" dirty="0"/>
          </a:p>
        </p:txBody>
      </p:sp>
    </p:spTree>
    <p:extLst>
      <p:ext uri="{BB962C8B-B14F-4D97-AF65-F5344CB8AC3E}">
        <p14:creationId xmlns:p14="http://schemas.microsoft.com/office/powerpoint/2010/main" val="25737904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95</a:t>
            </a:fld>
            <a:endParaRPr lang="en-US"/>
          </a:p>
        </p:txBody>
      </p:sp>
    </p:spTree>
    <p:extLst>
      <p:ext uri="{BB962C8B-B14F-4D97-AF65-F5344CB8AC3E}">
        <p14:creationId xmlns:p14="http://schemas.microsoft.com/office/powerpoint/2010/main" val="22141633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96</a:t>
            </a:fld>
            <a:endParaRPr lang="en-US"/>
          </a:p>
        </p:txBody>
      </p:sp>
    </p:spTree>
    <p:extLst>
      <p:ext uri="{BB962C8B-B14F-4D97-AF65-F5344CB8AC3E}">
        <p14:creationId xmlns:p14="http://schemas.microsoft.com/office/powerpoint/2010/main" val="24559081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E86205B-B872-457E-BF4D-79714AFEA994}" type="slidenum">
              <a:rPr lang="en-US" sz="1300" b="0">
                <a:latin typeface="Arial" charset="0"/>
              </a:rPr>
              <a:pPr/>
              <a:t>97</a:t>
            </a:fld>
            <a:endParaRPr lang="en-US" sz="1300" b="0">
              <a:latin typeface="Arial" charset="0"/>
            </a:endParaRPr>
          </a:p>
        </p:txBody>
      </p:sp>
    </p:spTree>
    <p:extLst>
      <p:ext uri="{BB962C8B-B14F-4D97-AF65-F5344CB8AC3E}">
        <p14:creationId xmlns:p14="http://schemas.microsoft.com/office/powerpoint/2010/main" val="34088703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98</a:t>
            </a:fld>
            <a:endParaRPr lang="en-US" sz="1300" b="0">
              <a:latin typeface="Arial" charset="0"/>
            </a:endParaRPr>
          </a:p>
        </p:txBody>
      </p:sp>
      <p:sp>
        <p:nvSpPr>
          <p:cNvPr id="3" name="Rectangle 2">
            <a:extLst>
              <a:ext uri="{FF2B5EF4-FFF2-40B4-BE49-F238E27FC236}">
                <a16:creationId xmlns:a16="http://schemas.microsoft.com/office/drawing/2014/main" id="{BB179B5F-DE8A-5A4B-B503-F5739E54CEE1}"/>
              </a:ext>
            </a:extLst>
          </p:cNvPr>
          <p:cNvSpPr/>
          <p:nvPr/>
        </p:nvSpPr>
        <p:spPr>
          <a:xfrm>
            <a:off x="1027612" y="4240984"/>
            <a:ext cx="5047250" cy="3478033"/>
          </a:xfrm>
          <a:prstGeom prst="rect">
            <a:avLst/>
          </a:prstGeom>
        </p:spPr>
        <p:txBody>
          <a:bodyPr wrap="square" lIns="91595" tIns="45798" rIns="91595" bIns="45798">
            <a:spAutoFit/>
          </a:bodyPr>
          <a:lstStyle/>
          <a:p>
            <a:pPr algn="l"/>
            <a:r>
              <a:rPr lang="en-US" sz="1000" b="0" dirty="0">
                <a:solidFill>
                  <a:srgbClr val="6799C8"/>
                </a:solidFill>
                <a:latin typeface="inherit"/>
              </a:rPr>
              <a:t>2018 Annual Report</a:t>
            </a:r>
          </a:p>
          <a:p>
            <a:pPr algn="l"/>
            <a:r>
              <a:rPr lang="en-US" sz="1000" b="0" dirty="0">
                <a:solidFill>
                  <a:srgbClr val="6799C8"/>
                </a:solidFill>
                <a:latin typeface="inherit"/>
              </a:rPr>
              <a:t>Mission Vision Values</a:t>
            </a:r>
          </a:p>
          <a:p>
            <a:pPr algn="l"/>
            <a:r>
              <a:rPr lang="en-US" sz="1000" b="0" dirty="0">
                <a:solidFill>
                  <a:srgbClr val="948671"/>
                </a:solidFill>
                <a:latin typeface="inherit"/>
              </a:rPr>
              <a:t>Our Mission Statement</a:t>
            </a:r>
          </a:p>
          <a:p>
            <a:pPr algn="l"/>
            <a:r>
              <a:rPr lang="en-US" sz="1000" b="0" dirty="0">
                <a:solidFill>
                  <a:srgbClr val="333333"/>
                </a:solidFill>
                <a:latin typeface="inherit"/>
              </a:rPr>
              <a:t>As a socially responsible co-operative, we provide financial services for the betterment of our members, employees and communities.</a:t>
            </a:r>
          </a:p>
          <a:p>
            <a:pPr algn="l"/>
            <a:r>
              <a:rPr lang="en-US" sz="1000" b="0" dirty="0">
                <a:solidFill>
                  <a:srgbClr val="948671"/>
                </a:solidFill>
                <a:latin typeface="inherit"/>
              </a:rPr>
              <a:t>Our Vision</a:t>
            </a:r>
          </a:p>
          <a:p>
            <a:pPr algn="l"/>
            <a:r>
              <a:rPr lang="en-US" sz="1000" b="0" dirty="0">
                <a:solidFill>
                  <a:srgbClr val="333333"/>
                </a:solidFill>
                <a:latin typeface="inherit"/>
              </a:rPr>
              <a:t>A world where financial services in local communities contribute to a sustainable future for all.</a:t>
            </a:r>
          </a:p>
          <a:p>
            <a:pPr algn="l"/>
            <a:r>
              <a:rPr lang="en-US" sz="1000" b="0" dirty="0">
                <a:solidFill>
                  <a:srgbClr val="948671"/>
                </a:solidFill>
                <a:latin typeface="inherit"/>
              </a:rPr>
              <a:t>Our Values</a:t>
            </a:r>
          </a:p>
          <a:p>
            <a:pPr algn="l"/>
            <a:r>
              <a:rPr lang="en-US" sz="1000" b="0" dirty="0">
                <a:solidFill>
                  <a:srgbClr val="333333"/>
                </a:solidFill>
                <a:latin typeface="inherit"/>
              </a:rPr>
              <a:t>At ACU, we are guided by our values and we act in the best interests of our members, employees, communities and the environment.</a:t>
            </a:r>
          </a:p>
          <a:p>
            <a:pPr algn="l">
              <a:buFont typeface="Arial" panose="020B0604020202020204" pitchFamily="34" charset="0"/>
              <a:buChar char="•"/>
            </a:pPr>
            <a:r>
              <a:rPr lang="en-US" sz="1000" dirty="0">
                <a:solidFill>
                  <a:srgbClr val="333333"/>
                </a:solidFill>
                <a:latin typeface="inherit"/>
              </a:rPr>
              <a:t>integrity;</a:t>
            </a:r>
            <a:r>
              <a:rPr lang="en-US" sz="1000" b="0" dirty="0">
                <a:solidFill>
                  <a:srgbClr val="333333"/>
                </a:solidFill>
                <a:latin typeface="inherit"/>
              </a:rPr>
              <a:t> we are consistently honest, fair, respectful and compassionate in all our relations and do the right thing for the right reason</a:t>
            </a:r>
          </a:p>
          <a:p>
            <a:pPr algn="l">
              <a:buFont typeface="Arial" panose="020B0604020202020204" pitchFamily="34" charset="0"/>
              <a:buChar char="•"/>
            </a:pPr>
            <a:r>
              <a:rPr lang="en-US" sz="1000" dirty="0">
                <a:solidFill>
                  <a:srgbClr val="333333"/>
                </a:solidFill>
                <a:latin typeface="inherit"/>
              </a:rPr>
              <a:t>accountability;</a:t>
            </a:r>
            <a:r>
              <a:rPr lang="en-US" sz="1000" b="0" dirty="0">
                <a:solidFill>
                  <a:srgbClr val="333333"/>
                </a:solidFill>
                <a:latin typeface="inherit"/>
              </a:rPr>
              <a:t> we take responsibility for the financial, social, environmental and economic impacts of our decisions and actions and disclose our performance in a transparent manner</a:t>
            </a:r>
          </a:p>
          <a:p>
            <a:pPr algn="l">
              <a:buFont typeface="Arial" panose="020B0604020202020204" pitchFamily="34" charset="0"/>
              <a:buChar char="•"/>
            </a:pPr>
            <a:r>
              <a:rPr lang="en-US" sz="1000" dirty="0">
                <a:solidFill>
                  <a:srgbClr val="333333"/>
                </a:solidFill>
                <a:latin typeface="inherit"/>
              </a:rPr>
              <a:t>diversity and inclusion;</a:t>
            </a:r>
            <a:r>
              <a:rPr lang="en-US" sz="1000" b="0" dirty="0">
                <a:solidFill>
                  <a:srgbClr val="333333"/>
                </a:solidFill>
                <a:latin typeface="inherit"/>
              </a:rPr>
              <a:t> we welcome and celebrate diversity in all its forms and are open and inclusive in how we do business</a:t>
            </a:r>
          </a:p>
          <a:p>
            <a:pPr algn="l">
              <a:buFont typeface="Arial" panose="020B0604020202020204" pitchFamily="34" charset="0"/>
              <a:buChar char="•"/>
            </a:pPr>
            <a:r>
              <a:rPr lang="en-US" sz="1000" dirty="0">
                <a:solidFill>
                  <a:srgbClr val="333333"/>
                </a:solidFill>
                <a:latin typeface="inherit"/>
              </a:rPr>
              <a:t>service;</a:t>
            </a:r>
            <a:r>
              <a:rPr lang="en-US" sz="1000" b="0" dirty="0">
                <a:solidFill>
                  <a:srgbClr val="333333"/>
                </a:solidFill>
                <a:latin typeface="inherit"/>
              </a:rPr>
              <a:t> we put others first and strive for excellence in all we do to be of service</a:t>
            </a:r>
          </a:p>
          <a:p>
            <a:pPr algn="l">
              <a:buFont typeface="Arial" panose="020B0604020202020204" pitchFamily="34" charset="0"/>
              <a:buChar char="•"/>
            </a:pPr>
            <a:r>
              <a:rPr lang="en-US" sz="1000" dirty="0">
                <a:solidFill>
                  <a:srgbClr val="333333"/>
                </a:solidFill>
                <a:latin typeface="inherit"/>
              </a:rPr>
              <a:t>co-operation;</a:t>
            </a:r>
            <a:r>
              <a:rPr lang="en-US" sz="1000" b="0" dirty="0">
                <a:solidFill>
                  <a:srgbClr val="333333"/>
                </a:solidFill>
                <a:latin typeface="inherit"/>
              </a:rPr>
              <a:t> we work together and partner with others for mutual benefit and the common good</a:t>
            </a:r>
          </a:p>
          <a:p>
            <a:pPr algn="l"/>
            <a:r>
              <a:rPr lang="en-US" sz="1000" b="0" dirty="0">
                <a:solidFill>
                  <a:srgbClr val="333333"/>
                </a:solidFill>
                <a:latin typeface="inherit"/>
              </a:rPr>
              <a:t>In living our values, we embrace the </a:t>
            </a:r>
            <a:r>
              <a:rPr lang="en-US" sz="1000" b="0" u="sng" dirty="0">
                <a:solidFill>
                  <a:srgbClr val="3D3D3D"/>
                </a:solidFill>
                <a:latin typeface="inherit"/>
                <a:hlinkClick r:id="rId3" tooltip="International Co-operative Principles"/>
              </a:rPr>
              <a:t>International Co-operative Principles</a:t>
            </a:r>
            <a:r>
              <a:rPr lang="en-US" sz="1000" b="0" dirty="0">
                <a:solidFill>
                  <a:srgbClr val="333333"/>
                </a:solidFill>
                <a:latin typeface="inherit"/>
              </a:rPr>
              <a:t>.</a:t>
            </a:r>
          </a:p>
          <a:p>
            <a:br>
              <a:rPr lang="en-US" sz="1000" dirty="0"/>
            </a:br>
            <a:endParaRPr lang="en-US" sz="1000" dirty="0"/>
          </a:p>
        </p:txBody>
      </p:sp>
    </p:spTree>
    <p:extLst>
      <p:ext uri="{BB962C8B-B14F-4D97-AF65-F5344CB8AC3E}">
        <p14:creationId xmlns:p14="http://schemas.microsoft.com/office/powerpoint/2010/main" val="22761785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12DFB3A-4B3A-47E0-9D5C-8946B01B25D7}" type="slidenum">
              <a:rPr lang="en-US" sz="1300" b="0">
                <a:latin typeface="Arial" charset="0"/>
              </a:rPr>
              <a:pPr/>
              <a:t>99</a:t>
            </a:fld>
            <a:endParaRPr lang="en-US" sz="1300" b="0">
              <a:latin typeface="Arial" charset="0"/>
            </a:endParaRPr>
          </a:p>
        </p:txBody>
      </p:sp>
      <p:sp>
        <p:nvSpPr>
          <p:cNvPr id="18841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515347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4A6EBC8-5ECD-4E1D-9CE1-CEC60A3189A5}" type="slidenum">
              <a:rPr lang="en-US" sz="1300" b="0">
                <a:latin typeface="Arial" charset="0"/>
              </a:rPr>
              <a:pPr/>
              <a:t>100</a:t>
            </a:fld>
            <a:endParaRPr lang="en-US" sz="1300" b="0">
              <a:latin typeface="Arial" charset="0"/>
            </a:endParaRPr>
          </a:p>
        </p:txBody>
      </p:sp>
      <p:sp>
        <p:nvSpPr>
          <p:cNvPr id="4" name="Notes Placeholder 3">
            <a:extLst>
              <a:ext uri="{FF2B5EF4-FFF2-40B4-BE49-F238E27FC236}">
                <a16:creationId xmlns:a16="http://schemas.microsoft.com/office/drawing/2014/main" id="{66189B56-D732-9249-B91C-31F52D1DD5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013346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101</a:t>
            </a:fld>
            <a:endParaRPr lang="en-US" sz="1300" b="0">
              <a:latin typeface="Arial" charset="0"/>
            </a:endParaRPr>
          </a:p>
        </p:txBody>
      </p:sp>
    </p:spTree>
    <p:extLst>
      <p:ext uri="{BB962C8B-B14F-4D97-AF65-F5344CB8AC3E}">
        <p14:creationId xmlns:p14="http://schemas.microsoft.com/office/powerpoint/2010/main" val="36899806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0FAAF6-16BE-4429-A7E6-B0FEAA8F6BDC}" type="slidenum">
              <a:rPr lang="en-US" smtClean="0"/>
              <a:pPr>
                <a:defRPr/>
              </a:pPr>
              <a:t>102</a:t>
            </a:fld>
            <a:endParaRPr lang="en-US"/>
          </a:p>
        </p:txBody>
      </p:sp>
    </p:spTree>
    <p:extLst>
      <p:ext uri="{BB962C8B-B14F-4D97-AF65-F5344CB8AC3E}">
        <p14:creationId xmlns:p14="http://schemas.microsoft.com/office/powerpoint/2010/main" val="3077664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1" y="6412501"/>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800" spc="-50" baseline="0">
                <a:solidFill>
                  <a:schemeClr val="tx1">
                    <a:lumMod val="50000"/>
                    <a:lumOff val="50000"/>
                  </a:schemeClr>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0A71CB33-BBA6-42F2-A86E-2E41262EADE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3847064" y="6400800"/>
            <a:ext cx="1524000" cy="470765"/>
          </a:xfrm>
          <a:prstGeom prst="rect">
            <a:avLst/>
          </a:prstGeom>
        </p:spPr>
      </p:pic>
      <p:sp>
        <p:nvSpPr>
          <p:cNvPr id="11" name="Rounded Rectangle 10"/>
          <p:cNvSpPr/>
          <p:nvPr userDrawn="1"/>
        </p:nvSpPr>
        <p:spPr bwMode="auto">
          <a:xfrm>
            <a:off x="304800" y="6430293"/>
            <a:ext cx="2048552" cy="37457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Top 25 Credit Unions</a:t>
            </a:r>
          </a:p>
        </p:txBody>
      </p:sp>
    </p:spTree>
    <p:extLst>
      <p:ext uri="{BB962C8B-B14F-4D97-AF65-F5344CB8AC3E}">
        <p14:creationId xmlns:p14="http://schemas.microsoft.com/office/powerpoint/2010/main" val="10966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EA051B39-B140-43FE-96DB-472A2B59CE7C}"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cxnSp>
        <p:nvCxnSpPr>
          <p:cNvPr id="9" name="Straight Connector 8"/>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380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DA600BB2-27C5-458B-ABCE-839C88CF47CE}"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cxnSp>
        <p:nvCxnSpPr>
          <p:cNvPr id="11" name="Straight Connector 10"/>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lvl1pPr>
              <a:defRPr sz="2400" b="1"/>
            </a:lvl1pPr>
          </a:lstStyle>
          <a:p>
            <a:r>
              <a:rPr lang="en-US" dirty="0"/>
              <a:t>Click to edit Master title style</a:t>
            </a:r>
            <a:endParaRPr lang="en-CA" dirty="0"/>
          </a:p>
        </p:txBody>
      </p:sp>
      <p:sp>
        <p:nvSpPr>
          <p:cNvPr id="3" name="Chart Placeholder 2"/>
          <p:cNvSpPr>
            <a:spLocks noGrp="1"/>
          </p:cNvSpPr>
          <p:nvPr>
            <p:ph type="chart" idx="1"/>
          </p:nvPr>
        </p:nvSpPr>
        <p:spPr>
          <a:xfrm>
            <a:off x="566738" y="1752600"/>
            <a:ext cx="8001000" cy="4267200"/>
          </a:xfrm>
        </p:spPr>
        <p:txBody>
          <a:bodyPr/>
          <a:lstStyle/>
          <a:p>
            <a:pPr lvl="0"/>
            <a:endParaRPr lang="en-CA" noProof="0"/>
          </a:p>
        </p:txBody>
      </p:sp>
      <p:cxnSp>
        <p:nvCxnSpPr>
          <p:cNvPr id="9" name="Straight Connector 8"/>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99236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1D738E-8962-435F-8C43-147B8DD7E819}"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06521"/>
            <a:ext cx="7543800" cy="1450757"/>
          </a:xfrm>
        </p:spPr>
        <p:txBody>
          <a:bodyPr>
            <a:normAutofit/>
          </a:bodyPr>
          <a:lstStyle>
            <a:lvl1pPr>
              <a:defRPr sz="2400" b="1">
                <a:solidFill>
                  <a:schemeClr val="tx1">
                    <a:lumMod val="50000"/>
                    <a:lumOff val="50000"/>
                  </a:schemeClr>
                </a:solidFil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7425344" y="6459786"/>
            <a:ext cx="984019" cy="365125"/>
          </a:xfrm>
        </p:spPr>
        <p:txBody>
          <a:bodyPr/>
          <a:lstStyle>
            <a:lvl1pPr>
              <a:defRPr sz="1200" b="0"/>
            </a:lvl1p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3396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1" y="6430222"/>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CA"/>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9CAEA93-55E7-4DA9-90C2-089A26EEFEC4}" type="datetime1">
              <a:rPr lang="en-US" smtClean="0"/>
              <a:t>12/20/21</a:t>
            </a:fld>
            <a:endParaRPr lang="en-US"/>
          </a:p>
        </p:txBody>
      </p:sp>
      <p:sp>
        <p:nvSpPr>
          <p:cNvPr id="5" name="Footer Placeholder 4"/>
          <p:cNvSpPr>
            <a:spLocks noGrp="1"/>
          </p:cNvSpPr>
          <p:nvPr>
            <p:ph type="ftr" sz="quarter" idx="11"/>
          </p:nvPr>
        </p:nvSpPr>
        <p:spPr/>
        <p:txBody>
          <a:bodyPr/>
          <a:lstStyle/>
          <a:p>
            <a:r>
              <a:rPr lang="en-US"/>
              <a:t>Footer Text</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71776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99632"/>
            <a:ext cx="7543800" cy="1450757"/>
          </a:xfrm>
        </p:spPr>
        <p:txBody>
          <a:bodyPr>
            <a:normAutofit/>
          </a:bodyPr>
          <a:lstStyle>
            <a:lvl1pPr>
              <a:defRPr sz="2400" b="1">
                <a:solidFill>
                  <a:schemeClr val="tx1">
                    <a:lumMod val="50000"/>
                    <a:lumOff val="50000"/>
                  </a:schemeClr>
                </a:solidFill>
              </a:defRPr>
            </a:lvl1pPr>
          </a:lstStyle>
          <a:p>
            <a:r>
              <a:rPr lang="en-CA"/>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E34CF3C7-6809-4F39-BD67-A75817BDDE0A}" type="datetime1">
              <a:rPr lang="en-US" smtClean="0"/>
              <a:t>12/20/21</a:t>
            </a:fld>
            <a:endParaRPr lang="en-US"/>
          </a:p>
        </p:txBody>
      </p:sp>
      <p:sp>
        <p:nvSpPr>
          <p:cNvPr id="6" name="Footer Placeholder 5"/>
          <p:cNvSpPr>
            <a:spLocks noGrp="1"/>
          </p:cNvSpPr>
          <p:nvPr>
            <p:ph type="ftr" sz="quarter" idx="11"/>
          </p:nvPr>
        </p:nvSpPr>
        <p:spPr/>
        <p:txBody>
          <a:bodyPr/>
          <a:lstStyle/>
          <a:p>
            <a:r>
              <a:rPr lang="en-US"/>
              <a:t>Footer Text</a:t>
            </a:r>
          </a:p>
        </p:txBody>
      </p:sp>
      <p:cxnSp>
        <p:nvCxnSpPr>
          <p:cNvPr id="11" name="Straight Connector 10"/>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84041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F7EAEB24-CE78-465C-A726-91D0868FA48F}" type="datetime1">
              <a:rPr lang="en-US" smtClean="0"/>
              <a:t>12/20/21</a:t>
            </a:fld>
            <a:endParaRPr lang="en-US"/>
          </a:p>
        </p:txBody>
      </p:sp>
      <p:sp>
        <p:nvSpPr>
          <p:cNvPr id="8" name="Footer Placeholder 7"/>
          <p:cNvSpPr>
            <a:spLocks noGrp="1"/>
          </p:cNvSpPr>
          <p:nvPr>
            <p:ph type="ftr" sz="quarter" idx="11"/>
          </p:nvPr>
        </p:nvSpPr>
        <p:spPr/>
        <p:txBody>
          <a:bodyPr/>
          <a:lstStyle/>
          <a:p>
            <a:r>
              <a:rPr lang="en-US"/>
              <a:t>Footer Text</a:t>
            </a:r>
          </a:p>
        </p:txBody>
      </p:sp>
      <p:cxnSp>
        <p:nvCxnSpPr>
          <p:cNvPr id="13" name="Straight Connector 12"/>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57817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1" y="152400"/>
            <a:ext cx="7543800" cy="1450757"/>
          </a:xfrm>
        </p:spPr>
        <p:txBody>
          <a:bodyPr>
            <a:normAutofit/>
          </a:bodyPr>
          <a:lstStyle>
            <a:lvl1pPr>
              <a:defRPr sz="2400" b="1">
                <a:solidFill>
                  <a:schemeClr val="tx1">
                    <a:lumMod val="50000"/>
                    <a:lumOff val="50000"/>
                  </a:schemeClr>
                </a:solidFill>
              </a:defRPr>
            </a:lvl1pPr>
          </a:lstStyle>
          <a:p>
            <a:r>
              <a:rPr lang="en-CA"/>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40BAADF0-1749-4E8B-9691-B44A5F8C0895}" type="datetime1">
              <a:rPr lang="en-US" smtClean="0"/>
              <a:t>12/20/21</a:t>
            </a:fld>
            <a:endParaRPr lang="en-US"/>
          </a:p>
        </p:txBody>
      </p:sp>
      <p:sp>
        <p:nvSpPr>
          <p:cNvPr id="4" name="Footer Placeholder 3"/>
          <p:cNvSpPr>
            <a:spLocks noGrp="1"/>
          </p:cNvSpPr>
          <p:nvPr>
            <p:ph type="ftr" sz="quarter" idx="11"/>
          </p:nvPr>
        </p:nvSpPr>
        <p:spPr/>
        <p:txBody>
          <a:bodyPr/>
          <a:lstStyle/>
          <a:p>
            <a:r>
              <a:rPr lang="en-US"/>
              <a:t>Footer Text</a:t>
            </a:r>
          </a:p>
        </p:txBody>
      </p:sp>
      <p:cxnSp>
        <p:nvCxnSpPr>
          <p:cNvPr id="8" name="Straight Connector 7"/>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75622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A8AF628A-A867-4937-BBE5-207DB6F9C51A}" type="datetime1">
              <a:rPr lang="en-US" smtClean="0"/>
              <a:t>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Footer Text</a:t>
            </a:r>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
        <p:nvSpPr>
          <p:cNvPr id="9" name="Rectangle 8"/>
          <p:cNvSpPr/>
          <p:nvPr userDrawn="1"/>
        </p:nvSpPr>
        <p:spPr>
          <a:xfrm>
            <a:off x="2381" y="6400800"/>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79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CA"/>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118BBB94-68E6-4675-A946-F1C5994EDBD7}" type="datetime1">
              <a:rPr lang="en-US" smtClean="0"/>
              <a:t>12/20/21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Footer Text</a:t>
            </a:r>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4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381" y="4962871"/>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CA"/>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DC3B8377-21E3-4835-B75D-4E2847E2750F}" type="datetime1">
              <a:rPr lang="en-US" smtClean="0"/>
              <a:t>12/20/21</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extLst>
      <p:ext uri="{BB962C8B-B14F-4D97-AF65-F5344CB8AC3E}">
        <p14:creationId xmlns:p14="http://schemas.microsoft.com/office/powerpoint/2010/main" val="15571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43"/>
            <a:ext cx="914400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CA"/>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A580ECC-0059-4FC2-92D0-D6E31A57BC1F}"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bwMode="auto">
          <a:xfrm>
            <a:off x="457200" y="6451689"/>
            <a:ext cx="1905000" cy="37457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Top 25 Credit Unions</a:t>
            </a:r>
          </a:p>
        </p:txBody>
      </p:sp>
      <p:pic>
        <p:nvPicPr>
          <p:cNvPr id="13" name="Picture 12"/>
          <p:cNvPicPr>
            <a:picLocks noChangeAspect="1"/>
          </p:cNvPicPr>
          <p:nvPr userDrawn="1"/>
        </p:nvPicPr>
        <p:blipFill>
          <a:blip r:embed="rId15"/>
          <a:stretch>
            <a:fillRect/>
          </a:stretch>
        </p:blipFill>
        <p:spPr>
          <a:xfrm>
            <a:off x="3806825" y="6409143"/>
            <a:ext cx="1579286" cy="487842"/>
          </a:xfrm>
          <a:prstGeom prst="rect">
            <a:avLst/>
          </a:prstGeom>
        </p:spPr>
      </p:pic>
    </p:spTree>
    <p:extLst>
      <p:ext uri="{BB962C8B-B14F-4D97-AF65-F5344CB8AC3E}">
        <p14:creationId xmlns:p14="http://schemas.microsoft.com/office/powerpoint/2010/main" val="170583705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026" r:id="rId13"/>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chart" Target="../charts/chart67.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hyperlink" Target="http://cambrian.mb.ca/about-us/news" TargetMode="External"/><Relationship Id="rId4" Type="http://schemas.openxmlformats.org/officeDocument/2006/relationships/hyperlink" Target="http://www.cambrian.mb.ca/about-us/news"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chart" Target="../charts/chart68.xml"/></Relationships>
</file>

<file path=ppt/slides/_rels/slide10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chart" Target="../charts/chart69.xml"/></Relationships>
</file>

<file path=ppt/slides/_rels/slide105.xml.rels><?xml version="1.0" encoding="UTF-8" standalone="yes"?>
<Relationships xmlns="http://schemas.openxmlformats.org/package/2006/relationships"><Relationship Id="rId3" Type="http://schemas.openxmlformats.org/officeDocument/2006/relationships/hyperlink" Target="http://www.cambrian.mb.ca/about-us/new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hyperlink" Target="https://www.sunovacu.ca/community/blog/"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hart" Target="../charts/chart70.xml"/><Relationship Id="rId7" Type="http://schemas.openxmlformats.org/officeDocument/2006/relationships/image" Target="../media/image69.jpeg"/><Relationship Id="rId2" Type="http://schemas.openxmlformats.org/officeDocument/2006/relationships/notesSlide" Target="../notesSlides/notesSlide104.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0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hart" Target="../charts/chart71.xml"/><Relationship Id="rId7" Type="http://schemas.openxmlformats.org/officeDocument/2006/relationships/image" Target="../media/image69.jpeg"/><Relationship Id="rId2" Type="http://schemas.openxmlformats.org/officeDocument/2006/relationships/notesSlide" Target="../notesSlides/notesSlide105.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0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hart" Target="../charts/chart72.xml"/><Relationship Id="rId7" Type="http://schemas.openxmlformats.org/officeDocument/2006/relationships/image" Target="../media/image69.jpeg"/><Relationship Id="rId2" Type="http://schemas.openxmlformats.org/officeDocument/2006/relationships/notesSlide" Target="../notesSlides/notesSlide106.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7.%20HISA%20Rates!R5C52:R31C54"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https://mcvay-my.sharepoint.com/personal/david_mcvay_mcvayandassociates_com/Documents/Shared%20with%20Everyone/Credit%20Union%20Market%20Share.xlsm!8%20Mtg%20Rates!R3C23:R25C24" TargetMode="Externa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hart" Target="../charts/chart73.xml"/><Relationship Id="rId7" Type="http://schemas.openxmlformats.org/officeDocument/2006/relationships/image" Target="../media/image69.jpeg"/><Relationship Id="rId2" Type="http://schemas.openxmlformats.org/officeDocument/2006/relationships/notesSlide" Target="../notesSlides/notesSlide107.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hart" Target="../charts/chart74.xml"/><Relationship Id="rId7" Type="http://schemas.openxmlformats.org/officeDocument/2006/relationships/image" Target="../media/image69.jpeg"/><Relationship Id="rId2" Type="http://schemas.openxmlformats.org/officeDocument/2006/relationships/notesSlide" Target="../notesSlides/notesSlide108.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hart" Target="../charts/chart75.xml"/><Relationship Id="rId7" Type="http://schemas.openxmlformats.org/officeDocument/2006/relationships/image" Target="../media/image69.jpeg"/><Relationship Id="rId2" Type="http://schemas.openxmlformats.org/officeDocument/2006/relationships/notesSlide" Target="../notesSlides/notesSlide109.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chart" Target="../charts/chart76.xml"/></Relationships>
</file>

<file path=ppt/slides/_rels/slide1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115.xml.rels><?xml version="1.0" encoding="UTF-8" standalone="yes"?>
<Relationships xmlns="http://schemas.openxmlformats.org/package/2006/relationships"><Relationship Id="rId3" Type="http://schemas.openxmlformats.org/officeDocument/2006/relationships/hyperlink" Target="https://barterpay.ca/"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hyperlink" Target="https://www.meridiancu.ca/About-Meridian/Media.aspx" TargetMode="External"/><Relationship Id="rId4" Type="http://schemas.openxmlformats.org/officeDocument/2006/relationships/hyperlink" Target="https://barterpay.ca/meridian-credit-union/"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chart" Target="../charts/chart78.xml"/></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chart" Target="../charts/chart79.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5.xml"/><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https://mcvay-my.sharepoint.com/personal/david_mcvay_mcvayandassociates_com/Documents/Shared%20with%20Everyone/Credit%20Union%20Market%20Share.xlsm!6.%20Share%20Summary!R259C1:R269C6" TargetMode="External"/><Relationship Id="rId5" Type="http://schemas.openxmlformats.org/officeDocument/2006/relationships/chart" Target="../charts/chart80.xml"/><Relationship Id="rId4" Type="http://schemas.openxmlformats.org/officeDocument/2006/relationships/image" Target="../media/image74.png"/></Relationships>
</file>

<file path=ppt/slides/_rels/slide119.xml.rels><?xml version="1.0" encoding="UTF-8" standalone="yes"?>
<Relationships xmlns="http://schemas.openxmlformats.org/package/2006/relationships"><Relationship Id="rId3" Type="http://schemas.openxmlformats.org/officeDocument/2006/relationships/hyperlink" Target="https://www.alterna.ca/AboutUs/News/NewsArticles/"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chart" Target="../charts/chart81.xml"/></Relationships>
</file>

<file path=ppt/slides/_rels/slide12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chart" Target="../charts/chart82.xml"/></Relationships>
</file>

<file path=ppt/slides/_rels/slide122.xml.rels><?xml version="1.0" encoding="UTF-8" standalone="yes"?>
<Relationships xmlns="http://schemas.openxmlformats.org/package/2006/relationships"><Relationship Id="rId3" Type="http://schemas.openxmlformats.org/officeDocument/2006/relationships/hyperlink" Target="https://www.firstontario.com/media"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1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chart" Target="../charts/chart83.xml"/></Relationships>
</file>

<file path=ppt/slides/_rels/slide1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chart" Target="../charts/chart84.xml"/></Relationships>
</file>

<file path=ppt/slides/_rels/slide125.xml.rels><?xml version="1.0" encoding="UTF-8" standalone="yes"?>
<Relationships xmlns="http://schemas.openxmlformats.org/package/2006/relationships"><Relationship Id="rId3" Type="http://schemas.openxmlformats.org/officeDocument/2006/relationships/hyperlink" Target="https://www.libro.ca/about/media-centre/"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chart" Target="../charts/chart85.xml"/></Relationships>
</file>

<file path=ppt/slides/_rels/slide1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chart" Target="../charts/chart86.xml"/></Relationships>
</file>

<file path=ppt/slides/_rels/slide128.xml.rels><?xml version="1.0" encoding="UTF-8" standalone="yes"?>
<Relationships xmlns="http://schemas.openxmlformats.org/package/2006/relationships"><Relationship Id="rId3" Type="http://schemas.openxmlformats.org/officeDocument/2006/relationships/hyperlink" Target="https://www.duca.com/about-us/resources/duca-news/update-on-covid-19-actions-keeping-member-and-staff-safe/"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hyperlink" Target="https://www.duca.com/about-us/news" TargetMode="External"/><Relationship Id="rId4" Type="http://schemas.openxmlformats.org/officeDocument/2006/relationships/hyperlink" Target="https://www.duca.com/about-us/resources/duca-news/banking-in-event-of-reduced-public-interaction/"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0.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notesSlide" Target="../notesSlides/notesSlide126.xml"/><Relationship Id="rId7" Type="http://schemas.openxmlformats.org/officeDocument/2006/relationships/oleObject" Target="https://mcvay-my.sharepoint.com/personal/david_mcvay_mcvayandassociates_com/Documents/Shared%20with%20Everyone/Credit%20Union%20Market%20Share.xlsm!6.%20Share%20Summary!R503C1:R513C6" TargetMode="Externa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chart" Target="../charts/chart87.xml"/><Relationship Id="rId5" Type="http://schemas.openxmlformats.org/officeDocument/2006/relationships/image" Target="../media/image80.png"/><Relationship Id="rId4" Type="http://schemas.openxmlformats.org/officeDocument/2006/relationships/hyperlink" Target="https://www.concentra.ca/pages/updates.aspx?gp=About%20Us&amp;sub=News" TargetMode="External"/></Relationships>
</file>

<file path=ppt/slides/_rels/slide131.xml.rels><?xml version="1.0" encoding="UTF-8" standalone="yes"?>
<Relationships xmlns="http://schemas.openxmlformats.org/package/2006/relationships"><Relationship Id="rId8" Type="http://schemas.openxmlformats.org/officeDocument/2006/relationships/chart" Target="../charts/chart88.xml"/><Relationship Id="rId3" Type="http://schemas.openxmlformats.org/officeDocument/2006/relationships/notesSlide" Target="../notesSlides/notesSlide127.xml"/><Relationship Id="rId7" Type="http://schemas.openxmlformats.org/officeDocument/2006/relationships/image" Target="../media/image81.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https://mcvay-my.sharepoint.com/personal/david_mcvay_mcvayandassociates_com/Documents/Shared%20with%20Everyone/Credit%20Union%20Market%20Share.xlsm!6.%20Share%20Summary!R476C1:R487C6" TargetMode="External"/><Relationship Id="rId5" Type="http://schemas.openxmlformats.org/officeDocument/2006/relationships/hyperlink" Target="https://www.uni.ca/en/news/" TargetMode="External"/><Relationship Id="rId10" Type="http://schemas.openxmlformats.org/officeDocument/2006/relationships/image" Target="../media/image82.emf"/><Relationship Id="rId4" Type="http://schemas.openxmlformats.org/officeDocument/2006/relationships/image" Target="../media/image83.png"/><Relationship Id="rId9" Type="http://schemas.openxmlformats.org/officeDocument/2006/relationships/oleObject" Target="https://mcvay-my.sharepoint.com/personal/david_mcvay_mcvayandassociates_com/Documents/Shared%20with%20Everyone/Credit%20Union%20Market%20Share.xlsm!6.%20Share%20Summary!R468C1:R479C6" TargetMode="External"/></Relationships>
</file>

<file path=ppt/slides/_rels/slide132.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notesSlide" Target="../notesSlides/notesSlide128.xml"/><Relationship Id="rId7" Type="http://schemas.openxmlformats.org/officeDocument/2006/relationships/oleObject" Target="https://mcvay-my.sharepoint.com/personal/david_mcvay_mcvayandassociates_com/Documents/Shared%20with%20Everyone/Credit%20Union%20Market%20Share.xlsm!6.%20Share%20Summary!R492C1:R502C5" TargetMode="Externa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chart" Target="../charts/chart89.xml"/><Relationship Id="rId5" Type="http://schemas.openxmlformats.org/officeDocument/2006/relationships/hyperlink" Target="https://www.uni.ca/en/news/" TargetMode="External"/><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Credit%20Union%20Market%20Share.xlsm!6.%20Share%20Summary!R17C1:R28C6" TargetMode="External"/><Relationship Id="rId3" Type="http://schemas.openxmlformats.org/officeDocument/2006/relationships/notesSlide" Target="../notesSlides/notesSlide13.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https://mcvay-my.sharepoint.com/personal/david_mcvay_mcvayandassociates_com/Documents/Shared%20with%20Everyone/Credit%20Union%20Market%20Share.xlsm!6.%20Share%20Summary!R6C1:R17C6" TargetMode="External"/><Relationship Id="rId4" Type="http://schemas.openxmlformats.org/officeDocument/2006/relationships/image" Target="../media/image11.png"/><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https://mcvay-my.sharepoint.com/personal/david_mcvay_mcvayandassociates_com/Documents/Shared%20with%20Everyone/Credit%20Union%20Market%20Share.xlsm!6.%20Share%20Summary!R29C1:R39C5" TargetMode="External"/><Relationship Id="rId5" Type="http://schemas.openxmlformats.org/officeDocument/2006/relationships/chart" Target="../charts/char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purplebricksplc.com/investors/regulatory_new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desjardins.com/ca/about-us/newsroom/index.jsp" TargetMode="External"/><Relationship Id="rId4" Type="http://schemas.openxmlformats.org/officeDocument/2006/relationships/hyperlink" Target="https://www.vancity.com/AboutVancity/News/MediaReleas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4.xm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5.xm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6.xml"/><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7.xml"/><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8.xml"/><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9.xml"/><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hyperlink" Target="https://pm.gc.ca/en/news/news-releases/2020/09/09/prime-minister-announces-support-black-entrepreneurs-and-busines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vancity.com/AboutVancity/News/MediaReleases/" TargetMode="External"/><Relationship Id="rId4" Type="http://schemas.openxmlformats.org/officeDocument/2006/relationships/hyperlink" Target="https://www.vancity.com/AboutVancity/News/MediaRelease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26.xml"/><Relationship Id="rId7"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oleObject" Target="https://mcvay-my.sharepoint.com/personal/david_mcvay_mcvayandassociates_com/Documents/Shared%20with%20Everyone/Credit%20Union%20Market%20Share.xlsm!6.%20Share%20Summary!R66C1:R81C6"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https://mcvay-my.sharepoint.com/personal/david_mcvay_mcvayandassociates_com/Documents/Shared%20with%20Everyone/Credit%20Union%20Market%20Share.xlsm!6.%20Share%20Summary!R85C1:R95C5" TargetMode="External"/><Relationship Id="rId5" Type="http://schemas.openxmlformats.org/officeDocument/2006/relationships/chart" Target="../charts/chart1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https://mcvay-my.sharepoint.com/personal/david_mcvay_mcvayandassociates_com/Documents/Shared%20with%20Everyone/Market%20Share%20Banks%20and%20Trusts.xlsm!3.%20BOC%20Summary!R1C1:R10C5"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oastcapitalsavings.com/PressRoom/NewsReleas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hyperlink" Target="http://www.firstwestcu.ca/medi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kidshelpphone.ca/get-involved/give/you-can-ensure-no-young-person-feels-alone-during-covid-19/?utm_source=kidshelpphone.ca/neveralone&amp;utm_medium=vanity&amp;utm_campaign=covid1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prospera.ca/AboutUs/ProsperaNews/PressReleases/" TargetMode="External"/><Relationship Id="rId4" Type="http://schemas.openxmlformats.org/officeDocument/2006/relationships/hyperlink" Target="https://www.anxietycanada.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hyperlink" Target="https://www.blueshorefinancial.com/AboutUs/MediaCentre/WhatsNew/?ip_name=newsandevents&amp;ip_pos=homepage&amp;ip_cr=whatsnew"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ccu.ca/about/media"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3" Type="http://schemas.openxmlformats.org/officeDocument/2006/relationships/hyperlink" Target="https://www.interiorsavings.com/AboutUs/MediaCenter/PressRelease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8.xml.rels><?xml version="1.0" encoding="UTF-8" standalone="yes"?>
<Relationships xmlns="http://schemas.openxmlformats.org/package/2006/relationships"><Relationship Id="rId3" Type="http://schemas.openxmlformats.org/officeDocument/2006/relationships/hyperlink" Target="https://www.interiorsavings.com/AboutUs/MediaCenter/PressReleases/"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www.gffg.com/about-us/medi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chart" Target="../charts/chart27.xml"/><Relationship Id="rId5" Type="http://schemas.openxmlformats.org/officeDocument/2006/relationships/image" Target="../media/image35.jpeg"/><Relationship Id="rId4" Type="http://schemas.openxmlformats.org/officeDocument/2006/relationships/image" Target="../media/image34.gif"/></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chart" Target="../charts/chart28.xml"/><Relationship Id="rId5" Type="http://schemas.openxmlformats.org/officeDocument/2006/relationships/image" Target="../media/image35.jpeg"/><Relationship Id="rId4" Type="http://schemas.openxmlformats.org/officeDocument/2006/relationships/image" Target="../media/image34.gif"/></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chart" Target="../charts/chart29.xml"/><Relationship Id="rId5" Type="http://schemas.openxmlformats.org/officeDocument/2006/relationships/image" Target="../media/image35.jpeg"/><Relationship Id="rId4" Type="http://schemas.openxmlformats.org/officeDocument/2006/relationships/image" Target="../media/image34.gif"/></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chart" Target="../charts/chart30.xml"/><Relationship Id="rId5" Type="http://schemas.openxmlformats.org/officeDocument/2006/relationships/image" Target="../media/image34.gif"/><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chart" Target="../charts/chart31.xml"/><Relationship Id="rId5" Type="http://schemas.openxmlformats.org/officeDocument/2006/relationships/image" Target="../media/image34.gif"/><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chart" Target="../charts/chart32.xml"/><Relationship Id="rId5" Type="http://schemas.openxmlformats.org/officeDocument/2006/relationships/image" Target="../media/image34.gif"/><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5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58.xml.rels><?xml version="1.0" encoding="UTF-8" standalone="yes"?>
<Relationships xmlns="http://schemas.openxmlformats.org/package/2006/relationships"><Relationship Id="rId3" Type="http://schemas.openxmlformats.org/officeDocument/2006/relationships/hyperlink" Target="https://www.hibrightside.c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hyperlink" Target="https://www.atb.com/company/news/" TargetMode="External"/><Relationship Id="rId4" Type="http://schemas.openxmlformats.org/officeDocument/2006/relationships/hyperlink" Target="https://atb.com/business/experts/arts-and-culture-branch/Pages/default.aspx"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https://mcvay-my.sharepoint.com/personal/david_mcvay_mcvayandassociates_com/Documents/Shared%20with%20Everyone/Credit%20Union%20Market%20Share.xlsm!6.%20Share%20Summary!R171C1:R181C6" TargetMode="External"/><Relationship Id="rId5" Type="http://schemas.openxmlformats.org/officeDocument/2006/relationships/chart" Target="../charts/chart3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62.xml.rels><?xml version="1.0" encoding="UTF-8" standalone="yes"?>
<Relationships xmlns="http://schemas.openxmlformats.org/package/2006/relationships"><Relationship Id="rId3" Type="http://schemas.openxmlformats.org/officeDocument/2006/relationships/hyperlink" Target="https://www.servus.ca/Newsroom/2020/07/CEO-Garth-Warner-to-retir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servus.ca/newsroom" TargetMode="External"/><Relationship Id="rId4" Type="http://schemas.openxmlformats.org/officeDocument/2006/relationships/hyperlink" Target="https://www.servus.ca/About/Why-Bank-with-Servus/Profit-Share" TargetMode="External"/></Relationships>
</file>

<file path=ppt/slides/_rels/slide6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hyperlink" Target="https://www.connectfirstcu.com/en/about/new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chart" Target="../charts/chart41.xm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chart" Target="../charts/chart45.xml"/><Relationship Id="rId7"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75.xml.rels><?xml version="1.0" encoding="UTF-8" standalone="yes"?>
<Relationships xmlns="http://schemas.openxmlformats.org/package/2006/relationships"><Relationship Id="rId3" Type="http://schemas.openxmlformats.org/officeDocument/2006/relationships/hyperlink" Target="https://www.conexus.ca/Business/Resources/ConexusBusinessIncubator/" TargetMode="External"/><Relationship Id="rId7"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conexus.ca/AboutConexus/" TargetMode="External"/><Relationship Id="rId5" Type="http://schemas.openxmlformats.org/officeDocument/2006/relationships/hyperlink" Target="https://www.conexus.ca/Personal/ToolsAndCalculators/FindBranchATM/" TargetMode="External"/><Relationship Id="rId4" Type="http://schemas.openxmlformats.org/officeDocument/2006/relationships/hyperlink" Target="https://www.conexus.ca/SharedContent/documents/Brochures/Ways-To-Bank.pdf"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78.xml.rels><?xml version="1.0" encoding="UTF-8" standalone="yes"?>
<Relationships xmlns="http://schemas.openxmlformats.org/package/2006/relationships"><Relationship Id="rId3" Type="http://schemas.openxmlformats.org/officeDocument/2006/relationships/hyperlink" Target="http://www.affinitycu.ca/YourCreditUnion/NewsMedia/PressReleases/Pages/default.asp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81.xml.rels><?xml version="1.0" encoding="UTF-8" standalone="yes"?>
<Relationships xmlns="http://schemas.openxmlformats.org/package/2006/relationships"><Relationship Id="rId3" Type="http://schemas.openxmlformats.org/officeDocument/2006/relationships/hyperlink" Target="https://www.innovationcu.ca/Personal/WaysToPay/CreditCard/"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www.innovationcu.ca/AboutUs/LatestNews/"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chart" Target="../charts/chart54.xml"/><Relationship Id="rId7"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6.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chart" Target="../charts/chart55.xml"/><Relationship Id="rId7"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7.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chart" Target="../charts/chart56.xml"/><Relationship Id="rId7"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chart" Target="../charts/chart57.xml"/><Relationship Id="rId7" Type="http://schemas.openxmlformats.org/officeDocument/2006/relationships/image" Target="../media/image60.png"/><Relationship Id="rId2" Type="http://schemas.openxmlformats.org/officeDocument/2006/relationships/notesSlide" Target="../notesSlides/notesSlide85.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9.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chart" Target="../charts/chart58.xml"/><Relationship Id="rId7" Type="http://schemas.openxmlformats.org/officeDocument/2006/relationships/image" Target="../media/image60.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chart" Target="../charts/chart59.xml"/><Relationship Id="rId7"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9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93.xml.rels><?xml version="1.0" encoding="UTF-8" standalone="yes"?>
<Relationships xmlns="http://schemas.openxmlformats.org/package/2006/relationships"><Relationship Id="rId3" Type="http://schemas.openxmlformats.org/officeDocument/2006/relationships/hyperlink" Target="https://www.scu.mb.ca/about/media-centre"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9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96.xml.rels><?xml version="1.0" encoding="UTF-8" standalone="yes"?>
<Relationships xmlns="http://schemas.openxmlformats.org/package/2006/relationships"><Relationship Id="rId3" Type="http://schemas.openxmlformats.org/officeDocument/2006/relationships/hyperlink" Target="http://accesscu.ca/favicon.ico"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https://www.accesscu.ca/AboutUs/MediaCentre/PressReleases/" TargetMode="External"/></Relationships>
</file>

<file path=ppt/slides/_rels/slide9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9.xml.rels><?xml version="1.0" encoding="UTF-8" standalone="yes"?>
<Relationships xmlns="http://schemas.openxmlformats.org/package/2006/relationships"><Relationship Id="rId3" Type="http://schemas.openxmlformats.org/officeDocument/2006/relationships/hyperlink" Target="https://www.acu.ca/en/news"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1371600"/>
            <a:ext cx="7772400" cy="4267200"/>
          </a:xfrm>
        </p:spPr>
        <p:txBody>
          <a:bodyPr>
            <a:normAutofit/>
          </a:bodyPr>
          <a:lstStyle/>
          <a:p>
            <a:pPr algn="ctr" eaLnBrk="1" hangingPunct="1"/>
            <a:br>
              <a:rPr lang="en-US" sz="4000" b="1" dirty="0"/>
            </a:br>
            <a:r>
              <a:rPr lang="en-US" sz="4000" b="1" dirty="0"/>
              <a:t>2021 Credit Union </a:t>
            </a:r>
            <a:br>
              <a:rPr lang="en-US" sz="4000" b="1" dirty="0"/>
            </a:br>
            <a:r>
              <a:rPr lang="en-US" sz="4000" b="1" dirty="0"/>
              <a:t>Market Share</a:t>
            </a:r>
          </a:p>
        </p:txBody>
      </p:sp>
      <p:sp>
        <p:nvSpPr>
          <p:cNvPr id="3077" name="Rectangle 3"/>
          <p:cNvSpPr>
            <a:spLocks noGrp="1" noChangeArrowheads="1"/>
          </p:cNvSpPr>
          <p:nvPr>
            <p:ph type="subTitle" idx="1"/>
          </p:nvPr>
        </p:nvSpPr>
        <p:spPr>
          <a:xfrm>
            <a:off x="762000" y="3048000"/>
            <a:ext cx="7010400" cy="1600200"/>
          </a:xfrm>
        </p:spPr>
        <p:txBody>
          <a:bodyPr>
            <a:normAutofit/>
          </a:bodyPr>
          <a:lstStyle/>
          <a:p>
            <a:pPr eaLnBrk="1" hangingPunct="1"/>
            <a:r>
              <a:rPr lang="en-US" sz="1800" dirty="0"/>
              <a:t>Change in Share Analysis</a:t>
            </a:r>
          </a:p>
          <a:p>
            <a:pPr eaLnBrk="1" hangingPunct="1"/>
            <a:r>
              <a:rPr lang="en-US" sz="1800" dirty="0" err="1"/>
              <a:t>october</a:t>
            </a:r>
            <a:r>
              <a:rPr lang="en-US" sz="1800" dirty="0"/>
              <a:t> 2021</a:t>
            </a:r>
          </a:p>
        </p:txBody>
      </p:sp>
      <p:sp>
        <p:nvSpPr>
          <p:cNvPr id="3075" name="Rectangle 6"/>
          <p:cNvSpPr>
            <a:spLocks noGrp="1" noChangeArrowheads="1"/>
          </p:cNvSpPr>
          <p:nvPr>
            <p:ph type="sldNum" sz="quarter" idx="12"/>
          </p:nvPr>
        </p:nvSpPr>
        <p:spPr>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43D16B0-470E-4725-A5D4-386AAED3673F}" type="slidenum">
              <a:rPr lang="en-US" b="0" smtClean="0">
                <a:solidFill>
                  <a:schemeClr val="bg1"/>
                </a:solidFill>
              </a:rPr>
              <a:pPr/>
              <a:t>1</a:t>
            </a:fld>
            <a:endParaRPr lang="en-US" b="0">
              <a:solidFill>
                <a:schemeClr val="bg1"/>
              </a:solidFill>
            </a:endParaRPr>
          </a:p>
        </p:txBody>
      </p:sp>
      <p:sp>
        <p:nvSpPr>
          <p:cNvPr id="3078" name="Text Box 5"/>
          <p:cNvSpPr txBox="1">
            <a:spLocks noChangeArrowheads="1"/>
          </p:cNvSpPr>
          <p:nvPr/>
        </p:nvSpPr>
        <p:spPr bwMode="auto">
          <a:xfrm>
            <a:off x="762000" y="4603750"/>
            <a:ext cx="4081541"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l"/>
            <a:r>
              <a:rPr lang="en-US" sz="1800" dirty="0">
                <a:solidFill>
                  <a:srgbClr val="7F7F7F"/>
                </a:solidFill>
              </a:rPr>
              <a:t>McVay and Associates Limited</a:t>
            </a:r>
          </a:p>
          <a:p>
            <a:pPr algn="l"/>
            <a:r>
              <a:rPr lang="en-US" sz="1400" b="0" dirty="0">
                <a:solidFill>
                  <a:srgbClr val="7F7F7F"/>
                </a:solidFill>
              </a:rPr>
              <a:t>53 Parkinson Road</a:t>
            </a:r>
          </a:p>
          <a:p>
            <a:pPr algn="l"/>
            <a:r>
              <a:rPr lang="en-US" sz="1400" b="0" dirty="0">
                <a:solidFill>
                  <a:srgbClr val="7F7F7F"/>
                </a:solidFill>
              </a:rPr>
              <a:t>Markham, Ontario</a:t>
            </a:r>
          </a:p>
          <a:p>
            <a:pPr algn="l"/>
            <a:r>
              <a:rPr lang="en-US" sz="1400" b="0" dirty="0">
                <a:solidFill>
                  <a:srgbClr val="7F7F7F"/>
                </a:solidFill>
              </a:rPr>
              <a:t>L3P 4G6</a:t>
            </a:r>
          </a:p>
          <a:p>
            <a:pPr algn="l"/>
            <a:r>
              <a:rPr lang="en-US" sz="1400" b="0" dirty="0">
                <a:solidFill>
                  <a:srgbClr val="7F7F7F"/>
                </a:solidFill>
              </a:rPr>
              <a:t>(416) 575-5580</a:t>
            </a:r>
          </a:p>
          <a:p>
            <a:pPr algn="l"/>
            <a:r>
              <a:rPr lang="en-US" sz="1400" b="0" dirty="0">
                <a:solidFill>
                  <a:srgbClr val="7F7F7F"/>
                </a:solidFill>
              </a:rPr>
              <a:t>david.mcvay@mcvayandassociates.com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2909" y="296562"/>
            <a:ext cx="7543800" cy="1450757"/>
          </a:xfrm>
        </p:spPr>
        <p:txBody>
          <a:bodyPr>
            <a:normAutofit/>
          </a:bodyPr>
          <a:lstStyle/>
          <a:p>
            <a:r>
              <a:rPr lang="en-CA" dirty="0"/>
              <a:t>Total Loans Provincial Share Summary </a:t>
            </a:r>
            <a:br>
              <a:rPr lang="en-CA" dirty="0"/>
            </a:br>
            <a:r>
              <a:rPr lang="en-CA" sz="1400" dirty="0"/>
              <a:t>Ranked by 12 month change in Provincial share.</a:t>
            </a:r>
          </a:p>
        </p:txBody>
      </p:sp>
      <p:sp>
        <p:nvSpPr>
          <p:cNvPr id="4" name="Slide Number Placeholder 3"/>
          <p:cNvSpPr>
            <a:spLocks noGrp="1"/>
          </p:cNvSpPr>
          <p:nvPr>
            <p:ph type="sldNum" sz="quarter" idx="12"/>
          </p:nvPr>
        </p:nvSpPr>
        <p:spPr>
          <a:xfrm>
            <a:off x="7425344" y="6459786"/>
            <a:ext cx="984019" cy="365125"/>
          </a:xfrm>
        </p:spPr>
        <p:txBody>
          <a:bodyPr/>
          <a:lstStyle/>
          <a:p>
            <a:pPr>
              <a:defRPr/>
            </a:pPr>
            <a:fld id="{CFB2ED94-AEA6-4794-9B2C-31DF370895E5}" type="slidenum">
              <a:rPr lang="en-US" smtClean="0"/>
              <a:pPr>
                <a:defRPr/>
              </a:pPr>
              <a:t>10</a:t>
            </a:fld>
            <a:endParaRPr lang="en-US"/>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a:extLst>
              <a:ext uri="{FF2B5EF4-FFF2-40B4-BE49-F238E27FC236}">
                <a16:creationId xmlns:a16="http://schemas.microsoft.com/office/drawing/2014/main" id="{5808A517-D988-4220-9377-C02CB2FDA5A8}"/>
              </a:ext>
            </a:extLst>
          </p:cNvPr>
          <p:cNvSpPr txBox="1"/>
          <p:nvPr/>
        </p:nvSpPr>
        <p:spPr>
          <a:xfrm>
            <a:off x="5105400" y="1799968"/>
            <a:ext cx="2895600" cy="1015663"/>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a:p>
            <a:pPr marL="171450" indent="-171450" algn="l">
              <a:buFont typeface="Arial" charset="0"/>
              <a:buChar char="•"/>
            </a:pPr>
            <a:r>
              <a:rPr lang="en-US" b="0" dirty="0" err="1"/>
              <a:t>Prospera</a:t>
            </a:r>
            <a:r>
              <a:rPr lang="en-US" b="0" dirty="0"/>
              <a:t> has yet to report 2019 results.</a:t>
            </a:r>
          </a:p>
        </p:txBody>
      </p:sp>
      <p:graphicFrame>
        <p:nvGraphicFramePr>
          <p:cNvPr id="3" name="Table 2">
            <a:extLst>
              <a:ext uri="{FF2B5EF4-FFF2-40B4-BE49-F238E27FC236}">
                <a16:creationId xmlns:a16="http://schemas.microsoft.com/office/drawing/2014/main" id="{FDC9381E-5056-8249-BD7A-9CF2B30BD04D}"/>
              </a:ext>
            </a:extLst>
          </p:cNvPr>
          <p:cNvGraphicFramePr>
            <a:graphicFrameLocks noGrp="1"/>
          </p:cNvGraphicFramePr>
          <p:nvPr>
            <p:extLst>
              <p:ext uri="{D42A27DB-BD31-4B8C-83A1-F6EECF244321}">
                <p14:modId xmlns:p14="http://schemas.microsoft.com/office/powerpoint/2010/main" val="47782961"/>
              </p:ext>
            </p:extLst>
          </p:nvPr>
        </p:nvGraphicFramePr>
        <p:xfrm>
          <a:off x="914400" y="1846384"/>
          <a:ext cx="3200401" cy="4402011"/>
        </p:xfrm>
        <a:graphic>
          <a:graphicData uri="http://schemas.openxmlformats.org/drawingml/2006/table">
            <a:tbl>
              <a:tblPr/>
              <a:tblGrid>
                <a:gridCol w="1347994">
                  <a:extLst>
                    <a:ext uri="{9D8B030D-6E8A-4147-A177-3AD203B41FA5}">
                      <a16:colId xmlns:a16="http://schemas.microsoft.com/office/drawing/2014/main" val="664355404"/>
                    </a:ext>
                  </a:extLst>
                </a:gridCol>
                <a:gridCol w="617469">
                  <a:extLst>
                    <a:ext uri="{9D8B030D-6E8A-4147-A177-3AD203B41FA5}">
                      <a16:colId xmlns:a16="http://schemas.microsoft.com/office/drawing/2014/main" val="4038091690"/>
                    </a:ext>
                  </a:extLst>
                </a:gridCol>
                <a:gridCol w="617469">
                  <a:extLst>
                    <a:ext uri="{9D8B030D-6E8A-4147-A177-3AD203B41FA5}">
                      <a16:colId xmlns:a16="http://schemas.microsoft.com/office/drawing/2014/main" val="621079436"/>
                    </a:ext>
                  </a:extLst>
                </a:gridCol>
                <a:gridCol w="617469">
                  <a:extLst>
                    <a:ext uri="{9D8B030D-6E8A-4147-A177-3AD203B41FA5}">
                      <a16:colId xmlns:a16="http://schemas.microsoft.com/office/drawing/2014/main" val="2740954395"/>
                    </a:ext>
                  </a:extLst>
                </a:gridCol>
              </a:tblGrid>
              <a:tr h="135031">
                <a:tc gridSpan="4">
                  <a:txBody>
                    <a:bodyPr/>
                    <a:lstStyle/>
                    <a:p>
                      <a:pPr algn="ctr" fontAlgn="ctr"/>
                      <a:r>
                        <a:rPr lang="en-CA" sz="800" b="1" i="0" u="none" strike="noStrike">
                          <a:solidFill>
                            <a:srgbClr val="FFFFFF"/>
                          </a:solidFill>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1150061"/>
                  </a:ext>
                </a:extLst>
              </a:tr>
              <a:tr h="135031">
                <a:tc>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8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3951278"/>
                  </a:ext>
                </a:extLst>
              </a:tr>
              <a:tr h="135031">
                <a:tc>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8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8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8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420697"/>
                  </a:ext>
                </a:extLst>
              </a:tr>
              <a:tr h="135031">
                <a:tc>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94019620"/>
                  </a:ext>
                </a:extLst>
              </a:tr>
              <a:tr h="135031">
                <a:tc>
                  <a:txBody>
                    <a:bodyPr/>
                    <a:lstStyle/>
                    <a:p>
                      <a:pPr algn="l" fontAlgn="ctr"/>
                      <a:r>
                        <a:rPr lang="en-CA" sz="800" b="0" i="0" u="none" strike="noStrike">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800" b="0" i="0" u="none" strike="noStrike">
                          <a:effectLst/>
                          <a:latin typeface="Calibri" panose="020F0502020204030204" pitchFamily="34" charset="0"/>
                        </a:rPr>
                        <a:t>6.104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616688361"/>
                  </a:ext>
                </a:extLst>
              </a:tr>
              <a:tr h="135031">
                <a:tc>
                  <a:txBody>
                    <a:bodyPr/>
                    <a:lstStyle/>
                    <a:p>
                      <a:pPr algn="l" fontAlgn="ctr"/>
                      <a:r>
                        <a:rPr lang="en-CA" sz="800" b="0" i="0" u="none" strike="noStrike">
                          <a:effectLst/>
                          <a:latin typeface="Calibri" panose="020F0502020204030204" pitchFamily="34" charset="0"/>
                        </a:rPr>
                        <a:t>First Ontario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9C0006"/>
                          </a:solidFill>
                          <a:effectLst/>
                          <a:latin typeface="Calibri" panose="020F0502020204030204" pitchFamily="34" charset="0"/>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894792723"/>
                  </a:ext>
                </a:extLst>
              </a:tr>
              <a:tr h="135031">
                <a:tc>
                  <a:txBody>
                    <a:bodyPr/>
                    <a:lstStyle/>
                    <a:p>
                      <a:pPr algn="l" fontAlgn="ctr"/>
                      <a:r>
                        <a:rPr lang="en-CA" sz="800" b="0" i="0" u="none" strike="noStrike">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96575059"/>
                  </a:ext>
                </a:extLst>
              </a:tr>
              <a:tr h="135031">
                <a:tc>
                  <a:txBody>
                    <a:bodyPr/>
                    <a:lstStyle/>
                    <a:p>
                      <a:pPr algn="l" fontAlgn="ctr"/>
                      <a:r>
                        <a:rPr lang="en-CA" sz="800" b="0" i="0" u="none" strike="noStrike">
                          <a:effectLst/>
                          <a:latin typeface="Calibri" panose="020F0502020204030204" pitchFamily="34" charset="0"/>
                        </a:rPr>
                        <a:t>Desjardins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41.798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3267786"/>
                  </a:ext>
                </a:extLst>
              </a:tr>
              <a:tr h="135031">
                <a:tc>
                  <a:txBody>
                    <a:bodyPr/>
                    <a:lstStyle/>
                    <a:p>
                      <a:pPr algn="l" fontAlgn="ctr"/>
                      <a:r>
                        <a:rPr lang="en-CA" sz="800" b="0" i="0" u="none" strike="noStrike">
                          <a:effectLst/>
                          <a:latin typeface="Calibri" panose="020F0502020204030204" pitchFamily="34" charset="0"/>
                        </a:rPr>
                        <a:t>Sunova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919009393"/>
                  </a:ext>
                </a:extLst>
              </a:tr>
              <a:tr h="135031">
                <a:tc>
                  <a:txBody>
                    <a:bodyPr/>
                    <a:lstStyle/>
                    <a:p>
                      <a:pPr algn="l" fontAlgn="ctr"/>
                      <a:r>
                        <a:rPr lang="en-CA" sz="800" b="0" i="0" u="none" strike="noStrike">
                          <a:effectLst/>
                          <a:latin typeface="Calibri" panose="020F0502020204030204" pitchFamily="34" charset="0"/>
                        </a:rPr>
                        <a:t>DUCA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06031968"/>
                  </a:ext>
                </a:extLst>
              </a:tr>
              <a:tr h="135031">
                <a:tc>
                  <a:txBody>
                    <a:bodyPr/>
                    <a:lstStyle/>
                    <a:p>
                      <a:pPr algn="l" fontAlgn="ctr"/>
                      <a:r>
                        <a:rPr lang="en-CA" sz="800" b="0" i="0" u="none" strike="noStrike">
                          <a:effectLst/>
                          <a:latin typeface="Calibri" panose="020F0502020204030204" pitchFamily="34" charset="0"/>
                        </a:rPr>
                        <a:t>Coast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2756631"/>
                  </a:ext>
                </a:extLst>
              </a:tr>
              <a:tr h="135031">
                <a:tc>
                  <a:txBody>
                    <a:bodyPr/>
                    <a:lstStyle/>
                    <a:p>
                      <a:pPr algn="l" fontAlgn="ctr"/>
                      <a:r>
                        <a:rPr lang="en-CA" sz="800" b="0" i="0" u="none" strike="noStrike">
                          <a:effectLst/>
                          <a:latin typeface="Calibri" panose="020F0502020204030204" pitchFamily="34" charset="0"/>
                        </a:rPr>
                        <a:t>Libro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81488309"/>
                  </a:ext>
                </a:extLst>
              </a:tr>
              <a:tr h="135031">
                <a:tc>
                  <a:txBody>
                    <a:bodyPr/>
                    <a:lstStyle/>
                    <a:p>
                      <a:pPr algn="l" fontAlgn="ctr"/>
                      <a:r>
                        <a:rPr lang="en-CA" sz="800" b="0" i="0" u="none" strike="noStrike">
                          <a:effectLst/>
                          <a:latin typeface="Calibri" panose="020F0502020204030204" pitchFamily="34" charset="0"/>
                        </a:rPr>
                        <a:t>Access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1365069"/>
                  </a:ext>
                </a:extLst>
              </a:tr>
              <a:tr h="135031">
                <a:tc>
                  <a:txBody>
                    <a:bodyPr/>
                    <a:lstStyle/>
                    <a:p>
                      <a:pPr algn="l" fontAlgn="ctr"/>
                      <a:r>
                        <a:rPr lang="en-CA" sz="800" b="0" i="0" u="none" strike="noStrike">
                          <a:effectLst/>
                          <a:latin typeface="Calibri" panose="020F0502020204030204" pitchFamily="34" charset="0"/>
                        </a:rPr>
                        <a:t>Blue Shore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110184405"/>
                  </a:ext>
                </a:extLst>
              </a:tr>
              <a:tr h="135031">
                <a:tc>
                  <a:txBody>
                    <a:bodyPr/>
                    <a:lstStyle/>
                    <a:p>
                      <a:pPr algn="l" fontAlgn="ctr"/>
                      <a:r>
                        <a:rPr lang="en-CA" sz="800" b="0" i="0" u="none" strike="noStrike">
                          <a:effectLst/>
                          <a:latin typeface="Calibri" panose="020F050202020403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9C0006"/>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92476161"/>
                  </a:ext>
                </a:extLst>
              </a:tr>
              <a:tr h="135031">
                <a:tc>
                  <a:txBody>
                    <a:bodyPr/>
                    <a:lstStyle/>
                    <a:p>
                      <a:pPr algn="l" fontAlgn="ctr"/>
                      <a:r>
                        <a:rPr lang="en-CA" sz="800" b="0" i="0" u="none" strike="noStrike">
                          <a:effectLst/>
                          <a:latin typeface="Calibri" panose="020F0502020204030204" pitchFamily="34" charset="0"/>
                        </a:rPr>
                        <a:t>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8668012"/>
                  </a:ext>
                </a:extLst>
              </a:tr>
              <a:tr h="135031">
                <a:tc>
                  <a:txBody>
                    <a:bodyPr/>
                    <a:lstStyle/>
                    <a:p>
                      <a:pPr algn="l" fontAlgn="ctr"/>
                      <a:r>
                        <a:rPr lang="en-CA" sz="800" b="0" i="0" u="none" strike="noStrike">
                          <a:effectLst/>
                          <a:latin typeface="Calibri" panose="020F0502020204030204" pitchFamily="34" charset="0"/>
                        </a:rPr>
                        <a:t>Servus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15695340"/>
                  </a:ext>
                </a:extLst>
              </a:tr>
              <a:tr h="135031">
                <a:tc>
                  <a:txBody>
                    <a:bodyPr/>
                    <a:lstStyle/>
                    <a:p>
                      <a:pPr algn="l" fontAlgn="ctr"/>
                      <a:r>
                        <a:rPr lang="en-CA" sz="800" b="0" i="0" u="none" strike="noStrike">
                          <a:effectLst/>
                          <a:latin typeface="Calibri" panose="020F0502020204030204" pitchFamily="34" charset="0"/>
                        </a:rPr>
                        <a:t>Meridian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41704425"/>
                  </a:ext>
                </a:extLst>
              </a:tr>
              <a:tr h="135031">
                <a:tc>
                  <a:txBody>
                    <a:bodyPr/>
                    <a:lstStyle/>
                    <a:p>
                      <a:pPr algn="l" fontAlgn="ctr"/>
                      <a:r>
                        <a:rPr lang="en-CA" sz="800" b="0" i="0" u="none" strike="noStrike">
                          <a:effectLst/>
                          <a:latin typeface="Calibri" panose="020F0502020204030204" pitchFamily="34" charset="0"/>
                        </a:rPr>
                        <a:t>Cambrian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39782784"/>
                  </a:ext>
                </a:extLst>
              </a:tr>
              <a:tr h="135031">
                <a:tc>
                  <a:txBody>
                    <a:bodyPr/>
                    <a:lstStyle/>
                    <a:p>
                      <a:pPr algn="l" fontAlgn="ctr"/>
                      <a:r>
                        <a:rPr lang="en-CA" sz="800" b="0" i="0" u="none" strike="noStrike">
                          <a:effectLst/>
                          <a:latin typeface="Calibri" panose="020F0502020204030204" pitchFamily="34" charset="0"/>
                        </a:rPr>
                        <a:t>Synergy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692050"/>
                  </a:ext>
                </a:extLst>
              </a:tr>
              <a:tr h="135031">
                <a:tc>
                  <a:txBody>
                    <a:bodyPr/>
                    <a:lstStyle/>
                    <a:p>
                      <a:pPr algn="l" fontAlgn="ctr"/>
                      <a:r>
                        <a:rPr lang="en-CA" sz="800" b="0" i="0" u="none" strike="noStrike">
                          <a:effectLst/>
                          <a:latin typeface="Calibri" panose="020F050202020403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26798753"/>
                  </a:ext>
                </a:extLst>
              </a:tr>
              <a:tr h="135031">
                <a:tc>
                  <a:txBody>
                    <a:bodyPr/>
                    <a:lstStyle/>
                    <a:p>
                      <a:pPr algn="l" fontAlgn="ctr"/>
                      <a:r>
                        <a:rPr lang="en-CA" sz="800" b="0" i="0" u="none" strike="noStrike">
                          <a:effectLst/>
                          <a:latin typeface="Calibri" panose="020F0502020204030204" pitchFamily="34" charset="0"/>
                        </a:rPr>
                        <a:t>Affinity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43779574"/>
                  </a:ext>
                </a:extLst>
              </a:tr>
              <a:tr h="135031">
                <a:tc>
                  <a:txBody>
                    <a:bodyPr/>
                    <a:lstStyle/>
                    <a:p>
                      <a:pPr algn="l" fontAlgn="ctr"/>
                      <a:r>
                        <a:rPr lang="en-CA" sz="800" b="0" i="0" u="none" strike="noStrike">
                          <a:effectLst/>
                          <a:latin typeface="Calibri" panose="020F0502020204030204" pitchFamily="34" charset="0"/>
                        </a:rPr>
                        <a:t>Coastal Community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31163259"/>
                  </a:ext>
                </a:extLst>
              </a:tr>
              <a:tr h="135031">
                <a:tc>
                  <a:txBody>
                    <a:bodyPr/>
                    <a:lstStyle/>
                    <a:p>
                      <a:pPr algn="l" fontAlgn="ctr"/>
                      <a:r>
                        <a:rPr lang="en-CA" sz="800" b="0" i="0" u="none" strike="noStrike">
                          <a:effectLst/>
                          <a:latin typeface="Calibri" panose="020F0502020204030204" pitchFamily="34" charset="0"/>
                        </a:rPr>
                        <a:t>Gulf and Fraser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304756629"/>
                  </a:ext>
                </a:extLst>
              </a:tr>
              <a:tr h="135031">
                <a:tc>
                  <a:txBody>
                    <a:bodyPr/>
                    <a:lstStyle/>
                    <a:p>
                      <a:pPr algn="l" fontAlgn="ctr"/>
                      <a:r>
                        <a:rPr lang="en-CA" sz="800" b="0" i="0" u="none" strike="noStrike">
                          <a:effectLst/>
                          <a:latin typeface="Calibri" panose="020F0502020204030204" pitchFamily="34" charset="0"/>
                        </a:rPr>
                        <a:t>UNI Financial Corporation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9.324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3211997"/>
                  </a:ext>
                </a:extLst>
              </a:tr>
              <a:tr h="135031">
                <a:tc>
                  <a:txBody>
                    <a:bodyPr/>
                    <a:lstStyle/>
                    <a:p>
                      <a:pPr algn="l" fontAlgn="ctr"/>
                      <a:r>
                        <a:rPr lang="en-CA" sz="800" b="0" i="0" u="none" strike="noStrike">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41237343"/>
                  </a:ext>
                </a:extLst>
              </a:tr>
              <a:tr h="135031">
                <a:tc>
                  <a:txBody>
                    <a:bodyPr/>
                    <a:lstStyle/>
                    <a:p>
                      <a:pPr algn="l" fontAlgn="ctr"/>
                      <a:r>
                        <a:rPr lang="en-CA" sz="800" b="0" i="0" u="none" strike="noStrike">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50485387"/>
                  </a:ext>
                </a:extLst>
              </a:tr>
              <a:tr h="135031">
                <a:tc>
                  <a:txBody>
                    <a:bodyPr/>
                    <a:lstStyle/>
                    <a:p>
                      <a:pPr algn="l" fontAlgn="ctr"/>
                      <a:r>
                        <a:rPr lang="en-CA" sz="800" b="0" i="0" u="none" strike="noStrike">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9C0006"/>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353763220"/>
                  </a:ext>
                </a:extLst>
              </a:tr>
              <a:tr h="135031">
                <a:tc>
                  <a:txBody>
                    <a:bodyPr/>
                    <a:lstStyle/>
                    <a:p>
                      <a:pPr algn="l" fontAlgn="ctr"/>
                      <a:r>
                        <a:rPr lang="en-CA" sz="800" b="0" i="0" u="none" strike="noStrike">
                          <a:effectLst/>
                          <a:latin typeface="Calibri" panose="020F0502020204030204" pitchFamily="34" charset="0"/>
                        </a:rPr>
                        <a:t>Conect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119867691"/>
                  </a:ext>
                </a:extLst>
              </a:tr>
              <a:tr h="135031">
                <a:tc>
                  <a:txBody>
                    <a:bodyPr/>
                    <a:lstStyle/>
                    <a:p>
                      <a:pPr algn="l" fontAlgn="ctr"/>
                      <a:r>
                        <a:rPr lang="en-CA" sz="800" b="0" i="0" u="none" strike="noStrike">
                          <a:effectLst/>
                          <a:latin typeface="Calibri" panose="020F0502020204030204" pitchFamily="34" charset="0"/>
                        </a:rPr>
                        <a:t>Alberta Treasury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9.702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6510278"/>
                  </a:ext>
                </a:extLst>
              </a:tr>
              <a:tr h="135031">
                <a:tc>
                  <a:txBody>
                    <a:bodyPr/>
                    <a:lstStyle/>
                    <a:p>
                      <a:pPr algn="l" fontAlgn="ctr"/>
                      <a:r>
                        <a:rPr lang="en-CA" sz="800" b="0" i="0" u="none" strike="noStrike">
                          <a:effectLst/>
                          <a:latin typeface="Calibri" panose="020F0502020204030204" pitchFamily="34" charset="0"/>
                        </a:rPr>
                        <a:t>Alterna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0.267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solidFill>
                            <a:srgbClr val="9C0006"/>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800" b="0" i="0" u="none" strike="noStrike">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33535"/>
                  </a:ext>
                </a:extLst>
              </a:tr>
              <a:tr h="216050">
                <a:tc gridSpan="4">
                  <a:txBody>
                    <a:bodyPr/>
                    <a:lstStyle/>
                    <a:p>
                      <a:pPr algn="ctr" fontAlgn="ctr"/>
                      <a:r>
                        <a:rPr lang="en-CA" sz="6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8913355"/>
                  </a:ext>
                </a:extLst>
              </a:tr>
            </a:tbl>
          </a:graphicData>
        </a:graphic>
      </p:graphicFrame>
    </p:spTree>
    <p:extLst>
      <p:ext uri="{BB962C8B-B14F-4D97-AF65-F5344CB8AC3E}">
        <p14:creationId xmlns:p14="http://schemas.microsoft.com/office/powerpoint/2010/main" val="3347395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455365"/>
            <a:ext cx="3429000" cy="1600200"/>
          </a:xfrm>
        </p:spPr>
        <p:txBody>
          <a:bodyPr/>
          <a:lstStyle/>
          <a:p>
            <a:r>
              <a:rPr lang="en-CA" dirty="0"/>
              <a:t>% Changes in Share of Total Market</a:t>
            </a:r>
            <a:br>
              <a:rPr lang="en-CA" dirty="0"/>
            </a:br>
            <a:endParaRPr lang="en-US" dirty="0"/>
          </a:p>
        </p:txBody>
      </p:sp>
      <p:sp>
        <p:nvSpPr>
          <p:cNvPr id="8704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4B49622-CB97-42B3-B787-8A521AC77402}" type="slidenum">
              <a:rPr lang="en-US" b="0" smtClean="0">
                <a:solidFill>
                  <a:schemeClr val="bg1"/>
                </a:solidFill>
              </a:rPr>
              <a:pPr/>
              <a:t>100</a:t>
            </a:fld>
            <a:endParaRPr lang="en-US" b="0">
              <a:solidFill>
                <a:schemeClr val="bg1"/>
              </a:solidFill>
            </a:endParaRPr>
          </a:p>
        </p:txBody>
      </p:sp>
      <p:pic>
        <p:nvPicPr>
          <p:cNvPr id="87047" name="Picture 6" descr="cambrian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55130"/>
            <a:ext cx="2667000" cy="80067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523433" y="1839713"/>
            <a:ext cx="4457700" cy="1754326"/>
          </a:xfrm>
          <a:prstGeom prst="rect">
            <a:avLst/>
          </a:prstGeom>
          <a:noFill/>
        </p:spPr>
        <p:txBody>
          <a:bodyPr wrap="square" rtlCol="0">
            <a:spAutoFit/>
          </a:bodyPr>
          <a:lstStyle/>
          <a:p>
            <a:pPr algn="l"/>
            <a:r>
              <a:rPr lang="en-CA" b="0" dirty="0"/>
              <a:t>Cambrian is Canada’s 19th largest and Manitoba’s 3rd largest credit union with assets of $4.4B, 66k members and 11 locations (Q2’20).</a:t>
            </a:r>
          </a:p>
          <a:p>
            <a:pPr algn="l"/>
            <a:endParaRPr lang="en-CA" b="0" dirty="0"/>
          </a:p>
          <a:p>
            <a:pPr algn="l"/>
            <a:r>
              <a:rPr lang="en-CA" b="0" dirty="0"/>
              <a:t>Cambrian operates a direct “bank” deposit acquisition capability called Achieva Financial offering registered and non-registered high-rate savings account and GICs.</a:t>
            </a:r>
          </a:p>
          <a:p>
            <a:pPr algn="l"/>
            <a:endParaRPr lang="en-US" b="0" dirty="0"/>
          </a:p>
        </p:txBody>
      </p:sp>
      <p:graphicFrame>
        <p:nvGraphicFramePr>
          <p:cNvPr id="13" name="Chart 12">
            <a:extLst>
              <a:ext uri="{FF2B5EF4-FFF2-40B4-BE49-F238E27FC236}">
                <a16:creationId xmlns:a16="http://schemas.microsoft.com/office/drawing/2014/main" id="{00000000-0008-0000-0100-000014000000}"/>
              </a:ext>
            </a:extLst>
          </p:cNvPr>
          <p:cNvGraphicFramePr>
            <a:graphicFrameLocks/>
          </p:cNvGraphicFramePr>
          <p:nvPr>
            <p:extLst>
              <p:ext uri="{D42A27DB-BD31-4B8C-83A1-F6EECF244321}">
                <p14:modId xmlns:p14="http://schemas.microsoft.com/office/powerpoint/2010/main" val="771214184"/>
              </p:ext>
            </p:extLst>
          </p:nvPr>
        </p:nvGraphicFramePr>
        <p:xfrm>
          <a:off x="41236" y="1738348"/>
          <a:ext cx="4530764" cy="4410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E3BE310A-BC16-134D-BC68-BB84965F611A}"/>
              </a:ext>
            </a:extLst>
          </p:cNvPr>
          <p:cNvGraphicFramePr>
            <a:graphicFrameLocks noGrp="1"/>
          </p:cNvGraphicFramePr>
          <p:nvPr>
            <p:extLst>
              <p:ext uri="{D42A27DB-BD31-4B8C-83A1-F6EECF244321}">
                <p14:modId xmlns:p14="http://schemas.microsoft.com/office/powerpoint/2010/main" val="1230068022"/>
              </p:ext>
            </p:extLst>
          </p:nvPr>
        </p:nvGraphicFramePr>
        <p:xfrm>
          <a:off x="4553578" y="4502817"/>
          <a:ext cx="4457700" cy="1676400"/>
        </p:xfrm>
        <a:graphic>
          <a:graphicData uri="http://schemas.openxmlformats.org/drawingml/2006/table">
            <a:tbl>
              <a:tblPr/>
              <a:tblGrid>
                <a:gridCol w="1710844">
                  <a:extLst>
                    <a:ext uri="{9D8B030D-6E8A-4147-A177-3AD203B41FA5}">
                      <a16:colId xmlns:a16="http://schemas.microsoft.com/office/drawing/2014/main" val="267394934"/>
                    </a:ext>
                  </a:extLst>
                </a:gridCol>
                <a:gridCol w="722357">
                  <a:extLst>
                    <a:ext uri="{9D8B030D-6E8A-4147-A177-3AD203B41FA5}">
                      <a16:colId xmlns:a16="http://schemas.microsoft.com/office/drawing/2014/main" val="2741529849"/>
                    </a:ext>
                  </a:extLst>
                </a:gridCol>
                <a:gridCol w="674833">
                  <a:extLst>
                    <a:ext uri="{9D8B030D-6E8A-4147-A177-3AD203B41FA5}">
                      <a16:colId xmlns:a16="http://schemas.microsoft.com/office/drawing/2014/main" val="2157207058"/>
                    </a:ext>
                  </a:extLst>
                </a:gridCol>
                <a:gridCol w="674833">
                  <a:extLst>
                    <a:ext uri="{9D8B030D-6E8A-4147-A177-3AD203B41FA5}">
                      <a16:colId xmlns:a16="http://schemas.microsoft.com/office/drawing/2014/main" val="2458469142"/>
                    </a:ext>
                  </a:extLst>
                </a:gridCol>
                <a:gridCol w="674833">
                  <a:extLst>
                    <a:ext uri="{9D8B030D-6E8A-4147-A177-3AD203B41FA5}">
                      <a16:colId xmlns:a16="http://schemas.microsoft.com/office/drawing/2014/main" val="1498754753"/>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Cambrian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27586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542274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2536404"/>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1,964.6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96866248"/>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2,040.7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79718935"/>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4,005.2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84048068"/>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1,914.9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615642374"/>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57206616"/>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2,182.7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2452937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6,187.9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703414"/>
                  </a:ext>
                </a:extLst>
              </a:tr>
              <a:tr h="152400">
                <a:tc gridSpan="5">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0665092"/>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088" y="106400"/>
            <a:ext cx="3505200" cy="1600200"/>
          </a:xfrm>
        </p:spPr>
        <p:txBody>
          <a:bodyPr/>
          <a:lstStyle/>
          <a:p>
            <a:r>
              <a:rPr lang="en-CA" dirty="0"/>
              <a:t>% Changes in Share of Manitoba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101</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descr="cambrian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55130"/>
            <a:ext cx="2667000" cy="80067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00000000-0008-0000-1200-000014000000}"/>
              </a:ext>
            </a:extLst>
          </p:cNvPr>
          <p:cNvGraphicFramePr>
            <a:graphicFrameLocks/>
          </p:cNvGraphicFramePr>
          <p:nvPr>
            <p:extLst>
              <p:ext uri="{D42A27DB-BD31-4B8C-83A1-F6EECF244321}">
                <p14:modId xmlns:p14="http://schemas.microsoft.com/office/powerpoint/2010/main" val="3267451326"/>
              </p:ext>
            </p:extLst>
          </p:nvPr>
        </p:nvGraphicFramePr>
        <p:xfrm>
          <a:off x="15073" y="1802061"/>
          <a:ext cx="4587240" cy="45225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A0C26B2E-ED73-A048-B0EC-88CB4204A866}"/>
              </a:ext>
            </a:extLst>
          </p:cNvPr>
          <p:cNvGraphicFramePr>
            <a:graphicFrameLocks noGrp="1"/>
          </p:cNvGraphicFramePr>
          <p:nvPr>
            <p:extLst>
              <p:ext uri="{D42A27DB-BD31-4B8C-83A1-F6EECF244321}">
                <p14:modId xmlns:p14="http://schemas.microsoft.com/office/powerpoint/2010/main" val="403539679"/>
              </p:ext>
            </p:extLst>
          </p:nvPr>
        </p:nvGraphicFramePr>
        <p:xfrm>
          <a:off x="5257800" y="4343400"/>
          <a:ext cx="3784599" cy="1838325"/>
        </p:xfrm>
        <a:graphic>
          <a:graphicData uri="http://schemas.openxmlformats.org/drawingml/2006/table">
            <a:tbl>
              <a:tblPr/>
              <a:tblGrid>
                <a:gridCol w="1711628">
                  <a:extLst>
                    <a:ext uri="{9D8B030D-6E8A-4147-A177-3AD203B41FA5}">
                      <a16:colId xmlns:a16="http://schemas.microsoft.com/office/drawing/2014/main" val="4218326193"/>
                    </a:ext>
                  </a:extLst>
                </a:gridCol>
                <a:gridCol w="722687">
                  <a:extLst>
                    <a:ext uri="{9D8B030D-6E8A-4147-A177-3AD203B41FA5}">
                      <a16:colId xmlns:a16="http://schemas.microsoft.com/office/drawing/2014/main" val="3428174731"/>
                    </a:ext>
                  </a:extLst>
                </a:gridCol>
                <a:gridCol w="675142">
                  <a:extLst>
                    <a:ext uri="{9D8B030D-6E8A-4147-A177-3AD203B41FA5}">
                      <a16:colId xmlns:a16="http://schemas.microsoft.com/office/drawing/2014/main" val="1310673602"/>
                    </a:ext>
                  </a:extLst>
                </a:gridCol>
                <a:gridCol w="675142">
                  <a:extLst>
                    <a:ext uri="{9D8B030D-6E8A-4147-A177-3AD203B41FA5}">
                      <a16:colId xmlns:a16="http://schemas.microsoft.com/office/drawing/2014/main" val="252189775"/>
                    </a:ext>
                  </a:extLst>
                </a:gridCol>
              </a:tblGrid>
              <a:tr h="314325">
                <a:tc>
                  <a:txBody>
                    <a:bodyPr/>
                    <a:lstStyle/>
                    <a:p>
                      <a:pPr algn="l" fontAlgn="ctr"/>
                      <a:r>
                        <a:rPr lang="en-CA" sz="1000" b="1" i="0" u="none" strike="noStrike">
                          <a:solidFill>
                            <a:srgbClr val="FFFFFF"/>
                          </a:solidFill>
                          <a:effectLst/>
                          <a:latin typeface="Calibri" panose="020F0502020204030204" pitchFamily="34" charset="0"/>
                        </a:rPr>
                        <a:t>Cambrian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B714"/>
                    </a:solidFill>
                  </a:tcPr>
                </a:tc>
                <a:tc gridSpan="3">
                  <a:txBody>
                    <a:bodyPr/>
                    <a:lstStyle/>
                    <a:p>
                      <a:pPr algn="ctr" fontAlgn="ctr"/>
                      <a:r>
                        <a:rPr lang="en-CA" sz="1000" b="1" i="0" u="none" strike="noStrike">
                          <a:effectLst/>
                          <a:latin typeface="Calibri" panose="020F0502020204030204" pitchFamily="34" charset="0"/>
                        </a:rPr>
                        <a:t>Share of Manitoba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143460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426051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59815931"/>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89415014"/>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8.81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4121350"/>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589406"/>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18854749"/>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4403315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8534040"/>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433762"/>
                  </a:ext>
                </a:extLst>
              </a:tr>
              <a:tr h="152400">
                <a:tc gridSpan="4">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0585602"/>
                  </a:ext>
                </a:extLst>
              </a:tr>
            </a:tbl>
          </a:graphicData>
        </a:graphic>
      </p:graphicFrame>
    </p:spTree>
    <p:extLst>
      <p:ext uri="{BB962C8B-B14F-4D97-AF65-F5344CB8AC3E}">
        <p14:creationId xmlns:p14="http://schemas.microsoft.com/office/powerpoint/2010/main" val="42320158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05043"/>
            <a:ext cx="7543800" cy="1450757"/>
          </a:xfrm>
        </p:spPr>
        <p:txBody>
          <a:bodyPr/>
          <a:lstStyle/>
          <a:p>
            <a:r>
              <a:rPr lang="en-US" dirty="0"/>
              <a:t>Press Releases</a:t>
            </a:r>
          </a:p>
        </p:txBody>
      </p:sp>
      <p:sp>
        <p:nvSpPr>
          <p:cNvPr id="3" name="Content Placeholder 2"/>
          <p:cNvSpPr>
            <a:spLocks noGrp="1"/>
          </p:cNvSpPr>
          <p:nvPr>
            <p:ph idx="1"/>
          </p:nvPr>
        </p:nvSpPr>
        <p:spPr/>
        <p:txBody>
          <a:bodyPr>
            <a:noAutofit/>
          </a:bodyPr>
          <a:lstStyle/>
          <a:p>
            <a:r>
              <a:rPr lang="en-US" sz="1000" dirty="0"/>
              <a:t>May 29, 2020</a:t>
            </a:r>
          </a:p>
          <a:p>
            <a:r>
              <a:rPr lang="en-US" sz="1000" dirty="0"/>
              <a:t>This week, Cambrian’s President &amp; CEO, Tom Bryk is retiring after 21 years of leading Cambrian. Over the course of his career, Tom’s incredible leadership has allowed Cambrian to grow substantially:</a:t>
            </a:r>
            <a:br>
              <a:rPr lang="en-US" sz="1000" dirty="0"/>
            </a:br>
            <a:br>
              <a:rPr lang="en-US" sz="1000" dirty="0"/>
            </a:br>
            <a:r>
              <a:rPr lang="en-US" sz="1000" dirty="0"/>
              <a:t>Growing Cambrian’s Assets from $400 million to over $4 billion </a:t>
            </a:r>
          </a:p>
          <a:p>
            <a:r>
              <a:rPr lang="en-US" sz="1000" dirty="0"/>
              <a:t>Growing our Wealth Services from $7 million to $600 million </a:t>
            </a:r>
          </a:p>
          <a:p>
            <a:r>
              <a:rPr lang="en-US" sz="1000" dirty="0"/>
              <a:t>Growing a Commercial Loan Portfolio from 0 to $1 billion </a:t>
            </a:r>
          </a:p>
          <a:p>
            <a:r>
              <a:rPr lang="en-US" sz="1000" dirty="0"/>
              <a:t>Improving Cambrian’s Efficiency Ratio from 69% to 53% </a:t>
            </a:r>
          </a:p>
          <a:p>
            <a:r>
              <a:rPr lang="en-US" sz="1000" dirty="0"/>
              <a:t>Building our Member’s Capital from $22 million to $300 million</a:t>
            </a:r>
          </a:p>
          <a:p>
            <a:pPr marL="0" indent="0">
              <a:buNone/>
            </a:pPr>
            <a:endParaRPr lang="en-US" sz="1000" dirty="0"/>
          </a:p>
          <a:p>
            <a:endParaRPr lang="en-US" sz="1000" dirty="0"/>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102</a:t>
            </a:fld>
            <a:endParaRPr lang="en-US" dirty="0"/>
          </a:p>
        </p:txBody>
      </p:sp>
      <p:pic>
        <p:nvPicPr>
          <p:cNvPr id="5" name="Picture 4" descr="cambrian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55130"/>
            <a:ext cx="2667000" cy="800670"/>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extBox 5">
            <a:hlinkClick r:id="rId4"/>
          </p:cNvPr>
          <p:cNvSpPr txBox="1"/>
          <p:nvPr/>
        </p:nvSpPr>
        <p:spPr>
          <a:xfrm>
            <a:off x="8396393" y="6534626"/>
            <a:ext cx="67140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5"/>
              </a:rPr>
              <a:t>Press</a:t>
            </a:r>
            <a:r>
              <a:rPr lang="en-CA" sz="800" b="0" dirty="0">
                <a:ln>
                  <a:solidFill>
                    <a:schemeClr val="bg1"/>
                  </a:solidFill>
                </a:ln>
                <a:solidFill>
                  <a:schemeClr val="tx1"/>
                </a:solidFill>
              </a:rPr>
              <a:t> </a:t>
            </a:r>
          </a:p>
        </p:txBody>
      </p:sp>
    </p:spTree>
    <p:extLst>
      <p:ext uri="{BB962C8B-B14F-4D97-AF65-F5344CB8AC3E}">
        <p14:creationId xmlns:p14="http://schemas.microsoft.com/office/powerpoint/2010/main" val="12261777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455365"/>
            <a:ext cx="3429000" cy="1600200"/>
          </a:xfrm>
        </p:spPr>
        <p:txBody>
          <a:bodyPr/>
          <a:lstStyle/>
          <a:p>
            <a:r>
              <a:rPr lang="en-CA" dirty="0"/>
              <a:t>% Changes in Share of Total Market</a:t>
            </a:r>
            <a:br>
              <a:rPr lang="en-CA" dirty="0"/>
            </a:br>
            <a:endParaRPr lang="en-US" dirty="0"/>
          </a:p>
        </p:txBody>
      </p:sp>
      <p:sp>
        <p:nvSpPr>
          <p:cNvPr id="8704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4B49622-CB97-42B3-B787-8A521AC77402}" type="slidenum">
              <a:rPr lang="en-US" b="0" smtClean="0">
                <a:solidFill>
                  <a:schemeClr val="bg1"/>
                </a:solidFill>
              </a:rPr>
              <a:pPr/>
              <a:t>103</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523433" y="1839713"/>
            <a:ext cx="4457700" cy="1384995"/>
          </a:xfrm>
          <a:prstGeom prst="rect">
            <a:avLst/>
          </a:prstGeom>
          <a:noFill/>
        </p:spPr>
        <p:txBody>
          <a:bodyPr wrap="square" rtlCol="0">
            <a:spAutoFit/>
          </a:bodyPr>
          <a:lstStyle/>
          <a:p>
            <a:pPr algn="l"/>
            <a:r>
              <a:rPr lang="en-CA" b="0" dirty="0" err="1"/>
              <a:t>Sunova</a:t>
            </a:r>
            <a:r>
              <a:rPr lang="en-CA" b="0" dirty="0"/>
              <a:t> is Canada’s 27th largest and Manitoba’s 5th largest credit union with assets of $2.4B, 49k members and 14 locations (Q4’20).</a:t>
            </a:r>
          </a:p>
          <a:p>
            <a:pPr algn="l"/>
            <a:endParaRPr lang="en-CA" b="0" dirty="0"/>
          </a:p>
          <a:p>
            <a:pPr algn="l"/>
            <a:r>
              <a:rPr lang="en-CA" b="0" dirty="0" err="1"/>
              <a:t>Sunova</a:t>
            </a:r>
            <a:r>
              <a:rPr lang="en-CA" b="0" dirty="0"/>
              <a:t> was formed from the merger of South </a:t>
            </a:r>
            <a:r>
              <a:rPr lang="en-CA" b="0" dirty="0" err="1"/>
              <a:t>interlake</a:t>
            </a:r>
            <a:r>
              <a:rPr lang="en-CA" b="0" dirty="0"/>
              <a:t> and </a:t>
            </a:r>
            <a:r>
              <a:rPr lang="en-CA" b="0" dirty="0" err="1"/>
              <a:t>Oakbank</a:t>
            </a:r>
            <a:r>
              <a:rPr lang="en-CA" b="0" dirty="0"/>
              <a:t> Credit Union July 1, 2018</a:t>
            </a:r>
          </a:p>
          <a:p>
            <a:pPr algn="l"/>
            <a:endParaRPr lang="en-US" b="0" dirty="0"/>
          </a:p>
        </p:txBody>
      </p:sp>
      <p:pic>
        <p:nvPicPr>
          <p:cNvPr id="5" name="Picture 4">
            <a:extLst>
              <a:ext uri="{FF2B5EF4-FFF2-40B4-BE49-F238E27FC236}">
                <a16:creationId xmlns:a16="http://schemas.microsoft.com/office/drawing/2014/main" id="{FE3E86C7-D413-5C4E-964C-BD2728C9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2882334" cy="617643"/>
          </a:xfrm>
          <a:prstGeom prst="rect">
            <a:avLst/>
          </a:prstGeom>
        </p:spPr>
      </p:pic>
      <p:graphicFrame>
        <p:nvGraphicFramePr>
          <p:cNvPr id="11" name="Chart 10">
            <a:extLst>
              <a:ext uri="{FF2B5EF4-FFF2-40B4-BE49-F238E27FC236}">
                <a16:creationId xmlns:a16="http://schemas.microsoft.com/office/drawing/2014/main" id="{00000000-0008-0000-1100-000015000000}"/>
              </a:ext>
            </a:extLst>
          </p:cNvPr>
          <p:cNvGraphicFramePr>
            <a:graphicFrameLocks/>
          </p:cNvGraphicFramePr>
          <p:nvPr>
            <p:extLst>
              <p:ext uri="{D42A27DB-BD31-4B8C-83A1-F6EECF244321}">
                <p14:modId xmlns:p14="http://schemas.microsoft.com/office/powerpoint/2010/main" val="3144053751"/>
              </p:ext>
            </p:extLst>
          </p:nvPr>
        </p:nvGraphicFramePr>
        <p:xfrm>
          <a:off x="-111763" y="1780476"/>
          <a:ext cx="4793664" cy="4391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549EF875-7A1C-F54C-9B25-63506308CA36}"/>
              </a:ext>
            </a:extLst>
          </p:cNvPr>
          <p:cNvGraphicFramePr>
            <a:graphicFrameLocks noGrp="1"/>
          </p:cNvGraphicFramePr>
          <p:nvPr>
            <p:extLst>
              <p:ext uri="{D42A27DB-BD31-4B8C-83A1-F6EECF244321}">
                <p14:modId xmlns:p14="http://schemas.microsoft.com/office/powerpoint/2010/main" val="1591505453"/>
              </p:ext>
            </p:extLst>
          </p:nvPr>
        </p:nvGraphicFramePr>
        <p:xfrm>
          <a:off x="4764734" y="4799901"/>
          <a:ext cx="4216399" cy="1371600"/>
        </p:xfrm>
        <a:graphic>
          <a:graphicData uri="http://schemas.openxmlformats.org/drawingml/2006/table">
            <a:tbl>
              <a:tblPr/>
              <a:tblGrid>
                <a:gridCol w="1471941">
                  <a:extLst>
                    <a:ext uri="{9D8B030D-6E8A-4147-A177-3AD203B41FA5}">
                      <a16:colId xmlns:a16="http://schemas.microsoft.com/office/drawing/2014/main" val="4281022579"/>
                    </a:ext>
                  </a:extLst>
                </a:gridCol>
                <a:gridCol w="721726">
                  <a:extLst>
                    <a:ext uri="{9D8B030D-6E8A-4147-A177-3AD203B41FA5}">
                      <a16:colId xmlns:a16="http://schemas.microsoft.com/office/drawing/2014/main" val="2600647904"/>
                    </a:ext>
                  </a:extLst>
                </a:gridCol>
                <a:gridCol w="674244">
                  <a:extLst>
                    <a:ext uri="{9D8B030D-6E8A-4147-A177-3AD203B41FA5}">
                      <a16:colId xmlns:a16="http://schemas.microsoft.com/office/drawing/2014/main" val="4011422456"/>
                    </a:ext>
                  </a:extLst>
                </a:gridCol>
                <a:gridCol w="674244">
                  <a:extLst>
                    <a:ext uri="{9D8B030D-6E8A-4147-A177-3AD203B41FA5}">
                      <a16:colId xmlns:a16="http://schemas.microsoft.com/office/drawing/2014/main" val="443827007"/>
                    </a:ext>
                  </a:extLst>
                </a:gridCol>
                <a:gridCol w="674244">
                  <a:extLst>
                    <a:ext uri="{9D8B030D-6E8A-4147-A177-3AD203B41FA5}">
                      <a16:colId xmlns:a16="http://schemas.microsoft.com/office/drawing/2014/main" val="2969496934"/>
                    </a:ext>
                  </a:extLst>
                </a:gridCol>
              </a:tblGrid>
              <a:tr h="152400">
                <a:tc>
                  <a:txBody>
                    <a:bodyPr/>
                    <a:lstStyle/>
                    <a:p>
                      <a:pPr algn="ctr" fontAlgn="ctr"/>
                      <a:r>
                        <a:rPr lang="en-CA" sz="1000" b="1" i="0" u="none" strike="noStrike">
                          <a:solidFill>
                            <a:srgbClr val="FFFFFF"/>
                          </a:solidFill>
                          <a:effectLst/>
                          <a:latin typeface="Arial" panose="020B0604020202020204" pitchFamily="34" charset="0"/>
                        </a:rPr>
                        <a:t> Sunova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936561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372817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19449205"/>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1,154.4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075416990"/>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966.3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00261809"/>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1" i="0" u="none" strike="noStrike">
                          <a:effectLst/>
                          <a:latin typeface="Calibri" panose="020F0502020204030204" pitchFamily="34" charset="0"/>
                        </a:rPr>
                        <a:t>2,120.7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1" i="0" u="none" strike="noStrike">
                          <a:effectLst/>
                          <a:latin typeface="Calibri" panose="020F0502020204030204" pitchFamily="34" charset="0"/>
                        </a:rPr>
                        <a:t>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1"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631403324"/>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1,505.4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161312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3,626.2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25945460"/>
                  </a:ext>
                </a:extLst>
              </a:tr>
              <a:tr h="152400">
                <a:tc gridSpan="5">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449051"/>
                  </a:ext>
                </a:extLst>
              </a:tr>
            </a:tbl>
          </a:graphicData>
        </a:graphic>
      </p:graphicFrame>
    </p:spTree>
    <p:extLst>
      <p:ext uri="{BB962C8B-B14F-4D97-AF65-F5344CB8AC3E}">
        <p14:creationId xmlns:p14="http://schemas.microsoft.com/office/powerpoint/2010/main" val="32032959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088" y="106400"/>
            <a:ext cx="3505200" cy="1600200"/>
          </a:xfrm>
        </p:spPr>
        <p:txBody>
          <a:bodyPr/>
          <a:lstStyle/>
          <a:p>
            <a:r>
              <a:rPr lang="en-CA" dirty="0"/>
              <a:t>% Changes in Share of Manitoba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104</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a:extLst>
              <a:ext uri="{FF2B5EF4-FFF2-40B4-BE49-F238E27FC236}">
                <a16:creationId xmlns:a16="http://schemas.microsoft.com/office/drawing/2014/main" id="{66BDA9E5-85C2-E548-B371-FC3251E00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2882334" cy="617643"/>
          </a:xfrm>
          <a:prstGeom prst="rect">
            <a:avLst/>
          </a:prstGeom>
        </p:spPr>
      </p:pic>
      <p:graphicFrame>
        <p:nvGraphicFramePr>
          <p:cNvPr id="11" name="Chart 10">
            <a:extLst>
              <a:ext uri="{FF2B5EF4-FFF2-40B4-BE49-F238E27FC236}">
                <a16:creationId xmlns:a16="http://schemas.microsoft.com/office/drawing/2014/main" id="{00000000-0008-0000-1200-000015000000}"/>
              </a:ext>
            </a:extLst>
          </p:cNvPr>
          <p:cNvGraphicFramePr>
            <a:graphicFrameLocks/>
          </p:cNvGraphicFramePr>
          <p:nvPr>
            <p:extLst>
              <p:ext uri="{D42A27DB-BD31-4B8C-83A1-F6EECF244321}">
                <p14:modId xmlns:p14="http://schemas.microsoft.com/office/powerpoint/2010/main" val="2660791404"/>
              </p:ext>
            </p:extLst>
          </p:nvPr>
        </p:nvGraphicFramePr>
        <p:xfrm>
          <a:off x="304800" y="1632329"/>
          <a:ext cx="4587240" cy="4660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966D288A-A1A3-CC4B-A7E7-19B988B3D055}"/>
              </a:ext>
            </a:extLst>
          </p:cNvPr>
          <p:cNvGraphicFramePr>
            <a:graphicFrameLocks noGrp="1"/>
          </p:cNvGraphicFramePr>
          <p:nvPr>
            <p:extLst>
              <p:ext uri="{D42A27DB-BD31-4B8C-83A1-F6EECF244321}">
                <p14:modId xmlns:p14="http://schemas.microsoft.com/office/powerpoint/2010/main" val="121654213"/>
              </p:ext>
            </p:extLst>
          </p:nvPr>
        </p:nvGraphicFramePr>
        <p:xfrm>
          <a:off x="5410200" y="4648200"/>
          <a:ext cx="3543300" cy="1533525"/>
        </p:xfrm>
        <a:graphic>
          <a:graphicData uri="http://schemas.openxmlformats.org/drawingml/2006/table">
            <a:tbl>
              <a:tblPr/>
              <a:tblGrid>
                <a:gridCol w="1472417">
                  <a:extLst>
                    <a:ext uri="{9D8B030D-6E8A-4147-A177-3AD203B41FA5}">
                      <a16:colId xmlns:a16="http://schemas.microsoft.com/office/drawing/2014/main" val="1597255092"/>
                    </a:ext>
                  </a:extLst>
                </a:gridCol>
                <a:gridCol w="721959">
                  <a:extLst>
                    <a:ext uri="{9D8B030D-6E8A-4147-A177-3AD203B41FA5}">
                      <a16:colId xmlns:a16="http://schemas.microsoft.com/office/drawing/2014/main" val="2752739427"/>
                    </a:ext>
                  </a:extLst>
                </a:gridCol>
                <a:gridCol w="674462">
                  <a:extLst>
                    <a:ext uri="{9D8B030D-6E8A-4147-A177-3AD203B41FA5}">
                      <a16:colId xmlns:a16="http://schemas.microsoft.com/office/drawing/2014/main" val="176682034"/>
                    </a:ext>
                  </a:extLst>
                </a:gridCol>
                <a:gridCol w="674462">
                  <a:extLst>
                    <a:ext uri="{9D8B030D-6E8A-4147-A177-3AD203B41FA5}">
                      <a16:colId xmlns:a16="http://schemas.microsoft.com/office/drawing/2014/main" val="348059991"/>
                    </a:ext>
                  </a:extLst>
                </a:gridCol>
              </a:tblGrid>
              <a:tr h="314325">
                <a:tc>
                  <a:txBody>
                    <a:bodyPr/>
                    <a:lstStyle/>
                    <a:p>
                      <a:pPr algn="ctr" fontAlgn="ctr"/>
                      <a:r>
                        <a:rPr lang="en-CA" sz="1000" b="1" i="0" u="none" strike="noStrike">
                          <a:solidFill>
                            <a:srgbClr val="FFFFFF"/>
                          </a:solidFill>
                          <a:effectLst/>
                          <a:latin typeface="Arial" panose="020B0604020202020204" pitchFamily="34" charset="0"/>
                        </a:rPr>
                        <a:t> Sunova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gridSpan="3">
                  <a:txBody>
                    <a:bodyPr/>
                    <a:lstStyle/>
                    <a:p>
                      <a:pPr algn="ctr" fontAlgn="ctr"/>
                      <a:r>
                        <a:rPr lang="en-CA" sz="1000" b="1" i="0" u="none" strike="noStrike">
                          <a:effectLst/>
                          <a:latin typeface="Calibri" panose="020F0502020204030204" pitchFamily="34" charset="0"/>
                        </a:rPr>
                        <a:t>Share of Manitoba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651666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005911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96425880"/>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915935106"/>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4161242"/>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1" i="0" u="none" strike="noStrike">
                          <a:effectLst/>
                          <a:latin typeface="Calibri" panose="020F0502020204030204" pitchFamily="34" charset="0"/>
                        </a:rPr>
                        <a:t>4.19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40622597"/>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48222808"/>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88624039"/>
                  </a:ext>
                </a:extLst>
              </a:tr>
              <a:tr h="152400">
                <a:tc gridSpan="4">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5873196"/>
                  </a:ext>
                </a:extLst>
              </a:tr>
            </a:tbl>
          </a:graphicData>
        </a:graphic>
      </p:graphicFrame>
    </p:spTree>
    <p:extLst>
      <p:ext uri="{BB962C8B-B14F-4D97-AF65-F5344CB8AC3E}">
        <p14:creationId xmlns:p14="http://schemas.microsoft.com/office/powerpoint/2010/main" val="7312030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 Releases</a:t>
            </a:r>
          </a:p>
        </p:txBody>
      </p:sp>
      <p:sp>
        <p:nvSpPr>
          <p:cNvPr id="3" name="Content Placeholder 2"/>
          <p:cNvSpPr>
            <a:spLocks noGrp="1"/>
          </p:cNvSpPr>
          <p:nvPr>
            <p:ph idx="1"/>
          </p:nvPr>
        </p:nvSpPr>
        <p:spPr/>
        <p:txBody>
          <a:bodyPr>
            <a:noAutofit/>
          </a:bodyPr>
          <a:lstStyle/>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sz="1000" dirty="0"/>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105</a:t>
            </a:fld>
            <a:endParaRPr lang="en-US" dirty="0"/>
          </a:p>
        </p:txBody>
      </p:sp>
      <p:sp>
        <p:nvSpPr>
          <p:cNvPr id="6" name="TextBox 5">
            <a:hlinkClick r:id="rId3"/>
          </p:cNvPr>
          <p:cNvSpPr txBox="1"/>
          <p:nvPr/>
        </p:nvSpPr>
        <p:spPr>
          <a:xfrm>
            <a:off x="8396393" y="6534626"/>
            <a:ext cx="67140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4"/>
              </a:rPr>
              <a:t>Press</a:t>
            </a:r>
            <a:r>
              <a:rPr lang="en-CA" sz="800" b="0" dirty="0">
                <a:ln>
                  <a:solidFill>
                    <a:schemeClr val="bg1"/>
                  </a:solidFill>
                </a:ln>
                <a:solidFill>
                  <a:schemeClr val="tx1"/>
                </a:solidFill>
              </a:rPr>
              <a:t> </a:t>
            </a:r>
          </a:p>
        </p:txBody>
      </p:sp>
      <p:pic>
        <p:nvPicPr>
          <p:cNvPr id="7" name="Picture 6">
            <a:extLst>
              <a:ext uri="{FF2B5EF4-FFF2-40B4-BE49-F238E27FC236}">
                <a16:creationId xmlns:a16="http://schemas.microsoft.com/office/drawing/2014/main" id="{3EA30D75-0A7F-7742-9CA7-1967BA25D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990600"/>
            <a:ext cx="2882334" cy="617643"/>
          </a:xfrm>
          <a:prstGeom prst="rect">
            <a:avLst/>
          </a:prstGeom>
        </p:spPr>
      </p:pic>
      <p:sp>
        <p:nvSpPr>
          <p:cNvPr id="5" name="Rectangle 4">
            <a:extLst>
              <a:ext uri="{FF2B5EF4-FFF2-40B4-BE49-F238E27FC236}">
                <a16:creationId xmlns:a16="http://schemas.microsoft.com/office/drawing/2014/main" id="{EF7908D8-5119-E443-8709-3076A326C89E}"/>
              </a:ext>
            </a:extLst>
          </p:cNvPr>
          <p:cNvSpPr/>
          <p:nvPr/>
        </p:nvSpPr>
        <p:spPr>
          <a:xfrm>
            <a:off x="822959" y="1845734"/>
            <a:ext cx="7498082" cy="1785104"/>
          </a:xfrm>
          <a:prstGeom prst="rect">
            <a:avLst/>
          </a:prstGeom>
        </p:spPr>
        <p:txBody>
          <a:bodyPr wrap="square">
            <a:spAutoFit/>
          </a:bodyPr>
          <a:lstStyle/>
          <a:p>
            <a:pPr algn="l"/>
            <a:r>
              <a:rPr lang="en-CA" sz="1000" dirty="0"/>
              <a:t>Sept 10, 2021:Access Credit Union, </a:t>
            </a:r>
            <a:r>
              <a:rPr lang="en-CA" sz="1000" dirty="0" err="1"/>
              <a:t>Noventis</a:t>
            </a:r>
            <a:r>
              <a:rPr lang="en-CA" sz="1000" dirty="0"/>
              <a:t> Credit Union and </a:t>
            </a:r>
            <a:r>
              <a:rPr lang="en-CA" sz="1000" dirty="0" err="1"/>
              <a:t>Sunova</a:t>
            </a:r>
            <a:r>
              <a:rPr lang="en-CA" sz="1000" dirty="0"/>
              <a:t> Credit Union Engage In Merger Discussions.  </a:t>
            </a:r>
            <a:r>
              <a:rPr lang="en-CA" sz="1000" b="0" dirty="0"/>
              <a:t>With our people in mind – both internally with our staff and externally with our members and our communities – that we are excited to announce that formal discussions are underway regarding a potential merger between Access Credit Union, </a:t>
            </a:r>
            <a:r>
              <a:rPr lang="en-CA" sz="1000" b="0" dirty="0" err="1"/>
              <a:t>Noventis</a:t>
            </a:r>
            <a:r>
              <a:rPr lang="en-CA" sz="1000" b="0" dirty="0"/>
              <a:t> Credit Union, and </a:t>
            </a:r>
            <a:r>
              <a:rPr lang="en-CA" sz="1000" b="0" dirty="0" err="1"/>
              <a:t>Sunova</a:t>
            </a:r>
            <a:r>
              <a:rPr lang="en-CA" sz="1000" b="0" dirty="0"/>
              <a:t> Credit Union</a:t>
            </a:r>
          </a:p>
          <a:p>
            <a:pPr algn="l"/>
            <a:endParaRPr lang="en-CA" sz="1000" dirty="0"/>
          </a:p>
          <a:p>
            <a:pPr algn="l"/>
            <a:r>
              <a:rPr lang="en-CA" sz="1000" dirty="0"/>
              <a:t>July 20, 2021: </a:t>
            </a:r>
            <a:r>
              <a:rPr lang="en-CA" sz="1000" b="0" dirty="0"/>
              <a:t>It’s time your wallet went mobile. </a:t>
            </a:r>
            <a:r>
              <a:rPr lang="en-CA" sz="1000" dirty="0"/>
              <a:t> </a:t>
            </a:r>
            <a:r>
              <a:rPr lang="en-CA" sz="1000" b="0" dirty="0"/>
              <a:t>It’s here! You can now use your </a:t>
            </a:r>
            <a:r>
              <a:rPr lang="en-CA" sz="1000" b="0" dirty="0" err="1"/>
              <a:t>Sunova</a:t>
            </a:r>
            <a:r>
              <a:rPr lang="en-CA" sz="1000" b="0" dirty="0"/>
              <a:t> debit card and </a:t>
            </a:r>
            <a:r>
              <a:rPr lang="en-CA" sz="1000" b="0" dirty="0" err="1"/>
              <a:t>Sunova</a:t>
            </a:r>
            <a:r>
              <a:rPr lang="en-CA" sz="1000" b="0" dirty="0"/>
              <a:t> Mastercard® with Apple Pay®, Google Pay™, and Samsung Pay™.</a:t>
            </a:r>
          </a:p>
          <a:p>
            <a:pPr algn="l"/>
            <a:endParaRPr lang="en-CA" sz="1000" dirty="0">
              <a:solidFill>
                <a:srgbClr val="404040"/>
              </a:solidFill>
              <a:latin typeface="source-sans-pro"/>
            </a:endParaRPr>
          </a:p>
          <a:p>
            <a:pPr algn="l"/>
            <a:r>
              <a:rPr lang="en-CA" sz="1000" dirty="0">
                <a:solidFill>
                  <a:srgbClr val="404040"/>
                </a:solidFill>
                <a:latin typeface="source-sans-pro"/>
              </a:rPr>
              <a:t>May 05, 2021</a:t>
            </a:r>
          </a:p>
          <a:p>
            <a:pPr algn="l"/>
            <a:r>
              <a:rPr lang="en-CA" sz="1000" b="0" dirty="0">
                <a:solidFill>
                  <a:srgbClr val="404040"/>
                </a:solidFill>
                <a:latin typeface="source-sans-pro"/>
              </a:rPr>
              <a:t>You can now schedule your next mortgage or lending appointment on our website in minutes. It’s simple, it’s swift, and you’ll have your appointment booked faster than you can say St. Bernard.</a:t>
            </a:r>
            <a:endParaRPr lang="en-CA" sz="1000" b="0" i="0" u="none" strike="noStrike" dirty="0">
              <a:solidFill>
                <a:srgbClr val="404040"/>
              </a:solidFill>
              <a:effectLst/>
              <a:latin typeface="source-sans-pro"/>
            </a:endParaRPr>
          </a:p>
        </p:txBody>
      </p:sp>
    </p:spTree>
    <p:extLst>
      <p:ext uri="{BB962C8B-B14F-4D97-AF65-F5344CB8AC3E}">
        <p14:creationId xmlns:p14="http://schemas.microsoft.com/office/powerpoint/2010/main" val="42243619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Ontario</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106</a:t>
            </a:fld>
            <a:endParaRPr lang="en-US"/>
          </a:p>
        </p:txBody>
      </p:sp>
      <p:pic>
        <p:nvPicPr>
          <p:cNvPr id="8"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762000"/>
            <a:ext cx="1189037"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155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1100-00002B000000}"/>
              </a:ext>
            </a:extLst>
          </p:cNvPr>
          <p:cNvGraphicFramePr>
            <a:graphicFrameLocks/>
          </p:cNvGraphicFramePr>
          <p:nvPr>
            <p:extLst>
              <p:ext uri="{D42A27DB-BD31-4B8C-83A1-F6EECF244321}">
                <p14:modId xmlns:p14="http://schemas.microsoft.com/office/powerpoint/2010/main" val="2665387270"/>
              </p:ext>
            </p:extLst>
          </p:nvPr>
        </p:nvGraphicFramePr>
        <p:xfrm>
          <a:off x="66391" y="1697926"/>
          <a:ext cx="4399915" cy="4559300"/>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itle 1"/>
          <p:cNvSpPr>
            <a:spLocks noGrp="1"/>
          </p:cNvSpPr>
          <p:nvPr>
            <p:ph type="title"/>
          </p:nvPr>
        </p:nvSpPr>
        <p:spPr>
          <a:xfrm>
            <a:off x="885549" y="530538"/>
            <a:ext cx="8001000" cy="1216025"/>
          </a:xfrm>
        </p:spPr>
        <p:txBody>
          <a:bodyPr>
            <a:normAutofit/>
          </a:bodyPr>
          <a:lstStyle/>
          <a:p>
            <a:r>
              <a:rPr lang="en-US" dirty="0">
                <a:solidFill>
                  <a:schemeClr val="tx1">
                    <a:lumMod val="50000"/>
                    <a:lumOff val="50000"/>
                  </a:schemeClr>
                </a:solidFill>
              </a:rPr>
              <a:t>Total Personal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107</a:t>
            </a:fld>
            <a:endParaRPr lang="en-US" b="0" dirty="0">
              <a:solidFill>
                <a:schemeClr val="bg1"/>
              </a:solidFill>
            </a:endParaRPr>
          </a:p>
        </p:txBody>
      </p:sp>
      <p:pic>
        <p:nvPicPr>
          <p:cNvPr id="1434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3250" y="2944617"/>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3250" y="4945761"/>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Libro Credit Unio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13250" y="4355461"/>
            <a:ext cx="381000" cy="267511"/>
          </a:xfrm>
          <a:prstGeom prst="rect">
            <a:avLst/>
          </a:prstGeom>
        </p:spPr>
      </p:pic>
      <p:pic>
        <p:nvPicPr>
          <p:cNvPr id="13" name="Picture 12" descr="DUCA_logo_CMYK-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13250" y="3666415"/>
            <a:ext cx="758628" cy="228600"/>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7" name="Picture 2" descr="Meridian_Logo_transparency.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12019" y="4000547"/>
            <a:ext cx="468923" cy="304800"/>
          </a:xfrm>
          <a:prstGeom prst="rect">
            <a:avLst/>
          </a:prstGeom>
        </p:spPr>
      </p:pic>
      <p:sp>
        <p:nvSpPr>
          <p:cNvPr id="18" name="TextBox 17"/>
          <p:cNvSpPr txBox="1"/>
          <p:nvPr/>
        </p:nvSpPr>
        <p:spPr>
          <a:xfrm>
            <a:off x="5548120" y="1910917"/>
            <a:ext cx="2861243" cy="2246769"/>
          </a:xfrm>
          <a:prstGeom prst="rect">
            <a:avLst/>
          </a:prstGeom>
          <a:noFill/>
        </p:spPr>
        <p:txBody>
          <a:bodyPr wrap="square" rtlCol="0">
            <a:spAutoFit/>
          </a:bodyPr>
          <a:lstStyle/>
          <a:p>
            <a:pPr algn="l"/>
            <a:r>
              <a:rPr lang="en-US" sz="1000" dirty="0">
                <a:latin typeface="+mn-lt"/>
              </a:rPr>
              <a:t>Notes:</a:t>
            </a:r>
          </a:p>
          <a:p>
            <a:pPr algn="l"/>
            <a:r>
              <a:rPr lang="en-CA" sz="1000" b="0" dirty="0">
                <a:latin typeface="+mn-lt"/>
              </a:rPr>
              <a:t>Libro merged with United Communities 1n 2014 and with Hald-Nor Credit Union in 2015.</a:t>
            </a:r>
          </a:p>
          <a:p>
            <a:pPr algn="l"/>
            <a:r>
              <a:rPr lang="en-CA" sz="1000" b="0" dirty="0">
                <a:latin typeface="+mn-lt"/>
              </a:rPr>
              <a:t>First Ontario merged with Rochdale Credit Union in 2013.</a:t>
            </a:r>
          </a:p>
          <a:p>
            <a:pPr algn="l"/>
            <a:r>
              <a:rPr lang="en-CA" sz="1000" b="0" dirty="0">
                <a:latin typeface="+mn-lt"/>
              </a:rPr>
              <a:t>Alterna purchased Ottawa Women's Credit Union Oct 2013.  Alterna merged with Peterborough Community and Nexus Credit Unions in 2016 operating with the federated credit union model.  Merged with Toronto Municipal Employees Credit Union Dec 1, 2018.  Merged with Quinte First June 1, 2020.  Merged with Member Saving Dec 31, 2020.</a:t>
            </a:r>
            <a:endParaRPr lang="en-US" sz="1000" b="0" dirty="0">
              <a:latin typeface="+mn-lt"/>
            </a:endParaRPr>
          </a:p>
          <a:p>
            <a:pPr algn="l"/>
            <a:endParaRPr lang="en-US" sz="1000" b="0" dirty="0">
              <a:latin typeface="+mn-lt"/>
            </a:endParaRPr>
          </a:p>
        </p:txBody>
      </p:sp>
      <p:graphicFrame>
        <p:nvGraphicFramePr>
          <p:cNvPr id="2" name="Table 1">
            <a:extLst>
              <a:ext uri="{FF2B5EF4-FFF2-40B4-BE49-F238E27FC236}">
                <a16:creationId xmlns:a16="http://schemas.microsoft.com/office/drawing/2014/main" id="{14226B7B-4707-1447-83B3-EDAFFCCEB0BB}"/>
              </a:ext>
            </a:extLst>
          </p:cNvPr>
          <p:cNvGraphicFramePr>
            <a:graphicFrameLocks noGrp="1"/>
          </p:cNvGraphicFramePr>
          <p:nvPr>
            <p:extLst>
              <p:ext uri="{D42A27DB-BD31-4B8C-83A1-F6EECF244321}">
                <p14:modId xmlns:p14="http://schemas.microsoft.com/office/powerpoint/2010/main" val="2063664347"/>
              </p:ext>
            </p:extLst>
          </p:nvPr>
        </p:nvGraphicFramePr>
        <p:xfrm>
          <a:off x="5722937" y="4860687"/>
          <a:ext cx="3263901" cy="1371600"/>
        </p:xfrm>
        <a:graphic>
          <a:graphicData uri="http://schemas.openxmlformats.org/drawingml/2006/table">
            <a:tbl>
              <a:tblPr/>
              <a:tblGrid>
                <a:gridCol w="1189468">
                  <a:extLst>
                    <a:ext uri="{9D8B030D-6E8A-4147-A177-3AD203B41FA5}">
                      <a16:colId xmlns:a16="http://schemas.microsoft.com/office/drawing/2014/main" val="3606054062"/>
                    </a:ext>
                  </a:extLst>
                </a:gridCol>
                <a:gridCol w="723197">
                  <a:extLst>
                    <a:ext uri="{9D8B030D-6E8A-4147-A177-3AD203B41FA5}">
                      <a16:colId xmlns:a16="http://schemas.microsoft.com/office/drawing/2014/main" val="1487796380"/>
                    </a:ext>
                  </a:extLst>
                </a:gridCol>
                <a:gridCol w="675618">
                  <a:extLst>
                    <a:ext uri="{9D8B030D-6E8A-4147-A177-3AD203B41FA5}">
                      <a16:colId xmlns:a16="http://schemas.microsoft.com/office/drawing/2014/main" val="4263496556"/>
                    </a:ext>
                  </a:extLst>
                </a:gridCol>
                <a:gridCol w="675618">
                  <a:extLst>
                    <a:ext uri="{9D8B030D-6E8A-4147-A177-3AD203B41FA5}">
                      <a16:colId xmlns:a16="http://schemas.microsoft.com/office/drawing/2014/main" val="2228887417"/>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721639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565237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47874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5271645"/>
                  </a:ext>
                </a:extLst>
              </a:tr>
              <a:tr h="152400">
                <a:tc>
                  <a:txBody>
                    <a:bodyPr/>
                    <a:lstStyle/>
                    <a:p>
                      <a:pPr algn="l" fontAlgn="ctr"/>
                      <a:r>
                        <a:rPr lang="en-CA" sz="1000" b="0" i="0" u="none" strike="noStrike">
                          <a:effectLst/>
                          <a:latin typeface="Calibri" panose="020F0502020204030204" pitchFamily="34" charset="0"/>
                        </a:rPr>
                        <a:t>DUCA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571599913"/>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0941212"/>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12284506"/>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59.8%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893461735"/>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5370278"/>
                  </a:ext>
                </a:extLst>
              </a:tr>
            </a:tbl>
          </a:graphicData>
        </a:graphic>
      </p:graphicFrame>
    </p:spTree>
    <p:extLst>
      <p:ext uri="{BB962C8B-B14F-4D97-AF65-F5344CB8AC3E}">
        <p14:creationId xmlns:p14="http://schemas.microsoft.com/office/powerpoint/2010/main" val="27608155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1100-000029000000}"/>
              </a:ext>
            </a:extLst>
          </p:cNvPr>
          <p:cNvGraphicFramePr>
            <a:graphicFrameLocks/>
          </p:cNvGraphicFramePr>
          <p:nvPr>
            <p:extLst>
              <p:ext uri="{D42A27DB-BD31-4B8C-83A1-F6EECF244321}">
                <p14:modId xmlns:p14="http://schemas.microsoft.com/office/powerpoint/2010/main" val="1437221683"/>
              </p:ext>
            </p:extLst>
          </p:nvPr>
        </p:nvGraphicFramePr>
        <p:xfrm>
          <a:off x="16727" y="1719263"/>
          <a:ext cx="4434205"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itle 1"/>
          <p:cNvSpPr>
            <a:spLocks noGrp="1"/>
          </p:cNvSpPr>
          <p:nvPr>
            <p:ph type="title"/>
          </p:nvPr>
        </p:nvSpPr>
        <p:spPr>
          <a:xfrm>
            <a:off x="902114" y="503238"/>
            <a:ext cx="8001000" cy="1216025"/>
          </a:xfrm>
        </p:spPr>
        <p:txBody>
          <a:bodyPr>
            <a:normAutofit/>
          </a:bodyPr>
          <a:lstStyle/>
          <a:p>
            <a:r>
              <a:rPr lang="en-US" dirty="0">
                <a:solidFill>
                  <a:schemeClr val="tx1">
                    <a:lumMod val="50000"/>
                    <a:lumOff val="50000"/>
                  </a:schemeClr>
                </a:solidFill>
              </a:rPr>
              <a:t>Total Personal Deposits – Ontario Credit Unions</a:t>
            </a:r>
            <a:br>
              <a:rPr lang="en-US" dirty="0">
                <a:solidFill>
                  <a:schemeClr val="tx1">
                    <a:lumMod val="50000"/>
                    <a:lumOff val="50000"/>
                  </a:schemeClr>
                </a:solidFill>
              </a:rPr>
            </a:br>
            <a:r>
              <a:rPr lang="en-US" dirty="0">
                <a:solidFill>
                  <a:schemeClr val="tx1">
                    <a:lumMod val="50000"/>
                    <a:lumOff val="50000"/>
                  </a:schemeClr>
                </a:solidFill>
              </a:rPr>
              <a:t>Ch</a:t>
            </a:r>
            <a:r>
              <a:rPr lang="en-US" sz="1800" dirty="0">
                <a:solidFill>
                  <a:schemeClr val="tx1">
                    <a:lumMod val="50000"/>
                    <a:lumOff val="50000"/>
                  </a:schemeClr>
                </a:solidFill>
              </a:rPr>
              <a:t>ange in share of total market – all sectors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108</a:t>
            </a:fld>
            <a:endParaRPr lang="en-US" b="0">
              <a:solidFill>
                <a:schemeClr val="bg1"/>
              </a:solidFill>
            </a:endParaRPr>
          </a:p>
        </p:txBody>
      </p:sp>
      <p:pic>
        <p:nvPicPr>
          <p:cNvPr id="1434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0932" y="2530126"/>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0932" y="3788975"/>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Libro Credit Unio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50932" y="4600345"/>
            <a:ext cx="381000" cy="267511"/>
          </a:xfrm>
          <a:prstGeom prst="rect">
            <a:avLst/>
          </a:prstGeom>
        </p:spPr>
      </p:pic>
      <p:pic>
        <p:nvPicPr>
          <p:cNvPr id="13" name="Picture 12" descr="DUCA_logo_CMYK-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50932" y="3465445"/>
            <a:ext cx="758628" cy="228600"/>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7" name="Picture 2" descr="Meridian_Logo_transparency.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50932" y="4208676"/>
            <a:ext cx="468923" cy="304800"/>
          </a:xfrm>
          <a:prstGeom prst="rect">
            <a:avLst/>
          </a:prstGeom>
        </p:spPr>
      </p:pic>
      <p:graphicFrame>
        <p:nvGraphicFramePr>
          <p:cNvPr id="3" name="Table 2">
            <a:extLst>
              <a:ext uri="{FF2B5EF4-FFF2-40B4-BE49-F238E27FC236}">
                <a16:creationId xmlns:a16="http://schemas.microsoft.com/office/drawing/2014/main" id="{B4097C2B-2AE5-1A45-83E3-1B5EB429F693}"/>
              </a:ext>
            </a:extLst>
          </p:cNvPr>
          <p:cNvGraphicFramePr>
            <a:graphicFrameLocks noGrp="1"/>
          </p:cNvGraphicFramePr>
          <p:nvPr>
            <p:extLst>
              <p:ext uri="{D42A27DB-BD31-4B8C-83A1-F6EECF244321}">
                <p14:modId xmlns:p14="http://schemas.microsoft.com/office/powerpoint/2010/main" val="1003888267"/>
              </p:ext>
            </p:extLst>
          </p:nvPr>
        </p:nvGraphicFramePr>
        <p:xfrm>
          <a:off x="5722937" y="4867856"/>
          <a:ext cx="3263901" cy="1371600"/>
        </p:xfrm>
        <a:graphic>
          <a:graphicData uri="http://schemas.openxmlformats.org/drawingml/2006/table">
            <a:tbl>
              <a:tblPr/>
              <a:tblGrid>
                <a:gridCol w="1189468">
                  <a:extLst>
                    <a:ext uri="{9D8B030D-6E8A-4147-A177-3AD203B41FA5}">
                      <a16:colId xmlns:a16="http://schemas.microsoft.com/office/drawing/2014/main" val="1818225918"/>
                    </a:ext>
                  </a:extLst>
                </a:gridCol>
                <a:gridCol w="723197">
                  <a:extLst>
                    <a:ext uri="{9D8B030D-6E8A-4147-A177-3AD203B41FA5}">
                      <a16:colId xmlns:a16="http://schemas.microsoft.com/office/drawing/2014/main" val="3970109259"/>
                    </a:ext>
                  </a:extLst>
                </a:gridCol>
                <a:gridCol w="675618">
                  <a:extLst>
                    <a:ext uri="{9D8B030D-6E8A-4147-A177-3AD203B41FA5}">
                      <a16:colId xmlns:a16="http://schemas.microsoft.com/office/drawing/2014/main" val="2902264152"/>
                    </a:ext>
                  </a:extLst>
                </a:gridCol>
                <a:gridCol w="675618">
                  <a:extLst>
                    <a:ext uri="{9D8B030D-6E8A-4147-A177-3AD203B41FA5}">
                      <a16:colId xmlns:a16="http://schemas.microsoft.com/office/drawing/2014/main" val="722733125"/>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2443068"/>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127100"/>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096816"/>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51.4%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97176140"/>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99586312"/>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79.7%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984396763"/>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solidFill>
                            <a:srgbClr val="006100"/>
                          </a:solidFill>
                          <a:effectLst/>
                          <a:latin typeface="Calibri" panose="020F0502020204030204" pitchFamily="34" charset="0"/>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355869787"/>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0061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4144022244"/>
                  </a:ext>
                </a:extLst>
              </a:tr>
            </a:tbl>
          </a:graphicData>
        </a:graphic>
      </p:graphicFrame>
    </p:spTree>
    <p:extLst>
      <p:ext uri="{BB962C8B-B14F-4D97-AF65-F5344CB8AC3E}">
        <p14:creationId xmlns:p14="http://schemas.microsoft.com/office/powerpoint/2010/main" val="26784178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1100-00002A000000}"/>
              </a:ext>
            </a:extLst>
          </p:cNvPr>
          <p:cNvGraphicFramePr>
            <a:graphicFrameLocks/>
          </p:cNvGraphicFramePr>
          <p:nvPr>
            <p:extLst>
              <p:ext uri="{D42A27DB-BD31-4B8C-83A1-F6EECF244321}">
                <p14:modId xmlns:p14="http://schemas.microsoft.com/office/powerpoint/2010/main" val="3384660594"/>
              </p:ext>
            </p:extLst>
          </p:nvPr>
        </p:nvGraphicFramePr>
        <p:xfrm>
          <a:off x="95885" y="1734433"/>
          <a:ext cx="4399915" cy="4479081"/>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Personal Loans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109</a:t>
            </a:fld>
            <a:endParaRPr lang="en-US" b="0" dirty="0">
              <a:solidFill>
                <a:schemeClr val="bg1"/>
              </a:solidFill>
            </a:endParaRPr>
          </a:p>
        </p:txBody>
      </p:sp>
      <p:pic>
        <p:nvPicPr>
          <p:cNvPr id="1434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6203" y="3505200"/>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6203" y="5085684"/>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Libro Credit Unio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26203" y="4530394"/>
            <a:ext cx="381000" cy="267511"/>
          </a:xfrm>
          <a:prstGeom prst="rect">
            <a:avLst/>
          </a:prstGeom>
        </p:spPr>
      </p:pic>
      <p:pic>
        <p:nvPicPr>
          <p:cNvPr id="12" name="Picture 11" descr="DUCA_logo_CMYK-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26203" y="4253842"/>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26203" y="3835295"/>
            <a:ext cx="468923" cy="304800"/>
          </a:xfrm>
          <a:prstGeom prst="rect">
            <a:avLst/>
          </a:prstGeom>
        </p:spPr>
      </p:pic>
      <p:graphicFrame>
        <p:nvGraphicFramePr>
          <p:cNvPr id="2" name="Table 1">
            <a:extLst>
              <a:ext uri="{FF2B5EF4-FFF2-40B4-BE49-F238E27FC236}">
                <a16:creationId xmlns:a16="http://schemas.microsoft.com/office/drawing/2014/main" id="{EED910A3-4E71-C447-AA2B-C14F462B7BD2}"/>
              </a:ext>
            </a:extLst>
          </p:cNvPr>
          <p:cNvGraphicFramePr>
            <a:graphicFrameLocks noGrp="1"/>
          </p:cNvGraphicFramePr>
          <p:nvPr>
            <p:extLst>
              <p:ext uri="{D42A27DB-BD31-4B8C-83A1-F6EECF244321}">
                <p14:modId xmlns:p14="http://schemas.microsoft.com/office/powerpoint/2010/main" val="585872971"/>
              </p:ext>
            </p:extLst>
          </p:nvPr>
        </p:nvGraphicFramePr>
        <p:xfrm>
          <a:off x="5722937" y="4807278"/>
          <a:ext cx="3263901" cy="1371600"/>
        </p:xfrm>
        <a:graphic>
          <a:graphicData uri="http://schemas.openxmlformats.org/drawingml/2006/table">
            <a:tbl>
              <a:tblPr/>
              <a:tblGrid>
                <a:gridCol w="1189468">
                  <a:extLst>
                    <a:ext uri="{9D8B030D-6E8A-4147-A177-3AD203B41FA5}">
                      <a16:colId xmlns:a16="http://schemas.microsoft.com/office/drawing/2014/main" val="891866538"/>
                    </a:ext>
                  </a:extLst>
                </a:gridCol>
                <a:gridCol w="723197">
                  <a:extLst>
                    <a:ext uri="{9D8B030D-6E8A-4147-A177-3AD203B41FA5}">
                      <a16:colId xmlns:a16="http://schemas.microsoft.com/office/drawing/2014/main" val="2784638693"/>
                    </a:ext>
                  </a:extLst>
                </a:gridCol>
                <a:gridCol w="675618">
                  <a:extLst>
                    <a:ext uri="{9D8B030D-6E8A-4147-A177-3AD203B41FA5}">
                      <a16:colId xmlns:a16="http://schemas.microsoft.com/office/drawing/2014/main" val="4125634722"/>
                    </a:ext>
                  </a:extLst>
                </a:gridCol>
                <a:gridCol w="675618">
                  <a:extLst>
                    <a:ext uri="{9D8B030D-6E8A-4147-A177-3AD203B41FA5}">
                      <a16:colId xmlns:a16="http://schemas.microsoft.com/office/drawing/2014/main" val="3493107622"/>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72235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312719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17737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75970320"/>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665225465"/>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11704274"/>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4707563"/>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78057642"/>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47043267"/>
                  </a:ext>
                </a:extLst>
              </a:tr>
            </a:tbl>
          </a:graphicData>
        </a:graphic>
      </p:graphicFrame>
    </p:spTree>
    <p:extLst>
      <p:ext uri="{BB962C8B-B14F-4D97-AF65-F5344CB8AC3E}">
        <p14:creationId xmlns:p14="http://schemas.microsoft.com/office/powerpoint/2010/main" val="298288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6553-84C9-CD40-BAD5-63E0BE81F3E7}"/>
              </a:ext>
            </a:extLst>
          </p:cNvPr>
          <p:cNvSpPr>
            <a:spLocks noGrp="1"/>
          </p:cNvSpPr>
          <p:nvPr>
            <p:ph type="title"/>
          </p:nvPr>
        </p:nvSpPr>
        <p:spPr/>
        <p:txBody>
          <a:bodyPr/>
          <a:lstStyle/>
          <a:p>
            <a:r>
              <a:rPr lang="en-US" dirty="0"/>
              <a:t>High-Rate Savings and Mortgage Rates</a:t>
            </a:r>
          </a:p>
        </p:txBody>
      </p:sp>
      <p:sp>
        <p:nvSpPr>
          <p:cNvPr id="3" name="Date Placeholder 2">
            <a:extLst>
              <a:ext uri="{FF2B5EF4-FFF2-40B4-BE49-F238E27FC236}">
                <a16:creationId xmlns:a16="http://schemas.microsoft.com/office/drawing/2014/main" id="{7D2EC757-2921-0544-80A8-415C79B5DEA8}"/>
              </a:ext>
            </a:extLst>
          </p:cNvPr>
          <p:cNvSpPr>
            <a:spLocks noGrp="1"/>
          </p:cNvSpPr>
          <p:nvPr>
            <p:ph type="dt" sz="half" idx="10"/>
          </p:nvPr>
        </p:nvSpPr>
        <p:spPr/>
        <p:txBody>
          <a:bodyPr/>
          <a:lstStyle/>
          <a:p>
            <a:fld id="{40BAADF0-1749-4E8B-9691-B44A5F8C0895}" type="datetime1">
              <a:rPr lang="en-US" smtClean="0"/>
              <a:t>12/20/21</a:t>
            </a:fld>
            <a:endParaRPr lang="en-US"/>
          </a:p>
        </p:txBody>
      </p:sp>
      <p:sp>
        <p:nvSpPr>
          <p:cNvPr id="4" name="Slide Number Placeholder 3">
            <a:extLst>
              <a:ext uri="{FF2B5EF4-FFF2-40B4-BE49-F238E27FC236}">
                <a16:creationId xmlns:a16="http://schemas.microsoft.com/office/drawing/2014/main" id="{A4A658EC-A996-244D-BEF8-49ABC24C6570}"/>
              </a:ext>
            </a:extLst>
          </p:cNvPr>
          <p:cNvSpPr>
            <a:spLocks noGrp="1"/>
          </p:cNvSpPr>
          <p:nvPr>
            <p:ph type="sldNum" sz="quarter" idx="12"/>
          </p:nvPr>
        </p:nvSpPr>
        <p:spPr/>
        <p:txBody>
          <a:bodyPr/>
          <a:lstStyle/>
          <a:p>
            <a:pPr>
              <a:defRPr/>
            </a:pPr>
            <a:fld id="{FD73080F-6EFF-4CB2-BC74-263AF00EEE29}" type="slidenum">
              <a:rPr lang="en-US" smtClean="0"/>
              <a:pPr>
                <a:defRPr/>
              </a:pPr>
              <a:t>11</a:t>
            </a:fld>
            <a:endParaRPr lang="en-US"/>
          </a:p>
        </p:txBody>
      </p:sp>
      <p:graphicFrame>
        <p:nvGraphicFramePr>
          <p:cNvPr id="6" name="Object 5">
            <a:extLst>
              <a:ext uri="{FF2B5EF4-FFF2-40B4-BE49-F238E27FC236}">
                <a16:creationId xmlns:a16="http://schemas.microsoft.com/office/drawing/2014/main" id="{A2569F29-D1A3-459B-98B7-8756087FC550}"/>
              </a:ext>
            </a:extLst>
          </p:cNvPr>
          <p:cNvGraphicFramePr>
            <a:graphicFrameLocks noChangeAspect="1"/>
          </p:cNvGraphicFramePr>
          <p:nvPr>
            <p:extLst>
              <p:ext uri="{D42A27DB-BD31-4B8C-83A1-F6EECF244321}">
                <p14:modId xmlns:p14="http://schemas.microsoft.com/office/powerpoint/2010/main" val="1219437511"/>
              </p:ext>
            </p:extLst>
          </p:nvPr>
        </p:nvGraphicFramePr>
        <p:xfrm>
          <a:off x="914400" y="1816100"/>
          <a:ext cx="3124200" cy="4356100"/>
        </p:xfrm>
        <a:graphic>
          <a:graphicData uri="http://schemas.openxmlformats.org/presentationml/2006/ole">
            <mc:AlternateContent xmlns:mc="http://schemas.openxmlformats.org/markup-compatibility/2006">
              <mc:Choice xmlns:v="urn:schemas-microsoft-com:vml" Requires="v">
                <p:oleObj spid="_x0000_s2049" name="Macro-Enabled Worksheet" r:id="rId3" imgW="3819347" imgH="5319791" progId="Excel.SheetMacroEnabled.12">
                  <p:link updateAutomatic="1"/>
                </p:oleObj>
              </mc:Choice>
              <mc:Fallback>
                <p:oleObj name="Macro-Enabled Worksheet" r:id="rId3" imgW="3819347" imgH="5319791" progId="Excel.SheetMacroEnabled.12">
                  <p:link updateAutomatic="1"/>
                  <p:pic>
                    <p:nvPicPr>
                      <p:cNvPr id="6" name="Object 5">
                        <a:extLst>
                          <a:ext uri="{FF2B5EF4-FFF2-40B4-BE49-F238E27FC236}">
                            <a16:creationId xmlns:a16="http://schemas.microsoft.com/office/drawing/2014/main" id="{A2569F29-D1A3-459B-98B7-8756087FC550}"/>
                          </a:ext>
                        </a:extLst>
                      </p:cNvPr>
                      <p:cNvPicPr/>
                      <p:nvPr/>
                    </p:nvPicPr>
                    <p:blipFill>
                      <a:blip r:embed="rId4"/>
                      <a:stretch>
                        <a:fillRect/>
                      </a:stretch>
                    </p:blipFill>
                    <p:spPr>
                      <a:xfrm>
                        <a:off x="914400" y="1816100"/>
                        <a:ext cx="3124200" cy="4356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008FD50-56B7-466E-8769-3D0A9B209425}"/>
              </a:ext>
            </a:extLst>
          </p:cNvPr>
          <p:cNvGraphicFramePr>
            <a:graphicFrameLocks noChangeAspect="1"/>
          </p:cNvGraphicFramePr>
          <p:nvPr>
            <p:extLst>
              <p:ext uri="{D42A27DB-BD31-4B8C-83A1-F6EECF244321}">
                <p14:modId xmlns:p14="http://schemas.microsoft.com/office/powerpoint/2010/main" val="2779191159"/>
              </p:ext>
            </p:extLst>
          </p:nvPr>
        </p:nvGraphicFramePr>
        <p:xfrm>
          <a:off x="4221163" y="2043113"/>
          <a:ext cx="2560637" cy="3987800"/>
        </p:xfrm>
        <a:graphic>
          <a:graphicData uri="http://schemas.openxmlformats.org/presentationml/2006/ole">
            <mc:AlternateContent xmlns:mc="http://schemas.openxmlformats.org/markup-compatibility/2006">
              <mc:Choice xmlns:v="urn:schemas-microsoft-com:vml" Requires="v">
                <p:oleObj spid="_x0000_s2050" name="Macro-Enabled Worksheet" r:id="rId5" imgW="3324352" imgH="5981790" progId="Excel.SheetMacroEnabled.12">
                  <p:link updateAutomatic="1"/>
                </p:oleObj>
              </mc:Choice>
              <mc:Fallback>
                <p:oleObj name="Macro-Enabled Worksheet" r:id="rId5" imgW="3324352" imgH="5981790" progId="Excel.SheetMacroEnabled.12">
                  <p:link updateAutomatic="1"/>
                  <p:pic>
                    <p:nvPicPr>
                      <p:cNvPr id="7" name="Object 6">
                        <a:extLst>
                          <a:ext uri="{FF2B5EF4-FFF2-40B4-BE49-F238E27FC236}">
                            <a16:creationId xmlns:a16="http://schemas.microsoft.com/office/drawing/2014/main" id="{4008FD50-56B7-466E-8769-3D0A9B209425}"/>
                          </a:ext>
                        </a:extLst>
                      </p:cNvPr>
                      <p:cNvPicPr/>
                      <p:nvPr/>
                    </p:nvPicPr>
                    <p:blipFill>
                      <a:blip r:embed="rId6"/>
                      <a:stretch>
                        <a:fillRect/>
                      </a:stretch>
                    </p:blipFill>
                    <p:spPr>
                      <a:xfrm>
                        <a:off x="4221163" y="2043113"/>
                        <a:ext cx="2560637" cy="3987800"/>
                      </a:xfrm>
                      <a:prstGeom prst="rect">
                        <a:avLst/>
                      </a:prstGeom>
                    </p:spPr>
                  </p:pic>
                </p:oleObj>
              </mc:Fallback>
            </mc:AlternateContent>
          </a:graphicData>
        </a:graphic>
      </p:graphicFrame>
      <p:sp>
        <p:nvSpPr>
          <p:cNvPr id="8" name="Text Box 6">
            <a:extLst>
              <a:ext uri="{FF2B5EF4-FFF2-40B4-BE49-F238E27FC236}">
                <a16:creationId xmlns:a16="http://schemas.microsoft.com/office/drawing/2014/main" id="{DCC00B18-7908-43DC-B651-465B24BDBD51}"/>
              </a:ext>
            </a:extLst>
          </p:cNvPr>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Tree>
    <p:extLst>
      <p:ext uri="{BB962C8B-B14F-4D97-AF65-F5344CB8AC3E}">
        <p14:creationId xmlns:p14="http://schemas.microsoft.com/office/powerpoint/2010/main" val="30017761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1200-00002B000000}"/>
              </a:ext>
            </a:extLst>
          </p:cNvPr>
          <p:cNvGraphicFramePr>
            <a:graphicFrameLocks/>
          </p:cNvGraphicFramePr>
          <p:nvPr>
            <p:extLst>
              <p:ext uri="{D42A27DB-BD31-4B8C-83A1-F6EECF244321}">
                <p14:modId xmlns:p14="http://schemas.microsoft.com/office/powerpoint/2010/main" val="2525926296"/>
              </p:ext>
            </p:extLst>
          </p:nvPr>
        </p:nvGraphicFramePr>
        <p:xfrm>
          <a:off x="194836" y="1654846"/>
          <a:ext cx="4028440" cy="4549775"/>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Personal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110</a:t>
            </a:fld>
            <a:endParaRPr lang="en-US" b="0" dirty="0">
              <a:solidFill>
                <a:schemeClr val="bg1"/>
              </a:solidFill>
            </a:endParaRPr>
          </a:p>
        </p:txBody>
      </p:sp>
      <p:pic>
        <p:nvPicPr>
          <p:cNvPr id="1434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2756" y="2751450"/>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24339" y="4884234"/>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Libro Credit Unio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86239" y="4447132"/>
            <a:ext cx="381000" cy="267511"/>
          </a:xfrm>
          <a:prstGeom prst="rect">
            <a:avLst/>
          </a:prstGeom>
        </p:spPr>
      </p:pic>
      <p:pic>
        <p:nvPicPr>
          <p:cNvPr id="12" name="Picture 11" descr="DUCA_logo_CMYK-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92468" y="3469459"/>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32756" y="3969365"/>
            <a:ext cx="468923" cy="356829"/>
          </a:xfrm>
          <a:prstGeom prst="rect">
            <a:avLst/>
          </a:prstGeom>
        </p:spPr>
      </p:pic>
      <p:graphicFrame>
        <p:nvGraphicFramePr>
          <p:cNvPr id="3" name="Table 2">
            <a:extLst>
              <a:ext uri="{FF2B5EF4-FFF2-40B4-BE49-F238E27FC236}">
                <a16:creationId xmlns:a16="http://schemas.microsoft.com/office/drawing/2014/main" id="{12773A8C-6143-3F46-A8E6-72110B557DF5}"/>
              </a:ext>
            </a:extLst>
          </p:cNvPr>
          <p:cNvGraphicFramePr>
            <a:graphicFrameLocks noGrp="1"/>
          </p:cNvGraphicFramePr>
          <p:nvPr>
            <p:extLst>
              <p:ext uri="{D42A27DB-BD31-4B8C-83A1-F6EECF244321}">
                <p14:modId xmlns:p14="http://schemas.microsoft.com/office/powerpoint/2010/main" val="2973705827"/>
              </p:ext>
            </p:extLst>
          </p:nvPr>
        </p:nvGraphicFramePr>
        <p:xfrm>
          <a:off x="5748338" y="4800600"/>
          <a:ext cx="3213100" cy="1371600"/>
        </p:xfrm>
        <a:graphic>
          <a:graphicData uri="http://schemas.openxmlformats.org/drawingml/2006/table">
            <a:tbl>
              <a:tblPr/>
              <a:tblGrid>
                <a:gridCol w="1188277">
                  <a:extLst>
                    <a:ext uri="{9D8B030D-6E8A-4147-A177-3AD203B41FA5}">
                      <a16:colId xmlns:a16="http://schemas.microsoft.com/office/drawing/2014/main" val="2342764836"/>
                    </a:ext>
                  </a:extLst>
                </a:gridCol>
                <a:gridCol w="674941">
                  <a:extLst>
                    <a:ext uri="{9D8B030D-6E8A-4147-A177-3AD203B41FA5}">
                      <a16:colId xmlns:a16="http://schemas.microsoft.com/office/drawing/2014/main" val="2312673516"/>
                    </a:ext>
                  </a:extLst>
                </a:gridCol>
                <a:gridCol w="674941">
                  <a:extLst>
                    <a:ext uri="{9D8B030D-6E8A-4147-A177-3AD203B41FA5}">
                      <a16:colId xmlns:a16="http://schemas.microsoft.com/office/drawing/2014/main" val="4083856070"/>
                    </a:ext>
                  </a:extLst>
                </a:gridCol>
                <a:gridCol w="674941">
                  <a:extLst>
                    <a:ext uri="{9D8B030D-6E8A-4147-A177-3AD203B41FA5}">
                      <a16:colId xmlns:a16="http://schemas.microsoft.com/office/drawing/2014/main" val="169558313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094724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936627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99079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570154"/>
                  </a:ext>
                </a:extLst>
              </a:tr>
              <a:tr h="152400">
                <a:tc>
                  <a:txBody>
                    <a:bodyPr/>
                    <a:lstStyle/>
                    <a:p>
                      <a:pPr algn="l" fontAlgn="ctr"/>
                      <a:r>
                        <a:rPr lang="en-CA" sz="1000" b="0" i="0" u="none" strike="noStrike">
                          <a:effectLst/>
                          <a:latin typeface="Calibri" panose="020F0502020204030204" pitchFamily="34" charset="0"/>
                        </a:rPr>
                        <a:t>DUCA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242434410"/>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7985643"/>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70636777"/>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035883148"/>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3984053622"/>
                  </a:ext>
                </a:extLst>
              </a:tr>
            </a:tbl>
          </a:graphicData>
        </a:graphic>
      </p:graphicFrame>
    </p:spTree>
    <p:extLst>
      <p:ext uri="{BB962C8B-B14F-4D97-AF65-F5344CB8AC3E}">
        <p14:creationId xmlns:p14="http://schemas.microsoft.com/office/powerpoint/2010/main" val="20133335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1200-000029000000}"/>
              </a:ext>
            </a:extLst>
          </p:cNvPr>
          <p:cNvGraphicFramePr>
            <a:graphicFrameLocks/>
          </p:cNvGraphicFramePr>
          <p:nvPr>
            <p:extLst>
              <p:ext uri="{D42A27DB-BD31-4B8C-83A1-F6EECF244321}">
                <p14:modId xmlns:p14="http://schemas.microsoft.com/office/powerpoint/2010/main" val="2045422775"/>
              </p:ext>
            </p:extLst>
          </p:nvPr>
        </p:nvGraphicFramePr>
        <p:xfrm>
          <a:off x="269140" y="1751013"/>
          <a:ext cx="4040505"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itle 1"/>
          <p:cNvSpPr>
            <a:spLocks noGrp="1"/>
          </p:cNvSpPr>
          <p:nvPr>
            <p:ph type="title"/>
          </p:nvPr>
        </p:nvSpPr>
        <p:spPr>
          <a:xfrm>
            <a:off x="892175" y="519113"/>
            <a:ext cx="8001000" cy="1216025"/>
          </a:xfrm>
        </p:spPr>
        <p:txBody>
          <a:bodyPr>
            <a:normAutofit/>
          </a:bodyPr>
          <a:lstStyle/>
          <a:p>
            <a:r>
              <a:rPr lang="en-US" dirty="0">
                <a:solidFill>
                  <a:schemeClr val="tx1">
                    <a:lumMod val="50000"/>
                    <a:lumOff val="50000"/>
                  </a:schemeClr>
                </a:solidFill>
              </a:rPr>
              <a:t>Total Deposits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397981" y="6477000"/>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111</a:t>
            </a:fld>
            <a:endParaRPr lang="en-US" b="0" dirty="0">
              <a:solidFill>
                <a:schemeClr val="bg1"/>
              </a:solidFill>
            </a:endParaRPr>
          </a:p>
        </p:txBody>
      </p:sp>
      <p:pic>
        <p:nvPicPr>
          <p:cNvPr id="1434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7079" y="2953145"/>
            <a:ext cx="6858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17079" y="3906462"/>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Libro Credit Unio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17079" y="4577043"/>
            <a:ext cx="381000" cy="267511"/>
          </a:xfrm>
          <a:prstGeom prst="rect">
            <a:avLst/>
          </a:prstGeom>
        </p:spPr>
      </p:pic>
      <p:pic>
        <p:nvPicPr>
          <p:cNvPr id="12" name="Picture 11" descr="DUCA_logo_CMYK-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17079" y="3656533"/>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17079" y="4209378"/>
            <a:ext cx="468923" cy="304800"/>
          </a:xfrm>
          <a:prstGeom prst="rect">
            <a:avLst/>
          </a:prstGeom>
        </p:spPr>
      </p:pic>
      <p:graphicFrame>
        <p:nvGraphicFramePr>
          <p:cNvPr id="2" name="Table 1">
            <a:extLst>
              <a:ext uri="{FF2B5EF4-FFF2-40B4-BE49-F238E27FC236}">
                <a16:creationId xmlns:a16="http://schemas.microsoft.com/office/drawing/2014/main" id="{4B498FC7-7DB1-FE44-92F6-19C1525D989E}"/>
              </a:ext>
            </a:extLst>
          </p:cNvPr>
          <p:cNvGraphicFramePr>
            <a:graphicFrameLocks noGrp="1"/>
          </p:cNvGraphicFramePr>
          <p:nvPr>
            <p:extLst>
              <p:ext uri="{D42A27DB-BD31-4B8C-83A1-F6EECF244321}">
                <p14:modId xmlns:p14="http://schemas.microsoft.com/office/powerpoint/2010/main" val="838980096"/>
              </p:ext>
            </p:extLst>
          </p:nvPr>
        </p:nvGraphicFramePr>
        <p:xfrm>
          <a:off x="5791431" y="4844554"/>
          <a:ext cx="3213100" cy="1371600"/>
        </p:xfrm>
        <a:graphic>
          <a:graphicData uri="http://schemas.openxmlformats.org/drawingml/2006/table">
            <a:tbl>
              <a:tblPr/>
              <a:tblGrid>
                <a:gridCol w="1188277">
                  <a:extLst>
                    <a:ext uri="{9D8B030D-6E8A-4147-A177-3AD203B41FA5}">
                      <a16:colId xmlns:a16="http://schemas.microsoft.com/office/drawing/2014/main" val="1782750219"/>
                    </a:ext>
                  </a:extLst>
                </a:gridCol>
                <a:gridCol w="674941">
                  <a:extLst>
                    <a:ext uri="{9D8B030D-6E8A-4147-A177-3AD203B41FA5}">
                      <a16:colId xmlns:a16="http://schemas.microsoft.com/office/drawing/2014/main" val="1597180254"/>
                    </a:ext>
                  </a:extLst>
                </a:gridCol>
                <a:gridCol w="674941">
                  <a:extLst>
                    <a:ext uri="{9D8B030D-6E8A-4147-A177-3AD203B41FA5}">
                      <a16:colId xmlns:a16="http://schemas.microsoft.com/office/drawing/2014/main" val="2529021188"/>
                    </a:ext>
                  </a:extLst>
                </a:gridCol>
                <a:gridCol w="674941">
                  <a:extLst>
                    <a:ext uri="{9D8B030D-6E8A-4147-A177-3AD203B41FA5}">
                      <a16:colId xmlns:a16="http://schemas.microsoft.com/office/drawing/2014/main" val="25985589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3586721"/>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3919043"/>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011462"/>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879877216"/>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850928513"/>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102.1%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781144161"/>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60.1%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676545132"/>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1.88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1606071172"/>
                  </a:ext>
                </a:extLst>
              </a:tr>
            </a:tbl>
          </a:graphicData>
        </a:graphic>
      </p:graphicFrame>
    </p:spTree>
    <p:extLst>
      <p:ext uri="{BB962C8B-B14F-4D97-AF65-F5344CB8AC3E}">
        <p14:creationId xmlns:p14="http://schemas.microsoft.com/office/powerpoint/2010/main" val="23453111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1200-00002A000000}"/>
              </a:ext>
            </a:extLst>
          </p:cNvPr>
          <p:cNvGraphicFramePr>
            <a:graphicFrameLocks/>
          </p:cNvGraphicFramePr>
          <p:nvPr>
            <p:extLst>
              <p:ext uri="{D42A27DB-BD31-4B8C-83A1-F6EECF244321}">
                <p14:modId xmlns:p14="http://schemas.microsoft.com/office/powerpoint/2010/main" val="918015475"/>
              </p:ext>
            </p:extLst>
          </p:nvPr>
        </p:nvGraphicFramePr>
        <p:xfrm>
          <a:off x="203975" y="1768568"/>
          <a:ext cx="4028440" cy="4545403"/>
        </p:xfrm>
        <a:graphic>
          <a:graphicData uri="http://schemas.openxmlformats.org/drawingml/2006/chart">
            <c:chart xmlns:c="http://schemas.openxmlformats.org/drawingml/2006/chart" xmlns:r="http://schemas.openxmlformats.org/officeDocument/2006/relationships" r:id="rId3"/>
          </a:graphicData>
        </a:graphic>
      </p:graphicFrame>
      <p:sp>
        <p:nvSpPr>
          <p:cNvPr id="14338" name="Title 1"/>
          <p:cNvSpPr>
            <a:spLocks noGrp="1"/>
          </p:cNvSpPr>
          <p:nvPr>
            <p:ph type="title"/>
          </p:nvPr>
        </p:nvSpPr>
        <p:spPr>
          <a:xfrm>
            <a:off x="892175" y="544029"/>
            <a:ext cx="8001000" cy="1216025"/>
          </a:xfrm>
        </p:spPr>
        <p:txBody>
          <a:bodyPr>
            <a:normAutofit/>
          </a:bodyPr>
          <a:lstStyle/>
          <a:p>
            <a:r>
              <a:rPr lang="en-US" dirty="0">
                <a:solidFill>
                  <a:schemeClr val="tx1">
                    <a:lumMod val="50000"/>
                    <a:lumOff val="50000"/>
                  </a:schemeClr>
                </a:solidFill>
              </a:rPr>
              <a:t>Total Loans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112</a:t>
            </a:fld>
            <a:endParaRPr lang="en-US" b="0">
              <a:solidFill>
                <a:schemeClr val="bg1"/>
              </a:solidFill>
            </a:endParaRPr>
          </a:p>
        </p:txBody>
      </p:sp>
      <p:pic>
        <p:nvPicPr>
          <p:cNvPr id="14345"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0396" y="3505200"/>
            <a:ext cx="685800" cy="214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0396" y="5059186"/>
            <a:ext cx="8445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Libro Credit Unio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00396" y="4402771"/>
            <a:ext cx="381000" cy="267511"/>
          </a:xfrm>
          <a:prstGeom prst="rect">
            <a:avLst/>
          </a:prstGeom>
        </p:spPr>
      </p:pic>
      <p:pic>
        <p:nvPicPr>
          <p:cNvPr id="12" name="Picture 11" descr="DUCA_logo_CMYK-2.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00396" y="4107720"/>
            <a:ext cx="758628" cy="228600"/>
          </a:xfrm>
          <a:prstGeom prst="rect">
            <a:avLst/>
          </a:prstGeom>
        </p:spPr>
      </p:pic>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8" name="Picture 1" descr="Meridian_Logo_transparency.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17714" y="3760868"/>
            <a:ext cx="468923" cy="304800"/>
          </a:xfrm>
          <a:prstGeom prst="rect">
            <a:avLst/>
          </a:prstGeom>
        </p:spPr>
      </p:pic>
      <p:graphicFrame>
        <p:nvGraphicFramePr>
          <p:cNvPr id="2" name="Table 1">
            <a:extLst>
              <a:ext uri="{FF2B5EF4-FFF2-40B4-BE49-F238E27FC236}">
                <a16:creationId xmlns:a16="http://schemas.microsoft.com/office/drawing/2014/main" id="{77EE86AB-B455-D347-A6D9-9010AB03412E}"/>
              </a:ext>
            </a:extLst>
          </p:cNvPr>
          <p:cNvGraphicFramePr>
            <a:graphicFrameLocks noGrp="1"/>
          </p:cNvGraphicFramePr>
          <p:nvPr>
            <p:extLst>
              <p:ext uri="{D42A27DB-BD31-4B8C-83A1-F6EECF244321}">
                <p14:modId xmlns:p14="http://schemas.microsoft.com/office/powerpoint/2010/main" val="2413027595"/>
              </p:ext>
            </p:extLst>
          </p:nvPr>
        </p:nvGraphicFramePr>
        <p:xfrm>
          <a:off x="5818794" y="4800600"/>
          <a:ext cx="3213100" cy="1371600"/>
        </p:xfrm>
        <a:graphic>
          <a:graphicData uri="http://schemas.openxmlformats.org/drawingml/2006/table">
            <a:tbl>
              <a:tblPr/>
              <a:tblGrid>
                <a:gridCol w="1188277">
                  <a:extLst>
                    <a:ext uri="{9D8B030D-6E8A-4147-A177-3AD203B41FA5}">
                      <a16:colId xmlns:a16="http://schemas.microsoft.com/office/drawing/2014/main" val="3072354958"/>
                    </a:ext>
                  </a:extLst>
                </a:gridCol>
                <a:gridCol w="674941">
                  <a:extLst>
                    <a:ext uri="{9D8B030D-6E8A-4147-A177-3AD203B41FA5}">
                      <a16:colId xmlns:a16="http://schemas.microsoft.com/office/drawing/2014/main" val="2461022579"/>
                    </a:ext>
                  </a:extLst>
                </a:gridCol>
                <a:gridCol w="674941">
                  <a:extLst>
                    <a:ext uri="{9D8B030D-6E8A-4147-A177-3AD203B41FA5}">
                      <a16:colId xmlns:a16="http://schemas.microsoft.com/office/drawing/2014/main" val="1137367373"/>
                    </a:ext>
                  </a:extLst>
                </a:gridCol>
                <a:gridCol w="674941">
                  <a:extLst>
                    <a:ext uri="{9D8B030D-6E8A-4147-A177-3AD203B41FA5}">
                      <a16:colId xmlns:a16="http://schemas.microsoft.com/office/drawing/2014/main" val="4109352563"/>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544180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68079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7650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22583199"/>
                  </a:ext>
                </a:extLst>
              </a:tr>
              <a:tr h="152400">
                <a:tc>
                  <a:txBody>
                    <a:bodyPr/>
                    <a:lstStyle/>
                    <a:p>
                      <a:pPr algn="l" fontAlgn="ctr"/>
                      <a:r>
                        <a:rPr lang="en-CA" sz="1000" b="0" i="0" u="none" strike="noStrike">
                          <a:effectLst/>
                          <a:latin typeface="Calibri" panose="020F0502020204030204" pitchFamily="34" charset="0"/>
                        </a:rPr>
                        <a:t>First Ontario</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9C0006"/>
                          </a:solidFill>
                          <a:effectLst/>
                          <a:latin typeface="Calibri" panose="020F0502020204030204" pitchFamily="34" charset="0"/>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147418801"/>
                  </a:ext>
                </a:extLst>
              </a:tr>
              <a:tr h="152400">
                <a:tc>
                  <a:txBody>
                    <a:bodyPr/>
                    <a:lstStyle/>
                    <a:p>
                      <a:pPr algn="l" fontAlgn="ctr"/>
                      <a:r>
                        <a:rPr lang="en-CA" sz="1000" b="0" i="0" u="none" strike="noStrike">
                          <a:effectLst/>
                          <a:latin typeface="Calibri" panose="020F0502020204030204" pitchFamily="34" charset="0"/>
                        </a:rPr>
                        <a:t>DUCA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91724057"/>
                  </a:ext>
                </a:extLst>
              </a:tr>
              <a:tr h="152400">
                <a:tc>
                  <a:txBody>
                    <a:bodyPr/>
                    <a:lstStyle/>
                    <a:p>
                      <a:pPr algn="l" fontAlgn="ctr"/>
                      <a:r>
                        <a:rPr lang="en-CA" sz="1000" b="0" i="0" u="none" strike="noStrike">
                          <a:effectLst/>
                          <a:latin typeface="Calibri" panose="020F0502020204030204" pitchFamily="34" charset="0"/>
                        </a:rPr>
                        <a:t>Libro Credit Union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21670485"/>
                  </a:ext>
                </a:extLst>
              </a:tr>
              <a:tr h="152400">
                <a:tc>
                  <a:txBody>
                    <a:bodyPr/>
                    <a:lstStyle/>
                    <a:p>
                      <a:pPr algn="l" fontAlgn="ctr"/>
                      <a:r>
                        <a:rPr lang="en-CA" sz="1000" b="0" i="0" u="none" strike="noStrike">
                          <a:effectLst/>
                          <a:latin typeface="Calibri" panose="020F0502020204030204" pitchFamily="34" charset="0"/>
                        </a:rPr>
                        <a:t>Meridian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40170322"/>
                  </a:ext>
                </a:extLst>
              </a:tr>
              <a:tr h="152400">
                <a:tc>
                  <a:txBody>
                    <a:bodyPr/>
                    <a:lstStyle/>
                    <a:p>
                      <a:pPr algn="l" fontAlgn="ctr"/>
                      <a:r>
                        <a:rPr lang="en-CA" sz="1000" b="0" i="0" u="none" strike="noStrike">
                          <a:effectLst/>
                          <a:latin typeface="Calibri" panose="020F0502020204030204" pitchFamily="34" charset="0"/>
                        </a:rPr>
                        <a:t>Alterna</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89349696"/>
                  </a:ext>
                </a:extLst>
              </a:tr>
            </a:tbl>
          </a:graphicData>
        </a:graphic>
      </p:graphicFrame>
    </p:spTree>
    <p:extLst>
      <p:ext uri="{BB962C8B-B14F-4D97-AF65-F5344CB8AC3E}">
        <p14:creationId xmlns:p14="http://schemas.microsoft.com/office/powerpoint/2010/main" val="15143415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7200"/>
            <a:ext cx="4495800" cy="1600200"/>
          </a:xfrm>
        </p:spPr>
        <p:txBody>
          <a:bodyPr/>
          <a:lstStyle/>
          <a:p>
            <a:r>
              <a:rPr lang="en-CA" dirty="0"/>
              <a:t>% Changes in Share of Total Market</a:t>
            </a:r>
            <a:br>
              <a:rPr lang="en-CA" dirty="0"/>
            </a:br>
            <a:endParaRPr lang="en-US" dirty="0"/>
          </a:p>
        </p:txBody>
      </p:sp>
      <p:sp>
        <p:nvSpPr>
          <p:cNvPr id="50180" name="Slide Number Placeholder 4"/>
          <p:cNvSpPr>
            <a:spLocks noGrp="1"/>
          </p:cNvSpPr>
          <p:nvPr>
            <p:ph type="sldNum" sz="quarter" idx="12"/>
          </p:nvPr>
        </p:nvSpPr>
        <p:spPr>
          <a:xfrm>
            <a:off x="7425344" y="649287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113</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2" descr="Meridian_Logo_transparency.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6020" y="797401"/>
            <a:ext cx="1352306" cy="878999"/>
          </a:xfrm>
          <a:prstGeom prst="rect">
            <a:avLst/>
          </a:prstGeom>
        </p:spPr>
      </p:pic>
      <p:sp>
        <p:nvSpPr>
          <p:cNvPr id="11" name="TextBox 10"/>
          <p:cNvSpPr txBox="1"/>
          <p:nvPr/>
        </p:nvSpPr>
        <p:spPr>
          <a:xfrm>
            <a:off x="4949825" y="1907739"/>
            <a:ext cx="3556001" cy="1384995"/>
          </a:xfrm>
          <a:prstGeom prst="rect">
            <a:avLst/>
          </a:prstGeom>
          <a:noFill/>
        </p:spPr>
        <p:txBody>
          <a:bodyPr wrap="square" rtlCol="0">
            <a:spAutoFit/>
          </a:bodyPr>
          <a:lstStyle/>
          <a:p>
            <a:pPr algn="l"/>
            <a:r>
              <a:rPr lang="en-CA" b="0" dirty="0"/>
              <a:t>Meridian is Canada’s 2nd largest and Ontario’s largest credit union with assets of $23.1B, 388k members and 92 locations (Q4’20).</a:t>
            </a:r>
          </a:p>
          <a:p>
            <a:pPr algn="l"/>
            <a:endParaRPr lang="en-CA" b="0" dirty="0"/>
          </a:p>
          <a:p>
            <a:pPr algn="l"/>
            <a:endParaRPr lang="en-CA" b="0" dirty="0"/>
          </a:p>
          <a:p>
            <a:pPr algn="l"/>
            <a:endParaRPr lang="en-US" b="0" dirty="0"/>
          </a:p>
        </p:txBody>
      </p:sp>
      <p:sp>
        <p:nvSpPr>
          <p:cNvPr id="13" name="TextBox 12"/>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0" name="Chart 9">
            <a:extLst>
              <a:ext uri="{FF2B5EF4-FFF2-40B4-BE49-F238E27FC236}">
                <a16:creationId xmlns:a16="http://schemas.microsoft.com/office/drawing/2014/main" id="{00000000-0008-0000-1100-000017000000}"/>
              </a:ext>
            </a:extLst>
          </p:cNvPr>
          <p:cNvGraphicFramePr>
            <a:graphicFrameLocks/>
          </p:cNvGraphicFramePr>
          <p:nvPr>
            <p:extLst>
              <p:ext uri="{D42A27DB-BD31-4B8C-83A1-F6EECF244321}">
                <p14:modId xmlns:p14="http://schemas.microsoft.com/office/powerpoint/2010/main" val="2922392094"/>
              </p:ext>
            </p:extLst>
          </p:nvPr>
        </p:nvGraphicFramePr>
        <p:xfrm>
          <a:off x="55880" y="1848485"/>
          <a:ext cx="5069840" cy="4333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0F936CD4-8B68-C246-80FC-11BB9E143D60}"/>
              </a:ext>
            </a:extLst>
          </p:cNvPr>
          <p:cNvGraphicFramePr>
            <a:graphicFrameLocks noGrp="1"/>
          </p:cNvGraphicFramePr>
          <p:nvPr>
            <p:extLst>
              <p:ext uri="{D42A27DB-BD31-4B8C-83A1-F6EECF244321}">
                <p14:modId xmlns:p14="http://schemas.microsoft.com/office/powerpoint/2010/main" val="775061978"/>
              </p:ext>
            </p:extLst>
          </p:nvPr>
        </p:nvGraphicFramePr>
        <p:xfrm>
          <a:off x="5118099" y="4343141"/>
          <a:ext cx="3937001" cy="1828800"/>
        </p:xfrm>
        <a:graphic>
          <a:graphicData uri="http://schemas.openxmlformats.org/drawingml/2006/table">
            <a:tbl>
              <a:tblPr/>
              <a:tblGrid>
                <a:gridCol w="1190919">
                  <a:extLst>
                    <a:ext uri="{9D8B030D-6E8A-4147-A177-3AD203B41FA5}">
                      <a16:colId xmlns:a16="http://schemas.microsoft.com/office/drawing/2014/main" val="533671845"/>
                    </a:ext>
                  </a:extLst>
                </a:gridCol>
                <a:gridCol w="722153">
                  <a:extLst>
                    <a:ext uri="{9D8B030D-6E8A-4147-A177-3AD203B41FA5}">
                      <a16:colId xmlns:a16="http://schemas.microsoft.com/office/drawing/2014/main" val="361671389"/>
                    </a:ext>
                  </a:extLst>
                </a:gridCol>
                <a:gridCol w="674643">
                  <a:extLst>
                    <a:ext uri="{9D8B030D-6E8A-4147-A177-3AD203B41FA5}">
                      <a16:colId xmlns:a16="http://schemas.microsoft.com/office/drawing/2014/main" val="3964004396"/>
                    </a:ext>
                  </a:extLst>
                </a:gridCol>
                <a:gridCol w="674643">
                  <a:extLst>
                    <a:ext uri="{9D8B030D-6E8A-4147-A177-3AD203B41FA5}">
                      <a16:colId xmlns:a16="http://schemas.microsoft.com/office/drawing/2014/main" val="1918894848"/>
                    </a:ext>
                  </a:extLst>
                </a:gridCol>
                <a:gridCol w="674643">
                  <a:extLst>
                    <a:ext uri="{9D8B030D-6E8A-4147-A177-3AD203B41FA5}">
                      <a16:colId xmlns:a16="http://schemas.microsoft.com/office/drawing/2014/main" val="3424753702"/>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Meridian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7593"/>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885521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844653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58337326"/>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6,269.1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64300577"/>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6,093.3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15260830"/>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12,362.4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0061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10680907"/>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6,913.8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7590431"/>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1,747.8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9229251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8,661.6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4403651"/>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21,024.0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006100"/>
                          </a:solidFill>
                          <a:effectLst/>
                          <a:latin typeface="Calibri" panose="020F050202020403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068701299"/>
                  </a:ext>
                </a:extLst>
              </a:tr>
              <a:tr h="152400">
                <a:tc>
                  <a:txBody>
                    <a:bodyPr/>
                    <a:lstStyle/>
                    <a:p>
                      <a:pPr algn="l" fontAlgn="ctr"/>
                      <a:r>
                        <a:rPr lang="en-CA" sz="1000" b="0" i="0" u="none" strike="noStrike">
                          <a:effectLst/>
                          <a:latin typeface="Calibri" panose="020F0502020204030204" pitchFamily="34" charset="0"/>
                        </a:rPr>
                        <a:t>Mutual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3,490.8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76587883"/>
                  </a:ext>
                </a:extLst>
              </a:tr>
              <a:tr h="152400">
                <a:tc gridSpan="5">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378383"/>
                  </a:ext>
                </a:extLst>
              </a:tr>
            </a:tbl>
          </a:graphicData>
        </a:graphic>
      </p:graphicFrame>
    </p:spTree>
    <p:extLst>
      <p:ext uri="{BB962C8B-B14F-4D97-AF65-F5344CB8AC3E}">
        <p14:creationId xmlns:p14="http://schemas.microsoft.com/office/powerpoint/2010/main" val="2615863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436800"/>
            <a:ext cx="3657600" cy="1600200"/>
          </a:xfrm>
        </p:spPr>
        <p:txBody>
          <a:bodyPr/>
          <a:lstStyle/>
          <a:p>
            <a:r>
              <a:rPr lang="en-CA" dirty="0"/>
              <a:t>% Change in Share of Ontario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114</a:t>
            </a:fld>
            <a:endParaRPr lang="en-US" b="0">
              <a:solidFill>
                <a:schemeClr val="bg1"/>
              </a:solidFill>
            </a:endParaRPr>
          </a:p>
        </p:txBody>
      </p:sp>
      <p:sp>
        <p:nvSpPr>
          <p:cNvPr id="2" name="TextBox 1"/>
          <p:cNvSpPr txBox="1"/>
          <p:nvPr/>
        </p:nvSpPr>
        <p:spPr>
          <a:xfrm>
            <a:off x="6705600" y="6534626"/>
            <a:ext cx="914400" cy="215444"/>
          </a:xfrm>
          <a:prstGeom prst="rect">
            <a:avLst/>
          </a:prstGeom>
          <a:noFill/>
        </p:spPr>
        <p:txBody>
          <a:bodyPr wrap="square" rtlCol="0">
            <a:spAutoFit/>
          </a:bodyPr>
          <a:lstStyle/>
          <a:p>
            <a:r>
              <a:rPr lang="en-US" sz="800" b="0" dirty="0"/>
              <a:t>18 FW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2" descr="Meridian_Logo_transparency.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6020" y="797401"/>
            <a:ext cx="1352306" cy="878999"/>
          </a:xfrm>
          <a:prstGeom prst="rect">
            <a:avLst/>
          </a:prstGeom>
        </p:spPr>
      </p:pic>
      <p:graphicFrame>
        <p:nvGraphicFramePr>
          <p:cNvPr id="9" name="Chart 8">
            <a:extLst>
              <a:ext uri="{FF2B5EF4-FFF2-40B4-BE49-F238E27FC236}">
                <a16:creationId xmlns:a16="http://schemas.microsoft.com/office/drawing/2014/main" id="{00000000-0008-0000-1200-000017000000}"/>
              </a:ext>
            </a:extLst>
          </p:cNvPr>
          <p:cNvGraphicFramePr>
            <a:graphicFrameLocks/>
          </p:cNvGraphicFramePr>
          <p:nvPr>
            <p:extLst>
              <p:ext uri="{D42A27DB-BD31-4B8C-83A1-F6EECF244321}">
                <p14:modId xmlns:p14="http://schemas.microsoft.com/office/powerpoint/2010/main" val="2108279139"/>
              </p:ext>
            </p:extLst>
          </p:nvPr>
        </p:nvGraphicFramePr>
        <p:xfrm>
          <a:off x="3464" y="1763764"/>
          <a:ext cx="5032375" cy="462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8DC8A95B-C595-2748-8266-25F5AF1DE8C5}"/>
              </a:ext>
            </a:extLst>
          </p:cNvPr>
          <p:cNvGraphicFramePr>
            <a:graphicFrameLocks noGrp="1"/>
          </p:cNvGraphicFramePr>
          <p:nvPr>
            <p:extLst>
              <p:ext uri="{D42A27DB-BD31-4B8C-83A1-F6EECF244321}">
                <p14:modId xmlns:p14="http://schemas.microsoft.com/office/powerpoint/2010/main" val="1209671190"/>
              </p:ext>
            </p:extLst>
          </p:nvPr>
        </p:nvGraphicFramePr>
        <p:xfrm>
          <a:off x="5715165" y="4075164"/>
          <a:ext cx="3263900" cy="2120265"/>
        </p:xfrm>
        <a:graphic>
          <a:graphicData uri="http://schemas.openxmlformats.org/drawingml/2006/table">
            <a:tbl>
              <a:tblPr/>
              <a:tblGrid>
                <a:gridCol w="1191482">
                  <a:extLst>
                    <a:ext uri="{9D8B030D-6E8A-4147-A177-3AD203B41FA5}">
                      <a16:colId xmlns:a16="http://schemas.microsoft.com/office/drawing/2014/main" val="2401005882"/>
                    </a:ext>
                  </a:extLst>
                </a:gridCol>
                <a:gridCol w="722494">
                  <a:extLst>
                    <a:ext uri="{9D8B030D-6E8A-4147-A177-3AD203B41FA5}">
                      <a16:colId xmlns:a16="http://schemas.microsoft.com/office/drawing/2014/main" val="1040263243"/>
                    </a:ext>
                  </a:extLst>
                </a:gridCol>
                <a:gridCol w="674962">
                  <a:extLst>
                    <a:ext uri="{9D8B030D-6E8A-4147-A177-3AD203B41FA5}">
                      <a16:colId xmlns:a16="http://schemas.microsoft.com/office/drawing/2014/main" val="1685112310"/>
                    </a:ext>
                  </a:extLst>
                </a:gridCol>
                <a:gridCol w="674962">
                  <a:extLst>
                    <a:ext uri="{9D8B030D-6E8A-4147-A177-3AD203B41FA5}">
                      <a16:colId xmlns:a16="http://schemas.microsoft.com/office/drawing/2014/main" val="868312855"/>
                    </a:ext>
                  </a:extLst>
                </a:gridCol>
              </a:tblGrid>
              <a:tr h="352425">
                <a:tc>
                  <a:txBody>
                    <a:bodyPr/>
                    <a:lstStyle/>
                    <a:p>
                      <a:pPr algn="l" fontAlgn="ctr"/>
                      <a:r>
                        <a:rPr lang="en-CA" sz="1000" b="1" i="0" u="none" strike="noStrike">
                          <a:solidFill>
                            <a:srgbClr val="FFFFFF"/>
                          </a:solidFill>
                          <a:effectLst/>
                          <a:latin typeface="Calibri" panose="020F0502020204030204" pitchFamily="34" charset="0"/>
                        </a:rPr>
                        <a:t>Meridian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7593"/>
                    </a:solidFill>
                  </a:tcPr>
                </a:tc>
                <a:tc gridSpan="3">
                  <a:txBody>
                    <a:bodyPr/>
                    <a:lstStyle/>
                    <a:p>
                      <a:pPr algn="ctr" fontAlgn="ctr"/>
                      <a:r>
                        <a:rPr lang="en-CA" sz="1000" b="1" i="0" u="none" strike="noStrike">
                          <a:effectLst/>
                          <a:latin typeface="Calibri" panose="020F0502020204030204" pitchFamily="34" charset="0"/>
                        </a:rPr>
                        <a:t>Share of Ontario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811446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69777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16099695"/>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88146363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5221656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3601730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23397879"/>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5636646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8286003"/>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50157357"/>
                  </a:ext>
                </a:extLst>
              </a:tr>
              <a:tr h="152400">
                <a:tc>
                  <a:txBody>
                    <a:bodyPr/>
                    <a:lstStyle/>
                    <a:p>
                      <a:pPr algn="l" fontAlgn="ctr"/>
                      <a:r>
                        <a:rPr lang="en-CA" sz="1000" b="0" i="0" u="none" strike="noStrike">
                          <a:effectLst/>
                          <a:latin typeface="Calibri" panose="020F0502020204030204" pitchFamily="34" charset="0"/>
                        </a:rPr>
                        <a:t>Mutual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361222135"/>
                  </a:ext>
                </a:extLst>
              </a:tr>
              <a:tr h="152400">
                <a:tc gridSpan="4">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1072449"/>
                  </a:ext>
                </a:extLst>
              </a:tr>
            </a:tbl>
          </a:graphicData>
        </a:graphic>
      </p:graphicFrame>
    </p:spTree>
    <p:extLst>
      <p:ext uri="{BB962C8B-B14F-4D97-AF65-F5344CB8AC3E}">
        <p14:creationId xmlns:p14="http://schemas.microsoft.com/office/powerpoint/2010/main" val="18985020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3066795" y="460375"/>
            <a:ext cx="4308475" cy="1216025"/>
          </a:xfrm>
        </p:spPr>
        <p:txBody>
          <a:bodyPr/>
          <a:lstStyle/>
          <a:p>
            <a:pPr eaLnBrk="1" hangingPunct="1"/>
            <a:r>
              <a:rPr lang="en-CA" dirty="0"/>
              <a:t>Press Releases</a:t>
            </a:r>
          </a:p>
        </p:txBody>
      </p:sp>
      <p:sp>
        <p:nvSpPr>
          <p:cNvPr id="95237" name="Rectangle 3"/>
          <p:cNvSpPr>
            <a:spLocks noGrp="1" noChangeArrowheads="1"/>
          </p:cNvSpPr>
          <p:nvPr>
            <p:ph idx="1"/>
          </p:nvPr>
        </p:nvSpPr>
        <p:spPr/>
        <p:txBody>
          <a:bodyPr>
            <a:noAutofit/>
          </a:bodyPr>
          <a:lstStyle/>
          <a:p>
            <a:pPr>
              <a:lnSpc>
                <a:spcPct val="100000"/>
              </a:lnSpc>
              <a:buFont typeface="Wingdings" charset="2"/>
              <a:buChar char="§"/>
            </a:pPr>
            <a:endParaRPr lang="en-CA" sz="1000" dirty="0"/>
          </a:p>
          <a:p>
            <a:pPr>
              <a:lnSpc>
                <a:spcPct val="100000"/>
              </a:lnSpc>
              <a:buFont typeface="Wingdings" charset="2"/>
              <a:buChar char="§"/>
            </a:pPr>
            <a:r>
              <a:rPr lang="en-CA" sz="1000" dirty="0"/>
              <a:t>Toronto, Ontario (July 07, 2021) – Today, </a:t>
            </a:r>
            <a:r>
              <a:rPr lang="en-CA" sz="1000" u="sng" dirty="0">
                <a:hlinkClick r:id="rId3"/>
              </a:rPr>
              <a:t>BarterPay</a:t>
            </a:r>
            <a:r>
              <a:rPr lang="en-CA" sz="1000" dirty="0"/>
              <a:t>, Canada’s bartering system for businesses and charities, and Meridian, Ontario’s largest credit union and second largest in Canada, announce a new partnership to bring the </a:t>
            </a:r>
            <a:r>
              <a:rPr lang="en-CA" sz="1000" u="sng" dirty="0">
                <a:hlinkClick r:id="rId4"/>
              </a:rPr>
              <a:t>BarterPay</a:t>
            </a:r>
            <a:r>
              <a:rPr lang="en-CA" sz="1000" dirty="0"/>
              <a:t> trading platform to 25,000 Meridian Business Banking Members across the province.</a:t>
            </a:r>
            <a:endParaRPr lang="en-US" sz="1000" b="0" i="0" dirty="0">
              <a:solidFill>
                <a:schemeClr val="tx1"/>
              </a:solidFill>
              <a:effectLst/>
              <a:latin typeface="Sofia"/>
            </a:endParaRPr>
          </a:p>
          <a:p>
            <a:pPr>
              <a:lnSpc>
                <a:spcPct val="100000"/>
              </a:lnSpc>
              <a:buFont typeface="Wingdings" charset="2"/>
              <a:buChar char="§"/>
            </a:pPr>
            <a:r>
              <a:rPr lang="en-US" sz="1000" b="0" i="0" dirty="0">
                <a:solidFill>
                  <a:schemeClr val="tx1"/>
                </a:solidFill>
                <a:effectLst/>
                <a:latin typeface="Sofia"/>
              </a:rPr>
              <a:t>(May 25, 2021) − Meridian announced today that Bill </a:t>
            </a:r>
            <a:r>
              <a:rPr lang="en-US" sz="1000" b="0" i="0" dirty="0" err="1">
                <a:solidFill>
                  <a:schemeClr val="tx1"/>
                </a:solidFill>
                <a:effectLst/>
                <a:latin typeface="Sofia"/>
              </a:rPr>
              <a:t>Maurin</a:t>
            </a:r>
            <a:r>
              <a:rPr lang="en-US" sz="1000" b="0" i="0" dirty="0">
                <a:solidFill>
                  <a:schemeClr val="tx1"/>
                </a:solidFill>
                <a:effectLst/>
                <a:latin typeface="Sofia"/>
              </a:rPr>
              <a:t>, President &amp; CEO of Meridian/motusbank, is stepping down from his post effective May 31, 2021 after a successful seven-year tenure in his current role and 18 years with the organization.</a:t>
            </a:r>
            <a:br>
              <a:rPr lang="en-US" sz="1000" dirty="0">
                <a:solidFill>
                  <a:schemeClr val="tx1"/>
                </a:solidFill>
              </a:rPr>
            </a:br>
            <a:r>
              <a:rPr lang="en-US" sz="1000" b="0" i="0" dirty="0">
                <a:solidFill>
                  <a:schemeClr val="tx1"/>
                </a:solidFill>
                <a:effectLst/>
                <a:latin typeface="Sofia"/>
              </a:rPr>
              <a:t> </a:t>
            </a:r>
            <a:br>
              <a:rPr lang="en-US" sz="1000" dirty="0">
                <a:solidFill>
                  <a:schemeClr val="tx1"/>
                </a:solidFill>
              </a:rPr>
            </a:br>
            <a:r>
              <a:rPr lang="en-US" sz="1000" b="0" i="0" dirty="0">
                <a:solidFill>
                  <a:schemeClr val="tx1"/>
                </a:solidFill>
                <a:effectLst/>
                <a:latin typeface="Sofia"/>
              </a:rPr>
              <a:t>Meridian’s Board of Directors has appointed Gary </a:t>
            </a:r>
            <a:r>
              <a:rPr lang="en-US" sz="1000" b="0" i="0" dirty="0" err="1">
                <a:solidFill>
                  <a:schemeClr val="tx1"/>
                </a:solidFill>
                <a:effectLst/>
                <a:latin typeface="Sofia"/>
              </a:rPr>
              <a:t>Genik</a:t>
            </a:r>
            <a:r>
              <a:rPr lang="en-US" sz="1000" b="0" i="0" dirty="0">
                <a:solidFill>
                  <a:schemeClr val="tx1"/>
                </a:solidFill>
                <a:effectLst/>
                <a:latin typeface="Sofia"/>
              </a:rPr>
              <a:t> as Interim President &amp; Chief Executive Officer, Meridian/</a:t>
            </a:r>
            <a:r>
              <a:rPr lang="en-US" sz="1000" b="0" i="0" dirty="0" err="1">
                <a:solidFill>
                  <a:schemeClr val="tx1"/>
                </a:solidFill>
                <a:effectLst/>
                <a:latin typeface="Sofia"/>
              </a:rPr>
              <a:t>motusbank</a:t>
            </a:r>
            <a:r>
              <a:rPr lang="en-US" sz="1000" b="0" i="0" dirty="0">
                <a:solidFill>
                  <a:schemeClr val="tx1"/>
                </a:solidFill>
                <a:effectLst/>
                <a:latin typeface="Sofia"/>
              </a:rPr>
              <a:t>, effective June 1, 2021, while the Board conducts a search for Bill’s long-term replacement. Bill will be staying on to assist the interim CEO in an advisory capacity until July 31, 2021 to ensure a smooth transition.</a:t>
            </a:r>
          </a:p>
          <a:p>
            <a:pPr>
              <a:lnSpc>
                <a:spcPct val="100000"/>
              </a:lnSpc>
              <a:buFont typeface="Wingdings" charset="2"/>
              <a:buChar char="§"/>
            </a:pPr>
            <a:r>
              <a:rPr lang="en-CA" sz="1000" dirty="0"/>
              <a:t>Toronto, ON (May 10, 2021) – Meridian, Canada’s second largest credit union and largest in Ontario, launches its new brand awareness campaign today, reinforcing the organization’s purpose driven goal of helping its Members build resilience, today and in the future, in every aspect of their lives.</a:t>
            </a:r>
          </a:p>
          <a:p>
            <a:pPr>
              <a:lnSpc>
                <a:spcPct val="100000"/>
              </a:lnSpc>
              <a:buFont typeface="Wingdings" charset="2"/>
              <a:buChar char="§"/>
            </a:pPr>
            <a:r>
              <a:rPr lang="en-CA" sz="1000" b="1" dirty="0"/>
              <a:t>Toronto</a:t>
            </a:r>
            <a:r>
              <a:rPr lang="en-CA" sz="1000" dirty="0"/>
              <a:t> (</a:t>
            </a:r>
            <a:r>
              <a:rPr lang="en-CA" sz="1000" b="1" dirty="0"/>
              <a:t>May 4, 2021</a:t>
            </a:r>
            <a:r>
              <a:rPr lang="en-CA" sz="1000" dirty="0"/>
              <a:t>) - Meridian and Accord Financial Corp. announced a strategic partnership today to provide small and medium businesses with more options for financing. It comes at a time when businesses are looking for ways to ensure they succeed today and be positioned for the post-pandemic future. </a:t>
            </a:r>
          </a:p>
          <a:p>
            <a:pPr>
              <a:lnSpc>
                <a:spcPct val="100000"/>
              </a:lnSpc>
              <a:buFont typeface="Wingdings" charset="2"/>
              <a:buChar char="§"/>
            </a:pPr>
            <a:r>
              <a:rPr lang="en-CA" sz="1000" dirty="0"/>
              <a:t>January 25, 2021 (</a:t>
            </a:r>
            <a:r>
              <a:rPr lang="en-CA" sz="1000" b="1" dirty="0"/>
              <a:t>TORONTO</a:t>
            </a:r>
            <a:r>
              <a:rPr lang="en-CA" sz="1000" dirty="0"/>
              <a:t>, ON) − Meridian, Ontario’s largest credit union and second largest in Canada, has partnered with CU Dealer Finance Corporation (CUDF) to launch a new vehicle financing brokerage in Ontario operating as “</a:t>
            </a:r>
            <a:r>
              <a:rPr lang="en-CA" sz="1000" dirty="0" err="1"/>
              <a:t>DriveON</a:t>
            </a:r>
            <a:r>
              <a:rPr lang="en-CA" sz="1000" dirty="0"/>
              <a:t>, Powered by Meridian.”</a:t>
            </a:r>
            <a:endParaRPr lang="en-CA" sz="1000" b="1" dirty="0"/>
          </a:p>
        </p:txBody>
      </p:sp>
      <p:sp>
        <p:nvSpPr>
          <p:cNvPr id="9523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E88F8FD-5D03-4126-A1D5-0959A06F6551}" type="slidenum">
              <a:rPr lang="en-US" b="0" smtClean="0">
                <a:solidFill>
                  <a:schemeClr val="bg1"/>
                </a:solidFill>
              </a:rPr>
              <a:pPr/>
              <a:t>115</a:t>
            </a:fld>
            <a:endParaRPr lang="en-US" b="0">
              <a:solidFill>
                <a:schemeClr val="bg1"/>
              </a:solidFill>
            </a:endParaRPr>
          </a:p>
        </p:txBody>
      </p:sp>
      <p:sp>
        <p:nvSpPr>
          <p:cNvPr id="2" name="TextBox 1"/>
          <p:cNvSpPr txBox="1"/>
          <p:nvPr/>
        </p:nvSpPr>
        <p:spPr>
          <a:xfrm>
            <a:off x="8409363"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5"/>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2" descr="Meridian_Logo_transparency.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6020" y="797401"/>
            <a:ext cx="1352306" cy="878999"/>
          </a:xfrm>
          <a:prstGeom prst="rect">
            <a:avLst/>
          </a:prstGeom>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55365"/>
            <a:ext cx="38862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Changes in Share of Total Market</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9830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F618FF5-4FBF-48EB-BD46-C4E5EABE2C53}" type="slidenum">
              <a:rPr lang="en-US" b="0" smtClean="0">
                <a:solidFill>
                  <a:schemeClr val="bg1"/>
                </a:solidFill>
              </a:rPr>
              <a:pPr/>
              <a:t>116</a:t>
            </a:fld>
            <a:endParaRPr lang="en-US" b="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685800"/>
            <a:ext cx="1982498" cy="96516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967689" y="1859790"/>
            <a:ext cx="3720830" cy="2492990"/>
          </a:xfrm>
          <a:prstGeom prst="rect">
            <a:avLst/>
          </a:prstGeom>
          <a:noFill/>
        </p:spPr>
        <p:txBody>
          <a:bodyPr wrap="square" rtlCol="0">
            <a:spAutoFit/>
          </a:bodyPr>
          <a:lstStyle/>
          <a:p>
            <a:pPr algn="l"/>
            <a:r>
              <a:rPr lang="en-CA" b="0" dirty="0"/>
              <a:t>Alterna is Canada’s 9th largest and Ontario’s 3rd largest credit union with assets of $6.7B, 159k members and 38 locations (Q4’20).  </a:t>
            </a:r>
          </a:p>
          <a:p>
            <a:pPr algn="l"/>
            <a:endParaRPr lang="en-CA" b="0" dirty="0"/>
          </a:p>
          <a:p>
            <a:pPr algn="l"/>
            <a:r>
              <a:rPr lang="en-CA" b="0" dirty="0"/>
              <a:t>Alterna purchased Ottawa Women's Credit Union Oct 2013.  Alterna merged with Peterborough Community and Nexus Credit Unions in 2016 operating with the federated credit union model.  Merged with Toronto Municipal Employees Credit Union Dec 1, 2018.  Merged with Quinte First June 1, 2020.  Merged with Member Saving Dec 31, 2020.</a:t>
            </a:r>
            <a:endParaRPr lang="en-US"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sp>
        <p:nvSpPr>
          <p:cNvPr id="13" name="TextBox 12"/>
          <p:cNvSpPr txBox="1"/>
          <p:nvPr/>
        </p:nvSpPr>
        <p:spPr>
          <a:xfrm>
            <a:off x="474345" y="6096000"/>
            <a:ext cx="2954655" cy="246221"/>
          </a:xfrm>
          <a:prstGeom prst="rect">
            <a:avLst/>
          </a:prstGeom>
          <a:noFill/>
        </p:spPr>
        <p:txBody>
          <a:bodyPr wrap="none" rtlCol="0">
            <a:spAutoFit/>
          </a:bodyPr>
          <a:lstStyle/>
          <a:p>
            <a:r>
              <a:rPr lang="en-US" sz="1000" b="0" dirty="0"/>
              <a:t>Note:  Fintech partner </a:t>
            </a:r>
            <a:r>
              <a:rPr lang="mr-IN" sz="1000" b="0" dirty="0"/>
              <a:t>–</a:t>
            </a:r>
            <a:r>
              <a:rPr lang="en-US" sz="1000" b="0" dirty="0"/>
              <a:t> </a:t>
            </a:r>
            <a:r>
              <a:rPr lang="en-US" sz="1000" b="0" dirty="0" err="1"/>
              <a:t>Lendful</a:t>
            </a:r>
            <a:r>
              <a:rPr lang="en-US" sz="1000" b="0" dirty="0"/>
              <a:t> Financial</a:t>
            </a:r>
          </a:p>
        </p:txBody>
      </p:sp>
      <p:graphicFrame>
        <p:nvGraphicFramePr>
          <p:cNvPr id="15" name="Chart 14">
            <a:extLst>
              <a:ext uri="{FF2B5EF4-FFF2-40B4-BE49-F238E27FC236}">
                <a16:creationId xmlns:a16="http://schemas.microsoft.com/office/drawing/2014/main" id="{00000000-0008-0000-1100-00001A000000}"/>
              </a:ext>
            </a:extLst>
          </p:cNvPr>
          <p:cNvGraphicFramePr>
            <a:graphicFrameLocks/>
          </p:cNvGraphicFramePr>
          <p:nvPr>
            <p:extLst>
              <p:ext uri="{D42A27DB-BD31-4B8C-83A1-F6EECF244321}">
                <p14:modId xmlns:p14="http://schemas.microsoft.com/office/powerpoint/2010/main" val="517737388"/>
              </p:ext>
            </p:extLst>
          </p:nvPr>
        </p:nvGraphicFramePr>
        <p:xfrm>
          <a:off x="71903" y="1732835"/>
          <a:ext cx="4500097" cy="4486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6DE3254C-EF87-D64C-A0F1-98FC58C960D7}"/>
              </a:ext>
            </a:extLst>
          </p:cNvPr>
          <p:cNvGraphicFramePr>
            <a:graphicFrameLocks noGrp="1"/>
          </p:cNvGraphicFramePr>
          <p:nvPr>
            <p:extLst>
              <p:ext uri="{D42A27DB-BD31-4B8C-83A1-F6EECF244321}">
                <p14:modId xmlns:p14="http://schemas.microsoft.com/office/powerpoint/2010/main" val="7933450"/>
              </p:ext>
            </p:extLst>
          </p:nvPr>
        </p:nvGraphicFramePr>
        <p:xfrm>
          <a:off x="5097925" y="4476754"/>
          <a:ext cx="3937001" cy="1676400"/>
        </p:xfrm>
        <a:graphic>
          <a:graphicData uri="http://schemas.openxmlformats.org/drawingml/2006/table">
            <a:tbl>
              <a:tblPr/>
              <a:tblGrid>
                <a:gridCol w="1190919">
                  <a:extLst>
                    <a:ext uri="{9D8B030D-6E8A-4147-A177-3AD203B41FA5}">
                      <a16:colId xmlns:a16="http://schemas.microsoft.com/office/drawing/2014/main" val="3017058350"/>
                    </a:ext>
                  </a:extLst>
                </a:gridCol>
                <a:gridCol w="722153">
                  <a:extLst>
                    <a:ext uri="{9D8B030D-6E8A-4147-A177-3AD203B41FA5}">
                      <a16:colId xmlns:a16="http://schemas.microsoft.com/office/drawing/2014/main" val="2397187725"/>
                    </a:ext>
                  </a:extLst>
                </a:gridCol>
                <a:gridCol w="674643">
                  <a:extLst>
                    <a:ext uri="{9D8B030D-6E8A-4147-A177-3AD203B41FA5}">
                      <a16:colId xmlns:a16="http://schemas.microsoft.com/office/drawing/2014/main" val="2988275833"/>
                    </a:ext>
                  </a:extLst>
                </a:gridCol>
                <a:gridCol w="674643">
                  <a:extLst>
                    <a:ext uri="{9D8B030D-6E8A-4147-A177-3AD203B41FA5}">
                      <a16:colId xmlns:a16="http://schemas.microsoft.com/office/drawing/2014/main" val="2963669661"/>
                    </a:ext>
                  </a:extLst>
                </a:gridCol>
                <a:gridCol w="674643">
                  <a:extLst>
                    <a:ext uri="{9D8B030D-6E8A-4147-A177-3AD203B41FA5}">
                      <a16:colId xmlns:a16="http://schemas.microsoft.com/office/drawing/2014/main" val="3334254387"/>
                    </a:ext>
                  </a:extLst>
                </a:gridCol>
              </a:tblGrid>
              <a:tr h="152400">
                <a:tc>
                  <a:txBody>
                    <a:bodyPr/>
                    <a:lstStyle/>
                    <a:p>
                      <a:pPr algn="l" fontAlgn="ctr"/>
                      <a:r>
                        <a:rPr lang="en-CA" sz="1000" b="1" i="0" u="none" strike="noStrike">
                          <a:solidFill>
                            <a:srgbClr val="808080"/>
                          </a:solidFill>
                          <a:effectLst/>
                          <a:latin typeface="Calibri" panose="020F0502020204030204" pitchFamily="34" charset="0"/>
                        </a:rPr>
                        <a:t> Alterna Savings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202"/>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046353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580972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61881611"/>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2,737.8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615523027"/>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2,493.9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56541612"/>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5,231.7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7232400"/>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2,034.8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270053324"/>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011284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2,319.5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0061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66392396"/>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7,551.2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84471828"/>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9936765"/>
                  </a:ext>
                </a:extLst>
              </a:tr>
            </a:tbl>
          </a:graphicData>
        </a:graphic>
      </p:graphicFrame>
    </p:spTree>
    <p:extLst>
      <p:ext uri="{BB962C8B-B14F-4D97-AF65-F5344CB8AC3E}">
        <p14:creationId xmlns:p14="http://schemas.microsoft.com/office/powerpoint/2010/main" val="4115931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455365"/>
            <a:ext cx="38862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 in Share of Ontario Banks and Credit Unions</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117</a:t>
            </a:fld>
            <a:endParaRPr lang="en-US" b="0">
              <a:solidFill>
                <a:schemeClr val="bg1"/>
              </a:solidFill>
            </a:endParaRPr>
          </a:p>
        </p:txBody>
      </p:sp>
      <p:sp>
        <p:nvSpPr>
          <p:cNvPr id="2" name="TextBox 1"/>
          <p:cNvSpPr txBox="1"/>
          <p:nvPr/>
        </p:nvSpPr>
        <p:spPr>
          <a:xfrm>
            <a:off x="6891944" y="6551721"/>
            <a:ext cx="1066800" cy="215444"/>
          </a:xfrm>
          <a:prstGeom prst="rect">
            <a:avLst/>
          </a:prstGeom>
          <a:noFill/>
        </p:spPr>
        <p:txBody>
          <a:bodyPr wrap="square" rtlCol="0">
            <a:spAutoFit/>
          </a:bodyPr>
          <a:lstStyle/>
          <a:p>
            <a:r>
              <a:rPr lang="en-US" sz="800" b="0" dirty="0"/>
              <a:t>18 GK 5</a:t>
            </a:r>
          </a:p>
        </p:txBody>
      </p:sp>
      <p:sp>
        <p:nvSpPr>
          <p:cNvPr id="8"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685800"/>
            <a:ext cx="1982498" cy="96516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1200-00001A000000}"/>
              </a:ext>
            </a:extLst>
          </p:cNvPr>
          <p:cNvGraphicFramePr>
            <a:graphicFrameLocks/>
          </p:cNvGraphicFramePr>
          <p:nvPr>
            <p:extLst>
              <p:ext uri="{D42A27DB-BD31-4B8C-83A1-F6EECF244321}">
                <p14:modId xmlns:p14="http://schemas.microsoft.com/office/powerpoint/2010/main" val="1769779994"/>
              </p:ext>
            </p:extLst>
          </p:nvPr>
        </p:nvGraphicFramePr>
        <p:xfrm>
          <a:off x="77787" y="1763340"/>
          <a:ext cx="5260975" cy="4613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774919F0-A215-FE4B-81E2-123F36679CDF}"/>
              </a:ext>
            </a:extLst>
          </p:cNvPr>
          <p:cNvGraphicFramePr>
            <a:graphicFrameLocks noGrp="1"/>
          </p:cNvGraphicFramePr>
          <p:nvPr>
            <p:extLst>
              <p:ext uri="{D42A27DB-BD31-4B8C-83A1-F6EECF244321}">
                <p14:modId xmlns:p14="http://schemas.microsoft.com/office/powerpoint/2010/main" val="3018659571"/>
              </p:ext>
            </p:extLst>
          </p:nvPr>
        </p:nvGraphicFramePr>
        <p:xfrm>
          <a:off x="5715165" y="4343400"/>
          <a:ext cx="3263900" cy="1847850"/>
        </p:xfrm>
        <a:graphic>
          <a:graphicData uri="http://schemas.openxmlformats.org/drawingml/2006/table">
            <a:tbl>
              <a:tblPr/>
              <a:tblGrid>
                <a:gridCol w="1191482">
                  <a:extLst>
                    <a:ext uri="{9D8B030D-6E8A-4147-A177-3AD203B41FA5}">
                      <a16:colId xmlns:a16="http://schemas.microsoft.com/office/drawing/2014/main" val="218026928"/>
                    </a:ext>
                  </a:extLst>
                </a:gridCol>
                <a:gridCol w="722494">
                  <a:extLst>
                    <a:ext uri="{9D8B030D-6E8A-4147-A177-3AD203B41FA5}">
                      <a16:colId xmlns:a16="http://schemas.microsoft.com/office/drawing/2014/main" val="3431828678"/>
                    </a:ext>
                  </a:extLst>
                </a:gridCol>
                <a:gridCol w="674962">
                  <a:extLst>
                    <a:ext uri="{9D8B030D-6E8A-4147-A177-3AD203B41FA5}">
                      <a16:colId xmlns:a16="http://schemas.microsoft.com/office/drawing/2014/main" val="3020905133"/>
                    </a:ext>
                  </a:extLst>
                </a:gridCol>
                <a:gridCol w="674962">
                  <a:extLst>
                    <a:ext uri="{9D8B030D-6E8A-4147-A177-3AD203B41FA5}">
                      <a16:colId xmlns:a16="http://schemas.microsoft.com/office/drawing/2014/main" val="2669398941"/>
                    </a:ext>
                  </a:extLst>
                </a:gridCol>
              </a:tblGrid>
              <a:tr h="323850">
                <a:tc>
                  <a:txBody>
                    <a:bodyPr/>
                    <a:lstStyle/>
                    <a:p>
                      <a:pPr algn="l" fontAlgn="ctr"/>
                      <a:r>
                        <a:rPr lang="en-CA" sz="1000" b="1" i="0" u="none" strike="noStrike">
                          <a:solidFill>
                            <a:srgbClr val="808080"/>
                          </a:solidFill>
                          <a:effectLst/>
                          <a:latin typeface="Calibri" panose="020F0502020204030204" pitchFamily="34" charset="0"/>
                        </a:rPr>
                        <a:t> Alterna Savings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202"/>
                    </a:solidFill>
                  </a:tcPr>
                </a:tc>
                <a:tc gridSpan="3">
                  <a:txBody>
                    <a:bodyPr/>
                    <a:lstStyle/>
                    <a:p>
                      <a:pPr algn="ctr" fontAlgn="ctr"/>
                      <a:r>
                        <a:rPr lang="en-CA" sz="1000" b="1" i="0" u="none" strike="noStrike">
                          <a:effectLst/>
                          <a:latin typeface="Calibri" panose="020F0502020204030204" pitchFamily="34" charset="0"/>
                        </a:rPr>
                        <a:t>Share of Ontario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929932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776072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35051205"/>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153.1%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865513850"/>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3569322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102.1%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06923654"/>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11556853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5269394"/>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370799599"/>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41155998"/>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8360209"/>
                  </a:ext>
                </a:extLst>
              </a:tr>
            </a:tbl>
          </a:graphicData>
        </a:graphic>
      </p:graphicFrame>
    </p:spTree>
    <p:extLst>
      <p:ext uri="{BB962C8B-B14F-4D97-AF65-F5344CB8AC3E}">
        <p14:creationId xmlns:p14="http://schemas.microsoft.com/office/powerpoint/2010/main" val="1382012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118</a:t>
            </a:fld>
            <a:endParaRPr lang="en-US" b="0">
              <a:solidFill>
                <a:schemeClr val="bg1"/>
              </a:solidFill>
            </a:endParaRPr>
          </a:p>
        </p:txBody>
      </p:sp>
      <p:sp>
        <p:nvSpPr>
          <p:cNvPr id="2" name="TextBox 1"/>
          <p:cNvSpPr txBox="1"/>
          <p:nvPr/>
        </p:nvSpPr>
        <p:spPr>
          <a:xfrm>
            <a:off x="6891944" y="6551721"/>
            <a:ext cx="1066800" cy="215444"/>
          </a:xfrm>
          <a:prstGeom prst="rect">
            <a:avLst/>
          </a:prstGeom>
          <a:noFill/>
        </p:spPr>
        <p:txBody>
          <a:bodyPr wrap="square" rtlCol="0">
            <a:spAutoFit/>
          </a:bodyPr>
          <a:lstStyle/>
          <a:p>
            <a:r>
              <a:rPr lang="en-US" sz="800" b="0" dirty="0"/>
              <a:t>18 GK 5</a:t>
            </a:r>
          </a:p>
        </p:txBody>
      </p:sp>
      <p:sp>
        <p:nvSpPr>
          <p:cNvPr id="8" name="Text Box 6"/>
          <p:cNvSpPr txBox="1">
            <a:spLocks noChangeArrowheads="1"/>
          </p:cNvSpPr>
          <p:nvPr/>
        </p:nvSpPr>
        <p:spPr bwMode="auto">
          <a:xfrm>
            <a:off x="7372889"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3" name="Title 1">
            <a:extLst>
              <a:ext uri="{FF2B5EF4-FFF2-40B4-BE49-F238E27FC236}">
                <a16:creationId xmlns:a16="http://schemas.microsoft.com/office/drawing/2014/main" id="{ADFB3028-2976-F64C-89C2-671BCAB7BB94}"/>
              </a:ext>
            </a:extLst>
          </p:cNvPr>
          <p:cNvSpPr txBox="1">
            <a:spLocks/>
          </p:cNvSpPr>
          <p:nvPr/>
        </p:nvSpPr>
        <p:spPr>
          <a:xfrm>
            <a:off x="3325851" y="505599"/>
            <a:ext cx="3886200" cy="16002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br>
              <a:rPr lang="en-CA" dirty="0">
                <a:latin typeface="Calibri Light" charset="0"/>
                <a:ea typeface="Calibri Light" charset="0"/>
                <a:cs typeface="Calibri Light" charset="0"/>
              </a:rPr>
            </a:br>
            <a:r>
              <a:rPr lang="en-CA" dirty="0">
                <a:latin typeface="Calibri Light" charset="0"/>
                <a:ea typeface="Calibri Light" charset="0"/>
                <a:cs typeface="Calibri Light" charset="0"/>
              </a:rPr>
              <a:t>% Changes in Share of Total Market</a:t>
            </a:r>
            <a:br>
              <a:rPr lang="en-CA" dirty="0">
                <a:latin typeface="Calibri Light" charset="0"/>
                <a:ea typeface="Calibri Light" charset="0"/>
                <a:cs typeface="Calibri Light" charset="0"/>
              </a:rPr>
            </a:br>
            <a:endParaRPr lang="en-US" dirty="0">
              <a:latin typeface="Calibri Light" charset="0"/>
              <a:ea typeface="Calibri Light" charset="0"/>
              <a:cs typeface="Calibri Light" charset="0"/>
            </a:endParaRPr>
          </a:p>
        </p:txBody>
      </p:sp>
      <p:pic>
        <p:nvPicPr>
          <p:cNvPr id="14" name="Picture 13">
            <a:extLst>
              <a:ext uri="{FF2B5EF4-FFF2-40B4-BE49-F238E27FC236}">
                <a16:creationId xmlns:a16="http://schemas.microsoft.com/office/drawing/2014/main" id="{E3E10C24-CBEB-2C45-8203-80079404E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956732"/>
            <a:ext cx="3009900" cy="762000"/>
          </a:xfrm>
          <a:prstGeom prst="rect">
            <a:avLst/>
          </a:prstGeom>
        </p:spPr>
      </p:pic>
      <p:graphicFrame>
        <p:nvGraphicFramePr>
          <p:cNvPr id="11" name="Chart 10">
            <a:extLst>
              <a:ext uri="{FF2B5EF4-FFF2-40B4-BE49-F238E27FC236}">
                <a16:creationId xmlns:a16="http://schemas.microsoft.com/office/drawing/2014/main" id="{1E983273-BA06-4885-8513-0D0373E52077}"/>
              </a:ext>
            </a:extLst>
          </p:cNvPr>
          <p:cNvGraphicFramePr>
            <a:graphicFrameLocks/>
          </p:cNvGraphicFramePr>
          <p:nvPr>
            <p:extLst>
              <p:ext uri="{D42A27DB-BD31-4B8C-83A1-F6EECF244321}">
                <p14:modId xmlns:p14="http://schemas.microsoft.com/office/powerpoint/2010/main" val="171928923"/>
              </p:ext>
            </p:extLst>
          </p:nvPr>
        </p:nvGraphicFramePr>
        <p:xfrm>
          <a:off x="138169" y="1718732"/>
          <a:ext cx="3640666" cy="4453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443E7905-8E01-4134-9B89-2689E45BB7BF}"/>
              </a:ext>
            </a:extLst>
          </p:cNvPr>
          <p:cNvGraphicFramePr>
            <a:graphicFrameLocks noChangeAspect="1"/>
          </p:cNvGraphicFramePr>
          <p:nvPr>
            <p:extLst>
              <p:ext uri="{D42A27DB-BD31-4B8C-83A1-F6EECF244321}">
                <p14:modId xmlns:p14="http://schemas.microsoft.com/office/powerpoint/2010/main" val="3689105509"/>
              </p:ext>
            </p:extLst>
          </p:nvPr>
        </p:nvGraphicFramePr>
        <p:xfrm>
          <a:off x="4429068" y="4491037"/>
          <a:ext cx="4576763" cy="1681163"/>
        </p:xfrm>
        <a:graphic>
          <a:graphicData uri="http://schemas.openxmlformats.org/presentationml/2006/ole">
            <mc:AlternateContent xmlns:mc="http://schemas.openxmlformats.org/markup-compatibility/2006">
              <mc:Choice xmlns:v="urn:schemas-microsoft-com:vml" Requires="v">
                <p:oleObj spid="_x0000_s8193" name="Macro-Enabled Worksheet" r:id="rId6" imgW="4576594" imgH="1681263" progId="Excel.SheetMacroEnabled.12">
                  <p:link updateAutomatic="1"/>
                </p:oleObj>
              </mc:Choice>
              <mc:Fallback>
                <p:oleObj name="Macro-Enabled Worksheet" r:id="rId6" imgW="4576594" imgH="1681263" progId="Excel.SheetMacroEnabled.12">
                  <p:link updateAutomatic="1"/>
                  <p:pic>
                    <p:nvPicPr>
                      <p:cNvPr id="4" name="Object 3">
                        <a:extLst>
                          <a:ext uri="{FF2B5EF4-FFF2-40B4-BE49-F238E27FC236}">
                            <a16:creationId xmlns:a16="http://schemas.microsoft.com/office/drawing/2014/main" id="{443E7905-8E01-4134-9B89-2689E45BB7BF}"/>
                          </a:ext>
                        </a:extLst>
                      </p:cNvPr>
                      <p:cNvPicPr/>
                      <p:nvPr/>
                    </p:nvPicPr>
                    <p:blipFill>
                      <a:blip r:embed="rId7"/>
                      <a:stretch>
                        <a:fillRect/>
                      </a:stretch>
                    </p:blipFill>
                    <p:spPr>
                      <a:xfrm>
                        <a:off x="4429068" y="4491037"/>
                        <a:ext cx="4576763" cy="1681163"/>
                      </a:xfrm>
                      <a:prstGeom prst="rect">
                        <a:avLst/>
                      </a:prstGeom>
                    </p:spPr>
                  </p:pic>
                </p:oleObj>
              </mc:Fallback>
            </mc:AlternateContent>
          </a:graphicData>
        </a:graphic>
      </p:graphicFrame>
    </p:spTree>
    <p:extLst>
      <p:ext uri="{BB962C8B-B14F-4D97-AF65-F5344CB8AC3E}">
        <p14:creationId xmlns:p14="http://schemas.microsoft.com/office/powerpoint/2010/main" val="6831497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3294711" y="434938"/>
            <a:ext cx="4003675" cy="1216025"/>
          </a:xfrm>
        </p:spPr>
        <p:txBody>
          <a:bodyPr/>
          <a:lstStyle/>
          <a:p>
            <a:pPr eaLnBrk="1" hangingPunct="1"/>
            <a:r>
              <a:rPr lang="en-CA" b="1" dirty="0">
                <a:solidFill>
                  <a:schemeClr val="tx1">
                    <a:lumMod val="50000"/>
                    <a:lumOff val="50000"/>
                  </a:schemeClr>
                </a:solidFill>
                <a:latin typeface="Calibri Light" charset="0"/>
                <a:ea typeface="Calibri Light" charset="0"/>
                <a:cs typeface="Calibri Light" charset="0"/>
              </a:rPr>
              <a:t>Press Releases </a:t>
            </a:r>
          </a:p>
        </p:txBody>
      </p:sp>
      <p:sp>
        <p:nvSpPr>
          <p:cNvPr id="100357" name="Rectangle 3"/>
          <p:cNvSpPr>
            <a:spLocks noGrp="1" noChangeArrowheads="1"/>
          </p:cNvSpPr>
          <p:nvPr>
            <p:ph idx="1"/>
          </p:nvPr>
        </p:nvSpPr>
        <p:spPr>
          <a:xfrm>
            <a:off x="846977" y="1823432"/>
            <a:ext cx="7543801" cy="4023360"/>
          </a:xfrm>
        </p:spPr>
        <p:txBody>
          <a:bodyPr>
            <a:noAutofit/>
          </a:bodyPr>
          <a:lstStyle/>
          <a:p>
            <a:r>
              <a:rPr lang="en-US" sz="1000" dirty="0"/>
              <a:t>– October 5, 2021 – Alterna Savings is excited to kick-off Small Business Month by announcing the addition of a targeted savings component, called </a:t>
            </a:r>
            <a:r>
              <a:rPr lang="en-US" sz="1000" dirty="0" err="1"/>
              <a:t>Microsavings</a:t>
            </a:r>
            <a:r>
              <a:rPr lang="en-US" sz="1000" dirty="0"/>
              <a:t>, to its award-winning Community Microfinance Program. Designed to build resilience, this built-in savings program will empower entrepreneurs to create financial reserves for their small businesses and work towards other long-term gains.</a:t>
            </a:r>
            <a:endParaRPr lang="en-CA" sz="1000" b="1" dirty="0"/>
          </a:p>
          <a:p>
            <a:r>
              <a:rPr lang="en-CA" sz="1000" b="1" dirty="0"/>
              <a:t>January 4, 2021 - </a:t>
            </a:r>
            <a:r>
              <a:rPr lang="en-CA" sz="1000" dirty="0"/>
              <a:t>Alterna is thrilled to ring in the new year by announcing that Member Savings Credit Union (Member Savings) is now officially Alterna Savings and Credit Union Limited (Alterna Savings)! </a:t>
            </a:r>
            <a:endParaRPr lang="en-CA" sz="1000" b="1" dirty="0"/>
          </a:p>
          <a:p>
            <a:r>
              <a:rPr lang="en-CA" sz="1000" b="1" dirty="0"/>
              <a:t>Toronto, ON – November 30, 2020 – </a:t>
            </a:r>
            <a:r>
              <a:rPr lang="en-CA" sz="1000" dirty="0"/>
              <a:t>Alterna Savings is committed to doing our part in supporting business owners and building a strong and resilient economy. Through Alterna’s Microfinance Program, we are proud to announce and to support innovative programs like the Afro Caribbean Business Network Foundation (ACBN) </a:t>
            </a:r>
            <a:r>
              <a:rPr lang="en-CA" sz="1000" dirty="0" err="1"/>
              <a:t>MicroLoan</a:t>
            </a:r>
            <a:r>
              <a:rPr lang="en-CA" sz="1000" dirty="0"/>
              <a:t> Fund. </a:t>
            </a:r>
          </a:p>
          <a:p>
            <a:r>
              <a:rPr lang="en-CA" sz="1000" b="1" dirty="0"/>
              <a:t>Toronto, ON – November 30, 2020 – </a:t>
            </a:r>
            <a:r>
              <a:rPr lang="en-CA" sz="1000" dirty="0"/>
              <a:t>Alterna Savings is committed to doing our part in supporting business owners and building a strong and resilient economy. Through Alterna’s Microfinance Program, we are proud to announce and to support innovative programs like the Afro Caribbean Business Network Foundation (ACBN) </a:t>
            </a:r>
            <a:r>
              <a:rPr lang="en-CA" sz="1000" dirty="0" err="1"/>
              <a:t>MicroLoan</a:t>
            </a:r>
            <a:r>
              <a:rPr lang="en-CA" sz="1000" dirty="0"/>
              <a:t> Fund. </a:t>
            </a:r>
          </a:p>
          <a:p>
            <a:r>
              <a:rPr lang="en-US" sz="1000" dirty="0"/>
              <a:t>TORONTO, ON – (November 3, 2020) – Alterna Savings (Alterna) is pleased to open the doors to three new branch locations in the Greater Toronto Area (GTA). These new full-service Alterna branches complete the successful merger of Toronto Municipal Employees’ Savings (TME Savings) and City Savings &amp; Credit Union (City Savings) with Alterna, while also fulfilling their promise to bring the members all the benefits of banking with one of Canada’s top 10 credit unions. </a:t>
            </a:r>
            <a:endParaRPr lang="en-US" sz="1000" b="1" dirty="0"/>
          </a:p>
        </p:txBody>
      </p:sp>
      <p:sp>
        <p:nvSpPr>
          <p:cNvPr id="10035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C785068-025B-4619-87D6-A8C29A3909F8}" type="slidenum">
              <a:rPr lang="en-US" b="0" smtClean="0">
                <a:solidFill>
                  <a:schemeClr val="bg1"/>
                </a:solidFill>
              </a:rPr>
              <a:pPr/>
              <a:t>119</a:t>
            </a:fld>
            <a:endParaRPr lang="en-US" b="0" dirty="0">
              <a:solidFill>
                <a:schemeClr val="bg1"/>
              </a:solidFill>
            </a:endParaRPr>
          </a:p>
        </p:txBody>
      </p:sp>
      <p:sp>
        <p:nvSpPr>
          <p:cNvPr id="2" name="TextBox 1"/>
          <p:cNvSpPr txBox="1"/>
          <p:nvPr/>
        </p:nvSpPr>
        <p:spPr>
          <a:xfrm>
            <a:off x="8433682" y="6534626"/>
            <a:ext cx="634118"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685800"/>
            <a:ext cx="1982498" cy="965163"/>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64162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Quebec </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12</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892234"/>
            <a:ext cx="919162" cy="631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334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3488" y="455365"/>
            <a:ext cx="3581400" cy="1600200"/>
          </a:xfrm>
        </p:spPr>
        <p:txBody>
          <a:bodyPr>
            <a:normAutofit fontScale="90000"/>
          </a:bodyPr>
          <a:lstStyle/>
          <a:p>
            <a:br>
              <a:rPr lang="en-CA" b="1" dirty="0">
                <a:solidFill>
                  <a:schemeClr val="tx1">
                    <a:lumMod val="50000"/>
                    <a:lumOff val="50000"/>
                  </a:schemeClr>
                </a:solidFill>
                <a:latin typeface="Calibri Light" charset="0"/>
                <a:ea typeface="Calibri Light" charset="0"/>
                <a:cs typeface="Calibri Light" charset="0"/>
              </a:rPr>
            </a:br>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Changes in Share of Total Market</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10342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994F6D3-52AC-4AB9-8619-D8493690F3C9}" type="slidenum">
              <a:rPr lang="en-US" b="0" smtClean="0">
                <a:solidFill>
                  <a:schemeClr val="bg1"/>
                </a:solidFill>
              </a:rPr>
              <a:pPr/>
              <a:t>120</a:t>
            </a:fld>
            <a:endParaRPr lang="en-US" b="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476170"/>
            <a:ext cx="1924050" cy="1156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998218" y="1854314"/>
            <a:ext cx="3515632" cy="2123658"/>
          </a:xfrm>
          <a:prstGeom prst="rect">
            <a:avLst/>
          </a:prstGeom>
          <a:noFill/>
        </p:spPr>
        <p:txBody>
          <a:bodyPr wrap="square" rtlCol="0">
            <a:spAutoFit/>
          </a:bodyPr>
          <a:lstStyle/>
          <a:p>
            <a:pPr algn="l"/>
            <a:r>
              <a:rPr lang="en-US" b="0" dirty="0"/>
              <a:t>FirstOntario is Canada’s 16</a:t>
            </a:r>
            <a:r>
              <a:rPr lang="en-US" b="0" baseline="30000" dirty="0"/>
              <a:t>th</a:t>
            </a:r>
            <a:r>
              <a:rPr lang="en-US" b="0" dirty="0"/>
              <a:t> largest credit union, 5th largest in Ontario with $4.9B in assets, 124K members and 33 locations (Q4’20).</a:t>
            </a:r>
          </a:p>
          <a:p>
            <a:pPr algn="l"/>
            <a:endParaRPr lang="en-US" b="0" dirty="0"/>
          </a:p>
          <a:p>
            <a:pPr algn="l"/>
            <a:r>
              <a:rPr lang="en-US" b="0" dirty="0"/>
              <a:t>FirstOntario purchased Rochdale Credit Union Dec 2013.  Merged with Creative Arts Credit Union Oct 31, 2020.</a:t>
            </a:r>
          </a:p>
          <a:p>
            <a:pPr algn="l"/>
            <a:endParaRPr lang="en-US" b="0" dirty="0"/>
          </a:p>
          <a:p>
            <a:pPr algn="l"/>
            <a:endParaRPr lang="en-US" b="0" dirty="0"/>
          </a:p>
          <a:p>
            <a:pPr algn="l"/>
            <a:endParaRPr lang="en-US" b="0" dirty="0"/>
          </a:p>
        </p:txBody>
      </p:sp>
      <p:graphicFrame>
        <p:nvGraphicFramePr>
          <p:cNvPr id="9" name="Chart 8">
            <a:extLst>
              <a:ext uri="{FF2B5EF4-FFF2-40B4-BE49-F238E27FC236}">
                <a16:creationId xmlns:a16="http://schemas.microsoft.com/office/drawing/2014/main" id="{00000000-0008-0000-1100-000018000000}"/>
              </a:ext>
            </a:extLst>
          </p:cNvPr>
          <p:cNvGraphicFramePr>
            <a:graphicFrameLocks/>
          </p:cNvGraphicFramePr>
          <p:nvPr/>
        </p:nvGraphicFramePr>
        <p:xfrm>
          <a:off x="127548" y="1768489"/>
          <a:ext cx="4973955" cy="441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DAD1D210-CB26-3B4B-AFE9-1A94F49A65C3}"/>
              </a:ext>
            </a:extLst>
          </p:cNvPr>
          <p:cNvGraphicFramePr>
            <a:graphicFrameLocks noGrp="1"/>
          </p:cNvGraphicFramePr>
          <p:nvPr/>
        </p:nvGraphicFramePr>
        <p:xfrm>
          <a:off x="5059007" y="4511054"/>
          <a:ext cx="3937001" cy="1676400"/>
        </p:xfrm>
        <a:graphic>
          <a:graphicData uri="http://schemas.openxmlformats.org/drawingml/2006/table">
            <a:tbl>
              <a:tblPr/>
              <a:tblGrid>
                <a:gridCol w="1190919">
                  <a:extLst>
                    <a:ext uri="{9D8B030D-6E8A-4147-A177-3AD203B41FA5}">
                      <a16:colId xmlns:a16="http://schemas.microsoft.com/office/drawing/2014/main" val="3733967214"/>
                    </a:ext>
                  </a:extLst>
                </a:gridCol>
                <a:gridCol w="722153">
                  <a:extLst>
                    <a:ext uri="{9D8B030D-6E8A-4147-A177-3AD203B41FA5}">
                      <a16:colId xmlns:a16="http://schemas.microsoft.com/office/drawing/2014/main" val="1942854539"/>
                    </a:ext>
                  </a:extLst>
                </a:gridCol>
                <a:gridCol w="674643">
                  <a:extLst>
                    <a:ext uri="{9D8B030D-6E8A-4147-A177-3AD203B41FA5}">
                      <a16:colId xmlns:a16="http://schemas.microsoft.com/office/drawing/2014/main" val="2310704359"/>
                    </a:ext>
                  </a:extLst>
                </a:gridCol>
                <a:gridCol w="674643">
                  <a:extLst>
                    <a:ext uri="{9D8B030D-6E8A-4147-A177-3AD203B41FA5}">
                      <a16:colId xmlns:a16="http://schemas.microsoft.com/office/drawing/2014/main" val="1501743243"/>
                    </a:ext>
                  </a:extLst>
                </a:gridCol>
                <a:gridCol w="674643">
                  <a:extLst>
                    <a:ext uri="{9D8B030D-6E8A-4147-A177-3AD203B41FA5}">
                      <a16:colId xmlns:a16="http://schemas.microsoft.com/office/drawing/2014/main" val="108063599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 FirstOntario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4B8F"/>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065970"/>
                  </a:ext>
                </a:extLst>
              </a:tr>
              <a:tr h="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8011460"/>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1,485.9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42897489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2,502.5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4326985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3,988.4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04997897"/>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3,350.1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966389692"/>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99169006"/>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3,445.4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9880530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7,433.7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311909"/>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6989404"/>
                  </a:ext>
                </a:extLst>
              </a:tr>
            </a:tbl>
          </a:graphicData>
        </a:graphic>
      </p:graphicFrame>
    </p:spTree>
    <p:extLst>
      <p:ext uri="{BB962C8B-B14F-4D97-AF65-F5344CB8AC3E}">
        <p14:creationId xmlns:p14="http://schemas.microsoft.com/office/powerpoint/2010/main" val="27718140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3315" y="505599"/>
            <a:ext cx="37338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 in Share of Ontario Banks and Credit Unions</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121</a:t>
            </a:fld>
            <a:endParaRPr lang="en-US" b="0" dirty="0">
              <a:solidFill>
                <a:schemeClr val="bg1"/>
              </a:solidFill>
            </a:endParaRPr>
          </a:p>
        </p:txBody>
      </p:sp>
      <p:sp>
        <p:nvSpPr>
          <p:cNvPr id="2" name="TextBox 1"/>
          <p:cNvSpPr txBox="1"/>
          <p:nvPr/>
        </p:nvSpPr>
        <p:spPr>
          <a:xfrm>
            <a:off x="6629400" y="6534626"/>
            <a:ext cx="1066800" cy="215444"/>
          </a:xfrm>
          <a:prstGeom prst="rect">
            <a:avLst/>
          </a:prstGeom>
          <a:noFill/>
        </p:spPr>
        <p:txBody>
          <a:bodyPr wrap="square" rtlCol="0">
            <a:spAutoFit/>
          </a:bodyPr>
          <a:lstStyle/>
          <a:p>
            <a:r>
              <a:rPr lang="en-US" sz="800" b="0" dirty="0"/>
              <a:t>18 GR 5</a:t>
            </a:r>
          </a:p>
        </p:txBody>
      </p:sp>
      <p:sp>
        <p:nvSpPr>
          <p:cNvPr id="15"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476170"/>
            <a:ext cx="1924050" cy="1156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Chart 8">
            <a:extLst>
              <a:ext uri="{FF2B5EF4-FFF2-40B4-BE49-F238E27FC236}">
                <a16:creationId xmlns:a16="http://schemas.microsoft.com/office/drawing/2014/main" id="{00000000-0008-0000-1200-000018000000}"/>
              </a:ext>
            </a:extLst>
          </p:cNvPr>
          <p:cNvGraphicFramePr>
            <a:graphicFrameLocks/>
          </p:cNvGraphicFramePr>
          <p:nvPr/>
        </p:nvGraphicFramePr>
        <p:xfrm>
          <a:off x="77787" y="1774905"/>
          <a:ext cx="5086350" cy="46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FD842290-A0C0-7E41-A98B-8EF685C1686D}"/>
              </a:ext>
            </a:extLst>
          </p:cNvPr>
          <p:cNvGraphicFramePr>
            <a:graphicFrameLocks noGrp="1"/>
          </p:cNvGraphicFramePr>
          <p:nvPr/>
        </p:nvGraphicFramePr>
        <p:xfrm>
          <a:off x="5715165" y="4343400"/>
          <a:ext cx="3263900" cy="1857375"/>
        </p:xfrm>
        <a:graphic>
          <a:graphicData uri="http://schemas.openxmlformats.org/drawingml/2006/table">
            <a:tbl>
              <a:tblPr/>
              <a:tblGrid>
                <a:gridCol w="1191482">
                  <a:extLst>
                    <a:ext uri="{9D8B030D-6E8A-4147-A177-3AD203B41FA5}">
                      <a16:colId xmlns:a16="http://schemas.microsoft.com/office/drawing/2014/main" val="2164390264"/>
                    </a:ext>
                  </a:extLst>
                </a:gridCol>
                <a:gridCol w="722494">
                  <a:extLst>
                    <a:ext uri="{9D8B030D-6E8A-4147-A177-3AD203B41FA5}">
                      <a16:colId xmlns:a16="http://schemas.microsoft.com/office/drawing/2014/main" val="4048469786"/>
                    </a:ext>
                  </a:extLst>
                </a:gridCol>
                <a:gridCol w="674962">
                  <a:extLst>
                    <a:ext uri="{9D8B030D-6E8A-4147-A177-3AD203B41FA5}">
                      <a16:colId xmlns:a16="http://schemas.microsoft.com/office/drawing/2014/main" val="333875332"/>
                    </a:ext>
                  </a:extLst>
                </a:gridCol>
                <a:gridCol w="674962">
                  <a:extLst>
                    <a:ext uri="{9D8B030D-6E8A-4147-A177-3AD203B41FA5}">
                      <a16:colId xmlns:a16="http://schemas.microsoft.com/office/drawing/2014/main" val="1747498720"/>
                    </a:ext>
                  </a:extLst>
                </a:gridCol>
              </a:tblGrid>
              <a:tr h="333375">
                <a:tc>
                  <a:txBody>
                    <a:bodyPr/>
                    <a:lstStyle/>
                    <a:p>
                      <a:pPr algn="l" fontAlgn="ctr"/>
                      <a:r>
                        <a:rPr lang="en-CA" sz="1000" b="1" i="0" u="none" strike="noStrike">
                          <a:solidFill>
                            <a:srgbClr val="FFFFFF"/>
                          </a:solidFill>
                          <a:effectLst/>
                          <a:latin typeface="Calibri" panose="020F0502020204030204" pitchFamily="34" charset="0"/>
                        </a:rPr>
                        <a:t> FirstOntario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4B8F"/>
                    </a:solidFill>
                  </a:tcPr>
                </a:tc>
                <a:tc gridSpan="3">
                  <a:txBody>
                    <a:bodyPr/>
                    <a:lstStyle/>
                    <a:p>
                      <a:pPr algn="ctr" fontAlgn="ctr"/>
                      <a:r>
                        <a:rPr lang="en-CA" sz="1000" b="1" i="0" u="none" strike="noStrike">
                          <a:effectLst/>
                          <a:latin typeface="Calibri" panose="020F0502020204030204" pitchFamily="34" charset="0"/>
                        </a:rPr>
                        <a:t>Share of Ontario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878821"/>
                  </a:ext>
                </a:extLst>
              </a:tr>
              <a:tr h="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1988427"/>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925468859"/>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774864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808368343"/>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9C0006"/>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4139194499"/>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96179922"/>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9C0006"/>
                          </a:solidFill>
                          <a:effectLst/>
                          <a:latin typeface="Calibri" panose="020F0502020204030204" pitchFamily="34" charset="0"/>
                        </a:rPr>
                        <a:t>-28.2%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5991743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6873092"/>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9477689"/>
                  </a:ext>
                </a:extLst>
              </a:tr>
            </a:tbl>
          </a:graphicData>
        </a:graphic>
      </p:graphicFrame>
    </p:spTree>
    <p:extLst>
      <p:ext uri="{BB962C8B-B14F-4D97-AF65-F5344CB8AC3E}">
        <p14:creationId xmlns:p14="http://schemas.microsoft.com/office/powerpoint/2010/main" val="17539006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05599"/>
            <a:ext cx="4384675" cy="1216025"/>
          </a:xfrm>
        </p:spPr>
        <p:txBody>
          <a:bodyPr/>
          <a:lstStyle/>
          <a:p>
            <a:r>
              <a:rPr lang="en-CA" b="1" dirty="0">
                <a:solidFill>
                  <a:schemeClr val="tx1">
                    <a:lumMod val="50000"/>
                    <a:lumOff val="50000"/>
                  </a:schemeClr>
                </a:solidFill>
                <a:latin typeface="Calibri Light" charset="0"/>
                <a:ea typeface="Calibri Light" charset="0"/>
                <a:cs typeface="Calibri Light" charset="0"/>
              </a:rPr>
              <a:t>Press Releases</a:t>
            </a:r>
          </a:p>
        </p:txBody>
      </p:sp>
      <p:sp>
        <p:nvSpPr>
          <p:cNvPr id="6" name="Content Placeholder 5"/>
          <p:cNvSpPr>
            <a:spLocks noGrp="1"/>
          </p:cNvSpPr>
          <p:nvPr>
            <p:ph idx="1"/>
          </p:nvPr>
        </p:nvSpPr>
        <p:spPr/>
        <p:txBody>
          <a:bodyPr>
            <a:noAutofit/>
          </a:bodyPr>
          <a:lstStyle/>
          <a:p>
            <a:r>
              <a:rPr lang="en-US" sz="1000" b="1" dirty="0"/>
              <a:t>July 20, 2021:  </a:t>
            </a:r>
            <a:r>
              <a:rPr lang="en-CA" sz="1000" dirty="0"/>
              <a:t>The Niagara Host Society is proud to announce that FirstOntario Credit Union has become an official partner of the Niagara 2022 Canada Summer Games — where they will be a sponsor to the 13 for 13 Cultural Festival along with two legs of the Torch Relay. </a:t>
            </a:r>
          </a:p>
          <a:p>
            <a:r>
              <a:rPr lang="en-US" sz="1000" b="1" dirty="0"/>
              <a:t>October 6, 2020 - Hamilton, ON </a:t>
            </a:r>
            <a:r>
              <a:rPr lang="en-US" sz="1000" dirty="0"/>
              <a:t>– Members of Creative Arts Savings &amp; Credit Union (CASCU) have voted overwhelmingly in favour of combining their credit union’s operations with FirstOntario Credit Union. The results of the vote on the proposed merger were announced to CASCU members today, at online Special Members Meetings. </a:t>
            </a:r>
          </a:p>
          <a:p>
            <a:r>
              <a:rPr lang="en-US" sz="1000" dirty="0"/>
              <a:t>Merging the credit unions will create </a:t>
            </a:r>
            <a:r>
              <a:rPr lang="en-US" sz="1000" i="1" dirty="0"/>
              <a:t>Creative Arts Financial, a division of FirstOntario Credit Union. </a:t>
            </a:r>
            <a:r>
              <a:rPr lang="en-US" sz="1000" dirty="0"/>
              <a:t>Creative Arts Financial will fulfill its mission to be the leading provider of financial services to the Arts and Entertainment industry by:   focusing on expanding and enhancing the products and services available to the current CASCU members,  attracting new members from within the Arts and Entertainment industry and    offering the digital banking platforms and solutions required to achieve this distinction. </a:t>
            </a:r>
          </a:p>
          <a:p>
            <a:r>
              <a:rPr lang="en-US" sz="1000" dirty="0"/>
              <a:t>March 4, 2019– FirstOntario Credit Union’s digital banking transition just hit a major milestone. The credit union is the first financial institution in Canada to successfully launch its new website, </a:t>
            </a:r>
            <a:r>
              <a:rPr lang="en-US" sz="1000" dirty="0" err="1"/>
              <a:t>FirstOntario.com</a:t>
            </a:r>
            <a:r>
              <a:rPr lang="en-US" sz="1000" dirty="0"/>
              <a:t>, as part of Forge, a digital banking platform designed by Central 1 using </a:t>
            </a:r>
            <a:r>
              <a:rPr lang="en-US" sz="1000" dirty="0" err="1"/>
              <a:t>Backbase</a:t>
            </a:r>
            <a:r>
              <a:rPr lang="en-US" sz="1000" dirty="0"/>
              <a:t> technology to deliver superior user experience. </a:t>
            </a:r>
          </a:p>
          <a:p>
            <a:r>
              <a:rPr lang="en-CA" sz="1000" dirty="0"/>
              <a:t>November 26, 2018– The people of Cayuga don’t have to venture far to enjoy the new great space that was designed specifically with the FirstOntario Credit Union Member in mind. </a:t>
            </a:r>
          </a:p>
          <a:p>
            <a:r>
              <a:rPr lang="en-CA" sz="1000" dirty="0"/>
              <a:t>The new branch, located at 39 Talbot Street (literally down the road from the old branch) opens its doors today. The full-service branch comes equipped with several unique spaces to accommodate Members, an inviting waiting area, automated teller machine and additional services including a night deposit box for business owners. </a:t>
            </a:r>
            <a:endParaRPr lang="en-CA" sz="1000" b="1" dirty="0"/>
          </a:p>
          <a:p>
            <a:r>
              <a:rPr lang="en-CA" sz="1000" b="1" dirty="0"/>
              <a:t>July 23, 2018– </a:t>
            </a:r>
            <a:r>
              <a:rPr lang="en-CA" sz="1000" dirty="0"/>
              <a:t>FirstOntario Credit Union has launched a new subsidiary called </a:t>
            </a:r>
            <a:r>
              <a:rPr lang="en-CA" sz="1000" i="1" dirty="0"/>
              <a:t>FirstOntario Insurance Brokers Inc. </a:t>
            </a:r>
            <a:r>
              <a:rPr lang="en-CA" sz="1000" dirty="0"/>
              <a:t>Through this move, FirstOntario Credit Union becomes the first credit union in the province to introduce its own insurance brokerage. </a:t>
            </a:r>
          </a:p>
          <a:p>
            <a:r>
              <a:rPr lang="en-CA" sz="1000" dirty="0"/>
              <a:t>Earlier this year credit unions in Ontario were granted regulatory approval to own/operate an insurance brokerage. </a:t>
            </a:r>
            <a:r>
              <a:rPr lang="en-CA" sz="1000" i="1" dirty="0"/>
              <a:t>FirstOntario Insurance Brokers, </a:t>
            </a:r>
            <a:r>
              <a:rPr lang="en-CA" sz="1000" dirty="0"/>
              <a:t>opened for business in July 2018 and offers home and auto insurance. Commercial insurance will be available in the future. </a:t>
            </a:r>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122</a:t>
            </a:fld>
            <a:endParaRPr lang="en-US"/>
          </a:p>
        </p:txBody>
      </p:sp>
      <p:sp>
        <p:nvSpPr>
          <p:cNvPr id="3" name="TextBox 2"/>
          <p:cNvSpPr txBox="1"/>
          <p:nvPr/>
        </p:nvSpPr>
        <p:spPr>
          <a:xfrm>
            <a:off x="8439983" y="6534626"/>
            <a:ext cx="62781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3"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476170"/>
            <a:ext cx="1924050" cy="1156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9868666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5354"/>
            <a:ext cx="4114800" cy="1600200"/>
          </a:xfrm>
        </p:spPr>
        <p:txBody>
          <a:bodyPr/>
          <a:lstStyle/>
          <a:p>
            <a:r>
              <a:rPr lang="en-CA" dirty="0"/>
              <a:t>% Changes in Share of Total Market</a:t>
            </a:r>
            <a:endParaRPr lang="en-US" dirty="0"/>
          </a:p>
        </p:txBody>
      </p:sp>
      <p:sp>
        <p:nvSpPr>
          <p:cNvPr id="1013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D477FA9-D865-45FC-B519-278DBF8CA81D}" type="slidenum">
              <a:rPr lang="en-US" b="0" smtClean="0">
                <a:solidFill>
                  <a:schemeClr val="bg1"/>
                </a:solidFill>
              </a:rPr>
              <a:pPr/>
              <a:t>123</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6" name="Group 5"/>
          <p:cNvGrpSpPr/>
          <p:nvPr/>
        </p:nvGrpSpPr>
        <p:grpSpPr>
          <a:xfrm>
            <a:off x="906953" y="838200"/>
            <a:ext cx="1988647" cy="762000"/>
            <a:chOff x="373553" y="762000"/>
            <a:chExt cx="2650404" cy="914400"/>
          </a:xfrm>
        </p:grpSpPr>
        <p:sp>
          <p:nvSpPr>
            <p:cNvPr id="5" name="Rectangle 4"/>
            <p:cNvSpPr/>
            <p:nvPr/>
          </p:nvSpPr>
          <p:spPr>
            <a:xfrm>
              <a:off x="373553" y="762000"/>
              <a:ext cx="2650404" cy="9144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0782" y="762000"/>
              <a:ext cx="2593175" cy="800351"/>
            </a:xfrm>
            <a:prstGeom prst="rect">
              <a:avLst/>
            </a:prstGeom>
          </p:spPr>
        </p:pic>
      </p:grpSp>
      <p:sp>
        <p:nvSpPr>
          <p:cNvPr id="13" name="TextBox 12"/>
          <p:cNvSpPr txBox="1"/>
          <p:nvPr/>
        </p:nvSpPr>
        <p:spPr>
          <a:xfrm>
            <a:off x="4807085" y="1920045"/>
            <a:ext cx="3720830" cy="1323439"/>
          </a:xfrm>
          <a:prstGeom prst="rect">
            <a:avLst/>
          </a:prstGeom>
          <a:noFill/>
        </p:spPr>
        <p:txBody>
          <a:bodyPr wrap="square" rtlCol="0">
            <a:spAutoFit/>
          </a:bodyPr>
          <a:lstStyle/>
          <a:p>
            <a:pPr algn="l"/>
            <a:r>
              <a:rPr lang="en-CA" sz="1000" b="0" dirty="0"/>
              <a:t>Libro is Canada’s 15th largest and Ontario’s 5th largest credit union with assets of $5.0B, 108k members and 34 locations (Q4’20).  </a:t>
            </a:r>
          </a:p>
          <a:p>
            <a:pPr algn="l"/>
            <a:endParaRPr lang="en-CA" sz="1000" b="0" dirty="0"/>
          </a:p>
          <a:p>
            <a:pPr algn="l"/>
            <a:r>
              <a:rPr lang="en-CA" sz="1000" b="0" dirty="0"/>
              <a:t>Libro merged with United Communities Credit Union Jan 2014 and Hald-Nor Community Credit Union Aug 2015.</a:t>
            </a:r>
          </a:p>
          <a:p>
            <a:pPr algn="l"/>
            <a:endParaRPr lang="en-US" sz="1000" b="0" dirty="0"/>
          </a:p>
        </p:txBody>
      </p:sp>
      <p:sp>
        <p:nvSpPr>
          <p:cNvPr id="14" name="TextBox 13"/>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100-000019000000}"/>
              </a:ext>
            </a:extLst>
          </p:cNvPr>
          <p:cNvGraphicFramePr>
            <a:graphicFrameLocks/>
          </p:cNvGraphicFramePr>
          <p:nvPr/>
        </p:nvGraphicFramePr>
        <p:xfrm>
          <a:off x="-22225" y="1701165"/>
          <a:ext cx="5051425" cy="4480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BD7D6941-51AE-6C49-A939-4E0D2F76BDB3}"/>
              </a:ext>
            </a:extLst>
          </p:cNvPr>
          <p:cNvGraphicFramePr>
            <a:graphicFrameLocks noGrp="1"/>
          </p:cNvGraphicFramePr>
          <p:nvPr/>
        </p:nvGraphicFramePr>
        <p:xfrm>
          <a:off x="5029200" y="4500352"/>
          <a:ext cx="3937001" cy="1676400"/>
        </p:xfrm>
        <a:graphic>
          <a:graphicData uri="http://schemas.openxmlformats.org/drawingml/2006/table">
            <a:tbl>
              <a:tblPr/>
              <a:tblGrid>
                <a:gridCol w="1190919">
                  <a:extLst>
                    <a:ext uri="{9D8B030D-6E8A-4147-A177-3AD203B41FA5}">
                      <a16:colId xmlns:a16="http://schemas.microsoft.com/office/drawing/2014/main" val="2080613093"/>
                    </a:ext>
                  </a:extLst>
                </a:gridCol>
                <a:gridCol w="722153">
                  <a:extLst>
                    <a:ext uri="{9D8B030D-6E8A-4147-A177-3AD203B41FA5}">
                      <a16:colId xmlns:a16="http://schemas.microsoft.com/office/drawing/2014/main" val="2397904764"/>
                    </a:ext>
                  </a:extLst>
                </a:gridCol>
                <a:gridCol w="674643">
                  <a:extLst>
                    <a:ext uri="{9D8B030D-6E8A-4147-A177-3AD203B41FA5}">
                      <a16:colId xmlns:a16="http://schemas.microsoft.com/office/drawing/2014/main" val="2724412896"/>
                    </a:ext>
                  </a:extLst>
                </a:gridCol>
                <a:gridCol w="674643">
                  <a:extLst>
                    <a:ext uri="{9D8B030D-6E8A-4147-A177-3AD203B41FA5}">
                      <a16:colId xmlns:a16="http://schemas.microsoft.com/office/drawing/2014/main" val="3765404260"/>
                    </a:ext>
                  </a:extLst>
                </a:gridCol>
                <a:gridCol w="674643">
                  <a:extLst>
                    <a:ext uri="{9D8B030D-6E8A-4147-A177-3AD203B41FA5}">
                      <a16:colId xmlns:a16="http://schemas.microsoft.com/office/drawing/2014/main" val="13595036"/>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 Libro Credit Union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73BF"/>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729150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905999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6121153"/>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2,338.1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884251379"/>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2,072.7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8046803"/>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4,410.8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300240"/>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1,492.4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03842512"/>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08158996"/>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1,693.2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7414340"/>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6,104.0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6957946"/>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1169866"/>
                  </a:ext>
                </a:extLst>
              </a:tr>
            </a:tbl>
          </a:graphicData>
        </a:graphic>
      </p:graphicFrame>
    </p:spTree>
    <p:extLst>
      <p:ext uri="{BB962C8B-B14F-4D97-AF65-F5344CB8AC3E}">
        <p14:creationId xmlns:p14="http://schemas.microsoft.com/office/powerpoint/2010/main" val="37572143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6661" y="152400"/>
            <a:ext cx="4038600" cy="1600200"/>
          </a:xfrm>
        </p:spPr>
        <p:txBody>
          <a:bodyPr/>
          <a:lstStyle/>
          <a:p>
            <a:r>
              <a:rPr lang="en-CA" dirty="0"/>
              <a:t>% Change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124</a:t>
            </a:fld>
            <a:endParaRPr lang="en-US" b="0" dirty="0">
              <a:solidFill>
                <a:schemeClr val="bg1"/>
              </a:solidFill>
            </a:endParaRPr>
          </a:p>
        </p:txBody>
      </p:sp>
      <p:sp>
        <p:nvSpPr>
          <p:cNvPr id="2" name="TextBox 1"/>
          <p:cNvSpPr txBox="1"/>
          <p:nvPr/>
        </p:nvSpPr>
        <p:spPr>
          <a:xfrm>
            <a:off x="6781800" y="6534626"/>
            <a:ext cx="838200" cy="215444"/>
          </a:xfrm>
          <a:prstGeom prst="rect">
            <a:avLst/>
          </a:prstGeom>
          <a:noFill/>
        </p:spPr>
        <p:txBody>
          <a:bodyPr wrap="square" rtlCol="0">
            <a:spAutoFit/>
          </a:bodyPr>
          <a:lstStyle/>
          <a:p>
            <a:r>
              <a:rPr lang="en-US" sz="800" b="0" dirty="0"/>
              <a:t>18 GD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13" name="Group 12"/>
          <p:cNvGrpSpPr/>
          <p:nvPr/>
        </p:nvGrpSpPr>
        <p:grpSpPr>
          <a:xfrm>
            <a:off x="906953" y="838200"/>
            <a:ext cx="1988647" cy="762000"/>
            <a:chOff x="373553" y="762000"/>
            <a:chExt cx="2650404" cy="914400"/>
          </a:xfrm>
        </p:grpSpPr>
        <p:sp>
          <p:nvSpPr>
            <p:cNvPr id="14" name="Rectangle 13"/>
            <p:cNvSpPr/>
            <p:nvPr/>
          </p:nvSpPr>
          <p:spPr>
            <a:xfrm>
              <a:off x="373553" y="762000"/>
              <a:ext cx="2650404" cy="9144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0782" y="762000"/>
              <a:ext cx="2593175" cy="800351"/>
            </a:xfrm>
            <a:prstGeom prst="rect">
              <a:avLst/>
            </a:prstGeom>
          </p:spPr>
        </p:pic>
      </p:grpSp>
      <p:graphicFrame>
        <p:nvGraphicFramePr>
          <p:cNvPr id="11" name="Chart 10">
            <a:extLst>
              <a:ext uri="{FF2B5EF4-FFF2-40B4-BE49-F238E27FC236}">
                <a16:creationId xmlns:a16="http://schemas.microsoft.com/office/drawing/2014/main" id="{00000000-0008-0000-1200-000019000000}"/>
              </a:ext>
            </a:extLst>
          </p:cNvPr>
          <p:cNvGraphicFramePr>
            <a:graphicFrameLocks/>
          </p:cNvGraphicFramePr>
          <p:nvPr/>
        </p:nvGraphicFramePr>
        <p:xfrm>
          <a:off x="16727" y="1814141"/>
          <a:ext cx="5143500" cy="4619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7FD14933-CC13-7949-B689-AAC17A66CB02}"/>
              </a:ext>
            </a:extLst>
          </p:cNvPr>
          <p:cNvGraphicFramePr>
            <a:graphicFrameLocks noGrp="1"/>
          </p:cNvGraphicFramePr>
          <p:nvPr/>
        </p:nvGraphicFramePr>
        <p:xfrm>
          <a:off x="5715165" y="4349412"/>
          <a:ext cx="3263900" cy="1876425"/>
        </p:xfrm>
        <a:graphic>
          <a:graphicData uri="http://schemas.openxmlformats.org/drawingml/2006/table">
            <a:tbl>
              <a:tblPr/>
              <a:tblGrid>
                <a:gridCol w="1191482">
                  <a:extLst>
                    <a:ext uri="{9D8B030D-6E8A-4147-A177-3AD203B41FA5}">
                      <a16:colId xmlns:a16="http://schemas.microsoft.com/office/drawing/2014/main" val="1947305552"/>
                    </a:ext>
                  </a:extLst>
                </a:gridCol>
                <a:gridCol w="722494">
                  <a:extLst>
                    <a:ext uri="{9D8B030D-6E8A-4147-A177-3AD203B41FA5}">
                      <a16:colId xmlns:a16="http://schemas.microsoft.com/office/drawing/2014/main" val="3709124066"/>
                    </a:ext>
                  </a:extLst>
                </a:gridCol>
                <a:gridCol w="674962">
                  <a:extLst>
                    <a:ext uri="{9D8B030D-6E8A-4147-A177-3AD203B41FA5}">
                      <a16:colId xmlns:a16="http://schemas.microsoft.com/office/drawing/2014/main" val="4195825487"/>
                    </a:ext>
                  </a:extLst>
                </a:gridCol>
                <a:gridCol w="674962">
                  <a:extLst>
                    <a:ext uri="{9D8B030D-6E8A-4147-A177-3AD203B41FA5}">
                      <a16:colId xmlns:a16="http://schemas.microsoft.com/office/drawing/2014/main" val="1305873763"/>
                    </a:ext>
                  </a:extLst>
                </a:gridCol>
              </a:tblGrid>
              <a:tr h="352425">
                <a:tc>
                  <a:txBody>
                    <a:bodyPr/>
                    <a:lstStyle/>
                    <a:p>
                      <a:pPr algn="l" fontAlgn="ctr"/>
                      <a:r>
                        <a:rPr lang="en-CA" sz="1000" b="1" i="0" u="none" strike="noStrike">
                          <a:solidFill>
                            <a:srgbClr val="FFFFFF"/>
                          </a:solidFill>
                          <a:effectLst/>
                          <a:latin typeface="Calibri" panose="020F0502020204030204" pitchFamily="34" charset="0"/>
                        </a:rPr>
                        <a:t> Libro Credit Union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73BF"/>
                    </a:solidFill>
                  </a:tcPr>
                </a:tc>
                <a:tc gridSpan="3">
                  <a:txBody>
                    <a:bodyPr/>
                    <a:lstStyle/>
                    <a:p>
                      <a:pPr algn="ctr" fontAlgn="ctr"/>
                      <a:r>
                        <a:rPr lang="en-CA" sz="1000" b="1" i="0" u="none" strike="noStrike">
                          <a:effectLst/>
                          <a:latin typeface="Calibri" panose="020F0502020204030204" pitchFamily="34" charset="0"/>
                        </a:rPr>
                        <a:t>Share of Ontario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711365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56887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26680480"/>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688680446"/>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0211850"/>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600351178"/>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64797859"/>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43483577"/>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7507971"/>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59251199"/>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781792"/>
                  </a:ext>
                </a:extLst>
              </a:tr>
            </a:tbl>
          </a:graphicData>
        </a:graphic>
      </p:graphicFrame>
    </p:spTree>
    <p:extLst>
      <p:ext uri="{BB962C8B-B14F-4D97-AF65-F5344CB8AC3E}">
        <p14:creationId xmlns:p14="http://schemas.microsoft.com/office/powerpoint/2010/main" val="38037092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02421"/>
            <a:ext cx="5791200" cy="1600200"/>
          </a:xfrm>
        </p:spPr>
        <p:txBody>
          <a:bodyPr/>
          <a:lstStyle/>
          <a:p>
            <a:r>
              <a:rPr lang="en-CA" b="1" dirty="0"/>
              <a:t>Press releases</a:t>
            </a:r>
          </a:p>
        </p:txBody>
      </p:sp>
      <p:sp>
        <p:nvSpPr>
          <p:cNvPr id="3" name="Content Placeholder 2"/>
          <p:cNvSpPr>
            <a:spLocks noGrp="1"/>
          </p:cNvSpPr>
          <p:nvPr>
            <p:ph idx="1"/>
          </p:nvPr>
        </p:nvSpPr>
        <p:spPr>
          <a:xfrm>
            <a:off x="822959" y="1920240"/>
            <a:ext cx="7543801" cy="4023360"/>
          </a:xfrm>
        </p:spPr>
        <p:txBody>
          <a:bodyPr>
            <a:noAutofit/>
          </a:bodyPr>
          <a:lstStyle/>
          <a:p>
            <a:r>
              <a:rPr lang="en-CA" sz="1000" b="1" dirty="0"/>
              <a:t>July 19, 2021 </a:t>
            </a:r>
            <a:r>
              <a:rPr lang="en-CA" sz="1000" dirty="0"/>
              <a:t>Libro Credit Union has announced Janet Johnson as its new Chief Financial Officer and Executive Vice President, Finance, effective August 3, 2021. </a:t>
            </a:r>
            <a:endParaRPr lang="en-US" sz="1000" b="1" dirty="0"/>
          </a:p>
          <a:p>
            <a:r>
              <a:rPr lang="en-US" sz="1000" b="1" dirty="0"/>
              <a:t>May 26, 2020:  </a:t>
            </a:r>
            <a:r>
              <a:rPr lang="en-US" sz="1000" dirty="0"/>
              <a:t>Libro Credit Union is first in Canada with new digital service.  Libro Credit Union is proud to announce it is the first Canadian financial institution to offer a new digital payments service.  Libro Owners – which is what the southwestern Ontario credit union calls customers, because they own a piece of the company –are the first banking customers to have the opportunity to schedule an </a:t>
            </a:r>
            <a:r>
              <a:rPr lang="en-US" sz="1000" i="1" dirty="0" err="1"/>
              <a:t>Interac</a:t>
            </a:r>
            <a:r>
              <a:rPr lang="en-US" sz="1000" i="1" dirty="0"/>
              <a:t> </a:t>
            </a:r>
            <a:r>
              <a:rPr lang="en-US" sz="1000" dirty="0"/>
              <a:t>e-Transfer®, the electronic money transfers sent through </a:t>
            </a:r>
            <a:r>
              <a:rPr lang="en-US" sz="1000" i="1" dirty="0" err="1"/>
              <a:t>Interac</a:t>
            </a:r>
            <a:r>
              <a:rPr lang="en-US" sz="1000" dirty="0"/>
              <a:t>. That’s across the entire banking industry – all banks, credit unions and </a:t>
            </a:r>
            <a:r>
              <a:rPr lang="en-US" sz="1000" dirty="0" err="1"/>
              <a:t>fintechs</a:t>
            </a:r>
            <a:r>
              <a:rPr lang="en-US" sz="1000" dirty="0"/>
              <a:t>.</a:t>
            </a:r>
          </a:p>
          <a:p>
            <a:r>
              <a:rPr lang="en-US" sz="1000" dirty="0"/>
              <a:t>May 14, 2020:  SOUTHWESTERN ONTARIO – Libro Credit Union will soon have a new building in the heart of Watford, ON.  Libro’s future location in Watford will begin to take shape at the corner of Front Street and Nauvoo Road and will be open in 2021. </a:t>
            </a:r>
          </a:p>
          <a:p>
            <a:r>
              <a:rPr lang="en-US" sz="1000" dirty="0"/>
              <a:t>April 9, 2020:  Libro Credit Union has announced it is ready to help southwestern Ontario businesses access the Government of Canada’s new Canada Emergency Business Account.</a:t>
            </a:r>
          </a:p>
          <a:p>
            <a:r>
              <a:rPr lang="en-US" sz="1000" dirty="0"/>
              <a:t>April 3, 2020:  Libro Credit Union has put in place important measures to protect the prosperity of Owners and staff during these challenging times and continues to take action for the public by contributing $320,000 to Covid-19 Emergency Response Initiatives of local United Ways across southwestern Ontario.</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125</a:t>
            </a:fld>
            <a:endParaRPr lang="en-US"/>
          </a:p>
        </p:txBody>
      </p:sp>
      <p:sp>
        <p:nvSpPr>
          <p:cNvPr id="6" name="TextBox 5"/>
          <p:cNvSpPr txBox="1"/>
          <p:nvPr/>
        </p:nvSpPr>
        <p:spPr>
          <a:xfrm>
            <a:off x="8415848" y="6534626"/>
            <a:ext cx="575752"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pSp>
        <p:nvGrpSpPr>
          <p:cNvPr id="10" name="Group 9"/>
          <p:cNvGrpSpPr/>
          <p:nvPr/>
        </p:nvGrpSpPr>
        <p:grpSpPr>
          <a:xfrm>
            <a:off x="906953" y="838200"/>
            <a:ext cx="1988647" cy="762000"/>
            <a:chOff x="373553" y="762000"/>
            <a:chExt cx="2650404" cy="914400"/>
          </a:xfrm>
        </p:grpSpPr>
        <p:sp>
          <p:nvSpPr>
            <p:cNvPr id="11" name="Rectangle 10"/>
            <p:cNvSpPr/>
            <p:nvPr/>
          </p:nvSpPr>
          <p:spPr>
            <a:xfrm>
              <a:off x="373553" y="762000"/>
              <a:ext cx="2650404" cy="9144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30782" y="762000"/>
              <a:ext cx="2593175" cy="800351"/>
            </a:xfrm>
            <a:prstGeom prst="rect">
              <a:avLst/>
            </a:prstGeom>
          </p:spPr>
        </p:pic>
      </p:grpSp>
      <p:sp>
        <p:nvSpPr>
          <p:cNvPr id="13" name="Rectangle 12"/>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6121780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5200" y="111303"/>
            <a:ext cx="3505200" cy="1600200"/>
          </a:xfrm>
        </p:spPr>
        <p:txBody>
          <a:bodyPr/>
          <a:lstStyle/>
          <a:p>
            <a:r>
              <a:rPr lang="en-CA" dirty="0"/>
              <a:t>% Changes in Share of Total Market</a:t>
            </a:r>
            <a:endParaRPr lang="en-US" dirty="0"/>
          </a:p>
        </p:txBody>
      </p:sp>
      <p:sp>
        <p:nvSpPr>
          <p:cNvPr id="10547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B7E4DB1-FA7C-4C12-B70C-7D200B54D661}" type="slidenum">
              <a:rPr lang="en-US" b="0" smtClean="0">
                <a:solidFill>
                  <a:schemeClr val="bg1"/>
                </a:solidFill>
              </a:rPr>
              <a:pPr/>
              <a:t>126</a:t>
            </a:fld>
            <a:endParaRPr lang="en-US" b="0" dirty="0">
              <a:solidFill>
                <a:schemeClr val="bg1"/>
              </a:solidFill>
            </a:endParaRPr>
          </a:p>
        </p:txBody>
      </p:sp>
      <p:pic>
        <p:nvPicPr>
          <p:cNvPr id="8" name="Picture 7" descr="DUCA_logo_CMYK-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11403"/>
            <a:ext cx="2362200" cy="711810"/>
          </a:xfrm>
          <a:prstGeom prst="rect">
            <a:avLst/>
          </a:prstGeom>
          <a:ln>
            <a:solidFill>
              <a:schemeClr val="tx2"/>
            </a:solidFill>
          </a:ln>
          <a:effectLst>
            <a:outerShdw blurRad="50800" dist="38100" dir="2700000" algn="tl" rotWithShape="0">
              <a:srgbClr val="000000">
                <a:alpha val="43000"/>
              </a:srgbClr>
            </a:outerShdw>
          </a:effectLst>
        </p:spPr>
      </p:pic>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5321300" y="2032337"/>
            <a:ext cx="3803515" cy="1015663"/>
          </a:xfrm>
          <a:prstGeom prst="rect">
            <a:avLst/>
          </a:prstGeom>
          <a:noFill/>
        </p:spPr>
        <p:txBody>
          <a:bodyPr wrap="square" rtlCol="0">
            <a:spAutoFit/>
          </a:bodyPr>
          <a:lstStyle/>
          <a:p>
            <a:pPr algn="l"/>
            <a:r>
              <a:rPr lang="en-CA" sz="1000" b="0" dirty="0"/>
              <a:t>DUCA is Canada’s 14th largest and Ontario’s 4th largest credit union with assets of $5.1B, 77k members and 16 locations (Q4’20).  </a:t>
            </a:r>
          </a:p>
          <a:p>
            <a:pPr algn="l"/>
            <a:endParaRPr lang="en-CA" sz="1000" b="0" dirty="0"/>
          </a:p>
          <a:p>
            <a:pPr algn="l"/>
            <a:r>
              <a:rPr lang="en-CA" sz="1000" b="0" dirty="0"/>
              <a:t>DUCA merged with Virtual One Credit Union Jan 2011.</a:t>
            </a:r>
          </a:p>
          <a:p>
            <a:pPr algn="l"/>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1100-00001B000000}"/>
              </a:ext>
            </a:extLst>
          </p:cNvPr>
          <p:cNvGraphicFramePr>
            <a:graphicFrameLocks/>
          </p:cNvGraphicFramePr>
          <p:nvPr>
            <p:extLst>
              <p:ext uri="{D42A27DB-BD31-4B8C-83A1-F6EECF244321}">
                <p14:modId xmlns:p14="http://schemas.microsoft.com/office/powerpoint/2010/main" val="3435186517"/>
              </p:ext>
            </p:extLst>
          </p:nvPr>
        </p:nvGraphicFramePr>
        <p:xfrm>
          <a:off x="56356" y="1745298"/>
          <a:ext cx="5113020" cy="44380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AB6E4C8B-F653-F344-8256-69B25A73828A}"/>
              </a:ext>
            </a:extLst>
          </p:cNvPr>
          <p:cNvGraphicFramePr>
            <a:graphicFrameLocks noGrp="1"/>
          </p:cNvGraphicFramePr>
          <p:nvPr>
            <p:extLst>
              <p:ext uri="{D42A27DB-BD31-4B8C-83A1-F6EECF244321}">
                <p14:modId xmlns:p14="http://schemas.microsoft.com/office/powerpoint/2010/main" val="1568016979"/>
              </p:ext>
            </p:extLst>
          </p:nvPr>
        </p:nvGraphicFramePr>
        <p:xfrm>
          <a:off x="5041899" y="4808230"/>
          <a:ext cx="3937001" cy="1371600"/>
        </p:xfrm>
        <a:graphic>
          <a:graphicData uri="http://schemas.openxmlformats.org/drawingml/2006/table">
            <a:tbl>
              <a:tblPr/>
              <a:tblGrid>
                <a:gridCol w="1190919">
                  <a:extLst>
                    <a:ext uri="{9D8B030D-6E8A-4147-A177-3AD203B41FA5}">
                      <a16:colId xmlns:a16="http://schemas.microsoft.com/office/drawing/2014/main" val="4291798059"/>
                    </a:ext>
                  </a:extLst>
                </a:gridCol>
                <a:gridCol w="722153">
                  <a:extLst>
                    <a:ext uri="{9D8B030D-6E8A-4147-A177-3AD203B41FA5}">
                      <a16:colId xmlns:a16="http://schemas.microsoft.com/office/drawing/2014/main" val="716336327"/>
                    </a:ext>
                  </a:extLst>
                </a:gridCol>
                <a:gridCol w="674643">
                  <a:extLst>
                    <a:ext uri="{9D8B030D-6E8A-4147-A177-3AD203B41FA5}">
                      <a16:colId xmlns:a16="http://schemas.microsoft.com/office/drawing/2014/main" val="1890024858"/>
                    </a:ext>
                  </a:extLst>
                </a:gridCol>
                <a:gridCol w="674643">
                  <a:extLst>
                    <a:ext uri="{9D8B030D-6E8A-4147-A177-3AD203B41FA5}">
                      <a16:colId xmlns:a16="http://schemas.microsoft.com/office/drawing/2014/main" val="2310625622"/>
                    </a:ext>
                  </a:extLst>
                </a:gridCol>
                <a:gridCol w="674643">
                  <a:extLst>
                    <a:ext uri="{9D8B030D-6E8A-4147-A177-3AD203B41FA5}">
                      <a16:colId xmlns:a16="http://schemas.microsoft.com/office/drawing/2014/main" val="325604612"/>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 DUCA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6A3"/>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065373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127571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6596941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1,077.3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860204864"/>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2,729.5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79989482"/>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3,806.8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6456424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1,553.9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5135448"/>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5,360.7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90769786"/>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5278220"/>
                  </a:ext>
                </a:extLst>
              </a:tr>
            </a:tbl>
          </a:graphicData>
        </a:graphic>
      </p:graphicFrame>
    </p:spTree>
    <p:extLst>
      <p:ext uri="{BB962C8B-B14F-4D97-AF65-F5344CB8AC3E}">
        <p14:creationId xmlns:p14="http://schemas.microsoft.com/office/powerpoint/2010/main" val="15194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134538"/>
            <a:ext cx="3352800" cy="1600200"/>
          </a:xfrm>
        </p:spPr>
        <p:txBody>
          <a:bodyPr/>
          <a:lstStyle/>
          <a:p>
            <a:r>
              <a:rPr lang="en-CA" dirty="0"/>
              <a:t>% Changes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127</a:t>
            </a:fld>
            <a:endParaRPr lang="en-US" b="0" dirty="0">
              <a:solidFill>
                <a:schemeClr val="bg1"/>
              </a:solidFill>
            </a:endParaRPr>
          </a:p>
        </p:txBody>
      </p:sp>
      <p:sp>
        <p:nvSpPr>
          <p:cNvPr id="3" name="TextBox 2"/>
          <p:cNvSpPr txBox="1"/>
          <p:nvPr/>
        </p:nvSpPr>
        <p:spPr>
          <a:xfrm>
            <a:off x="6853844" y="6534626"/>
            <a:ext cx="1143000" cy="215444"/>
          </a:xfrm>
          <a:prstGeom prst="rect">
            <a:avLst/>
          </a:prstGeom>
          <a:noFill/>
        </p:spPr>
        <p:txBody>
          <a:bodyPr wrap="square" rtlCol="0">
            <a:spAutoFit/>
          </a:bodyPr>
          <a:lstStyle/>
          <a:p>
            <a:r>
              <a:rPr lang="en-US" sz="800" b="0" dirty="0"/>
              <a:t>18 GY 12</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descr="DUCA_logo_CMYK-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11403"/>
            <a:ext cx="2362200" cy="711810"/>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2" name="Chart 11">
            <a:extLst>
              <a:ext uri="{FF2B5EF4-FFF2-40B4-BE49-F238E27FC236}">
                <a16:creationId xmlns:a16="http://schemas.microsoft.com/office/drawing/2014/main" id="{00000000-0008-0000-1200-00001B000000}"/>
              </a:ext>
            </a:extLst>
          </p:cNvPr>
          <p:cNvGraphicFramePr>
            <a:graphicFrameLocks/>
          </p:cNvGraphicFramePr>
          <p:nvPr>
            <p:extLst>
              <p:ext uri="{D42A27DB-BD31-4B8C-83A1-F6EECF244321}">
                <p14:modId xmlns:p14="http://schemas.microsoft.com/office/powerpoint/2010/main" val="74287584"/>
              </p:ext>
            </p:extLst>
          </p:nvPr>
        </p:nvGraphicFramePr>
        <p:xfrm>
          <a:off x="163319" y="1808411"/>
          <a:ext cx="4984750" cy="4651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FA414580-EB4D-884C-B83D-F187ABC0CD63}"/>
              </a:ext>
            </a:extLst>
          </p:cNvPr>
          <p:cNvGraphicFramePr>
            <a:graphicFrameLocks noGrp="1"/>
          </p:cNvGraphicFramePr>
          <p:nvPr>
            <p:extLst>
              <p:ext uri="{D42A27DB-BD31-4B8C-83A1-F6EECF244321}">
                <p14:modId xmlns:p14="http://schemas.microsoft.com/office/powerpoint/2010/main" val="1479798806"/>
              </p:ext>
            </p:extLst>
          </p:nvPr>
        </p:nvGraphicFramePr>
        <p:xfrm>
          <a:off x="5716781" y="4438712"/>
          <a:ext cx="3263900" cy="1733550"/>
        </p:xfrm>
        <a:graphic>
          <a:graphicData uri="http://schemas.openxmlformats.org/drawingml/2006/table">
            <a:tbl>
              <a:tblPr/>
              <a:tblGrid>
                <a:gridCol w="1191482">
                  <a:extLst>
                    <a:ext uri="{9D8B030D-6E8A-4147-A177-3AD203B41FA5}">
                      <a16:colId xmlns:a16="http://schemas.microsoft.com/office/drawing/2014/main" val="1177670229"/>
                    </a:ext>
                  </a:extLst>
                </a:gridCol>
                <a:gridCol w="722494">
                  <a:extLst>
                    <a:ext uri="{9D8B030D-6E8A-4147-A177-3AD203B41FA5}">
                      <a16:colId xmlns:a16="http://schemas.microsoft.com/office/drawing/2014/main" val="2202649604"/>
                    </a:ext>
                  </a:extLst>
                </a:gridCol>
                <a:gridCol w="674962">
                  <a:extLst>
                    <a:ext uri="{9D8B030D-6E8A-4147-A177-3AD203B41FA5}">
                      <a16:colId xmlns:a16="http://schemas.microsoft.com/office/drawing/2014/main" val="3257436117"/>
                    </a:ext>
                  </a:extLst>
                </a:gridCol>
                <a:gridCol w="674962">
                  <a:extLst>
                    <a:ext uri="{9D8B030D-6E8A-4147-A177-3AD203B41FA5}">
                      <a16:colId xmlns:a16="http://schemas.microsoft.com/office/drawing/2014/main" val="3224743028"/>
                    </a:ext>
                  </a:extLst>
                </a:gridCol>
              </a:tblGrid>
              <a:tr h="361950">
                <a:tc>
                  <a:txBody>
                    <a:bodyPr/>
                    <a:lstStyle/>
                    <a:p>
                      <a:pPr algn="l" fontAlgn="ctr"/>
                      <a:r>
                        <a:rPr lang="en-CA" sz="1000" b="1" i="0" u="none" strike="noStrike">
                          <a:solidFill>
                            <a:srgbClr val="FFFFFF"/>
                          </a:solidFill>
                          <a:effectLst/>
                          <a:latin typeface="Calibri" panose="020F0502020204030204" pitchFamily="34" charset="0"/>
                        </a:rPr>
                        <a:t> DUCA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6A3"/>
                    </a:solidFill>
                  </a:tcPr>
                </a:tc>
                <a:tc gridSpan="3">
                  <a:txBody>
                    <a:bodyPr/>
                    <a:lstStyle/>
                    <a:p>
                      <a:pPr algn="ctr" fontAlgn="ctr"/>
                      <a:r>
                        <a:rPr lang="en-CA" sz="1000" b="1" i="0" u="none" strike="noStrike">
                          <a:effectLst/>
                          <a:latin typeface="Calibri" panose="020F0502020204030204" pitchFamily="34" charset="0"/>
                        </a:rPr>
                        <a:t>Share of Ontario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063359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680608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2368190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956018105"/>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05170586"/>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953076402"/>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01046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237066600"/>
                  </a:ext>
                </a:extLst>
              </a:tr>
              <a:tr h="152400">
                <a:tc>
                  <a:txBody>
                    <a:bodyPr/>
                    <a:lstStyle/>
                    <a:p>
                      <a:pPr algn="l" fontAlgn="ctr"/>
                      <a:r>
                        <a:rPr lang="en-CA" sz="1000" b="0" i="0" u="none" strike="noStrike">
                          <a:effectLst/>
                          <a:latin typeface="Calibri" panose="020F0502020204030204" pitchFamily="34" charset="0"/>
                        </a:rPr>
                        <a:t>Mutual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11145972"/>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257180"/>
                  </a:ext>
                </a:extLst>
              </a:tr>
            </a:tbl>
          </a:graphicData>
        </a:graphic>
      </p:graphicFrame>
    </p:spTree>
    <p:extLst>
      <p:ext uri="{BB962C8B-B14F-4D97-AF65-F5344CB8AC3E}">
        <p14:creationId xmlns:p14="http://schemas.microsoft.com/office/powerpoint/2010/main" val="12853995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07188"/>
            <a:ext cx="5146675" cy="1216025"/>
          </a:xfrm>
        </p:spPr>
        <p:txBody>
          <a:bodyPr/>
          <a:lstStyle/>
          <a:p>
            <a:r>
              <a:rPr lang="en-CA" dirty="0"/>
              <a:t>Press Releases</a:t>
            </a:r>
          </a:p>
        </p:txBody>
      </p:sp>
      <p:sp>
        <p:nvSpPr>
          <p:cNvPr id="6" name="Content Placeholder 5"/>
          <p:cNvSpPr>
            <a:spLocks noGrp="1"/>
          </p:cNvSpPr>
          <p:nvPr>
            <p:ph idx="1"/>
          </p:nvPr>
        </p:nvSpPr>
        <p:spPr/>
        <p:txBody>
          <a:bodyPr>
            <a:noAutofit/>
          </a:bodyPr>
          <a:lstStyle/>
          <a:p>
            <a:r>
              <a:rPr lang="en-US" sz="1000" dirty="0"/>
              <a:t>March 16, 2020:  Serving our Members with Procedures to Minimize Exposure</a:t>
            </a:r>
          </a:p>
          <a:p>
            <a:r>
              <a:rPr lang="en-US" sz="1000" dirty="0"/>
              <a:t>As COVID-19 dominates the news, I am reaching out to you directly to let you know that DUCA is actively addressing the situation with a focus on the health and safety of you -- our Members, our Employees, and our Communities while minimizing service disruption. Your Credit Union continues to be strong and stable as we continue to evaluate circumstances as they develop and manage them effectively.  </a:t>
            </a:r>
            <a:r>
              <a:rPr lang="en-US" sz="1000" dirty="0">
                <a:hlinkClick r:id="rId3"/>
              </a:rPr>
              <a:t>https://www.duca.com/about-us/resources/duca-news/update-on-covid-19-actions-keeping-member-and-staff-safe/</a:t>
            </a:r>
            <a:endParaRPr lang="en-US" sz="1000" dirty="0"/>
          </a:p>
          <a:p>
            <a:r>
              <a:rPr lang="en-US" sz="1000" b="1" dirty="0"/>
              <a:t>March 12, 2020:  Everyday banking in the event of reduced public interactions</a:t>
            </a:r>
          </a:p>
          <a:p>
            <a:r>
              <a:rPr lang="en-US" sz="1000" b="1" dirty="0"/>
              <a:t>Acknowledging your concerns:  </a:t>
            </a:r>
            <a:r>
              <a:rPr lang="en-US" sz="1000" dirty="0"/>
              <a:t>With the recent announcement by the World Health Organization (WHO) confirming that COVID-19 is a pandemic, we understand that health is top of mind lately and that some of you may have concerns about public interaction.</a:t>
            </a:r>
          </a:p>
          <a:p>
            <a:r>
              <a:rPr lang="en-US" sz="1000" dirty="0"/>
              <a:t>We are equally concerned about your health and safety as well as that of our DUCA teams. While, at the time of this communications, the WHO has not changed its assessment of the threat posed by the virus nor has it changed its direction to countries and individuals about health practices, nonetheless, we wish to remind you that you can continue your everyday banking at DUCA without having to be physically present in a branch.  </a:t>
            </a:r>
            <a:r>
              <a:rPr lang="en-US" sz="1000" dirty="0">
                <a:hlinkClick r:id="rId4"/>
              </a:rPr>
              <a:t>https://www.duca.com/about-us/resources/duca-news/banking-in-event-of-reduced-public-interaction/</a:t>
            </a:r>
            <a:endParaRPr lang="en-US" sz="1000" dirty="0"/>
          </a:p>
          <a:p>
            <a:r>
              <a:rPr lang="en-US" sz="1000" dirty="0"/>
              <a:t>November 01, 2018</a:t>
            </a:r>
          </a:p>
          <a:p>
            <a:r>
              <a:rPr lang="en-US" sz="1000" b="1" dirty="0"/>
              <a:t>The DUCA Impact Lab Launches Today</a:t>
            </a:r>
          </a:p>
          <a:p>
            <a:r>
              <a:rPr lang="en-US" sz="1000" dirty="0"/>
              <a:t>With the launch today of the DUCA Impact Lab, DUCA commits to testing and proving new models of banking and finance. DUCA and its partners in this initiative will explore impact financing for the credit challenged, foreign trained professionals in transition, and small entrepreneurs lacking access to cash flow. According to Doug </a:t>
            </a:r>
            <a:r>
              <a:rPr lang="en-US" sz="1000" dirty="0" err="1"/>
              <a:t>Conick</a:t>
            </a:r>
            <a:r>
              <a:rPr lang="en-US" sz="1000" dirty="0"/>
              <a:t>, DUCA President and CEO, "Helping people with their finances is one of the best ways to have a tangible impact on their lives.”</a:t>
            </a:r>
          </a:p>
          <a:p>
            <a:r>
              <a:rPr lang="en-CA" sz="1000" b="1" dirty="0"/>
              <a:t>August 16, 2018 </a:t>
            </a:r>
            <a:r>
              <a:rPr lang="en-CA" sz="1000" dirty="0"/>
              <a:t>was an historic event for DUCA when municipal officers from Mount Albert and the Town of East </a:t>
            </a:r>
            <a:r>
              <a:rPr lang="en-CA" sz="1000" dirty="0" err="1"/>
              <a:t>Gwillimbury</a:t>
            </a:r>
            <a:r>
              <a:rPr lang="en-CA" sz="1000" dirty="0"/>
              <a:t> — including the Mayor and Councillors — as well as local dignitaries and residents, members of the press, DUCA's Board, Leadership, and teammates all came together to launch DUCA's newest branch. </a:t>
            </a:r>
          </a:p>
          <a:p>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128</a:t>
            </a:fld>
            <a:endParaRPr lang="en-US"/>
          </a:p>
        </p:txBody>
      </p:sp>
      <p:sp>
        <p:nvSpPr>
          <p:cNvPr id="3" name="TextBox 2"/>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9"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9" descr="DUCA_logo_CMYK-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4400" y="911403"/>
            <a:ext cx="2362200" cy="711810"/>
          </a:xfrm>
          <a:prstGeom prst="rect">
            <a:avLst/>
          </a:prstGeom>
          <a:ln>
            <a:solidFill>
              <a:schemeClr val="tx2"/>
            </a:solidFill>
          </a:ln>
          <a:effectLst>
            <a:outerShdw blurRad="50800" dist="38100" dir="2700000" algn="tl" rotWithShape="0">
              <a:srgbClr val="000000">
                <a:alpha val="43000"/>
              </a:srgbClr>
            </a:outerShdw>
          </a:effectLst>
        </p:spPr>
      </p:pic>
      <p:sp>
        <p:nvSpPr>
          <p:cNvPr id="4" name="Rectangle 3"/>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4938428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National </a:t>
            </a:r>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129</a:t>
            </a:fld>
            <a:endParaRPr lang="en-US"/>
          </a:p>
        </p:txBody>
      </p:sp>
    </p:spTree>
    <p:extLst>
      <p:ext uri="{BB962C8B-B14F-4D97-AF65-F5344CB8AC3E}">
        <p14:creationId xmlns:p14="http://schemas.microsoft.com/office/powerpoint/2010/main" val="11175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799" y="138713"/>
            <a:ext cx="2971801" cy="1600200"/>
          </a:xfrm>
        </p:spPr>
        <p:txBody>
          <a:bodyPr>
            <a:normAutofit/>
          </a:bodyPr>
          <a:lstStyle/>
          <a:p>
            <a:pPr>
              <a:lnSpc>
                <a:spcPct val="100000"/>
              </a:lnSpc>
            </a:pPr>
            <a:r>
              <a:rPr lang="en-CA" dirty="0"/>
              <a:t>% Changes in Share of Total Market</a:t>
            </a:r>
            <a:endParaRPr lang="en-US" dirty="0"/>
          </a:p>
        </p:txBody>
      </p:sp>
      <p:sp>
        <p:nvSpPr>
          <p:cNvPr id="3379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7C61B9C-8D63-49EB-B73C-827880ED1458}" type="slidenum">
              <a:rPr lang="en-US" b="0" smtClean="0">
                <a:solidFill>
                  <a:schemeClr val="bg1"/>
                </a:solidFill>
              </a:rPr>
              <a:pPr/>
              <a:t>13</a:t>
            </a:fld>
            <a:endParaRPr lang="en-US" b="0">
              <a:solidFill>
                <a:schemeClr val="bg1"/>
              </a:solidFill>
            </a:endParaRPr>
          </a:p>
        </p:txBody>
      </p:sp>
      <p:pic>
        <p:nvPicPr>
          <p:cNvPr id="10" name="Picture 5" descr="Desjard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633954947"/>
              </p:ext>
            </p:extLst>
          </p:nvPr>
        </p:nvGraphicFramePr>
        <p:xfrm>
          <a:off x="10295" y="1738913"/>
          <a:ext cx="4564380" cy="4509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476AB672-42F8-284B-BD2C-C3D10C39CD1B}"/>
              </a:ext>
            </a:extLst>
          </p:cNvPr>
          <p:cNvGraphicFramePr>
            <a:graphicFrameLocks noGrp="1"/>
          </p:cNvGraphicFramePr>
          <p:nvPr>
            <p:extLst>
              <p:ext uri="{D42A27DB-BD31-4B8C-83A1-F6EECF244321}">
                <p14:modId xmlns:p14="http://schemas.microsoft.com/office/powerpoint/2010/main" val="2508977771"/>
              </p:ext>
            </p:extLst>
          </p:nvPr>
        </p:nvGraphicFramePr>
        <p:xfrm>
          <a:off x="4572000" y="4537953"/>
          <a:ext cx="4457700" cy="1676400"/>
        </p:xfrm>
        <a:graphic>
          <a:graphicData uri="http://schemas.openxmlformats.org/drawingml/2006/table">
            <a:tbl>
              <a:tblPr/>
              <a:tblGrid>
                <a:gridCol w="1710844">
                  <a:extLst>
                    <a:ext uri="{9D8B030D-6E8A-4147-A177-3AD203B41FA5}">
                      <a16:colId xmlns:a16="http://schemas.microsoft.com/office/drawing/2014/main" val="1380902636"/>
                    </a:ext>
                  </a:extLst>
                </a:gridCol>
                <a:gridCol w="722357">
                  <a:extLst>
                    <a:ext uri="{9D8B030D-6E8A-4147-A177-3AD203B41FA5}">
                      <a16:colId xmlns:a16="http://schemas.microsoft.com/office/drawing/2014/main" val="2975668528"/>
                    </a:ext>
                  </a:extLst>
                </a:gridCol>
                <a:gridCol w="674833">
                  <a:extLst>
                    <a:ext uri="{9D8B030D-6E8A-4147-A177-3AD203B41FA5}">
                      <a16:colId xmlns:a16="http://schemas.microsoft.com/office/drawing/2014/main" val="140593950"/>
                    </a:ext>
                  </a:extLst>
                </a:gridCol>
                <a:gridCol w="674833">
                  <a:extLst>
                    <a:ext uri="{9D8B030D-6E8A-4147-A177-3AD203B41FA5}">
                      <a16:colId xmlns:a16="http://schemas.microsoft.com/office/drawing/2014/main" val="926118107"/>
                    </a:ext>
                  </a:extLst>
                </a:gridCol>
                <a:gridCol w="674833">
                  <a:extLst>
                    <a:ext uri="{9D8B030D-6E8A-4147-A177-3AD203B41FA5}">
                      <a16:colId xmlns:a16="http://schemas.microsoft.com/office/drawing/2014/main" val="4163094609"/>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Desjardins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919495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804495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992987"/>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69,529.0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6.96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24628177"/>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58,399.0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9.85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9C0006"/>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4967723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127,928.0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8.04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4395944"/>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136,017.0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83565402"/>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24,765.0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879225"/>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160,782.0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56784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288,710.0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5728073"/>
                  </a:ext>
                </a:extLst>
              </a:tr>
              <a:tr h="152400">
                <a:tc gridSpan="5">
                  <a:txBody>
                    <a:bodyPr/>
                    <a:lstStyle/>
                    <a:p>
                      <a:pPr algn="ctr" fontAlgn="ctr"/>
                      <a:r>
                        <a:rPr lang="en-CA" sz="1000" b="0" i="0" u="none" strike="noStrike" dirty="0">
                          <a:effectLst/>
                          <a:latin typeface="Calibri" panose="020F0502020204030204" pitchFamily="34" charset="0"/>
                        </a:rPr>
                        <a:t>Highlights +/-1%, 5% and 15% for 2, 12 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1429450"/>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130</a:t>
            </a:fld>
            <a:endParaRPr lang="en-US" dirty="0"/>
          </a:p>
        </p:txBody>
      </p:sp>
      <p:sp>
        <p:nvSpPr>
          <p:cNvPr id="7" name="TextBox 6"/>
          <p:cNvSpPr txBox="1"/>
          <p:nvPr/>
        </p:nvSpPr>
        <p:spPr>
          <a:xfrm>
            <a:off x="4395643" y="2009424"/>
            <a:ext cx="3276465" cy="1569660"/>
          </a:xfrm>
          <a:prstGeom prst="rect">
            <a:avLst/>
          </a:prstGeom>
          <a:noFill/>
        </p:spPr>
        <p:txBody>
          <a:bodyPr wrap="square" rtlCol="0">
            <a:spAutoFit/>
          </a:bodyPr>
          <a:lstStyle/>
          <a:p>
            <a:pPr algn="l"/>
            <a:r>
              <a:rPr lang="en-CA" b="0" dirty="0"/>
              <a:t>Concentra provides wholesale solutions that target capital and liquidity, risk management and the lending/investing needs of credit unions.</a:t>
            </a:r>
          </a:p>
          <a:p>
            <a:pPr algn="l"/>
            <a:endParaRPr lang="en-CA" b="0" dirty="0"/>
          </a:p>
          <a:p>
            <a:pPr algn="l"/>
            <a:r>
              <a:rPr lang="en-CA" b="0" dirty="0"/>
              <a:t>Concentra is the booking location for Neo Financial</a:t>
            </a:r>
          </a:p>
          <a:p>
            <a:pPr algn="l"/>
            <a:endParaRPr lang="en-CA" b="0" dirty="0"/>
          </a:p>
        </p:txBody>
      </p:sp>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609600"/>
            <a:ext cx="2781300" cy="1028700"/>
          </a:xfrm>
          <a:prstGeom prst="rect">
            <a:avLst/>
          </a:prstGeom>
        </p:spPr>
      </p:pic>
      <p:graphicFrame>
        <p:nvGraphicFramePr>
          <p:cNvPr id="13" name="Chart 12">
            <a:extLst>
              <a:ext uri="{FF2B5EF4-FFF2-40B4-BE49-F238E27FC236}">
                <a16:creationId xmlns:a16="http://schemas.microsoft.com/office/drawing/2014/main" id="{00000000-0008-0000-0500-000011000000}"/>
              </a:ext>
            </a:extLst>
          </p:cNvPr>
          <p:cNvGraphicFramePr>
            <a:graphicFrameLocks/>
          </p:cNvGraphicFramePr>
          <p:nvPr>
            <p:extLst>
              <p:ext uri="{D42A27DB-BD31-4B8C-83A1-F6EECF244321}">
                <p14:modId xmlns:p14="http://schemas.microsoft.com/office/powerpoint/2010/main" val="3457167031"/>
              </p:ext>
            </p:extLst>
          </p:nvPr>
        </p:nvGraphicFramePr>
        <p:xfrm>
          <a:off x="27363" y="1694420"/>
          <a:ext cx="3869781" cy="46034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Object 1">
            <a:extLst>
              <a:ext uri="{FF2B5EF4-FFF2-40B4-BE49-F238E27FC236}">
                <a16:creationId xmlns:a16="http://schemas.microsoft.com/office/drawing/2014/main" id="{A963F04A-F8B4-498E-848C-BB9F5525F511}"/>
              </a:ext>
            </a:extLst>
          </p:cNvPr>
          <p:cNvGraphicFramePr>
            <a:graphicFrameLocks noChangeAspect="1"/>
          </p:cNvGraphicFramePr>
          <p:nvPr>
            <p:extLst>
              <p:ext uri="{D42A27DB-BD31-4B8C-83A1-F6EECF244321}">
                <p14:modId xmlns:p14="http://schemas.microsoft.com/office/powerpoint/2010/main" val="2011912547"/>
              </p:ext>
            </p:extLst>
          </p:nvPr>
        </p:nvGraphicFramePr>
        <p:xfrm>
          <a:off x="4431140" y="4495800"/>
          <a:ext cx="4576763" cy="1681163"/>
        </p:xfrm>
        <a:graphic>
          <a:graphicData uri="http://schemas.openxmlformats.org/presentationml/2006/ole">
            <mc:AlternateContent xmlns:mc="http://schemas.openxmlformats.org/markup-compatibility/2006">
              <mc:Choice xmlns:v="urn:schemas-microsoft-com:vml" Requires="v">
                <p:oleObj spid="_x0000_s9217" name="Macro-Enabled Worksheet" r:id="rId7" imgW="4576877" imgH="1681017" progId="Excel.SheetMacroEnabled.12">
                  <p:link updateAutomatic="1"/>
                </p:oleObj>
              </mc:Choice>
              <mc:Fallback>
                <p:oleObj name="Macro-Enabled Worksheet" r:id="rId7" imgW="4576877" imgH="1681017" progId="Excel.SheetMacroEnabled.12">
                  <p:link updateAutomatic="1"/>
                  <p:pic>
                    <p:nvPicPr>
                      <p:cNvPr id="2" name="Object 1">
                        <a:extLst>
                          <a:ext uri="{FF2B5EF4-FFF2-40B4-BE49-F238E27FC236}">
                            <a16:creationId xmlns:a16="http://schemas.microsoft.com/office/drawing/2014/main" id="{A963F04A-F8B4-498E-848C-BB9F5525F511}"/>
                          </a:ext>
                        </a:extLst>
                      </p:cNvPr>
                      <p:cNvPicPr/>
                      <p:nvPr/>
                    </p:nvPicPr>
                    <p:blipFill>
                      <a:blip r:embed="rId8"/>
                      <a:stretch>
                        <a:fillRect/>
                      </a:stretch>
                    </p:blipFill>
                    <p:spPr>
                      <a:xfrm>
                        <a:off x="4431140" y="4495800"/>
                        <a:ext cx="4576763" cy="1681163"/>
                      </a:xfrm>
                      <a:prstGeom prst="rect">
                        <a:avLst/>
                      </a:prstGeom>
                    </p:spPr>
                  </p:pic>
                </p:oleObj>
              </mc:Fallback>
            </mc:AlternateContent>
          </a:graphicData>
        </a:graphic>
      </p:graphicFrame>
    </p:spTree>
    <p:extLst>
      <p:ext uri="{BB962C8B-B14F-4D97-AF65-F5344CB8AC3E}">
        <p14:creationId xmlns:p14="http://schemas.microsoft.com/office/powerpoint/2010/main" val="15471115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131</a:t>
            </a:fld>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sp>
        <p:nvSpPr>
          <p:cNvPr id="7" name="TextBox 6"/>
          <p:cNvSpPr txBox="1"/>
          <p:nvPr/>
        </p:nvSpPr>
        <p:spPr>
          <a:xfrm>
            <a:off x="4427805" y="1905000"/>
            <a:ext cx="3814049" cy="1754326"/>
          </a:xfrm>
          <a:prstGeom prst="rect">
            <a:avLst/>
          </a:prstGeom>
          <a:noFill/>
        </p:spPr>
        <p:txBody>
          <a:bodyPr wrap="square" rtlCol="0">
            <a:spAutoFit/>
          </a:bodyPr>
          <a:lstStyle/>
          <a:p>
            <a:pPr algn="l"/>
            <a:r>
              <a:rPr lang="en-CA" b="0" dirty="0"/>
              <a:t>UNI Financial (aka </a:t>
            </a:r>
            <a:r>
              <a:rPr lang="en-CA" b="0" dirty="0" err="1"/>
              <a:t>Caisse</a:t>
            </a:r>
            <a:r>
              <a:rPr lang="en-CA" b="0" dirty="0"/>
              <a:t> Populaire </a:t>
            </a:r>
            <a:r>
              <a:rPr lang="en-CA" b="0" dirty="0" err="1"/>
              <a:t>Acadienne</a:t>
            </a:r>
            <a:r>
              <a:rPr lang="en-CA" b="0" dirty="0"/>
              <a:t> </a:t>
            </a:r>
            <a:r>
              <a:rPr lang="en-CA" b="0" dirty="0" err="1"/>
              <a:t>Ltee</a:t>
            </a:r>
            <a:r>
              <a:rPr lang="en-CA" b="0" dirty="0"/>
              <a:t>) is Canada’s first Federal Credit Union.  The Credit Union serves the New Brunswick Acadian community. </a:t>
            </a:r>
          </a:p>
          <a:p>
            <a:pPr algn="l"/>
            <a:endParaRPr lang="en-CA" b="0" dirty="0"/>
          </a:p>
          <a:p>
            <a:pPr algn="l"/>
            <a:r>
              <a:rPr lang="en-CA" b="0" dirty="0"/>
              <a:t>UNI is Canada’s 18</a:t>
            </a:r>
            <a:r>
              <a:rPr lang="en-CA" b="0" baseline="30000" dirty="0"/>
              <a:t>th</a:t>
            </a:r>
            <a:r>
              <a:rPr lang="en-CA" b="0" dirty="0"/>
              <a:t> largest credit union with assets of $4.8B, 147K members and 43 locations (Q4’20)</a:t>
            </a:r>
          </a:p>
          <a:p>
            <a:pPr algn="l"/>
            <a:endParaRPr lang="en-CA" b="0" dirty="0"/>
          </a:p>
        </p:txBody>
      </p:sp>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aphicFrame>
        <p:nvGraphicFramePr>
          <p:cNvPr id="3" name="Object 2">
            <a:extLst>
              <a:ext uri="{FF2B5EF4-FFF2-40B4-BE49-F238E27FC236}">
                <a16:creationId xmlns:a16="http://schemas.microsoft.com/office/drawing/2014/main" id="{9F8ADDA0-9E48-4CF3-B4AF-2834052363F9}"/>
              </a:ext>
            </a:extLst>
          </p:cNvPr>
          <p:cNvGraphicFramePr>
            <a:graphicFrameLocks noChangeAspect="1"/>
          </p:cNvGraphicFramePr>
          <p:nvPr>
            <p:extLst>
              <p:ext uri="{D42A27DB-BD31-4B8C-83A1-F6EECF244321}">
                <p14:modId xmlns:p14="http://schemas.microsoft.com/office/powerpoint/2010/main" val="3642229258"/>
              </p:ext>
            </p:extLst>
          </p:nvPr>
        </p:nvGraphicFramePr>
        <p:xfrm>
          <a:off x="4402138" y="5257800"/>
          <a:ext cx="4619625" cy="9525"/>
        </p:xfrm>
        <a:graphic>
          <a:graphicData uri="http://schemas.openxmlformats.org/presentationml/2006/ole">
            <mc:AlternateContent xmlns:mc="http://schemas.openxmlformats.org/markup-compatibility/2006">
              <mc:Choice xmlns:v="urn:schemas-microsoft-com:vml" Requires="v">
                <p:oleObj spid="_x0000_s10241" name="Macro-Enabled Worksheet" r:id="rId6" imgW="4576877" imgH="1833506" progId="Excel.SheetMacroEnabled.12">
                  <p:link updateAutomatic="1"/>
                </p:oleObj>
              </mc:Choice>
              <mc:Fallback>
                <p:oleObj name="Macro-Enabled Worksheet" r:id="rId6" imgW="4576877" imgH="1833506" progId="Excel.SheetMacroEnabled.12">
                  <p:link updateAutomatic="1"/>
                  <p:pic>
                    <p:nvPicPr>
                      <p:cNvPr id="3" name="Object 2">
                        <a:extLst>
                          <a:ext uri="{FF2B5EF4-FFF2-40B4-BE49-F238E27FC236}">
                            <a16:creationId xmlns:a16="http://schemas.microsoft.com/office/drawing/2014/main" id="{9F8ADDA0-9E48-4CF3-B4AF-2834052363F9}"/>
                          </a:ext>
                        </a:extLst>
                      </p:cNvPr>
                      <p:cNvPicPr/>
                      <p:nvPr/>
                    </p:nvPicPr>
                    <p:blipFill>
                      <a:blip r:embed="rId7"/>
                      <a:stretch>
                        <a:fillRect/>
                      </a:stretch>
                    </p:blipFill>
                    <p:spPr>
                      <a:xfrm>
                        <a:off x="4402138" y="5257800"/>
                        <a:ext cx="4619625" cy="9525"/>
                      </a:xfrm>
                      <a:prstGeom prst="rect">
                        <a:avLst/>
                      </a:prstGeom>
                    </p:spPr>
                  </p:pic>
                </p:oleObj>
              </mc:Fallback>
            </mc:AlternateContent>
          </a:graphicData>
        </a:graphic>
      </p:graphicFrame>
      <p:graphicFrame>
        <p:nvGraphicFramePr>
          <p:cNvPr id="13" name="Chart 12">
            <a:extLst>
              <a:ext uri="{FF2B5EF4-FFF2-40B4-BE49-F238E27FC236}">
                <a16:creationId xmlns:a16="http://schemas.microsoft.com/office/drawing/2014/main" id="{00000000-0008-0000-0500-00000D000000}"/>
              </a:ext>
            </a:extLst>
          </p:cNvPr>
          <p:cNvGraphicFramePr>
            <a:graphicFrameLocks/>
          </p:cNvGraphicFramePr>
          <p:nvPr>
            <p:extLst>
              <p:ext uri="{D42A27DB-BD31-4B8C-83A1-F6EECF244321}">
                <p14:modId xmlns:p14="http://schemas.microsoft.com/office/powerpoint/2010/main" val="2879955214"/>
              </p:ext>
            </p:extLst>
          </p:nvPr>
        </p:nvGraphicFramePr>
        <p:xfrm>
          <a:off x="0" y="1712000"/>
          <a:ext cx="4114799" cy="4612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Object 3">
            <a:extLst>
              <a:ext uri="{FF2B5EF4-FFF2-40B4-BE49-F238E27FC236}">
                <a16:creationId xmlns:a16="http://schemas.microsoft.com/office/drawing/2014/main" id="{05E36202-7B7B-403A-869E-6605E2E4BEA6}"/>
              </a:ext>
            </a:extLst>
          </p:cNvPr>
          <p:cNvGraphicFramePr>
            <a:graphicFrameLocks noChangeAspect="1"/>
          </p:cNvGraphicFramePr>
          <p:nvPr>
            <p:extLst>
              <p:ext uri="{D42A27DB-BD31-4B8C-83A1-F6EECF244321}">
                <p14:modId xmlns:p14="http://schemas.microsoft.com/office/powerpoint/2010/main" val="657550503"/>
              </p:ext>
            </p:extLst>
          </p:nvPr>
        </p:nvGraphicFramePr>
        <p:xfrm>
          <a:off x="4402138" y="4350543"/>
          <a:ext cx="4576763" cy="1833563"/>
        </p:xfrm>
        <a:graphic>
          <a:graphicData uri="http://schemas.openxmlformats.org/presentationml/2006/ole">
            <mc:AlternateContent xmlns:mc="http://schemas.openxmlformats.org/markup-compatibility/2006">
              <mc:Choice xmlns:v="urn:schemas-microsoft-com:vml" Requires="v">
                <p:oleObj spid="_x0000_s10242" name="Macro-Enabled Worksheet" r:id="rId9" imgW="4576877" imgH="1833506" progId="Excel.SheetMacroEnabled.12">
                  <p:link updateAutomatic="1"/>
                </p:oleObj>
              </mc:Choice>
              <mc:Fallback>
                <p:oleObj name="Macro-Enabled Worksheet" r:id="rId9" imgW="4576877" imgH="1833506" progId="Excel.SheetMacroEnabled.12">
                  <p:link updateAutomatic="1"/>
                  <p:pic>
                    <p:nvPicPr>
                      <p:cNvPr id="4" name="Object 3">
                        <a:extLst>
                          <a:ext uri="{FF2B5EF4-FFF2-40B4-BE49-F238E27FC236}">
                            <a16:creationId xmlns:a16="http://schemas.microsoft.com/office/drawing/2014/main" id="{05E36202-7B7B-403A-869E-6605E2E4BEA6}"/>
                          </a:ext>
                        </a:extLst>
                      </p:cNvPr>
                      <p:cNvPicPr/>
                      <p:nvPr/>
                    </p:nvPicPr>
                    <p:blipFill>
                      <a:blip r:embed="rId10"/>
                      <a:stretch>
                        <a:fillRect/>
                      </a:stretch>
                    </p:blipFill>
                    <p:spPr>
                      <a:xfrm>
                        <a:off x="4402138" y="4350543"/>
                        <a:ext cx="4576763" cy="1833563"/>
                      </a:xfrm>
                      <a:prstGeom prst="rect">
                        <a:avLst/>
                      </a:prstGeom>
                    </p:spPr>
                  </p:pic>
                </p:oleObj>
              </mc:Fallback>
            </mc:AlternateContent>
          </a:graphicData>
        </a:graphic>
      </p:graphicFrame>
    </p:spTree>
    <p:extLst>
      <p:ext uri="{BB962C8B-B14F-4D97-AF65-F5344CB8AC3E}">
        <p14:creationId xmlns:p14="http://schemas.microsoft.com/office/powerpoint/2010/main" val="1526901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132</a:t>
            </a:fld>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357977" y="184667"/>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graphicFrame>
        <p:nvGraphicFramePr>
          <p:cNvPr id="11" name="Chart 10">
            <a:extLst>
              <a:ext uri="{FF2B5EF4-FFF2-40B4-BE49-F238E27FC236}">
                <a16:creationId xmlns:a16="http://schemas.microsoft.com/office/drawing/2014/main" id="{00000000-0008-0000-1300-00000D000000}"/>
              </a:ext>
            </a:extLst>
          </p:cNvPr>
          <p:cNvGraphicFramePr>
            <a:graphicFrameLocks/>
          </p:cNvGraphicFramePr>
          <p:nvPr>
            <p:extLst>
              <p:ext uri="{D42A27DB-BD31-4B8C-83A1-F6EECF244321}">
                <p14:modId xmlns:p14="http://schemas.microsoft.com/office/powerpoint/2010/main" val="3743374231"/>
              </p:ext>
            </p:extLst>
          </p:nvPr>
        </p:nvGraphicFramePr>
        <p:xfrm>
          <a:off x="76200" y="1752600"/>
          <a:ext cx="4343400" cy="43857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ject 2">
            <a:extLst>
              <a:ext uri="{FF2B5EF4-FFF2-40B4-BE49-F238E27FC236}">
                <a16:creationId xmlns:a16="http://schemas.microsoft.com/office/drawing/2014/main" id="{119F898C-9EDF-4FD4-9A85-C08418204933}"/>
              </a:ext>
            </a:extLst>
          </p:cNvPr>
          <p:cNvGraphicFramePr>
            <a:graphicFrameLocks noChangeAspect="1"/>
          </p:cNvGraphicFramePr>
          <p:nvPr>
            <p:extLst>
              <p:ext uri="{D42A27DB-BD31-4B8C-83A1-F6EECF244321}">
                <p14:modId xmlns:p14="http://schemas.microsoft.com/office/powerpoint/2010/main" val="2666763983"/>
              </p:ext>
            </p:extLst>
          </p:nvPr>
        </p:nvGraphicFramePr>
        <p:xfrm>
          <a:off x="5100787" y="4495800"/>
          <a:ext cx="3948113" cy="1681163"/>
        </p:xfrm>
        <a:graphic>
          <a:graphicData uri="http://schemas.openxmlformats.org/presentationml/2006/ole">
            <mc:AlternateContent xmlns:mc="http://schemas.openxmlformats.org/markup-compatibility/2006">
              <mc:Choice xmlns:v="urn:schemas-microsoft-com:vml" Requires="v">
                <p:oleObj spid="_x0000_s11265" name="Macro-Enabled Worksheet" r:id="rId7" imgW="3948176" imgH="1681017" progId="Excel.SheetMacroEnabled.12">
                  <p:link updateAutomatic="1"/>
                </p:oleObj>
              </mc:Choice>
              <mc:Fallback>
                <p:oleObj name="Macro-Enabled Worksheet" r:id="rId7" imgW="3948176" imgH="1681017" progId="Excel.SheetMacroEnabled.12">
                  <p:link updateAutomatic="1"/>
                  <p:pic>
                    <p:nvPicPr>
                      <p:cNvPr id="3" name="Object 2">
                        <a:extLst>
                          <a:ext uri="{FF2B5EF4-FFF2-40B4-BE49-F238E27FC236}">
                            <a16:creationId xmlns:a16="http://schemas.microsoft.com/office/drawing/2014/main" id="{119F898C-9EDF-4FD4-9A85-C08418204933}"/>
                          </a:ext>
                        </a:extLst>
                      </p:cNvPr>
                      <p:cNvPicPr/>
                      <p:nvPr/>
                    </p:nvPicPr>
                    <p:blipFill>
                      <a:blip r:embed="rId8"/>
                      <a:stretch>
                        <a:fillRect/>
                      </a:stretch>
                    </p:blipFill>
                    <p:spPr>
                      <a:xfrm>
                        <a:off x="5100787" y="4495800"/>
                        <a:ext cx="3948113" cy="1681163"/>
                      </a:xfrm>
                      <a:prstGeom prst="rect">
                        <a:avLst/>
                      </a:prstGeom>
                    </p:spPr>
                  </p:pic>
                </p:oleObj>
              </mc:Fallback>
            </mc:AlternateContent>
          </a:graphicData>
        </a:graphic>
      </p:graphicFrame>
    </p:spTree>
    <p:extLst>
      <p:ext uri="{BB962C8B-B14F-4D97-AF65-F5344CB8AC3E}">
        <p14:creationId xmlns:p14="http://schemas.microsoft.com/office/powerpoint/2010/main" val="68216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59989"/>
            <a:ext cx="3429000" cy="1600200"/>
          </a:xfrm>
        </p:spPr>
        <p:txBody>
          <a:bodyPr>
            <a:normAutofit/>
          </a:bodyPr>
          <a:lstStyle/>
          <a:p>
            <a:r>
              <a:rPr lang="en-CA" dirty="0"/>
              <a:t>% Changes in Share of Total Market</a:t>
            </a:r>
            <a:br>
              <a:rPr lang="en-CA" dirty="0"/>
            </a:br>
            <a:endParaRPr lang="en-US" dirty="0"/>
          </a:p>
        </p:txBody>
      </p:sp>
      <p:sp>
        <p:nvSpPr>
          <p:cNvPr id="3174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91B1681-E5D2-4642-84AB-5A3B8BF3B1AC}" type="slidenum">
              <a:rPr lang="en-US" b="0" smtClean="0">
                <a:solidFill>
                  <a:schemeClr val="bg1"/>
                </a:solidFill>
              </a:rPr>
              <a:pPr/>
              <a:t>14</a:t>
            </a:fld>
            <a:endParaRPr lang="en-US" b="0">
              <a:solidFill>
                <a:schemeClr val="bg1"/>
              </a:solidFill>
            </a:endParaRPr>
          </a:p>
        </p:txBody>
      </p:sp>
      <p:sp>
        <p:nvSpPr>
          <p:cNvPr id="7" name="TextBox 6"/>
          <p:cNvSpPr txBox="1"/>
          <p:nvPr/>
        </p:nvSpPr>
        <p:spPr>
          <a:xfrm>
            <a:off x="7398970" y="6534626"/>
            <a:ext cx="492443" cy="215444"/>
          </a:xfrm>
          <a:prstGeom prst="rect">
            <a:avLst/>
          </a:prstGeom>
          <a:noFill/>
        </p:spPr>
        <p:txBody>
          <a:bodyPr wrap="none" rtlCol="0">
            <a:spAutoFit/>
          </a:bodyPr>
          <a:lstStyle/>
          <a:p>
            <a:r>
              <a:rPr lang="en-US" sz="800" b="0" dirty="0"/>
              <a:t>4 AK6</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10" name="Picture 5" descr="Desjard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C2041EBC-151A-4789-BA58-32C9218CDF57}"/>
              </a:ext>
            </a:extLst>
          </p:cNvPr>
          <p:cNvGraphicFramePr>
            <a:graphicFrameLocks noChangeAspect="1"/>
          </p:cNvGraphicFramePr>
          <p:nvPr>
            <p:extLst>
              <p:ext uri="{D42A27DB-BD31-4B8C-83A1-F6EECF244321}">
                <p14:modId xmlns:p14="http://schemas.microsoft.com/office/powerpoint/2010/main" val="4127974971"/>
              </p:ext>
            </p:extLst>
          </p:nvPr>
        </p:nvGraphicFramePr>
        <p:xfrm>
          <a:off x="4419600" y="5257800"/>
          <a:ext cx="4619625" cy="9525"/>
        </p:xfrm>
        <a:graphic>
          <a:graphicData uri="http://schemas.openxmlformats.org/presentationml/2006/ole">
            <mc:AlternateContent xmlns:mc="http://schemas.openxmlformats.org/markup-compatibility/2006">
              <mc:Choice xmlns:v="urn:schemas-microsoft-com:vml" Requires="v">
                <p:oleObj spid="_x0000_s3073" name="Macro-Enabled Worksheet" r:id="rId5" imgW="4576877" imgH="1833506" progId="Excel.SheetMacroEnabled.12">
                  <p:link updateAutomatic="1"/>
                </p:oleObj>
              </mc:Choice>
              <mc:Fallback>
                <p:oleObj name="Macro-Enabled Worksheet" r:id="rId5" imgW="4576877" imgH="1833506" progId="Excel.SheetMacroEnabled.12">
                  <p:link updateAutomatic="1"/>
                  <p:pic>
                    <p:nvPicPr>
                      <p:cNvPr id="5" name="Object 4">
                        <a:extLst>
                          <a:ext uri="{FF2B5EF4-FFF2-40B4-BE49-F238E27FC236}">
                            <a16:creationId xmlns:a16="http://schemas.microsoft.com/office/drawing/2014/main" id="{C2041EBC-151A-4789-BA58-32C9218CDF57}"/>
                          </a:ext>
                        </a:extLst>
                      </p:cNvPr>
                      <p:cNvPicPr/>
                      <p:nvPr/>
                    </p:nvPicPr>
                    <p:blipFill>
                      <a:blip r:embed="rId6"/>
                      <a:stretch>
                        <a:fillRect/>
                      </a:stretch>
                    </p:blipFill>
                    <p:spPr>
                      <a:xfrm>
                        <a:off x="4419600" y="5257800"/>
                        <a:ext cx="4619625" cy="9525"/>
                      </a:xfrm>
                      <a:prstGeom prst="rect">
                        <a:avLst/>
                      </a:prstGeom>
                    </p:spPr>
                  </p:pic>
                </p:oleObj>
              </mc:Fallback>
            </mc:AlternateContent>
          </a:graphicData>
        </a:graphic>
      </p:graphicFrame>
      <p:graphicFrame>
        <p:nvGraphicFramePr>
          <p:cNvPr id="12" name="Chart 11">
            <a:extLst>
              <a:ext uri="{FF2B5EF4-FFF2-40B4-BE49-F238E27FC236}">
                <a16:creationId xmlns:a16="http://schemas.microsoft.com/office/drawing/2014/main" id="{00000000-0008-0000-0500-00000C000000}"/>
              </a:ext>
            </a:extLst>
          </p:cNvPr>
          <p:cNvGraphicFramePr>
            <a:graphicFrameLocks/>
          </p:cNvGraphicFramePr>
          <p:nvPr>
            <p:extLst>
              <p:ext uri="{D42A27DB-BD31-4B8C-83A1-F6EECF244321}">
                <p14:modId xmlns:p14="http://schemas.microsoft.com/office/powerpoint/2010/main" val="3159253204"/>
              </p:ext>
            </p:extLst>
          </p:nvPr>
        </p:nvGraphicFramePr>
        <p:xfrm>
          <a:off x="91546" y="1783010"/>
          <a:ext cx="4023253" cy="43264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Object 3">
            <a:extLst>
              <a:ext uri="{FF2B5EF4-FFF2-40B4-BE49-F238E27FC236}">
                <a16:creationId xmlns:a16="http://schemas.microsoft.com/office/drawing/2014/main" id="{A8F87022-144A-4901-8671-AA7DC139A38D}"/>
              </a:ext>
            </a:extLst>
          </p:cNvPr>
          <p:cNvGraphicFramePr>
            <a:graphicFrameLocks noChangeAspect="1"/>
          </p:cNvGraphicFramePr>
          <p:nvPr>
            <p:extLst>
              <p:ext uri="{D42A27DB-BD31-4B8C-83A1-F6EECF244321}">
                <p14:modId xmlns:p14="http://schemas.microsoft.com/office/powerpoint/2010/main" val="2259792956"/>
              </p:ext>
            </p:extLst>
          </p:nvPr>
        </p:nvGraphicFramePr>
        <p:xfrm>
          <a:off x="4419600" y="4572000"/>
          <a:ext cx="4576763" cy="1681163"/>
        </p:xfrm>
        <a:graphic>
          <a:graphicData uri="http://schemas.openxmlformats.org/presentationml/2006/ole">
            <mc:AlternateContent xmlns:mc="http://schemas.openxmlformats.org/markup-compatibility/2006">
              <mc:Choice xmlns:v="urn:schemas-microsoft-com:vml" Requires="v">
                <p:oleObj spid="_x0000_s3074" name="Macro-Enabled Worksheet" r:id="rId8" imgW="4576877" imgH="1681017" progId="Excel.SheetMacroEnabled.12">
                  <p:link updateAutomatic="1"/>
                </p:oleObj>
              </mc:Choice>
              <mc:Fallback>
                <p:oleObj name="Macro-Enabled Worksheet" r:id="rId8" imgW="4576877" imgH="1681017" progId="Excel.SheetMacroEnabled.12">
                  <p:link updateAutomatic="1"/>
                  <p:pic>
                    <p:nvPicPr>
                      <p:cNvPr id="4" name="Object 3">
                        <a:extLst>
                          <a:ext uri="{FF2B5EF4-FFF2-40B4-BE49-F238E27FC236}">
                            <a16:creationId xmlns:a16="http://schemas.microsoft.com/office/drawing/2014/main" id="{A8F87022-144A-4901-8671-AA7DC139A38D}"/>
                          </a:ext>
                        </a:extLst>
                      </p:cNvPr>
                      <p:cNvPicPr/>
                      <p:nvPr/>
                    </p:nvPicPr>
                    <p:blipFill>
                      <a:blip r:embed="rId9"/>
                      <a:stretch>
                        <a:fillRect/>
                      </a:stretch>
                    </p:blipFill>
                    <p:spPr>
                      <a:xfrm>
                        <a:off x="4419600" y="4572000"/>
                        <a:ext cx="4576763" cy="1681163"/>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45753"/>
            <a:ext cx="4114800" cy="1600200"/>
          </a:xfrm>
        </p:spPr>
        <p:txBody>
          <a:bodyPr>
            <a:normAutofit/>
          </a:bodyPr>
          <a:lstStyle/>
          <a:p>
            <a:pPr>
              <a:lnSpc>
                <a:spcPct val="100000"/>
              </a:lnSpc>
            </a:pPr>
            <a:r>
              <a:rPr lang="en-CA" dirty="0"/>
              <a:t>5 Year % Change in Share of Quebec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15</a:t>
            </a:fld>
            <a:endParaRPr lang="en-US" b="0" dirty="0">
              <a:solidFill>
                <a:schemeClr val="bg1"/>
              </a:solidFill>
            </a:endParaRPr>
          </a:p>
        </p:txBody>
      </p:sp>
      <p:sp>
        <p:nvSpPr>
          <p:cNvPr id="2" name="TextBox 1"/>
          <p:cNvSpPr txBox="1"/>
          <p:nvPr/>
        </p:nvSpPr>
        <p:spPr>
          <a:xfrm>
            <a:off x="7151990" y="6551721"/>
            <a:ext cx="609061" cy="215444"/>
          </a:xfrm>
          <a:prstGeom prst="rect">
            <a:avLst/>
          </a:prstGeom>
          <a:noFill/>
        </p:spPr>
        <p:txBody>
          <a:bodyPr wrap="none" rtlCol="0">
            <a:spAutoFit/>
          </a:bodyPr>
          <a:lstStyle/>
          <a:p>
            <a:r>
              <a:rPr lang="en-US" sz="800" b="0" dirty="0"/>
              <a:t>18 AM 5</a:t>
            </a:r>
          </a:p>
        </p:txBody>
      </p:sp>
      <p:sp>
        <p:nvSpPr>
          <p:cNvPr id="11"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9" name="Picture 5" descr="Desjard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4214940306"/>
              </p:ext>
            </p:extLst>
          </p:nvPr>
        </p:nvGraphicFramePr>
        <p:xfrm>
          <a:off x="114301" y="1905000"/>
          <a:ext cx="4305300" cy="44300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F2DC2743-3287-4A8F-ACE9-703C97021476}"/>
              </a:ext>
            </a:extLst>
          </p:cNvPr>
          <p:cNvGraphicFramePr>
            <a:graphicFrameLocks noChangeAspect="1"/>
          </p:cNvGraphicFramePr>
          <p:nvPr>
            <p:extLst>
              <p:ext uri="{D42A27DB-BD31-4B8C-83A1-F6EECF244321}">
                <p14:modId xmlns:p14="http://schemas.microsoft.com/office/powerpoint/2010/main" val="3609729231"/>
              </p:ext>
            </p:extLst>
          </p:nvPr>
        </p:nvGraphicFramePr>
        <p:xfrm>
          <a:off x="5081586" y="4495800"/>
          <a:ext cx="3948113" cy="1681163"/>
        </p:xfrm>
        <a:graphic>
          <a:graphicData uri="http://schemas.openxmlformats.org/presentationml/2006/ole">
            <mc:AlternateContent xmlns:mc="http://schemas.openxmlformats.org/markup-compatibility/2006">
              <mc:Choice xmlns:v="urn:schemas-microsoft-com:vml" Requires="v">
                <p:oleObj spid="_x0000_s4097" name="Macro-Enabled Worksheet" r:id="rId6" imgW="3948176" imgH="1681017" progId="Excel.SheetMacroEnabled.12">
                  <p:link updateAutomatic="1"/>
                </p:oleObj>
              </mc:Choice>
              <mc:Fallback>
                <p:oleObj name="Macro-Enabled Worksheet" r:id="rId6" imgW="3948176" imgH="1681017" progId="Excel.SheetMacroEnabled.12">
                  <p:link updateAutomatic="1"/>
                  <p:pic>
                    <p:nvPicPr>
                      <p:cNvPr id="4" name="Object 3">
                        <a:extLst>
                          <a:ext uri="{FF2B5EF4-FFF2-40B4-BE49-F238E27FC236}">
                            <a16:creationId xmlns:a16="http://schemas.microsoft.com/office/drawing/2014/main" id="{F2DC2743-3287-4A8F-ACE9-703C97021476}"/>
                          </a:ext>
                        </a:extLst>
                      </p:cNvPr>
                      <p:cNvPicPr/>
                      <p:nvPr/>
                    </p:nvPicPr>
                    <p:blipFill>
                      <a:blip r:embed="rId7"/>
                      <a:stretch>
                        <a:fillRect/>
                      </a:stretch>
                    </p:blipFill>
                    <p:spPr>
                      <a:xfrm>
                        <a:off x="5081586" y="4495800"/>
                        <a:ext cx="3948113" cy="1681163"/>
                      </a:xfrm>
                      <a:prstGeom prst="rect">
                        <a:avLst/>
                      </a:prstGeom>
                    </p:spPr>
                  </p:pic>
                </p:oleObj>
              </mc:Fallback>
            </mc:AlternateContent>
          </a:graphicData>
        </a:graphic>
      </p:graphicFrame>
    </p:spTree>
    <p:extLst>
      <p:ext uri="{BB962C8B-B14F-4D97-AF65-F5344CB8AC3E}">
        <p14:creationId xmlns:p14="http://schemas.microsoft.com/office/powerpoint/2010/main" val="276122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5" name="Rectangle 2"/>
          <p:cNvSpPr>
            <a:spLocks noGrp="1" noChangeArrowheads="1"/>
          </p:cNvSpPr>
          <p:nvPr>
            <p:ph type="title"/>
          </p:nvPr>
        </p:nvSpPr>
        <p:spPr>
          <a:xfrm>
            <a:off x="3601085" y="307975"/>
            <a:ext cx="4765675" cy="1216025"/>
          </a:xfrm>
        </p:spPr>
        <p:txBody>
          <a:bodyPr/>
          <a:lstStyle/>
          <a:p>
            <a:pPr eaLnBrk="1" hangingPunct="1"/>
            <a:r>
              <a:rPr lang="en-CA" dirty="0"/>
              <a:t>Press Releases</a:t>
            </a:r>
          </a:p>
        </p:txBody>
      </p:sp>
      <p:sp>
        <p:nvSpPr>
          <p:cNvPr id="888836" name="Rectangle 3"/>
          <p:cNvSpPr>
            <a:spLocks noGrp="1" noChangeArrowheads="1"/>
          </p:cNvSpPr>
          <p:nvPr>
            <p:ph idx="1"/>
          </p:nvPr>
        </p:nvSpPr>
        <p:spPr/>
        <p:txBody>
          <a:bodyPr>
            <a:noAutofit/>
          </a:bodyPr>
          <a:lstStyle/>
          <a:p>
            <a:r>
              <a:rPr lang="en-CA" sz="1000" b="1" dirty="0"/>
              <a:t>September 13, 2021</a:t>
            </a:r>
            <a:r>
              <a:rPr lang="en-CA" sz="1000" dirty="0"/>
              <a:t> - Desjardins Online Brokerage has once again enhanced its offer by eliminating commissions on stocks and exchange-traded funds (ETFs) in CAD and USD when trading online or in the mobile app. This initiative applies to all clients and expands on the reduced commission fees that Desjardins Online Brokerage was already offering to active investors and 18-to-30-year-olds.</a:t>
            </a:r>
          </a:p>
          <a:p>
            <a:r>
              <a:rPr lang="en-US" sz="1000" b="1" dirty="0" err="1"/>
              <a:t>Lévis</a:t>
            </a:r>
            <a:r>
              <a:rPr lang="en-US" sz="1000" b="1" dirty="0"/>
              <a:t> (Quebec, Canada), July 15</a:t>
            </a:r>
            <a:r>
              <a:rPr lang="en-US" sz="1000" b="1" baseline="30000" dirty="0"/>
              <a:t>th</a:t>
            </a:r>
            <a:r>
              <a:rPr lang="en-US" sz="1000" b="1" dirty="0"/>
              <a:t>, 2020 - </a:t>
            </a:r>
            <a:r>
              <a:rPr lang="en-US" sz="1000" dirty="0"/>
              <a:t>Desjardins Group, the leading cooperative financial group in Canada, has reached an </a:t>
            </a:r>
            <a:r>
              <a:rPr lang="en-US" sz="1000" dirty="0">
                <a:hlinkClick r:id="rId3"/>
              </a:rPr>
              <a:t>agreement </a:t>
            </a:r>
            <a:r>
              <a:rPr lang="en-US" sz="1000" dirty="0"/>
              <a:t>today with </a:t>
            </a:r>
            <a:r>
              <a:rPr lang="en-US" sz="1000" dirty="0" err="1"/>
              <a:t>Purplebricks</a:t>
            </a:r>
            <a:r>
              <a:rPr lang="en-US" sz="1000" dirty="0"/>
              <a:t> Group plc ("</a:t>
            </a:r>
            <a:r>
              <a:rPr lang="en-US" sz="1000" dirty="0" err="1"/>
              <a:t>Purplebricks</a:t>
            </a:r>
            <a:r>
              <a:rPr lang="en-US" sz="1000" dirty="0"/>
              <a:t>"), the leading UK hybrid estate agency, to acquire its Canadian holding company, 9059-2114 Québec inc. The Canadian holding and its companies operate two brands--</a:t>
            </a:r>
            <a:r>
              <a:rPr lang="en-US" sz="1000" dirty="0" err="1"/>
              <a:t>Purplebricks</a:t>
            </a:r>
            <a:r>
              <a:rPr lang="en-US" sz="1000" dirty="0"/>
              <a:t> Canada and </a:t>
            </a:r>
            <a:r>
              <a:rPr lang="en-US" sz="1000" dirty="0" err="1"/>
              <a:t>DuProprio</a:t>
            </a:r>
            <a:r>
              <a:rPr lang="en-US" sz="1000" dirty="0"/>
              <a:t>--each with a unique business model. Combined, the acquired companies have more than 500 employees in Canada, with over 300 in Quebec and some 200 across Ontario, Manitoba and Alberta. The deal, valued at about CAN$60.5 million, takes effect on July 15</a:t>
            </a:r>
            <a:r>
              <a:rPr lang="en-US" sz="1000" baseline="30000" dirty="0"/>
              <a:t>th</a:t>
            </a:r>
            <a:r>
              <a:rPr lang="en-US" sz="1000" dirty="0"/>
              <a:t>, 2020.</a:t>
            </a:r>
          </a:p>
          <a:p>
            <a:br>
              <a:rPr lang="en-US" sz="1000" dirty="0"/>
            </a:br>
            <a:r>
              <a:rPr lang="en-US" sz="1000" dirty="0"/>
              <a:t>April 29, 2020:  Desjardins Rolls Out Its Strategy to Help Get the Economy Back on Track and Support Regional Development</a:t>
            </a:r>
          </a:p>
          <a:p>
            <a:pPr lvl="1">
              <a:buFont typeface="Wingdings" pitchFamily="2" charset="2"/>
              <a:buChar char="§"/>
            </a:pPr>
            <a:r>
              <a:rPr lang="en-US" sz="1000" b="1" dirty="0"/>
              <a:t>The </a:t>
            </a:r>
            <a:r>
              <a:rPr lang="en-US" sz="1000" b="1" dirty="0" err="1"/>
              <a:t>GoodSpark</a:t>
            </a:r>
            <a:r>
              <a:rPr lang="en-US" sz="1000" b="1" dirty="0"/>
              <a:t> Fund: $150 million for Quebec and Ontario</a:t>
            </a:r>
            <a:r>
              <a:rPr lang="en-US" sz="1000" dirty="0"/>
              <a:t>.  The </a:t>
            </a:r>
            <a:r>
              <a:rPr lang="en-US" sz="1000" dirty="0" err="1"/>
              <a:t>GoodSpark</a:t>
            </a:r>
            <a:r>
              <a:rPr lang="en-US" sz="1000" dirty="0"/>
              <a:t> Fund will leverage its $150 million budget for initiatives extending into 2024 to stimulate social and economic activity throughout Quebec and Ontario.</a:t>
            </a:r>
          </a:p>
          <a:p>
            <a:pPr lvl="1">
              <a:buFont typeface="Wingdings" pitchFamily="2" charset="2"/>
              <a:buChar char="§"/>
            </a:pPr>
            <a:r>
              <a:rPr lang="en-US" sz="1000" b="1" dirty="0"/>
              <a:t>The Momentum Fund: $10 million to stimulate local business development</a:t>
            </a:r>
            <a:r>
              <a:rPr lang="en-US" sz="1000" dirty="0"/>
              <a:t>.  The Momentum Fund aims to help local businesses accelerate growth and create quality jobs--2 key drivers in regional economic development. Over the next 2 years, its $10 million budget will provide funding equal to 25% of project costs, up to a maximum of $10,000.</a:t>
            </a:r>
          </a:p>
          <a:p>
            <a:pPr lvl="1">
              <a:buFont typeface="Wingdings" pitchFamily="2" charset="2"/>
              <a:buChar char="§"/>
            </a:pPr>
            <a:r>
              <a:rPr lang="en-US" sz="1000" b="1" dirty="0"/>
              <a:t>The &lt;post&gt; COVID Challenge: An innovation competition capitalizing on Quebec's collective ingenuity</a:t>
            </a:r>
            <a:r>
              <a:rPr lang="en-US" sz="1000" dirty="0"/>
              <a:t>.  Joining forces with Google and Bonjour Startup Montréal, Desjardins is launching a challenge to get Quebecers' innovative juices flowing. Between May 1 and June 2, competition participants will develop socio-economic solutions for the post-pandemic world. </a:t>
            </a:r>
          </a:p>
          <a:p>
            <a:pPr lvl="1">
              <a:buFont typeface="Wingdings" pitchFamily="2" charset="2"/>
              <a:buChar char="§"/>
            </a:pPr>
            <a:r>
              <a:rPr lang="en-US" sz="1000" b="1" dirty="0"/>
              <a:t>Pay it Forward</a:t>
            </a:r>
            <a:r>
              <a:rPr lang="en-US" sz="1000" dirty="0"/>
              <a:t>, Supported by Desjardins: A partnership with La Ruche Quebec.  Desjardins is teaming up with the crowdfunding platform La Ruche Quebec to encourage consumers to shop local and support organizations in urgent need across the province. Until August 31, a $1 million budget will support community initiatives and encourage collaboration as part of the Pay it Forward</a:t>
            </a:r>
          </a:p>
          <a:p>
            <a:pPr lvl="1">
              <a:buFont typeface="Wingdings" pitchFamily="2" charset="2"/>
              <a:buChar char="§"/>
            </a:pPr>
            <a:r>
              <a:rPr lang="en-US" sz="1000" b="1" dirty="0"/>
              <a:t>The École </a:t>
            </a:r>
            <a:r>
              <a:rPr lang="en-US" sz="1000" b="1" dirty="0" err="1"/>
              <a:t>d'entrepreneurship</a:t>
            </a:r>
            <a:r>
              <a:rPr lang="en-US" sz="1000" b="1" dirty="0"/>
              <a:t> de </a:t>
            </a:r>
            <a:r>
              <a:rPr lang="en-US" sz="1000" b="1" dirty="0" err="1"/>
              <a:t>Beauce</a:t>
            </a:r>
            <a:r>
              <a:rPr lang="en-US" sz="1000" dirty="0"/>
              <a:t>, SPB/</a:t>
            </a:r>
            <a:r>
              <a:rPr lang="en-US" sz="1000" dirty="0" err="1"/>
              <a:t>Skillable</a:t>
            </a:r>
            <a:r>
              <a:rPr lang="en-US" sz="1000" dirty="0"/>
              <a:t> and Desjardins coming together for entrepreneurs.  Entrepreneurs are facing uncharted waters, with many questioning their future or wondering if they need a new business model. The 12-week learning path </a:t>
            </a:r>
            <a:r>
              <a:rPr lang="en-US" sz="1000" dirty="0" err="1"/>
              <a:t>S'équiper</a:t>
            </a:r>
            <a:r>
              <a:rPr lang="en-US" sz="1000" dirty="0"/>
              <a:t> pour </a:t>
            </a:r>
            <a:r>
              <a:rPr lang="en-US" sz="1000" dirty="0" err="1"/>
              <a:t>rebondir</a:t>
            </a:r>
            <a:r>
              <a:rPr lang="en-US" sz="1000" dirty="0"/>
              <a:t> (Preparing your business to bounce back), will show participants how to turn the economic shutdown into an opportunity to develop personal and organizational skills to take on the challenges they're facing during COVID-19.</a:t>
            </a:r>
          </a:p>
          <a:p>
            <a:pPr lvl="1">
              <a:buFont typeface="Wingdings" pitchFamily="2" charset="2"/>
              <a:buChar char="§"/>
            </a:pPr>
            <a:endParaRPr lang="en-US" sz="1000" dirty="0"/>
          </a:p>
          <a:p>
            <a:pPr>
              <a:buFont typeface="Wingdings" pitchFamily="2" charset="2"/>
              <a:buChar char="§"/>
            </a:pPr>
            <a:r>
              <a:rPr lang="en-US" sz="1000" b="1" dirty="0"/>
              <a:t>More Press in Notes View</a:t>
            </a:r>
          </a:p>
        </p:txBody>
      </p:sp>
      <p:sp>
        <p:nvSpPr>
          <p:cNvPr id="888834" name="Slide Number Placeholder 4"/>
          <p:cNvSpPr>
            <a:spLocks noGrp="1"/>
          </p:cNvSpPr>
          <p:nvPr>
            <p:ph type="sldNum" sz="quarter" idx="12"/>
          </p:nvPr>
        </p:nvSpPr>
        <p:spPr>
          <a:xfrm>
            <a:off x="7425344" y="6459786"/>
            <a:ext cx="984019" cy="365125"/>
          </a:xfrm>
          <a:noFill/>
          <a:ln>
            <a:miter lim="800000"/>
            <a:headEnd/>
            <a:tailEnd/>
          </a:ln>
        </p:spPr>
        <p:txBody>
          <a:bodyPr/>
          <a:lstStyle/>
          <a:p>
            <a:fld id="{9662BF96-183B-439F-B1B0-52D9F4E5E0ED}" type="slidenum">
              <a:rPr lang="en-US" smtClean="0"/>
              <a:pPr/>
              <a:t>16</a:t>
            </a:fld>
            <a:endParaRPr lang="en-US"/>
          </a:p>
        </p:txBody>
      </p:sp>
      <p:sp>
        <p:nvSpPr>
          <p:cNvPr id="6" name="TextBox 5">
            <a:hlinkClick r:id="rId4"/>
          </p:cNvPr>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5" descr="Desjardin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4400" y="838200"/>
            <a:ext cx="2590800" cy="815307"/>
          </a:xfrm>
          <a:prstGeom prst="rect">
            <a:avLst/>
          </a:prstGeom>
          <a:noFill/>
          <a:ln w="3175">
            <a:solidFill>
              <a:schemeClr val="accent5">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52169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British Columbia</a:t>
            </a:r>
          </a:p>
        </p:txBody>
      </p:sp>
      <p:sp>
        <p:nvSpPr>
          <p:cNvPr id="5" name="Slide Number Placeholder 4"/>
          <p:cNvSpPr>
            <a:spLocks noGrp="1"/>
          </p:cNvSpPr>
          <p:nvPr>
            <p:ph type="sldNum" sz="quarter" idx="12"/>
          </p:nvPr>
        </p:nvSpPr>
        <p:spPr/>
        <p:txBody>
          <a:bodyPr/>
          <a:lstStyle/>
          <a:p>
            <a:pPr>
              <a:defRPr/>
            </a:pPr>
            <a:fld id="{0A71CB33-BBA6-42F2-A86E-2E41262EADE6}" type="slidenum">
              <a:rPr lang="en-US" smtClean="0"/>
              <a:pPr>
                <a:defRPr/>
              </a:pPr>
              <a:t>17</a:t>
            </a:fld>
            <a:endParaRPr lang="en-US"/>
          </a:p>
        </p:txBody>
      </p:sp>
      <p:pic>
        <p:nvPicPr>
          <p:cNvPr id="6"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685800"/>
            <a:ext cx="1176337"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53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100-00001F000000}"/>
              </a:ext>
            </a:extLst>
          </p:cNvPr>
          <p:cNvGraphicFramePr>
            <a:graphicFrameLocks/>
          </p:cNvGraphicFramePr>
          <p:nvPr>
            <p:extLst>
              <p:ext uri="{D42A27DB-BD31-4B8C-83A1-F6EECF244321}">
                <p14:modId xmlns:p14="http://schemas.microsoft.com/office/powerpoint/2010/main" val="50825390"/>
              </p:ext>
            </p:extLst>
          </p:nvPr>
        </p:nvGraphicFramePr>
        <p:xfrm>
          <a:off x="135391" y="1778441"/>
          <a:ext cx="4020054" cy="4392541"/>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92175" y="477076"/>
            <a:ext cx="8001000" cy="1216025"/>
          </a:xfrm>
        </p:spPr>
        <p:txBody>
          <a:bodyPr>
            <a:normAutofit/>
          </a:bodyPr>
          <a:lstStyle/>
          <a:p>
            <a:r>
              <a:rPr lang="en-US" dirty="0">
                <a:solidFill>
                  <a:schemeClr val="tx1">
                    <a:lumMod val="50000"/>
                    <a:lumOff val="50000"/>
                  </a:schemeClr>
                </a:solidFill>
              </a:rPr>
              <a:t>Total Personal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18</a:t>
            </a:fld>
            <a:endParaRPr lang="en-US" b="0" dirty="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4238" y="5237533"/>
            <a:ext cx="541866" cy="171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29158" y="5027010"/>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0882" y="3723144"/>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16243" y="4003937"/>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03152" y="4397697"/>
            <a:ext cx="609319" cy="28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80401" y="4766019"/>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0"/>
          <a:stretch>
            <a:fillRect/>
          </a:stretch>
        </p:blipFill>
        <p:spPr>
          <a:xfrm>
            <a:off x="4103152" y="3284953"/>
            <a:ext cx="914400" cy="265176"/>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8" name="TextBox 17">
            <a:extLst>
              <a:ext uri="{FF2B5EF4-FFF2-40B4-BE49-F238E27FC236}">
                <a16:creationId xmlns:a16="http://schemas.microsoft.com/office/drawing/2014/main" id="{8841E26F-DB44-A543-BC95-E355B783C88A}"/>
              </a:ext>
            </a:extLst>
          </p:cNvPr>
          <p:cNvSpPr txBox="1"/>
          <p:nvPr/>
        </p:nvSpPr>
        <p:spPr>
          <a:xfrm>
            <a:off x="5568543" y="1876487"/>
            <a:ext cx="3276601" cy="830997"/>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a:t>Prospera includes Westminster</a:t>
            </a:r>
          </a:p>
        </p:txBody>
      </p:sp>
      <p:pic>
        <p:nvPicPr>
          <p:cNvPr id="7" name="Picture 6">
            <a:extLst>
              <a:ext uri="{FF2B5EF4-FFF2-40B4-BE49-F238E27FC236}">
                <a16:creationId xmlns:a16="http://schemas.microsoft.com/office/drawing/2014/main" id="{A3BD64F3-C14A-E345-B2B2-FBA5D55EDA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22467" y="2926436"/>
            <a:ext cx="342900" cy="342900"/>
          </a:xfrm>
          <a:prstGeom prst="rect">
            <a:avLst/>
          </a:prstGeom>
        </p:spPr>
      </p:pic>
      <p:graphicFrame>
        <p:nvGraphicFramePr>
          <p:cNvPr id="3" name="Table 2">
            <a:extLst>
              <a:ext uri="{FF2B5EF4-FFF2-40B4-BE49-F238E27FC236}">
                <a16:creationId xmlns:a16="http://schemas.microsoft.com/office/drawing/2014/main" id="{1DD1BAAF-9FD2-9F41-AF88-8201B39FDE52}"/>
              </a:ext>
            </a:extLst>
          </p:cNvPr>
          <p:cNvGraphicFramePr>
            <a:graphicFrameLocks noGrp="1"/>
          </p:cNvGraphicFramePr>
          <p:nvPr>
            <p:extLst>
              <p:ext uri="{D42A27DB-BD31-4B8C-83A1-F6EECF244321}">
                <p14:modId xmlns:p14="http://schemas.microsoft.com/office/powerpoint/2010/main" val="1692667402"/>
              </p:ext>
            </p:extLst>
          </p:nvPr>
        </p:nvGraphicFramePr>
        <p:xfrm>
          <a:off x="5435193" y="4342182"/>
          <a:ext cx="3543300" cy="1828800"/>
        </p:xfrm>
        <a:graphic>
          <a:graphicData uri="http://schemas.openxmlformats.org/drawingml/2006/table">
            <a:tbl>
              <a:tblPr/>
              <a:tblGrid>
                <a:gridCol w="1472417">
                  <a:extLst>
                    <a:ext uri="{9D8B030D-6E8A-4147-A177-3AD203B41FA5}">
                      <a16:colId xmlns:a16="http://schemas.microsoft.com/office/drawing/2014/main" val="3275075272"/>
                    </a:ext>
                  </a:extLst>
                </a:gridCol>
                <a:gridCol w="721959">
                  <a:extLst>
                    <a:ext uri="{9D8B030D-6E8A-4147-A177-3AD203B41FA5}">
                      <a16:colId xmlns:a16="http://schemas.microsoft.com/office/drawing/2014/main" val="647225525"/>
                    </a:ext>
                  </a:extLst>
                </a:gridCol>
                <a:gridCol w="674462">
                  <a:extLst>
                    <a:ext uri="{9D8B030D-6E8A-4147-A177-3AD203B41FA5}">
                      <a16:colId xmlns:a16="http://schemas.microsoft.com/office/drawing/2014/main" val="2024283424"/>
                    </a:ext>
                  </a:extLst>
                </a:gridCol>
                <a:gridCol w="674462">
                  <a:extLst>
                    <a:ext uri="{9D8B030D-6E8A-4147-A177-3AD203B41FA5}">
                      <a16:colId xmlns:a16="http://schemas.microsoft.com/office/drawing/2014/main" val="588498614"/>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142926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24561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10879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5465808"/>
                  </a:ext>
                </a:extLst>
              </a:tr>
              <a:tr h="152400">
                <a:tc>
                  <a:txBody>
                    <a:bodyPr/>
                    <a:lstStyle/>
                    <a:p>
                      <a:pPr algn="l" fontAlgn="ctr"/>
                      <a:r>
                        <a:rPr lang="en-CA" sz="1000" b="0" i="0" u="none" strike="noStrike">
                          <a:effectLst/>
                          <a:latin typeface="Calibri" panose="020F0502020204030204" pitchFamily="34" charset="0"/>
                        </a:rPr>
                        <a:t>Coastal Community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66979190"/>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6573528"/>
                  </a:ext>
                </a:extLst>
              </a:tr>
              <a:tr h="152400">
                <a:tc>
                  <a:txBody>
                    <a:bodyPr/>
                    <a:lstStyle/>
                    <a:p>
                      <a:pPr algn="l" fontAlgn="ctr"/>
                      <a:r>
                        <a:rPr lang="en-CA" sz="1000" b="0" i="0" u="none" strike="noStrike">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54616904"/>
                  </a:ext>
                </a:extLst>
              </a:tr>
              <a:tr h="152400">
                <a:tc>
                  <a:txBody>
                    <a:bodyPr/>
                    <a:lstStyle/>
                    <a:p>
                      <a:pPr algn="l" fontAlgn="ctr"/>
                      <a:r>
                        <a:rPr lang="en-CA" sz="1000" b="0" i="0" u="none" strike="noStrike">
                          <a:effectLst/>
                          <a:latin typeface="Calibri" panose="020F0502020204030204" pitchFamily="34" charset="0"/>
                        </a:rPr>
                        <a:t>Gulf and Fraser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7932022"/>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2894861"/>
                  </a:ext>
                </a:extLst>
              </a:tr>
              <a:tr h="152400">
                <a:tc>
                  <a:txBody>
                    <a:bodyPr/>
                    <a:lstStyle/>
                    <a:p>
                      <a:pPr algn="l" fontAlgn="ctr"/>
                      <a:r>
                        <a:rPr lang="en-CA" sz="1000" b="0" i="0" u="none" strike="noStrike">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56159762"/>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24853551"/>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7847359"/>
                  </a:ext>
                </a:extLst>
              </a:tr>
            </a:tbl>
          </a:graphicData>
        </a:graphic>
      </p:graphicFrame>
    </p:spTree>
    <p:extLst>
      <p:ext uri="{BB962C8B-B14F-4D97-AF65-F5344CB8AC3E}">
        <p14:creationId xmlns:p14="http://schemas.microsoft.com/office/powerpoint/2010/main" val="73727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100-00001D000000}"/>
              </a:ext>
            </a:extLst>
          </p:cNvPr>
          <p:cNvGraphicFramePr>
            <a:graphicFrameLocks/>
          </p:cNvGraphicFramePr>
          <p:nvPr>
            <p:extLst>
              <p:ext uri="{D42A27DB-BD31-4B8C-83A1-F6EECF244321}">
                <p14:modId xmlns:p14="http://schemas.microsoft.com/office/powerpoint/2010/main" val="1141398458"/>
              </p:ext>
            </p:extLst>
          </p:nvPr>
        </p:nvGraphicFramePr>
        <p:xfrm>
          <a:off x="87854" y="1752600"/>
          <a:ext cx="4026946" cy="4422545"/>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762000" y="457200"/>
            <a:ext cx="8001000" cy="1216025"/>
          </a:xfrm>
        </p:spPr>
        <p:txBody>
          <a:bodyPr>
            <a:normAutofit/>
          </a:bodyPr>
          <a:lstStyle/>
          <a:p>
            <a:r>
              <a:rPr lang="en-US" dirty="0">
                <a:solidFill>
                  <a:schemeClr val="tx1">
                    <a:lumMod val="50000"/>
                    <a:lumOff val="50000"/>
                  </a:schemeClr>
                </a:solidFill>
              </a:rPr>
              <a:t>Personal Deposits–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19</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3350" y="5074463"/>
            <a:ext cx="541866" cy="174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3350" y="4674228"/>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94987" y="3967470"/>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43350" y="4421791"/>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43350" y="4812617"/>
            <a:ext cx="609600" cy="286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43350" y="5237663"/>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0"/>
          <a:stretch>
            <a:fillRect/>
          </a:stretch>
        </p:blipFill>
        <p:spPr>
          <a:xfrm>
            <a:off x="3943350" y="3638261"/>
            <a:ext cx="914400" cy="265176"/>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a:extLst>
              <a:ext uri="{FF2B5EF4-FFF2-40B4-BE49-F238E27FC236}">
                <a16:creationId xmlns:a16="http://schemas.microsoft.com/office/drawing/2014/main" id="{A4F60B8A-2019-9943-B70C-BE4F2507E1B7}"/>
              </a:ext>
            </a:extLst>
          </p:cNvPr>
          <p:cNvSpPr txBox="1"/>
          <p:nvPr/>
        </p:nvSpPr>
        <p:spPr>
          <a:xfrm>
            <a:off x="5568543" y="1876487"/>
            <a:ext cx="3276601" cy="830997"/>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a:t>Prospera includes Westminster</a:t>
            </a:r>
          </a:p>
        </p:txBody>
      </p:sp>
      <p:pic>
        <p:nvPicPr>
          <p:cNvPr id="19" name="Picture 18">
            <a:extLst>
              <a:ext uri="{FF2B5EF4-FFF2-40B4-BE49-F238E27FC236}">
                <a16:creationId xmlns:a16="http://schemas.microsoft.com/office/drawing/2014/main" id="{ECE200DA-0B8C-0B4F-B7B8-B425431A3E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3350" y="3217695"/>
            <a:ext cx="342900" cy="342900"/>
          </a:xfrm>
          <a:prstGeom prst="rect">
            <a:avLst/>
          </a:prstGeom>
        </p:spPr>
      </p:pic>
      <p:graphicFrame>
        <p:nvGraphicFramePr>
          <p:cNvPr id="3" name="Table 2">
            <a:extLst>
              <a:ext uri="{FF2B5EF4-FFF2-40B4-BE49-F238E27FC236}">
                <a16:creationId xmlns:a16="http://schemas.microsoft.com/office/drawing/2014/main" id="{04D87B21-9ADE-EE47-8DD2-3D9C42498243}"/>
              </a:ext>
            </a:extLst>
          </p:cNvPr>
          <p:cNvGraphicFramePr>
            <a:graphicFrameLocks noGrp="1"/>
          </p:cNvGraphicFramePr>
          <p:nvPr>
            <p:extLst>
              <p:ext uri="{D42A27DB-BD31-4B8C-83A1-F6EECF244321}">
                <p14:modId xmlns:p14="http://schemas.microsoft.com/office/powerpoint/2010/main" val="960422757"/>
              </p:ext>
            </p:extLst>
          </p:nvPr>
        </p:nvGraphicFramePr>
        <p:xfrm>
          <a:off x="5497775" y="4346345"/>
          <a:ext cx="3543300" cy="1828800"/>
        </p:xfrm>
        <a:graphic>
          <a:graphicData uri="http://schemas.openxmlformats.org/drawingml/2006/table">
            <a:tbl>
              <a:tblPr/>
              <a:tblGrid>
                <a:gridCol w="1472417">
                  <a:extLst>
                    <a:ext uri="{9D8B030D-6E8A-4147-A177-3AD203B41FA5}">
                      <a16:colId xmlns:a16="http://schemas.microsoft.com/office/drawing/2014/main" val="1459213670"/>
                    </a:ext>
                  </a:extLst>
                </a:gridCol>
                <a:gridCol w="721959">
                  <a:extLst>
                    <a:ext uri="{9D8B030D-6E8A-4147-A177-3AD203B41FA5}">
                      <a16:colId xmlns:a16="http://schemas.microsoft.com/office/drawing/2014/main" val="2135339764"/>
                    </a:ext>
                  </a:extLst>
                </a:gridCol>
                <a:gridCol w="674462">
                  <a:extLst>
                    <a:ext uri="{9D8B030D-6E8A-4147-A177-3AD203B41FA5}">
                      <a16:colId xmlns:a16="http://schemas.microsoft.com/office/drawing/2014/main" val="3966105464"/>
                    </a:ext>
                  </a:extLst>
                </a:gridCol>
                <a:gridCol w="674462">
                  <a:extLst>
                    <a:ext uri="{9D8B030D-6E8A-4147-A177-3AD203B41FA5}">
                      <a16:colId xmlns:a16="http://schemas.microsoft.com/office/drawing/2014/main" val="223115215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837064"/>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8114219"/>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345164"/>
                  </a:ext>
                </a:extLst>
              </a:tr>
              <a:tr h="152400">
                <a:tc>
                  <a:txBody>
                    <a:bodyPr/>
                    <a:lstStyle/>
                    <a:p>
                      <a:pPr algn="l" fontAlgn="ctr"/>
                      <a:r>
                        <a:rPr lang="en-CA" sz="1000" b="0" i="0" u="none" strike="noStrike">
                          <a:effectLst/>
                          <a:latin typeface="Calibri" panose="020F0502020204030204" pitchFamily="34" charset="0"/>
                        </a:rPr>
                        <a:t>Coastal Community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81073787"/>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396205176"/>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85966199"/>
                  </a:ext>
                </a:extLst>
              </a:tr>
              <a:tr h="152400">
                <a:tc>
                  <a:txBody>
                    <a:bodyPr/>
                    <a:lstStyle/>
                    <a:p>
                      <a:pPr algn="l" fontAlgn="ctr"/>
                      <a:r>
                        <a:rPr lang="en-CA" sz="1000" b="0" i="0" u="none" strike="noStrike">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90546630"/>
                  </a:ext>
                </a:extLst>
              </a:tr>
              <a:tr h="152400">
                <a:tc>
                  <a:txBody>
                    <a:bodyPr/>
                    <a:lstStyle/>
                    <a:p>
                      <a:pPr algn="l" fontAlgn="ctr"/>
                      <a:r>
                        <a:rPr lang="en-CA" sz="1000" b="0" i="0" u="none" strike="noStrike">
                          <a:effectLst/>
                          <a:latin typeface="Calibri" panose="020F0502020204030204" pitchFamily="34" charset="0"/>
                        </a:rPr>
                        <a:t>Gulf and Fraser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ctr"/>
                      <a:r>
                        <a:rPr lang="en-CA" sz="1000" b="0" i="0" u="none" strike="noStrike">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99344114"/>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ctr"/>
                      <a:r>
                        <a:rPr lang="en-CA" sz="10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21205466"/>
                  </a:ext>
                </a:extLst>
              </a:tr>
              <a:tr h="142875">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ctr"/>
                      <a:r>
                        <a:rPr lang="en-CA" sz="1000" b="0" i="0" u="none" strike="noStrike">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17356039"/>
                  </a:ext>
                </a:extLst>
              </a:tr>
              <a:tr h="152400">
                <a:tc>
                  <a:txBody>
                    <a:bodyPr/>
                    <a:lstStyle/>
                    <a:p>
                      <a:pPr algn="l" fontAlgn="ctr"/>
                      <a:r>
                        <a:rPr lang="en-CA" sz="1000" b="0" i="0" u="none" strike="noStrike">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70068302"/>
                  </a:ext>
                </a:extLst>
              </a:tr>
            </a:tbl>
          </a:graphicData>
        </a:graphic>
      </p:graphicFrame>
    </p:spTree>
    <p:extLst>
      <p:ext uri="{BB962C8B-B14F-4D97-AF65-F5344CB8AC3E}">
        <p14:creationId xmlns:p14="http://schemas.microsoft.com/office/powerpoint/2010/main" val="381163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824089" y="304800"/>
            <a:ext cx="7543800" cy="1450757"/>
          </a:xfrm>
        </p:spPr>
        <p:txBody>
          <a:bodyPr/>
          <a:lstStyle/>
          <a:p>
            <a:pPr eaLnBrk="1" hangingPunct="1"/>
            <a:r>
              <a:rPr lang="en-US" dirty="0"/>
              <a:t>Contents</a:t>
            </a:r>
          </a:p>
        </p:txBody>
      </p:sp>
      <p:sp>
        <p:nvSpPr>
          <p:cNvPr id="4101" name="Rectangle 3"/>
          <p:cNvSpPr>
            <a:spLocks noGrp="1" noChangeArrowheads="1"/>
          </p:cNvSpPr>
          <p:nvPr>
            <p:ph idx="1"/>
          </p:nvPr>
        </p:nvSpPr>
        <p:spPr>
          <a:xfrm>
            <a:off x="914400" y="1447800"/>
            <a:ext cx="4038600" cy="4267200"/>
          </a:xfrm>
        </p:spPr>
        <p:txBody>
          <a:bodyPr>
            <a:noAutofit/>
          </a:bodyPr>
          <a:lstStyle/>
          <a:p>
            <a:pPr marL="749808" lvl="4" indent="0" eaLnBrk="1" hangingPunct="1">
              <a:buSzPct val="100000"/>
              <a:buNone/>
            </a:pPr>
            <a:r>
              <a:rPr lang="en-US" sz="900" dirty="0">
                <a:latin typeface="Verdana" charset="0"/>
                <a:ea typeface="Verdana" charset="0"/>
                <a:cs typeface="Verdana" charset="0"/>
              </a:rPr>
              <a:t>                           	</a:t>
            </a:r>
          </a:p>
          <a:p>
            <a:pPr marL="0" indent="0" eaLnBrk="1" hangingPunct="1">
              <a:buNone/>
            </a:pPr>
            <a:r>
              <a:rPr lang="en-US" sz="900" b="1" dirty="0">
                <a:latin typeface="Verdana" charset="0"/>
                <a:ea typeface="Verdana" charset="0"/>
                <a:cs typeface="Verdana" charset="0"/>
              </a:rPr>
              <a:t>Market Size and Growth Trends</a:t>
            </a:r>
            <a:r>
              <a:rPr lang="en-US" sz="900" dirty="0">
                <a:latin typeface="Verdana" charset="0"/>
                <a:ea typeface="Verdana" charset="0"/>
                <a:cs typeface="Verdana" charset="0"/>
              </a:rPr>
              <a:t>	  	3</a:t>
            </a:r>
          </a:p>
          <a:p>
            <a:pPr marL="0" indent="0" eaLnBrk="1" hangingPunct="1">
              <a:buNone/>
            </a:pPr>
            <a:r>
              <a:rPr lang="en-US" sz="900" b="1" dirty="0">
                <a:latin typeface="Verdana" charset="0"/>
                <a:ea typeface="Verdana" charset="0"/>
                <a:cs typeface="Verdana" charset="0"/>
              </a:rPr>
              <a:t>Distribution Effectiveness</a:t>
            </a:r>
            <a:r>
              <a:rPr lang="en-US" sz="900" dirty="0">
                <a:latin typeface="Verdana" charset="0"/>
                <a:ea typeface="Verdana" charset="0"/>
                <a:cs typeface="Verdana" charset="0"/>
              </a:rPr>
              <a:t>			7</a:t>
            </a:r>
          </a:p>
          <a:p>
            <a:pPr marL="0" indent="0" eaLnBrk="1" hangingPunct="1">
              <a:buNone/>
            </a:pPr>
            <a:r>
              <a:rPr lang="en-US" sz="900" b="1" dirty="0">
                <a:latin typeface="Verdana" charset="0"/>
                <a:ea typeface="Verdana" charset="0"/>
                <a:cs typeface="Verdana" charset="0"/>
              </a:rPr>
              <a:t>Product Market Share of Market Changes</a:t>
            </a:r>
            <a:r>
              <a:rPr lang="en-US" sz="900" dirty="0">
                <a:latin typeface="Verdana" charset="0"/>
                <a:ea typeface="Verdana" charset="0"/>
                <a:cs typeface="Verdana" charset="0"/>
              </a:rPr>
              <a:t>	                   </a:t>
            </a:r>
          </a:p>
          <a:p>
            <a:pPr lvl="1">
              <a:buSzPct val="100000"/>
              <a:buFont typeface="Wingdings" charset="2"/>
              <a:buChar char="§"/>
            </a:pPr>
            <a:r>
              <a:rPr lang="en-US" sz="900" dirty="0">
                <a:latin typeface="Verdana" charset="0"/>
                <a:ea typeface="Verdana" charset="0"/>
                <a:cs typeface="Verdana" charset="0"/>
              </a:rPr>
              <a:t>Total Personal			8</a:t>
            </a:r>
          </a:p>
          <a:p>
            <a:pPr lvl="1" eaLnBrk="1" hangingPunct="1">
              <a:buSzPct val="100000"/>
              <a:buFont typeface="Wingdings" charset="2"/>
              <a:buChar char="§"/>
            </a:pPr>
            <a:r>
              <a:rPr lang="en-US" sz="900" dirty="0">
                <a:latin typeface="Verdana" charset="0"/>
                <a:ea typeface="Verdana" charset="0"/>
                <a:cs typeface="Verdana" charset="0"/>
              </a:rPr>
              <a:t>Total Deposits		  	9</a:t>
            </a:r>
          </a:p>
          <a:p>
            <a:pPr lvl="1" eaLnBrk="1" hangingPunct="1">
              <a:buSzPct val="100000"/>
              <a:buFont typeface="Wingdings" charset="2"/>
              <a:buChar char="§"/>
            </a:pPr>
            <a:r>
              <a:rPr lang="en-US" sz="900" dirty="0">
                <a:latin typeface="Verdana" charset="0"/>
                <a:ea typeface="Verdana" charset="0"/>
                <a:cs typeface="Verdana" charset="0"/>
              </a:rPr>
              <a:t>Total Loans		 	10</a:t>
            </a:r>
          </a:p>
          <a:p>
            <a:pPr lvl="1" eaLnBrk="1" hangingPunct="1">
              <a:buSzPct val="100000"/>
              <a:buFont typeface="Wingdings" charset="2"/>
              <a:buChar char="§"/>
            </a:pPr>
            <a:r>
              <a:rPr lang="en-US" sz="900" dirty="0">
                <a:latin typeface="Verdana" charset="0"/>
                <a:ea typeface="Verdana" charset="0"/>
                <a:cs typeface="Verdana" charset="0"/>
              </a:rPr>
              <a:t>HRSA and Mortgage Rates		11</a:t>
            </a:r>
          </a:p>
          <a:p>
            <a:pPr marL="0" indent="0" eaLnBrk="1" hangingPunct="1">
              <a:buNone/>
            </a:pPr>
            <a:r>
              <a:rPr lang="en-US" sz="900" b="1" dirty="0">
                <a:latin typeface="Verdana" charset="0"/>
                <a:ea typeface="Verdana" charset="0"/>
                <a:cs typeface="Verdana" charset="0"/>
              </a:rPr>
              <a:t>Provincial Markets</a:t>
            </a:r>
          </a:p>
          <a:p>
            <a:pPr marL="201168" lvl="1" indent="0" eaLnBrk="1" hangingPunct="1">
              <a:buSzPct val="100000"/>
              <a:buNone/>
            </a:pPr>
            <a:r>
              <a:rPr lang="en-US" sz="900" b="1" dirty="0">
                <a:latin typeface="Verdana" charset="0"/>
                <a:ea typeface="Verdana" charset="0"/>
                <a:cs typeface="Verdana" charset="0"/>
              </a:rPr>
              <a:t>Quebec</a:t>
            </a:r>
            <a:r>
              <a:rPr lang="en-US" sz="900" dirty="0">
                <a:latin typeface="Verdana" charset="0"/>
                <a:ea typeface="Verdana" charset="0"/>
                <a:cs typeface="Verdana" charset="0"/>
              </a:rPr>
              <a:t>	   			12</a:t>
            </a:r>
          </a:p>
          <a:p>
            <a:pPr lvl="2" eaLnBrk="1" hangingPunct="1">
              <a:buSzPct val="100000"/>
              <a:buFont typeface="Wingdings" charset="2"/>
              <a:buChar char="§"/>
            </a:pPr>
            <a:r>
              <a:rPr lang="en-US" sz="900" dirty="0">
                <a:latin typeface="Verdana" charset="0"/>
                <a:ea typeface="Verdana" charset="0"/>
                <a:cs typeface="Verdana" charset="0"/>
              </a:rPr>
              <a:t>Desjardins			13</a:t>
            </a:r>
          </a:p>
          <a:p>
            <a:pPr marL="201168" lvl="1" indent="0" eaLnBrk="1" hangingPunct="1">
              <a:buSzPct val="100000"/>
              <a:buNone/>
            </a:pPr>
            <a:r>
              <a:rPr lang="en-US" sz="900" b="1" dirty="0">
                <a:latin typeface="Verdana" charset="0"/>
                <a:ea typeface="Verdana" charset="0"/>
                <a:cs typeface="Verdana" charset="0"/>
              </a:rPr>
              <a:t>BC Credit Unions			</a:t>
            </a:r>
            <a:r>
              <a:rPr lang="en-US" sz="900" dirty="0">
                <a:latin typeface="Verdana" charset="0"/>
                <a:ea typeface="Verdana" charset="0"/>
                <a:cs typeface="Verdana" charset="0"/>
              </a:rPr>
              <a:t>17</a:t>
            </a:r>
          </a:p>
          <a:p>
            <a:pPr lvl="2" eaLnBrk="1" hangingPunct="1">
              <a:buSzPct val="100000"/>
              <a:buFont typeface="Wingdings" charset="2"/>
              <a:buChar char="§"/>
            </a:pPr>
            <a:r>
              <a:rPr lang="en-US" sz="900" dirty="0">
                <a:latin typeface="Verdana" charset="0"/>
                <a:ea typeface="Verdana" charset="0"/>
                <a:cs typeface="Verdana" charset="0"/>
              </a:rPr>
              <a:t>Share Summaries			18</a:t>
            </a:r>
          </a:p>
          <a:p>
            <a:pPr lvl="2" eaLnBrk="1" hangingPunct="1">
              <a:buSzPct val="100000"/>
              <a:buFont typeface="Wingdings" charset="2"/>
              <a:buChar char="§"/>
            </a:pPr>
            <a:r>
              <a:rPr lang="en-US" sz="900" dirty="0">
                <a:latin typeface="Verdana" charset="0"/>
                <a:ea typeface="Verdana" charset="0"/>
                <a:cs typeface="Verdana" charset="0"/>
              </a:rPr>
              <a:t>Vancity			24</a:t>
            </a:r>
          </a:p>
          <a:p>
            <a:pPr lvl="2" eaLnBrk="1" hangingPunct="1">
              <a:buSzPct val="100000"/>
              <a:buFont typeface="Wingdings" charset="2"/>
              <a:buChar char="§"/>
            </a:pPr>
            <a:r>
              <a:rPr lang="en-US" sz="900" dirty="0">
                <a:latin typeface="Verdana" charset="0"/>
                <a:ea typeface="Verdana" charset="0"/>
                <a:cs typeface="Verdana" charset="0"/>
              </a:rPr>
              <a:t>Coast Capital			27</a:t>
            </a:r>
          </a:p>
          <a:p>
            <a:pPr lvl="2" eaLnBrk="1" hangingPunct="1">
              <a:buSzPct val="100000"/>
              <a:buFont typeface="Wingdings" charset="2"/>
              <a:buChar char="§"/>
            </a:pPr>
            <a:r>
              <a:rPr lang="en-US" sz="900" dirty="0">
                <a:latin typeface="Verdana" charset="0"/>
                <a:ea typeface="Verdana" charset="0"/>
                <a:cs typeface="Verdana" charset="0"/>
              </a:rPr>
              <a:t>First West			31</a:t>
            </a:r>
          </a:p>
          <a:p>
            <a:pPr lvl="2">
              <a:buSzPct val="100000"/>
              <a:buFont typeface="Wingdings" charset="2"/>
              <a:buChar char="§"/>
            </a:pPr>
            <a:r>
              <a:rPr lang="en-US" sz="900" dirty="0">
                <a:latin typeface="Verdana" charset="0"/>
                <a:ea typeface="Verdana" charset="0"/>
                <a:cs typeface="Verdana" charset="0"/>
              </a:rPr>
              <a:t>Prospera			34</a:t>
            </a:r>
          </a:p>
          <a:p>
            <a:pPr lvl="2" eaLnBrk="1" hangingPunct="1">
              <a:buSzPct val="100000"/>
              <a:buFont typeface="Wingdings" charset="2"/>
              <a:buChar char="§"/>
            </a:pPr>
            <a:r>
              <a:rPr lang="en-US" sz="900" dirty="0">
                <a:latin typeface="Verdana" charset="0"/>
                <a:ea typeface="Verdana" charset="0"/>
                <a:cs typeface="Verdana" charset="0"/>
              </a:rPr>
              <a:t>Blue Shore			37</a:t>
            </a:r>
          </a:p>
          <a:p>
            <a:pPr lvl="2" eaLnBrk="1" hangingPunct="1">
              <a:buSzPct val="100000"/>
              <a:buFont typeface="Wingdings" charset="2"/>
              <a:buChar char="§"/>
            </a:pPr>
            <a:r>
              <a:rPr lang="en-US" sz="900" dirty="0">
                <a:latin typeface="Verdana" charset="0"/>
                <a:ea typeface="Verdana" charset="0"/>
                <a:cs typeface="Verdana" charset="0"/>
              </a:rPr>
              <a:t>Coastal Community			40</a:t>
            </a:r>
          </a:p>
          <a:p>
            <a:pPr lvl="2" eaLnBrk="1" hangingPunct="1">
              <a:buSzPct val="100000"/>
              <a:buFont typeface="Wingdings" charset="2"/>
              <a:buChar char="§"/>
            </a:pPr>
            <a:r>
              <a:rPr lang="en-US" sz="900" dirty="0">
                <a:latin typeface="Verdana" charset="0"/>
                <a:ea typeface="Verdana" charset="0"/>
                <a:cs typeface="Verdana" charset="0"/>
              </a:rPr>
              <a:t>Interior			43</a:t>
            </a:r>
          </a:p>
          <a:p>
            <a:pPr lvl="2" eaLnBrk="1" hangingPunct="1">
              <a:buSzPct val="100000"/>
              <a:buFont typeface="Wingdings" charset="2"/>
              <a:buChar char="§"/>
            </a:pPr>
            <a:r>
              <a:rPr lang="en-US" sz="900" dirty="0">
                <a:latin typeface="Verdana" charset="0"/>
                <a:ea typeface="Verdana" charset="0"/>
                <a:cs typeface="Verdana" charset="0"/>
              </a:rPr>
              <a:t>Gulf and Fraser			46</a:t>
            </a:r>
          </a:p>
        </p:txBody>
      </p:sp>
      <p:sp>
        <p:nvSpPr>
          <p:cNvPr id="409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64B128E-245D-491B-B1BC-4FC44FF18B81}" type="slidenum">
              <a:rPr lang="en-US" b="0" smtClean="0">
                <a:solidFill>
                  <a:schemeClr val="bg1"/>
                </a:solidFill>
              </a:rPr>
              <a:pPr/>
              <a:t>2</a:t>
            </a:fld>
            <a:endParaRPr lang="en-US" b="0" dirty="0">
              <a:solidFill>
                <a:schemeClr val="bg1"/>
              </a:solidFill>
            </a:endParaRPr>
          </a:p>
        </p:txBody>
      </p:sp>
      <p:sp>
        <p:nvSpPr>
          <p:cNvPr id="4102" name="Text Box 4"/>
          <p:cNvSpPr txBox="1">
            <a:spLocks noChangeArrowheads="1"/>
          </p:cNvSpPr>
          <p:nvPr/>
        </p:nvSpPr>
        <p:spPr bwMode="auto">
          <a:xfrm>
            <a:off x="5105400" y="1752600"/>
            <a:ext cx="3733800" cy="4351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Alberta Credit Unions		49</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50</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ATB Financial			56</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Servus			59</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Connect First			63</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Saskatchewan Credit Unions</a:t>
            </a:r>
            <a:r>
              <a:rPr lang="en-US" sz="800" b="0" dirty="0">
                <a:solidFill>
                  <a:schemeClr val="tx1">
                    <a:lumMod val="50000"/>
                    <a:lumOff val="50000"/>
                  </a:schemeClr>
                </a:solidFill>
                <a:latin typeface="Verdana" charset="0"/>
                <a:ea typeface="Verdana" charset="0"/>
                <a:cs typeface="Verdana" charset="0"/>
              </a:rPr>
              <a:t>		66</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67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Conexus	  		73</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Affinity	  		76</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Innovation			79</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Synergy			82</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Manitoba Credit Unions</a:t>
            </a:r>
            <a:r>
              <a:rPr lang="en-US" sz="800" b="0" dirty="0">
                <a:solidFill>
                  <a:schemeClr val="tx1">
                    <a:lumMod val="50000"/>
                    <a:lumOff val="50000"/>
                  </a:schemeClr>
                </a:solidFill>
                <a:latin typeface="Verdana" charset="0"/>
                <a:ea typeface="Verdana" charset="0"/>
                <a:cs typeface="Verdana" charset="0"/>
              </a:rPr>
              <a:t>		84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85</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Steinbach			91</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Access			94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Assiniboine			97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Cambrian	 		100</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Ontario Credit Unions</a:t>
            </a:r>
            <a:r>
              <a:rPr lang="en-US" sz="800" b="0" dirty="0">
                <a:solidFill>
                  <a:schemeClr val="tx1">
                    <a:lumMod val="50000"/>
                    <a:lumOff val="50000"/>
                  </a:schemeClr>
                </a:solidFill>
                <a:latin typeface="Verdana" charset="0"/>
                <a:ea typeface="Verdana" charset="0"/>
                <a:cs typeface="Verdana" charset="0"/>
              </a:rPr>
              <a:t>		103</a:t>
            </a:r>
          </a:p>
          <a:p>
            <a:pPr indent="-285750" algn="l">
              <a:spcBef>
                <a:spcPct val="20000"/>
              </a:spcBef>
              <a:buClr>
                <a:srgbClr val="00B0F0"/>
              </a:buClr>
              <a:buSzPct val="100000"/>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104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Meridian			110</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Alterna	  		113</a:t>
            </a:r>
          </a:p>
          <a:p>
            <a:pPr lvl="1"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Alterna Bank		115</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First Ontario		117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Libro 			120</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DUCA			123</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National</a:t>
            </a:r>
            <a:r>
              <a:rPr lang="en-US" sz="800" b="0" dirty="0">
                <a:solidFill>
                  <a:schemeClr val="tx1">
                    <a:lumMod val="50000"/>
                    <a:lumOff val="50000"/>
                  </a:schemeClr>
                </a:solidFill>
                <a:latin typeface="Verdana" charset="0"/>
                <a:ea typeface="Verdana" charset="0"/>
                <a:cs typeface="Verdana" charset="0"/>
              </a:rPr>
              <a:t>			126</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Concentra Bank		127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UNI Financial Corporation		128</a:t>
            </a:r>
          </a:p>
          <a:p>
            <a:pPr algn="l">
              <a:spcBef>
                <a:spcPct val="20000"/>
              </a:spcBef>
              <a:buClr>
                <a:srgbClr val="00B0F0"/>
              </a:buClr>
            </a:pPr>
            <a:endParaRPr lang="en-US" sz="800" b="0" dirty="0">
              <a:solidFill>
                <a:schemeClr val="tx1">
                  <a:lumMod val="50000"/>
                  <a:lumOff val="50000"/>
                </a:schemeClr>
              </a:solidFill>
              <a:latin typeface="Verdana" charset="0"/>
              <a:ea typeface="Verdana" charset="0"/>
              <a:cs typeface="Verdana" charset="0"/>
            </a:endParaRPr>
          </a:p>
        </p:txBody>
      </p:sp>
      <p:sp>
        <p:nvSpPr>
          <p:cNvPr id="6" name="Rectangle 5"/>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100-00001E000000}"/>
              </a:ext>
            </a:extLst>
          </p:cNvPr>
          <p:cNvGraphicFramePr>
            <a:graphicFrameLocks/>
          </p:cNvGraphicFramePr>
          <p:nvPr>
            <p:extLst>
              <p:ext uri="{D42A27DB-BD31-4B8C-83A1-F6EECF244321}">
                <p14:modId xmlns:p14="http://schemas.microsoft.com/office/powerpoint/2010/main" val="766570762"/>
              </p:ext>
            </p:extLst>
          </p:nvPr>
        </p:nvGraphicFramePr>
        <p:xfrm>
          <a:off x="-5080" y="1817830"/>
          <a:ext cx="4042418" cy="4359951"/>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63343" y="552522"/>
            <a:ext cx="8001000" cy="1216025"/>
          </a:xfrm>
        </p:spPr>
        <p:txBody>
          <a:bodyPr>
            <a:normAutofit/>
          </a:bodyPr>
          <a:lstStyle/>
          <a:p>
            <a:r>
              <a:rPr lang="en-US" dirty="0">
                <a:solidFill>
                  <a:schemeClr val="tx1">
                    <a:lumMod val="50000"/>
                    <a:lumOff val="50000"/>
                  </a:schemeClr>
                </a:solidFill>
              </a:rPr>
              <a:t>Personal Loans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20</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169" y="4893418"/>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169" y="4653781"/>
            <a:ext cx="6096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4169" y="3744667"/>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31432" y="3523483"/>
            <a:ext cx="698248"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61438" y="3962830"/>
            <a:ext cx="668242" cy="225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41480" y="4252566"/>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10"/>
          <a:stretch>
            <a:fillRect/>
          </a:stretch>
        </p:blipFill>
        <p:spPr>
          <a:xfrm>
            <a:off x="4114800" y="3163824"/>
            <a:ext cx="914400" cy="265176"/>
          </a:xfrm>
          <a:prstGeom prst="rect">
            <a:avLst/>
          </a:prstGeom>
        </p:spPr>
      </p:pic>
      <p:sp>
        <p:nvSpPr>
          <p:cNvPr id="16" name="TextBox 15">
            <a:extLst>
              <a:ext uri="{FF2B5EF4-FFF2-40B4-BE49-F238E27FC236}">
                <a16:creationId xmlns:a16="http://schemas.microsoft.com/office/drawing/2014/main" id="{73E1D30E-204A-1447-93E3-2898FD5A40D2}"/>
              </a:ext>
            </a:extLst>
          </p:cNvPr>
          <p:cNvSpPr txBox="1"/>
          <p:nvPr/>
        </p:nvSpPr>
        <p:spPr>
          <a:xfrm>
            <a:off x="5568543" y="1876487"/>
            <a:ext cx="3276601" cy="830997"/>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a:t>Prospera includes Westminster</a:t>
            </a:r>
          </a:p>
        </p:txBody>
      </p:sp>
      <p:pic>
        <p:nvPicPr>
          <p:cNvPr id="19" name="Picture 18">
            <a:extLst>
              <a:ext uri="{FF2B5EF4-FFF2-40B4-BE49-F238E27FC236}">
                <a16:creationId xmlns:a16="http://schemas.microsoft.com/office/drawing/2014/main" id="{559779C5-69F4-2C4F-954E-12A8E512AE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7656" y="2792202"/>
            <a:ext cx="342900" cy="342900"/>
          </a:xfrm>
          <a:prstGeom prst="rect">
            <a:avLst/>
          </a:prstGeom>
        </p:spPr>
      </p:pic>
      <p:graphicFrame>
        <p:nvGraphicFramePr>
          <p:cNvPr id="3" name="Table 2">
            <a:extLst>
              <a:ext uri="{FF2B5EF4-FFF2-40B4-BE49-F238E27FC236}">
                <a16:creationId xmlns:a16="http://schemas.microsoft.com/office/drawing/2014/main" id="{FA535BD6-B4D4-6D48-8D6F-8AA255C0034D}"/>
              </a:ext>
            </a:extLst>
          </p:cNvPr>
          <p:cNvGraphicFramePr>
            <a:graphicFrameLocks noGrp="1"/>
          </p:cNvGraphicFramePr>
          <p:nvPr>
            <p:extLst>
              <p:ext uri="{D42A27DB-BD31-4B8C-83A1-F6EECF244321}">
                <p14:modId xmlns:p14="http://schemas.microsoft.com/office/powerpoint/2010/main" val="1862524550"/>
              </p:ext>
            </p:extLst>
          </p:nvPr>
        </p:nvGraphicFramePr>
        <p:xfrm>
          <a:off x="5435193" y="4366866"/>
          <a:ext cx="3543300" cy="1828800"/>
        </p:xfrm>
        <a:graphic>
          <a:graphicData uri="http://schemas.openxmlformats.org/drawingml/2006/table">
            <a:tbl>
              <a:tblPr/>
              <a:tblGrid>
                <a:gridCol w="1472417">
                  <a:extLst>
                    <a:ext uri="{9D8B030D-6E8A-4147-A177-3AD203B41FA5}">
                      <a16:colId xmlns:a16="http://schemas.microsoft.com/office/drawing/2014/main" val="1239183296"/>
                    </a:ext>
                  </a:extLst>
                </a:gridCol>
                <a:gridCol w="721959">
                  <a:extLst>
                    <a:ext uri="{9D8B030D-6E8A-4147-A177-3AD203B41FA5}">
                      <a16:colId xmlns:a16="http://schemas.microsoft.com/office/drawing/2014/main" val="3712199316"/>
                    </a:ext>
                  </a:extLst>
                </a:gridCol>
                <a:gridCol w="674462">
                  <a:extLst>
                    <a:ext uri="{9D8B030D-6E8A-4147-A177-3AD203B41FA5}">
                      <a16:colId xmlns:a16="http://schemas.microsoft.com/office/drawing/2014/main" val="3828175311"/>
                    </a:ext>
                  </a:extLst>
                </a:gridCol>
                <a:gridCol w="674462">
                  <a:extLst>
                    <a:ext uri="{9D8B030D-6E8A-4147-A177-3AD203B41FA5}">
                      <a16:colId xmlns:a16="http://schemas.microsoft.com/office/drawing/2014/main" val="1836396226"/>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68687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468480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99757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04433165"/>
                  </a:ext>
                </a:extLst>
              </a:tr>
              <a:tr h="152400">
                <a:tc>
                  <a:txBody>
                    <a:bodyPr/>
                    <a:lstStyle/>
                    <a:p>
                      <a:pPr algn="l" fontAlgn="ctr"/>
                      <a:r>
                        <a:rPr lang="en-CA" sz="1000" b="0" i="0" u="none" strike="noStrike">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27098348"/>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61734820"/>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21.5%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493225391"/>
                  </a:ext>
                </a:extLst>
              </a:tr>
              <a:tr h="152400">
                <a:tc>
                  <a:txBody>
                    <a:bodyPr/>
                    <a:lstStyle/>
                    <a:p>
                      <a:pPr algn="l" fontAlgn="ctr"/>
                      <a:r>
                        <a:rPr lang="en-CA" sz="1000" b="0" i="0" u="none" strike="noStrike">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716503663"/>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7210637"/>
                  </a:ext>
                </a:extLst>
              </a:tr>
              <a:tr h="152400">
                <a:tc>
                  <a:txBody>
                    <a:bodyPr/>
                    <a:lstStyle/>
                    <a:p>
                      <a:pPr algn="l" fontAlgn="ctr"/>
                      <a:r>
                        <a:rPr lang="en-CA" sz="1000" b="0" i="0" u="none" strike="noStrike">
                          <a:effectLst/>
                          <a:latin typeface="Calibri" panose="020F0502020204030204" pitchFamily="34" charset="0"/>
                        </a:rPr>
                        <a:t>Coastal Community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31667722"/>
                  </a:ext>
                </a:extLst>
              </a:tr>
              <a:tr h="152400">
                <a:tc>
                  <a:txBody>
                    <a:bodyPr/>
                    <a:lstStyle/>
                    <a:p>
                      <a:pPr algn="l" fontAlgn="ctr"/>
                      <a:r>
                        <a:rPr lang="en-CA" sz="1000" b="0" i="0" u="none" strike="noStrike">
                          <a:effectLst/>
                          <a:latin typeface="Calibri" panose="020F0502020204030204" pitchFamily="34" charset="0"/>
                        </a:rPr>
                        <a:t>Gulf and Fraser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21.8%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481696627"/>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73762535"/>
                  </a:ext>
                </a:extLst>
              </a:tr>
            </a:tbl>
          </a:graphicData>
        </a:graphic>
      </p:graphicFrame>
    </p:spTree>
    <p:extLst>
      <p:ext uri="{BB962C8B-B14F-4D97-AF65-F5344CB8AC3E}">
        <p14:creationId xmlns:p14="http://schemas.microsoft.com/office/powerpoint/2010/main" val="182811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1200-00001E000000}"/>
              </a:ext>
            </a:extLst>
          </p:cNvPr>
          <p:cNvGraphicFramePr>
            <a:graphicFrameLocks/>
          </p:cNvGraphicFramePr>
          <p:nvPr>
            <p:extLst>
              <p:ext uri="{D42A27DB-BD31-4B8C-83A1-F6EECF244321}">
                <p14:modId xmlns:p14="http://schemas.microsoft.com/office/powerpoint/2010/main" val="1598483510"/>
              </p:ext>
            </p:extLst>
          </p:nvPr>
        </p:nvGraphicFramePr>
        <p:xfrm>
          <a:off x="66901" y="1702963"/>
          <a:ext cx="3979287" cy="4469235"/>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57164" y="486939"/>
            <a:ext cx="8001000" cy="1216025"/>
          </a:xfrm>
        </p:spPr>
        <p:txBody>
          <a:bodyPr>
            <a:normAutofit/>
          </a:bodyPr>
          <a:lstStyle/>
          <a:p>
            <a:r>
              <a:rPr lang="en-US" dirty="0">
                <a:solidFill>
                  <a:schemeClr val="tx1">
                    <a:lumMod val="50000"/>
                    <a:lumOff val="50000"/>
                  </a:schemeClr>
                </a:solidFill>
              </a:rPr>
              <a:t>Total Personal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21</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8089" y="4715036"/>
            <a:ext cx="541866" cy="176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24" descr="Coastal Communi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08089" y="3293800"/>
            <a:ext cx="685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08089" y="3540925"/>
            <a:ext cx="698248"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08089" y="3860281"/>
            <a:ext cx="689439" cy="3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08089" y="4203800"/>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9"/>
          <a:stretch>
            <a:fillRect/>
          </a:stretch>
        </p:blipFill>
        <p:spPr>
          <a:xfrm>
            <a:off x="4008089" y="2859024"/>
            <a:ext cx="914400" cy="265176"/>
          </a:xfrm>
          <a:prstGeom prst="rect">
            <a:avLst/>
          </a:prstGeom>
        </p:spPr>
      </p:pic>
      <p:pic>
        <p:nvPicPr>
          <p:cNvPr id="16" name="Picture 325" descr="First West">
            <a:extLst>
              <a:ext uri="{FF2B5EF4-FFF2-40B4-BE49-F238E27FC236}">
                <a16:creationId xmlns:a16="http://schemas.microsoft.com/office/drawing/2014/main" id="{C2BBB57F-B149-E04B-B202-D8B551A88BD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08089" y="4451094"/>
            <a:ext cx="609600" cy="228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22528CEB-1489-A243-8076-6B2119738DCF}"/>
              </a:ext>
            </a:extLst>
          </p:cNvPr>
          <p:cNvSpPr txBox="1"/>
          <p:nvPr/>
        </p:nvSpPr>
        <p:spPr>
          <a:xfrm>
            <a:off x="5568543" y="1876487"/>
            <a:ext cx="3276601" cy="830997"/>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a:t>Prospera includes Westminster</a:t>
            </a:r>
          </a:p>
        </p:txBody>
      </p:sp>
      <p:pic>
        <p:nvPicPr>
          <p:cNvPr id="20" name="Picture 19">
            <a:extLst>
              <a:ext uri="{FF2B5EF4-FFF2-40B4-BE49-F238E27FC236}">
                <a16:creationId xmlns:a16="http://schemas.microsoft.com/office/drawing/2014/main" id="{EFAFC0A2-CC0E-344D-8D7B-5440322C54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8089" y="2481331"/>
            <a:ext cx="342900" cy="342900"/>
          </a:xfrm>
          <a:prstGeom prst="rect">
            <a:avLst/>
          </a:prstGeom>
        </p:spPr>
      </p:pic>
      <p:graphicFrame>
        <p:nvGraphicFramePr>
          <p:cNvPr id="3" name="Table 2">
            <a:extLst>
              <a:ext uri="{FF2B5EF4-FFF2-40B4-BE49-F238E27FC236}">
                <a16:creationId xmlns:a16="http://schemas.microsoft.com/office/drawing/2014/main" id="{358006FF-A654-3D43-97EF-9B9FD8DC1FBD}"/>
              </a:ext>
            </a:extLst>
          </p:cNvPr>
          <p:cNvGraphicFramePr>
            <a:graphicFrameLocks noGrp="1"/>
          </p:cNvGraphicFramePr>
          <p:nvPr>
            <p:extLst>
              <p:ext uri="{D42A27DB-BD31-4B8C-83A1-F6EECF244321}">
                <p14:modId xmlns:p14="http://schemas.microsoft.com/office/powerpoint/2010/main" val="2799913388"/>
              </p:ext>
            </p:extLst>
          </p:nvPr>
        </p:nvGraphicFramePr>
        <p:xfrm>
          <a:off x="5568543" y="4343398"/>
          <a:ext cx="3492501" cy="1828800"/>
        </p:xfrm>
        <a:graphic>
          <a:graphicData uri="http://schemas.openxmlformats.org/drawingml/2006/table">
            <a:tbl>
              <a:tblPr/>
              <a:tblGrid>
                <a:gridCol w="1471026">
                  <a:extLst>
                    <a:ext uri="{9D8B030D-6E8A-4147-A177-3AD203B41FA5}">
                      <a16:colId xmlns:a16="http://schemas.microsoft.com/office/drawing/2014/main" val="3948879"/>
                    </a:ext>
                  </a:extLst>
                </a:gridCol>
                <a:gridCol w="673825">
                  <a:extLst>
                    <a:ext uri="{9D8B030D-6E8A-4147-A177-3AD203B41FA5}">
                      <a16:colId xmlns:a16="http://schemas.microsoft.com/office/drawing/2014/main" val="3047711414"/>
                    </a:ext>
                  </a:extLst>
                </a:gridCol>
                <a:gridCol w="673825">
                  <a:extLst>
                    <a:ext uri="{9D8B030D-6E8A-4147-A177-3AD203B41FA5}">
                      <a16:colId xmlns:a16="http://schemas.microsoft.com/office/drawing/2014/main" val="3515085886"/>
                    </a:ext>
                  </a:extLst>
                </a:gridCol>
                <a:gridCol w="673825">
                  <a:extLst>
                    <a:ext uri="{9D8B030D-6E8A-4147-A177-3AD203B41FA5}">
                      <a16:colId xmlns:a16="http://schemas.microsoft.com/office/drawing/2014/main" val="56601523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047445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070072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4724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4584590"/>
                  </a:ext>
                </a:extLst>
              </a:tr>
              <a:tr h="152400">
                <a:tc>
                  <a:txBody>
                    <a:bodyPr/>
                    <a:lstStyle/>
                    <a:p>
                      <a:pPr algn="l" fontAlgn="ctr"/>
                      <a:r>
                        <a:rPr lang="en-CA" sz="1000" b="0" i="0" u="none" strike="noStrike">
                          <a:effectLst/>
                          <a:latin typeface="Calibri" panose="020F0502020204030204" pitchFamily="34" charset="0"/>
                        </a:rPr>
                        <a:t>Coastal Community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57632493"/>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32025975"/>
                  </a:ext>
                </a:extLst>
              </a:tr>
              <a:tr h="152400">
                <a:tc>
                  <a:txBody>
                    <a:bodyPr/>
                    <a:lstStyle/>
                    <a:p>
                      <a:pPr algn="l" fontAlgn="ctr"/>
                      <a:r>
                        <a:rPr lang="en-CA" sz="1000" b="0" i="0" u="none" strike="noStrike">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5.78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6701349"/>
                  </a:ext>
                </a:extLst>
              </a:tr>
              <a:tr h="152400">
                <a:tc>
                  <a:txBody>
                    <a:bodyPr/>
                    <a:lstStyle/>
                    <a:p>
                      <a:pPr algn="l" fontAlgn="ctr"/>
                      <a:r>
                        <a:rPr lang="en-CA" sz="1000" b="0" i="0" u="none" strike="noStrike">
                          <a:effectLst/>
                          <a:latin typeface="Calibri" panose="020F0502020204030204" pitchFamily="34" charset="0"/>
                        </a:rPr>
                        <a:t>Gulf and Fraser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76736410"/>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2900673"/>
                  </a:ext>
                </a:extLst>
              </a:tr>
              <a:tr h="152400">
                <a:tc>
                  <a:txBody>
                    <a:bodyPr/>
                    <a:lstStyle/>
                    <a:p>
                      <a:pPr algn="l" fontAlgn="ctr"/>
                      <a:r>
                        <a:rPr lang="en-CA" sz="1000" b="0" i="0" u="none" strike="noStrike">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05983382"/>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82669663"/>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20.9%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4005928509"/>
                  </a:ext>
                </a:extLst>
              </a:tr>
            </a:tbl>
          </a:graphicData>
        </a:graphic>
      </p:graphicFrame>
    </p:spTree>
    <p:extLst>
      <p:ext uri="{BB962C8B-B14F-4D97-AF65-F5344CB8AC3E}">
        <p14:creationId xmlns:p14="http://schemas.microsoft.com/office/powerpoint/2010/main" val="138360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200-00001C000000}"/>
              </a:ext>
            </a:extLst>
          </p:cNvPr>
          <p:cNvGraphicFramePr>
            <a:graphicFrameLocks/>
          </p:cNvGraphicFramePr>
          <p:nvPr>
            <p:extLst>
              <p:ext uri="{D42A27DB-BD31-4B8C-83A1-F6EECF244321}">
                <p14:modId xmlns:p14="http://schemas.microsoft.com/office/powerpoint/2010/main" val="2630705137"/>
              </p:ext>
            </p:extLst>
          </p:nvPr>
        </p:nvGraphicFramePr>
        <p:xfrm>
          <a:off x="68470" y="1828800"/>
          <a:ext cx="4199080" cy="4332536"/>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92175" y="455081"/>
            <a:ext cx="8001000" cy="1216025"/>
          </a:xfrm>
        </p:spPr>
        <p:txBody>
          <a:bodyPr>
            <a:normAutofit/>
          </a:bodyPr>
          <a:lstStyle/>
          <a:p>
            <a:r>
              <a:rPr lang="en-US" dirty="0">
                <a:solidFill>
                  <a:schemeClr val="tx1">
                    <a:lumMod val="50000"/>
                    <a:lumOff val="50000"/>
                  </a:schemeClr>
                </a:solidFill>
              </a:rPr>
              <a:t>Personal Deposits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22</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0977" y="4862763"/>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0977" y="4072444"/>
            <a:ext cx="609600" cy="233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0977" y="3187609"/>
            <a:ext cx="685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10977" y="3840679"/>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0977" y="4206164"/>
            <a:ext cx="667560" cy="31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10977" y="4561136"/>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10"/>
          <a:stretch>
            <a:fillRect/>
          </a:stretch>
        </p:blipFill>
        <p:spPr>
          <a:xfrm>
            <a:off x="4210977" y="2819400"/>
            <a:ext cx="914400" cy="265176"/>
          </a:xfrm>
          <a:prstGeom prst="rect">
            <a:avLst/>
          </a:prstGeom>
        </p:spPr>
      </p:pic>
      <p:sp>
        <p:nvSpPr>
          <p:cNvPr id="17" name="TextBox 16">
            <a:extLst>
              <a:ext uri="{FF2B5EF4-FFF2-40B4-BE49-F238E27FC236}">
                <a16:creationId xmlns:a16="http://schemas.microsoft.com/office/drawing/2014/main" id="{C74D2CFD-EC67-3941-9442-EC816AAFF4CA}"/>
              </a:ext>
            </a:extLst>
          </p:cNvPr>
          <p:cNvSpPr txBox="1"/>
          <p:nvPr/>
        </p:nvSpPr>
        <p:spPr>
          <a:xfrm>
            <a:off x="5568543" y="1876487"/>
            <a:ext cx="3276601" cy="830997"/>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a:t>Prospera includes Westminster</a:t>
            </a:r>
          </a:p>
        </p:txBody>
      </p:sp>
      <p:pic>
        <p:nvPicPr>
          <p:cNvPr id="19" name="Picture 18">
            <a:extLst>
              <a:ext uri="{FF2B5EF4-FFF2-40B4-BE49-F238E27FC236}">
                <a16:creationId xmlns:a16="http://schemas.microsoft.com/office/drawing/2014/main" id="{B4A7A06B-4CC0-E143-AC96-7082DAD23A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10977" y="2438400"/>
            <a:ext cx="342900" cy="342900"/>
          </a:xfrm>
          <a:prstGeom prst="rect">
            <a:avLst/>
          </a:prstGeom>
        </p:spPr>
      </p:pic>
      <p:graphicFrame>
        <p:nvGraphicFramePr>
          <p:cNvPr id="3" name="Table 2">
            <a:extLst>
              <a:ext uri="{FF2B5EF4-FFF2-40B4-BE49-F238E27FC236}">
                <a16:creationId xmlns:a16="http://schemas.microsoft.com/office/drawing/2014/main" id="{42E9F9D8-42A1-0643-8F4B-D574F697CDF2}"/>
              </a:ext>
            </a:extLst>
          </p:cNvPr>
          <p:cNvGraphicFramePr>
            <a:graphicFrameLocks noGrp="1"/>
          </p:cNvGraphicFramePr>
          <p:nvPr>
            <p:extLst>
              <p:ext uri="{D42A27DB-BD31-4B8C-83A1-F6EECF244321}">
                <p14:modId xmlns:p14="http://schemas.microsoft.com/office/powerpoint/2010/main" val="1705810157"/>
              </p:ext>
            </p:extLst>
          </p:nvPr>
        </p:nvGraphicFramePr>
        <p:xfrm>
          <a:off x="5528543" y="4361963"/>
          <a:ext cx="3492501" cy="1828800"/>
        </p:xfrm>
        <a:graphic>
          <a:graphicData uri="http://schemas.openxmlformats.org/drawingml/2006/table">
            <a:tbl>
              <a:tblPr/>
              <a:tblGrid>
                <a:gridCol w="1471026">
                  <a:extLst>
                    <a:ext uri="{9D8B030D-6E8A-4147-A177-3AD203B41FA5}">
                      <a16:colId xmlns:a16="http://schemas.microsoft.com/office/drawing/2014/main" val="948160329"/>
                    </a:ext>
                  </a:extLst>
                </a:gridCol>
                <a:gridCol w="673825">
                  <a:extLst>
                    <a:ext uri="{9D8B030D-6E8A-4147-A177-3AD203B41FA5}">
                      <a16:colId xmlns:a16="http://schemas.microsoft.com/office/drawing/2014/main" val="2874645074"/>
                    </a:ext>
                  </a:extLst>
                </a:gridCol>
                <a:gridCol w="673825">
                  <a:extLst>
                    <a:ext uri="{9D8B030D-6E8A-4147-A177-3AD203B41FA5}">
                      <a16:colId xmlns:a16="http://schemas.microsoft.com/office/drawing/2014/main" val="3064833763"/>
                    </a:ext>
                  </a:extLst>
                </a:gridCol>
                <a:gridCol w="673825">
                  <a:extLst>
                    <a:ext uri="{9D8B030D-6E8A-4147-A177-3AD203B41FA5}">
                      <a16:colId xmlns:a16="http://schemas.microsoft.com/office/drawing/2014/main" val="5346705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2772906"/>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6729733"/>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830558"/>
                  </a:ext>
                </a:extLst>
              </a:tr>
              <a:tr h="152400">
                <a:tc>
                  <a:txBody>
                    <a:bodyPr/>
                    <a:lstStyle/>
                    <a:p>
                      <a:pPr algn="l" fontAlgn="ctr"/>
                      <a:r>
                        <a:rPr lang="en-CA" sz="1000" b="0" i="0" u="none" strike="noStrike">
                          <a:effectLst/>
                          <a:latin typeface="Calibri" panose="020F0502020204030204" pitchFamily="34" charset="0"/>
                        </a:rPr>
                        <a:t>Coastal Community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72691662"/>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17608302"/>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2.55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76541402"/>
                  </a:ext>
                </a:extLst>
              </a:tr>
              <a:tr h="152400">
                <a:tc>
                  <a:txBody>
                    <a:bodyPr/>
                    <a:lstStyle/>
                    <a:p>
                      <a:pPr algn="l" fontAlgn="ctr"/>
                      <a:r>
                        <a:rPr lang="en-CA" sz="1000" b="0" i="0" u="none" strike="noStrike">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9.18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53223411"/>
                  </a:ext>
                </a:extLst>
              </a:tr>
              <a:tr h="152400">
                <a:tc>
                  <a:txBody>
                    <a:bodyPr/>
                    <a:lstStyle/>
                    <a:p>
                      <a:pPr algn="l" fontAlgn="ctr"/>
                      <a:r>
                        <a:rPr lang="en-CA" sz="1000" b="0" i="0" u="none" strike="noStrike">
                          <a:effectLst/>
                          <a:latin typeface="Calibri" panose="020F0502020204030204" pitchFamily="34" charset="0"/>
                        </a:rPr>
                        <a:t>Gulf and Fraser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26.2%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8755369"/>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4.35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43396280"/>
                  </a:ext>
                </a:extLst>
              </a:tr>
              <a:tr h="142875">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489021042"/>
                  </a:ext>
                </a:extLst>
              </a:tr>
              <a:tr h="152400">
                <a:tc>
                  <a:txBody>
                    <a:bodyPr/>
                    <a:lstStyle/>
                    <a:p>
                      <a:pPr algn="l" fontAlgn="ctr"/>
                      <a:r>
                        <a:rPr lang="en-CA" sz="1000" b="0" i="0" u="none" strike="noStrike">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2.59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0527527"/>
                  </a:ext>
                </a:extLst>
              </a:tr>
            </a:tbl>
          </a:graphicData>
        </a:graphic>
      </p:graphicFrame>
    </p:spTree>
    <p:extLst>
      <p:ext uri="{BB962C8B-B14F-4D97-AF65-F5344CB8AC3E}">
        <p14:creationId xmlns:p14="http://schemas.microsoft.com/office/powerpoint/2010/main" val="257096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1200-00001D000000}"/>
              </a:ext>
            </a:extLst>
          </p:cNvPr>
          <p:cNvGraphicFramePr>
            <a:graphicFrameLocks/>
          </p:cNvGraphicFramePr>
          <p:nvPr>
            <p:extLst>
              <p:ext uri="{D42A27DB-BD31-4B8C-83A1-F6EECF244321}">
                <p14:modId xmlns:p14="http://schemas.microsoft.com/office/powerpoint/2010/main" val="2457098181"/>
              </p:ext>
            </p:extLst>
          </p:nvPr>
        </p:nvGraphicFramePr>
        <p:xfrm>
          <a:off x="30445" y="1782981"/>
          <a:ext cx="4312955" cy="4389692"/>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Title 1"/>
          <p:cNvSpPr>
            <a:spLocks noGrp="1"/>
          </p:cNvSpPr>
          <p:nvPr>
            <p:ph type="title"/>
          </p:nvPr>
        </p:nvSpPr>
        <p:spPr>
          <a:xfrm>
            <a:off x="879205" y="535097"/>
            <a:ext cx="8001000" cy="1216025"/>
          </a:xfrm>
        </p:spPr>
        <p:txBody>
          <a:bodyPr>
            <a:normAutofit/>
          </a:bodyPr>
          <a:lstStyle/>
          <a:p>
            <a:r>
              <a:rPr lang="en-US" dirty="0">
                <a:solidFill>
                  <a:schemeClr val="tx1">
                    <a:lumMod val="50000"/>
                    <a:lumOff val="50000"/>
                  </a:schemeClr>
                </a:solidFill>
              </a:rPr>
              <a:t>Personal Loans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23</a:t>
            </a:fld>
            <a:endParaRPr lang="en-US" b="0">
              <a:solidFill>
                <a:schemeClr val="bg1"/>
              </a:solidFill>
            </a:endParaRPr>
          </a:p>
        </p:txBody>
      </p:sp>
      <p:pic>
        <p:nvPicPr>
          <p:cNvPr id="12294"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2094" y="4947096"/>
            <a:ext cx="541866" cy="1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325" descr="First We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6572" y="4701748"/>
            <a:ext cx="609600"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24" descr="Coastal Commun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60737" y="3781890"/>
            <a:ext cx="685800" cy="17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oast Capit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98837" y="3510644"/>
            <a:ext cx="698248" cy="201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23" descr="prosper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98837" y="3921399"/>
            <a:ext cx="593047" cy="278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22" descr="Interior Savin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98837" y="4337617"/>
            <a:ext cx="533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5" name="Picture 14"/>
          <p:cNvPicPr>
            <a:picLocks noChangeAspect="1"/>
          </p:cNvPicPr>
          <p:nvPr/>
        </p:nvPicPr>
        <p:blipFill>
          <a:blip r:embed="rId10"/>
          <a:stretch>
            <a:fillRect/>
          </a:stretch>
        </p:blipFill>
        <p:spPr>
          <a:xfrm>
            <a:off x="4198837" y="3175390"/>
            <a:ext cx="914400" cy="265176"/>
          </a:xfrm>
          <a:prstGeom prst="rect">
            <a:avLst/>
          </a:prstGeom>
        </p:spPr>
      </p:pic>
      <p:sp>
        <p:nvSpPr>
          <p:cNvPr id="16" name="TextBox 15">
            <a:extLst>
              <a:ext uri="{FF2B5EF4-FFF2-40B4-BE49-F238E27FC236}">
                <a16:creationId xmlns:a16="http://schemas.microsoft.com/office/drawing/2014/main" id="{D427DE79-BE51-4546-AD91-6ECE6AB70F26}"/>
              </a:ext>
            </a:extLst>
          </p:cNvPr>
          <p:cNvSpPr txBox="1"/>
          <p:nvPr/>
        </p:nvSpPr>
        <p:spPr>
          <a:xfrm>
            <a:off x="5568543" y="1876487"/>
            <a:ext cx="3276601" cy="830997"/>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First West merged with Island Savings Dec’14</a:t>
            </a:r>
          </a:p>
          <a:p>
            <a:pPr marL="171450" indent="-171450" algn="l">
              <a:buFont typeface="Arial" charset="0"/>
              <a:buChar char="•"/>
            </a:pPr>
            <a:r>
              <a:rPr lang="en-US" b="0" dirty="0"/>
              <a:t>Prospera includes Westminster</a:t>
            </a:r>
          </a:p>
        </p:txBody>
      </p:sp>
      <p:pic>
        <p:nvPicPr>
          <p:cNvPr id="19" name="Picture 18">
            <a:extLst>
              <a:ext uri="{FF2B5EF4-FFF2-40B4-BE49-F238E27FC236}">
                <a16:creationId xmlns:a16="http://schemas.microsoft.com/office/drawing/2014/main" id="{86AD754F-EE1C-F944-8D88-DB4A13521C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8837" y="2826113"/>
            <a:ext cx="342900" cy="342900"/>
          </a:xfrm>
          <a:prstGeom prst="rect">
            <a:avLst/>
          </a:prstGeom>
        </p:spPr>
      </p:pic>
      <p:graphicFrame>
        <p:nvGraphicFramePr>
          <p:cNvPr id="3" name="Table 2">
            <a:extLst>
              <a:ext uri="{FF2B5EF4-FFF2-40B4-BE49-F238E27FC236}">
                <a16:creationId xmlns:a16="http://schemas.microsoft.com/office/drawing/2014/main" id="{C8300AA7-BBFF-9E4D-9364-E8D7F6E7A31F}"/>
              </a:ext>
            </a:extLst>
          </p:cNvPr>
          <p:cNvGraphicFramePr>
            <a:graphicFrameLocks noGrp="1"/>
          </p:cNvGraphicFramePr>
          <p:nvPr>
            <p:extLst>
              <p:ext uri="{D42A27DB-BD31-4B8C-83A1-F6EECF244321}">
                <p14:modId xmlns:p14="http://schemas.microsoft.com/office/powerpoint/2010/main" val="938093040"/>
              </p:ext>
            </p:extLst>
          </p:nvPr>
        </p:nvGraphicFramePr>
        <p:xfrm>
          <a:off x="5508075" y="4391013"/>
          <a:ext cx="3492501" cy="1828800"/>
        </p:xfrm>
        <a:graphic>
          <a:graphicData uri="http://schemas.openxmlformats.org/drawingml/2006/table">
            <a:tbl>
              <a:tblPr/>
              <a:tblGrid>
                <a:gridCol w="1471026">
                  <a:extLst>
                    <a:ext uri="{9D8B030D-6E8A-4147-A177-3AD203B41FA5}">
                      <a16:colId xmlns:a16="http://schemas.microsoft.com/office/drawing/2014/main" val="1097100985"/>
                    </a:ext>
                  </a:extLst>
                </a:gridCol>
                <a:gridCol w="673825">
                  <a:extLst>
                    <a:ext uri="{9D8B030D-6E8A-4147-A177-3AD203B41FA5}">
                      <a16:colId xmlns:a16="http://schemas.microsoft.com/office/drawing/2014/main" val="970278900"/>
                    </a:ext>
                  </a:extLst>
                </a:gridCol>
                <a:gridCol w="673825">
                  <a:extLst>
                    <a:ext uri="{9D8B030D-6E8A-4147-A177-3AD203B41FA5}">
                      <a16:colId xmlns:a16="http://schemas.microsoft.com/office/drawing/2014/main" val="2291891219"/>
                    </a:ext>
                  </a:extLst>
                </a:gridCol>
                <a:gridCol w="673825">
                  <a:extLst>
                    <a:ext uri="{9D8B030D-6E8A-4147-A177-3AD203B41FA5}">
                      <a16:colId xmlns:a16="http://schemas.microsoft.com/office/drawing/2014/main" val="3630612622"/>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812976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948767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70661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47113916"/>
                  </a:ext>
                </a:extLst>
              </a:tr>
              <a:tr h="152400">
                <a:tc>
                  <a:txBody>
                    <a:bodyPr/>
                    <a:lstStyle/>
                    <a:p>
                      <a:pPr algn="l" fontAlgn="ctr"/>
                      <a:r>
                        <a:rPr lang="en-CA" sz="1000" b="0" i="0" u="none" strike="noStrike">
                          <a:effectLst/>
                          <a:latin typeface="Calibri" panose="020F0502020204030204" pitchFamily="34" charset="0"/>
                        </a:rPr>
                        <a:t>Prospera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94023417"/>
                  </a:ext>
                </a:extLst>
              </a:tr>
              <a:tr h="152400">
                <a:tc>
                  <a:txBody>
                    <a:bodyPr/>
                    <a:lstStyle/>
                    <a:p>
                      <a:pPr algn="l" fontAlgn="ctr"/>
                      <a:r>
                        <a:rPr lang="en-CA" sz="1000" b="0" i="0" u="none" strike="noStrike">
                          <a:effectLst/>
                          <a:latin typeface="Calibri" panose="020F0502020204030204" pitchFamily="34" charset="0"/>
                        </a:rPr>
                        <a:t>Coast Capital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80616901"/>
                  </a:ext>
                </a:extLst>
              </a:tr>
              <a:tr h="152400">
                <a:tc>
                  <a:txBody>
                    <a:bodyPr/>
                    <a:lstStyle/>
                    <a:p>
                      <a:pPr algn="l" fontAlgn="ctr"/>
                      <a:r>
                        <a:rPr lang="en-CA" sz="1000" b="0" i="0" u="none" strike="noStrike">
                          <a:effectLst/>
                          <a:latin typeface="Calibri" panose="020F0502020204030204" pitchFamily="34" charset="0"/>
                        </a:rPr>
                        <a:t>Blue Shore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066182802"/>
                  </a:ext>
                </a:extLst>
              </a:tr>
              <a:tr h="152400">
                <a:tc>
                  <a:txBody>
                    <a:bodyPr/>
                    <a:lstStyle/>
                    <a:p>
                      <a:pPr algn="l" fontAlgn="ctr"/>
                      <a:r>
                        <a:rPr lang="en-CA" sz="1000" b="0" i="0" u="none" strike="noStrike">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636812123"/>
                  </a:ext>
                </a:extLst>
              </a:tr>
              <a:tr h="152400">
                <a:tc>
                  <a:txBody>
                    <a:bodyPr/>
                    <a:lstStyle/>
                    <a:p>
                      <a:pPr algn="l" fontAlgn="ctr"/>
                      <a:r>
                        <a:rPr lang="en-CA" sz="1000" b="0" i="0" u="none" strike="noStrike">
                          <a:effectLst/>
                          <a:latin typeface="Calibri" panose="020F0502020204030204" pitchFamily="34" charset="0"/>
                        </a:rPr>
                        <a:t>Interior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72957741"/>
                  </a:ext>
                </a:extLst>
              </a:tr>
              <a:tr h="152400">
                <a:tc>
                  <a:txBody>
                    <a:bodyPr/>
                    <a:lstStyle/>
                    <a:p>
                      <a:pPr algn="l" fontAlgn="ctr"/>
                      <a:r>
                        <a:rPr lang="en-CA" sz="1000" b="0" i="0" u="none" strike="noStrike">
                          <a:effectLst/>
                          <a:latin typeface="Calibri" panose="020F0502020204030204" pitchFamily="34" charset="0"/>
                        </a:rPr>
                        <a:t>Coastal Community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485846"/>
                  </a:ext>
                </a:extLst>
              </a:tr>
              <a:tr h="152400">
                <a:tc>
                  <a:txBody>
                    <a:bodyPr/>
                    <a:lstStyle/>
                    <a:p>
                      <a:pPr algn="l" fontAlgn="ctr"/>
                      <a:r>
                        <a:rPr lang="en-CA" sz="1000" b="0" i="0" u="none" strike="noStrike">
                          <a:effectLst/>
                          <a:latin typeface="Calibri" panose="020F0502020204030204" pitchFamily="34" charset="0"/>
                        </a:rPr>
                        <a:t>Gulf and Fraser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22.2%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546347796"/>
                  </a:ext>
                </a:extLst>
              </a:tr>
              <a:tr h="152400">
                <a:tc>
                  <a:txBody>
                    <a:bodyPr/>
                    <a:lstStyle/>
                    <a:p>
                      <a:pPr algn="l" fontAlgn="ctr"/>
                      <a:r>
                        <a:rPr lang="en-CA" sz="1000" b="0" i="0" u="none" strike="noStrike">
                          <a:effectLst/>
                          <a:latin typeface="Calibri" panose="020F0502020204030204" pitchFamily="34" charset="0"/>
                        </a:rPr>
                        <a:t>First West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090212"/>
                  </a:ext>
                </a:extLst>
              </a:tr>
            </a:tbl>
          </a:graphicData>
        </a:graphic>
      </p:graphicFrame>
    </p:spTree>
    <p:extLst>
      <p:ext uri="{BB962C8B-B14F-4D97-AF65-F5344CB8AC3E}">
        <p14:creationId xmlns:p14="http://schemas.microsoft.com/office/powerpoint/2010/main" val="233792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55364"/>
            <a:ext cx="3352800" cy="1600200"/>
          </a:xfrm>
        </p:spPr>
        <p:txBody>
          <a:bodyPr/>
          <a:lstStyle/>
          <a:p>
            <a:r>
              <a:rPr lang="en-CA" dirty="0"/>
              <a:t>% Changes in Share of Total Market</a:t>
            </a:r>
            <a:br>
              <a:rPr lang="en-CA" dirty="0"/>
            </a:br>
            <a:endParaRPr lang="en-US" dirty="0"/>
          </a:p>
        </p:txBody>
      </p:sp>
      <p:sp>
        <p:nvSpPr>
          <p:cNvPr id="3891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874E9ED-E802-416B-BEF5-59B55F9E555D}" type="slidenum">
              <a:rPr lang="en-US" b="0" smtClean="0">
                <a:solidFill>
                  <a:schemeClr val="bg1"/>
                </a:solidFill>
              </a:rPr>
              <a:pPr/>
              <a:t>24</a:t>
            </a:fld>
            <a:endParaRPr lang="en-US" b="0">
              <a:solidFill>
                <a:schemeClr val="bg1"/>
              </a:solidFill>
            </a:endParaRPr>
          </a:p>
        </p:txBody>
      </p:sp>
      <p:pic>
        <p:nvPicPr>
          <p:cNvPr id="8" name="Picture 5" descr="Vanc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791383" y="1981200"/>
            <a:ext cx="4438034" cy="861774"/>
          </a:xfrm>
          <a:prstGeom prst="rect">
            <a:avLst/>
          </a:prstGeom>
          <a:noFill/>
        </p:spPr>
        <p:txBody>
          <a:bodyPr wrap="square" rtlCol="0">
            <a:spAutoFit/>
          </a:bodyPr>
          <a:lstStyle/>
          <a:p>
            <a:pPr algn="l"/>
            <a:r>
              <a:rPr lang="en-CA" sz="1000" b="0" dirty="0"/>
              <a:t>Vancity is Canada and BC’s largest credit union with assets of $24.9B, 520k members and 54 locations (Q4’20).</a:t>
            </a:r>
          </a:p>
          <a:p>
            <a:pPr algn="l"/>
            <a:endParaRPr lang="en-CA" sz="1000" b="0" dirty="0"/>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4206582366"/>
              </p:ext>
            </p:extLst>
          </p:nvPr>
        </p:nvGraphicFramePr>
        <p:xfrm>
          <a:off x="138103" y="1799536"/>
          <a:ext cx="4577080" cy="429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A871C490-C9B1-4D48-941A-305E4CED72A9}"/>
              </a:ext>
            </a:extLst>
          </p:cNvPr>
          <p:cNvGraphicFramePr>
            <a:graphicFrameLocks noGrp="1"/>
          </p:cNvGraphicFramePr>
          <p:nvPr>
            <p:extLst>
              <p:ext uri="{D42A27DB-BD31-4B8C-83A1-F6EECF244321}">
                <p14:modId xmlns:p14="http://schemas.microsoft.com/office/powerpoint/2010/main" val="1267843052"/>
              </p:ext>
            </p:extLst>
          </p:nvPr>
        </p:nvGraphicFramePr>
        <p:xfrm>
          <a:off x="4789498" y="4495800"/>
          <a:ext cx="4216399" cy="1676400"/>
        </p:xfrm>
        <a:graphic>
          <a:graphicData uri="http://schemas.openxmlformats.org/drawingml/2006/table">
            <a:tbl>
              <a:tblPr/>
              <a:tblGrid>
                <a:gridCol w="1471941">
                  <a:extLst>
                    <a:ext uri="{9D8B030D-6E8A-4147-A177-3AD203B41FA5}">
                      <a16:colId xmlns:a16="http://schemas.microsoft.com/office/drawing/2014/main" val="2813789043"/>
                    </a:ext>
                  </a:extLst>
                </a:gridCol>
                <a:gridCol w="721726">
                  <a:extLst>
                    <a:ext uri="{9D8B030D-6E8A-4147-A177-3AD203B41FA5}">
                      <a16:colId xmlns:a16="http://schemas.microsoft.com/office/drawing/2014/main" val="4224268278"/>
                    </a:ext>
                  </a:extLst>
                </a:gridCol>
                <a:gridCol w="674244">
                  <a:extLst>
                    <a:ext uri="{9D8B030D-6E8A-4147-A177-3AD203B41FA5}">
                      <a16:colId xmlns:a16="http://schemas.microsoft.com/office/drawing/2014/main" val="3916329701"/>
                    </a:ext>
                  </a:extLst>
                </a:gridCol>
                <a:gridCol w="674244">
                  <a:extLst>
                    <a:ext uri="{9D8B030D-6E8A-4147-A177-3AD203B41FA5}">
                      <a16:colId xmlns:a16="http://schemas.microsoft.com/office/drawing/2014/main" val="2858237199"/>
                    </a:ext>
                  </a:extLst>
                </a:gridCol>
                <a:gridCol w="674244">
                  <a:extLst>
                    <a:ext uri="{9D8B030D-6E8A-4147-A177-3AD203B41FA5}">
                      <a16:colId xmlns:a16="http://schemas.microsoft.com/office/drawing/2014/main" val="1911649909"/>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869363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12828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96194561"/>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10,171.2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81416501"/>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11,302.0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10085229"/>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21,473.2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1131032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12,684.4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516278565"/>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587.8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21544562"/>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13,272.2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0124430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34,745.4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7776477"/>
                  </a:ext>
                </a:extLst>
              </a:tr>
              <a:tr h="152400">
                <a:tc gridSpan="5">
                  <a:txBody>
                    <a:bodyPr/>
                    <a:lstStyle/>
                    <a:p>
                      <a:pPr algn="l" fontAlgn="ctr"/>
                      <a:r>
                        <a:rPr lang="en-CA" sz="1000" b="0" i="0" u="none" strike="noStrike" dirty="0">
                          <a:effectLst/>
                          <a:latin typeface="Calibri" panose="020F0502020204030204" pitchFamily="34" charset="0"/>
                        </a:rPr>
                        <a:t>Highlights +/-1%, 5% and 15% for 2, 12 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296351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43793"/>
            <a:ext cx="34290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25</a:t>
            </a:fld>
            <a:endParaRPr lang="en-US" b="0">
              <a:solidFill>
                <a:schemeClr val="bg1"/>
              </a:solidFill>
            </a:endParaRPr>
          </a:p>
        </p:txBody>
      </p:sp>
      <p:sp>
        <p:nvSpPr>
          <p:cNvPr id="2" name="TextBox 1"/>
          <p:cNvSpPr txBox="1"/>
          <p:nvPr/>
        </p:nvSpPr>
        <p:spPr>
          <a:xfrm>
            <a:off x="6705600" y="6534626"/>
            <a:ext cx="990600" cy="215444"/>
          </a:xfrm>
          <a:prstGeom prst="rect">
            <a:avLst/>
          </a:prstGeom>
          <a:noFill/>
        </p:spPr>
        <p:txBody>
          <a:bodyPr wrap="square" rtlCol="0">
            <a:spAutoFit/>
          </a:bodyPr>
          <a:lstStyle/>
          <a:p>
            <a:r>
              <a:rPr lang="en-US" sz="800" b="0" dirty="0"/>
              <a:t>18 AT 5</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5" descr="Vanc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00000000-0008-0000-0E00-000003000000}"/>
              </a:ext>
            </a:extLst>
          </p:cNvPr>
          <p:cNvGraphicFramePr>
            <a:graphicFrameLocks/>
          </p:cNvGraphicFramePr>
          <p:nvPr>
            <p:extLst>
              <p:ext uri="{D42A27DB-BD31-4B8C-83A1-F6EECF244321}">
                <p14:modId xmlns:p14="http://schemas.microsoft.com/office/powerpoint/2010/main" val="2114951830"/>
              </p:ext>
            </p:extLst>
          </p:nvPr>
        </p:nvGraphicFramePr>
        <p:xfrm>
          <a:off x="152400" y="1691608"/>
          <a:ext cx="4866640" cy="4610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847E405B-7B3D-F347-B355-F1EA77A061E5}"/>
              </a:ext>
            </a:extLst>
          </p:cNvPr>
          <p:cNvGraphicFramePr>
            <a:graphicFrameLocks noGrp="1"/>
          </p:cNvGraphicFramePr>
          <p:nvPr>
            <p:extLst>
              <p:ext uri="{D42A27DB-BD31-4B8C-83A1-F6EECF244321}">
                <p14:modId xmlns:p14="http://schemas.microsoft.com/office/powerpoint/2010/main" val="103556209"/>
              </p:ext>
            </p:extLst>
          </p:nvPr>
        </p:nvGraphicFramePr>
        <p:xfrm>
          <a:off x="5429041" y="4495800"/>
          <a:ext cx="3543300" cy="1676400"/>
        </p:xfrm>
        <a:graphic>
          <a:graphicData uri="http://schemas.openxmlformats.org/drawingml/2006/table">
            <a:tbl>
              <a:tblPr/>
              <a:tblGrid>
                <a:gridCol w="1472417">
                  <a:extLst>
                    <a:ext uri="{9D8B030D-6E8A-4147-A177-3AD203B41FA5}">
                      <a16:colId xmlns:a16="http://schemas.microsoft.com/office/drawing/2014/main" val="3834786462"/>
                    </a:ext>
                  </a:extLst>
                </a:gridCol>
                <a:gridCol w="721959">
                  <a:extLst>
                    <a:ext uri="{9D8B030D-6E8A-4147-A177-3AD203B41FA5}">
                      <a16:colId xmlns:a16="http://schemas.microsoft.com/office/drawing/2014/main" val="3186287113"/>
                    </a:ext>
                  </a:extLst>
                </a:gridCol>
                <a:gridCol w="674462">
                  <a:extLst>
                    <a:ext uri="{9D8B030D-6E8A-4147-A177-3AD203B41FA5}">
                      <a16:colId xmlns:a16="http://schemas.microsoft.com/office/drawing/2014/main" val="1963860993"/>
                    </a:ext>
                  </a:extLst>
                </a:gridCol>
                <a:gridCol w="674462">
                  <a:extLst>
                    <a:ext uri="{9D8B030D-6E8A-4147-A177-3AD203B41FA5}">
                      <a16:colId xmlns:a16="http://schemas.microsoft.com/office/drawing/2014/main" val="1958174565"/>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Vancity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3">
                  <a:txBody>
                    <a:bodyPr/>
                    <a:lstStyle/>
                    <a:p>
                      <a:pPr algn="ctr" fontAlgn="ctr"/>
                      <a:r>
                        <a:rPr lang="en-CA"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410692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8842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53638381"/>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33.8%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169909954"/>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11.44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83419742"/>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9.18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1882941"/>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083949891"/>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-40.8%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834524944"/>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84022433"/>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9C0006"/>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70442974"/>
                  </a:ext>
                </a:extLst>
              </a:tr>
              <a:tr h="152400">
                <a:tc gridSpan="4">
                  <a:txBody>
                    <a:bodyPr/>
                    <a:lstStyle/>
                    <a:p>
                      <a:pPr algn="ctr" fontAlgn="ctr"/>
                      <a:r>
                        <a:rPr lang="en-CA" sz="800" b="0" i="0" u="none" strike="noStrike" dirty="0">
                          <a:effectLst/>
                          <a:latin typeface="Calibri" panose="020F0502020204030204" pitchFamily="34" charset="0"/>
                        </a:rPr>
                        <a:t>Highlights +/-1%, 5% and 15% for 2, 12 and 60 months change respectively.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2072065"/>
                  </a:ext>
                </a:extLst>
              </a:tr>
            </a:tbl>
          </a:graphicData>
        </a:graphic>
      </p:graphicFrame>
    </p:spTree>
    <p:extLst>
      <p:ext uri="{BB962C8B-B14F-4D97-AF65-F5344CB8AC3E}">
        <p14:creationId xmlns:p14="http://schemas.microsoft.com/office/powerpoint/2010/main" val="362021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677285" y="323321"/>
            <a:ext cx="4689475" cy="1216025"/>
          </a:xfrm>
        </p:spPr>
        <p:txBody>
          <a:bodyPr/>
          <a:lstStyle/>
          <a:p>
            <a:pPr eaLnBrk="1" hangingPunct="1"/>
            <a:r>
              <a:rPr lang="en-CA" dirty="0"/>
              <a:t>Press Releases</a:t>
            </a:r>
          </a:p>
        </p:txBody>
      </p:sp>
      <p:sp>
        <p:nvSpPr>
          <p:cNvPr id="41989" name="Rectangle 3"/>
          <p:cNvSpPr>
            <a:spLocks noGrp="1" noChangeArrowheads="1"/>
          </p:cNvSpPr>
          <p:nvPr>
            <p:ph idx="1"/>
          </p:nvPr>
        </p:nvSpPr>
        <p:spPr/>
        <p:txBody>
          <a:bodyPr>
            <a:noAutofit/>
          </a:bodyPr>
          <a:lstStyle/>
          <a:p>
            <a:pPr fontAlgn="base"/>
            <a:r>
              <a:rPr lang="en-CA" sz="1000" b="1" dirty="0"/>
              <a:t>November 1, 2021, Territories of </a:t>
            </a:r>
            <a:r>
              <a:rPr lang="en-CA" sz="1000" b="1" dirty="0" err="1"/>
              <a:t>Musqueam</a:t>
            </a:r>
            <a:r>
              <a:rPr lang="en-CA" sz="1000" b="1" dirty="0"/>
              <a:t>, Squamish and </a:t>
            </a:r>
            <a:r>
              <a:rPr lang="en-CA" sz="1000" b="1" dirty="0" err="1"/>
              <a:t>Tsleil-Waututh</a:t>
            </a:r>
            <a:r>
              <a:rPr lang="en-CA" sz="1000" b="1" dirty="0"/>
              <a:t> Nations/Vancouver B.C.</a:t>
            </a:r>
            <a:r>
              <a:rPr lang="en-CA" sz="1000" dirty="0"/>
              <a:t> —</a:t>
            </a:r>
            <a:r>
              <a:rPr lang="en-CA" sz="1000" dirty="0" err="1"/>
              <a:t>Vancity</a:t>
            </a:r>
            <a:r>
              <a:rPr lang="en-CA" sz="1000" dirty="0"/>
              <a:t> today launched a new enviro™ Visa Business credit card for its business members. The card features $0 annual fee, $0 annual fee for additional cardholders, and generous rewards for purchases on office supplies and transit.</a:t>
            </a:r>
            <a:endParaRPr lang="en-CA" sz="1000" b="1" dirty="0"/>
          </a:p>
          <a:p>
            <a:pPr fontAlgn="base"/>
            <a:r>
              <a:rPr lang="en-CA" sz="1000" b="1" dirty="0"/>
              <a:t>July 5, 2021, Territories of </a:t>
            </a:r>
            <a:r>
              <a:rPr lang="en-CA" sz="1000" b="1" dirty="0" err="1"/>
              <a:t>Musqueam</a:t>
            </a:r>
            <a:r>
              <a:rPr lang="en-CA" sz="1000" b="1" dirty="0"/>
              <a:t>, Squamish and </a:t>
            </a:r>
            <a:r>
              <a:rPr lang="en-CA" sz="1000" b="1" dirty="0" err="1"/>
              <a:t>Tsleil-Waututh</a:t>
            </a:r>
            <a:r>
              <a:rPr lang="en-CA" sz="1000" b="1" dirty="0"/>
              <a:t> Nations/Vancouver B.C. –</a:t>
            </a:r>
            <a:r>
              <a:rPr lang="en-CA" sz="1000" dirty="0"/>
              <a:t> </a:t>
            </a:r>
            <a:r>
              <a:rPr lang="en-CA" sz="1000" dirty="0" err="1"/>
              <a:t>Vancity</a:t>
            </a:r>
            <a:r>
              <a:rPr lang="en-CA" sz="1000" dirty="0"/>
              <a:t> today announced the launch of Load up on Local – a major campaign to support local businesses as they work to recover from the economic impacts of the pandemic.</a:t>
            </a:r>
          </a:p>
          <a:p>
            <a:pPr fontAlgn="base"/>
            <a:r>
              <a:rPr lang="en-CA" sz="1000" dirty="0"/>
              <a:t>Load up on Local includes one of the largest-ever </a:t>
            </a:r>
            <a:r>
              <a:rPr lang="en-CA" sz="1000" dirty="0" err="1"/>
              <a:t>Vancity</a:t>
            </a:r>
            <a:r>
              <a:rPr lang="en-CA" sz="1000" dirty="0"/>
              <a:t> enviro™ Visa cardholder offers to help drive spending in the local economy. Through July, August and September, cardholders can earn 50% more </a:t>
            </a:r>
            <a:r>
              <a:rPr lang="en-CA" sz="1000" dirty="0" err="1"/>
              <a:t>Vancity</a:t>
            </a:r>
            <a:r>
              <a:rPr lang="en-CA" sz="1000" dirty="0"/>
              <a:t> Rewards™ points at select local businesses </a:t>
            </a:r>
          </a:p>
          <a:p>
            <a:pPr fontAlgn="base"/>
            <a:r>
              <a:rPr lang="en-CA" sz="1000" b="1" dirty="0"/>
              <a:t>May 10, 2021, Unceded territories of </a:t>
            </a:r>
            <a:r>
              <a:rPr lang="en-CA" sz="1000" b="1" dirty="0" err="1"/>
              <a:t>Musqueam</a:t>
            </a:r>
            <a:r>
              <a:rPr lang="en-CA" sz="1000" b="1" dirty="0"/>
              <a:t>, Squamish and </a:t>
            </a:r>
            <a:r>
              <a:rPr lang="en-CA" sz="1000" b="1" dirty="0" err="1"/>
              <a:t>Tsleil-Waututh</a:t>
            </a:r>
            <a:r>
              <a:rPr lang="en-CA" sz="1000" b="1" dirty="0"/>
              <a:t> Nations/Vancouver B.C. –</a:t>
            </a:r>
            <a:r>
              <a:rPr lang="en-CA" sz="1000" dirty="0"/>
              <a:t> Canada’s largest community credit union is expanding its operations with a new branch set to open on May 18. The </a:t>
            </a:r>
            <a:r>
              <a:rPr lang="en-CA" sz="1000" dirty="0" err="1"/>
              <a:t>Wesbrook</a:t>
            </a:r>
            <a:r>
              <a:rPr lang="en-CA" sz="1000" dirty="0"/>
              <a:t> Village Community Branch will be </a:t>
            </a:r>
            <a:r>
              <a:rPr lang="en-CA" sz="1000" dirty="0" err="1"/>
              <a:t>Vancity’s</a:t>
            </a:r>
            <a:r>
              <a:rPr lang="en-CA" sz="1000" dirty="0"/>
              <a:t> first branch at the University of British Columbia’s campus and will be open through Tuesday to Saturday to new and existing members. The branch will be open Monday to Saturday once the province’s state of emergency lifts.</a:t>
            </a:r>
            <a:endParaRPr lang="en-US" sz="1000" b="1" dirty="0"/>
          </a:p>
          <a:p>
            <a:pPr fontAlgn="base"/>
            <a:r>
              <a:rPr lang="en-US" sz="1000" b="1" dirty="0"/>
              <a:t>September 9, 2020, Unceded territories of </a:t>
            </a:r>
            <a:r>
              <a:rPr lang="en-US" sz="1000" b="1" dirty="0" err="1"/>
              <a:t>Musqueam</a:t>
            </a:r>
            <a:r>
              <a:rPr lang="en-US" sz="1000" b="1" dirty="0"/>
              <a:t>, Squamish and </a:t>
            </a:r>
            <a:r>
              <a:rPr lang="en-US" sz="1000" b="1" dirty="0" err="1"/>
              <a:t>Tsleil-Waututh</a:t>
            </a:r>
            <a:r>
              <a:rPr lang="en-US" sz="1000" b="1" dirty="0"/>
              <a:t> Nations/Vancouver B.C.</a:t>
            </a:r>
            <a:r>
              <a:rPr lang="en-US" sz="1000" dirty="0"/>
              <a:t> – Today, </a:t>
            </a:r>
            <a:r>
              <a:rPr lang="en-US" sz="1000" dirty="0" err="1"/>
              <a:t>Vancity</a:t>
            </a:r>
            <a:r>
              <a:rPr lang="en-US" sz="1000" dirty="0"/>
              <a:t> partnered with the Government of Canada to launch the country’s first-ever </a:t>
            </a:r>
            <a:r>
              <a:rPr lang="en-US" sz="1000" dirty="0">
                <a:hlinkClick r:id="rId3"/>
              </a:rPr>
              <a:t>Black Entrepreneurship Program</a:t>
            </a:r>
            <a:r>
              <a:rPr lang="en-US" sz="1000" dirty="0"/>
              <a:t>.  </a:t>
            </a:r>
            <a:r>
              <a:rPr lang="en-US" sz="1000" dirty="0" err="1"/>
              <a:t>Vancity</a:t>
            </a:r>
            <a:r>
              <a:rPr lang="en-US" sz="1000" dirty="0"/>
              <a:t>, along with seven other Canadian financial institutions, have collectively committed up to $128 million in lending capital for the program’s new Black Entrepreneurship Loan Fund – through which Black-led business organizations will provide loans between $25,000 and $250,000 to Black business owners and entrepreneurs to support their growth and success in the years to come.</a:t>
            </a:r>
          </a:p>
        </p:txBody>
      </p:sp>
      <p:sp>
        <p:nvSpPr>
          <p:cNvPr id="4198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421EA1DD-FA12-4DE7-B4F6-433CFB69A661}" type="slidenum">
              <a:rPr lang="en-US" b="0" smtClean="0">
                <a:solidFill>
                  <a:schemeClr val="bg1"/>
                </a:solidFill>
              </a:rPr>
              <a:pPr/>
              <a:t>26</a:t>
            </a:fld>
            <a:endParaRPr lang="en-US" b="0" dirty="0">
              <a:solidFill>
                <a:schemeClr val="bg1"/>
              </a:solidFill>
            </a:endParaRPr>
          </a:p>
        </p:txBody>
      </p:sp>
      <p:sp>
        <p:nvSpPr>
          <p:cNvPr id="2" name="TextBox 1">
            <a:hlinkClick r:id="rId4"/>
          </p:cNvPr>
          <p:cNvSpPr txBox="1"/>
          <p:nvPr/>
        </p:nvSpPr>
        <p:spPr>
          <a:xfrm>
            <a:off x="8534400" y="6480620"/>
            <a:ext cx="514500" cy="276999"/>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5" descr="Vancit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01754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5365"/>
            <a:ext cx="3276600" cy="1600200"/>
          </a:xfrm>
        </p:spPr>
        <p:txBody>
          <a:bodyPr/>
          <a:lstStyle/>
          <a:p>
            <a:r>
              <a:rPr lang="en-CA" dirty="0"/>
              <a:t>% Changes in Share of Total Market</a:t>
            </a:r>
            <a:br>
              <a:rPr lang="en-CA" dirty="0"/>
            </a:br>
            <a:endParaRPr lang="en-US" dirty="0"/>
          </a:p>
        </p:txBody>
      </p:sp>
      <p:sp>
        <p:nvSpPr>
          <p:cNvPr id="4301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94C7E53E-8B2D-4FE7-9202-C3E26F562372}" type="slidenum">
              <a:rPr lang="en-US" b="0" smtClean="0">
                <a:solidFill>
                  <a:schemeClr val="bg1"/>
                </a:solidFill>
              </a:rPr>
              <a:pPr/>
              <a:t>27</a:t>
            </a:fld>
            <a:endParaRPr lang="en-US" b="0" dirty="0">
              <a:solidFill>
                <a:schemeClr val="bg1"/>
              </a:solidFill>
            </a:endParaRPr>
          </a:p>
        </p:txBody>
      </p:sp>
      <p:pic>
        <p:nvPicPr>
          <p:cNvPr id="43015" name="Picture 6" descr="Coast Capit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aphicFrame>
        <p:nvGraphicFramePr>
          <p:cNvPr id="4" name="Object 3">
            <a:extLst>
              <a:ext uri="{FF2B5EF4-FFF2-40B4-BE49-F238E27FC236}">
                <a16:creationId xmlns:a16="http://schemas.microsoft.com/office/drawing/2014/main" id="{A52CB31A-F973-4610-9137-CC8004843DC9}"/>
              </a:ext>
            </a:extLst>
          </p:cNvPr>
          <p:cNvGraphicFramePr>
            <a:graphicFrameLocks noChangeAspect="1"/>
          </p:cNvGraphicFramePr>
          <p:nvPr>
            <p:extLst>
              <p:ext uri="{D42A27DB-BD31-4B8C-83A1-F6EECF244321}">
                <p14:modId xmlns:p14="http://schemas.microsoft.com/office/powerpoint/2010/main" val="1321947534"/>
              </p:ext>
            </p:extLst>
          </p:nvPr>
        </p:nvGraphicFramePr>
        <p:xfrm>
          <a:off x="4357688" y="5257800"/>
          <a:ext cx="4619625" cy="9525"/>
        </p:xfrm>
        <a:graphic>
          <a:graphicData uri="http://schemas.openxmlformats.org/presentationml/2006/ole">
            <mc:AlternateContent xmlns:mc="http://schemas.openxmlformats.org/markup-compatibility/2006">
              <mc:Choice xmlns:v="urn:schemas-microsoft-com:vml" Requires="v">
                <p:oleObj spid="_x0000_s5121" name="Macro-Enabled Worksheet" r:id="rId5" imgW="4576877" imgH="2443062" progId="Excel.SheetMacroEnabled.12">
                  <p:link updateAutomatic="1"/>
                </p:oleObj>
              </mc:Choice>
              <mc:Fallback>
                <p:oleObj name="Macro-Enabled Worksheet" r:id="rId5" imgW="4576877" imgH="2443062" progId="Excel.SheetMacroEnabled.12">
                  <p:link updateAutomatic="1"/>
                  <p:pic>
                    <p:nvPicPr>
                      <p:cNvPr id="4" name="Object 3">
                        <a:extLst>
                          <a:ext uri="{FF2B5EF4-FFF2-40B4-BE49-F238E27FC236}">
                            <a16:creationId xmlns:a16="http://schemas.microsoft.com/office/drawing/2014/main" id="{A52CB31A-F973-4610-9137-CC8004843DC9}"/>
                          </a:ext>
                        </a:extLst>
                      </p:cNvPr>
                      <p:cNvPicPr/>
                      <p:nvPr/>
                    </p:nvPicPr>
                    <p:blipFill>
                      <a:blip r:embed="rId6"/>
                      <a:stretch>
                        <a:fillRect/>
                      </a:stretch>
                    </p:blipFill>
                    <p:spPr>
                      <a:xfrm>
                        <a:off x="4357688" y="5257800"/>
                        <a:ext cx="4619625" cy="9525"/>
                      </a:xfrm>
                      <a:prstGeom prst="rect">
                        <a:avLst/>
                      </a:prstGeom>
                    </p:spPr>
                  </p:pic>
                </p:oleObj>
              </mc:Fallback>
            </mc:AlternateContent>
          </a:graphicData>
        </a:graphic>
      </p:graphicFrame>
      <p:graphicFrame>
        <p:nvGraphicFramePr>
          <p:cNvPr id="13" name="Chart 12">
            <a:extLst>
              <a:ext uri="{FF2B5EF4-FFF2-40B4-BE49-F238E27FC236}">
                <a16:creationId xmlns:a16="http://schemas.microsoft.com/office/drawing/2014/main" id="{00000000-0008-0000-0500-000013000000}"/>
              </a:ext>
            </a:extLst>
          </p:cNvPr>
          <p:cNvGraphicFramePr>
            <a:graphicFrameLocks/>
          </p:cNvGraphicFramePr>
          <p:nvPr>
            <p:extLst>
              <p:ext uri="{D42A27DB-BD31-4B8C-83A1-F6EECF244321}">
                <p14:modId xmlns:p14="http://schemas.microsoft.com/office/powerpoint/2010/main" val="4274544392"/>
              </p:ext>
            </p:extLst>
          </p:nvPr>
        </p:nvGraphicFramePr>
        <p:xfrm>
          <a:off x="26276" y="1666219"/>
          <a:ext cx="4240923" cy="4571999"/>
        </p:xfrm>
        <a:graphic>
          <a:graphicData uri="http://schemas.openxmlformats.org/drawingml/2006/chart">
            <c:chart xmlns:c="http://schemas.openxmlformats.org/drawingml/2006/chart" xmlns:r="http://schemas.openxmlformats.org/officeDocument/2006/relationships" r:id="rId7"/>
          </a:graphicData>
        </a:graphic>
      </p:graphicFrame>
      <p:pic>
        <p:nvPicPr>
          <p:cNvPr id="5" name="Picture 4">
            <a:extLst>
              <a:ext uri="{FF2B5EF4-FFF2-40B4-BE49-F238E27FC236}">
                <a16:creationId xmlns:a16="http://schemas.microsoft.com/office/drawing/2014/main" id="{3A1C3F61-53E6-4A01-AA07-C55BB48AEE81}"/>
              </a:ext>
            </a:extLst>
          </p:cNvPr>
          <p:cNvPicPr>
            <a:picLocks noChangeAspect="1"/>
          </p:cNvPicPr>
          <p:nvPr/>
        </p:nvPicPr>
        <p:blipFill>
          <a:blip r:embed="rId8"/>
          <a:stretch>
            <a:fillRect/>
          </a:stretch>
        </p:blipFill>
        <p:spPr>
          <a:xfrm>
            <a:off x="4449380" y="4495800"/>
            <a:ext cx="4581525" cy="1685925"/>
          </a:xfrm>
          <a:prstGeom prst="rect">
            <a:avLst/>
          </a:prstGeom>
        </p:spPr>
      </p:pic>
    </p:spTree>
    <p:extLst>
      <p:ext uri="{BB962C8B-B14F-4D97-AF65-F5344CB8AC3E}">
        <p14:creationId xmlns:p14="http://schemas.microsoft.com/office/powerpoint/2010/main" val="216906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5365"/>
            <a:ext cx="3276600" cy="1600200"/>
          </a:xfrm>
        </p:spPr>
        <p:txBody>
          <a:bodyPr/>
          <a:lstStyle/>
          <a:p>
            <a:r>
              <a:rPr lang="en-CA" dirty="0"/>
              <a:t>% Changes in Share of Total Market</a:t>
            </a:r>
            <a:br>
              <a:rPr lang="en-CA" dirty="0"/>
            </a:br>
            <a:endParaRPr lang="en-US" dirty="0"/>
          </a:p>
        </p:txBody>
      </p:sp>
      <p:sp>
        <p:nvSpPr>
          <p:cNvPr id="4301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94C7E53E-8B2D-4FE7-9202-C3E26F562372}" type="slidenum">
              <a:rPr lang="en-US" b="0" smtClean="0">
                <a:solidFill>
                  <a:schemeClr val="bg1"/>
                </a:solidFill>
              </a:rPr>
              <a:pPr/>
              <a:t>28</a:t>
            </a:fld>
            <a:endParaRPr lang="en-US" b="0" dirty="0">
              <a:solidFill>
                <a:schemeClr val="bg1"/>
              </a:solidFill>
            </a:endParaRPr>
          </a:p>
        </p:txBody>
      </p:sp>
      <p:pic>
        <p:nvPicPr>
          <p:cNvPr id="43015" name="Picture 6" descr="Coast Capit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934355" y="1914140"/>
            <a:ext cx="3847289" cy="1477328"/>
          </a:xfrm>
          <a:prstGeom prst="rect">
            <a:avLst/>
          </a:prstGeom>
          <a:noFill/>
        </p:spPr>
        <p:txBody>
          <a:bodyPr wrap="square" rtlCol="0">
            <a:spAutoFit/>
          </a:bodyPr>
          <a:lstStyle/>
          <a:p>
            <a:pPr algn="l"/>
            <a:r>
              <a:rPr lang="en-CA" sz="1000" b="0" dirty="0"/>
              <a:t>Coast Capital is Canada’s 3rd largest and BC’s 2</a:t>
            </a:r>
            <a:r>
              <a:rPr lang="en-CA" sz="1000" b="0" baseline="30000" dirty="0"/>
              <a:t>nd</a:t>
            </a:r>
            <a:r>
              <a:rPr lang="en-CA" sz="1000" b="0" dirty="0"/>
              <a:t> largest credit union with assets of $20.9B, 594k members and 51 locations (Q2’20) in the Metro Vancouver, Fraser Valley and Vancouver Island regions of British Columbia.  It was formed from the merger of Richmond Savings, Pacific Coast Savings and Surrey Metro Savings credit unions in 2002.</a:t>
            </a:r>
          </a:p>
          <a:p>
            <a:pPr algn="l"/>
            <a:r>
              <a:rPr lang="en-CA" sz="1000" b="0" dirty="0"/>
              <a:t>Coast Capital became a Federal Credit Union Nov 1, 2018</a:t>
            </a:r>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4" name="Chart 13">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595197029"/>
              </p:ext>
            </p:extLst>
          </p:nvPr>
        </p:nvGraphicFramePr>
        <p:xfrm>
          <a:off x="176312" y="1752600"/>
          <a:ext cx="4582160" cy="444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327A0611-2B75-E743-959E-4B101B474A0A}"/>
              </a:ext>
            </a:extLst>
          </p:cNvPr>
          <p:cNvGraphicFramePr>
            <a:graphicFrameLocks noGrp="1"/>
          </p:cNvGraphicFramePr>
          <p:nvPr>
            <p:extLst>
              <p:ext uri="{D42A27DB-BD31-4B8C-83A1-F6EECF244321}">
                <p14:modId xmlns:p14="http://schemas.microsoft.com/office/powerpoint/2010/main" val="1526316806"/>
              </p:ext>
            </p:extLst>
          </p:nvPr>
        </p:nvGraphicFramePr>
        <p:xfrm>
          <a:off x="5041366" y="4518110"/>
          <a:ext cx="3937001" cy="1676400"/>
        </p:xfrm>
        <a:graphic>
          <a:graphicData uri="http://schemas.openxmlformats.org/drawingml/2006/table">
            <a:tbl>
              <a:tblPr/>
              <a:tblGrid>
                <a:gridCol w="1190919">
                  <a:extLst>
                    <a:ext uri="{9D8B030D-6E8A-4147-A177-3AD203B41FA5}">
                      <a16:colId xmlns:a16="http://schemas.microsoft.com/office/drawing/2014/main" val="1785445888"/>
                    </a:ext>
                  </a:extLst>
                </a:gridCol>
                <a:gridCol w="722153">
                  <a:extLst>
                    <a:ext uri="{9D8B030D-6E8A-4147-A177-3AD203B41FA5}">
                      <a16:colId xmlns:a16="http://schemas.microsoft.com/office/drawing/2014/main" val="1648807713"/>
                    </a:ext>
                  </a:extLst>
                </a:gridCol>
                <a:gridCol w="674643">
                  <a:extLst>
                    <a:ext uri="{9D8B030D-6E8A-4147-A177-3AD203B41FA5}">
                      <a16:colId xmlns:a16="http://schemas.microsoft.com/office/drawing/2014/main" val="661327103"/>
                    </a:ext>
                  </a:extLst>
                </a:gridCol>
                <a:gridCol w="674643">
                  <a:extLst>
                    <a:ext uri="{9D8B030D-6E8A-4147-A177-3AD203B41FA5}">
                      <a16:colId xmlns:a16="http://schemas.microsoft.com/office/drawing/2014/main" val="272372128"/>
                    </a:ext>
                  </a:extLst>
                </a:gridCol>
                <a:gridCol w="674643">
                  <a:extLst>
                    <a:ext uri="{9D8B030D-6E8A-4147-A177-3AD203B41FA5}">
                      <a16:colId xmlns:a16="http://schemas.microsoft.com/office/drawing/2014/main" val="1895390259"/>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Coast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1A9"/>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762257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517924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43327456"/>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5,572.8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66139344"/>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4,590.4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4761109"/>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10,163.3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99995"/>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10,937.6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950346795"/>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1,061.4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9875093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11,999.0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9856516"/>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22,162.3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9818205"/>
                  </a:ext>
                </a:extLst>
              </a:tr>
              <a:tr h="152400">
                <a:tc gridSpan="5">
                  <a:txBody>
                    <a:bodyPr/>
                    <a:lstStyle/>
                    <a:p>
                      <a:pPr algn="ctr" fontAlgn="ctr"/>
                      <a:r>
                        <a:rPr lang="en-CA" sz="800" b="0" i="0" u="none" strike="noStrike" dirty="0">
                          <a:effectLst/>
                          <a:latin typeface="Calibri" panose="020F0502020204030204" pitchFamily="34" charset="0"/>
                        </a:rPr>
                        <a:t>Highlights +/-1%, 5% and 15% for 2, 12 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24003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7465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29</a:t>
            </a:fld>
            <a:endParaRPr lang="en-US" b="0">
              <a:solidFill>
                <a:schemeClr val="bg1"/>
              </a:solidFill>
            </a:endParaRPr>
          </a:p>
        </p:txBody>
      </p:sp>
      <p:sp>
        <p:nvSpPr>
          <p:cNvPr id="7" name="Text Box 6"/>
          <p:cNvSpPr txBox="1">
            <a:spLocks noChangeArrowheads="1"/>
          </p:cNvSpPr>
          <p:nvPr/>
        </p:nvSpPr>
        <p:spPr bwMode="auto">
          <a:xfrm>
            <a:off x="7316761" y="228600"/>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8" name="Picture 6" descr="Coast Capit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00000000-0008-0000-1200-00000C000000}"/>
              </a:ext>
            </a:extLst>
          </p:cNvPr>
          <p:cNvGraphicFramePr>
            <a:graphicFrameLocks/>
          </p:cNvGraphicFramePr>
          <p:nvPr>
            <p:extLst>
              <p:ext uri="{D42A27DB-BD31-4B8C-83A1-F6EECF244321}">
                <p14:modId xmlns:p14="http://schemas.microsoft.com/office/powerpoint/2010/main" val="33191133"/>
              </p:ext>
            </p:extLst>
          </p:nvPr>
        </p:nvGraphicFramePr>
        <p:xfrm>
          <a:off x="228601" y="1828799"/>
          <a:ext cx="4114800" cy="4378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F73FB21C-DDAA-455C-9A5C-037E4251FF22}"/>
              </a:ext>
            </a:extLst>
          </p:cNvPr>
          <p:cNvGraphicFramePr>
            <a:graphicFrameLocks noChangeAspect="1"/>
          </p:cNvGraphicFramePr>
          <p:nvPr>
            <p:extLst>
              <p:ext uri="{D42A27DB-BD31-4B8C-83A1-F6EECF244321}">
                <p14:modId xmlns:p14="http://schemas.microsoft.com/office/powerpoint/2010/main" val="2107864612"/>
              </p:ext>
            </p:extLst>
          </p:nvPr>
        </p:nvGraphicFramePr>
        <p:xfrm>
          <a:off x="5067300" y="4526205"/>
          <a:ext cx="3948113" cy="1681163"/>
        </p:xfrm>
        <a:graphic>
          <a:graphicData uri="http://schemas.openxmlformats.org/presentationml/2006/ole">
            <mc:AlternateContent xmlns:mc="http://schemas.openxmlformats.org/markup-compatibility/2006">
              <mc:Choice xmlns:v="urn:schemas-microsoft-com:vml" Requires="v">
                <p:oleObj spid="_x0000_s6145" name="Macro-Enabled Worksheet" r:id="rId6" imgW="3948176" imgH="1681017" progId="Excel.SheetMacroEnabled.12">
                  <p:link updateAutomatic="1"/>
                </p:oleObj>
              </mc:Choice>
              <mc:Fallback>
                <p:oleObj name="Macro-Enabled Worksheet" r:id="rId6" imgW="3948176" imgH="1681017" progId="Excel.SheetMacroEnabled.12">
                  <p:link updateAutomatic="1"/>
                  <p:pic>
                    <p:nvPicPr>
                      <p:cNvPr id="3" name="Object 2">
                        <a:extLst>
                          <a:ext uri="{FF2B5EF4-FFF2-40B4-BE49-F238E27FC236}">
                            <a16:creationId xmlns:a16="http://schemas.microsoft.com/office/drawing/2014/main" id="{F73FB21C-DDAA-455C-9A5C-037E4251FF22}"/>
                          </a:ext>
                        </a:extLst>
                      </p:cNvPr>
                      <p:cNvPicPr/>
                      <p:nvPr/>
                    </p:nvPicPr>
                    <p:blipFill>
                      <a:blip r:embed="rId7"/>
                      <a:stretch>
                        <a:fillRect/>
                      </a:stretch>
                    </p:blipFill>
                    <p:spPr>
                      <a:xfrm>
                        <a:off x="5067300" y="4526205"/>
                        <a:ext cx="3948113" cy="1681163"/>
                      </a:xfrm>
                      <a:prstGeom prst="rect">
                        <a:avLst/>
                      </a:prstGeom>
                    </p:spPr>
                  </p:pic>
                </p:oleObj>
              </mc:Fallback>
            </mc:AlternateContent>
          </a:graphicData>
        </a:graphic>
      </p:graphicFrame>
    </p:spTree>
    <p:extLst>
      <p:ext uri="{BB962C8B-B14F-4D97-AF65-F5344CB8AC3E}">
        <p14:creationId xmlns:p14="http://schemas.microsoft.com/office/powerpoint/2010/main" val="93645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title"/>
          </p:nvPr>
        </p:nvSpPr>
        <p:spPr>
          <a:xfrm>
            <a:off x="914400" y="80319"/>
            <a:ext cx="8229600" cy="1600200"/>
          </a:xfrm>
        </p:spPr>
        <p:txBody>
          <a:bodyPr/>
          <a:lstStyle/>
          <a:p>
            <a:pPr algn="l" eaLnBrk="1" hangingPunct="1"/>
            <a:r>
              <a:rPr lang="en-CA" sz="2400" dirty="0"/>
              <a:t>Market Size and Growth Trends</a:t>
            </a:r>
          </a:p>
        </p:txBody>
      </p:sp>
      <p:sp>
        <p:nvSpPr>
          <p:cNvPr id="5123"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22CB0E4-218B-44AF-BFD6-10FC921487FB}" type="slidenum">
              <a:rPr lang="en-US" b="0" smtClean="0">
                <a:solidFill>
                  <a:schemeClr val="bg1"/>
                </a:solidFill>
              </a:rPr>
              <a:pPr/>
              <a:t>3</a:t>
            </a:fld>
            <a:endParaRPr lang="en-US" b="0" dirty="0">
              <a:solidFill>
                <a:schemeClr val="bg1"/>
              </a:solidFill>
            </a:endParaRPr>
          </a:p>
        </p:txBody>
      </p:sp>
      <p:sp>
        <p:nvSpPr>
          <p:cNvPr id="2" name="TextBox 1"/>
          <p:cNvSpPr txBox="1"/>
          <p:nvPr/>
        </p:nvSpPr>
        <p:spPr>
          <a:xfrm>
            <a:off x="6400800" y="6534626"/>
            <a:ext cx="1371600" cy="215444"/>
          </a:xfrm>
          <a:prstGeom prst="rect">
            <a:avLst/>
          </a:prstGeom>
          <a:noFill/>
        </p:spPr>
        <p:txBody>
          <a:bodyPr wrap="square" rtlCol="0">
            <a:spAutoFit/>
          </a:bodyPr>
          <a:lstStyle/>
          <a:p>
            <a:r>
              <a:rPr lang="en-US" sz="800" b="0" dirty="0"/>
              <a:t>Banks and Trusts 2 L1</a:t>
            </a:r>
          </a:p>
        </p:txBody>
      </p:sp>
      <p:sp>
        <p:nvSpPr>
          <p:cNvPr id="7"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TextBox 4">
            <a:extLst>
              <a:ext uri="{FF2B5EF4-FFF2-40B4-BE49-F238E27FC236}">
                <a16:creationId xmlns:a16="http://schemas.microsoft.com/office/drawing/2014/main" id="{67803005-553E-A142-8608-8D41598CF337}"/>
              </a:ext>
            </a:extLst>
          </p:cNvPr>
          <p:cNvSpPr txBox="1"/>
          <p:nvPr/>
        </p:nvSpPr>
        <p:spPr>
          <a:xfrm>
            <a:off x="762000" y="4718471"/>
            <a:ext cx="5435601" cy="830997"/>
          </a:xfrm>
          <a:prstGeom prst="rect">
            <a:avLst/>
          </a:prstGeom>
          <a:noFill/>
        </p:spPr>
        <p:txBody>
          <a:bodyPr wrap="square" rtlCol="0">
            <a:spAutoFit/>
          </a:bodyPr>
          <a:lstStyle/>
          <a:p>
            <a:pPr algn="l"/>
            <a:r>
              <a:rPr lang="en-US" dirty="0"/>
              <a:t>Note:  </a:t>
            </a:r>
            <a:r>
              <a:rPr lang="en-US" b="0" dirty="0"/>
              <a:t>Credit Union deposits include both personal and commercial demand and term deposits</a:t>
            </a:r>
          </a:p>
          <a:p>
            <a:pPr algn="l"/>
            <a:r>
              <a:rPr lang="en-US" b="0" dirty="0"/>
              <a:t>Most Credit Unions classify home equity lines of credit as mortgages whereas most banks classify them as personal loans.</a:t>
            </a:r>
          </a:p>
        </p:txBody>
      </p:sp>
      <p:graphicFrame>
        <p:nvGraphicFramePr>
          <p:cNvPr id="4" name="Object 3">
            <a:extLst>
              <a:ext uri="{FF2B5EF4-FFF2-40B4-BE49-F238E27FC236}">
                <a16:creationId xmlns:a16="http://schemas.microsoft.com/office/drawing/2014/main" id="{B96FF436-4788-4264-A2B7-F0D36CB86A53}"/>
              </a:ext>
            </a:extLst>
          </p:cNvPr>
          <p:cNvGraphicFramePr>
            <a:graphicFrameLocks noChangeAspect="1"/>
          </p:cNvGraphicFramePr>
          <p:nvPr>
            <p:extLst>
              <p:ext uri="{D42A27DB-BD31-4B8C-83A1-F6EECF244321}">
                <p14:modId xmlns:p14="http://schemas.microsoft.com/office/powerpoint/2010/main" val="2185184760"/>
              </p:ext>
            </p:extLst>
          </p:nvPr>
        </p:nvGraphicFramePr>
        <p:xfrm>
          <a:off x="832144" y="1832396"/>
          <a:ext cx="4419600" cy="2886075"/>
        </p:xfrm>
        <a:graphic>
          <a:graphicData uri="http://schemas.openxmlformats.org/presentationml/2006/ole">
            <mc:AlternateContent xmlns:mc="http://schemas.openxmlformats.org/markup-compatibility/2006">
              <mc:Choice xmlns:v="urn:schemas-microsoft-com:vml" Requires="v">
                <p:oleObj spid="_x0000_s1025" name="Macro-Enabled Worksheet" r:id="rId4" imgW="4419600" imgH="2886008" progId="Excel.SheetMacroEnabled.12">
                  <p:link updateAutomatic="1"/>
                </p:oleObj>
              </mc:Choice>
              <mc:Fallback>
                <p:oleObj name="Macro-Enabled Worksheet" r:id="rId4" imgW="4419600" imgH="2886008" progId="Excel.SheetMacroEnabled.12">
                  <p:link updateAutomatic="1"/>
                  <p:pic>
                    <p:nvPicPr>
                      <p:cNvPr id="4" name="Object 3">
                        <a:extLst>
                          <a:ext uri="{FF2B5EF4-FFF2-40B4-BE49-F238E27FC236}">
                            <a16:creationId xmlns:a16="http://schemas.microsoft.com/office/drawing/2014/main" id="{B96FF436-4788-4264-A2B7-F0D36CB86A53}"/>
                          </a:ext>
                        </a:extLst>
                      </p:cNvPr>
                      <p:cNvPicPr/>
                      <p:nvPr/>
                    </p:nvPicPr>
                    <p:blipFill>
                      <a:blip r:embed="rId5"/>
                      <a:stretch>
                        <a:fillRect/>
                      </a:stretch>
                    </p:blipFill>
                    <p:spPr>
                      <a:xfrm>
                        <a:off x="832144" y="1832396"/>
                        <a:ext cx="4419600" cy="2886075"/>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3844925" y="288925"/>
            <a:ext cx="4689475" cy="1216025"/>
          </a:xfrm>
        </p:spPr>
        <p:txBody>
          <a:bodyPr/>
          <a:lstStyle/>
          <a:p>
            <a:pPr eaLnBrk="1" hangingPunct="1"/>
            <a:r>
              <a:rPr lang="en-CA" dirty="0"/>
              <a:t>Press Releases</a:t>
            </a:r>
          </a:p>
        </p:txBody>
      </p:sp>
      <p:sp>
        <p:nvSpPr>
          <p:cNvPr id="45061" name="Rectangle 3"/>
          <p:cNvSpPr>
            <a:spLocks noGrp="1" noChangeArrowheads="1"/>
          </p:cNvSpPr>
          <p:nvPr>
            <p:ph idx="1"/>
          </p:nvPr>
        </p:nvSpPr>
        <p:spPr/>
        <p:txBody>
          <a:bodyPr>
            <a:noAutofit/>
          </a:bodyPr>
          <a:lstStyle/>
          <a:p>
            <a:r>
              <a:rPr lang="en-US" sz="1000" b="1" dirty="0"/>
              <a:t>Jan 15, 2021 </a:t>
            </a:r>
            <a:r>
              <a:rPr lang="en-CA" sz="1000" dirty="0"/>
              <a:t> Equitable Group Inc. (TSX: EQB,: EQB.PR.C), through its wholly-owned subsidiary Equitable Bank (Equitable), is pleased to announce a new arrangement with Coast Capital Savings Federal Credit Union (Coast Capital) to bring the Equitable Bank Reverse Mortgage to members of the BC-based federal credit union.</a:t>
            </a:r>
            <a:endParaRPr lang="en-US" sz="1000" b="1" dirty="0"/>
          </a:p>
          <a:p>
            <a:r>
              <a:rPr lang="en-US" sz="1000" b="1" dirty="0"/>
              <a:t>June 23, 2020:  </a:t>
            </a:r>
            <a:r>
              <a:rPr lang="en-US" sz="1000" dirty="0"/>
              <a:t>Coast Capital has been awarded a 2020 Canadian Credit Union Association, National Credit Union Award in the category of social responsibility for the organization’s Help Heroes Employee Volunteer Program. The award was handed out at last week’s 2020 virtual awards ceremony.</a:t>
            </a:r>
            <a:endParaRPr lang="en-US" sz="1000" b="1" dirty="0"/>
          </a:p>
          <a:p>
            <a:r>
              <a:rPr lang="en-US" sz="1000" b="1" dirty="0"/>
              <a:t>May 14, 2020 Surrey, BC –</a:t>
            </a:r>
            <a:r>
              <a:rPr lang="en-US" sz="1000" dirty="0"/>
              <a:t> Coast Capital Savings’ recently launched Community Relief Fund is already making a very real difference for small businesses and non-profits impacted by COVID-19.</a:t>
            </a:r>
          </a:p>
          <a:p>
            <a:r>
              <a:rPr lang="en-US" sz="1000" dirty="0"/>
              <a:t>The credit union’s $400,000 fund was developed to deliver flexible grants to community organizations and small businesses impacted by the COVID-19 pandemic. The fund focuses on frontline non-profit organizations facing increased demands related to food security, support for the homeless, mental health, and employment resiliency and small businesses that have immediate, urgent needs.</a:t>
            </a:r>
          </a:p>
          <a:p>
            <a:r>
              <a:rPr lang="en-US" sz="1000" dirty="0"/>
              <a:t>March 30, Surrey, B.C. – Food Banks BC is thanking Coast Capital Savings for a sizable donation to help the organization address food security concerns in the face of the COVID-19 public health crisis.</a:t>
            </a:r>
          </a:p>
          <a:p>
            <a:r>
              <a:rPr lang="en-US" sz="1000" dirty="0"/>
              <a:t>The BC-based federal credit union has committed $100,000 to Food Banks BC which will be distributed to local food banks across communities in British Columbia to help curb critical food shortages caused by COVID-19. Food Bank BC will also be working to distribute some of these funds to their provincial counter parts in Alberta and Ontario in support of the communities that Coast Capital serves in those provinces.</a:t>
            </a:r>
          </a:p>
        </p:txBody>
      </p:sp>
      <p:sp>
        <p:nvSpPr>
          <p:cNvPr id="4505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2CCEC05-08E3-458D-98DD-ECC48EA80F09}" type="slidenum">
              <a:rPr lang="en-US" b="0" smtClean="0">
                <a:solidFill>
                  <a:schemeClr val="bg1"/>
                </a:solidFill>
              </a:rPr>
              <a:pPr/>
              <a:t>30</a:t>
            </a:fld>
            <a:endParaRPr lang="en-US" b="0" dirty="0">
              <a:solidFill>
                <a:schemeClr val="bg1"/>
              </a:solidFill>
            </a:endParaRPr>
          </a:p>
        </p:txBody>
      </p:sp>
      <p:sp>
        <p:nvSpPr>
          <p:cNvPr id="2" name="TextBox 1"/>
          <p:cNvSpPr txBox="1"/>
          <p:nvPr/>
        </p:nvSpPr>
        <p:spPr>
          <a:xfrm>
            <a:off x="8555279" y="6490156"/>
            <a:ext cx="512521"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spc="50" dirty="0">
                <a:ln w="9525" cmpd="sng">
                  <a:solidFill>
                    <a:schemeClr val="bg1"/>
                  </a:solidFill>
                  <a:prstDash val="solid"/>
                </a:ln>
                <a:solidFill>
                  <a:srgbClr val="70AD47">
                    <a:tint val="1000"/>
                  </a:srgbClr>
                </a:solidFill>
                <a:effectLst>
                  <a:glow rad="38100">
                    <a:schemeClr val="accent1">
                      <a:alpha val="40000"/>
                    </a:schemeClr>
                  </a:glow>
                </a:effectLst>
                <a:hlinkClick r:id="rId3"/>
              </a:rPr>
              <a:t>Press</a:t>
            </a:r>
            <a:endParaRPr lang="en-CA" sz="800" spc="50" dirty="0">
              <a:ln w="9525" cmpd="sng">
                <a:solidFill>
                  <a:schemeClr val="bg1"/>
                </a:solidFill>
                <a:prstDash val="solid"/>
              </a:ln>
              <a:solidFill>
                <a:srgbClr val="70AD47">
                  <a:tint val="1000"/>
                </a:srgbClr>
              </a:solidFill>
              <a:effectLst>
                <a:glow rad="38100">
                  <a:schemeClr val="accent1">
                    <a:alpha val="40000"/>
                  </a:schemeClr>
                </a:glow>
              </a:effectLst>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6" descr="Coast Capit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874941"/>
            <a:ext cx="2590800" cy="761048"/>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p:cNvSpPr txBox="1"/>
          <p:nvPr/>
        </p:nvSpPr>
        <p:spPr>
          <a:xfrm>
            <a:off x="8534400" y="6497000"/>
            <a:ext cx="512521"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spc="50" dirty="0">
                <a:ln w="9525" cmpd="sng">
                  <a:solidFill>
                    <a:schemeClr val="bg1"/>
                  </a:solidFill>
                  <a:prstDash val="solid"/>
                </a:ln>
                <a:solidFill>
                  <a:srgbClr val="70AD47">
                    <a:tint val="1000"/>
                  </a:srgbClr>
                </a:solidFill>
                <a:effectLst>
                  <a:glow rad="38100">
                    <a:schemeClr val="accent1">
                      <a:alpha val="40000"/>
                    </a:schemeClr>
                  </a:glow>
                </a:effectLst>
                <a:hlinkClick r:id="rId3"/>
              </a:rPr>
              <a:t>Press</a:t>
            </a:r>
            <a:endParaRPr lang="en-CA" sz="800" spc="50" dirty="0">
              <a:ln w="9525" cmpd="sng">
                <a:solidFill>
                  <a:schemeClr val="bg1"/>
                </a:solidFill>
                <a:prstDash val="solid"/>
              </a:ln>
              <a:solidFill>
                <a:srgbClr val="70AD47">
                  <a:tint val="1000"/>
                </a:srgbClr>
              </a:solidFill>
              <a:effectLst>
                <a:glow rad="38100">
                  <a:schemeClr val="accent1">
                    <a:alpha val="40000"/>
                  </a:schemeClr>
                </a:glo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1400" y="80665"/>
            <a:ext cx="2971800" cy="1600200"/>
          </a:xfrm>
        </p:spPr>
        <p:txBody>
          <a:bodyPr/>
          <a:lstStyle/>
          <a:p>
            <a:r>
              <a:rPr lang="en-CA" dirty="0"/>
              <a:t>% Changes in Share of Total Market</a:t>
            </a:r>
            <a:endParaRPr lang="en-US" dirty="0"/>
          </a:p>
        </p:txBody>
      </p:sp>
      <p:sp>
        <p:nvSpPr>
          <p:cNvPr id="38916" name="Slide Number Placeholder 4"/>
          <p:cNvSpPr>
            <a:spLocks noGrp="1"/>
          </p:cNvSpPr>
          <p:nvPr>
            <p:ph type="sldNum" sz="quarter" idx="12"/>
          </p:nvPr>
        </p:nvSpPr>
        <p:spPr>
          <a:xfrm>
            <a:off x="7391400" y="649287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874E9ED-E802-416B-BEF5-59B55F9E555D}" type="slidenum">
              <a:rPr lang="en-US" b="0" smtClean="0">
                <a:solidFill>
                  <a:schemeClr val="bg1"/>
                </a:solidFill>
              </a:rPr>
              <a:pPr/>
              <a:t>31</a:t>
            </a:fld>
            <a:endParaRPr lang="en-US" b="0" dirty="0">
              <a:solidFill>
                <a:schemeClr val="bg1"/>
              </a:solidFill>
            </a:endParaRPr>
          </a:p>
        </p:txBody>
      </p:sp>
      <p:pic>
        <p:nvPicPr>
          <p:cNvPr id="7" name="Picture 6"/>
          <p:cNvPicPr>
            <a:picLocks noChangeAspect="1"/>
          </p:cNvPicPr>
          <p:nvPr/>
        </p:nvPicPr>
        <p:blipFill>
          <a:blip r:embed="rId3"/>
          <a:stretch>
            <a:fillRect/>
          </a:stretch>
        </p:blipFill>
        <p:spPr>
          <a:xfrm>
            <a:off x="914400" y="870478"/>
            <a:ext cx="2514600" cy="769974"/>
          </a:xfrm>
          <a:prstGeom prst="rect">
            <a:avLst/>
          </a:prstGeom>
          <a:ln>
            <a:solidFill>
              <a:schemeClr val="tx2"/>
            </a:solidFill>
          </a:ln>
          <a:effectLst>
            <a:outerShdw blurRad="50800" dist="38100" dir="2700000" algn="tl" rotWithShape="0">
              <a:srgbClr val="000000">
                <a:alpha val="43000"/>
              </a:srgbClr>
            </a:outerShdw>
          </a:effec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TextBox 8"/>
          <p:cNvSpPr txBox="1"/>
          <p:nvPr/>
        </p:nvSpPr>
        <p:spPr>
          <a:xfrm>
            <a:off x="4953000" y="1961799"/>
            <a:ext cx="3823213" cy="2246769"/>
          </a:xfrm>
          <a:prstGeom prst="rect">
            <a:avLst/>
          </a:prstGeom>
          <a:noFill/>
        </p:spPr>
        <p:txBody>
          <a:bodyPr wrap="square" rtlCol="0">
            <a:spAutoFit/>
          </a:bodyPr>
          <a:lstStyle/>
          <a:p>
            <a:pPr algn="l"/>
            <a:r>
              <a:rPr lang="en-CA" sz="1000" b="0" dirty="0"/>
              <a:t>First West is Canada’s 5th largest and BC’s 3rd largest credit union with assets of $12.2B, 245k members and 48 locations (Q4’20).</a:t>
            </a:r>
          </a:p>
          <a:p>
            <a:pPr algn="l"/>
            <a:endParaRPr lang="en-CA" sz="1000" b="0" dirty="0"/>
          </a:p>
          <a:p>
            <a:pPr algn="l"/>
            <a:r>
              <a:rPr lang="en-CA" sz="1000" b="0" dirty="0"/>
              <a:t>First West utilizes the “federated” merger model whereby the merged credit unions maintain their brand, yet the merged credit union offers a common value proposition while fully leveraging operational synergies.  The three credit unions currently in the model are Envision, Valley First (Jan ‘11)  and Island Savings (D’14).</a:t>
            </a:r>
          </a:p>
          <a:p>
            <a:pPr algn="l"/>
            <a:endParaRPr lang="en-CA" sz="1000" b="0" dirty="0"/>
          </a:p>
          <a:p>
            <a:pPr algn="l"/>
            <a:endParaRPr lang="en-CA" sz="1000" b="0" dirty="0"/>
          </a:p>
          <a:p>
            <a:pPr algn="l"/>
            <a:endParaRPr lang="en-US" sz="1000" b="0" dirty="0"/>
          </a:p>
        </p:txBody>
      </p:sp>
      <p:sp>
        <p:nvSpPr>
          <p:cNvPr id="5" name="TextBox 4"/>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0" name="Chart 9">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403442744"/>
              </p:ext>
            </p:extLst>
          </p:nvPr>
        </p:nvGraphicFramePr>
        <p:xfrm>
          <a:off x="-15246" y="1699471"/>
          <a:ext cx="4582160" cy="448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CC9C821A-2340-DE47-B7DB-06309AF0CFC4}"/>
              </a:ext>
            </a:extLst>
          </p:cNvPr>
          <p:cNvGraphicFramePr>
            <a:graphicFrameLocks noGrp="1"/>
          </p:cNvGraphicFramePr>
          <p:nvPr>
            <p:extLst>
              <p:ext uri="{D42A27DB-BD31-4B8C-83A1-F6EECF244321}">
                <p14:modId xmlns:p14="http://schemas.microsoft.com/office/powerpoint/2010/main" val="1981782824"/>
              </p:ext>
            </p:extLst>
          </p:nvPr>
        </p:nvGraphicFramePr>
        <p:xfrm>
          <a:off x="5060373" y="4339782"/>
          <a:ext cx="3937001" cy="1828800"/>
        </p:xfrm>
        <a:graphic>
          <a:graphicData uri="http://schemas.openxmlformats.org/drawingml/2006/table">
            <a:tbl>
              <a:tblPr/>
              <a:tblGrid>
                <a:gridCol w="1190919">
                  <a:extLst>
                    <a:ext uri="{9D8B030D-6E8A-4147-A177-3AD203B41FA5}">
                      <a16:colId xmlns:a16="http://schemas.microsoft.com/office/drawing/2014/main" val="3669447082"/>
                    </a:ext>
                  </a:extLst>
                </a:gridCol>
                <a:gridCol w="722153">
                  <a:extLst>
                    <a:ext uri="{9D8B030D-6E8A-4147-A177-3AD203B41FA5}">
                      <a16:colId xmlns:a16="http://schemas.microsoft.com/office/drawing/2014/main" val="3323459089"/>
                    </a:ext>
                  </a:extLst>
                </a:gridCol>
                <a:gridCol w="674643">
                  <a:extLst>
                    <a:ext uri="{9D8B030D-6E8A-4147-A177-3AD203B41FA5}">
                      <a16:colId xmlns:a16="http://schemas.microsoft.com/office/drawing/2014/main" val="3744144576"/>
                    </a:ext>
                  </a:extLst>
                </a:gridCol>
                <a:gridCol w="674643">
                  <a:extLst>
                    <a:ext uri="{9D8B030D-6E8A-4147-A177-3AD203B41FA5}">
                      <a16:colId xmlns:a16="http://schemas.microsoft.com/office/drawing/2014/main" val="4218336673"/>
                    </a:ext>
                  </a:extLst>
                </a:gridCol>
                <a:gridCol w="674643">
                  <a:extLst>
                    <a:ext uri="{9D8B030D-6E8A-4147-A177-3AD203B41FA5}">
                      <a16:colId xmlns:a16="http://schemas.microsoft.com/office/drawing/2014/main" val="1414738840"/>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017819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601333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52608437"/>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2,355.4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49011497"/>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3,597.2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5635643"/>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5,952.6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90871554"/>
                  </a:ext>
                </a:extLst>
              </a:tr>
              <a:tr h="152400">
                <a:tc>
                  <a:txBody>
                    <a:bodyPr/>
                    <a:lstStyle/>
                    <a:p>
                      <a:pPr algn="l" fontAlgn="ctr"/>
                      <a:r>
                        <a:rPr lang="en-CA" sz="1000" b="0" i="0" u="none" strike="noStrike">
                          <a:effectLst/>
                          <a:latin typeface="Calibri" panose="020F0502020204030204" pitchFamily="34" charset="0"/>
                        </a:rPr>
                        <a:t>Mortgages (inc HELOC)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4,906.7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6012201"/>
                  </a:ext>
                </a:extLst>
              </a:tr>
              <a:tr h="152400">
                <a:tc>
                  <a:txBody>
                    <a:bodyPr/>
                    <a:lstStyle/>
                    <a:p>
                      <a:pPr algn="l" fontAlgn="ctr"/>
                      <a:r>
                        <a:rPr lang="en-CA" sz="1000" b="0" i="0" u="none" strike="noStrike">
                          <a:effectLst/>
                          <a:latin typeface="Calibri" panose="020F0502020204030204" pitchFamily="34" charset="0"/>
                        </a:rPr>
                        <a:t>Personal Loans (Exc HELOC)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775.6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19576841"/>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5,682.3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99819917"/>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11,634.9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47765926"/>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4433657"/>
                  </a:ext>
                </a:extLst>
              </a:tr>
            </a:tbl>
          </a:graphicData>
        </a:graphic>
      </p:graphicFrame>
    </p:spTree>
    <p:extLst>
      <p:ext uri="{BB962C8B-B14F-4D97-AF65-F5344CB8AC3E}">
        <p14:creationId xmlns:p14="http://schemas.microsoft.com/office/powerpoint/2010/main" val="184978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0" y="70378"/>
            <a:ext cx="27432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32</a:t>
            </a:fld>
            <a:endParaRPr lang="en-US" b="0">
              <a:solidFill>
                <a:schemeClr val="bg1"/>
              </a:solidFill>
            </a:endParaRPr>
          </a:p>
        </p:txBody>
      </p:sp>
      <p:sp>
        <p:nvSpPr>
          <p:cNvPr id="2" name="TextBox 1"/>
          <p:cNvSpPr txBox="1"/>
          <p:nvPr/>
        </p:nvSpPr>
        <p:spPr>
          <a:xfrm>
            <a:off x="6705600" y="6534626"/>
            <a:ext cx="990600" cy="215444"/>
          </a:xfrm>
          <a:prstGeom prst="rect">
            <a:avLst/>
          </a:prstGeom>
          <a:noFill/>
        </p:spPr>
        <p:txBody>
          <a:bodyPr wrap="square" rtlCol="0">
            <a:spAutoFit/>
          </a:bodyPr>
          <a:lstStyle/>
          <a:p>
            <a:r>
              <a:rPr lang="en-US" sz="800" b="0" dirty="0"/>
              <a:t>18 AT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3" name="Picture 12"/>
          <p:cNvPicPr>
            <a:picLocks noChangeAspect="1"/>
          </p:cNvPicPr>
          <p:nvPr/>
        </p:nvPicPr>
        <p:blipFill>
          <a:blip r:embed="rId3"/>
          <a:stretch>
            <a:fillRect/>
          </a:stretch>
        </p:blipFill>
        <p:spPr>
          <a:xfrm>
            <a:off x="914400" y="870478"/>
            <a:ext cx="2514600" cy="769974"/>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1200-000005000000}"/>
              </a:ext>
            </a:extLst>
          </p:cNvPr>
          <p:cNvGraphicFramePr>
            <a:graphicFrameLocks/>
          </p:cNvGraphicFramePr>
          <p:nvPr>
            <p:extLst>
              <p:ext uri="{D42A27DB-BD31-4B8C-83A1-F6EECF244321}">
                <p14:modId xmlns:p14="http://schemas.microsoft.com/office/powerpoint/2010/main" val="831186033"/>
              </p:ext>
            </p:extLst>
          </p:nvPr>
        </p:nvGraphicFramePr>
        <p:xfrm>
          <a:off x="144315" y="1828800"/>
          <a:ext cx="4587240"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91B31DDC-56A3-0342-BBDC-CC34960D0E23}"/>
              </a:ext>
            </a:extLst>
          </p:cNvPr>
          <p:cNvGraphicFramePr>
            <a:graphicFrameLocks noGrp="1"/>
          </p:cNvGraphicFramePr>
          <p:nvPr>
            <p:extLst>
              <p:ext uri="{D42A27DB-BD31-4B8C-83A1-F6EECF244321}">
                <p14:modId xmlns:p14="http://schemas.microsoft.com/office/powerpoint/2010/main" val="2445536568"/>
              </p:ext>
            </p:extLst>
          </p:nvPr>
        </p:nvGraphicFramePr>
        <p:xfrm>
          <a:off x="5735785" y="4374573"/>
          <a:ext cx="3263900" cy="1828800"/>
        </p:xfrm>
        <a:graphic>
          <a:graphicData uri="http://schemas.openxmlformats.org/drawingml/2006/table">
            <a:tbl>
              <a:tblPr/>
              <a:tblGrid>
                <a:gridCol w="1191482">
                  <a:extLst>
                    <a:ext uri="{9D8B030D-6E8A-4147-A177-3AD203B41FA5}">
                      <a16:colId xmlns:a16="http://schemas.microsoft.com/office/drawing/2014/main" val="3984843943"/>
                    </a:ext>
                  </a:extLst>
                </a:gridCol>
                <a:gridCol w="722494">
                  <a:extLst>
                    <a:ext uri="{9D8B030D-6E8A-4147-A177-3AD203B41FA5}">
                      <a16:colId xmlns:a16="http://schemas.microsoft.com/office/drawing/2014/main" val="1439669444"/>
                    </a:ext>
                  </a:extLst>
                </a:gridCol>
                <a:gridCol w="674962">
                  <a:extLst>
                    <a:ext uri="{9D8B030D-6E8A-4147-A177-3AD203B41FA5}">
                      <a16:colId xmlns:a16="http://schemas.microsoft.com/office/drawing/2014/main" val="2988429318"/>
                    </a:ext>
                  </a:extLst>
                </a:gridCol>
                <a:gridCol w="674962">
                  <a:extLst>
                    <a:ext uri="{9D8B030D-6E8A-4147-A177-3AD203B41FA5}">
                      <a16:colId xmlns:a16="http://schemas.microsoft.com/office/drawing/2014/main" val="792938273"/>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fontAlgn="ctr"/>
                      <a:r>
                        <a:rPr lang="en-CA" sz="8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562907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695286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42166330"/>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512027910"/>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58740454"/>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2913795"/>
                  </a:ext>
                </a:extLst>
              </a:tr>
              <a:tr h="152400">
                <a:tc>
                  <a:txBody>
                    <a:bodyPr/>
                    <a:lstStyle/>
                    <a:p>
                      <a:pPr algn="l" fontAlgn="ctr"/>
                      <a:r>
                        <a:rPr lang="en-CA" sz="1000" b="0" i="0" u="none" strike="noStrike">
                          <a:effectLst/>
                          <a:latin typeface="Calibri" panose="020F0502020204030204" pitchFamily="34" charset="0"/>
                        </a:rPr>
                        <a:t>Mortgages (Inc Heloc)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543839322"/>
                  </a:ext>
                </a:extLst>
              </a:tr>
              <a:tr h="152400">
                <a:tc>
                  <a:txBody>
                    <a:bodyPr/>
                    <a:lstStyle/>
                    <a:p>
                      <a:pPr algn="l" fontAlgn="ctr"/>
                      <a:r>
                        <a:rPr lang="en-CA" sz="1000" b="0" i="0" u="none" strike="noStrike">
                          <a:effectLst/>
                          <a:latin typeface="Calibri" panose="020F0502020204030204" pitchFamily="34" charset="0"/>
                        </a:rPr>
                        <a:t>Personal Loans (Exc HELOC)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04358175"/>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17519362"/>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7851798"/>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6778931"/>
                  </a:ext>
                </a:extLst>
              </a:tr>
            </a:tbl>
          </a:graphicData>
        </a:graphic>
      </p:graphicFrame>
    </p:spTree>
    <p:extLst>
      <p:ext uri="{BB962C8B-B14F-4D97-AF65-F5344CB8AC3E}">
        <p14:creationId xmlns:p14="http://schemas.microsoft.com/office/powerpoint/2010/main" val="2553249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162" y="367099"/>
            <a:ext cx="4003675" cy="1216025"/>
          </a:xfrm>
        </p:spPr>
        <p:txBody>
          <a:bodyPr/>
          <a:lstStyle/>
          <a:p>
            <a:r>
              <a:rPr lang="en-CA" dirty="0"/>
              <a:t>Press Releases</a:t>
            </a:r>
          </a:p>
        </p:txBody>
      </p:sp>
      <p:sp>
        <p:nvSpPr>
          <p:cNvPr id="6" name="Content Placeholder 5"/>
          <p:cNvSpPr>
            <a:spLocks noGrp="1"/>
          </p:cNvSpPr>
          <p:nvPr>
            <p:ph idx="1"/>
          </p:nvPr>
        </p:nvSpPr>
        <p:spPr/>
        <p:txBody>
          <a:bodyPr>
            <a:noAutofit/>
          </a:bodyPr>
          <a:lstStyle/>
          <a:p>
            <a:r>
              <a:rPr lang="en-US" sz="1000" b="0" i="0" dirty="0">
                <a:solidFill>
                  <a:srgbClr val="1C1B1C"/>
                </a:solidFill>
                <a:effectLst/>
              </a:rPr>
              <a:t>Members of First West Credit Union have voted in </a:t>
            </a:r>
            <a:r>
              <a:rPr lang="en-US" sz="1000" b="0" i="0" dirty="0" err="1">
                <a:solidFill>
                  <a:srgbClr val="1C1B1C"/>
                </a:solidFill>
                <a:effectLst/>
              </a:rPr>
              <a:t>favour</a:t>
            </a:r>
            <a:r>
              <a:rPr lang="en-US" sz="1000" b="0" i="0" dirty="0">
                <a:solidFill>
                  <a:srgbClr val="1C1B1C"/>
                </a:solidFill>
                <a:effectLst/>
              </a:rPr>
              <a:t> of First West applying to become a federal credit union. Of the 26,235 votes cast on the special resolution to authorize First West to apply to become a federal credit union, 84.2% of votes were cast in </a:t>
            </a:r>
            <a:r>
              <a:rPr lang="en-US" sz="1000" b="0" i="0" dirty="0" err="1">
                <a:solidFill>
                  <a:srgbClr val="1C1B1C"/>
                </a:solidFill>
                <a:effectLst/>
              </a:rPr>
              <a:t>favour</a:t>
            </a:r>
            <a:r>
              <a:rPr lang="en-US" sz="1000" b="0" i="0" dirty="0">
                <a:solidFill>
                  <a:srgbClr val="1C1B1C"/>
                </a:solidFill>
                <a:effectLst/>
              </a:rPr>
              <a:t> from members who hold Class A Membership Equity Shares and 83.5% votes were in </a:t>
            </a:r>
            <a:r>
              <a:rPr lang="en-US" sz="1000" b="0" i="0" dirty="0" err="1">
                <a:solidFill>
                  <a:srgbClr val="1C1B1C"/>
                </a:solidFill>
                <a:effectLst/>
              </a:rPr>
              <a:t>favour</a:t>
            </a:r>
            <a:r>
              <a:rPr lang="en-US" sz="1000" b="0" i="0" dirty="0">
                <a:solidFill>
                  <a:srgbClr val="1C1B1C"/>
                </a:solidFill>
                <a:effectLst/>
              </a:rPr>
              <a:t> from members who hold Class B Equity Shares. The threshold for the special resolution to pass was two thirds in </a:t>
            </a:r>
            <a:r>
              <a:rPr lang="en-US" sz="1000" b="0" i="0" dirty="0" err="1">
                <a:solidFill>
                  <a:srgbClr val="1C1B1C"/>
                </a:solidFill>
                <a:effectLst/>
              </a:rPr>
              <a:t>favour</a:t>
            </a:r>
            <a:r>
              <a:rPr lang="en-US" sz="1000" b="0" i="0" dirty="0">
                <a:solidFill>
                  <a:srgbClr val="1C1B1C"/>
                </a:solidFill>
                <a:effectLst/>
              </a:rPr>
              <a:t> in both share classes.   </a:t>
            </a:r>
            <a:endParaRPr lang="en-US" sz="1000" dirty="0"/>
          </a:p>
          <a:p>
            <a:r>
              <a:rPr lang="en-US" sz="1000" dirty="0"/>
              <a:t>June 9, 2020:  LANGLEY, B.C. –First West Credit Union is partnering with members across its regional divisions to provide financial support to food banks and small businesses continuing to feel the ripple effects of COVID-19.  Get a Meal Give a Meal is centered around social and economic wellbeing and raises funds for local food banks by encouraging First West members to purchase meals from local restaurants. In a time of economic uncertainty, this model provides a safe and economical way for members to support their local community.</a:t>
            </a:r>
          </a:p>
          <a:p>
            <a:pPr>
              <a:buFont typeface="Wingdings" pitchFamily="2" charset="2"/>
              <a:buChar char="§"/>
            </a:pPr>
            <a:r>
              <a:rPr lang="en-US" sz="1000" dirty="0"/>
              <a:t>May 22, 2020:  LANGLEY, B.C.- The charitable sector is facing a considerable challenge. COVID-19 has increased the demand on services that support our community’s most vulnerable—and decreased non-profit resources to provide these supports. Sadly, this lack of resources is also limiting these organizations in their ability to fundraise for donations they desperately need.   </a:t>
            </a:r>
          </a:p>
          <a:p>
            <a:pPr>
              <a:buFont typeface="Wingdings" pitchFamily="2" charset="2"/>
              <a:buChar char="§"/>
            </a:pPr>
            <a:r>
              <a:rPr lang="en-US" sz="1000" dirty="0"/>
              <a:t>April 17, 2020 LANGLEY, B.C.— </a:t>
            </a:r>
            <a:r>
              <a:rPr lang="en-US" sz="1000" dirty="0" err="1"/>
              <a:t>Advicent</a:t>
            </a:r>
            <a:r>
              <a:rPr lang="en-US" sz="1000" dirty="0"/>
              <a:t> announces that First West Credit Union has integrated the </a:t>
            </a:r>
            <a:r>
              <a:rPr lang="en-US" sz="1000" dirty="0" err="1"/>
              <a:t>NaviPlan</a:t>
            </a:r>
            <a:r>
              <a:rPr lang="en-US" sz="1000" dirty="0"/>
              <a:t> platform into the digital banking service offering for members and clients at the Canadian financial institution’s 51 branches across British Columbia.</a:t>
            </a:r>
            <a:endParaRPr lang="en-US" sz="1000" b="1" dirty="0"/>
          </a:p>
          <a:p>
            <a:pPr>
              <a:buFont typeface="Wingdings" pitchFamily="2" charset="2"/>
              <a:buChar char="§"/>
            </a:pPr>
            <a:r>
              <a:rPr lang="en-US" sz="1000" b="1" dirty="0"/>
              <a:t>Dec 12, 2019</a:t>
            </a:r>
            <a:r>
              <a:rPr lang="en-US" sz="1000" dirty="0"/>
              <a:t>First West Credit Union today announces that a new digital banking experience is now available for its retail banking members across all its regional divisions. Following on the heels of the launch at Envision Financial in September, all three channels of the Forge Digital Banking Platform, including new mobile apps, online banking platforms and public websites were recently unveiled at Valley First and Island Savings.</a:t>
            </a:r>
          </a:p>
          <a:p>
            <a:r>
              <a:rPr lang="en-US" sz="1000" dirty="0"/>
              <a:t>Developed in partnership with Central 1, First West is the first credit union in Canada to fully release all three channels of the Forge Digital Banking Platform into market, giving its members access to innovative digital banking solutions.</a:t>
            </a:r>
          </a:p>
          <a:p>
            <a:pPr>
              <a:buFont typeface="Wingdings" charset="2"/>
              <a:buChar char="§"/>
            </a:pPr>
            <a:r>
              <a:rPr lang="en-US" sz="1000" dirty="0"/>
              <a:t>(September 26, 2019) – First West Credit Union today announces the launch of a new digital banking experience in its Envision Financial division. Developed in partnership with Central 1, First West is the first credit union in Canada to release all three channels of the Forge Digital Banking Platform into market, which includes a brand-new mobile app, online banking platform and public website.</a:t>
            </a:r>
          </a:p>
          <a:p>
            <a:pPr marL="0" indent="0">
              <a:buNone/>
            </a:pPr>
            <a:endParaRPr lang="en-CA"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33</a:t>
            </a:fld>
            <a:endParaRPr lang="en-US" dirty="0"/>
          </a:p>
        </p:txBody>
      </p:sp>
      <p:sp>
        <p:nvSpPr>
          <p:cNvPr id="3" name="TextBox 2"/>
          <p:cNvSpPr txBox="1"/>
          <p:nvPr/>
        </p:nvSpPr>
        <p:spPr>
          <a:xfrm>
            <a:off x="8378109" y="6497075"/>
            <a:ext cx="713163" cy="2205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w="6600">
                  <a:solidFill>
                    <a:schemeClr val="bg1"/>
                  </a:solidFill>
                  <a:prstDash val="solid"/>
                </a:ln>
                <a:solidFill>
                  <a:srgbClr val="FFFFFF"/>
                </a:solidFill>
                <a:effectLst>
                  <a:outerShdw dist="38100" dir="2700000" algn="tl" rotWithShape="0">
                    <a:schemeClr val="accent2"/>
                  </a:outerShdw>
                </a:effectLst>
                <a:hlinkClick r:id="rId3"/>
              </a:rPr>
              <a:t>Press</a:t>
            </a:r>
            <a:endParaRPr lang="en-CA" sz="800" dirty="0">
              <a:ln w="6600">
                <a:solidFill>
                  <a:schemeClr val="bg1"/>
                </a:solidFill>
                <a:prstDash val="solid"/>
              </a:ln>
              <a:solidFill>
                <a:srgbClr val="FFFFFF"/>
              </a:solidFill>
              <a:effectLst>
                <a:outerShdw dist="38100" dir="2700000" algn="tl" rotWithShape="0">
                  <a:schemeClr val="accent2"/>
                </a:outerShdw>
              </a:effectLst>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p:cNvPicPr>
            <a:picLocks noChangeAspect="1"/>
          </p:cNvPicPr>
          <p:nvPr/>
        </p:nvPicPr>
        <p:blipFill>
          <a:blip r:embed="rId4"/>
          <a:stretch>
            <a:fillRect/>
          </a:stretch>
        </p:blipFill>
        <p:spPr>
          <a:xfrm>
            <a:off x="914400" y="870478"/>
            <a:ext cx="2514600" cy="769974"/>
          </a:xfrm>
          <a:prstGeom prst="rect">
            <a:avLst/>
          </a:prstGeom>
          <a:ln>
            <a:solidFill>
              <a:schemeClr val="tx2"/>
            </a:solidFill>
          </a:ln>
          <a:effectLst>
            <a:outerShdw blurRad="50800" dist="38100" dir="2700000" algn="tl" rotWithShape="0">
              <a:srgbClr val="000000">
                <a:alpha val="43000"/>
              </a:srgbClr>
            </a:outerShdw>
          </a:effec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9660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2971800" cy="1600200"/>
          </a:xfrm>
        </p:spPr>
        <p:txBody>
          <a:bodyPr/>
          <a:lstStyle/>
          <a:p>
            <a:r>
              <a:rPr lang="en-CA" dirty="0"/>
              <a:t>% Changes in Share of Total Market</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34</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543529" y="1933149"/>
            <a:ext cx="4349645" cy="1631216"/>
          </a:xfrm>
          <a:prstGeom prst="rect">
            <a:avLst/>
          </a:prstGeom>
          <a:noFill/>
        </p:spPr>
        <p:txBody>
          <a:bodyPr wrap="square" rtlCol="0">
            <a:spAutoFit/>
          </a:bodyPr>
          <a:lstStyle/>
          <a:p>
            <a:pPr algn="l"/>
            <a:r>
              <a:rPr lang="en-CA" sz="1000" b="0" dirty="0"/>
              <a:t>Prospera is Canada’s 8th largest and BC’s 4th largest credit union with assets of $7.4B, 120k members and 28 locations (Q4’20).</a:t>
            </a:r>
          </a:p>
          <a:p>
            <a:pPr algn="l"/>
            <a:endParaRPr lang="en-CA" sz="1000" b="0" dirty="0"/>
          </a:p>
          <a:p>
            <a:pPr algn="l"/>
            <a:r>
              <a:rPr lang="en-CA" sz="1000" b="0" dirty="0"/>
              <a:t>Merged with Westminster Credit Union January 20</a:t>
            </a:r>
          </a:p>
          <a:p>
            <a:pPr algn="l"/>
            <a:endParaRPr lang="en-CA" sz="1000" b="0" dirty="0"/>
          </a:p>
          <a:p>
            <a:pPr algn="l"/>
            <a:r>
              <a:rPr lang="en-CA" sz="1000" b="0" dirty="0"/>
              <a:t>Share results include Westminster historical results</a:t>
            </a:r>
          </a:p>
          <a:p>
            <a:pPr algn="l"/>
            <a:endParaRPr lang="en-CA" sz="1000" b="0" dirty="0"/>
          </a:p>
          <a:p>
            <a:pPr algn="l"/>
            <a:endParaRPr lang="en-CA" sz="1000" b="0" dirty="0"/>
          </a:p>
          <a:p>
            <a:pPr algn="l"/>
            <a:endParaRPr lang="en-US" sz="1000" b="0" dirty="0"/>
          </a:p>
        </p:txBody>
      </p:sp>
      <p:sp>
        <p:nvSpPr>
          <p:cNvPr id="10" name="TextBox 9"/>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77619063"/>
              </p:ext>
            </p:extLst>
          </p:nvPr>
        </p:nvGraphicFramePr>
        <p:xfrm>
          <a:off x="-10160" y="1728983"/>
          <a:ext cx="4582160" cy="446755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46D2393C-B6F6-D84D-B192-8435F5CCE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76199"/>
            <a:ext cx="1811339" cy="1600201"/>
          </a:xfrm>
          <a:prstGeom prst="rect">
            <a:avLst/>
          </a:prstGeom>
        </p:spPr>
      </p:pic>
      <p:graphicFrame>
        <p:nvGraphicFramePr>
          <p:cNvPr id="7" name="Table 6">
            <a:extLst>
              <a:ext uri="{FF2B5EF4-FFF2-40B4-BE49-F238E27FC236}">
                <a16:creationId xmlns:a16="http://schemas.microsoft.com/office/drawing/2014/main" id="{17BCAF13-474D-BE4A-833D-13C8ED75AC9E}"/>
              </a:ext>
            </a:extLst>
          </p:cNvPr>
          <p:cNvGraphicFramePr>
            <a:graphicFrameLocks noGrp="1"/>
          </p:cNvGraphicFramePr>
          <p:nvPr>
            <p:extLst>
              <p:ext uri="{D42A27DB-BD31-4B8C-83A1-F6EECF244321}">
                <p14:modId xmlns:p14="http://schemas.microsoft.com/office/powerpoint/2010/main" val="3505440817"/>
              </p:ext>
            </p:extLst>
          </p:nvPr>
        </p:nvGraphicFramePr>
        <p:xfrm>
          <a:off x="4858578" y="4495621"/>
          <a:ext cx="4216399" cy="1676400"/>
        </p:xfrm>
        <a:graphic>
          <a:graphicData uri="http://schemas.openxmlformats.org/drawingml/2006/table">
            <a:tbl>
              <a:tblPr/>
              <a:tblGrid>
                <a:gridCol w="1471941">
                  <a:extLst>
                    <a:ext uri="{9D8B030D-6E8A-4147-A177-3AD203B41FA5}">
                      <a16:colId xmlns:a16="http://schemas.microsoft.com/office/drawing/2014/main" val="3206929982"/>
                    </a:ext>
                  </a:extLst>
                </a:gridCol>
                <a:gridCol w="721726">
                  <a:extLst>
                    <a:ext uri="{9D8B030D-6E8A-4147-A177-3AD203B41FA5}">
                      <a16:colId xmlns:a16="http://schemas.microsoft.com/office/drawing/2014/main" val="1856298374"/>
                    </a:ext>
                  </a:extLst>
                </a:gridCol>
                <a:gridCol w="674244">
                  <a:extLst>
                    <a:ext uri="{9D8B030D-6E8A-4147-A177-3AD203B41FA5}">
                      <a16:colId xmlns:a16="http://schemas.microsoft.com/office/drawing/2014/main" val="1621170501"/>
                    </a:ext>
                  </a:extLst>
                </a:gridCol>
                <a:gridCol w="674244">
                  <a:extLst>
                    <a:ext uri="{9D8B030D-6E8A-4147-A177-3AD203B41FA5}">
                      <a16:colId xmlns:a16="http://schemas.microsoft.com/office/drawing/2014/main" val="1245005380"/>
                    </a:ext>
                  </a:extLst>
                </a:gridCol>
                <a:gridCol w="674244">
                  <a:extLst>
                    <a:ext uri="{9D8B030D-6E8A-4147-A177-3AD203B41FA5}">
                      <a16:colId xmlns:a16="http://schemas.microsoft.com/office/drawing/2014/main" val="2164769524"/>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B85"/>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279862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193961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11953493"/>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2,335.6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9176501"/>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3,722.3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2807594"/>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6,057.9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98000951"/>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3,990.7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94609844"/>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402.4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7685965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4,393.0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832069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10,450.9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7423999"/>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7250942"/>
                  </a:ext>
                </a:extLst>
              </a:tr>
            </a:tbl>
          </a:graphicData>
        </a:graphic>
      </p:graphicFrame>
    </p:spTree>
    <p:extLst>
      <p:ext uri="{BB962C8B-B14F-4D97-AF65-F5344CB8AC3E}">
        <p14:creationId xmlns:p14="http://schemas.microsoft.com/office/powerpoint/2010/main" val="616978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0" y="24118"/>
            <a:ext cx="28956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35</a:t>
            </a:fld>
            <a:endParaRPr lang="en-US" b="0">
              <a:solidFill>
                <a:schemeClr val="bg1"/>
              </a:solidFill>
            </a:endParaRPr>
          </a:p>
        </p:txBody>
      </p:sp>
      <p:sp>
        <p:nvSpPr>
          <p:cNvPr id="2" name="TextBox 1"/>
          <p:cNvSpPr txBox="1"/>
          <p:nvPr/>
        </p:nvSpPr>
        <p:spPr>
          <a:xfrm>
            <a:off x="6889915" y="6534626"/>
            <a:ext cx="914400" cy="215444"/>
          </a:xfrm>
          <a:prstGeom prst="rect">
            <a:avLst/>
          </a:prstGeom>
          <a:noFill/>
        </p:spPr>
        <p:txBody>
          <a:bodyPr wrap="square" rtlCol="0">
            <a:spAutoFit/>
          </a:bodyPr>
          <a:lstStyle/>
          <a:p>
            <a:r>
              <a:rPr lang="en-US" sz="800" b="0" dirty="0"/>
              <a:t>18 BO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13" name="Chart 12">
            <a:extLst>
              <a:ext uri="{FF2B5EF4-FFF2-40B4-BE49-F238E27FC236}">
                <a16:creationId xmlns:a16="http://schemas.microsoft.com/office/drawing/2014/main" id="{00000000-0008-0000-1200-000007000000}"/>
              </a:ext>
            </a:extLst>
          </p:cNvPr>
          <p:cNvGraphicFramePr>
            <a:graphicFrameLocks/>
          </p:cNvGraphicFramePr>
          <p:nvPr>
            <p:extLst>
              <p:ext uri="{D42A27DB-BD31-4B8C-83A1-F6EECF244321}">
                <p14:modId xmlns:p14="http://schemas.microsoft.com/office/powerpoint/2010/main" val="1700364971"/>
              </p:ext>
            </p:extLst>
          </p:nvPr>
        </p:nvGraphicFramePr>
        <p:xfrm>
          <a:off x="0" y="1752600"/>
          <a:ext cx="4587240" cy="44196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BB4BD4CF-6382-1042-A912-4C1FB8C88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76199"/>
            <a:ext cx="1811339" cy="1600201"/>
          </a:xfrm>
          <a:prstGeom prst="rect">
            <a:avLst/>
          </a:prstGeom>
        </p:spPr>
      </p:pic>
      <p:graphicFrame>
        <p:nvGraphicFramePr>
          <p:cNvPr id="4" name="Table 3">
            <a:extLst>
              <a:ext uri="{FF2B5EF4-FFF2-40B4-BE49-F238E27FC236}">
                <a16:creationId xmlns:a16="http://schemas.microsoft.com/office/drawing/2014/main" id="{A74E0D70-3928-0A49-9185-23510094C672}"/>
              </a:ext>
            </a:extLst>
          </p:cNvPr>
          <p:cNvGraphicFramePr>
            <a:graphicFrameLocks noGrp="1"/>
          </p:cNvGraphicFramePr>
          <p:nvPr>
            <p:extLst>
              <p:ext uri="{D42A27DB-BD31-4B8C-83A1-F6EECF244321}">
                <p14:modId xmlns:p14="http://schemas.microsoft.com/office/powerpoint/2010/main" val="2706373911"/>
              </p:ext>
            </p:extLst>
          </p:nvPr>
        </p:nvGraphicFramePr>
        <p:xfrm>
          <a:off x="5379391" y="4343400"/>
          <a:ext cx="3543300" cy="1828800"/>
        </p:xfrm>
        <a:graphic>
          <a:graphicData uri="http://schemas.openxmlformats.org/drawingml/2006/table">
            <a:tbl>
              <a:tblPr/>
              <a:tblGrid>
                <a:gridCol w="1472417">
                  <a:extLst>
                    <a:ext uri="{9D8B030D-6E8A-4147-A177-3AD203B41FA5}">
                      <a16:colId xmlns:a16="http://schemas.microsoft.com/office/drawing/2014/main" val="1930153132"/>
                    </a:ext>
                  </a:extLst>
                </a:gridCol>
                <a:gridCol w="721959">
                  <a:extLst>
                    <a:ext uri="{9D8B030D-6E8A-4147-A177-3AD203B41FA5}">
                      <a16:colId xmlns:a16="http://schemas.microsoft.com/office/drawing/2014/main" val="2782184868"/>
                    </a:ext>
                  </a:extLst>
                </a:gridCol>
                <a:gridCol w="674462">
                  <a:extLst>
                    <a:ext uri="{9D8B030D-6E8A-4147-A177-3AD203B41FA5}">
                      <a16:colId xmlns:a16="http://schemas.microsoft.com/office/drawing/2014/main" val="3873385235"/>
                    </a:ext>
                  </a:extLst>
                </a:gridCol>
                <a:gridCol w="674462">
                  <a:extLst>
                    <a:ext uri="{9D8B030D-6E8A-4147-A177-3AD203B41FA5}">
                      <a16:colId xmlns:a16="http://schemas.microsoft.com/office/drawing/2014/main" val="1649433286"/>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B85"/>
                    </a:solidFill>
                  </a:tcPr>
                </a:tc>
                <a:tc gridSpan="3">
                  <a:txBody>
                    <a:bodyPr/>
                    <a:lstStyle/>
                    <a:p>
                      <a:pPr algn="ctr" fontAlgn="ctr"/>
                      <a:r>
                        <a:rPr lang="en-CA"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09697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5793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12525376"/>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03081155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76369655"/>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6553106"/>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7270096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554384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960731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9860684"/>
                  </a:ext>
                </a:extLst>
              </a:tr>
              <a:tr h="152400">
                <a:tc gridSpan="4">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1639080"/>
                  </a:ext>
                </a:extLst>
              </a:tr>
            </a:tbl>
          </a:graphicData>
        </a:graphic>
      </p:graphicFrame>
    </p:spTree>
    <p:extLst>
      <p:ext uri="{BB962C8B-B14F-4D97-AF65-F5344CB8AC3E}">
        <p14:creationId xmlns:p14="http://schemas.microsoft.com/office/powerpoint/2010/main" val="2881411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3276600" y="449719"/>
            <a:ext cx="4003675" cy="1216025"/>
          </a:xfrm>
        </p:spPr>
        <p:txBody>
          <a:bodyPr/>
          <a:lstStyle/>
          <a:p>
            <a:pPr eaLnBrk="1" hangingPunct="1"/>
            <a:r>
              <a:rPr lang="en-CA" dirty="0"/>
              <a:t>Press Releases</a:t>
            </a:r>
          </a:p>
        </p:txBody>
      </p:sp>
      <p:sp>
        <p:nvSpPr>
          <p:cNvPr id="53253" name="Rectangle 3"/>
          <p:cNvSpPr>
            <a:spLocks noGrp="1" noChangeArrowheads="1"/>
          </p:cNvSpPr>
          <p:nvPr>
            <p:ph idx="1"/>
          </p:nvPr>
        </p:nvSpPr>
        <p:spPr>
          <a:xfrm>
            <a:off x="858838" y="1938667"/>
            <a:ext cx="7446962" cy="4267200"/>
          </a:xfrm>
        </p:spPr>
        <p:txBody>
          <a:bodyPr>
            <a:noAutofit/>
          </a:bodyPr>
          <a:lstStyle/>
          <a:p>
            <a:pPr fontAlgn="base">
              <a:buFont typeface="Wingdings" pitchFamily="2" charset="2"/>
              <a:buChar char="§"/>
            </a:pPr>
            <a:r>
              <a:rPr lang="en-US" sz="1000" b="1" dirty="0"/>
              <a:t>Surrey, BC – October 27, 2020</a:t>
            </a:r>
            <a:br>
              <a:rPr lang="en-US" sz="1000" dirty="0"/>
            </a:br>
            <a:br>
              <a:rPr lang="en-US" sz="1000" dirty="0"/>
            </a:br>
            <a:r>
              <a:rPr lang="en-US" sz="1000" dirty="0"/>
              <a:t>Prospera Credit Union launched today a new mobile banking application, the first in a series of enhanced digital updates. Developed in partnership with Central 1, the Forge Digital Banking Platform is the latest innovation adopted by Canada’s sixth largest credit union. It provides a leading-edge user experience, improved performance, and enhanced security features for Prospera’s 120,000+ members. </a:t>
            </a:r>
            <a:endParaRPr lang="en-US" sz="1000" b="1" dirty="0"/>
          </a:p>
          <a:p>
            <a:pPr fontAlgn="base">
              <a:buFont typeface="Wingdings" pitchFamily="2" charset="2"/>
              <a:buChar char="§"/>
            </a:pPr>
            <a:r>
              <a:rPr lang="en-US" sz="1000" b="1" dirty="0"/>
              <a:t>April 16, 2020</a:t>
            </a:r>
            <a:br>
              <a:rPr lang="en-US" sz="1000" dirty="0"/>
            </a:br>
            <a:br>
              <a:rPr lang="en-US" sz="1000" dirty="0"/>
            </a:br>
            <a:r>
              <a:rPr lang="en-US" sz="1000" dirty="0"/>
              <a:t>Prospera announced today a donation of $25,000 to </a:t>
            </a:r>
            <a:r>
              <a:rPr lang="en-US" sz="1000" dirty="0">
                <a:hlinkClick r:id="rId3"/>
              </a:rPr>
              <a:t>Kids Help Phone</a:t>
            </a:r>
            <a:r>
              <a:rPr lang="en-US" sz="1000" dirty="0"/>
              <a:t> and </a:t>
            </a:r>
            <a:r>
              <a:rPr lang="en-US" sz="1000" dirty="0">
                <a:hlinkClick r:id="rId4"/>
              </a:rPr>
              <a:t>Anxiety Canada</a:t>
            </a:r>
            <a:r>
              <a:rPr lang="en-US" sz="1000" dirty="0"/>
              <a:t> to help address the sharp increase in mental health needs of those in our communities who have been impacted by COVID-19. The donation will be split evenly between the two organizations. Additional donations will be made over the coming months to help support both the people and organization that are impacted by COVID-19 and its economic consequences. </a:t>
            </a:r>
            <a:endParaRPr lang="en-US" sz="1000" b="1" dirty="0"/>
          </a:p>
          <a:p>
            <a:pPr fontAlgn="base">
              <a:buFont typeface="Wingdings" pitchFamily="2" charset="2"/>
              <a:buChar char="§"/>
            </a:pPr>
            <a:r>
              <a:rPr lang="en-US" sz="1000" b="1" dirty="0"/>
              <a:t>March 25, 2020</a:t>
            </a:r>
            <a:br>
              <a:rPr lang="en-US" sz="1000" dirty="0"/>
            </a:br>
            <a:br>
              <a:rPr lang="en-US" sz="1000" dirty="0"/>
            </a:br>
            <a:r>
              <a:rPr lang="en-US" sz="1000" dirty="0"/>
              <a:t>Prospera is pleased to announce an interim relief program to provide payment deferral options to assist members during the COVID-19 pandemic. </a:t>
            </a:r>
            <a:r>
              <a:rPr lang="en-US" sz="1000" dirty="0" err="1"/>
              <a:t>Prospera</a:t>
            </a:r>
            <a:r>
              <a:rPr lang="en-US" sz="1000" dirty="0"/>
              <a:t> is committed to supporting its members through this difficult time and have introduced this program that includes options for members to defer lending payments. </a:t>
            </a:r>
            <a:r>
              <a:rPr lang="en-US" sz="1000" dirty="0" err="1"/>
              <a:t>Prospera</a:t>
            </a:r>
            <a:r>
              <a:rPr lang="en-US" sz="1000" dirty="0"/>
              <a:t> will support impacted members by offering payment flexibility and/or short-term deferrals on mortgages, loans and leases. The program is directed at members who are experiencing financial hardship as a direct result of COVID-19. </a:t>
            </a:r>
            <a:endParaRPr lang="en-US" sz="1000" b="1" dirty="0"/>
          </a:p>
          <a:p>
            <a:pPr fontAlgn="base">
              <a:buFont typeface="Wingdings" pitchFamily="2" charset="2"/>
              <a:buChar char="§"/>
            </a:pPr>
            <a:r>
              <a:rPr lang="en-US" sz="1000" b="1" dirty="0"/>
              <a:t>January 2, 2020:  </a:t>
            </a:r>
            <a:r>
              <a:rPr lang="en-US" sz="1000" dirty="0"/>
              <a:t>Was the first day of business for Prospera Credit Union, now Canada’s sixth-largest credit union following a successful merger with Westminster Savings Credit Union. The merger is the largest credit union merger in Canadian history. </a:t>
            </a:r>
            <a:endParaRPr lang="en-CA" sz="1000" dirty="0"/>
          </a:p>
        </p:txBody>
      </p:sp>
      <p:sp>
        <p:nvSpPr>
          <p:cNvPr id="5325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DCC08A9-31A8-403A-AB42-59850E9655D4}" type="slidenum">
              <a:rPr lang="en-US" b="0" smtClean="0">
                <a:solidFill>
                  <a:schemeClr val="bg1"/>
                </a:solidFill>
              </a:rPr>
              <a:pPr/>
              <a:t>36</a:t>
            </a:fld>
            <a:endParaRPr lang="en-US" b="0">
              <a:solidFill>
                <a:schemeClr val="bg1"/>
              </a:solidFill>
            </a:endParaRPr>
          </a:p>
        </p:txBody>
      </p:sp>
      <p:sp>
        <p:nvSpPr>
          <p:cNvPr id="2" name="TextBox 1"/>
          <p:cNvSpPr txBox="1"/>
          <p:nvPr/>
        </p:nvSpPr>
        <p:spPr>
          <a:xfrm>
            <a:off x="8409362" y="6566356"/>
            <a:ext cx="679075"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5"/>
              </a:rPr>
              <a:t>Press</a:t>
            </a:r>
            <a:endParaRPr lang="en-CA" sz="800" dirty="0">
              <a:ln>
                <a:solidFill>
                  <a:schemeClr val="bg1"/>
                </a:solidFill>
              </a:ln>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a:extLst>
              <a:ext uri="{FF2B5EF4-FFF2-40B4-BE49-F238E27FC236}">
                <a16:creationId xmlns:a16="http://schemas.microsoft.com/office/drawing/2014/main" id="{BAC532CC-C27A-D845-9CE5-6659A03FA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76199"/>
            <a:ext cx="1811339" cy="160020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60278"/>
            <a:ext cx="2895600" cy="1600200"/>
          </a:xfrm>
        </p:spPr>
        <p:txBody>
          <a:bodyPr/>
          <a:lstStyle/>
          <a:p>
            <a:r>
              <a:rPr lang="en-CA" dirty="0"/>
              <a:t>% Changes in Share of Total Market</a:t>
            </a:r>
            <a:endParaRPr lang="en-US" dirty="0"/>
          </a:p>
        </p:txBody>
      </p:sp>
      <p:sp>
        <p:nvSpPr>
          <p:cNvPr id="6144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ED643D6-3CAF-4AF3-B886-9CFDD969A28C}" type="slidenum">
              <a:rPr lang="en-US" b="0" smtClean="0">
                <a:solidFill>
                  <a:schemeClr val="bg1"/>
                </a:solidFill>
              </a:rPr>
              <a:pPr/>
              <a:t>37</a:t>
            </a:fld>
            <a:endParaRPr lang="en-US" b="0">
              <a:solidFill>
                <a:schemeClr val="bg1"/>
              </a:solidFill>
            </a:endParaRPr>
          </a:p>
        </p:txBody>
      </p:sp>
      <p:pic>
        <p:nvPicPr>
          <p:cNvPr id="2" name="Picture 1"/>
          <p:cNvPicPr>
            <a:picLocks noChangeAspect="1"/>
          </p:cNvPicPr>
          <p:nvPr/>
        </p:nvPicPr>
        <p:blipFill>
          <a:blip r:embed="rId3"/>
          <a:stretch>
            <a:fillRect/>
          </a:stretch>
        </p:blipFill>
        <p:spPr>
          <a:xfrm>
            <a:off x="914400" y="860378"/>
            <a:ext cx="2551112" cy="739822"/>
          </a:xfrm>
          <a:prstGeom prst="rect">
            <a:avLst/>
          </a:prstGeom>
          <a:ln>
            <a:solidFill>
              <a:schemeClr val="tx2"/>
            </a:solidFill>
          </a:ln>
          <a:effectLst>
            <a:outerShdw blurRad="50800" dist="38100" dir="2700000" algn="tl" rotWithShape="0">
              <a:srgbClr val="000000">
                <a:alpha val="43000"/>
              </a:srgbClr>
            </a:outerShdw>
          </a:effec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042068" y="1931366"/>
            <a:ext cx="3797132" cy="1323439"/>
          </a:xfrm>
          <a:prstGeom prst="rect">
            <a:avLst/>
          </a:prstGeom>
          <a:noFill/>
        </p:spPr>
        <p:txBody>
          <a:bodyPr wrap="square" rtlCol="0">
            <a:spAutoFit/>
          </a:bodyPr>
          <a:lstStyle/>
          <a:p>
            <a:pPr algn="l"/>
            <a:r>
              <a:rPr lang="en-CA" sz="1000" b="0" dirty="0"/>
              <a:t>Blue Shore is Canada’s 17th largest and BC’s 5th largest credit union with assets of $4.8B, 35k members and 13 locations (Q4’20).</a:t>
            </a:r>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977562482"/>
              </p:ext>
            </p:extLst>
          </p:nvPr>
        </p:nvGraphicFramePr>
        <p:xfrm>
          <a:off x="87260" y="1752600"/>
          <a:ext cx="4582160" cy="4479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736DC24D-45B4-424C-B0D8-FF7C83440BA5}"/>
              </a:ext>
            </a:extLst>
          </p:cNvPr>
          <p:cNvGraphicFramePr>
            <a:graphicFrameLocks noGrp="1"/>
          </p:cNvGraphicFramePr>
          <p:nvPr>
            <p:extLst>
              <p:ext uri="{D42A27DB-BD31-4B8C-83A1-F6EECF244321}">
                <p14:modId xmlns:p14="http://schemas.microsoft.com/office/powerpoint/2010/main" val="1485636678"/>
              </p:ext>
            </p:extLst>
          </p:nvPr>
        </p:nvGraphicFramePr>
        <p:xfrm>
          <a:off x="4566138" y="4534153"/>
          <a:ext cx="4457700" cy="1676400"/>
        </p:xfrm>
        <a:graphic>
          <a:graphicData uri="http://schemas.openxmlformats.org/drawingml/2006/table">
            <a:tbl>
              <a:tblPr/>
              <a:tblGrid>
                <a:gridCol w="1710844">
                  <a:extLst>
                    <a:ext uri="{9D8B030D-6E8A-4147-A177-3AD203B41FA5}">
                      <a16:colId xmlns:a16="http://schemas.microsoft.com/office/drawing/2014/main" val="3722725415"/>
                    </a:ext>
                  </a:extLst>
                </a:gridCol>
                <a:gridCol w="722357">
                  <a:extLst>
                    <a:ext uri="{9D8B030D-6E8A-4147-A177-3AD203B41FA5}">
                      <a16:colId xmlns:a16="http://schemas.microsoft.com/office/drawing/2014/main" val="522527631"/>
                    </a:ext>
                  </a:extLst>
                </a:gridCol>
                <a:gridCol w="674833">
                  <a:extLst>
                    <a:ext uri="{9D8B030D-6E8A-4147-A177-3AD203B41FA5}">
                      <a16:colId xmlns:a16="http://schemas.microsoft.com/office/drawing/2014/main" val="857517457"/>
                    </a:ext>
                  </a:extLst>
                </a:gridCol>
                <a:gridCol w="674833">
                  <a:extLst>
                    <a:ext uri="{9D8B030D-6E8A-4147-A177-3AD203B41FA5}">
                      <a16:colId xmlns:a16="http://schemas.microsoft.com/office/drawing/2014/main" val="2221034786"/>
                    </a:ext>
                  </a:extLst>
                </a:gridCol>
                <a:gridCol w="674833">
                  <a:extLst>
                    <a:ext uri="{9D8B030D-6E8A-4147-A177-3AD203B41FA5}">
                      <a16:colId xmlns:a16="http://schemas.microsoft.com/office/drawing/2014/main" val="278862990"/>
                    </a:ext>
                  </a:extLst>
                </a:gridCol>
              </a:tblGrid>
              <a:tr h="152400">
                <a:tc>
                  <a:txBody>
                    <a:bodyPr/>
                    <a:lstStyle/>
                    <a:p>
                      <a:pPr algn="l" fontAlgn="ctr"/>
                      <a:r>
                        <a:rPr lang="en-CA" sz="1000" b="1" i="0" u="none" strike="noStrike">
                          <a:solidFill>
                            <a:srgbClr val="0061A9"/>
                          </a:solidFill>
                          <a:effectLst/>
                          <a:latin typeface="Calibri" panose="020F0502020204030204" pitchFamily="34" charset="0"/>
                        </a:rPr>
                        <a:t>BlueShore</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B98E"/>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9972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510217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9369607"/>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836.6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9C0006"/>
                          </a:solidFill>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46893765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3,409.1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53510884"/>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4,245.7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3030392"/>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2,621.7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92224535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329699112"/>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2,637.8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076770743"/>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6,883.5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0061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68293269"/>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2672658"/>
                  </a:ext>
                </a:extLst>
              </a:tr>
            </a:tbl>
          </a:graphicData>
        </a:graphic>
      </p:graphicFrame>
    </p:spTree>
    <p:extLst>
      <p:ext uri="{BB962C8B-B14F-4D97-AF65-F5344CB8AC3E}">
        <p14:creationId xmlns:p14="http://schemas.microsoft.com/office/powerpoint/2010/main" val="3396186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8694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38</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p:cNvPicPr>
            <a:picLocks noChangeAspect="1"/>
          </p:cNvPicPr>
          <p:nvPr/>
        </p:nvPicPr>
        <p:blipFill>
          <a:blip r:embed="rId3"/>
          <a:stretch>
            <a:fillRect/>
          </a:stretch>
        </p:blipFill>
        <p:spPr>
          <a:xfrm>
            <a:off x="914400" y="860378"/>
            <a:ext cx="2551112" cy="739822"/>
          </a:xfrm>
          <a:prstGeom prst="rect">
            <a:avLst/>
          </a:prstGeom>
          <a:ln>
            <a:solidFill>
              <a:schemeClr val="tx2"/>
            </a:solidFill>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00000000-0008-0000-1200-000006000000}"/>
              </a:ext>
            </a:extLst>
          </p:cNvPr>
          <p:cNvGraphicFramePr>
            <a:graphicFrameLocks/>
          </p:cNvGraphicFramePr>
          <p:nvPr>
            <p:extLst>
              <p:ext uri="{D42A27DB-BD31-4B8C-83A1-F6EECF244321}">
                <p14:modId xmlns:p14="http://schemas.microsoft.com/office/powerpoint/2010/main" val="3497014544"/>
              </p:ext>
            </p:extLst>
          </p:nvPr>
        </p:nvGraphicFramePr>
        <p:xfrm>
          <a:off x="0" y="1752599"/>
          <a:ext cx="4587240" cy="4429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67767AA8-8239-AD4D-BCFF-710E88542314}"/>
              </a:ext>
            </a:extLst>
          </p:cNvPr>
          <p:cNvGraphicFramePr>
            <a:graphicFrameLocks noGrp="1"/>
          </p:cNvGraphicFramePr>
          <p:nvPr>
            <p:extLst>
              <p:ext uri="{D42A27DB-BD31-4B8C-83A1-F6EECF244321}">
                <p14:modId xmlns:p14="http://schemas.microsoft.com/office/powerpoint/2010/main" val="1940078409"/>
              </p:ext>
            </p:extLst>
          </p:nvPr>
        </p:nvGraphicFramePr>
        <p:xfrm>
          <a:off x="5257800" y="4352924"/>
          <a:ext cx="3784599" cy="1828800"/>
        </p:xfrm>
        <a:graphic>
          <a:graphicData uri="http://schemas.openxmlformats.org/drawingml/2006/table">
            <a:tbl>
              <a:tblPr/>
              <a:tblGrid>
                <a:gridCol w="1711628">
                  <a:extLst>
                    <a:ext uri="{9D8B030D-6E8A-4147-A177-3AD203B41FA5}">
                      <a16:colId xmlns:a16="http://schemas.microsoft.com/office/drawing/2014/main" val="3291582766"/>
                    </a:ext>
                  </a:extLst>
                </a:gridCol>
                <a:gridCol w="722687">
                  <a:extLst>
                    <a:ext uri="{9D8B030D-6E8A-4147-A177-3AD203B41FA5}">
                      <a16:colId xmlns:a16="http://schemas.microsoft.com/office/drawing/2014/main" val="1611966706"/>
                    </a:ext>
                  </a:extLst>
                </a:gridCol>
                <a:gridCol w="675142">
                  <a:extLst>
                    <a:ext uri="{9D8B030D-6E8A-4147-A177-3AD203B41FA5}">
                      <a16:colId xmlns:a16="http://schemas.microsoft.com/office/drawing/2014/main" val="4024186108"/>
                    </a:ext>
                  </a:extLst>
                </a:gridCol>
                <a:gridCol w="675142">
                  <a:extLst>
                    <a:ext uri="{9D8B030D-6E8A-4147-A177-3AD203B41FA5}">
                      <a16:colId xmlns:a16="http://schemas.microsoft.com/office/drawing/2014/main" val="1998783924"/>
                    </a:ext>
                  </a:extLst>
                </a:gridCol>
              </a:tblGrid>
              <a:tr h="152400">
                <a:tc>
                  <a:txBody>
                    <a:bodyPr/>
                    <a:lstStyle/>
                    <a:p>
                      <a:pPr algn="l" fontAlgn="ctr"/>
                      <a:r>
                        <a:rPr lang="en-CA" sz="1000" b="1" i="0" u="none" strike="noStrike">
                          <a:solidFill>
                            <a:srgbClr val="0061A9"/>
                          </a:solidFill>
                          <a:effectLst/>
                          <a:latin typeface="Calibri" panose="020F0502020204030204" pitchFamily="34" charset="0"/>
                        </a:rPr>
                        <a:t>BlueShore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B98E"/>
                    </a:solidFill>
                  </a:tcPr>
                </a:tc>
                <a:tc gridSpan="3">
                  <a:txBody>
                    <a:bodyPr/>
                    <a:lstStyle/>
                    <a:p>
                      <a:pPr algn="ctr" fontAlgn="ctr"/>
                      <a:r>
                        <a:rPr lang="en-CA" sz="8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809046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8128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6393130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4501444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03534135"/>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97531238"/>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96812862"/>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4955158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719774283"/>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130786215"/>
                  </a:ext>
                </a:extLst>
              </a:tr>
              <a:tr h="152400">
                <a:tc gridSpan="4">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2178536"/>
                  </a:ext>
                </a:extLst>
              </a:tr>
            </a:tbl>
          </a:graphicData>
        </a:graphic>
      </p:graphicFrame>
    </p:spTree>
    <p:extLst>
      <p:ext uri="{BB962C8B-B14F-4D97-AF65-F5344CB8AC3E}">
        <p14:creationId xmlns:p14="http://schemas.microsoft.com/office/powerpoint/2010/main" val="3583963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3616325" y="430882"/>
            <a:ext cx="4003675" cy="1216025"/>
          </a:xfrm>
        </p:spPr>
        <p:txBody>
          <a:bodyPr/>
          <a:lstStyle/>
          <a:p>
            <a:pPr eaLnBrk="1" hangingPunct="1"/>
            <a:r>
              <a:rPr lang="en-CA" dirty="0"/>
              <a:t>Press Releases</a:t>
            </a:r>
          </a:p>
        </p:txBody>
      </p:sp>
      <p:sp>
        <p:nvSpPr>
          <p:cNvPr id="63493" name="Rectangle 3"/>
          <p:cNvSpPr>
            <a:spLocks noGrp="1" noChangeArrowheads="1"/>
          </p:cNvSpPr>
          <p:nvPr>
            <p:ph idx="1"/>
          </p:nvPr>
        </p:nvSpPr>
        <p:spPr>
          <a:xfrm>
            <a:off x="871139" y="1828800"/>
            <a:ext cx="7559591" cy="4267200"/>
          </a:xfrm>
        </p:spPr>
        <p:txBody>
          <a:bodyPr>
            <a:noAutofit/>
          </a:bodyPr>
          <a:lstStyle/>
          <a:p>
            <a:pPr algn="l"/>
            <a:r>
              <a:rPr lang="en-US" sz="1000" b="0" i="0" dirty="0">
                <a:solidFill>
                  <a:srgbClr val="37383C"/>
                </a:solidFill>
                <a:effectLst/>
              </a:rPr>
              <a:t>December 1, 2021: A quick and easy way to build savings:  </a:t>
            </a:r>
            <a:r>
              <a:rPr lang="en-US" sz="1000" b="0" i="0" dirty="0" err="1">
                <a:solidFill>
                  <a:srgbClr val="37383C"/>
                </a:solidFill>
                <a:effectLst/>
              </a:rPr>
              <a:t>BlueShore</a:t>
            </a:r>
            <a:r>
              <a:rPr lang="en-US" sz="1000" b="0" i="0" dirty="0">
                <a:solidFill>
                  <a:srgbClr val="37383C"/>
                </a:solidFill>
                <a:effectLst/>
              </a:rPr>
              <a:t> Financial has launched a new program to allow clients to set money aside into a savings account each time they make purchases from a </a:t>
            </a:r>
            <a:r>
              <a:rPr lang="en-US" sz="1000" b="0" i="0" dirty="0" err="1">
                <a:solidFill>
                  <a:srgbClr val="37383C"/>
                </a:solidFill>
                <a:effectLst/>
              </a:rPr>
              <a:t>chequing</a:t>
            </a:r>
            <a:r>
              <a:rPr lang="en-US" sz="1000" b="0" i="0" dirty="0">
                <a:solidFill>
                  <a:srgbClr val="37383C"/>
                </a:solidFill>
                <a:effectLst/>
              </a:rPr>
              <a:t> account with their debit card. </a:t>
            </a:r>
            <a:r>
              <a:rPr lang="en-US" sz="1000" b="1" i="0" dirty="0">
                <a:solidFill>
                  <a:srgbClr val="37383C"/>
                </a:solidFill>
                <a:effectLst/>
              </a:rPr>
              <a:t>“Grow Your Savings”</a:t>
            </a:r>
            <a:r>
              <a:rPr lang="en-US" sz="1000" b="0" i="0" dirty="0">
                <a:solidFill>
                  <a:srgbClr val="37383C"/>
                </a:solidFill>
                <a:effectLst/>
              </a:rPr>
              <a:t> is a quick and easy way to build savings while spending.  Clients with a </a:t>
            </a:r>
            <a:r>
              <a:rPr lang="en-US" sz="1000" b="0" i="0" dirty="0" err="1">
                <a:solidFill>
                  <a:srgbClr val="37383C"/>
                </a:solidFill>
                <a:effectLst/>
              </a:rPr>
              <a:t>BlueShore</a:t>
            </a:r>
            <a:r>
              <a:rPr lang="en-US" sz="1000" b="0" i="0" dirty="0">
                <a:solidFill>
                  <a:srgbClr val="37383C"/>
                </a:solidFill>
                <a:effectLst/>
              </a:rPr>
              <a:t> personal </a:t>
            </a:r>
            <a:r>
              <a:rPr lang="en-US" sz="1000" b="0" i="0" dirty="0" err="1">
                <a:solidFill>
                  <a:srgbClr val="37383C"/>
                </a:solidFill>
                <a:effectLst/>
              </a:rPr>
              <a:t>chequing</a:t>
            </a:r>
            <a:r>
              <a:rPr lang="en-US" sz="1000" b="0" i="0" dirty="0">
                <a:solidFill>
                  <a:srgbClr val="37383C"/>
                </a:solidFill>
                <a:effectLst/>
              </a:rPr>
              <a:t> account can start stashing away savings by rounding up transactions on each purchase made with a </a:t>
            </a:r>
            <a:r>
              <a:rPr lang="en-US" sz="1000" b="0" i="0" dirty="0" err="1">
                <a:solidFill>
                  <a:srgbClr val="37383C"/>
                </a:solidFill>
                <a:effectLst/>
              </a:rPr>
              <a:t>BlueShore</a:t>
            </a:r>
            <a:r>
              <a:rPr lang="en-US" sz="1000" b="0" i="0" dirty="0">
                <a:solidFill>
                  <a:srgbClr val="37383C"/>
                </a:solidFill>
                <a:effectLst/>
              </a:rPr>
              <a:t> Access debit card. When purchases are made, the transaction can be rounded to the nearest $1, $5, or $10 amount, as chosen by the client.</a:t>
            </a:r>
          </a:p>
          <a:p>
            <a:pPr algn="l"/>
            <a:r>
              <a:rPr lang="en-CA" sz="1000" dirty="0"/>
              <a:t>Nov 2, 2021 </a:t>
            </a:r>
            <a:r>
              <a:rPr lang="en-CA" sz="1000" dirty="0" err="1"/>
              <a:t>BlueShore</a:t>
            </a:r>
            <a:r>
              <a:rPr lang="en-CA" sz="1000" dirty="0"/>
              <a:t> Financial continues to deliver new and innovative digital services for clients with the introduction of our Digital Concierge. The Digital Concierge is an AI (Artificial Intelligence) powered chatbot that allows clients and visitors to the </a:t>
            </a:r>
            <a:r>
              <a:rPr lang="en-CA" sz="1000" dirty="0" err="1"/>
              <a:t>BlueShore</a:t>
            </a:r>
            <a:r>
              <a:rPr lang="en-CA" sz="1000" dirty="0"/>
              <a:t> website to interact with </a:t>
            </a:r>
            <a:r>
              <a:rPr lang="en-CA" sz="1000" dirty="0" err="1"/>
              <a:t>BlueShore</a:t>
            </a:r>
            <a:r>
              <a:rPr lang="en-CA" sz="1000" dirty="0"/>
              <a:t> online 24/7.</a:t>
            </a:r>
            <a:endParaRPr lang="en-CA" sz="1000" b="1" dirty="0"/>
          </a:p>
          <a:p>
            <a:r>
              <a:rPr lang="en-CA" sz="1000" b="1" dirty="0"/>
              <a:t>May 3, 2021</a:t>
            </a:r>
            <a:br>
              <a:rPr lang="en-CA" sz="1000" b="1" dirty="0"/>
            </a:br>
            <a:r>
              <a:rPr lang="en-CA" sz="1000" b="1" dirty="0"/>
              <a:t>Enhanced features and lower fees for </a:t>
            </a:r>
            <a:r>
              <a:rPr lang="en-CA" sz="1000" b="1" i="1" dirty="0"/>
              <a:t>Interac</a:t>
            </a:r>
            <a:r>
              <a:rPr lang="en-CA" sz="1000" b="1" dirty="0"/>
              <a:t> e-Transfers</a:t>
            </a:r>
            <a:br>
              <a:rPr lang="en-CA" sz="1000" b="1" dirty="0"/>
            </a:br>
            <a:r>
              <a:rPr lang="en-CA" sz="1000" dirty="0"/>
              <a:t>Beginning in June, </a:t>
            </a:r>
            <a:r>
              <a:rPr lang="en-CA" sz="1000" dirty="0" err="1"/>
              <a:t>BlueShore</a:t>
            </a:r>
            <a:r>
              <a:rPr lang="en-CA" sz="1000" dirty="0"/>
              <a:t> personal and business clients will have new e-Transfer features: auto deposit and the ability to request funds. Transaction fees for e-Transfers will also be reduced</a:t>
            </a:r>
            <a:r>
              <a:rPr lang="en-CA" sz="1000" b="1" dirty="0"/>
              <a:t> </a:t>
            </a:r>
            <a:endParaRPr lang="en-US" sz="1000" b="1" dirty="0"/>
          </a:p>
        </p:txBody>
      </p:sp>
      <p:sp>
        <p:nvSpPr>
          <p:cNvPr id="6349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5FFB1BC-D922-47A4-B157-97D8040C051A}" type="slidenum">
              <a:rPr lang="en-US" b="0" smtClean="0">
                <a:solidFill>
                  <a:schemeClr val="bg1"/>
                </a:solidFill>
              </a:rPr>
              <a:pPr/>
              <a:t>39</a:t>
            </a:fld>
            <a:endParaRPr lang="en-US" b="0">
              <a:solidFill>
                <a:schemeClr val="bg1"/>
              </a:solidFill>
            </a:endParaRPr>
          </a:p>
        </p:txBody>
      </p:sp>
      <p:sp>
        <p:nvSpPr>
          <p:cNvPr id="2" name="TextBox 1"/>
          <p:cNvSpPr txBox="1"/>
          <p:nvPr/>
        </p:nvSpPr>
        <p:spPr>
          <a:xfrm>
            <a:off x="8354335" y="6534626"/>
            <a:ext cx="728056"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8"/>
          <p:cNvPicPr>
            <a:picLocks noChangeAspect="1"/>
          </p:cNvPicPr>
          <p:nvPr/>
        </p:nvPicPr>
        <p:blipFill>
          <a:blip r:embed="rId4"/>
          <a:stretch>
            <a:fillRect/>
          </a:stretch>
        </p:blipFill>
        <p:spPr>
          <a:xfrm>
            <a:off x="914400" y="860378"/>
            <a:ext cx="2551112" cy="739822"/>
          </a:xfrm>
          <a:prstGeom prst="rect">
            <a:avLst/>
          </a:prstGeom>
          <a:ln>
            <a:solidFill>
              <a:schemeClr val="tx2"/>
            </a:solidFill>
          </a:ln>
          <a:effectLst>
            <a:outerShdw blurRad="50800" dist="38100" dir="2700000" algn="tl" rotWithShape="0">
              <a:srgbClr val="000000">
                <a:alpha val="43000"/>
              </a:srgbClr>
            </a:outerShdw>
          </a:effec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87246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63827" y="245076"/>
            <a:ext cx="7543800" cy="1450757"/>
          </a:xfrm>
        </p:spPr>
        <p:txBody>
          <a:bodyPr>
            <a:normAutofit/>
          </a:bodyPr>
          <a:lstStyle/>
          <a:p>
            <a:pPr eaLnBrk="1" hangingPunct="1"/>
            <a:r>
              <a:rPr lang="en-CA" dirty="0"/>
              <a:t>Market Balances by Province</a:t>
            </a:r>
            <a:br>
              <a:rPr lang="en-CA" dirty="0"/>
            </a:br>
            <a:r>
              <a:rPr lang="en-CA" sz="1600" dirty="0"/>
              <a:t>- Total Deposits and Loans</a:t>
            </a:r>
          </a:p>
        </p:txBody>
      </p:sp>
      <p:sp>
        <p:nvSpPr>
          <p:cNvPr id="71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ABA0FD5-C008-4A3E-A2F9-DC416ACC5B87}" type="slidenum">
              <a:rPr lang="en-US" b="0" smtClean="0">
                <a:solidFill>
                  <a:schemeClr val="bg1"/>
                </a:solidFill>
              </a:rPr>
              <a:pPr/>
              <a:t>4</a:t>
            </a:fld>
            <a:endParaRPr lang="en-US" b="0">
              <a:solidFill>
                <a:schemeClr val="bg1"/>
              </a:solidFill>
            </a:endParaRPr>
          </a:p>
        </p:txBody>
      </p:sp>
      <p:sp>
        <p:nvSpPr>
          <p:cNvPr id="7" name="TextBox 6"/>
          <p:cNvSpPr txBox="1"/>
          <p:nvPr/>
        </p:nvSpPr>
        <p:spPr>
          <a:xfrm>
            <a:off x="7425344" y="6534626"/>
            <a:ext cx="587821" cy="215444"/>
          </a:xfrm>
          <a:prstGeom prst="rect">
            <a:avLst/>
          </a:prstGeom>
          <a:noFill/>
        </p:spPr>
        <p:txBody>
          <a:bodyPr wrap="none" rtlCol="0">
            <a:spAutoFit/>
          </a:bodyPr>
          <a:lstStyle/>
          <a:p>
            <a:r>
              <a:rPr lang="en-US" sz="800" b="0" dirty="0"/>
              <a:t>19 A 14 </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3" name="Picture 2">
            <a:extLst>
              <a:ext uri="{FF2B5EF4-FFF2-40B4-BE49-F238E27FC236}">
                <a16:creationId xmlns:a16="http://schemas.microsoft.com/office/drawing/2014/main" id="{093861C9-45BE-4C77-849A-50EBD4899549}"/>
              </a:ext>
            </a:extLst>
          </p:cNvPr>
          <p:cNvPicPr>
            <a:picLocks noChangeAspect="1"/>
          </p:cNvPicPr>
          <p:nvPr/>
        </p:nvPicPr>
        <p:blipFill>
          <a:blip r:embed="rId3"/>
          <a:stretch>
            <a:fillRect/>
          </a:stretch>
        </p:blipFill>
        <p:spPr>
          <a:xfrm>
            <a:off x="929321" y="3962400"/>
            <a:ext cx="5634038" cy="1990725"/>
          </a:xfrm>
          <a:prstGeom prst="rect">
            <a:avLst/>
          </a:prstGeom>
        </p:spPr>
      </p:pic>
      <p:pic>
        <p:nvPicPr>
          <p:cNvPr id="4" name="Picture 3">
            <a:extLst>
              <a:ext uri="{FF2B5EF4-FFF2-40B4-BE49-F238E27FC236}">
                <a16:creationId xmlns:a16="http://schemas.microsoft.com/office/drawing/2014/main" id="{9C502F48-22D8-4E60-91C4-A6A4EE13F2E4}"/>
              </a:ext>
            </a:extLst>
          </p:cNvPr>
          <p:cNvPicPr>
            <a:picLocks noChangeAspect="1"/>
          </p:cNvPicPr>
          <p:nvPr/>
        </p:nvPicPr>
        <p:blipFill>
          <a:blip r:embed="rId4"/>
          <a:stretch>
            <a:fillRect/>
          </a:stretch>
        </p:blipFill>
        <p:spPr>
          <a:xfrm>
            <a:off x="929321" y="1859430"/>
            <a:ext cx="6029325" cy="2071688"/>
          </a:xfrm>
          <a:prstGeom prst="rect">
            <a:avLst/>
          </a:prstGeom>
        </p:spPr>
      </p:pic>
    </p:spTree>
    <p:extLst>
      <p:ext uri="{BB962C8B-B14F-4D97-AF65-F5344CB8AC3E}">
        <p14:creationId xmlns:p14="http://schemas.microsoft.com/office/powerpoint/2010/main" val="84481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2971800" cy="1600200"/>
          </a:xfrm>
        </p:spPr>
        <p:txBody>
          <a:bodyPr/>
          <a:lstStyle/>
          <a:p>
            <a:r>
              <a:rPr lang="en-CA" dirty="0"/>
              <a:t>% Changes in Share of Total Market</a:t>
            </a:r>
            <a:endParaRPr lang="en-US" dirty="0"/>
          </a:p>
        </p:txBody>
      </p:sp>
      <p:sp>
        <p:nvSpPr>
          <p:cNvPr id="583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6F1A4EBB-073B-4BEE-9C3A-79B2D011A7B2}" type="slidenum">
              <a:rPr lang="en-US" b="0" smtClean="0">
                <a:solidFill>
                  <a:schemeClr val="bg1"/>
                </a:solidFill>
              </a:rPr>
              <a:pPr/>
              <a:t>40</a:t>
            </a:fld>
            <a:endParaRPr lang="en-US" b="0" dirty="0">
              <a:solidFill>
                <a:schemeClr val="bg1"/>
              </a:solidFill>
            </a:endParaRPr>
          </a:p>
        </p:txBody>
      </p:sp>
      <p:pic>
        <p:nvPicPr>
          <p:cNvPr id="58375" name="Picture 7" descr="Coastal Community"/>
          <p:cNvPicPr>
            <a:picLocks noChangeAspect="1" noChangeArrowheads="1"/>
          </p:cNvPicPr>
          <p:nvPr/>
        </p:nvPicPr>
        <p:blipFill rotWithShape="1">
          <a:blip r:embed="rId3">
            <a:extLst>
              <a:ext uri="{28A0092B-C50C-407E-A947-70E740481C1C}">
                <a14:useLocalDpi xmlns:a14="http://schemas.microsoft.com/office/drawing/2010/main"/>
              </a:ext>
            </a:extLst>
          </a:blip>
          <a:srcRect r="13043"/>
          <a:stretch/>
        </p:blipFill>
        <p:spPr bwMode="auto">
          <a:xfrm>
            <a:off x="822325" y="828873"/>
            <a:ext cx="2682875" cy="7713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346835" y="1917638"/>
            <a:ext cx="3720830" cy="1477328"/>
          </a:xfrm>
          <a:prstGeom prst="rect">
            <a:avLst/>
          </a:prstGeom>
          <a:noFill/>
        </p:spPr>
        <p:txBody>
          <a:bodyPr wrap="square" rtlCol="0">
            <a:spAutoFit/>
          </a:bodyPr>
          <a:lstStyle/>
          <a:p>
            <a:pPr algn="l"/>
            <a:r>
              <a:rPr lang="en-CA" sz="1000" b="0" dirty="0"/>
              <a:t>Coastal Community is Canada’s 22nd largest and BC’s 6th largest credit union with assets of $3.1B, 86k members and 24 locations (Q4 2020).</a:t>
            </a:r>
          </a:p>
          <a:p>
            <a:pPr algn="l"/>
            <a:endParaRPr lang="en-CA" sz="1000" b="0" dirty="0"/>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graphicFrame>
        <p:nvGraphicFramePr>
          <p:cNvPr id="13" name="Chart 12">
            <a:extLst>
              <a:ext uri="{FF2B5EF4-FFF2-40B4-BE49-F238E27FC236}">
                <a16:creationId xmlns:a16="http://schemas.microsoft.com/office/drawing/2014/main" id="{00000000-0008-0000-1200-00000A000000}"/>
              </a:ext>
            </a:extLst>
          </p:cNvPr>
          <p:cNvGraphicFramePr>
            <a:graphicFrameLocks/>
          </p:cNvGraphicFramePr>
          <p:nvPr>
            <p:extLst>
              <p:ext uri="{D42A27DB-BD31-4B8C-83A1-F6EECF244321}">
                <p14:modId xmlns:p14="http://schemas.microsoft.com/office/powerpoint/2010/main" val="4233577429"/>
              </p:ext>
            </p:extLst>
          </p:nvPr>
        </p:nvGraphicFramePr>
        <p:xfrm>
          <a:off x="200386" y="1913186"/>
          <a:ext cx="4582160" cy="454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8EA2E9AE-8ED0-7942-955F-1A34A84C820E}"/>
              </a:ext>
            </a:extLst>
          </p:cNvPr>
          <p:cNvGraphicFramePr>
            <a:graphicFrameLocks noGrp="1"/>
          </p:cNvGraphicFramePr>
          <p:nvPr>
            <p:extLst>
              <p:ext uri="{D42A27DB-BD31-4B8C-83A1-F6EECF244321}">
                <p14:modId xmlns:p14="http://schemas.microsoft.com/office/powerpoint/2010/main" val="3699186523"/>
              </p:ext>
            </p:extLst>
          </p:nvPr>
        </p:nvGraphicFramePr>
        <p:xfrm>
          <a:off x="4775183" y="4495800"/>
          <a:ext cx="4216399" cy="1676400"/>
        </p:xfrm>
        <a:graphic>
          <a:graphicData uri="http://schemas.openxmlformats.org/drawingml/2006/table">
            <a:tbl>
              <a:tblPr/>
              <a:tblGrid>
                <a:gridCol w="1471941">
                  <a:extLst>
                    <a:ext uri="{9D8B030D-6E8A-4147-A177-3AD203B41FA5}">
                      <a16:colId xmlns:a16="http://schemas.microsoft.com/office/drawing/2014/main" val="2069471135"/>
                    </a:ext>
                  </a:extLst>
                </a:gridCol>
                <a:gridCol w="721726">
                  <a:extLst>
                    <a:ext uri="{9D8B030D-6E8A-4147-A177-3AD203B41FA5}">
                      <a16:colId xmlns:a16="http://schemas.microsoft.com/office/drawing/2014/main" val="2742929032"/>
                    </a:ext>
                  </a:extLst>
                </a:gridCol>
                <a:gridCol w="674244">
                  <a:extLst>
                    <a:ext uri="{9D8B030D-6E8A-4147-A177-3AD203B41FA5}">
                      <a16:colId xmlns:a16="http://schemas.microsoft.com/office/drawing/2014/main" val="3557763349"/>
                    </a:ext>
                  </a:extLst>
                </a:gridCol>
                <a:gridCol w="674244">
                  <a:extLst>
                    <a:ext uri="{9D8B030D-6E8A-4147-A177-3AD203B41FA5}">
                      <a16:colId xmlns:a16="http://schemas.microsoft.com/office/drawing/2014/main" val="2472742311"/>
                    </a:ext>
                  </a:extLst>
                </a:gridCol>
                <a:gridCol w="674244">
                  <a:extLst>
                    <a:ext uri="{9D8B030D-6E8A-4147-A177-3AD203B41FA5}">
                      <a16:colId xmlns:a16="http://schemas.microsoft.com/office/drawing/2014/main" val="970749033"/>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Coastal Community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2115176"/>
                  </a:ext>
                </a:extLst>
              </a:tr>
              <a:tr h="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775575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1,674.2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02374295"/>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1,027.1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6957863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2,701.3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567540"/>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1,748.6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83723528"/>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78786289"/>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1,816.3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595910"/>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4,517.7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38628"/>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6569268"/>
                  </a:ext>
                </a:extLst>
              </a:tr>
            </a:tbl>
          </a:graphicData>
        </a:graphic>
      </p:graphicFrame>
    </p:spTree>
    <p:extLst>
      <p:ext uri="{BB962C8B-B14F-4D97-AF65-F5344CB8AC3E}">
        <p14:creationId xmlns:p14="http://schemas.microsoft.com/office/powerpoint/2010/main" val="1028122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23032"/>
            <a:ext cx="28194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41</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7" descr="Coastal Community"/>
          <p:cNvPicPr>
            <a:picLocks noChangeAspect="1" noChangeArrowheads="1"/>
          </p:cNvPicPr>
          <p:nvPr/>
        </p:nvPicPr>
        <p:blipFill rotWithShape="1">
          <a:blip r:embed="rId3">
            <a:extLst>
              <a:ext uri="{28A0092B-C50C-407E-A947-70E740481C1C}">
                <a14:useLocalDpi xmlns:a14="http://schemas.microsoft.com/office/drawing/2010/main"/>
              </a:ext>
            </a:extLst>
          </a:blip>
          <a:srcRect r="13043"/>
          <a:stretch/>
        </p:blipFill>
        <p:spPr bwMode="auto">
          <a:xfrm>
            <a:off x="822325" y="828873"/>
            <a:ext cx="2682875" cy="7713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 name="Chart 8">
            <a:extLst>
              <a:ext uri="{FF2B5EF4-FFF2-40B4-BE49-F238E27FC236}">
                <a16:creationId xmlns:a16="http://schemas.microsoft.com/office/drawing/2014/main" id="{00000000-0008-0000-0E00-00000A000000}"/>
              </a:ext>
            </a:extLst>
          </p:cNvPr>
          <p:cNvGraphicFramePr>
            <a:graphicFrameLocks/>
          </p:cNvGraphicFramePr>
          <p:nvPr>
            <p:extLst>
              <p:ext uri="{D42A27DB-BD31-4B8C-83A1-F6EECF244321}">
                <p14:modId xmlns:p14="http://schemas.microsoft.com/office/powerpoint/2010/main" val="2055722760"/>
              </p:ext>
            </p:extLst>
          </p:nvPr>
        </p:nvGraphicFramePr>
        <p:xfrm>
          <a:off x="304800" y="1770220"/>
          <a:ext cx="4587240" cy="444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B5A27C4A-896A-014A-B618-1ACD8C60A72B}"/>
              </a:ext>
            </a:extLst>
          </p:cNvPr>
          <p:cNvGraphicFramePr>
            <a:graphicFrameLocks noGrp="1"/>
          </p:cNvGraphicFramePr>
          <p:nvPr>
            <p:extLst>
              <p:ext uri="{D42A27DB-BD31-4B8C-83A1-F6EECF244321}">
                <p14:modId xmlns:p14="http://schemas.microsoft.com/office/powerpoint/2010/main" val="2892296562"/>
              </p:ext>
            </p:extLst>
          </p:nvPr>
        </p:nvGraphicFramePr>
        <p:xfrm>
          <a:off x="5486400" y="4506163"/>
          <a:ext cx="3543300" cy="1676400"/>
        </p:xfrm>
        <a:graphic>
          <a:graphicData uri="http://schemas.openxmlformats.org/drawingml/2006/table">
            <a:tbl>
              <a:tblPr/>
              <a:tblGrid>
                <a:gridCol w="1472417">
                  <a:extLst>
                    <a:ext uri="{9D8B030D-6E8A-4147-A177-3AD203B41FA5}">
                      <a16:colId xmlns:a16="http://schemas.microsoft.com/office/drawing/2014/main" val="3206868657"/>
                    </a:ext>
                  </a:extLst>
                </a:gridCol>
                <a:gridCol w="721959">
                  <a:extLst>
                    <a:ext uri="{9D8B030D-6E8A-4147-A177-3AD203B41FA5}">
                      <a16:colId xmlns:a16="http://schemas.microsoft.com/office/drawing/2014/main" val="4162855717"/>
                    </a:ext>
                  </a:extLst>
                </a:gridCol>
                <a:gridCol w="674462">
                  <a:extLst>
                    <a:ext uri="{9D8B030D-6E8A-4147-A177-3AD203B41FA5}">
                      <a16:colId xmlns:a16="http://schemas.microsoft.com/office/drawing/2014/main" val="988424792"/>
                    </a:ext>
                  </a:extLst>
                </a:gridCol>
                <a:gridCol w="674462">
                  <a:extLst>
                    <a:ext uri="{9D8B030D-6E8A-4147-A177-3AD203B41FA5}">
                      <a16:colId xmlns:a16="http://schemas.microsoft.com/office/drawing/2014/main" val="254688898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Coastal Community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fontAlgn="ctr"/>
                      <a:r>
                        <a:rPr lang="en-CA"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3268259"/>
                  </a:ext>
                </a:extLst>
              </a:tr>
              <a:tr h="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6116792"/>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47915150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7342472"/>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34396257"/>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15578286"/>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86056066"/>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252411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4555950"/>
                  </a:ext>
                </a:extLst>
              </a:tr>
              <a:tr h="152400">
                <a:tc gridSpan="4">
                  <a:txBody>
                    <a:bodyPr/>
                    <a:lstStyle/>
                    <a:p>
                      <a:pPr algn="l"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6440204"/>
                  </a:ext>
                </a:extLst>
              </a:tr>
            </a:tbl>
          </a:graphicData>
        </a:graphic>
      </p:graphicFrame>
    </p:spTree>
    <p:extLst>
      <p:ext uri="{BB962C8B-B14F-4D97-AF65-F5344CB8AC3E}">
        <p14:creationId xmlns:p14="http://schemas.microsoft.com/office/powerpoint/2010/main" val="388130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3877819" y="384175"/>
            <a:ext cx="4003675" cy="1216025"/>
          </a:xfrm>
        </p:spPr>
        <p:txBody>
          <a:bodyPr/>
          <a:lstStyle/>
          <a:p>
            <a:pPr eaLnBrk="1" hangingPunct="1"/>
            <a:r>
              <a:rPr lang="en-CA" dirty="0"/>
              <a:t>Press Releases</a:t>
            </a:r>
          </a:p>
        </p:txBody>
      </p:sp>
      <p:sp>
        <p:nvSpPr>
          <p:cNvPr id="60421" name="Rectangle 3"/>
          <p:cNvSpPr>
            <a:spLocks noGrp="1" noChangeArrowheads="1"/>
          </p:cNvSpPr>
          <p:nvPr>
            <p:ph idx="1"/>
          </p:nvPr>
        </p:nvSpPr>
        <p:spPr/>
        <p:txBody>
          <a:bodyPr>
            <a:noAutofit/>
          </a:bodyPr>
          <a:lstStyle/>
          <a:p>
            <a:pPr>
              <a:buFont typeface="Wingdings" pitchFamily="2" charset="2"/>
              <a:buChar char="§"/>
            </a:pPr>
            <a:r>
              <a:rPr lang="en-CA" sz="1200" b="1" dirty="0"/>
              <a:t>June 11, 2018 — Vancouver Island, BC: </a:t>
            </a:r>
            <a:r>
              <a:rPr lang="en-CA" sz="1200" dirty="0"/>
              <a:t>On June 22nd, Coastal Community Credit Union’s Oceanside wealth services team will have a new home in the heart of Qualicum Beach’s main business district.  Coastal Community recently completed a renovation to allow the regional specialists to share an integrated space with Coastal Community Insurance Services (2007) Ltd. on 2nd Avenue, adjacent to the Credit Union. </a:t>
            </a:r>
            <a:endParaRPr lang="en-US" sz="1200" b="0" dirty="0"/>
          </a:p>
          <a:p>
            <a:pPr>
              <a:buFont typeface="Wingdings" charset="2"/>
              <a:buChar char="§"/>
            </a:pPr>
            <a:r>
              <a:rPr lang="en-US" sz="1200" dirty="0"/>
              <a:t>May 26, 2017 – Vancouver Island &amp; the Gulf Islands, BC: Coastal Community Credit Union (CCCU), Vancouver Island &amp; the Gulf Island’s largest financial organization, will be re-locating its </a:t>
            </a:r>
            <a:r>
              <a:rPr lang="en-US" sz="1200" dirty="0" err="1"/>
              <a:t>Nanoose</a:t>
            </a:r>
            <a:r>
              <a:rPr lang="en-US" sz="1200" dirty="0"/>
              <a:t> Bay branch just a few doors down. </a:t>
            </a:r>
          </a:p>
          <a:p>
            <a:pPr>
              <a:buFont typeface="Wingdings" charset="2"/>
              <a:buChar char="§"/>
            </a:pPr>
            <a:r>
              <a:rPr lang="en-US" sz="1200" dirty="0"/>
              <a:t>May 18, 2017 – Vancouver Island &amp; the Gulf Islands, BC: Coastal Community Credit Union (CCCU), the largest Vancouver Island-based financial organization, announced plans to expand yet again in the Capital Regional District (CRD). After significantly surpassing key financial milestones in 2016 including record growth, Coastal Community has exceeded $2 Billion in assets on the Credit Union’s balance sheet and plans are underway to open their 24th branch and third in the CRD. Coastal Community’s newest branch will be located in Eagle Creek Village and will open in January 2018. </a:t>
            </a:r>
          </a:p>
          <a:p>
            <a:pPr>
              <a:buFont typeface="Wingdings" charset="2"/>
              <a:buChar char="§"/>
            </a:pPr>
            <a:r>
              <a:rPr lang="en-US" sz="1200" dirty="0"/>
              <a:t>Tuesday, February 14, 2017 </a:t>
            </a:r>
            <a:r>
              <a:rPr lang="en-US" sz="1200" b="1" dirty="0"/>
              <a:t>Concentra teams up with Coastal Community on new estate and trusts service </a:t>
            </a:r>
            <a:r>
              <a:rPr lang="en-US" sz="1200" dirty="0"/>
              <a:t>(Saskatoon/Nanaimo): Coastal Community Credit Union’s 110,000 members and clients now have access to personalized estate and trust services, thanks to an innovative partnership with Concentra Trust. </a:t>
            </a:r>
            <a:endParaRPr lang="en-US" sz="1200" b="1" dirty="0"/>
          </a:p>
        </p:txBody>
      </p:sp>
      <p:sp>
        <p:nvSpPr>
          <p:cNvPr id="60419" name="Slide Number Placeholder 4"/>
          <p:cNvSpPr>
            <a:spLocks noGrp="1"/>
          </p:cNvSpPr>
          <p:nvPr>
            <p:ph type="sldNum" sz="quarter" idx="12"/>
          </p:nvPr>
        </p:nvSpPr>
        <p:spPr>
          <a:xfrm>
            <a:off x="7477594" y="6453043"/>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5C6F659-7ED1-4961-A2AD-1D7BA69EBBAD}" type="slidenum">
              <a:rPr lang="en-US" b="0" smtClean="0">
                <a:solidFill>
                  <a:schemeClr val="bg1"/>
                </a:solidFill>
              </a:rPr>
              <a:pPr/>
              <a:t>42</a:t>
            </a:fld>
            <a:endParaRPr lang="en-US" b="0">
              <a:solidFill>
                <a:schemeClr val="bg1"/>
              </a:solidFill>
            </a:endParaRPr>
          </a:p>
        </p:txBody>
      </p:sp>
      <p:sp>
        <p:nvSpPr>
          <p:cNvPr id="2" name="TextBox 1"/>
          <p:cNvSpPr txBox="1"/>
          <p:nvPr/>
        </p:nvSpPr>
        <p:spPr>
          <a:xfrm>
            <a:off x="8430440" y="6534626"/>
            <a:ext cx="56116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descr="Coastal Community"/>
          <p:cNvPicPr>
            <a:picLocks noChangeAspect="1" noChangeArrowheads="1"/>
          </p:cNvPicPr>
          <p:nvPr/>
        </p:nvPicPr>
        <p:blipFill rotWithShape="1">
          <a:blip r:embed="rId4">
            <a:extLst>
              <a:ext uri="{28A0092B-C50C-407E-A947-70E740481C1C}">
                <a14:useLocalDpi xmlns:a14="http://schemas.microsoft.com/office/drawing/2010/main"/>
              </a:ext>
            </a:extLst>
          </a:blip>
          <a:srcRect r="13043"/>
          <a:stretch/>
        </p:blipFill>
        <p:spPr bwMode="auto">
          <a:xfrm>
            <a:off x="822325" y="828873"/>
            <a:ext cx="2682875" cy="771327"/>
          </a:xfrm>
          <a:prstGeom prst="rect">
            <a:avLst/>
          </a:prstGeom>
          <a:noFill/>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457933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3447"/>
            <a:ext cx="2971800" cy="1600200"/>
          </a:xfrm>
        </p:spPr>
        <p:txBody>
          <a:bodyPr/>
          <a:lstStyle/>
          <a:p>
            <a:r>
              <a:rPr lang="en-CA" dirty="0"/>
              <a:t>% Changes in Share of Total Market</a:t>
            </a:r>
            <a:endParaRPr lang="en-US" dirty="0"/>
          </a:p>
        </p:txBody>
      </p:sp>
      <p:sp>
        <p:nvSpPr>
          <p:cNvPr id="5632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607F915-BD2A-425C-A686-9FFC08787C39}" type="slidenum">
              <a:rPr lang="en-US" b="0" smtClean="0">
                <a:solidFill>
                  <a:schemeClr val="bg1"/>
                </a:solidFill>
              </a:rPr>
              <a:pPr/>
              <a:t>43</a:t>
            </a:fld>
            <a:endParaRPr lang="en-US" b="0">
              <a:solidFill>
                <a:schemeClr val="bg1"/>
              </a:solidFill>
            </a:endParaRPr>
          </a:p>
        </p:txBody>
      </p:sp>
      <p:pic>
        <p:nvPicPr>
          <p:cNvPr id="56327" name="Picture 7" descr="Interior Saving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713389"/>
            <a:ext cx="2073275" cy="886811"/>
          </a:xfrm>
          <a:prstGeom prst="rect">
            <a:avLst/>
          </a:prstGeom>
          <a:noFill/>
          <a:ln w="9525">
            <a:solidFill>
              <a:schemeClr val="tx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807084" y="1761565"/>
            <a:ext cx="4184515" cy="1477328"/>
          </a:xfrm>
          <a:prstGeom prst="rect">
            <a:avLst/>
          </a:prstGeom>
          <a:noFill/>
        </p:spPr>
        <p:txBody>
          <a:bodyPr wrap="square" rtlCol="0">
            <a:spAutoFit/>
          </a:bodyPr>
          <a:lstStyle/>
          <a:p>
            <a:pPr algn="l"/>
            <a:r>
              <a:rPr lang="en-CA" sz="1000" b="0" dirty="0"/>
              <a:t>Interior Savings is Canada’s 24th largest and BC’s 7th largest credit union with assets of $2.8B, 68k members and 21 locations (Q4’20).</a:t>
            </a:r>
          </a:p>
          <a:p>
            <a:pPr algn="l"/>
            <a:endParaRPr lang="en-CA" sz="1000" b="0" dirty="0"/>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graphicFrame>
        <p:nvGraphicFramePr>
          <p:cNvPr id="9" name="Chart 8">
            <a:extLst>
              <a:ext uri="{FF2B5EF4-FFF2-40B4-BE49-F238E27FC236}">
                <a16:creationId xmlns:a16="http://schemas.microsoft.com/office/drawing/2014/main" id="{00000000-0008-0000-1100-000009000000}"/>
              </a:ext>
            </a:extLst>
          </p:cNvPr>
          <p:cNvGraphicFramePr>
            <a:graphicFrameLocks/>
          </p:cNvGraphicFramePr>
          <p:nvPr>
            <p:extLst>
              <p:ext uri="{D42A27DB-BD31-4B8C-83A1-F6EECF244321}">
                <p14:modId xmlns:p14="http://schemas.microsoft.com/office/powerpoint/2010/main" val="2275432859"/>
              </p:ext>
            </p:extLst>
          </p:nvPr>
        </p:nvGraphicFramePr>
        <p:xfrm>
          <a:off x="176646" y="1764621"/>
          <a:ext cx="4582160" cy="43799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16155795-D6FD-A44A-8DAB-4CCF01B84B8E}"/>
              </a:ext>
            </a:extLst>
          </p:cNvPr>
          <p:cNvGraphicFramePr>
            <a:graphicFrameLocks noGrp="1"/>
          </p:cNvGraphicFramePr>
          <p:nvPr>
            <p:extLst>
              <p:ext uri="{D42A27DB-BD31-4B8C-83A1-F6EECF244321}">
                <p14:modId xmlns:p14="http://schemas.microsoft.com/office/powerpoint/2010/main" val="3057954299"/>
              </p:ext>
            </p:extLst>
          </p:nvPr>
        </p:nvGraphicFramePr>
        <p:xfrm>
          <a:off x="5054598" y="4497220"/>
          <a:ext cx="3937001" cy="1676400"/>
        </p:xfrm>
        <a:graphic>
          <a:graphicData uri="http://schemas.openxmlformats.org/drawingml/2006/table">
            <a:tbl>
              <a:tblPr/>
              <a:tblGrid>
                <a:gridCol w="1190919">
                  <a:extLst>
                    <a:ext uri="{9D8B030D-6E8A-4147-A177-3AD203B41FA5}">
                      <a16:colId xmlns:a16="http://schemas.microsoft.com/office/drawing/2014/main" val="1883083177"/>
                    </a:ext>
                  </a:extLst>
                </a:gridCol>
                <a:gridCol w="722153">
                  <a:extLst>
                    <a:ext uri="{9D8B030D-6E8A-4147-A177-3AD203B41FA5}">
                      <a16:colId xmlns:a16="http://schemas.microsoft.com/office/drawing/2014/main" val="1107335969"/>
                    </a:ext>
                  </a:extLst>
                </a:gridCol>
                <a:gridCol w="674643">
                  <a:extLst>
                    <a:ext uri="{9D8B030D-6E8A-4147-A177-3AD203B41FA5}">
                      <a16:colId xmlns:a16="http://schemas.microsoft.com/office/drawing/2014/main" val="114858198"/>
                    </a:ext>
                  </a:extLst>
                </a:gridCol>
                <a:gridCol w="674643">
                  <a:extLst>
                    <a:ext uri="{9D8B030D-6E8A-4147-A177-3AD203B41FA5}">
                      <a16:colId xmlns:a16="http://schemas.microsoft.com/office/drawing/2014/main" val="3704267366"/>
                    </a:ext>
                  </a:extLst>
                </a:gridCol>
                <a:gridCol w="674643">
                  <a:extLst>
                    <a:ext uri="{9D8B030D-6E8A-4147-A177-3AD203B41FA5}">
                      <a16:colId xmlns:a16="http://schemas.microsoft.com/office/drawing/2014/main" val="3602525155"/>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A4AD"/>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786685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471249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1189963"/>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1,281.7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703112335"/>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1,147.6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5488970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2,429.3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6211532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1,791.5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32531899"/>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16864189"/>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1,825.5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43508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4,254.7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45361651"/>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6451639"/>
                  </a:ext>
                </a:extLst>
              </a:tr>
            </a:tbl>
          </a:graphicData>
        </a:graphic>
      </p:graphicFrame>
    </p:spTree>
    <p:extLst>
      <p:ext uri="{BB962C8B-B14F-4D97-AF65-F5344CB8AC3E}">
        <p14:creationId xmlns:p14="http://schemas.microsoft.com/office/powerpoint/2010/main" val="2417846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8325" y="37465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44</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7" descr="Interior Saving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713389"/>
            <a:ext cx="2073275" cy="886811"/>
          </a:xfrm>
          <a:prstGeom prst="rect">
            <a:avLst/>
          </a:prstGeom>
          <a:noFill/>
          <a:ln w="9525">
            <a:solidFill>
              <a:schemeClr val="tx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00000000-0008-0000-1200-000009000000}"/>
              </a:ext>
            </a:extLst>
          </p:cNvPr>
          <p:cNvGraphicFramePr>
            <a:graphicFrameLocks/>
          </p:cNvGraphicFramePr>
          <p:nvPr>
            <p:extLst>
              <p:ext uri="{D42A27DB-BD31-4B8C-83A1-F6EECF244321}">
                <p14:modId xmlns:p14="http://schemas.microsoft.com/office/powerpoint/2010/main" val="815514197"/>
              </p:ext>
            </p:extLst>
          </p:nvPr>
        </p:nvGraphicFramePr>
        <p:xfrm>
          <a:off x="123536" y="1904999"/>
          <a:ext cx="4587240" cy="4276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A88DCB55-8E5A-0341-86E0-2DB7E3366861}"/>
              </a:ext>
            </a:extLst>
          </p:cNvPr>
          <p:cNvGraphicFramePr>
            <a:graphicFrameLocks noGrp="1"/>
          </p:cNvGraphicFramePr>
          <p:nvPr>
            <p:extLst>
              <p:ext uri="{D42A27DB-BD31-4B8C-83A1-F6EECF244321}">
                <p14:modId xmlns:p14="http://schemas.microsoft.com/office/powerpoint/2010/main" val="4272473050"/>
              </p:ext>
            </p:extLst>
          </p:nvPr>
        </p:nvGraphicFramePr>
        <p:xfrm>
          <a:off x="5722938" y="4352924"/>
          <a:ext cx="3263900" cy="1828800"/>
        </p:xfrm>
        <a:graphic>
          <a:graphicData uri="http://schemas.openxmlformats.org/drawingml/2006/table">
            <a:tbl>
              <a:tblPr/>
              <a:tblGrid>
                <a:gridCol w="1191482">
                  <a:extLst>
                    <a:ext uri="{9D8B030D-6E8A-4147-A177-3AD203B41FA5}">
                      <a16:colId xmlns:a16="http://schemas.microsoft.com/office/drawing/2014/main" val="1394934661"/>
                    </a:ext>
                  </a:extLst>
                </a:gridCol>
                <a:gridCol w="722494">
                  <a:extLst>
                    <a:ext uri="{9D8B030D-6E8A-4147-A177-3AD203B41FA5}">
                      <a16:colId xmlns:a16="http://schemas.microsoft.com/office/drawing/2014/main" val="2955500917"/>
                    </a:ext>
                  </a:extLst>
                </a:gridCol>
                <a:gridCol w="674962">
                  <a:extLst>
                    <a:ext uri="{9D8B030D-6E8A-4147-A177-3AD203B41FA5}">
                      <a16:colId xmlns:a16="http://schemas.microsoft.com/office/drawing/2014/main" val="469313658"/>
                    </a:ext>
                  </a:extLst>
                </a:gridCol>
                <a:gridCol w="674962">
                  <a:extLst>
                    <a:ext uri="{9D8B030D-6E8A-4147-A177-3AD203B41FA5}">
                      <a16:colId xmlns:a16="http://schemas.microsoft.com/office/drawing/2014/main" val="411040123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A4AD"/>
                    </a:solidFill>
                  </a:tcPr>
                </a:tc>
                <a:tc gridSpan="3">
                  <a:txBody>
                    <a:bodyPr/>
                    <a:lstStyle/>
                    <a:p>
                      <a:pPr algn="ctr" fontAlgn="ctr"/>
                      <a:r>
                        <a:rPr lang="en-CA" sz="10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326690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976993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56769679"/>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80881394"/>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372539416"/>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8154944"/>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04878618"/>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7633099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649931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5358222"/>
                  </a:ext>
                </a:extLst>
              </a:tr>
              <a:tr h="152400">
                <a:tc gridSpan="4">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887194"/>
                  </a:ext>
                </a:extLst>
              </a:tr>
            </a:tbl>
          </a:graphicData>
        </a:graphic>
      </p:graphicFrame>
    </p:spTree>
    <p:extLst>
      <p:ext uri="{BB962C8B-B14F-4D97-AF65-F5344CB8AC3E}">
        <p14:creationId xmlns:p14="http://schemas.microsoft.com/office/powerpoint/2010/main" val="1635058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DD20-4088-9047-B765-40F46BA37C79}"/>
              </a:ext>
            </a:extLst>
          </p:cNvPr>
          <p:cNvSpPr>
            <a:spLocks noGrp="1"/>
          </p:cNvSpPr>
          <p:nvPr>
            <p:ph type="title"/>
          </p:nvPr>
        </p:nvSpPr>
        <p:spPr>
          <a:xfrm>
            <a:off x="3352800" y="206521"/>
            <a:ext cx="5013960" cy="1450757"/>
          </a:xfrm>
        </p:spPr>
        <p:txBody>
          <a:bodyPr/>
          <a:lstStyle/>
          <a:p>
            <a:r>
              <a:rPr lang="en-US" dirty="0"/>
              <a:t>Press Releases</a:t>
            </a:r>
          </a:p>
        </p:txBody>
      </p:sp>
      <p:sp>
        <p:nvSpPr>
          <p:cNvPr id="3" name="Content Placeholder 2">
            <a:extLst>
              <a:ext uri="{FF2B5EF4-FFF2-40B4-BE49-F238E27FC236}">
                <a16:creationId xmlns:a16="http://schemas.microsoft.com/office/drawing/2014/main" id="{0CF1F0C0-F601-1E4F-B159-127FE3AC2F8D}"/>
              </a:ext>
            </a:extLst>
          </p:cNvPr>
          <p:cNvSpPr>
            <a:spLocks noGrp="1"/>
          </p:cNvSpPr>
          <p:nvPr>
            <p:ph idx="1"/>
          </p:nvPr>
        </p:nvSpPr>
        <p:spPr/>
        <p:txBody>
          <a:bodyPr>
            <a:normAutofit/>
          </a:bodyPr>
          <a:lstStyle/>
          <a:p>
            <a:r>
              <a:rPr lang="en-CA" sz="1000" dirty="0"/>
              <a:t>October 8, 2021:  Following an extensive review process, Interior Savings Credit Union is pleased to announce that the proposed merger involving Spruce Credit Union has reached another milestone, bringing Interior Savings and Spruce credit unions one step closer toward a shared goal of joining forces for an even stronger future.</a:t>
            </a:r>
          </a:p>
          <a:p>
            <a:r>
              <a:rPr lang="en-CA" sz="1000" dirty="0"/>
              <a:t>Feb 3, 2021:  After many years of success serving geographic markets in the interior of BC, Interior Savings Credit Union and Spruce Credit Union are in discussions about a potential merger of our two credit unions.</a:t>
            </a:r>
            <a:br>
              <a:rPr lang="en-CA" sz="1000" dirty="0"/>
            </a:br>
            <a:endParaRPr lang="en-US" sz="1000" dirty="0"/>
          </a:p>
          <a:p>
            <a:r>
              <a:rPr lang="en-US" sz="1000" dirty="0"/>
              <a:t>South Okanagan, BC (October 23, 2020)—Interior Saving Credit Union (ISCU) today announced changes to its South Okanagan branches to more effectively serve the region. ISCU will be opening a new branch in the south end of Penticton and will be combining the Osoyoos and Oliver branches into one regional location in Oliver. </a:t>
            </a:r>
          </a:p>
          <a:p>
            <a:r>
              <a:rPr lang="en-US" sz="1000" dirty="0"/>
              <a:t>May 5:  Interior Savings pledges $150K to help non-profits…</a:t>
            </a:r>
          </a:p>
          <a:p>
            <a:r>
              <a:rPr lang="en-US" sz="1000" dirty="0"/>
              <a:t>May 5:  Credit Card Balance Transfer:  That’s why we want to offer you a special 5.9% annual interest rate on balance transfers to any </a:t>
            </a:r>
            <a:r>
              <a:rPr lang="en-US" sz="1000" dirty="0" err="1"/>
              <a:t>Collabria</a:t>
            </a:r>
            <a:r>
              <a:rPr lang="en-US" sz="1000" dirty="0"/>
              <a:t>* credit card¹. By taking advantage of this special rate, you’ll get to: </a:t>
            </a:r>
            <a:r>
              <a:rPr lang="en-US" sz="1000" b="1" dirty="0"/>
              <a:t>Consolidate your balances</a:t>
            </a:r>
            <a:r>
              <a:rPr lang="en-US" sz="1000" dirty="0"/>
              <a:t> and pay only one interest rate on balances </a:t>
            </a:r>
            <a:r>
              <a:rPr lang="en-US" sz="1000" b="1" dirty="0"/>
              <a:t>Save on annual fees</a:t>
            </a:r>
            <a:r>
              <a:rPr lang="en-US" sz="1000" dirty="0"/>
              <a:t> from multiple cards²  </a:t>
            </a:r>
            <a:r>
              <a:rPr lang="en-US" sz="1000" b="1" dirty="0"/>
              <a:t>Enjoy this 5.9% balance transfer rate </a:t>
            </a:r>
            <a:r>
              <a:rPr lang="en-US" sz="1000" dirty="0"/>
              <a:t>on as many balance transfers as your credit card limit allows for the next six months from the date of transfer³</a:t>
            </a:r>
          </a:p>
          <a:p>
            <a:endParaRPr lang="en-US" sz="1000" dirty="0"/>
          </a:p>
        </p:txBody>
      </p:sp>
      <p:sp>
        <p:nvSpPr>
          <p:cNvPr id="4" name="Slide Number Placeholder 3">
            <a:extLst>
              <a:ext uri="{FF2B5EF4-FFF2-40B4-BE49-F238E27FC236}">
                <a16:creationId xmlns:a16="http://schemas.microsoft.com/office/drawing/2014/main" id="{24FF6DEC-2D5E-9043-920A-A683B3FEEACF}"/>
              </a:ext>
            </a:extLst>
          </p:cNvPr>
          <p:cNvSpPr>
            <a:spLocks noGrp="1"/>
          </p:cNvSpPr>
          <p:nvPr>
            <p:ph type="sldNum" sz="quarter" idx="12"/>
          </p:nvPr>
        </p:nvSpPr>
        <p:spPr/>
        <p:txBody>
          <a:bodyPr/>
          <a:lstStyle/>
          <a:p>
            <a:pPr>
              <a:defRPr/>
            </a:pPr>
            <a:fld id="{FD73080F-6EFF-4CB2-BC74-263AF00EEE29}" type="slidenum">
              <a:rPr lang="en-US" smtClean="0"/>
              <a:pPr>
                <a:defRPr/>
              </a:pPr>
              <a:t>45</a:t>
            </a:fld>
            <a:endParaRPr lang="en-US"/>
          </a:p>
        </p:txBody>
      </p:sp>
      <p:pic>
        <p:nvPicPr>
          <p:cNvPr id="5" name="Picture 7" descr="Interior Savings">
            <a:extLst>
              <a:ext uri="{FF2B5EF4-FFF2-40B4-BE49-F238E27FC236}">
                <a16:creationId xmlns:a16="http://schemas.microsoft.com/office/drawing/2014/main" id="{FC006F22-8AFD-354F-AA7F-5340D35A9D6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713389"/>
            <a:ext cx="2073275" cy="886811"/>
          </a:xfrm>
          <a:prstGeom prst="rect">
            <a:avLst/>
          </a:prstGeom>
          <a:noFill/>
          <a:ln w="9525">
            <a:solidFill>
              <a:schemeClr val="tx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0FB32AFF-DE6D-4497-ACF0-636E05686FE3}"/>
              </a:ext>
            </a:extLst>
          </p:cNvPr>
          <p:cNvSpPr txBox="1"/>
          <p:nvPr/>
        </p:nvSpPr>
        <p:spPr>
          <a:xfrm>
            <a:off x="8499513" y="6504801"/>
            <a:ext cx="518027"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3"/>
              </a:rPr>
              <a:t>Press</a:t>
            </a:r>
            <a:endParaRPr lang="en-US" b="0" dirty="0">
              <a:ln>
                <a:solidFill>
                  <a:schemeClr val="bg1"/>
                </a:solidFill>
              </a:ln>
              <a:solidFill>
                <a:schemeClr val="tx1"/>
              </a:solidFill>
            </a:endParaRPr>
          </a:p>
        </p:txBody>
      </p:sp>
    </p:spTree>
    <p:extLst>
      <p:ext uri="{BB962C8B-B14F-4D97-AF65-F5344CB8AC3E}">
        <p14:creationId xmlns:p14="http://schemas.microsoft.com/office/powerpoint/2010/main" val="3006984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3447"/>
            <a:ext cx="2971800" cy="1600200"/>
          </a:xfrm>
        </p:spPr>
        <p:txBody>
          <a:bodyPr/>
          <a:lstStyle/>
          <a:p>
            <a:r>
              <a:rPr lang="en-CA" dirty="0"/>
              <a:t>% Changes in Share of Total Market</a:t>
            </a:r>
            <a:endParaRPr lang="en-US" dirty="0"/>
          </a:p>
        </p:txBody>
      </p:sp>
      <p:sp>
        <p:nvSpPr>
          <p:cNvPr id="56324"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607F915-BD2A-425C-A686-9FFC08787C39}" type="slidenum">
              <a:rPr lang="en-US" b="0" smtClean="0">
                <a:solidFill>
                  <a:schemeClr val="bg1"/>
                </a:solidFill>
              </a:rPr>
              <a:pPr/>
              <a:t>46</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807084" y="1761565"/>
            <a:ext cx="4184515" cy="1477328"/>
          </a:xfrm>
          <a:prstGeom prst="rect">
            <a:avLst/>
          </a:prstGeom>
          <a:noFill/>
        </p:spPr>
        <p:txBody>
          <a:bodyPr wrap="square" rtlCol="0">
            <a:spAutoFit/>
          </a:bodyPr>
          <a:lstStyle/>
          <a:p>
            <a:pPr algn="l"/>
            <a:r>
              <a:rPr lang="en-CA" sz="1000" b="0" dirty="0"/>
              <a:t>Gulf and Fraser is Canada’s 26th largest and BC’s 8th largest credit union with assets of $2.5B, 35k members and 16 locations (Q4’20).</a:t>
            </a:r>
          </a:p>
          <a:p>
            <a:pPr algn="l"/>
            <a:endParaRPr lang="en-CA" sz="1000" b="0" dirty="0"/>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pic>
        <p:nvPicPr>
          <p:cNvPr id="5" name="Picture 4">
            <a:extLst>
              <a:ext uri="{FF2B5EF4-FFF2-40B4-BE49-F238E27FC236}">
                <a16:creationId xmlns:a16="http://schemas.microsoft.com/office/drawing/2014/main" id="{002E6422-F848-A544-A937-E434E5A86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57" y="685800"/>
            <a:ext cx="2959359" cy="838200"/>
          </a:xfrm>
          <a:prstGeom prst="rect">
            <a:avLst/>
          </a:prstGeom>
        </p:spPr>
      </p:pic>
      <p:graphicFrame>
        <p:nvGraphicFramePr>
          <p:cNvPr id="11" name="Chart 10">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3530421902"/>
              </p:ext>
            </p:extLst>
          </p:nvPr>
        </p:nvGraphicFramePr>
        <p:xfrm>
          <a:off x="26174" y="1905000"/>
          <a:ext cx="4582160" cy="4191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4939A537-EF39-8F44-A096-A6CD1F9332FC}"/>
              </a:ext>
            </a:extLst>
          </p:cNvPr>
          <p:cNvGraphicFramePr>
            <a:graphicFrameLocks noGrp="1"/>
          </p:cNvGraphicFramePr>
          <p:nvPr>
            <p:extLst>
              <p:ext uri="{D42A27DB-BD31-4B8C-83A1-F6EECF244321}">
                <p14:modId xmlns:p14="http://schemas.microsoft.com/office/powerpoint/2010/main" val="2197636761"/>
              </p:ext>
            </p:extLst>
          </p:nvPr>
        </p:nvGraphicFramePr>
        <p:xfrm>
          <a:off x="4533899" y="4625358"/>
          <a:ext cx="4457700" cy="1524000"/>
        </p:xfrm>
        <a:graphic>
          <a:graphicData uri="http://schemas.openxmlformats.org/drawingml/2006/table">
            <a:tbl>
              <a:tblPr/>
              <a:tblGrid>
                <a:gridCol w="1710844">
                  <a:extLst>
                    <a:ext uri="{9D8B030D-6E8A-4147-A177-3AD203B41FA5}">
                      <a16:colId xmlns:a16="http://schemas.microsoft.com/office/drawing/2014/main" val="1116729436"/>
                    </a:ext>
                  </a:extLst>
                </a:gridCol>
                <a:gridCol w="722357">
                  <a:extLst>
                    <a:ext uri="{9D8B030D-6E8A-4147-A177-3AD203B41FA5}">
                      <a16:colId xmlns:a16="http://schemas.microsoft.com/office/drawing/2014/main" val="950020261"/>
                    </a:ext>
                  </a:extLst>
                </a:gridCol>
                <a:gridCol w="674833">
                  <a:extLst>
                    <a:ext uri="{9D8B030D-6E8A-4147-A177-3AD203B41FA5}">
                      <a16:colId xmlns:a16="http://schemas.microsoft.com/office/drawing/2014/main" val="367952559"/>
                    </a:ext>
                  </a:extLst>
                </a:gridCol>
                <a:gridCol w="674833">
                  <a:extLst>
                    <a:ext uri="{9D8B030D-6E8A-4147-A177-3AD203B41FA5}">
                      <a16:colId xmlns:a16="http://schemas.microsoft.com/office/drawing/2014/main" val="1188239331"/>
                    </a:ext>
                  </a:extLst>
                </a:gridCol>
                <a:gridCol w="674833">
                  <a:extLst>
                    <a:ext uri="{9D8B030D-6E8A-4147-A177-3AD203B41FA5}">
                      <a16:colId xmlns:a16="http://schemas.microsoft.com/office/drawing/2014/main" val="1356829585"/>
                    </a:ext>
                  </a:extLst>
                </a:gridCol>
              </a:tblGrid>
              <a:tr h="152400">
                <a:tc>
                  <a:txBody>
                    <a:bodyPr/>
                    <a:lstStyle/>
                    <a:p>
                      <a:pPr algn="ctr" fontAlgn="ctr"/>
                      <a:r>
                        <a:rPr lang="en-CA" sz="1000" b="1" i="0" u="none" strike="noStrike">
                          <a:solidFill>
                            <a:srgbClr val="FFFFFF"/>
                          </a:solidFill>
                          <a:effectLst/>
                          <a:latin typeface="Arial" panose="020B0604020202020204" pitchFamily="34" charset="0"/>
                        </a:rPr>
                        <a:t> Gulf and Fraser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697560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058647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2630357"/>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588.3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483764802"/>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1,699.9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80011670"/>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2,288.1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4583403"/>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1,471.5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3823075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1,471.5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0671618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3,759.7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818452204"/>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671345"/>
                  </a:ext>
                </a:extLst>
              </a:tr>
            </a:tbl>
          </a:graphicData>
        </a:graphic>
      </p:graphicFrame>
    </p:spTree>
    <p:extLst>
      <p:ext uri="{BB962C8B-B14F-4D97-AF65-F5344CB8AC3E}">
        <p14:creationId xmlns:p14="http://schemas.microsoft.com/office/powerpoint/2010/main" val="601189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8325" y="37465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47</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a:extLst>
              <a:ext uri="{FF2B5EF4-FFF2-40B4-BE49-F238E27FC236}">
                <a16:creationId xmlns:a16="http://schemas.microsoft.com/office/drawing/2014/main" id="{6D9B0287-2C61-D942-8149-CF18B338D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57" y="775447"/>
            <a:ext cx="2959359" cy="838200"/>
          </a:xfrm>
          <a:prstGeom prst="rect">
            <a:avLst/>
          </a:prstGeom>
        </p:spPr>
      </p:pic>
      <p:graphicFrame>
        <p:nvGraphicFramePr>
          <p:cNvPr id="12" name="Chart 11">
            <a:extLst>
              <a:ext uri="{FF2B5EF4-FFF2-40B4-BE49-F238E27FC236}">
                <a16:creationId xmlns:a16="http://schemas.microsoft.com/office/drawing/2014/main" id="{3E409B21-5FB3-D74F-88D9-A9CE03A590B2}"/>
              </a:ext>
            </a:extLst>
          </p:cNvPr>
          <p:cNvGraphicFramePr>
            <a:graphicFrameLocks/>
          </p:cNvGraphicFramePr>
          <p:nvPr>
            <p:extLst>
              <p:ext uri="{D42A27DB-BD31-4B8C-83A1-F6EECF244321}">
                <p14:modId xmlns:p14="http://schemas.microsoft.com/office/powerpoint/2010/main" val="1186977409"/>
              </p:ext>
            </p:extLst>
          </p:nvPr>
        </p:nvGraphicFramePr>
        <p:xfrm>
          <a:off x="252457" y="1828799"/>
          <a:ext cx="4587240" cy="4352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E125730E-A1F8-774D-AED5-88020E229F71}"/>
              </a:ext>
            </a:extLst>
          </p:cNvPr>
          <p:cNvGraphicFramePr>
            <a:graphicFrameLocks noGrp="1"/>
          </p:cNvGraphicFramePr>
          <p:nvPr>
            <p:extLst>
              <p:ext uri="{D42A27DB-BD31-4B8C-83A1-F6EECF244321}">
                <p14:modId xmlns:p14="http://schemas.microsoft.com/office/powerpoint/2010/main" val="4136898323"/>
              </p:ext>
            </p:extLst>
          </p:nvPr>
        </p:nvGraphicFramePr>
        <p:xfrm>
          <a:off x="5212844" y="4505324"/>
          <a:ext cx="3784599" cy="1676400"/>
        </p:xfrm>
        <a:graphic>
          <a:graphicData uri="http://schemas.openxmlformats.org/drawingml/2006/table">
            <a:tbl>
              <a:tblPr/>
              <a:tblGrid>
                <a:gridCol w="1711628">
                  <a:extLst>
                    <a:ext uri="{9D8B030D-6E8A-4147-A177-3AD203B41FA5}">
                      <a16:colId xmlns:a16="http://schemas.microsoft.com/office/drawing/2014/main" val="3499351003"/>
                    </a:ext>
                  </a:extLst>
                </a:gridCol>
                <a:gridCol w="722687">
                  <a:extLst>
                    <a:ext uri="{9D8B030D-6E8A-4147-A177-3AD203B41FA5}">
                      <a16:colId xmlns:a16="http://schemas.microsoft.com/office/drawing/2014/main" val="1183970061"/>
                    </a:ext>
                  </a:extLst>
                </a:gridCol>
                <a:gridCol w="675142">
                  <a:extLst>
                    <a:ext uri="{9D8B030D-6E8A-4147-A177-3AD203B41FA5}">
                      <a16:colId xmlns:a16="http://schemas.microsoft.com/office/drawing/2014/main" val="1290885568"/>
                    </a:ext>
                  </a:extLst>
                </a:gridCol>
                <a:gridCol w="675142">
                  <a:extLst>
                    <a:ext uri="{9D8B030D-6E8A-4147-A177-3AD203B41FA5}">
                      <a16:colId xmlns:a16="http://schemas.microsoft.com/office/drawing/2014/main" val="1569427187"/>
                    </a:ext>
                  </a:extLst>
                </a:gridCol>
              </a:tblGrid>
              <a:tr h="152400">
                <a:tc>
                  <a:txBody>
                    <a:bodyPr/>
                    <a:lstStyle/>
                    <a:p>
                      <a:pPr algn="ctr" fontAlgn="ctr"/>
                      <a:r>
                        <a:rPr lang="en-CA" sz="1000" b="1" i="0" u="none" strike="noStrike">
                          <a:solidFill>
                            <a:srgbClr val="FFFFFF"/>
                          </a:solidFill>
                          <a:effectLst/>
                          <a:latin typeface="Arial" panose="020B0604020202020204" pitchFamily="34" charset="0"/>
                        </a:rPr>
                        <a:t> Gulf and Fraser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n-CA" sz="800" b="1" i="0" u="none" strike="noStrike">
                          <a:effectLst/>
                          <a:latin typeface="Calibri" panose="020F0502020204030204" pitchFamily="34" charset="0"/>
                        </a:rPr>
                        <a:t>Share of BC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938596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16845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39290069"/>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076785457"/>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70605358"/>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335014404"/>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5806484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48086687"/>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64572988"/>
                  </a:ext>
                </a:extLst>
              </a:tr>
              <a:tr h="152400">
                <a:tc gridSpan="4">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3404366"/>
                  </a:ext>
                </a:extLst>
              </a:tr>
            </a:tbl>
          </a:graphicData>
        </a:graphic>
      </p:graphicFrame>
    </p:spTree>
    <p:extLst>
      <p:ext uri="{BB962C8B-B14F-4D97-AF65-F5344CB8AC3E}">
        <p14:creationId xmlns:p14="http://schemas.microsoft.com/office/powerpoint/2010/main" val="1439095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DD20-4088-9047-B765-40F46BA37C79}"/>
              </a:ext>
            </a:extLst>
          </p:cNvPr>
          <p:cNvSpPr>
            <a:spLocks noGrp="1"/>
          </p:cNvSpPr>
          <p:nvPr>
            <p:ph type="title"/>
          </p:nvPr>
        </p:nvSpPr>
        <p:spPr>
          <a:xfrm>
            <a:off x="3352800" y="206521"/>
            <a:ext cx="5013960" cy="1450757"/>
          </a:xfrm>
        </p:spPr>
        <p:txBody>
          <a:bodyPr/>
          <a:lstStyle/>
          <a:p>
            <a:r>
              <a:rPr lang="en-US" dirty="0"/>
              <a:t>Press Releases</a:t>
            </a:r>
          </a:p>
        </p:txBody>
      </p:sp>
      <p:sp>
        <p:nvSpPr>
          <p:cNvPr id="3" name="Content Placeholder 2">
            <a:extLst>
              <a:ext uri="{FF2B5EF4-FFF2-40B4-BE49-F238E27FC236}">
                <a16:creationId xmlns:a16="http://schemas.microsoft.com/office/drawing/2014/main" id="{0CF1F0C0-F601-1E4F-B159-127FE3AC2F8D}"/>
              </a:ext>
            </a:extLst>
          </p:cNvPr>
          <p:cNvSpPr>
            <a:spLocks noGrp="1"/>
          </p:cNvSpPr>
          <p:nvPr>
            <p:ph idx="1"/>
          </p:nvPr>
        </p:nvSpPr>
        <p:spPr/>
        <p:txBody>
          <a:bodyPr>
            <a:normAutofit/>
          </a:bodyPr>
          <a:lstStyle/>
          <a:p>
            <a:r>
              <a:rPr lang="en-US" sz="1000" dirty="0"/>
              <a:t>December 8, 2021:– We are pleased to announce that V.P. Credit Union members have voted in </a:t>
            </a:r>
            <a:r>
              <a:rPr lang="en-US" sz="1000" dirty="0" err="1"/>
              <a:t>favour</a:t>
            </a:r>
            <a:r>
              <a:rPr lang="en-US" sz="1000" dirty="0"/>
              <a:t> of merging with G&amp;F Financial Group*. The vote was held on December 1, 2021 during a Special General Meeting at the Italian Cultural Centre in Vancouver. Members voted in person and online. The merger will take effect January 1, 2022. By joining forces through this merger, the credit unions will better se</a:t>
            </a:r>
            <a:endParaRPr lang="en-CA" sz="1000" b="1" dirty="0"/>
          </a:p>
          <a:p>
            <a:r>
              <a:rPr lang="en-CA" sz="1000" b="1" dirty="0"/>
              <a:t>August 5, 2021 Lower Mainland, BC </a:t>
            </a:r>
            <a:r>
              <a:rPr lang="en-CA" sz="1000" dirty="0"/>
              <a:t>– The Boards of two Lower Mainland based credit unions, Mount Lehman Credit Union and G&amp;F Financial Group, are pleased to announce they have engaged in merger discussions. Together the credit unions will be able to better serve their collective membership, employees and communities, by sizing up through scale and combined resources. </a:t>
            </a:r>
          </a:p>
          <a:p>
            <a:r>
              <a:rPr lang="en-CA" sz="1000" b="1" dirty="0"/>
              <a:t>July 22, 2021Lower Mainland, BC </a:t>
            </a:r>
            <a:r>
              <a:rPr lang="en-CA" sz="1000" dirty="0"/>
              <a:t>– The Boards of two Lower Mainland based credit unions, V.P. Credit Union (Vancouver Police Credit Union) and G&amp;F Financial Group, are pleased to announce they have engaged in merger discussions. By joining forces through a merger, the credit unions will better serve their collective membership, employees and communities, through scale and combined resources. </a:t>
            </a:r>
          </a:p>
          <a:p>
            <a:r>
              <a:rPr lang="en-CA" sz="1000" b="1" dirty="0"/>
              <a:t>July 7, 2021</a:t>
            </a:r>
            <a:r>
              <a:rPr lang="en-CA" sz="1000" dirty="0"/>
              <a:t>:  Aldergrove Credit Union and G&amp;F Financial Group* are pleased to announce we will merge into one unified credit union on August 1, 2021. This merger will enable us to strengthen our combined resources creating opportunities to provide increased product offerings and specialized expertise to our members. </a:t>
            </a:r>
            <a:endParaRPr lang="en-CA" sz="1000" b="1" dirty="0"/>
          </a:p>
          <a:p>
            <a:r>
              <a:rPr lang="en-CA" sz="1000" b="1" dirty="0"/>
              <a:t>April 29, 2021, Burnaby, BC </a:t>
            </a:r>
            <a:r>
              <a:rPr lang="en-CA" sz="1000" dirty="0"/>
              <a:t>– G&amp;F Financial Group, eighth largest credit union in BC, announces its plans to open a new branch in southeast Vancouver. Slated to open in early May, the Fraser Street Branch is located at 6332 Fraser Street, on the corner of Fraser and East 47th Avenue. </a:t>
            </a:r>
          </a:p>
          <a:p>
            <a:endParaRPr lang="en-US" sz="1000" dirty="0"/>
          </a:p>
        </p:txBody>
      </p:sp>
      <p:sp>
        <p:nvSpPr>
          <p:cNvPr id="4" name="Slide Number Placeholder 3">
            <a:extLst>
              <a:ext uri="{FF2B5EF4-FFF2-40B4-BE49-F238E27FC236}">
                <a16:creationId xmlns:a16="http://schemas.microsoft.com/office/drawing/2014/main" id="{24FF6DEC-2D5E-9043-920A-A683B3FEEACF}"/>
              </a:ext>
            </a:extLst>
          </p:cNvPr>
          <p:cNvSpPr>
            <a:spLocks noGrp="1"/>
          </p:cNvSpPr>
          <p:nvPr>
            <p:ph type="sldNum" sz="quarter" idx="12"/>
          </p:nvPr>
        </p:nvSpPr>
        <p:spPr/>
        <p:txBody>
          <a:bodyPr/>
          <a:lstStyle/>
          <a:p>
            <a:pPr>
              <a:defRPr/>
            </a:pPr>
            <a:fld id="{FD73080F-6EFF-4CB2-BC74-263AF00EEE29}" type="slidenum">
              <a:rPr lang="en-US" smtClean="0"/>
              <a:pPr>
                <a:defRPr/>
              </a:pPr>
              <a:t>48</a:t>
            </a:fld>
            <a:endParaRPr lang="en-US"/>
          </a:p>
        </p:txBody>
      </p:sp>
      <p:pic>
        <p:nvPicPr>
          <p:cNvPr id="6" name="Picture 5">
            <a:extLst>
              <a:ext uri="{FF2B5EF4-FFF2-40B4-BE49-F238E27FC236}">
                <a16:creationId xmlns:a16="http://schemas.microsoft.com/office/drawing/2014/main" id="{A1AFBDC9-9455-CC4D-9CAE-CE308665F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57" y="775447"/>
            <a:ext cx="2959359" cy="838200"/>
          </a:xfrm>
          <a:prstGeom prst="rect">
            <a:avLst/>
          </a:prstGeom>
        </p:spPr>
      </p:pic>
      <p:sp>
        <p:nvSpPr>
          <p:cNvPr id="7" name="TextBox 6">
            <a:hlinkClick r:id="rId3"/>
            <a:extLst>
              <a:ext uri="{FF2B5EF4-FFF2-40B4-BE49-F238E27FC236}">
                <a16:creationId xmlns:a16="http://schemas.microsoft.com/office/drawing/2014/main" id="{4FC7C69D-F1C0-40E0-8A2E-D735180DDE3A}"/>
              </a:ext>
            </a:extLst>
          </p:cNvPr>
          <p:cNvSpPr txBox="1"/>
          <p:nvPr/>
        </p:nvSpPr>
        <p:spPr>
          <a:xfrm>
            <a:off x="8499513" y="6504801"/>
            <a:ext cx="518027"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Tree>
    <p:extLst>
      <p:ext uri="{BB962C8B-B14F-4D97-AF65-F5344CB8AC3E}">
        <p14:creationId xmlns:p14="http://schemas.microsoft.com/office/powerpoint/2010/main" val="1249437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Alberta</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49</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684212"/>
            <a:ext cx="11398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0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8041" y="228600"/>
            <a:ext cx="7543800" cy="1450757"/>
          </a:xfrm>
        </p:spPr>
        <p:txBody>
          <a:bodyPr/>
          <a:lstStyle/>
          <a:p>
            <a:pPr eaLnBrk="1" hangingPunct="1"/>
            <a:r>
              <a:rPr lang="en-CA" dirty="0"/>
              <a:t>Credit Union and CP Member Growth by Province</a:t>
            </a:r>
          </a:p>
        </p:txBody>
      </p:sp>
      <p:sp>
        <p:nvSpPr>
          <p:cNvPr id="8196" name="Slide Number Placeholder 4"/>
          <p:cNvSpPr>
            <a:spLocks noGrp="1"/>
          </p:cNvSpPr>
          <p:nvPr>
            <p:ph type="sldNum" sz="quarter" idx="12"/>
          </p:nvPr>
        </p:nvSpPr>
        <p:spPr>
          <a:xfrm>
            <a:off x="7398801" y="649151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96AF10C-CAD4-4CA0-9F43-19059A7ADA91}" type="slidenum">
              <a:rPr lang="en-US" b="0" smtClean="0">
                <a:solidFill>
                  <a:schemeClr val="bg1"/>
                </a:solidFill>
              </a:rPr>
              <a:pPr/>
              <a:t>5</a:t>
            </a:fld>
            <a:endParaRPr lang="en-US" b="0">
              <a:solidFill>
                <a:schemeClr val="bg1"/>
              </a:solidFill>
            </a:endParaRPr>
          </a:p>
        </p:txBody>
      </p:sp>
      <p:sp>
        <p:nvSpPr>
          <p:cNvPr id="7" name="TextBox 6"/>
          <p:cNvSpPr txBox="1"/>
          <p:nvPr/>
        </p:nvSpPr>
        <p:spPr>
          <a:xfrm>
            <a:off x="7239000" y="6566356"/>
            <a:ext cx="587821" cy="215444"/>
          </a:xfrm>
          <a:prstGeom prst="rect">
            <a:avLst/>
          </a:prstGeom>
          <a:noFill/>
        </p:spPr>
        <p:txBody>
          <a:bodyPr wrap="none" rtlCol="0">
            <a:spAutoFit/>
          </a:bodyPr>
          <a:lstStyle/>
          <a:p>
            <a:r>
              <a:rPr lang="en-US" sz="800" b="0" dirty="0"/>
              <a:t>19 A 39</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TextBox 2">
            <a:extLst>
              <a:ext uri="{FF2B5EF4-FFF2-40B4-BE49-F238E27FC236}">
                <a16:creationId xmlns:a16="http://schemas.microsoft.com/office/drawing/2014/main" id="{75360E4E-ECE5-7343-B387-7F1655051093}"/>
              </a:ext>
            </a:extLst>
          </p:cNvPr>
          <p:cNvSpPr txBox="1"/>
          <p:nvPr/>
        </p:nvSpPr>
        <p:spPr>
          <a:xfrm>
            <a:off x="828041" y="4785379"/>
            <a:ext cx="5875327" cy="276999"/>
          </a:xfrm>
          <a:prstGeom prst="rect">
            <a:avLst/>
          </a:prstGeom>
          <a:noFill/>
        </p:spPr>
        <p:txBody>
          <a:bodyPr wrap="none" rtlCol="0">
            <a:spAutoFit/>
          </a:bodyPr>
          <a:lstStyle/>
          <a:p>
            <a:r>
              <a:rPr lang="en-US" dirty="0"/>
              <a:t>Source:  </a:t>
            </a:r>
            <a:r>
              <a:rPr lang="en-US" b="0" dirty="0"/>
              <a:t>Canadian Credit Union Association Quarterly Financial Statistics</a:t>
            </a:r>
            <a:endParaRPr lang="en-US" dirty="0"/>
          </a:p>
        </p:txBody>
      </p:sp>
      <p:pic>
        <p:nvPicPr>
          <p:cNvPr id="4" name="Picture 3">
            <a:extLst>
              <a:ext uri="{FF2B5EF4-FFF2-40B4-BE49-F238E27FC236}">
                <a16:creationId xmlns:a16="http://schemas.microsoft.com/office/drawing/2014/main" id="{7619095D-8E5D-42B2-B157-5B4D51536DA0}"/>
              </a:ext>
            </a:extLst>
          </p:cNvPr>
          <p:cNvPicPr>
            <a:picLocks noChangeAspect="1"/>
          </p:cNvPicPr>
          <p:nvPr/>
        </p:nvPicPr>
        <p:blipFill>
          <a:blip r:embed="rId3"/>
          <a:stretch>
            <a:fillRect/>
          </a:stretch>
        </p:blipFill>
        <p:spPr>
          <a:xfrm>
            <a:off x="954705" y="1908293"/>
            <a:ext cx="4454557" cy="2739907"/>
          </a:xfrm>
          <a:prstGeom prst="rect">
            <a:avLst/>
          </a:prstGeom>
        </p:spPr>
      </p:pic>
    </p:spTree>
    <p:extLst>
      <p:ext uri="{BB962C8B-B14F-4D97-AF65-F5344CB8AC3E}">
        <p14:creationId xmlns:p14="http://schemas.microsoft.com/office/powerpoint/2010/main" val="350528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92175" y="516208"/>
            <a:ext cx="8001000" cy="1216025"/>
          </a:xfrm>
        </p:spPr>
        <p:txBody>
          <a:bodyPr>
            <a:normAutofit/>
          </a:bodyPr>
          <a:lstStyle/>
          <a:p>
            <a:r>
              <a:rPr lang="en-US" dirty="0">
                <a:solidFill>
                  <a:schemeClr val="tx1">
                    <a:lumMod val="50000"/>
                    <a:lumOff val="50000"/>
                  </a:schemeClr>
                </a:solidFill>
              </a:rPr>
              <a:t>Total Personal – Alberta Credit Unions </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331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2420AF6-EDE5-46A0-9C5F-A4B4E73FE65B}" type="slidenum">
              <a:rPr lang="en-US" b="0" smtClean="0">
                <a:solidFill>
                  <a:schemeClr val="bg1"/>
                </a:solidFill>
              </a:rPr>
              <a:pPr/>
              <a:t>50</a:t>
            </a:fld>
            <a:endParaRPr lang="en-US" b="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0313" y="4605507"/>
            <a:ext cx="646123" cy="26820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2174" r="72511"/>
          <a:stretch/>
        </p:blipFill>
        <p:spPr>
          <a:xfrm>
            <a:off x="4460313" y="4910427"/>
            <a:ext cx="494722" cy="353328"/>
          </a:xfrm>
          <a:prstGeom prst="rect">
            <a:avLst/>
          </a:prstGeom>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60313" y="3708244"/>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5249023" y="1968540"/>
            <a:ext cx="3644152" cy="1015663"/>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First Calgary merged with Chinook Credit Union November 2014 to create Connect First</a:t>
            </a:r>
          </a:p>
          <a:p>
            <a:pPr marL="171450" indent="-171450" algn="l">
              <a:buFont typeface="Arial" charset="0"/>
              <a:buChar char="•"/>
            </a:pPr>
            <a:r>
              <a:rPr lang="en-US" b="0" dirty="0">
                <a:latin typeface="+mn-lt"/>
              </a:rPr>
              <a:t>Connect First merged with Mountain View August 2018</a:t>
            </a:r>
          </a:p>
        </p:txBody>
      </p:sp>
      <p:graphicFrame>
        <p:nvGraphicFramePr>
          <p:cNvPr id="2" name="Table 1">
            <a:extLst>
              <a:ext uri="{FF2B5EF4-FFF2-40B4-BE49-F238E27FC236}">
                <a16:creationId xmlns:a16="http://schemas.microsoft.com/office/drawing/2014/main" id="{9874AC9D-CFFF-2E42-972E-A29B77B203B8}"/>
              </a:ext>
            </a:extLst>
          </p:cNvPr>
          <p:cNvGraphicFramePr>
            <a:graphicFrameLocks noGrp="1"/>
          </p:cNvGraphicFramePr>
          <p:nvPr>
            <p:extLst>
              <p:ext uri="{D42A27DB-BD31-4B8C-83A1-F6EECF244321}">
                <p14:modId xmlns:p14="http://schemas.microsoft.com/office/powerpoint/2010/main" val="2912114084"/>
              </p:ext>
            </p:extLst>
          </p:nvPr>
        </p:nvGraphicFramePr>
        <p:xfrm>
          <a:off x="5249023" y="5123935"/>
          <a:ext cx="3784599" cy="1066800"/>
        </p:xfrm>
        <a:graphic>
          <a:graphicData uri="http://schemas.openxmlformats.org/drawingml/2006/table">
            <a:tbl>
              <a:tblPr/>
              <a:tblGrid>
                <a:gridCol w="1711628">
                  <a:extLst>
                    <a:ext uri="{9D8B030D-6E8A-4147-A177-3AD203B41FA5}">
                      <a16:colId xmlns:a16="http://schemas.microsoft.com/office/drawing/2014/main" val="254115059"/>
                    </a:ext>
                  </a:extLst>
                </a:gridCol>
                <a:gridCol w="722687">
                  <a:extLst>
                    <a:ext uri="{9D8B030D-6E8A-4147-A177-3AD203B41FA5}">
                      <a16:colId xmlns:a16="http://schemas.microsoft.com/office/drawing/2014/main" val="231418887"/>
                    </a:ext>
                  </a:extLst>
                </a:gridCol>
                <a:gridCol w="675142">
                  <a:extLst>
                    <a:ext uri="{9D8B030D-6E8A-4147-A177-3AD203B41FA5}">
                      <a16:colId xmlns:a16="http://schemas.microsoft.com/office/drawing/2014/main" val="1638413378"/>
                    </a:ext>
                  </a:extLst>
                </a:gridCol>
                <a:gridCol w="675142">
                  <a:extLst>
                    <a:ext uri="{9D8B030D-6E8A-4147-A177-3AD203B41FA5}">
                      <a16:colId xmlns:a16="http://schemas.microsoft.com/office/drawing/2014/main" val="353869582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11379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037264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75166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41837088"/>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99688860"/>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341218236"/>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63719072"/>
                  </a:ext>
                </a:extLst>
              </a:tr>
            </a:tbl>
          </a:graphicData>
        </a:graphic>
      </p:graphicFrame>
      <p:graphicFrame>
        <p:nvGraphicFramePr>
          <p:cNvPr id="14" name="Chart 13">
            <a:extLst>
              <a:ext uri="{FF2B5EF4-FFF2-40B4-BE49-F238E27FC236}">
                <a16:creationId xmlns:a16="http://schemas.microsoft.com/office/drawing/2014/main" id="{00000000-0008-0000-0100-000022000000}"/>
              </a:ext>
            </a:extLst>
          </p:cNvPr>
          <p:cNvGraphicFramePr>
            <a:graphicFrameLocks/>
          </p:cNvGraphicFramePr>
          <p:nvPr>
            <p:extLst>
              <p:ext uri="{D42A27DB-BD31-4B8C-83A1-F6EECF244321}">
                <p14:modId xmlns:p14="http://schemas.microsoft.com/office/powerpoint/2010/main" val="848251535"/>
              </p:ext>
            </p:extLst>
          </p:nvPr>
        </p:nvGraphicFramePr>
        <p:xfrm>
          <a:off x="99457" y="1731623"/>
          <a:ext cx="4360856" cy="44591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77464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92175" y="536575"/>
            <a:ext cx="8001000" cy="1216025"/>
          </a:xfrm>
        </p:spPr>
        <p:txBody>
          <a:bodyPr>
            <a:normAutofit/>
          </a:bodyPr>
          <a:lstStyle/>
          <a:p>
            <a:r>
              <a:rPr lang="en-US" dirty="0">
                <a:solidFill>
                  <a:schemeClr val="tx1">
                    <a:lumMod val="50000"/>
                    <a:lumOff val="50000"/>
                  </a:schemeClr>
                </a:solidFill>
              </a:rPr>
              <a:t>Deposits–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1741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50E199BE-81DB-4D09-91AE-988CEBB30C58}" type="slidenum">
              <a:rPr lang="en-US" b="0" smtClean="0">
                <a:solidFill>
                  <a:schemeClr val="bg1"/>
                </a:solidFill>
              </a:rPr>
              <a:pPr/>
              <a:t>51</a:t>
            </a:fld>
            <a:endParaRPr lang="en-US" b="0" dirty="0">
              <a:solidFill>
                <a:schemeClr val="bg1"/>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2169" y="4938356"/>
            <a:ext cx="457200" cy="189781"/>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t="-2174" r="72511"/>
          <a:stretch/>
        </p:blipFill>
        <p:spPr>
          <a:xfrm>
            <a:off x="4652169" y="4484824"/>
            <a:ext cx="494722" cy="320401"/>
          </a:xfrm>
          <a:prstGeom prst="rect">
            <a:avLst/>
          </a:prstGeom>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52169" y="3839891"/>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A1AA6457-058F-F440-A084-2D6E820745F1}"/>
              </a:ext>
            </a:extLst>
          </p:cNvPr>
          <p:cNvSpPr txBox="1"/>
          <p:nvPr/>
        </p:nvSpPr>
        <p:spPr>
          <a:xfrm>
            <a:off x="5287169" y="1906363"/>
            <a:ext cx="3606006" cy="1015663"/>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First Calgary merged with Chinook Credit Union November 2014 to create Connect First</a:t>
            </a:r>
          </a:p>
          <a:p>
            <a:pPr marL="171450" indent="-171450" algn="l">
              <a:buFont typeface="Arial" charset="0"/>
              <a:buChar char="•"/>
            </a:pPr>
            <a:r>
              <a:rPr lang="en-US" b="0" dirty="0">
                <a:latin typeface="+mn-lt"/>
              </a:rPr>
              <a:t>Connect First merged with Mountain View August 2018</a:t>
            </a:r>
          </a:p>
        </p:txBody>
      </p:sp>
      <p:graphicFrame>
        <p:nvGraphicFramePr>
          <p:cNvPr id="2" name="Table 1">
            <a:extLst>
              <a:ext uri="{FF2B5EF4-FFF2-40B4-BE49-F238E27FC236}">
                <a16:creationId xmlns:a16="http://schemas.microsoft.com/office/drawing/2014/main" id="{6EF1E62E-9733-7744-A3BA-D54133015308}"/>
              </a:ext>
            </a:extLst>
          </p:cNvPr>
          <p:cNvGraphicFramePr>
            <a:graphicFrameLocks noGrp="1"/>
          </p:cNvGraphicFramePr>
          <p:nvPr>
            <p:extLst>
              <p:ext uri="{D42A27DB-BD31-4B8C-83A1-F6EECF244321}">
                <p14:modId xmlns:p14="http://schemas.microsoft.com/office/powerpoint/2010/main" val="2909341477"/>
              </p:ext>
            </p:extLst>
          </p:nvPr>
        </p:nvGraphicFramePr>
        <p:xfrm>
          <a:off x="5250728" y="5135291"/>
          <a:ext cx="3784599" cy="1066800"/>
        </p:xfrm>
        <a:graphic>
          <a:graphicData uri="http://schemas.openxmlformats.org/drawingml/2006/table">
            <a:tbl>
              <a:tblPr/>
              <a:tblGrid>
                <a:gridCol w="1711628">
                  <a:extLst>
                    <a:ext uri="{9D8B030D-6E8A-4147-A177-3AD203B41FA5}">
                      <a16:colId xmlns:a16="http://schemas.microsoft.com/office/drawing/2014/main" val="3824161794"/>
                    </a:ext>
                  </a:extLst>
                </a:gridCol>
                <a:gridCol w="722687">
                  <a:extLst>
                    <a:ext uri="{9D8B030D-6E8A-4147-A177-3AD203B41FA5}">
                      <a16:colId xmlns:a16="http://schemas.microsoft.com/office/drawing/2014/main" val="3129230168"/>
                    </a:ext>
                  </a:extLst>
                </a:gridCol>
                <a:gridCol w="675142">
                  <a:extLst>
                    <a:ext uri="{9D8B030D-6E8A-4147-A177-3AD203B41FA5}">
                      <a16:colId xmlns:a16="http://schemas.microsoft.com/office/drawing/2014/main" val="1392804550"/>
                    </a:ext>
                  </a:extLst>
                </a:gridCol>
                <a:gridCol w="675142">
                  <a:extLst>
                    <a:ext uri="{9D8B030D-6E8A-4147-A177-3AD203B41FA5}">
                      <a16:colId xmlns:a16="http://schemas.microsoft.com/office/drawing/2014/main" val="1119202094"/>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599201"/>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8855234"/>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313006"/>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2.22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093297229"/>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288878690"/>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7143564"/>
                  </a:ext>
                </a:extLst>
              </a:tr>
            </a:tbl>
          </a:graphicData>
        </a:graphic>
      </p:graphicFrame>
      <p:graphicFrame>
        <p:nvGraphicFramePr>
          <p:cNvPr id="15" name="Chart 14">
            <a:extLst>
              <a:ext uri="{FF2B5EF4-FFF2-40B4-BE49-F238E27FC236}">
                <a16:creationId xmlns:a16="http://schemas.microsoft.com/office/drawing/2014/main" id="{00000000-0008-0000-0100-000020000000}"/>
              </a:ext>
            </a:extLst>
          </p:cNvPr>
          <p:cNvGraphicFramePr>
            <a:graphicFrameLocks/>
          </p:cNvGraphicFramePr>
          <p:nvPr>
            <p:extLst>
              <p:ext uri="{D42A27DB-BD31-4B8C-83A1-F6EECF244321}">
                <p14:modId xmlns:p14="http://schemas.microsoft.com/office/powerpoint/2010/main" val="1716043111"/>
              </p:ext>
            </p:extLst>
          </p:nvPr>
        </p:nvGraphicFramePr>
        <p:xfrm>
          <a:off x="108673" y="1785937"/>
          <a:ext cx="4582160" cy="44161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3881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03061" y="480639"/>
            <a:ext cx="8001000" cy="1216025"/>
          </a:xfrm>
        </p:spPr>
        <p:txBody>
          <a:bodyPr>
            <a:normAutofit/>
          </a:bodyPr>
          <a:lstStyle/>
          <a:p>
            <a:r>
              <a:rPr lang="en-US" dirty="0">
                <a:solidFill>
                  <a:schemeClr val="tx1">
                    <a:lumMod val="50000"/>
                    <a:lumOff val="50000"/>
                  </a:schemeClr>
                </a:solidFill>
              </a:rPr>
              <a:t>Loans and Mortgages –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15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DF5A854-47A7-4DDF-9967-AA03C81D7260}" type="slidenum">
              <a:rPr lang="en-US" b="0" smtClean="0">
                <a:solidFill>
                  <a:schemeClr val="bg1"/>
                </a:solidFill>
              </a:rPr>
              <a:pPr/>
              <a:t>52</a:t>
            </a:fld>
            <a:endParaRPr lang="en-US" b="0">
              <a:solidFill>
                <a:schemeClr val="bg1"/>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0661" y="4572000"/>
            <a:ext cx="457200" cy="189781"/>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t="-2174" r="72511"/>
          <a:stretch/>
        </p:blipFill>
        <p:spPr>
          <a:xfrm>
            <a:off x="4494155" y="4915718"/>
            <a:ext cx="494722" cy="320401"/>
          </a:xfrm>
          <a:prstGeom prst="rect">
            <a:avLst/>
          </a:prstGeom>
        </p:spPr>
      </p:pic>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4155" y="3429000"/>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2A605F25-BA38-8F48-A724-F2449FEB6A7D}"/>
              </a:ext>
            </a:extLst>
          </p:cNvPr>
          <p:cNvSpPr txBox="1"/>
          <p:nvPr/>
        </p:nvSpPr>
        <p:spPr>
          <a:xfrm>
            <a:off x="5257799" y="1896790"/>
            <a:ext cx="3635375" cy="1015663"/>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First Calgary merged with Chinook Credit Union November 2014 to create Connect First</a:t>
            </a:r>
          </a:p>
          <a:p>
            <a:pPr marL="171450" indent="-171450" algn="l">
              <a:buFont typeface="Arial" charset="0"/>
              <a:buChar char="•"/>
            </a:pPr>
            <a:r>
              <a:rPr lang="en-US" b="0" dirty="0">
                <a:latin typeface="+mn-lt"/>
              </a:rPr>
              <a:t>Connect First merged with Mountain View August 2018</a:t>
            </a:r>
          </a:p>
        </p:txBody>
      </p:sp>
      <p:graphicFrame>
        <p:nvGraphicFramePr>
          <p:cNvPr id="2" name="Table 1">
            <a:extLst>
              <a:ext uri="{FF2B5EF4-FFF2-40B4-BE49-F238E27FC236}">
                <a16:creationId xmlns:a16="http://schemas.microsoft.com/office/drawing/2014/main" id="{B69BBB3A-9C35-F04A-9B97-C1197899DFE4}"/>
              </a:ext>
            </a:extLst>
          </p:cNvPr>
          <p:cNvGraphicFramePr>
            <a:graphicFrameLocks noGrp="1"/>
          </p:cNvGraphicFramePr>
          <p:nvPr>
            <p:extLst>
              <p:ext uri="{D42A27DB-BD31-4B8C-83A1-F6EECF244321}">
                <p14:modId xmlns:p14="http://schemas.microsoft.com/office/powerpoint/2010/main" val="48739601"/>
              </p:ext>
            </p:extLst>
          </p:nvPr>
        </p:nvGraphicFramePr>
        <p:xfrm>
          <a:off x="5257800" y="5105398"/>
          <a:ext cx="3784599" cy="1066800"/>
        </p:xfrm>
        <a:graphic>
          <a:graphicData uri="http://schemas.openxmlformats.org/drawingml/2006/table">
            <a:tbl>
              <a:tblPr/>
              <a:tblGrid>
                <a:gridCol w="1711628">
                  <a:extLst>
                    <a:ext uri="{9D8B030D-6E8A-4147-A177-3AD203B41FA5}">
                      <a16:colId xmlns:a16="http://schemas.microsoft.com/office/drawing/2014/main" val="2388921583"/>
                    </a:ext>
                  </a:extLst>
                </a:gridCol>
                <a:gridCol w="722687">
                  <a:extLst>
                    <a:ext uri="{9D8B030D-6E8A-4147-A177-3AD203B41FA5}">
                      <a16:colId xmlns:a16="http://schemas.microsoft.com/office/drawing/2014/main" val="3757273422"/>
                    </a:ext>
                  </a:extLst>
                </a:gridCol>
                <a:gridCol w="675142">
                  <a:extLst>
                    <a:ext uri="{9D8B030D-6E8A-4147-A177-3AD203B41FA5}">
                      <a16:colId xmlns:a16="http://schemas.microsoft.com/office/drawing/2014/main" val="2795742224"/>
                    </a:ext>
                  </a:extLst>
                </a:gridCol>
                <a:gridCol w="675142">
                  <a:extLst>
                    <a:ext uri="{9D8B030D-6E8A-4147-A177-3AD203B41FA5}">
                      <a16:colId xmlns:a16="http://schemas.microsoft.com/office/drawing/2014/main" val="1511836056"/>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198848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190416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51703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00000235"/>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CA" sz="1000" b="0" i="0" u="none" strike="noStrike">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0495751"/>
                  </a:ext>
                </a:extLst>
              </a:tr>
              <a:tr h="152400">
                <a:tc>
                  <a:txBody>
                    <a:bodyPr/>
                    <a:lstStyle/>
                    <a:p>
                      <a:pPr algn="l" fontAlgn="ctr"/>
                      <a:r>
                        <a:rPr lang="en-CA" sz="1000" b="0" i="0" u="none" strike="noStrike">
                          <a:effectLst/>
                          <a:latin typeface="Calibri" panose="020F0502020204030204" pitchFamily="34" charset="0"/>
                        </a:rPr>
                        <a:t>Conect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ctr" fontAlgn="ctr"/>
                      <a:r>
                        <a:rPr lang="en-CA" sz="1000" b="0"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57321306"/>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tc>
                  <a:txBody>
                    <a:bodyPr/>
                    <a:lstStyle/>
                    <a:p>
                      <a:pPr algn="ctr" fontAlgn="ctr"/>
                      <a:r>
                        <a:rPr lang="en-CA" sz="1000" b="0" i="0" u="none" strike="noStrike" dirty="0">
                          <a:solidFill>
                            <a:srgbClr val="9C0006"/>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C7CE"/>
                    </a:solidFill>
                  </a:tcPr>
                </a:tc>
                <a:extLst>
                  <a:ext uri="{0D108BD9-81ED-4DB2-BD59-A6C34878D82A}">
                    <a16:rowId xmlns:a16="http://schemas.microsoft.com/office/drawing/2014/main" val="1059666459"/>
                  </a:ext>
                </a:extLst>
              </a:tr>
            </a:tbl>
          </a:graphicData>
        </a:graphic>
      </p:graphicFrame>
      <p:graphicFrame>
        <p:nvGraphicFramePr>
          <p:cNvPr id="15" name="Chart 14">
            <a:extLst>
              <a:ext uri="{FF2B5EF4-FFF2-40B4-BE49-F238E27FC236}">
                <a16:creationId xmlns:a16="http://schemas.microsoft.com/office/drawing/2014/main" id="{00000000-0008-0000-0100-000021000000}"/>
              </a:ext>
            </a:extLst>
          </p:cNvPr>
          <p:cNvGraphicFramePr>
            <a:graphicFrameLocks/>
          </p:cNvGraphicFramePr>
          <p:nvPr>
            <p:extLst>
              <p:ext uri="{D42A27DB-BD31-4B8C-83A1-F6EECF244321}">
                <p14:modId xmlns:p14="http://schemas.microsoft.com/office/powerpoint/2010/main" val="1521756083"/>
              </p:ext>
            </p:extLst>
          </p:nvPr>
        </p:nvGraphicFramePr>
        <p:xfrm>
          <a:off x="101601" y="1840138"/>
          <a:ext cx="4582160" cy="42558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16570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73629" y="432542"/>
            <a:ext cx="8001000" cy="1216025"/>
          </a:xfrm>
        </p:spPr>
        <p:txBody>
          <a:bodyPr>
            <a:normAutofit/>
          </a:bodyPr>
          <a:lstStyle/>
          <a:p>
            <a:r>
              <a:rPr lang="en-US" dirty="0">
                <a:solidFill>
                  <a:schemeClr val="tx1">
                    <a:lumMod val="50000"/>
                    <a:lumOff val="50000"/>
                  </a:schemeClr>
                </a:solidFill>
              </a:rPr>
              <a:t>Total Personal – Alberta Credit Unions </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1331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2420AF6-EDE5-46A0-9C5F-A4B4E73FE65B}" type="slidenum">
              <a:rPr lang="en-US" b="0" smtClean="0">
                <a:solidFill>
                  <a:schemeClr val="bg1"/>
                </a:solidFill>
              </a:rPr>
              <a:pPr/>
              <a:t>53</a:t>
            </a:fld>
            <a:endParaRPr lang="en-US" b="0" dirty="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466" y="4267200"/>
            <a:ext cx="646123" cy="268202"/>
          </a:xfrm>
          <a:prstGeom prst="rect">
            <a:avLst/>
          </a:prstGeom>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5414" y="2950629"/>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7143046E-F9F2-2D40-8490-43C437D3A9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052224" y="4576726"/>
            <a:ext cx="494722" cy="320401"/>
          </a:xfrm>
          <a:prstGeom prst="rect">
            <a:avLst/>
          </a:prstGeom>
        </p:spPr>
      </p:pic>
      <p:sp>
        <p:nvSpPr>
          <p:cNvPr id="15" name="TextBox 14">
            <a:extLst>
              <a:ext uri="{FF2B5EF4-FFF2-40B4-BE49-F238E27FC236}">
                <a16:creationId xmlns:a16="http://schemas.microsoft.com/office/drawing/2014/main" id="{F9AA2D79-0FE6-4447-AAC6-D059C92C18DC}"/>
              </a:ext>
            </a:extLst>
          </p:cNvPr>
          <p:cNvSpPr txBox="1"/>
          <p:nvPr/>
        </p:nvSpPr>
        <p:spPr>
          <a:xfrm>
            <a:off x="5240829" y="1891227"/>
            <a:ext cx="3652345" cy="1015663"/>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First Calgary merged with Chinook Credit Union November 2014 to create Connect First</a:t>
            </a:r>
          </a:p>
          <a:p>
            <a:pPr marL="171450" indent="-171450" algn="l">
              <a:buFont typeface="Arial" charset="0"/>
              <a:buChar char="•"/>
            </a:pPr>
            <a:r>
              <a:rPr lang="en-US" b="0" dirty="0">
                <a:latin typeface="+mn-lt"/>
              </a:rPr>
              <a:t>Connect First merged with Mountain View August 2018</a:t>
            </a:r>
          </a:p>
        </p:txBody>
      </p:sp>
      <p:graphicFrame>
        <p:nvGraphicFramePr>
          <p:cNvPr id="4" name="Table 3">
            <a:extLst>
              <a:ext uri="{FF2B5EF4-FFF2-40B4-BE49-F238E27FC236}">
                <a16:creationId xmlns:a16="http://schemas.microsoft.com/office/drawing/2014/main" id="{C36EECF6-962D-F049-A80F-E9BFC7865BCD}"/>
              </a:ext>
            </a:extLst>
          </p:cNvPr>
          <p:cNvGraphicFramePr>
            <a:graphicFrameLocks noGrp="1"/>
          </p:cNvGraphicFramePr>
          <p:nvPr>
            <p:extLst>
              <p:ext uri="{D42A27DB-BD31-4B8C-83A1-F6EECF244321}">
                <p14:modId xmlns:p14="http://schemas.microsoft.com/office/powerpoint/2010/main" val="3465131972"/>
              </p:ext>
            </p:extLst>
          </p:nvPr>
        </p:nvGraphicFramePr>
        <p:xfrm>
          <a:off x="5240830" y="5093648"/>
          <a:ext cx="3733799" cy="1066800"/>
        </p:xfrm>
        <a:graphic>
          <a:graphicData uri="http://schemas.openxmlformats.org/drawingml/2006/table">
            <a:tbl>
              <a:tblPr/>
              <a:tblGrid>
                <a:gridCol w="1710137">
                  <a:extLst>
                    <a:ext uri="{9D8B030D-6E8A-4147-A177-3AD203B41FA5}">
                      <a16:colId xmlns:a16="http://schemas.microsoft.com/office/drawing/2014/main" val="3361676781"/>
                    </a:ext>
                  </a:extLst>
                </a:gridCol>
                <a:gridCol w="674554">
                  <a:extLst>
                    <a:ext uri="{9D8B030D-6E8A-4147-A177-3AD203B41FA5}">
                      <a16:colId xmlns:a16="http://schemas.microsoft.com/office/drawing/2014/main" val="407951582"/>
                    </a:ext>
                  </a:extLst>
                </a:gridCol>
                <a:gridCol w="674554">
                  <a:extLst>
                    <a:ext uri="{9D8B030D-6E8A-4147-A177-3AD203B41FA5}">
                      <a16:colId xmlns:a16="http://schemas.microsoft.com/office/drawing/2014/main" val="2470207437"/>
                    </a:ext>
                  </a:extLst>
                </a:gridCol>
                <a:gridCol w="674554">
                  <a:extLst>
                    <a:ext uri="{9D8B030D-6E8A-4147-A177-3AD203B41FA5}">
                      <a16:colId xmlns:a16="http://schemas.microsoft.com/office/drawing/2014/main" val="401246563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044555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463678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56908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3115254"/>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16.38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9936841"/>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6.53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87813273"/>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solidFill>
                            <a:srgbClr val="006100"/>
                          </a:solidFill>
                          <a:effectLst/>
                          <a:latin typeface="Calibri" panose="020F0502020204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C6EFCE"/>
                    </a:solidFill>
                  </a:tcPr>
                </a:tc>
                <a:extLst>
                  <a:ext uri="{0D108BD9-81ED-4DB2-BD59-A6C34878D82A}">
                    <a16:rowId xmlns:a16="http://schemas.microsoft.com/office/drawing/2014/main" val="2018712303"/>
                  </a:ext>
                </a:extLst>
              </a:tr>
            </a:tbl>
          </a:graphicData>
        </a:graphic>
      </p:graphicFrame>
      <p:graphicFrame>
        <p:nvGraphicFramePr>
          <p:cNvPr id="16" name="Chart 15">
            <a:extLst>
              <a:ext uri="{FF2B5EF4-FFF2-40B4-BE49-F238E27FC236}">
                <a16:creationId xmlns:a16="http://schemas.microsoft.com/office/drawing/2014/main" id="{00000000-0008-0000-1200-000021000000}"/>
              </a:ext>
            </a:extLst>
          </p:cNvPr>
          <p:cNvGraphicFramePr>
            <a:graphicFrameLocks/>
          </p:cNvGraphicFramePr>
          <p:nvPr>
            <p:extLst>
              <p:ext uri="{D42A27DB-BD31-4B8C-83A1-F6EECF244321}">
                <p14:modId xmlns:p14="http://schemas.microsoft.com/office/powerpoint/2010/main" val="315210470"/>
              </p:ext>
            </p:extLst>
          </p:nvPr>
        </p:nvGraphicFramePr>
        <p:xfrm>
          <a:off x="250826" y="1831602"/>
          <a:ext cx="3801398" cy="43288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7977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92175" y="525988"/>
            <a:ext cx="8001000" cy="1216025"/>
          </a:xfrm>
        </p:spPr>
        <p:txBody>
          <a:bodyPr>
            <a:normAutofit/>
          </a:bodyPr>
          <a:lstStyle/>
          <a:p>
            <a:r>
              <a:rPr lang="en-US" dirty="0">
                <a:solidFill>
                  <a:schemeClr val="tx1">
                    <a:lumMod val="50000"/>
                    <a:lumOff val="50000"/>
                  </a:schemeClr>
                </a:solidFill>
              </a:rPr>
              <a:t>Deposits–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1741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50E199BE-81DB-4D09-91AE-988CEBB30C58}" type="slidenum">
              <a:rPr lang="en-US" b="0" smtClean="0">
                <a:solidFill>
                  <a:schemeClr val="bg1"/>
                </a:solidFill>
              </a:rPr>
              <a:pPr/>
              <a:t>54</a:t>
            </a:fld>
            <a:endParaRPr lang="en-US" b="0" dirty="0">
              <a:solidFill>
                <a:schemeClr val="bg1"/>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878" y="4267200"/>
            <a:ext cx="457200" cy="189781"/>
          </a:xfrm>
          <a:prstGeom prst="rect">
            <a:avLst/>
          </a:prstGeom>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05878" y="2797980"/>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EF410E35-B756-3E47-AAF4-FBAE9A089DD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305878" y="3810000"/>
            <a:ext cx="494722" cy="244201"/>
          </a:xfrm>
          <a:prstGeom prst="rect">
            <a:avLst/>
          </a:prstGeom>
        </p:spPr>
      </p:pic>
      <p:sp>
        <p:nvSpPr>
          <p:cNvPr id="15" name="TextBox 14">
            <a:extLst>
              <a:ext uri="{FF2B5EF4-FFF2-40B4-BE49-F238E27FC236}">
                <a16:creationId xmlns:a16="http://schemas.microsoft.com/office/drawing/2014/main" id="{F49349EE-E8CD-B44D-BC35-AA88420B81A3}"/>
              </a:ext>
            </a:extLst>
          </p:cNvPr>
          <p:cNvSpPr txBox="1"/>
          <p:nvPr/>
        </p:nvSpPr>
        <p:spPr>
          <a:xfrm>
            <a:off x="5697538" y="1896790"/>
            <a:ext cx="2737986" cy="861774"/>
          </a:xfrm>
          <a:prstGeom prst="rect">
            <a:avLst/>
          </a:prstGeom>
          <a:noFill/>
        </p:spPr>
        <p:txBody>
          <a:bodyPr wrap="square" rtlCol="0">
            <a:spAutoFit/>
          </a:bodyPr>
          <a:lstStyle/>
          <a:p>
            <a:pPr algn="l"/>
            <a:r>
              <a:rPr lang="en-US" sz="1000" dirty="0">
                <a:latin typeface="+mn-lt"/>
              </a:rPr>
              <a:t>Notes:</a:t>
            </a:r>
          </a:p>
          <a:p>
            <a:pPr marL="171450" indent="-171450" algn="l">
              <a:buFont typeface="Arial" charset="0"/>
              <a:buChar char="•"/>
            </a:pPr>
            <a:r>
              <a:rPr lang="en-US" sz="1000" b="0" dirty="0">
                <a:latin typeface="+mn-lt"/>
              </a:rPr>
              <a:t>First Calgary merged with Chinook Credit Union November 2014 to create Connect First</a:t>
            </a:r>
          </a:p>
          <a:p>
            <a:pPr marL="171450" indent="-171450" algn="l">
              <a:buFont typeface="Arial" charset="0"/>
              <a:buChar char="•"/>
            </a:pPr>
            <a:r>
              <a:rPr lang="en-US" sz="1000" b="0" dirty="0">
                <a:latin typeface="+mn-lt"/>
              </a:rPr>
              <a:t>Connect First merged with Mountain View August 2018</a:t>
            </a:r>
          </a:p>
        </p:txBody>
      </p:sp>
      <p:graphicFrame>
        <p:nvGraphicFramePr>
          <p:cNvPr id="3" name="Table 2">
            <a:extLst>
              <a:ext uri="{FF2B5EF4-FFF2-40B4-BE49-F238E27FC236}">
                <a16:creationId xmlns:a16="http://schemas.microsoft.com/office/drawing/2014/main" id="{2844F6AC-E1C2-5B4D-9FEE-A839993366CC}"/>
              </a:ext>
            </a:extLst>
          </p:cNvPr>
          <p:cNvGraphicFramePr>
            <a:graphicFrameLocks noGrp="1"/>
          </p:cNvGraphicFramePr>
          <p:nvPr>
            <p:extLst>
              <p:ext uri="{D42A27DB-BD31-4B8C-83A1-F6EECF244321}">
                <p14:modId xmlns:p14="http://schemas.microsoft.com/office/powerpoint/2010/main" val="1342463857"/>
              </p:ext>
            </p:extLst>
          </p:nvPr>
        </p:nvGraphicFramePr>
        <p:xfrm>
          <a:off x="5334000" y="5115988"/>
          <a:ext cx="3733799" cy="1066800"/>
        </p:xfrm>
        <a:graphic>
          <a:graphicData uri="http://schemas.openxmlformats.org/drawingml/2006/table">
            <a:tbl>
              <a:tblPr/>
              <a:tblGrid>
                <a:gridCol w="1710137">
                  <a:extLst>
                    <a:ext uri="{9D8B030D-6E8A-4147-A177-3AD203B41FA5}">
                      <a16:colId xmlns:a16="http://schemas.microsoft.com/office/drawing/2014/main" val="3927332702"/>
                    </a:ext>
                  </a:extLst>
                </a:gridCol>
                <a:gridCol w="674554">
                  <a:extLst>
                    <a:ext uri="{9D8B030D-6E8A-4147-A177-3AD203B41FA5}">
                      <a16:colId xmlns:a16="http://schemas.microsoft.com/office/drawing/2014/main" val="507054687"/>
                    </a:ext>
                  </a:extLst>
                </a:gridCol>
                <a:gridCol w="674554">
                  <a:extLst>
                    <a:ext uri="{9D8B030D-6E8A-4147-A177-3AD203B41FA5}">
                      <a16:colId xmlns:a16="http://schemas.microsoft.com/office/drawing/2014/main" val="679135481"/>
                    </a:ext>
                  </a:extLst>
                </a:gridCol>
                <a:gridCol w="674554">
                  <a:extLst>
                    <a:ext uri="{9D8B030D-6E8A-4147-A177-3AD203B41FA5}">
                      <a16:colId xmlns:a16="http://schemas.microsoft.com/office/drawing/2014/main" val="372418712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5280996"/>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0158071"/>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284034"/>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28.76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0510486"/>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10.97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86168954"/>
                  </a:ext>
                </a:extLst>
              </a:tr>
              <a:tr h="152400">
                <a:tc>
                  <a:txBody>
                    <a:bodyPr/>
                    <a:lstStyle/>
                    <a:p>
                      <a:pPr algn="l" fontAlgn="ctr"/>
                      <a:r>
                        <a:rPr lang="en-CA" sz="1000" b="0" i="0" u="none" strike="noStrike">
                          <a:effectLst/>
                          <a:latin typeface="Calibri" panose="020F0502020204030204" pitchFamily="34" charset="0"/>
                        </a:rPr>
                        <a:t>Connect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dirty="0">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7986663"/>
                  </a:ext>
                </a:extLst>
              </a:tr>
            </a:tbl>
          </a:graphicData>
        </a:graphic>
      </p:graphicFrame>
      <p:graphicFrame>
        <p:nvGraphicFramePr>
          <p:cNvPr id="16" name="Chart 15">
            <a:extLst>
              <a:ext uri="{FF2B5EF4-FFF2-40B4-BE49-F238E27FC236}">
                <a16:creationId xmlns:a16="http://schemas.microsoft.com/office/drawing/2014/main" id="{00000000-0008-0000-1200-00001F000000}"/>
              </a:ext>
            </a:extLst>
          </p:cNvPr>
          <p:cNvGraphicFramePr>
            <a:graphicFrameLocks/>
          </p:cNvGraphicFramePr>
          <p:nvPr>
            <p:extLst>
              <p:ext uri="{D42A27DB-BD31-4B8C-83A1-F6EECF244321}">
                <p14:modId xmlns:p14="http://schemas.microsoft.com/office/powerpoint/2010/main" val="1861815912"/>
              </p:ext>
            </p:extLst>
          </p:nvPr>
        </p:nvGraphicFramePr>
        <p:xfrm>
          <a:off x="80388" y="1742012"/>
          <a:ext cx="4048760" cy="44407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5845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92175" y="536575"/>
            <a:ext cx="8001000" cy="1216025"/>
          </a:xfrm>
        </p:spPr>
        <p:txBody>
          <a:bodyPr>
            <a:normAutofit/>
          </a:bodyPr>
          <a:lstStyle/>
          <a:p>
            <a:r>
              <a:rPr lang="en-US" dirty="0">
                <a:solidFill>
                  <a:schemeClr val="tx1">
                    <a:lumMod val="50000"/>
                    <a:lumOff val="50000"/>
                  </a:schemeClr>
                </a:solidFill>
              </a:rPr>
              <a:t>Loans and Mortgages –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215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DF5A854-47A7-4DDF-9967-AA03C81D7260}" type="slidenum">
              <a:rPr lang="en-US" b="0" smtClean="0">
                <a:solidFill>
                  <a:schemeClr val="bg1"/>
                </a:solidFill>
              </a:rPr>
              <a:pPr/>
              <a:t>55</a:t>
            </a:fld>
            <a:endParaRPr lang="en-US" b="0" dirty="0">
              <a:solidFill>
                <a:schemeClr val="bg1"/>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800" y="4419600"/>
            <a:ext cx="457200" cy="189781"/>
          </a:xfrm>
          <a:prstGeom prst="rect">
            <a:avLst/>
          </a:prstGeom>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41800" y="3039790"/>
            <a:ext cx="635000" cy="27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DCCF2E16-6643-A446-BEE4-903952ED4D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74" r="72511"/>
          <a:stretch/>
        </p:blipFill>
        <p:spPr>
          <a:xfrm>
            <a:off x="4241800" y="4937399"/>
            <a:ext cx="494722" cy="244201"/>
          </a:xfrm>
          <a:prstGeom prst="rect">
            <a:avLst/>
          </a:prstGeom>
        </p:spPr>
      </p:pic>
      <p:sp>
        <p:nvSpPr>
          <p:cNvPr id="14" name="TextBox 13">
            <a:extLst>
              <a:ext uri="{FF2B5EF4-FFF2-40B4-BE49-F238E27FC236}">
                <a16:creationId xmlns:a16="http://schemas.microsoft.com/office/drawing/2014/main" id="{B6E96E6C-0A50-DA4E-99D8-F762563C17DA}"/>
              </a:ext>
            </a:extLst>
          </p:cNvPr>
          <p:cNvSpPr txBox="1"/>
          <p:nvPr/>
        </p:nvSpPr>
        <p:spPr>
          <a:xfrm>
            <a:off x="5281790" y="1885770"/>
            <a:ext cx="3674501" cy="1015663"/>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First Calgary merged with Chinook Credit Union November 2014 to create Connect First</a:t>
            </a:r>
          </a:p>
          <a:p>
            <a:pPr marL="171450" indent="-171450" algn="l">
              <a:buFont typeface="Arial" charset="0"/>
              <a:buChar char="•"/>
            </a:pPr>
            <a:r>
              <a:rPr lang="en-US" b="0" dirty="0">
                <a:latin typeface="+mn-lt"/>
              </a:rPr>
              <a:t>Connect First merged with Mountain View August 2018</a:t>
            </a:r>
          </a:p>
        </p:txBody>
      </p:sp>
      <p:graphicFrame>
        <p:nvGraphicFramePr>
          <p:cNvPr id="15" name="Chart 14">
            <a:extLst>
              <a:ext uri="{FF2B5EF4-FFF2-40B4-BE49-F238E27FC236}">
                <a16:creationId xmlns:a16="http://schemas.microsoft.com/office/drawing/2014/main" id="{00000000-0008-0000-1200-000020000000}"/>
              </a:ext>
            </a:extLst>
          </p:cNvPr>
          <p:cNvGraphicFramePr>
            <a:graphicFrameLocks/>
          </p:cNvGraphicFramePr>
          <p:nvPr>
            <p:extLst>
              <p:ext uri="{D42A27DB-BD31-4B8C-83A1-F6EECF244321}">
                <p14:modId xmlns:p14="http://schemas.microsoft.com/office/powerpoint/2010/main" val="906472635"/>
              </p:ext>
            </p:extLst>
          </p:nvPr>
        </p:nvGraphicFramePr>
        <p:xfrm>
          <a:off x="187708" y="1766833"/>
          <a:ext cx="4048760" cy="44053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2">
            <a:extLst>
              <a:ext uri="{FF2B5EF4-FFF2-40B4-BE49-F238E27FC236}">
                <a16:creationId xmlns:a16="http://schemas.microsoft.com/office/drawing/2014/main" id="{2575A2C1-35D3-524C-B5E1-281BBAC9075A}"/>
              </a:ext>
            </a:extLst>
          </p:cNvPr>
          <p:cNvGraphicFramePr>
            <a:graphicFrameLocks noGrp="1"/>
          </p:cNvGraphicFramePr>
          <p:nvPr>
            <p:extLst>
              <p:ext uri="{D42A27DB-BD31-4B8C-83A1-F6EECF244321}">
                <p14:modId xmlns:p14="http://schemas.microsoft.com/office/powerpoint/2010/main" val="1656946852"/>
              </p:ext>
            </p:extLst>
          </p:nvPr>
        </p:nvGraphicFramePr>
        <p:xfrm>
          <a:off x="5281791" y="5108329"/>
          <a:ext cx="3733799" cy="1066800"/>
        </p:xfrm>
        <a:graphic>
          <a:graphicData uri="http://schemas.openxmlformats.org/drawingml/2006/table">
            <a:tbl>
              <a:tblPr/>
              <a:tblGrid>
                <a:gridCol w="1710137">
                  <a:extLst>
                    <a:ext uri="{9D8B030D-6E8A-4147-A177-3AD203B41FA5}">
                      <a16:colId xmlns:a16="http://schemas.microsoft.com/office/drawing/2014/main" val="626309433"/>
                    </a:ext>
                  </a:extLst>
                </a:gridCol>
                <a:gridCol w="674554">
                  <a:extLst>
                    <a:ext uri="{9D8B030D-6E8A-4147-A177-3AD203B41FA5}">
                      <a16:colId xmlns:a16="http://schemas.microsoft.com/office/drawing/2014/main" val="3759835783"/>
                    </a:ext>
                  </a:extLst>
                </a:gridCol>
                <a:gridCol w="674554">
                  <a:extLst>
                    <a:ext uri="{9D8B030D-6E8A-4147-A177-3AD203B41FA5}">
                      <a16:colId xmlns:a16="http://schemas.microsoft.com/office/drawing/2014/main" val="2738353157"/>
                    </a:ext>
                  </a:extLst>
                </a:gridCol>
                <a:gridCol w="674554">
                  <a:extLst>
                    <a:ext uri="{9D8B030D-6E8A-4147-A177-3AD203B41FA5}">
                      <a16:colId xmlns:a16="http://schemas.microsoft.com/office/drawing/2014/main" val="4013698843"/>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962239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538261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3420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65570903"/>
                  </a:ext>
                </a:extLst>
              </a:tr>
              <a:tr h="152400">
                <a:tc>
                  <a:txBody>
                    <a:bodyPr/>
                    <a:lstStyle/>
                    <a:p>
                      <a:pPr algn="l" fontAlgn="ctr"/>
                      <a:r>
                        <a:rPr lang="en-CA" sz="1000" b="0" i="0" u="none" strike="noStrike">
                          <a:effectLst/>
                          <a:latin typeface="Calibri" panose="020F0502020204030204" pitchFamily="34" charset="0"/>
                        </a:rPr>
                        <a:t>Servus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CA" sz="1000" b="0" i="0" u="none" strike="noStrike">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61185293"/>
                  </a:ext>
                </a:extLst>
              </a:tr>
              <a:tr h="152400">
                <a:tc>
                  <a:txBody>
                    <a:bodyPr/>
                    <a:lstStyle/>
                    <a:p>
                      <a:pPr algn="l" fontAlgn="ctr"/>
                      <a:r>
                        <a:rPr lang="en-CA" sz="1000" b="0" i="0" u="none" strike="noStrike">
                          <a:effectLst/>
                          <a:latin typeface="Calibri" panose="020F0502020204030204" pitchFamily="34" charset="0"/>
                        </a:rPr>
                        <a:t>Conect First</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125125302"/>
                  </a:ext>
                </a:extLst>
              </a:tr>
              <a:tr h="152400">
                <a:tc>
                  <a:txBody>
                    <a:bodyPr/>
                    <a:lstStyle/>
                    <a:p>
                      <a:pPr algn="l" fontAlgn="ctr"/>
                      <a:r>
                        <a:rPr lang="en-CA" sz="1000" b="0" i="0" u="none" strike="noStrike">
                          <a:effectLst/>
                          <a:latin typeface="Calibri" panose="020F0502020204030204" pitchFamily="34" charset="0"/>
                        </a:rPr>
                        <a:t>Alberta Treasury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9.678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a:txBody>
                    <a:bodyPr/>
                    <a:lstStyle/>
                    <a:p>
                      <a:pPr algn="ctr" fontAlgn="ctr"/>
                      <a:r>
                        <a:rPr lang="en-CA" sz="1000" b="0" i="0" u="none" strike="noStrike" dirty="0">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059423"/>
                  </a:ext>
                </a:extLst>
              </a:tr>
            </a:tbl>
          </a:graphicData>
        </a:graphic>
      </p:graphicFrame>
    </p:spTree>
    <p:extLst>
      <p:ext uri="{BB962C8B-B14F-4D97-AF65-F5344CB8AC3E}">
        <p14:creationId xmlns:p14="http://schemas.microsoft.com/office/powerpoint/2010/main" val="4074686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2497" y="162718"/>
            <a:ext cx="2895600" cy="1600200"/>
          </a:xfrm>
        </p:spPr>
        <p:txBody>
          <a:bodyPr/>
          <a:lstStyle/>
          <a:p>
            <a:r>
              <a:rPr lang="en-CA" dirty="0"/>
              <a:t>% Changes in Share of Total Market</a:t>
            </a:r>
            <a:endParaRPr lang="en-US" dirty="0"/>
          </a:p>
        </p:txBody>
      </p:sp>
      <p:sp>
        <p:nvSpPr>
          <p:cNvPr id="3379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7C61B9C-8D63-49EB-B73C-827880ED1458}" type="slidenum">
              <a:rPr lang="en-US" b="0" smtClean="0">
                <a:solidFill>
                  <a:schemeClr val="bg1"/>
                </a:solidFill>
              </a:rPr>
              <a:pPr/>
              <a:t>56</a:t>
            </a:fld>
            <a:endParaRPr lang="en-US" b="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11" name="Group 10"/>
          <p:cNvGrpSpPr/>
          <p:nvPr/>
        </p:nvGrpSpPr>
        <p:grpSpPr>
          <a:xfrm>
            <a:off x="869089" y="971547"/>
            <a:ext cx="3227522" cy="708025"/>
            <a:chOff x="381000" y="457200"/>
            <a:chExt cx="3483542" cy="746125"/>
          </a:xfrm>
        </p:grpSpPr>
        <p:sp>
          <p:nvSpPr>
            <p:cNvPr id="12" name="Rectangle 11"/>
            <p:cNvSpPr/>
            <p:nvPr/>
          </p:nvSpPr>
          <p:spPr>
            <a:xfrm>
              <a:off x="381000" y="457200"/>
              <a:ext cx="3429000" cy="685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a:ext>
              </a:extLst>
            </a:blip>
            <a:srcRect r="15196"/>
            <a:stretch/>
          </p:blipFill>
          <p:spPr>
            <a:xfrm>
              <a:off x="457200" y="503238"/>
              <a:ext cx="3407342" cy="700087"/>
            </a:xfrm>
            <a:prstGeom prst="rect">
              <a:avLst/>
            </a:prstGeom>
            <a:ln>
              <a:noFill/>
            </a:ln>
            <a:effectLst/>
          </p:spPr>
        </p:pic>
      </p:grpSp>
      <p:sp>
        <p:nvSpPr>
          <p:cNvPr id="4" name="TextBox 3"/>
          <p:cNvSpPr txBox="1"/>
          <p:nvPr/>
        </p:nvSpPr>
        <p:spPr>
          <a:xfrm>
            <a:off x="4953000" y="1850499"/>
            <a:ext cx="3406775" cy="2554545"/>
          </a:xfrm>
          <a:prstGeom prst="rect">
            <a:avLst/>
          </a:prstGeom>
          <a:noFill/>
        </p:spPr>
        <p:txBody>
          <a:bodyPr wrap="square" rtlCol="0">
            <a:spAutoFit/>
          </a:bodyPr>
          <a:lstStyle/>
          <a:p>
            <a:pPr algn="l"/>
            <a:r>
              <a:rPr lang="en-US" sz="1000" dirty="0"/>
              <a:t>2020 Annual Report</a:t>
            </a:r>
          </a:p>
          <a:p>
            <a:pPr algn="l"/>
            <a:r>
              <a:rPr lang="en-US" sz="1000" b="0" dirty="0"/>
              <a:t>Over the next decade, we will fundamentally shift how we invest in team members and technology to better deliver advice, products, and services through five strategies. </a:t>
            </a:r>
          </a:p>
          <a:p>
            <a:pPr lvl="1" algn="l"/>
            <a:r>
              <a:rPr lang="en-US" sz="1000" b="0" dirty="0"/>
              <a:t>●  ATB Customer Experience Strategy: Shifting Our Services and Service Model; </a:t>
            </a:r>
          </a:p>
          <a:p>
            <a:pPr lvl="1" algn="l"/>
            <a:r>
              <a:rPr lang="en-US" sz="1000" b="0" dirty="0"/>
              <a:t>●  ATB Growth Strategy: Investing in and Growing Business and Wealth; </a:t>
            </a:r>
          </a:p>
          <a:p>
            <a:pPr lvl="1" algn="l"/>
            <a:r>
              <a:rPr lang="en-US" sz="1000" b="0" dirty="0"/>
              <a:t>●  ATB Expert-Advisory-Services Strategy: Offering Personal, Data-Driven Advice; </a:t>
            </a:r>
          </a:p>
          <a:p>
            <a:pPr lvl="1" algn="l"/>
            <a:r>
              <a:rPr lang="en-US" sz="1000" b="0" dirty="0"/>
              <a:t>●  ATB Platform Strategy: Digitally Enabling a Better Experience for Our Customers; and </a:t>
            </a:r>
          </a:p>
          <a:p>
            <a:pPr lvl="1" algn="l"/>
            <a:r>
              <a:rPr lang="en-US" sz="1000" b="0" dirty="0"/>
              <a:t>●  ATB Edge Strategy: Exploring the Art of the Possible. </a:t>
            </a:r>
            <a:endParaRPr lang="en-US" sz="1000" b="0" dirty="0">
              <a:effectLst/>
            </a:endParaRPr>
          </a:p>
        </p:txBody>
      </p:sp>
      <p:graphicFrame>
        <p:nvGraphicFramePr>
          <p:cNvPr id="14" name="Chart 13">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143531173"/>
              </p:ext>
            </p:extLst>
          </p:nvPr>
        </p:nvGraphicFramePr>
        <p:xfrm>
          <a:off x="-22159" y="1762918"/>
          <a:ext cx="4658368" cy="444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a:extLst>
              <a:ext uri="{FF2B5EF4-FFF2-40B4-BE49-F238E27FC236}">
                <a16:creationId xmlns:a16="http://schemas.microsoft.com/office/drawing/2014/main" id="{5B8D646C-4FE7-3A48-98AE-6DE2F49F8EEC}"/>
              </a:ext>
            </a:extLst>
          </p:cNvPr>
          <p:cNvGraphicFramePr>
            <a:graphicFrameLocks noGrp="1"/>
          </p:cNvGraphicFramePr>
          <p:nvPr>
            <p:extLst>
              <p:ext uri="{D42A27DB-BD31-4B8C-83A1-F6EECF244321}">
                <p14:modId xmlns:p14="http://schemas.microsoft.com/office/powerpoint/2010/main" val="1590434244"/>
              </p:ext>
            </p:extLst>
          </p:nvPr>
        </p:nvGraphicFramePr>
        <p:xfrm>
          <a:off x="4572000" y="4511476"/>
          <a:ext cx="4457700" cy="1676400"/>
        </p:xfrm>
        <a:graphic>
          <a:graphicData uri="http://schemas.openxmlformats.org/drawingml/2006/table">
            <a:tbl>
              <a:tblPr/>
              <a:tblGrid>
                <a:gridCol w="1710844">
                  <a:extLst>
                    <a:ext uri="{9D8B030D-6E8A-4147-A177-3AD203B41FA5}">
                      <a16:colId xmlns:a16="http://schemas.microsoft.com/office/drawing/2014/main" val="3933040321"/>
                    </a:ext>
                  </a:extLst>
                </a:gridCol>
                <a:gridCol w="722357">
                  <a:extLst>
                    <a:ext uri="{9D8B030D-6E8A-4147-A177-3AD203B41FA5}">
                      <a16:colId xmlns:a16="http://schemas.microsoft.com/office/drawing/2014/main" val="1596071663"/>
                    </a:ext>
                  </a:extLst>
                </a:gridCol>
                <a:gridCol w="674833">
                  <a:extLst>
                    <a:ext uri="{9D8B030D-6E8A-4147-A177-3AD203B41FA5}">
                      <a16:colId xmlns:a16="http://schemas.microsoft.com/office/drawing/2014/main" val="391886079"/>
                    </a:ext>
                  </a:extLst>
                </a:gridCol>
                <a:gridCol w="674833">
                  <a:extLst>
                    <a:ext uri="{9D8B030D-6E8A-4147-A177-3AD203B41FA5}">
                      <a16:colId xmlns:a16="http://schemas.microsoft.com/office/drawing/2014/main" val="2169311667"/>
                    </a:ext>
                  </a:extLst>
                </a:gridCol>
                <a:gridCol w="674833">
                  <a:extLst>
                    <a:ext uri="{9D8B030D-6E8A-4147-A177-3AD203B41FA5}">
                      <a16:colId xmlns:a16="http://schemas.microsoft.com/office/drawing/2014/main" val="1451608977"/>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ATB Financial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DD9"/>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27950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626015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76004896"/>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27,325.6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03605969"/>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8,861.3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93873006"/>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36,186.9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65892181"/>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15,981.1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95933337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6,500.4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96711227"/>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22,481.5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05877413"/>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58,668.4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16163879"/>
                  </a:ext>
                </a:extLst>
              </a:tr>
              <a:tr h="152400">
                <a:tc gridSpan="5">
                  <a:txBody>
                    <a:bodyPr/>
                    <a:lstStyle/>
                    <a:p>
                      <a:pPr algn="ctr" fontAlgn="ctr"/>
                      <a:r>
                        <a:rPr lang="en-CA" sz="1000" b="0" i="0" u="none" strike="noStrike" dirty="0">
                          <a:effectLst/>
                          <a:latin typeface="Calibri" panose="020F0502020204030204" pitchFamily="34" charset="0"/>
                        </a:rPr>
                        <a:t>Highlights +/-1%, 5% and 15% for 2, 12 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6495638"/>
                  </a:ext>
                </a:extLst>
              </a:tr>
            </a:tbl>
          </a:graphicData>
        </a:graphic>
      </p:graphicFrame>
    </p:spTree>
    <p:extLst>
      <p:ext uri="{BB962C8B-B14F-4D97-AF65-F5344CB8AC3E}">
        <p14:creationId xmlns:p14="http://schemas.microsoft.com/office/powerpoint/2010/main" val="3890113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2497" y="162718"/>
            <a:ext cx="2895600" cy="1600200"/>
          </a:xfrm>
        </p:spPr>
        <p:txBody>
          <a:bodyPr/>
          <a:lstStyle/>
          <a:p>
            <a:r>
              <a:rPr lang="en-CA" dirty="0"/>
              <a:t>% Changes in Share of Alberta Bank and Credit Union Market</a:t>
            </a:r>
            <a:endParaRPr lang="en-US" dirty="0"/>
          </a:p>
        </p:txBody>
      </p:sp>
      <p:sp>
        <p:nvSpPr>
          <p:cNvPr id="3379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7C61B9C-8D63-49EB-B73C-827880ED1458}" type="slidenum">
              <a:rPr lang="en-US" b="0" smtClean="0">
                <a:solidFill>
                  <a:schemeClr val="bg1"/>
                </a:solidFill>
              </a:rPr>
              <a:pPr/>
              <a:t>57</a:t>
            </a:fld>
            <a:endParaRPr lang="en-US" b="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pSp>
        <p:nvGrpSpPr>
          <p:cNvPr id="11" name="Group 10"/>
          <p:cNvGrpSpPr/>
          <p:nvPr/>
        </p:nvGrpSpPr>
        <p:grpSpPr>
          <a:xfrm>
            <a:off x="869089" y="971547"/>
            <a:ext cx="3227522" cy="708025"/>
            <a:chOff x="381000" y="457200"/>
            <a:chExt cx="3483542" cy="746125"/>
          </a:xfrm>
        </p:grpSpPr>
        <p:sp>
          <p:nvSpPr>
            <p:cNvPr id="12" name="Rectangle 11"/>
            <p:cNvSpPr/>
            <p:nvPr/>
          </p:nvSpPr>
          <p:spPr>
            <a:xfrm>
              <a:off x="381000" y="457200"/>
              <a:ext cx="3429000" cy="685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a:ext>
              </a:extLst>
            </a:blip>
            <a:srcRect r="15196"/>
            <a:stretch/>
          </p:blipFill>
          <p:spPr>
            <a:xfrm>
              <a:off x="457200" y="503238"/>
              <a:ext cx="3407342" cy="700087"/>
            </a:xfrm>
            <a:prstGeom prst="rect">
              <a:avLst/>
            </a:prstGeom>
            <a:ln>
              <a:noFill/>
            </a:ln>
            <a:effectLst/>
          </p:spPr>
        </p:pic>
      </p:grpSp>
      <p:graphicFrame>
        <p:nvGraphicFramePr>
          <p:cNvPr id="15" name="Chart 14">
            <a:extLst>
              <a:ext uri="{FF2B5EF4-FFF2-40B4-BE49-F238E27FC236}">
                <a16:creationId xmlns:a16="http://schemas.microsoft.com/office/drawing/2014/main" id="{00000000-0008-0000-1200-00000B000000}"/>
              </a:ext>
            </a:extLst>
          </p:cNvPr>
          <p:cNvGraphicFramePr>
            <a:graphicFrameLocks/>
          </p:cNvGraphicFramePr>
          <p:nvPr>
            <p:extLst>
              <p:ext uri="{D42A27DB-BD31-4B8C-83A1-F6EECF244321}">
                <p14:modId xmlns:p14="http://schemas.microsoft.com/office/powerpoint/2010/main" val="2198826723"/>
              </p:ext>
            </p:extLst>
          </p:nvPr>
        </p:nvGraphicFramePr>
        <p:xfrm>
          <a:off x="100065" y="1679572"/>
          <a:ext cx="4319535" cy="4508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72A00ACB-F2C1-8043-92D7-B57A6EEA48A9}"/>
              </a:ext>
            </a:extLst>
          </p:cNvPr>
          <p:cNvGraphicFramePr>
            <a:graphicFrameLocks noGrp="1"/>
          </p:cNvGraphicFramePr>
          <p:nvPr>
            <p:extLst>
              <p:ext uri="{D42A27DB-BD31-4B8C-83A1-F6EECF244321}">
                <p14:modId xmlns:p14="http://schemas.microsoft.com/office/powerpoint/2010/main" val="488183794"/>
              </p:ext>
            </p:extLst>
          </p:nvPr>
        </p:nvGraphicFramePr>
        <p:xfrm>
          <a:off x="5259336" y="4359076"/>
          <a:ext cx="3784599" cy="1828800"/>
        </p:xfrm>
        <a:graphic>
          <a:graphicData uri="http://schemas.openxmlformats.org/drawingml/2006/table">
            <a:tbl>
              <a:tblPr/>
              <a:tblGrid>
                <a:gridCol w="1711628">
                  <a:extLst>
                    <a:ext uri="{9D8B030D-6E8A-4147-A177-3AD203B41FA5}">
                      <a16:colId xmlns:a16="http://schemas.microsoft.com/office/drawing/2014/main" val="950282271"/>
                    </a:ext>
                  </a:extLst>
                </a:gridCol>
                <a:gridCol w="722687">
                  <a:extLst>
                    <a:ext uri="{9D8B030D-6E8A-4147-A177-3AD203B41FA5}">
                      <a16:colId xmlns:a16="http://schemas.microsoft.com/office/drawing/2014/main" val="3975418380"/>
                    </a:ext>
                  </a:extLst>
                </a:gridCol>
                <a:gridCol w="675142">
                  <a:extLst>
                    <a:ext uri="{9D8B030D-6E8A-4147-A177-3AD203B41FA5}">
                      <a16:colId xmlns:a16="http://schemas.microsoft.com/office/drawing/2014/main" val="2756033431"/>
                    </a:ext>
                  </a:extLst>
                </a:gridCol>
                <a:gridCol w="675142">
                  <a:extLst>
                    <a:ext uri="{9D8B030D-6E8A-4147-A177-3AD203B41FA5}">
                      <a16:colId xmlns:a16="http://schemas.microsoft.com/office/drawing/2014/main" val="2359560637"/>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ATB Financial</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DD9"/>
                    </a:solidFill>
                  </a:tcPr>
                </a:tc>
                <a:tc gridSpan="3">
                  <a:txBody>
                    <a:bodyPr/>
                    <a:lstStyle/>
                    <a:p>
                      <a:pPr algn="ctr" fontAlgn="ctr"/>
                      <a:r>
                        <a:rPr lang="en-CA" sz="1000" b="1" i="0" u="none" strike="noStrike">
                          <a:effectLst/>
                          <a:latin typeface="Calibri" panose="020F0502020204030204" pitchFamily="34" charset="0"/>
                        </a:rPr>
                        <a:t>Share of Alberta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18840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96013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9624447"/>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35.48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35.9%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066149960"/>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18.16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42182865"/>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28.76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72828"/>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64641386"/>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8120875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9.68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1875823"/>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16.38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9534671"/>
                  </a:ext>
                </a:extLst>
              </a:tr>
              <a:tr h="152400">
                <a:tc gridSpan="4">
                  <a:txBody>
                    <a:bodyPr/>
                    <a:lstStyle/>
                    <a:p>
                      <a:pPr algn="ctr" fontAlgn="ctr"/>
                      <a:r>
                        <a:rPr lang="en-CA" sz="800" b="0" i="0" u="none" strike="noStrike" dirty="0">
                          <a:effectLst/>
                          <a:latin typeface="Calibri" panose="020F0502020204030204" pitchFamily="34" charset="0"/>
                        </a:rPr>
                        <a:t>Highlights +/-1%, 5% and 15% for 2, 12 and 60 months change respectively.</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8093027"/>
                  </a:ext>
                </a:extLst>
              </a:tr>
            </a:tbl>
          </a:graphicData>
        </a:graphic>
      </p:graphicFrame>
    </p:spTree>
    <p:extLst>
      <p:ext uri="{BB962C8B-B14F-4D97-AF65-F5344CB8AC3E}">
        <p14:creationId xmlns:p14="http://schemas.microsoft.com/office/powerpoint/2010/main" val="3686681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678" y="374833"/>
            <a:ext cx="4689475" cy="1216025"/>
          </a:xfrm>
        </p:spPr>
        <p:txBody>
          <a:bodyPr/>
          <a:lstStyle/>
          <a:p>
            <a:r>
              <a:rPr lang="en-CA" dirty="0"/>
              <a:t>Press Releases</a:t>
            </a:r>
          </a:p>
        </p:txBody>
      </p:sp>
      <p:sp>
        <p:nvSpPr>
          <p:cNvPr id="6" name="Content Placeholder 5"/>
          <p:cNvSpPr>
            <a:spLocks noGrp="1"/>
          </p:cNvSpPr>
          <p:nvPr>
            <p:ph idx="1"/>
          </p:nvPr>
        </p:nvSpPr>
        <p:spPr>
          <a:xfrm>
            <a:off x="852613" y="1949333"/>
            <a:ext cx="7556750" cy="4525963"/>
          </a:xfrm>
        </p:spPr>
        <p:txBody>
          <a:bodyPr>
            <a:noAutofit/>
          </a:bodyPr>
          <a:lstStyle/>
          <a:p>
            <a:r>
              <a:rPr lang="en-US" sz="1000" dirty="0"/>
              <a:t>Sept 23, 2020:  ATB Financial is ready to live on the Brightside. Alberta’s financial institution has a new, free app that helps Albertans do what they love and save at the same time. Built with leading technology, the </a:t>
            </a:r>
            <a:r>
              <a:rPr lang="en-US" sz="1000" u="sng" dirty="0">
                <a:hlinkClick r:id="rId3"/>
              </a:rPr>
              <a:t>Brightside app</a:t>
            </a:r>
            <a:r>
              <a:rPr lang="en-US" sz="1000" dirty="0"/>
              <a:t> offers customers a way to start saving without switching banks since it connects directly to wherever Albertans already do their day-to-day banking. Customers also have access to self-serve support, as well as a dedicated support team.</a:t>
            </a:r>
          </a:p>
          <a:p>
            <a:r>
              <a:rPr lang="en-US" sz="1000" dirty="0"/>
              <a:t>May 8, 2020:  Edmonton–ATB Financial (ATB) is pleased to announce the formation of ATB Private Equity, Limited Partnership (LP), a fund with $50 million of committed capital dedicated to providing minority interest equity to Alberta businesses.</a:t>
            </a:r>
          </a:p>
          <a:p>
            <a:pPr>
              <a:buFont typeface="Wingdings" pitchFamily="2" charset="2"/>
              <a:buChar char="§"/>
            </a:pPr>
            <a:r>
              <a:rPr lang="en-US" sz="1000" dirty="0"/>
              <a:t>March 18, 2020:  Edmonton—Starting immediately, customers will be able to apply for deferred payments for mortgages, personal and business loans. ATB Financial is rolling out a customer relief program to help Albertans through these challenging times.</a:t>
            </a:r>
            <a:r>
              <a:rPr lang="en-CA" sz="1000" dirty="0"/>
              <a:t> </a:t>
            </a:r>
          </a:p>
          <a:p>
            <a:pPr>
              <a:buFont typeface="Wingdings" pitchFamily="2" charset="2"/>
              <a:buChar char="§"/>
            </a:pPr>
            <a:r>
              <a:rPr lang="en-CA" sz="1000" dirty="0"/>
              <a:t>Nov 8, 2019:  ATB Financial is proud to announce its acquisition of the technology assets of Grow Technologies Inc.to bring a new, enhanced digital experience to our customers.</a:t>
            </a:r>
            <a:r>
              <a:rPr lang="en-US" sz="1000" dirty="0"/>
              <a:t> </a:t>
            </a:r>
          </a:p>
          <a:p>
            <a:pPr>
              <a:buFont typeface="Wingdings" pitchFamily="2" charset="2"/>
              <a:buChar char="§"/>
            </a:pPr>
            <a:r>
              <a:rPr lang="en-US" sz="1000" dirty="0"/>
              <a:t>May 03, 2018  Grande Prairie—ATB Financial has opened the doors to its fourth Entrepreneur Centre. Located in Grande Prairie, one of Alberta’s top entrepreneurial communities, it is a place where business owners can meet to share ideas, garner support and learn from banking and business experts.</a:t>
            </a:r>
            <a:endParaRPr lang="en-US" sz="1000" b="1" dirty="0"/>
          </a:p>
          <a:p>
            <a:pPr fontAlgn="base">
              <a:buFont typeface="Wingdings" pitchFamily="2" charset="2"/>
              <a:buChar char="§"/>
            </a:pPr>
            <a:r>
              <a:rPr lang="en-US" sz="1000" b="1" dirty="0"/>
              <a:t>February 27, 2018:  </a:t>
            </a:r>
            <a:r>
              <a:rPr lang="en-US" sz="1000" dirty="0"/>
              <a:t>ATB Financial has opened the doors at a new location with a unique purpose—to serve the arts community. The Branch for Arts &amp; Culture is located inside the historic CKUA building in downtown Edmonton.   </a:t>
            </a:r>
            <a:r>
              <a:rPr lang="en-US" sz="1000" dirty="0">
                <a:hlinkClick r:id="rId4"/>
              </a:rPr>
              <a:t>The Branch</a:t>
            </a:r>
            <a:r>
              <a:rPr lang="en-US" sz="1000" dirty="0"/>
              <a:t> will cater to artists, businesses and non-profits working in Alberta's creative industries. </a:t>
            </a:r>
            <a:endParaRPr lang="en-US" sz="1000" b="1" dirty="0"/>
          </a:p>
          <a:p>
            <a:pPr>
              <a:buFont typeface="Wingdings" pitchFamily="2" charset="2"/>
              <a:buChar char="§"/>
            </a:pPr>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58</a:t>
            </a:fld>
            <a:endParaRPr lang="en-US"/>
          </a:p>
        </p:txBody>
      </p:sp>
      <p:sp>
        <p:nvSpPr>
          <p:cNvPr id="3" name="TextBox 2"/>
          <p:cNvSpPr txBox="1"/>
          <p:nvPr/>
        </p:nvSpPr>
        <p:spPr>
          <a:xfrm>
            <a:off x="8458200" y="6566356"/>
            <a:ext cx="61488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5"/>
              </a:rPr>
              <a:t>Press</a:t>
            </a:r>
            <a:endParaRPr lang="en-CA" sz="800" b="0" dirty="0">
              <a:ln>
                <a:solidFill>
                  <a:schemeClr val="bg1"/>
                </a:solidFill>
              </a:ln>
              <a:solidFill>
                <a:schemeClr val="tx1"/>
              </a:solidFill>
            </a:endParaRPr>
          </a:p>
        </p:txBody>
      </p:sp>
      <p:sp>
        <p:nvSpPr>
          <p:cNvPr id="13"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pSp>
        <p:nvGrpSpPr>
          <p:cNvPr id="10" name="Group 9"/>
          <p:cNvGrpSpPr/>
          <p:nvPr/>
        </p:nvGrpSpPr>
        <p:grpSpPr>
          <a:xfrm>
            <a:off x="869089" y="971547"/>
            <a:ext cx="3227522" cy="708025"/>
            <a:chOff x="381000" y="457200"/>
            <a:chExt cx="3483542" cy="746125"/>
          </a:xfrm>
        </p:grpSpPr>
        <p:sp>
          <p:nvSpPr>
            <p:cNvPr id="11" name="Rectangle 10"/>
            <p:cNvSpPr/>
            <p:nvPr/>
          </p:nvSpPr>
          <p:spPr>
            <a:xfrm>
              <a:off x="381000" y="457200"/>
              <a:ext cx="3429000" cy="685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6">
              <a:extLst>
                <a:ext uri="{28A0092B-C50C-407E-A947-70E740481C1C}">
                  <a14:useLocalDpi xmlns:a14="http://schemas.microsoft.com/office/drawing/2010/main"/>
                </a:ext>
              </a:extLst>
            </a:blip>
            <a:srcRect r="15196"/>
            <a:stretch/>
          </p:blipFill>
          <p:spPr>
            <a:xfrm>
              <a:off x="457200" y="503238"/>
              <a:ext cx="3407342" cy="700087"/>
            </a:xfrm>
            <a:prstGeom prst="rect">
              <a:avLst/>
            </a:prstGeom>
            <a:ln>
              <a:noFill/>
            </a:ln>
            <a:effectLst/>
          </p:spPr>
        </p:pic>
      </p:grpSp>
      <p:sp>
        <p:nvSpPr>
          <p:cNvPr id="14" name="Rectangle 13"/>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2083725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28832"/>
            <a:ext cx="2667000" cy="1600200"/>
          </a:xfrm>
        </p:spPr>
        <p:txBody>
          <a:bodyPr/>
          <a:lstStyle/>
          <a:p>
            <a:r>
              <a:rPr lang="en-CA" dirty="0"/>
              <a:t>% Changes in Share of Total Market</a:t>
            </a:r>
            <a:endParaRPr lang="en-US" dirty="0"/>
          </a:p>
        </p:txBody>
      </p:sp>
      <p:sp>
        <p:nvSpPr>
          <p:cNvPr id="3174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91B1681-E5D2-4642-84AB-5A3B8BF3B1AC}" type="slidenum">
              <a:rPr lang="en-US" b="0" smtClean="0">
                <a:solidFill>
                  <a:schemeClr val="bg1"/>
                </a:solidFill>
              </a:rPr>
              <a:pPr/>
              <a:t>59</a:t>
            </a:fld>
            <a:endParaRPr lang="en-US" b="0">
              <a:solidFill>
                <a:schemeClr val="bg1"/>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sp>
        <p:nvSpPr>
          <p:cNvPr id="9"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10" name="TextBox 9"/>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sp>
        <p:nvSpPr>
          <p:cNvPr id="4" name="TextBox 3"/>
          <p:cNvSpPr txBox="1"/>
          <p:nvPr/>
        </p:nvSpPr>
        <p:spPr>
          <a:xfrm>
            <a:off x="4343400" y="1825652"/>
            <a:ext cx="4304998" cy="1569660"/>
          </a:xfrm>
          <a:prstGeom prst="rect">
            <a:avLst/>
          </a:prstGeom>
          <a:noFill/>
        </p:spPr>
        <p:txBody>
          <a:bodyPr wrap="square" rtlCol="0">
            <a:spAutoFit/>
          </a:bodyPr>
          <a:lstStyle/>
          <a:p>
            <a:pPr algn="l"/>
            <a:r>
              <a:rPr lang="en-US" b="0" dirty="0"/>
              <a:t>Servus is Canada’s 4th largest and Alberta’s largest credit union with assets of $17.2B, 381k members and 101 locations. (Q4’20)</a:t>
            </a:r>
          </a:p>
          <a:p>
            <a:pPr algn="l"/>
            <a:r>
              <a:rPr lang="en-US" b="0" dirty="0"/>
              <a:t>Merged with Safeway Credit Union June 2018</a:t>
            </a:r>
          </a:p>
          <a:p>
            <a:pPr algn="l"/>
            <a:endParaRPr lang="en-US" b="0" dirty="0"/>
          </a:p>
          <a:p>
            <a:pPr algn="l"/>
            <a:r>
              <a:rPr lang="en-US" b="0" dirty="0"/>
              <a:t>Demand and Term split updated annually.</a:t>
            </a:r>
          </a:p>
          <a:p>
            <a:pPr algn="l"/>
            <a:endParaRPr lang="en-US" b="0" dirty="0"/>
          </a:p>
          <a:p>
            <a:pPr algn="l"/>
            <a:endParaRPr lang="en-US" b="0" dirty="0"/>
          </a:p>
        </p:txBody>
      </p:sp>
      <p:graphicFrame>
        <p:nvGraphicFramePr>
          <p:cNvPr id="13" name="Chart 12">
            <a:extLst>
              <a:ext uri="{FF2B5EF4-FFF2-40B4-BE49-F238E27FC236}">
                <a16:creationId xmlns:a16="http://schemas.microsoft.com/office/drawing/2014/main" id="{00000000-0008-0000-0500-000012000000}"/>
              </a:ext>
            </a:extLst>
          </p:cNvPr>
          <p:cNvGraphicFramePr>
            <a:graphicFrameLocks/>
          </p:cNvGraphicFramePr>
          <p:nvPr>
            <p:extLst>
              <p:ext uri="{D42A27DB-BD31-4B8C-83A1-F6EECF244321}">
                <p14:modId xmlns:p14="http://schemas.microsoft.com/office/powerpoint/2010/main" val="3671895615"/>
              </p:ext>
            </p:extLst>
          </p:nvPr>
        </p:nvGraphicFramePr>
        <p:xfrm>
          <a:off x="182562" y="1752600"/>
          <a:ext cx="3479800" cy="43150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8FF343A5-F100-47ED-A600-9BF2C904F9E0}"/>
              </a:ext>
            </a:extLst>
          </p:cNvPr>
          <p:cNvGraphicFramePr>
            <a:graphicFrameLocks noChangeAspect="1"/>
          </p:cNvGraphicFramePr>
          <p:nvPr>
            <p:extLst>
              <p:ext uri="{D42A27DB-BD31-4B8C-83A1-F6EECF244321}">
                <p14:modId xmlns:p14="http://schemas.microsoft.com/office/powerpoint/2010/main" val="1133819392"/>
              </p:ext>
            </p:extLst>
          </p:nvPr>
        </p:nvGraphicFramePr>
        <p:xfrm>
          <a:off x="4419600" y="4495800"/>
          <a:ext cx="4576763" cy="1681163"/>
        </p:xfrm>
        <a:graphic>
          <a:graphicData uri="http://schemas.openxmlformats.org/presentationml/2006/ole">
            <mc:AlternateContent xmlns:mc="http://schemas.openxmlformats.org/markup-compatibility/2006">
              <mc:Choice xmlns:v="urn:schemas-microsoft-com:vml" Requires="v">
                <p:oleObj spid="_x0000_s7169" name="Macro-Enabled Worksheet" r:id="rId6" imgW="4576877" imgH="1681017" progId="Excel.SheetMacroEnabled.12">
                  <p:link updateAutomatic="1"/>
                </p:oleObj>
              </mc:Choice>
              <mc:Fallback>
                <p:oleObj name="Macro-Enabled Worksheet" r:id="rId6" imgW="4576877" imgH="1681017" progId="Excel.SheetMacroEnabled.12">
                  <p:link updateAutomatic="1"/>
                  <p:pic>
                    <p:nvPicPr>
                      <p:cNvPr id="6" name="Object 5">
                        <a:extLst>
                          <a:ext uri="{FF2B5EF4-FFF2-40B4-BE49-F238E27FC236}">
                            <a16:creationId xmlns:a16="http://schemas.microsoft.com/office/drawing/2014/main" id="{8FF343A5-F100-47ED-A600-9BF2C904F9E0}"/>
                          </a:ext>
                        </a:extLst>
                      </p:cNvPr>
                      <p:cNvPicPr/>
                      <p:nvPr/>
                    </p:nvPicPr>
                    <p:blipFill>
                      <a:blip r:embed="rId7"/>
                      <a:stretch>
                        <a:fillRect/>
                      </a:stretch>
                    </p:blipFill>
                    <p:spPr>
                      <a:xfrm>
                        <a:off x="4419600" y="4495800"/>
                        <a:ext cx="4576763" cy="1681163"/>
                      </a:xfrm>
                      <a:prstGeom prst="rect">
                        <a:avLst/>
                      </a:prstGeom>
                    </p:spPr>
                  </p:pic>
                </p:oleObj>
              </mc:Fallback>
            </mc:AlternateContent>
          </a:graphicData>
        </a:graphic>
      </p:graphicFrame>
    </p:spTree>
    <p:extLst>
      <p:ext uri="{BB962C8B-B14F-4D97-AF65-F5344CB8AC3E}">
        <p14:creationId xmlns:p14="http://schemas.microsoft.com/office/powerpoint/2010/main" val="356102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ABA0FD5-C008-4A3E-A2F9-DC416ACC5B87}" type="slidenum">
              <a:rPr lang="en-US" b="0" smtClean="0">
                <a:solidFill>
                  <a:schemeClr val="bg1"/>
                </a:solidFill>
              </a:rPr>
              <a:pPr/>
              <a:t>6</a:t>
            </a:fld>
            <a:endParaRPr lang="en-US" b="0">
              <a:solidFill>
                <a:schemeClr val="bg1"/>
              </a:solidFill>
            </a:endParaRPr>
          </a:p>
        </p:txBody>
      </p:sp>
      <p:sp>
        <p:nvSpPr>
          <p:cNvPr id="7" name="TextBox 6"/>
          <p:cNvSpPr txBox="1"/>
          <p:nvPr/>
        </p:nvSpPr>
        <p:spPr>
          <a:xfrm>
            <a:off x="7425344" y="6534626"/>
            <a:ext cx="587821" cy="215444"/>
          </a:xfrm>
          <a:prstGeom prst="rect">
            <a:avLst/>
          </a:prstGeom>
          <a:noFill/>
        </p:spPr>
        <p:txBody>
          <a:bodyPr wrap="none" rtlCol="0">
            <a:spAutoFit/>
          </a:bodyPr>
          <a:lstStyle/>
          <a:p>
            <a:r>
              <a:rPr lang="en-US" sz="800" b="0" dirty="0"/>
              <a:t>19 A 14 </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Rectangle 2"/>
          <p:cNvSpPr txBox="1">
            <a:spLocks noChangeArrowheads="1"/>
          </p:cNvSpPr>
          <p:nvPr/>
        </p:nvSpPr>
        <p:spPr>
          <a:xfrm>
            <a:off x="963827" y="245076"/>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r>
              <a:rPr lang="en-CA" dirty="0"/>
              <a:t>Market Balances by Province</a:t>
            </a:r>
            <a:br>
              <a:rPr lang="en-CA" dirty="0"/>
            </a:br>
            <a:r>
              <a:rPr lang="en-CA" sz="1600" dirty="0"/>
              <a:t>- Deposits and Loans</a:t>
            </a:r>
          </a:p>
        </p:txBody>
      </p:sp>
      <p:graphicFrame>
        <p:nvGraphicFramePr>
          <p:cNvPr id="4" name="Table 3">
            <a:extLst>
              <a:ext uri="{FF2B5EF4-FFF2-40B4-BE49-F238E27FC236}">
                <a16:creationId xmlns:a16="http://schemas.microsoft.com/office/drawing/2014/main" id="{3CACBC37-97F3-4096-AADC-371C4F64C441}"/>
              </a:ext>
            </a:extLst>
          </p:cNvPr>
          <p:cNvGraphicFramePr>
            <a:graphicFrameLocks noGrp="1"/>
          </p:cNvGraphicFramePr>
          <p:nvPr>
            <p:extLst>
              <p:ext uri="{D42A27DB-BD31-4B8C-83A1-F6EECF244321}">
                <p14:modId xmlns:p14="http://schemas.microsoft.com/office/powerpoint/2010/main" val="3389528594"/>
              </p:ext>
            </p:extLst>
          </p:nvPr>
        </p:nvGraphicFramePr>
        <p:xfrm>
          <a:off x="995362" y="4000117"/>
          <a:ext cx="5613400" cy="1971675"/>
        </p:xfrm>
        <a:graphic>
          <a:graphicData uri="http://schemas.openxmlformats.org/drawingml/2006/table">
            <a:tbl>
              <a:tblPr/>
              <a:tblGrid>
                <a:gridCol w="1219200">
                  <a:extLst>
                    <a:ext uri="{9D8B030D-6E8A-4147-A177-3AD203B41FA5}">
                      <a16:colId xmlns:a16="http://schemas.microsoft.com/office/drawing/2014/main" val="2879763970"/>
                    </a:ext>
                  </a:extLst>
                </a:gridCol>
                <a:gridCol w="736600">
                  <a:extLst>
                    <a:ext uri="{9D8B030D-6E8A-4147-A177-3AD203B41FA5}">
                      <a16:colId xmlns:a16="http://schemas.microsoft.com/office/drawing/2014/main" val="1844908419"/>
                    </a:ext>
                  </a:extLst>
                </a:gridCol>
                <a:gridCol w="736600">
                  <a:extLst>
                    <a:ext uri="{9D8B030D-6E8A-4147-A177-3AD203B41FA5}">
                      <a16:colId xmlns:a16="http://schemas.microsoft.com/office/drawing/2014/main" val="4178856969"/>
                    </a:ext>
                  </a:extLst>
                </a:gridCol>
                <a:gridCol w="584200">
                  <a:extLst>
                    <a:ext uri="{9D8B030D-6E8A-4147-A177-3AD203B41FA5}">
                      <a16:colId xmlns:a16="http://schemas.microsoft.com/office/drawing/2014/main" val="2293573061"/>
                    </a:ext>
                  </a:extLst>
                </a:gridCol>
                <a:gridCol w="584200">
                  <a:extLst>
                    <a:ext uri="{9D8B030D-6E8A-4147-A177-3AD203B41FA5}">
                      <a16:colId xmlns:a16="http://schemas.microsoft.com/office/drawing/2014/main" val="1502715617"/>
                    </a:ext>
                  </a:extLst>
                </a:gridCol>
                <a:gridCol w="584200">
                  <a:extLst>
                    <a:ext uri="{9D8B030D-6E8A-4147-A177-3AD203B41FA5}">
                      <a16:colId xmlns:a16="http://schemas.microsoft.com/office/drawing/2014/main" val="3813749063"/>
                    </a:ext>
                  </a:extLst>
                </a:gridCol>
                <a:gridCol w="584200">
                  <a:extLst>
                    <a:ext uri="{9D8B030D-6E8A-4147-A177-3AD203B41FA5}">
                      <a16:colId xmlns:a16="http://schemas.microsoft.com/office/drawing/2014/main" val="2799459581"/>
                    </a:ext>
                  </a:extLst>
                </a:gridCol>
                <a:gridCol w="584200">
                  <a:extLst>
                    <a:ext uri="{9D8B030D-6E8A-4147-A177-3AD203B41FA5}">
                      <a16:colId xmlns:a16="http://schemas.microsoft.com/office/drawing/2014/main" val="347629391"/>
                    </a:ext>
                  </a:extLst>
                </a:gridCol>
              </a:tblGrid>
              <a:tr h="508635">
                <a:tc>
                  <a:txBody>
                    <a:bodyPr/>
                    <a:lstStyle/>
                    <a:p>
                      <a:pPr algn="l" fontAlgn="ctr"/>
                      <a:r>
                        <a:rPr lang="en-CA" sz="8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CA" sz="800" b="1" i="0" u="none" strike="noStrike">
                          <a:solidFill>
                            <a:srgbClr val="FFFFFF"/>
                          </a:solidFill>
                          <a:effectLst/>
                          <a:latin typeface="Arial" panose="020B0604020202020204" pitchFamily="34" charset="0"/>
                        </a:rPr>
                        <a:t>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800" b="1" i="0" u="none" strike="noStrike">
                          <a:solidFill>
                            <a:srgbClr val="FFFFFF"/>
                          </a:solidFill>
                          <a:effectLst/>
                          <a:latin typeface="Arial" panose="020B0604020202020204" pitchFamily="34" charset="0"/>
                        </a:rPr>
                        <a:t>Total Bank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en-CA" sz="800" b="1" i="0" u="none" strike="noStrike">
                          <a:solidFill>
                            <a:srgbClr val="FFFFFF"/>
                          </a:solidFill>
                          <a:effectLst/>
                          <a:latin typeface="Arial" panose="020B0604020202020204" pitchFamily="34" charset="0"/>
                        </a:rPr>
                        <a:t>CU Balances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CA"/>
                    </a:p>
                  </a:txBody>
                  <a:tcPr/>
                </a:tc>
                <a:tc gridSpan="3">
                  <a:txBody>
                    <a:bodyPr/>
                    <a:lstStyle/>
                    <a:p>
                      <a:pPr algn="ctr" fontAlgn="ctr"/>
                      <a:r>
                        <a:rPr lang="en-CA" sz="800" b="1" i="0" u="none" strike="noStrike">
                          <a:solidFill>
                            <a:srgbClr val="FFFFFF"/>
                          </a:solidFill>
                          <a:effectLst/>
                          <a:latin typeface="Arial" panose="020B0604020202020204" pitchFamily="34" charset="0"/>
                        </a:rPr>
                        <a:t>Credit Union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17990373"/>
                  </a:ext>
                </a:extLst>
              </a:tr>
              <a:tr h="0">
                <a:tc>
                  <a:txBody>
                    <a:bodyPr/>
                    <a:lstStyle/>
                    <a:p>
                      <a:pPr algn="ctr" fontAlgn="ctr"/>
                      <a:r>
                        <a:rPr lang="en-CA" sz="800" b="1" i="0" u="none" strike="noStrike">
                          <a:solidFill>
                            <a:srgbClr val="FFFFFF"/>
                          </a:solidFill>
                          <a:effectLst/>
                          <a:latin typeface="Arial" panose="020B0604020202020204" pitchFamily="34" charset="0"/>
                        </a:rPr>
                        <a:t>Total 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CA" sz="800" b="1" i="0" u="none" strike="noStrike">
                          <a:solidFill>
                            <a:srgbClr val="000000"/>
                          </a:solidFill>
                          <a:effectLst/>
                          <a:latin typeface="Arial" panose="020B0604020202020204" pitchFamily="34" charset="0"/>
                        </a:rPr>
                        <a:t>Q2'21 Balances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1" i="0" u="none" strike="noStrike">
                          <a:solidFill>
                            <a:srgbClr val="000000"/>
                          </a:solidFill>
                          <a:effectLst/>
                          <a:latin typeface="Arial" panose="020B0604020202020204" pitchFamily="34" charset="0"/>
                        </a:rPr>
                        <a:t>Q2'21 Balances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1" i="0" u="none" strike="noStrike">
                          <a:solidFill>
                            <a:srgbClr val="000000"/>
                          </a:solidFill>
                          <a:effectLst/>
                          <a:latin typeface="Arial" panose="020B0604020202020204" pitchFamily="34" charset="0"/>
                        </a:rPr>
                        <a:t>Q2'21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1" i="0" u="none" strike="noStrike">
                          <a:solidFill>
                            <a:srgbClr val="000000"/>
                          </a:solidFill>
                          <a:effectLst/>
                          <a:latin typeface="Arial" panose="020B0604020202020204" pitchFamily="34" charset="0"/>
                        </a:rPr>
                        <a:t>12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1" i="0" u="none" strike="noStrike">
                          <a:solidFill>
                            <a:srgbClr val="000000"/>
                          </a:solidFill>
                          <a:effectLst/>
                          <a:latin typeface="Arial" panose="020B0604020202020204" pitchFamily="34" charset="0"/>
                        </a:rPr>
                        <a:t>60 Month %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741334"/>
                  </a:ext>
                </a:extLst>
              </a:tr>
              <a:tr h="152400">
                <a:tc>
                  <a:txBody>
                    <a:bodyPr/>
                    <a:lstStyle/>
                    <a:p>
                      <a:pPr algn="l" fontAlgn="b"/>
                      <a:r>
                        <a:rPr lang="en-CA" sz="800" b="0" i="0" u="none" strike="noStrike">
                          <a:solidFill>
                            <a:srgbClr val="000000"/>
                          </a:solidFill>
                          <a:effectLst/>
                          <a:latin typeface="Arial" panose="020B0604020202020204" pitchFamily="34" charset="0"/>
                        </a:rPr>
                        <a:t>British Columbia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71,507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401,236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800" b="0" i="0" u="none" strike="noStrike">
                          <a:solidFill>
                            <a:srgbClr val="9C0006"/>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CA" sz="800" b="0" i="0" u="none" strike="noStrike">
                          <a:solidFill>
                            <a:srgbClr val="000000"/>
                          </a:solidFill>
                          <a:effectLst/>
                          <a:latin typeface="Arial" panose="020B060402020202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800" b="0" i="0" u="none" strike="noStrike">
                          <a:solidFill>
                            <a:srgbClr val="000000"/>
                          </a:solidFill>
                          <a:effectLst/>
                          <a:latin typeface="Arial" panose="020B060402020202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800" b="0" i="0" u="none" strike="noStrike" dirty="0">
                          <a:solidFill>
                            <a:srgbClr val="9C0006"/>
                          </a:solidFill>
                          <a:effectLst/>
                          <a:latin typeface="Arial" panose="020B060402020202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r" fontAlgn="b"/>
                      <a:r>
                        <a:rPr lang="en-CA" sz="800" b="0" i="0" u="none" strike="noStrike">
                          <a:solidFill>
                            <a:srgbClr val="9C0006"/>
                          </a:solidFill>
                          <a:effectLst/>
                          <a:latin typeface="Arial" panose="020B060402020202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65636962"/>
                  </a:ext>
                </a:extLst>
              </a:tr>
              <a:tr h="152400">
                <a:tc>
                  <a:txBody>
                    <a:bodyPr/>
                    <a:lstStyle/>
                    <a:p>
                      <a:pPr algn="l" fontAlgn="b"/>
                      <a:r>
                        <a:rPr lang="en-CA" sz="800" b="0" i="0" u="none" strike="noStrike">
                          <a:solidFill>
                            <a:srgbClr val="000000"/>
                          </a:solidFill>
                          <a:effectLst/>
                          <a:latin typeface="Arial" panose="020B0604020202020204" pitchFamily="34" charset="0"/>
                        </a:rPr>
                        <a:t>Alberta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23,189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239,179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9C0006"/>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CA" sz="800" b="0" i="0" u="none" strike="noStrike">
                          <a:solidFill>
                            <a:srgbClr val="9C0006"/>
                          </a:solidFill>
                          <a:effectLst/>
                          <a:latin typeface="Arial" panose="020B060402020202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CA" sz="800" b="0" i="0" u="none" strike="noStrike">
                          <a:solidFill>
                            <a:srgbClr val="000000"/>
                          </a:solidFill>
                          <a:effectLst/>
                          <a:latin typeface="Arial" panose="020B060402020202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6100"/>
                          </a:solidFill>
                          <a:effectLst/>
                          <a:latin typeface="Arial" panose="020B060402020202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CA" sz="800" b="0" i="0" u="none" strike="noStrike">
                          <a:solidFill>
                            <a:srgbClr val="006100"/>
                          </a:solidFill>
                          <a:effectLst/>
                          <a:latin typeface="Arial" panose="020B060402020202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666367118"/>
                  </a:ext>
                </a:extLst>
              </a:tr>
              <a:tr h="152400">
                <a:tc>
                  <a:txBody>
                    <a:bodyPr/>
                    <a:lstStyle/>
                    <a:p>
                      <a:pPr algn="l" fontAlgn="b"/>
                      <a:r>
                        <a:rPr lang="en-CA" sz="800" b="0" i="0" u="none" strike="noStrike">
                          <a:solidFill>
                            <a:srgbClr val="000000"/>
                          </a:solidFill>
                          <a:effectLst/>
                          <a:latin typeface="Arial" panose="020B0604020202020204" pitchFamily="34" charset="0"/>
                        </a:rPr>
                        <a:t>Saskatchewan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19,596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57,699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9C0006"/>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CA" sz="800" b="0" i="0" u="none" strike="noStrike">
                          <a:solidFill>
                            <a:srgbClr val="9C0006"/>
                          </a:solidFill>
                          <a:effectLst/>
                          <a:latin typeface="Arial" panose="020B060402020202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CA" sz="800" b="0" i="0" u="none" strike="noStrike">
                          <a:solidFill>
                            <a:srgbClr val="000000"/>
                          </a:solidFill>
                          <a:effectLst/>
                          <a:latin typeface="Arial" panose="020B0604020202020204" pitchFamily="34" charset="0"/>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61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CA" sz="800" b="0" i="0" u="none" strike="noStrike">
                          <a:solidFill>
                            <a:srgbClr val="006100"/>
                          </a:solidFill>
                          <a:effectLst/>
                          <a:latin typeface="Arial" panose="020B060402020202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768730689"/>
                  </a:ext>
                </a:extLst>
              </a:tr>
              <a:tr h="152400">
                <a:tc>
                  <a:txBody>
                    <a:bodyPr/>
                    <a:lstStyle/>
                    <a:p>
                      <a:pPr algn="l" fontAlgn="b"/>
                      <a:r>
                        <a:rPr lang="en-CA" sz="800" b="0" i="0" u="none" strike="noStrike">
                          <a:solidFill>
                            <a:srgbClr val="000000"/>
                          </a:solidFill>
                          <a:effectLst/>
                          <a:latin typeface="Arial" panose="020B0604020202020204" pitchFamily="34" charset="0"/>
                        </a:rPr>
                        <a:t>Manitoba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28,882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62,836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0000"/>
                          </a:solidFill>
                          <a:effectLst/>
                          <a:latin typeface="Arial" panose="020B060402020202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0000"/>
                          </a:solidFill>
                          <a:effectLst/>
                          <a:latin typeface="Arial" panose="020B060402020202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0000"/>
                          </a:solidFill>
                          <a:effectLst/>
                          <a:latin typeface="Arial" panose="020B0604020202020204" pitchFamily="34" charset="0"/>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6100"/>
                          </a:solidFill>
                          <a:effectLst/>
                          <a:latin typeface="Arial" panose="020B060402020202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CA" sz="800" b="0" i="0" u="none" strike="noStrike">
                          <a:solidFill>
                            <a:srgbClr val="0061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806804326"/>
                  </a:ext>
                </a:extLst>
              </a:tr>
              <a:tr h="152400">
                <a:tc>
                  <a:txBody>
                    <a:bodyPr/>
                    <a:lstStyle/>
                    <a:p>
                      <a:pPr algn="l" fontAlgn="b"/>
                      <a:r>
                        <a:rPr lang="en-CA" sz="800" b="0" i="0" u="none" strike="noStrike">
                          <a:solidFill>
                            <a:srgbClr val="000000"/>
                          </a:solidFill>
                          <a:effectLst/>
                          <a:latin typeface="Arial" panose="020B0604020202020204" pitchFamily="34" charset="0"/>
                        </a:rPr>
                        <a:t>Ontario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55,683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981,024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9C0006"/>
                          </a:solidFill>
                          <a:effectLst/>
                          <a:latin typeface="Arial" panose="020B060402020202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CA" sz="800" b="0" i="0" u="none" strike="noStrike">
                          <a:solidFill>
                            <a:srgbClr val="006100"/>
                          </a:solidFill>
                          <a:effectLst/>
                          <a:latin typeface="Arial" panose="020B06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CA" sz="800" b="0" i="0" u="none" strike="noStrike">
                          <a:solidFill>
                            <a:srgbClr val="000000"/>
                          </a:solidFill>
                          <a:effectLst/>
                          <a:latin typeface="Arial" panose="020B060402020202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9C0006"/>
                          </a:solidFill>
                          <a:effectLst/>
                          <a:latin typeface="Arial" panose="020B0604020202020204" pitchFamily="34" charset="0"/>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tc>
                  <a:txBody>
                    <a:bodyPr/>
                    <a:lstStyle/>
                    <a:p>
                      <a:pPr algn="r" fontAlgn="b"/>
                      <a:r>
                        <a:rPr lang="en-CA" sz="800" b="0" i="0" u="none" strike="noStrike">
                          <a:solidFill>
                            <a:srgbClr val="9C0006"/>
                          </a:solidFill>
                          <a:effectLst/>
                          <a:latin typeface="Arial" panose="020B06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197560316"/>
                  </a:ext>
                </a:extLst>
              </a:tr>
              <a:tr h="152400">
                <a:tc>
                  <a:txBody>
                    <a:bodyPr/>
                    <a:lstStyle/>
                    <a:p>
                      <a:pPr algn="l" fontAlgn="b"/>
                      <a:r>
                        <a:rPr lang="en-CA" sz="800" b="0" i="0" u="none" strike="noStrike">
                          <a:solidFill>
                            <a:srgbClr val="000000"/>
                          </a:solidFill>
                          <a:effectLst/>
                          <a:latin typeface="Arial" panose="020B0604020202020204" pitchFamily="34" charset="0"/>
                        </a:rPr>
                        <a:t>Quebec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170,411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413,985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6100"/>
                          </a:solidFill>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CA" sz="800" b="0" i="0" u="none" strike="noStrike">
                          <a:solidFill>
                            <a:srgbClr val="000000"/>
                          </a:solidFill>
                          <a:effectLst/>
                          <a:latin typeface="Arial" panose="020B060402020202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0000"/>
                          </a:solidFill>
                          <a:effectLst/>
                          <a:latin typeface="Arial" panose="020B0604020202020204" pitchFamily="34" charset="0"/>
                        </a:rPr>
                        <a:t>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CA" sz="800" b="0" i="0" u="none" strike="noStrike">
                          <a:solidFill>
                            <a:srgbClr val="006100"/>
                          </a:solidFill>
                          <a:effectLst/>
                          <a:latin typeface="Arial" panose="020B060402020202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b"/>
                      <a:r>
                        <a:rPr lang="en-CA" sz="800" b="0" i="0" u="none" strike="noStrike">
                          <a:solidFill>
                            <a:srgbClr val="006100"/>
                          </a:solidFill>
                          <a:effectLst/>
                          <a:latin typeface="Arial" panose="020B060402020202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008721084"/>
                  </a:ext>
                </a:extLst>
              </a:tr>
              <a:tr h="152400">
                <a:tc>
                  <a:txBody>
                    <a:bodyPr/>
                    <a:lstStyle/>
                    <a:p>
                      <a:pPr algn="l" fontAlgn="b"/>
                      <a:r>
                        <a:rPr lang="en-CA" sz="800" b="0" i="0" u="none" strike="noStrike">
                          <a:solidFill>
                            <a:srgbClr val="000000"/>
                          </a:solidFill>
                          <a:effectLst/>
                          <a:latin typeface="Arial" panose="020B0604020202020204" pitchFamily="34" charset="0"/>
                        </a:rPr>
                        <a:t>Atlantic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8,793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CA" sz="800" b="0" i="0" u="none" strike="noStrike">
                          <a:solidFill>
                            <a:srgbClr val="000000"/>
                          </a:solidFill>
                          <a:effectLst/>
                          <a:latin typeface="Arial" panose="020B0604020202020204" pitchFamily="34" charset="0"/>
                        </a:rPr>
                        <a:t>            84,751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0" i="0" u="none" strike="noStrike">
                          <a:solidFill>
                            <a:srgbClr val="9C0006"/>
                          </a:solidFill>
                          <a:effectLst/>
                          <a:latin typeface="Arial" panose="020B060402020202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800" b="0" i="0" u="none" strike="noStrike">
                          <a:solidFill>
                            <a:srgbClr val="000000"/>
                          </a:solidFill>
                          <a:effectLst/>
                          <a:latin typeface="Arial" panose="020B060402020202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0" i="0" u="none" strike="noStrike">
                          <a:solidFill>
                            <a:srgbClr val="000000"/>
                          </a:solidFill>
                          <a:effectLst/>
                          <a:latin typeface="Arial" panose="020B060402020202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0" i="0" u="none" strike="noStrike">
                          <a:solidFill>
                            <a:srgbClr val="0061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800" b="0" i="0" u="none" strike="noStrike">
                          <a:solidFill>
                            <a:srgbClr val="0061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978736999"/>
                  </a:ext>
                </a:extLst>
              </a:tr>
              <a:tr h="152400">
                <a:tc>
                  <a:txBody>
                    <a:bodyPr/>
                    <a:lstStyle/>
                    <a:p>
                      <a:pPr algn="l" fontAlgn="b"/>
                      <a:r>
                        <a:rPr lang="en-CA" sz="800" b="1" i="0" u="none" strike="noStrike">
                          <a:solidFill>
                            <a:srgbClr val="000000"/>
                          </a:solidFill>
                          <a:effectLst/>
                          <a:latin typeface="Arial" panose="020B0604020202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CA" sz="800" b="1" i="0" u="none" strike="noStrike">
                          <a:solidFill>
                            <a:srgbClr val="000000"/>
                          </a:solidFill>
                          <a:effectLst/>
                          <a:latin typeface="Arial" panose="020B0604020202020204" pitchFamily="34" charset="0"/>
                        </a:rPr>
                        <a:t>          378,061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CA" sz="800" b="1" i="0" u="none" strike="noStrike">
                          <a:solidFill>
                            <a:srgbClr val="000000"/>
                          </a:solidFill>
                          <a:effectLst/>
                          <a:latin typeface="Arial" panose="020B0604020202020204" pitchFamily="34" charset="0"/>
                        </a:rPr>
                        <a:t>       2,240,709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1" i="0" u="none" strike="noStrike">
                          <a:solidFill>
                            <a:srgbClr val="000000"/>
                          </a:solidFill>
                          <a:effectLst/>
                          <a:latin typeface="Arial" panose="020B060402020202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1" i="0" u="none" strike="noStrike">
                          <a:solidFill>
                            <a:srgbClr val="000000"/>
                          </a:solidFill>
                          <a:effectLst/>
                          <a:latin typeface="Arial" panose="020B060402020202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1" i="0" u="none" strike="noStrike">
                          <a:solidFill>
                            <a:srgbClr val="000000"/>
                          </a:solidFill>
                          <a:effectLst/>
                          <a:latin typeface="Arial" panose="020B06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1" i="0" u="none" strike="noStrike">
                          <a:solidFill>
                            <a:srgbClr val="000000"/>
                          </a:solidFill>
                          <a:effectLst/>
                          <a:latin typeface="Arial" panose="020B060402020202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800" b="1" i="0" u="none" strike="noStrike" dirty="0">
                          <a:solidFill>
                            <a:srgbClr val="000000"/>
                          </a:solidFill>
                          <a:effectLst/>
                          <a:latin typeface="Arial" panose="020B060402020202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2132882"/>
                  </a:ext>
                </a:extLst>
              </a:tr>
            </a:tbl>
          </a:graphicData>
        </a:graphic>
      </p:graphicFrame>
      <p:pic>
        <p:nvPicPr>
          <p:cNvPr id="3" name="Picture 2">
            <a:extLst>
              <a:ext uri="{FF2B5EF4-FFF2-40B4-BE49-F238E27FC236}">
                <a16:creationId xmlns:a16="http://schemas.microsoft.com/office/drawing/2014/main" id="{C436A574-76F3-4176-A8E1-0EC76BBBDF02}"/>
              </a:ext>
            </a:extLst>
          </p:cNvPr>
          <p:cNvPicPr>
            <a:picLocks noChangeAspect="1"/>
          </p:cNvPicPr>
          <p:nvPr/>
        </p:nvPicPr>
        <p:blipFill>
          <a:blip r:embed="rId3"/>
          <a:stretch>
            <a:fillRect/>
          </a:stretch>
        </p:blipFill>
        <p:spPr>
          <a:xfrm>
            <a:off x="1019425" y="1762508"/>
            <a:ext cx="5634038" cy="219075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37448"/>
            <a:ext cx="2895600" cy="1600200"/>
          </a:xfrm>
        </p:spPr>
        <p:txBody>
          <a:bodyPr/>
          <a:lstStyle/>
          <a:p>
            <a:r>
              <a:rPr lang="en-CA" dirty="0"/>
              <a:t>% Changes in Share of Total Market</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60</a:t>
            </a:fld>
            <a:endParaRPr lang="en-US" b="0">
              <a:solidFill>
                <a:schemeClr val="bg1"/>
              </a:solidFill>
            </a:endParaRPr>
          </a:p>
        </p:txBody>
      </p:sp>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graphicFrame>
        <p:nvGraphicFramePr>
          <p:cNvPr id="8" name="Chart 7">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1529188741"/>
              </p:ext>
            </p:extLst>
          </p:nvPr>
        </p:nvGraphicFramePr>
        <p:xfrm>
          <a:off x="-38100" y="1679069"/>
          <a:ext cx="4610100" cy="447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80A3BD0E-81CB-0649-B0C9-DD75C032A44C}"/>
              </a:ext>
            </a:extLst>
          </p:cNvPr>
          <p:cNvGraphicFramePr>
            <a:graphicFrameLocks noGrp="1"/>
          </p:cNvGraphicFramePr>
          <p:nvPr>
            <p:extLst>
              <p:ext uri="{D42A27DB-BD31-4B8C-83A1-F6EECF244321}">
                <p14:modId xmlns:p14="http://schemas.microsoft.com/office/powerpoint/2010/main" val="2124286400"/>
              </p:ext>
            </p:extLst>
          </p:nvPr>
        </p:nvGraphicFramePr>
        <p:xfrm>
          <a:off x="4572000" y="4489059"/>
          <a:ext cx="4457700" cy="1676400"/>
        </p:xfrm>
        <a:graphic>
          <a:graphicData uri="http://schemas.openxmlformats.org/drawingml/2006/table">
            <a:tbl>
              <a:tblPr/>
              <a:tblGrid>
                <a:gridCol w="1710844">
                  <a:extLst>
                    <a:ext uri="{9D8B030D-6E8A-4147-A177-3AD203B41FA5}">
                      <a16:colId xmlns:a16="http://schemas.microsoft.com/office/drawing/2014/main" val="1949985788"/>
                    </a:ext>
                  </a:extLst>
                </a:gridCol>
                <a:gridCol w="722357">
                  <a:extLst>
                    <a:ext uri="{9D8B030D-6E8A-4147-A177-3AD203B41FA5}">
                      <a16:colId xmlns:a16="http://schemas.microsoft.com/office/drawing/2014/main" val="2003118409"/>
                    </a:ext>
                  </a:extLst>
                </a:gridCol>
                <a:gridCol w="674833">
                  <a:extLst>
                    <a:ext uri="{9D8B030D-6E8A-4147-A177-3AD203B41FA5}">
                      <a16:colId xmlns:a16="http://schemas.microsoft.com/office/drawing/2014/main" val="3560753744"/>
                    </a:ext>
                  </a:extLst>
                </a:gridCol>
                <a:gridCol w="674833">
                  <a:extLst>
                    <a:ext uri="{9D8B030D-6E8A-4147-A177-3AD203B41FA5}">
                      <a16:colId xmlns:a16="http://schemas.microsoft.com/office/drawing/2014/main" val="3740034847"/>
                    </a:ext>
                  </a:extLst>
                </a:gridCol>
                <a:gridCol w="674833">
                  <a:extLst>
                    <a:ext uri="{9D8B030D-6E8A-4147-A177-3AD203B41FA5}">
                      <a16:colId xmlns:a16="http://schemas.microsoft.com/office/drawing/2014/main" val="4186919104"/>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Servus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2AD"/>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3275696"/>
                  </a:ext>
                </a:extLst>
              </a:tr>
              <a:tr h="152400">
                <a:tc>
                  <a:txBody>
                    <a:bodyPr/>
                    <a:lstStyle/>
                    <a:p>
                      <a:pPr algn="l" fontAlgn="ctr"/>
                      <a:r>
                        <a:rPr lang="en-CA" sz="1000" b="0" i="0" u="none" strike="noStrike">
                          <a:effectLst/>
                          <a:latin typeface="Calibri" panose="020F0502020204030204" pitchFamily="34" charset="0"/>
                        </a:rPr>
                        <a:t>Oct 31 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821645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93832213"/>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7,682.4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81127587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6,120.6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431394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13,803.1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87196283"/>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8,474.0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815084625"/>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1,057.9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19210025"/>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9,531.8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7980615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23,334.9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47358963"/>
                  </a:ext>
                </a:extLst>
              </a:tr>
              <a:tr h="152400">
                <a:tc gridSpan="5">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476464"/>
                  </a:ext>
                </a:extLst>
              </a:tr>
            </a:tbl>
          </a:graphicData>
        </a:graphic>
      </p:graphicFrame>
    </p:spTree>
    <p:extLst>
      <p:ext uri="{BB962C8B-B14F-4D97-AF65-F5344CB8AC3E}">
        <p14:creationId xmlns:p14="http://schemas.microsoft.com/office/powerpoint/2010/main" val="2991503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37448"/>
            <a:ext cx="2895600" cy="1600200"/>
          </a:xfrm>
        </p:spPr>
        <p:txBody>
          <a:bodyPr/>
          <a:lstStyle/>
          <a:p>
            <a:r>
              <a:rPr lang="en-CA" dirty="0"/>
              <a:t>% Changes in Share of Alberta Banks and Credit Unions</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61</a:t>
            </a:fld>
            <a:endParaRPr lang="en-US" b="0">
              <a:solidFill>
                <a:schemeClr val="bg1"/>
              </a:solidFill>
            </a:endParaRPr>
          </a:p>
        </p:txBody>
      </p:sp>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graphicFrame>
        <p:nvGraphicFramePr>
          <p:cNvPr id="9" name="Chart 8">
            <a:extLst>
              <a:ext uri="{FF2B5EF4-FFF2-40B4-BE49-F238E27FC236}">
                <a16:creationId xmlns:a16="http://schemas.microsoft.com/office/drawing/2014/main" id="{00000000-0008-0000-1200-00000C000000}"/>
              </a:ext>
            </a:extLst>
          </p:cNvPr>
          <p:cNvGraphicFramePr>
            <a:graphicFrameLocks/>
          </p:cNvGraphicFramePr>
          <p:nvPr>
            <p:extLst>
              <p:ext uri="{D42A27DB-BD31-4B8C-83A1-F6EECF244321}">
                <p14:modId xmlns:p14="http://schemas.microsoft.com/office/powerpoint/2010/main" val="3865146247"/>
              </p:ext>
            </p:extLst>
          </p:nvPr>
        </p:nvGraphicFramePr>
        <p:xfrm>
          <a:off x="457200" y="1737648"/>
          <a:ext cx="4587240" cy="4660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3A4ED460-5712-A940-8B96-6BE46E5D3A4E}"/>
              </a:ext>
            </a:extLst>
          </p:cNvPr>
          <p:cNvGraphicFramePr>
            <a:graphicFrameLocks noGrp="1"/>
          </p:cNvGraphicFramePr>
          <p:nvPr>
            <p:extLst>
              <p:ext uri="{D42A27DB-BD31-4B8C-83A1-F6EECF244321}">
                <p14:modId xmlns:p14="http://schemas.microsoft.com/office/powerpoint/2010/main" val="1788325092"/>
              </p:ext>
            </p:extLst>
          </p:nvPr>
        </p:nvGraphicFramePr>
        <p:xfrm>
          <a:off x="5257800" y="4495800"/>
          <a:ext cx="3784599" cy="1676400"/>
        </p:xfrm>
        <a:graphic>
          <a:graphicData uri="http://schemas.openxmlformats.org/drawingml/2006/table">
            <a:tbl>
              <a:tblPr/>
              <a:tblGrid>
                <a:gridCol w="1711628">
                  <a:extLst>
                    <a:ext uri="{9D8B030D-6E8A-4147-A177-3AD203B41FA5}">
                      <a16:colId xmlns:a16="http://schemas.microsoft.com/office/drawing/2014/main" val="3851822753"/>
                    </a:ext>
                  </a:extLst>
                </a:gridCol>
                <a:gridCol w="722687">
                  <a:extLst>
                    <a:ext uri="{9D8B030D-6E8A-4147-A177-3AD203B41FA5}">
                      <a16:colId xmlns:a16="http://schemas.microsoft.com/office/drawing/2014/main" val="266691241"/>
                    </a:ext>
                  </a:extLst>
                </a:gridCol>
                <a:gridCol w="675142">
                  <a:extLst>
                    <a:ext uri="{9D8B030D-6E8A-4147-A177-3AD203B41FA5}">
                      <a16:colId xmlns:a16="http://schemas.microsoft.com/office/drawing/2014/main" val="3741347137"/>
                    </a:ext>
                  </a:extLst>
                </a:gridCol>
                <a:gridCol w="675142">
                  <a:extLst>
                    <a:ext uri="{9D8B030D-6E8A-4147-A177-3AD203B41FA5}">
                      <a16:colId xmlns:a16="http://schemas.microsoft.com/office/drawing/2014/main" val="392815595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Servus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2AD"/>
                    </a:solidFill>
                  </a:tcPr>
                </a:tc>
                <a:tc gridSpan="3">
                  <a:txBody>
                    <a:bodyPr/>
                    <a:lstStyle/>
                    <a:p>
                      <a:pPr algn="ctr" fontAlgn="ctr"/>
                      <a:r>
                        <a:rPr lang="en-CA" sz="800" b="1" i="0" u="none" strike="noStrike">
                          <a:effectLst/>
                          <a:latin typeface="Calibri" panose="020F0502020204030204" pitchFamily="34" charset="0"/>
                        </a:rPr>
                        <a:t>Share of Alberta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2019123"/>
                  </a:ext>
                </a:extLst>
              </a:tr>
              <a:tr h="152400">
                <a:tc>
                  <a:txBody>
                    <a:bodyPr/>
                    <a:lstStyle/>
                    <a:p>
                      <a:pPr algn="l" fontAlgn="ctr"/>
                      <a:r>
                        <a:rPr lang="en-CA" sz="1000" b="0" i="0" u="none" strike="noStrike">
                          <a:effectLst/>
                          <a:latin typeface="Calibri" panose="020F0502020204030204" pitchFamily="34" charset="0"/>
                        </a:rPr>
                        <a:t>Oct 31 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71643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7489187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93026715"/>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12.54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605607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695744"/>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8381138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5756698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844317"/>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218013"/>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442560"/>
                  </a:ext>
                </a:extLst>
              </a:tr>
            </a:tbl>
          </a:graphicData>
        </a:graphic>
      </p:graphicFrame>
    </p:spTree>
    <p:extLst>
      <p:ext uri="{BB962C8B-B14F-4D97-AF65-F5344CB8AC3E}">
        <p14:creationId xmlns:p14="http://schemas.microsoft.com/office/powerpoint/2010/main" val="3343565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3581400" y="307975"/>
            <a:ext cx="4689475" cy="1216025"/>
          </a:xfrm>
        </p:spPr>
        <p:txBody>
          <a:bodyPr/>
          <a:lstStyle/>
          <a:p>
            <a:pPr eaLnBrk="1" hangingPunct="1"/>
            <a:r>
              <a:rPr lang="en-CA" dirty="0"/>
              <a:t>Press Releases</a:t>
            </a:r>
          </a:p>
        </p:txBody>
      </p:sp>
      <p:sp>
        <p:nvSpPr>
          <p:cNvPr id="66565" name="Rectangle 3"/>
          <p:cNvSpPr>
            <a:spLocks noGrp="1" noChangeArrowheads="1"/>
          </p:cNvSpPr>
          <p:nvPr>
            <p:ph idx="1"/>
          </p:nvPr>
        </p:nvSpPr>
        <p:spPr>
          <a:xfrm>
            <a:off x="849142" y="1936552"/>
            <a:ext cx="7560221" cy="4267200"/>
          </a:xfrm>
        </p:spPr>
        <p:txBody>
          <a:bodyPr>
            <a:noAutofit/>
          </a:bodyPr>
          <a:lstStyle/>
          <a:p>
            <a:pPr>
              <a:buFont typeface="Arial" panose="020B0604020202020204" pitchFamily="34" charset="0"/>
              <a:buChar char="•"/>
            </a:pPr>
            <a:r>
              <a:rPr lang="en-US" sz="1000" dirty="0"/>
              <a:t>March 11, 2021:  </a:t>
            </a:r>
            <a:r>
              <a:rPr lang="en-CA" sz="1000" dirty="0"/>
              <a:t>Servus Credit Union has named Ian Burns as its new President and Chief Executive Officer, taking over from Garth Warner who </a:t>
            </a:r>
            <a:r>
              <a:rPr lang="en-CA" sz="1000" dirty="0">
                <a:hlinkClick r:id="rId3"/>
              </a:rPr>
              <a:t>announced his retirement from this position in July of 2020</a:t>
            </a:r>
            <a:r>
              <a:rPr lang="en-CA" sz="1000" dirty="0"/>
              <a:t>.</a:t>
            </a:r>
            <a:endParaRPr lang="en-US" sz="1000" dirty="0"/>
          </a:p>
          <a:p>
            <a:pPr>
              <a:buFont typeface="Arial" panose="020B0604020202020204" pitchFamily="34" charset="0"/>
              <a:buChar char="•"/>
            </a:pPr>
            <a:r>
              <a:rPr lang="en-US" sz="1000" dirty="0"/>
              <a:t>Jan 7, 2019:  Servus Credit Union is giving away $1 million dollars to one lucky winner this spring in </a:t>
            </a:r>
            <a:r>
              <a:rPr lang="en-US" sz="1000" b="1" i="1" dirty="0"/>
              <a:t>The Big Share</a:t>
            </a:r>
            <a:r>
              <a:rPr lang="en-US" sz="1000" i="1" dirty="0"/>
              <a:t>™</a:t>
            </a:r>
            <a:r>
              <a:rPr lang="en-US" sz="1000" b="1" i="1" dirty="0"/>
              <a:t> Contest</a:t>
            </a:r>
            <a:r>
              <a:rPr lang="en-US" sz="1000" dirty="0"/>
              <a:t>, the biggest of its kind in Canada. The Big Share is designed to encourage people to save and to celebrate the millions of dollars in </a:t>
            </a:r>
            <a:r>
              <a:rPr lang="en-US" sz="1000" dirty="0">
                <a:hlinkClick r:id="rId4"/>
              </a:rPr>
              <a:t>Profit Share®</a:t>
            </a:r>
            <a:r>
              <a:rPr lang="en-US" sz="1000" dirty="0"/>
              <a:t> Servus pays to members each year. Servus Credit Union has paid its members more than $472 million in profits and dividends since 2008.</a:t>
            </a:r>
            <a:endParaRPr lang="en-CA" sz="1000" dirty="0"/>
          </a:p>
          <a:p>
            <a:pPr>
              <a:buFont typeface="Arial" panose="020B0604020202020204" pitchFamily="34" charset="0"/>
              <a:buChar char="•"/>
            </a:pPr>
            <a:r>
              <a:rPr lang="en-US" sz="1000" dirty="0"/>
              <a:t>October 16, 2018:  Servus Credit Union has expanded the availability of Apple Pay to include Servus Mastercard. This means that Servus members have more choice when it comes to taking advantage of this cashless payment system. Apple Pay credit allows for convenient, secure purchasing anywhere Mastercard is accepted, both in Canada and internationally, as well as online and within apps.</a:t>
            </a:r>
          </a:p>
          <a:p>
            <a:pPr>
              <a:buFont typeface="Arial" panose="020B0604020202020204" pitchFamily="34" charset="0"/>
              <a:buChar char="•"/>
            </a:pPr>
            <a:r>
              <a:rPr lang="en-US" sz="1000" dirty="0"/>
              <a:t>Sept 13, 2018:  Servus Credit Union and the Edson Savings &amp; Credit Union Board of Directors are pleased to announce that the Edson Board has selected Servus as a potential amalgamation partner.</a:t>
            </a:r>
          </a:p>
          <a:p>
            <a:pPr>
              <a:buFont typeface="Arial" panose="020B0604020202020204" pitchFamily="34" charset="0"/>
              <a:buChar char="•"/>
            </a:pPr>
            <a:r>
              <a:rPr lang="en-US" sz="1000" dirty="0"/>
              <a:t>Edson Credit Union and Servus share a long tradition of member service based on co-operative values. Edson has about 2500 members and $57 million in assets. Servus, based in Edmonton, has about 370,000 members and $16 billion in assets.</a:t>
            </a:r>
          </a:p>
          <a:p>
            <a:pPr>
              <a:buFont typeface="Arial" panose="020B0604020202020204" pitchFamily="34" charset="0"/>
              <a:buChar char="•"/>
            </a:pPr>
            <a:endParaRPr lang="en-CA" sz="1000" dirty="0"/>
          </a:p>
        </p:txBody>
      </p:sp>
      <p:sp>
        <p:nvSpPr>
          <p:cNvPr id="6656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D9E0825-2EE8-4B5C-B58B-FF9593ED6388}" type="slidenum">
              <a:rPr lang="en-US" b="0" smtClean="0">
                <a:solidFill>
                  <a:schemeClr val="bg1"/>
                </a:solidFill>
              </a:rPr>
              <a:pPr/>
              <a:t>62</a:t>
            </a:fld>
            <a:endParaRPr lang="en-US" b="0">
              <a:solidFill>
                <a:schemeClr val="bg1"/>
              </a:solidFill>
            </a:endParaRPr>
          </a:p>
        </p:txBody>
      </p:sp>
      <p:sp>
        <p:nvSpPr>
          <p:cNvPr id="2" name="TextBox 1"/>
          <p:cNvSpPr txBox="1"/>
          <p:nvPr/>
        </p:nvSpPr>
        <p:spPr>
          <a:xfrm>
            <a:off x="8409362"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5"/>
              </a:rPr>
              <a:t>Press</a:t>
            </a:r>
            <a:endParaRPr lang="en-CA" sz="8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4400" y="790380"/>
            <a:ext cx="2016125" cy="838652"/>
          </a:xfrm>
          <a:prstGeom prst="rect">
            <a:avLst/>
          </a:prstGeom>
          <a:noFill/>
          <a:ln w="9525">
            <a:solidFill>
              <a:schemeClr val="tx1"/>
            </a:solidFill>
            <a:miter lim="800000"/>
            <a:headEnd/>
            <a:tailEnd/>
          </a:ln>
          <a:effectLst>
            <a:outerShdw dist="35921" dir="2700000" sx="103000" sy="103000" algn="ctr" rotWithShape="0">
              <a:schemeClr val="bg1">
                <a:lumMod val="85000"/>
              </a:schemeClr>
            </a:outerShdw>
          </a:effectLst>
          <a:extLst>
            <a:ext uri="{909E8E84-426E-40dd-AFC4-6F175D3DCCD1}">
              <a14:hiddenFill xmlns="" xmlns:a14="http://schemas.microsoft.com/office/drawing/2010/main">
                <a:solidFill>
                  <a:schemeClr val="accent1"/>
                </a:solidFill>
              </a14:hiddenFill>
            </a:ext>
          </a:extLst>
        </p:spPr>
      </p:pic>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2400" y="116233"/>
            <a:ext cx="2971800" cy="1600200"/>
          </a:xfrm>
        </p:spPr>
        <p:txBody>
          <a:bodyPr/>
          <a:lstStyle/>
          <a:p>
            <a:r>
              <a:rPr lang="en-CA" dirty="0"/>
              <a:t>% Changes in Share of Total Market</a:t>
            </a:r>
            <a:endParaRPr lang="en-US" dirty="0"/>
          </a:p>
        </p:txBody>
      </p:sp>
      <p:sp>
        <p:nvSpPr>
          <p:cNvPr id="6758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524CEA0-41F2-4F72-BF5E-649AC5B3995B}" type="slidenum">
              <a:rPr lang="en-US" b="0" smtClean="0">
                <a:solidFill>
                  <a:schemeClr val="bg1"/>
                </a:solidFill>
              </a:rPr>
              <a:pPr/>
              <a:t>63</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609680" y="1786349"/>
            <a:ext cx="4457699" cy="1569660"/>
          </a:xfrm>
          <a:prstGeom prst="rect">
            <a:avLst/>
          </a:prstGeom>
          <a:noFill/>
        </p:spPr>
        <p:txBody>
          <a:bodyPr wrap="square" rtlCol="0">
            <a:spAutoFit/>
          </a:bodyPr>
          <a:lstStyle/>
          <a:p>
            <a:pPr algn="l"/>
            <a:r>
              <a:rPr lang="en-CA" b="0" dirty="0"/>
              <a:t>Connect First is Canada’s 12</a:t>
            </a:r>
            <a:r>
              <a:rPr lang="en-CA" b="0" baseline="30000" dirty="0"/>
              <a:t>th</a:t>
            </a:r>
            <a:r>
              <a:rPr lang="en-CA" b="0" dirty="0"/>
              <a:t> largest and Alberta’s 2</a:t>
            </a:r>
            <a:r>
              <a:rPr lang="en-CA" b="0" baseline="30000" dirty="0"/>
              <a:t>nd</a:t>
            </a:r>
            <a:r>
              <a:rPr lang="en-CA" b="0" dirty="0"/>
              <a:t> largest credit union with assets of $6.0B, 126K members and 41 locations. (Q4’20).</a:t>
            </a:r>
            <a:r>
              <a:rPr lang="en-US" b="0" dirty="0"/>
              <a:t> Merged with Chinook Credit Union Nov ‘14. Merged with Mountain View Credit Union August 2018.</a:t>
            </a:r>
            <a:endParaRPr lang="en-CA" b="0" dirty="0"/>
          </a:p>
          <a:p>
            <a:pPr algn="l"/>
            <a:endParaRPr lang="en-CA" b="0" dirty="0"/>
          </a:p>
          <a:p>
            <a:pPr algn="l"/>
            <a:endParaRPr lang="en-CA" b="0" dirty="0"/>
          </a:p>
          <a:p>
            <a:pPr algn="l"/>
            <a:endParaRPr lang="en-US" b="0" dirty="0"/>
          </a:p>
        </p:txBody>
      </p:sp>
      <p:graphicFrame>
        <p:nvGraphicFramePr>
          <p:cNvPr id="9" name="Chart 8">
            <a:extLst>
              <a:ext uri="{FF2B5EF4-FFF2-40B4-BE49-F238E27FC236}">
                <a16:creationId xmlns:a16="http://schemas.microsoft.com/office/drawing/2014/main" id="{00000000-0008-0000-0100-00000D000000}"/>
              </a:ext>
            </a:extLst>
          </p:cNvPr>
          <p:cNvGraphicFramePr>
            <a:graphicFrameLocks/>
          </p:cNvGraphicFramePr>
          <p:nvPr>
            <p:extLst>
              <p:ext uri="{D42A27DB-BD31-4B8C-83A1-F6EECF244321}">
                <p14:modId xmlns:p14="http://schemas.microsoft.com/office/powerpoint/2010/main" val="1681523910"/>
              </p:ext>
            </p:extLst>
          </p:nvPr>
        </p:nvGraphicFramePr>
        <p:xfrm>
          <a:off x="0" y="1793282"/>
          <a:ext cx="4649456" cy="447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5C972661-518F-244A-9B6A-AE814EFC7A45}"/>
              </a:ext>
            </a:extLst>
          </p:cNvPr>
          <p:cNvGraphicFramePr>
            <a:graphicFrameLocks noGrp="1"/>
          </p:cNvGraphicFramePr>
          <p:nvPr>
            <p:extLst>
              <p:ext uri="{D42A27DB-BD31-4B8C-83A1-F6EECF244321}">
                <p14:modId xmlns:p14="http://schemas.microsoft.com/office/powerpoint/2010/main" val="2427818201"/>
              </p:ext>
            </p:extLst>
          </p:nvPr>
        </p:nvGraphicFramePr>
        <p:xfrm>
          <a:off x="4649456" y="4569205"/>
          <a:ext cx="4457700" cy="1676400"/>
        </p:xfrm>
        <a:graphic>
          <a:graphicData uri="http://schemas.openxmlformats.org/drawingml/2006/table">
            <a:tbl>
              <a:tblPr/>
              <a:tblGrid>
                <a:gridCol w="1710844">
                  <a:extLst>
                    <a:ext uri="{9D8B030D-6E8A-4147-A177-3AD203B41FA5}">
                      <a16:colId xmlns:a16="http://schemas.microsoft.com/office/drawing/2014/main" val="1859170423"/>
                    </a:ext>
                  </a:extLst>
                </a:gridCol>
                <a:gridCol w="722357">
                  <a:extLst>
                    <a:ext uri="{9D8B030D-6E8A-4147-A177-3AD203B41FA5}">
                      <a16:colId xmlns:a16="http://schemas.microsoft.com/office/drawing/2014/main" val="2337017092"/>
                    </a:ext>
                  </a:extLst>
                </a:gridCol>
                <a:gridCol w="674833">
                  <a:extLst>
                    <a:ext uri="{9D8B030D-6E8A-4147-A177-3AD203B41FA5}">
                      <a16:colId xmlns:a16="http://schemas.microsoft.com/office/drawing/2014/main" val="4076050928"/>
                    </a:ext>
                  </a:extLst>
                </a:gridCol>
                <a:gridCol w="674833">
                  <a:extLst>
                    <a:ext uri="{9D8B030D-6E8A-4147-A177-3AD203B41FA5}">
                      <a16:colId xmlns:a16="http://schemas.microsoft.com/office/drawing/2014/main" val="3542671515"/>
                    </a:ext>
                  </a:extLst>
                </a:gridCol>
                <a:gridCol w="674833">
                  <a:extLst>
                    <a:ext uri="{9D8B030D-6E8A-4147-A177-3AD203B41FA5}">
                      <a16:colId xmlns:a16="http://schemas.microsoft.com/office/drawing/2014/main" val="1085610174"/>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Connect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0142683"/>
                  </a:ext>
                </a:extLst>
              </a:tr>
              <a:tr h="152400">
                <a:tc>
                  <a:txBody>
                    <a:bodyPr/>
                    <a:lstStyle/>
                    <a:p>
                      <a:pPr algn="l" fontAlgn="ctr"/>
                      <a:r>
                        <a:rPr lang="en-CA" sz="1000" b="0" i="0" u="none" strike="noStrike">
                          <a:effectLst/>
                          <a:latin typeface="Calibri" panose="020F0502020204030204" pitchFamily="34" charset="0"/>
                        </a:rPr>
                        <a:t>Oct 31 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369562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9467911"/>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2,077.3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36751882"/>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2,879.7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9811304"/>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4,957.1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39746046"/>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2,436.0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23701618"/>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429.3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7975128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2,865.3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352037"/>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7,822.4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8493674"/>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3328948"/>
                  </a:ext>
                </a:extLst>
              </a:tr>
            </a:tbl>
          </a:graphicData>
        </a:graphic>
      </p:graphicFrame>
      <p:pic>
        <p:nvPicPr>
          <p:cNvPr id="10" name="Picture 9" descr="Graphical user interface, text&#10;&#10;Description automatically generated with medium confidence">
            <a:extLst>
              <a:ext uri="{FF2B5EF4-FFF2-40B4-BE49-F238E27FC236}">
                <a16:creationId xmlns:a16="http://schemas.microsoft.com/office/drawing/2014/main" id="{2CFC997E-4280-1F4F-8E5E-19AFBD298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8" y="457200"/>
            <a:ext cx="2477663" cy="112871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16233"/>
            <a:ext cx="2895600" cy="1600200"/>
          </a:xfrm>
        </p:spPr>
        <p:txBody>
          <a:bodyPr/>
          <a:lstStyle/>
          <a:p>
            <a:r>
              <a:rPr lang="en-CA" dirty="0"/>
              <a:t>% Changes in Share of Alberta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64</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9" name="Chart 8">
            <a:extLst>
              <a:ext uri="{FF2B5EF4-FFF2-40B4-BE49-F238E27FC236}">
                <a16:creationId xmlns:a16="http://schemas.microsoft.com/office/drawing/2014/main" id="{00000000-0008-0000-1200-00000D000000}"/>
              </a:ext>
            </a:extLst>
          </p:cNvPr>
          <p:cNvGraphicFramePr>
            <a:graphicFrameLocks/>
          </p:cNvGraphicFramePr>
          <p:nvPr>
            <p:extLst>
              <p:ext uri="{D42A27DB-BD31-4B8C-83A1-F6EECF244321}">
                <p14:modId xmlns:p14="http://schemas.microsoft.com/office/powerpoint/2010/main" val="748729981"/>
              </p:ext>
            </p:extLst>
          </p:nvPr>
        </p:nvGraphicFramePr>
        <p:xfrm>
          <a:off x="304800" y="1757716"/>
          <a:ext cx="4587240" cy="467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B2B23256-7D76-A54F-9C25-34FBCBDAD802}"/>
              </a:ext>
            </a:extLst>
          </p:cNvPr>
          <p:cNvGraphicFramePr>
            <a:graphicFrameLocks noGrp="1"/>
          </p:cNvGraphicFramePr>
          <p:nvPr>
            <p:extLst>
              <p:ext uri="{D42A27DB-BD31-4B8C-83A1-F6EECF244321}">
                <p14:modId xmlns:p14="http://schemas.microsoft.com/office/powerpoint/2010/main" val="4281081231"/>
              </p:ext>
            </p:extLst>
          </p:nvPr>
        </p:nvGraphicFramePr>
        <p:xfrm>
          <a:off x="5257800" y="4495800"/>
          <a:ext cx="3784599" cy="1676400"/>
        </p:xfrm>
        <a:graphic>
          <a:graphicData uri="http://schemas.openxmlformats.org/drawingml/2006/table">
            <a:tbl>
              <a:tblPr/>
              <a:tblGrid>
                <a:gridCol w="1711628">
                  <a:extLst>
                    <a:ext uri="{9D8B030D-6E8A-4147-A177-3AD203B41FA5}">
                      <a16:colId xmlns:a16="http://schemas.microsoft.com/office/drawing/2014/main" val="1583615041"/>
                    </a:ext>
                  </a:extLst>
                </a:gridCol>
                <a:gridCol w="722687">
                  <a:extLst>
                    <a:ext uri="{9D8B030D-6E8A-4147-A177-3AD203B41FA5}">
                      <a16:colId xmlns:a16="http://schemas.microsoft.com/office/drawing/2014/main" val="3759735978"/>
                    </a:ext>
                  </a:extLst>
                </a:gridCol>
                <a:gridCol w="675142">
                  <a:extLst>
                    <a:ext uri="{9D8B030D-6E8A-4147-A177-3AD203B41FA5}">
                      <a16:colId xmlns:a16="http://schemas.microsoft.com/office/drawing/2014/main" val="105353490"/>
                    </a:ext>
                  </a:extLst>
                </a:gridCol>
                <a:gridCol w="675142">
                  <a:extLst>
                    <a:ext uri="{9D8B030D-6E8A-4147-A177-3AD203B41FA5}">
                      <a16:colId xmlns:a16="http://schemas.microsoft.com/office/drawing/2014/main" val="77096605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Connect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800" b="1" i="0" u="none" strike="noStrike">
                          <a:effectLst/>
                          <a:latin typeface="Calibri" panose="020F0502020204030204" pitchFamily="34" charset="0"/>
                        </a:rPr>
                        <a:t>Share of Alberta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8141167"/>
                  </a:ext>
                </a:extLst>
              </a:tr>
              <a:tr h="152400">
                <a:tc>
                  <a:txBody>
                    <a:bodyPr/>
                    <a:lstStyle/>
                    <a:p>
                      <a:pPr algn="l" fontAlgn="ctr"/>
                      <a:r>
                        <a:rPr lang="en-CA" sz="1000" b="0" i="0" u="none" strike="noStrike">
                          <a:effectLst/>
                          <a:latin typeface="Calibri" panose="020F0502020204030204" pitchFamily="34" charset="0"/>
                        </a:rPr>
                        <a:t>Oct 31 YE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066249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8648019"/>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521685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516504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35245938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166117354"/>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470131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68462669"/>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963228994"/>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1193113"/>
                  </a:ext>
                </a:extLst>
              </a:tr>
            </a:tbl>
          </a:graphicData>
        </a:graphic>
      </p:graphicFrame>
      <p:pic>
        <p:nvPicPr>
          <p:cNvPr id="10" name="Picture 9" descr="Graphical user interface, text&#10;&#10;Description automatically generated with medium confidence">
            <a:extLst>
              <a:ext uri="{FF2B5EF4-FFF2-40B4-BE49-F238E27FC236}">
                <a16:creationId xmlns:a16="http://schemas.microsoft.com/office/drawing/2014/main" id="{73970E82-C0D3-7249-8DCF-7477E0F61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8" y="457200"/>
            <a:ext cx="2477663" cy="1128713"/>
          </a:xfrm>
          <a:prstGeom prst="rect">
            <a:avLst/>
          </a:prstGeom>
        </p:spPr>
      </p:pic>
    </p:spTree>
    <p:extLst>
      <p:ext uri="{BB962C8B-B14F-4D97-AF65-F5344CB8AC3E}">
        <p14:creationId xmlns:p14="http://schemas.microsoft.com/office/powerpoint/2010/main" val="3150038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3768725" y="468842"/>
            <a:ext cx="4003675" cy="1216025"/>
          </a:xfrm>
        </p:spPr>
        <p:txBody>
          <a:bodyPr/>
          <a:lstStyle/>
          <a:p>
            <a:pPr eaLnBrk="1" hangingPunct="1"/>
            <a:r>
              <a:rPr lang="en-CA" dirty="0"/>
              <a:t>Press Releases</a:t>
            </a:r>
          </a:p>
        </p:txBody>
      </p:sp>
      <p:sp>
        <p:nvSpPr>
          <p:cNvPr id="69637" name="Rectangle 3"/>
          <p:cNvSpPr>
            <a:spLocks noGrp="1" noChangeArrowheads="1"/>
          </p:cNvSpPr>
          <p:nvPr>
            <p:ph idx="1"/>
          </p:nvPr>
        </p:nvSpPr>
        <p:spPr/>
        <p:txBody>
          <a:bodyPr>
            <a:noAutofit/>
          </a:bodyPr>
          <a:lstStyle/>
          <a:p>
            <a:r>
              <a:rPr lang="en-CA" sz="1000" b="1" dirty="0"/>
              <a:t>November 1, 2021:</a:t>
            </a:r>
            <a:r>
              <a:rPr lang="en-CA" sz="1000" dirty="0"/>
              <a:t> This is when SPARK legally became part of </a:t>
            </a:r>
            <a:r>
              <a:rPr lang="en-CA" sz="1000" dirty="0" err="1"/>
              <a:t>connectFirst</a:t>
            </a:r>
            <a:r>
              <a:rPr lang="en-CA" sz="1000" dirty="0"/>
              <a:t>. You may have started to see some signs and branding changes, but the majority of accounts won’t be impacted until January 2022. </a:t>
            </a:r>
            <a:endParaRPr lang="en-US" sz="1000" b="0" i="0" dirty="0">
              <a:solidFill>
                <a:srgbClr val="666666"/>
              </a:solidFill>
              <a:effectLst/>
              <a:latin typeface="Neue Montreal"/>
            </a:endParaRPr>
          </a:p>
          <a:p>
            <a:pPr algn="l"/>
            <a:r>
              <a:rPr lang="en-US" sz="1000" b="0" i="0" dirty="0">
                <a:solidFill>
                  <a:srgbClr val="666666"/>
                </a:solidFill>
                <a:effectLst/>
                <a:latin typeface="Neue Montreal"/>
              </a:rPr>
              <a:t>On May 26, 2021, following approval from The Credit Union Deposit Guarantee Corporation (CUDGC), Spark The Energy Credit Union Limited (SPARK) and Connect First Credit Union Ltd. (</a:t>
            </a:r>
            <a:r>
              <a:rPr lang="en-US" sz="1000" b="0" i="0" dirty="0" err="1">
                <a:solidFill>
                  <a:srgbClr val="666666"/>
                </a:solidFill>
                <a:effectLst/>
                <a:latin typeface="Neue Montreal"/>
              </a:rPr>
              <a:t>connectFirst</a:t>
            </a:r>
            <a:r>
              <a:rPr lang="en-US" sz="1000" b="0" i="0" dirty="0">
                <a:solidFill>
                  <a:srgbClr val="666666"/>
                </a:solidFill>
                <a:effectLst/>
                <a:latin typeface="Neue Montreal"/>
              </a:rPr>
              <a:t>) announced they are one step closer to merger.  With this approval, the appropriate documentation will be shared with Alberta Finance for review and subsequent issuance of the Amalgamation Certificate. This is the final step in regulatory approval process for an amalgamation effective November 1st, 2021.</a:t>
            </a:r>
          </a:p>
          <a:p>
            <a:r>
              <a:rPr lang="en-CA" sz="1000" dirty="0"/>
              <a:t>March 31, 2021:  March 31, 2021 – Connect First Credit Union is thrilled to share we have launched a new innovative digital banking platform, </a:t>
            </a:r>
            <a:r>
              <a:rPr lang="en-CA" sz="1000" dirty="0" err="1"/>
              <a:t>Celero</a:t>
            </a:r>
            <a:r>
              <a:rPr lang="en-CA" sz="1000" dirty="0"/>
              <a:t> Xpress™, which is powered by </a:t>
            </a:r>
            <a:r>
              <a:rPr lang="en-CA" sz="1000" dirty="0" err="1"/>
              <a:t>ebankIT</a:t>
            </a:r>
            <a:r>
              <a:rPr lang="en-CA" sz="1000" dirty="0"/>
              <a:t>, an award-winning company providing a leading omnichannel digital banking platform. Our new digital banking solution will effectively serve our 125,000 members and is a critical part of our commitment to ‘make banking easy’.</a:t>
            </a:r>
          </a:p>
          <a:p>
            <a:r>
              <a:rPr lang="en-CA" sz="1000" dirty="0"/>
              <a:t>Jan 29, 2021:  The Boards of Connect First Credit Union (Connect First) and Spark The Energy Credit Union (SPARK) have met independently, have unanimously approved a business case to amalgamate and will now pursue legal, regulatory and member requirements.</a:t>
            </a:r>
            <a:endParaRPr lang="en-CA" sz="1000" b="1" dirty="0"/>
          </a:p>
          <a:p>
            <a:r>
              <a:rPr lang="en-CA" sz="1000" b="1" dirty="0"/>
              <a:t>Dec 21, 2020:  </a:t>
            </a:r>
            <a:r>
              <a:rPr lang="en-CA" sz="1000" dirty="0"/>
              <a:t>The Boards of SPARK The Energy Credit Union Ltd. and Connect First Credit Union Ltd. announced today that they are moving forward to develop a business case to explore how the two credit unions can work together for the benefit of their membership and employees.</a:t>
            </a:r>
          </a:p>
          <a:p>
            <a:r>
              <a:rPr lang="en-CA" sz="1000" dirty="0"/>
              <a:t>Spark The Energy Credit Union Ltd. and Connect First Credit Union Ltd. already have a strong partnership, having recently entered into a service contract with Connect First Wealth for the provision of Private Wealth solutions to their Spark members. The development of a formal business case will reveal what additional collaboration opportunities are likely to create tangible value and benefits for members.</a:t>
            </a:r>
            <a:endParaRPr lang="en-CA" sz="1000" b="1" dirty="0"/>
          </a:p>
          <a:p>
            <a:pPr marL="0" indent="0">
              <a:buNone/>
            </a:pPr>
            <a:endParaRPr lang="en-US" sz="1000" dirty="0"/>
          </a:p>
        </p:txBody>
      </p:sp>
      <p:sp>
        <p:nvSpPr>
          <p:cNvPr id="69635" name="Slide Number Placeholder 4"/>
          <p:cNvSpPr>
            <a:spLocks noGrp="1"/>
          </p:cNvSpPr>
          <p:nvPr>
            <p:ph type="sldNum" sz="quarter" idx="12"/>
          </p:nvPr>
        </p:nvSpPr>
        <p:spPr>
          <a:xfrm>
            <a:off x="7194047" y="645978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BB9DB34-604B-4D37-9DB0-FCA82D53AD77}" type="slidenum">
              <a:rPr lang="en-US" b="0" smtClean="0">
                <a:solidFill>
                  <a:schemeClr val="bg1"/>
                </a:solidFill>
              </a:rPr>
              <a:pPr/>
              <a:t>65</a:t>
            </a:fld>
            <a:endParaRPr lang="en-US" b="0" dirty="0">
              <a:solidFill>
                <a:schemeClr val="bg1"/>
              </a:solidFill>
            </a:endParaRPr>
          </a:p>
        </p:txBody>
      </p:sp>
      <p:sp>
        <p:nvSpPr>
          <p:cNvPr id="2" name="TextBox 1"/>
          <p:cNvSpPr txBox="1"/>
          <p:nvPr/>
        </p:nvSpPr>
        <p:spPr>
          <a:xfrm>
            <a:off x="8409363"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6" name="Picture 5" descr="Graphical user interface, text&#10;&#10;Description automatically generated with medium confidence">
            <a:extLst>
              <a:ext uri="{FF2B5EF4-FFF2-40B4-BE49-F238E27FC236}">
                <a16:creationId xmlns:a16="http://schemas.microsoft.com/office/drawing/2014/main" id="{CD004EBE-916B-C647-A593-8E41EDE3E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8" y="457200"/>
            <a:ext cx="2477663" cy="112871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Saskatchewan</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66</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762000"/>
            <a:ext cx="12382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52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0100-000025000000}"/>
              </a:ext>
            </a:extLst>
          </p:cNvPr>
          <p:cNvGraphicFramePr>
            <a:graphicFrameLocks/>
          </p:cNvGraphicFramePr>
          <p:nvPr>
            <p:extLst>
              <p:ext uri="{D42A27DB-BD31-4B8C-83A1-F6EECF244321}">
                <p14:modId xmlns:p14="http://schemas.microsoft.com/office/powerpoint/2010/main" val="613508493"/>
              </p:ext>
            </p:extLst>
          </p:nvPr>
        </p:nvGraphicFramePr>
        <p:xfrm>
          <a:off x="152400" y="1725930"/>
          <a:ext cx="4582160" cy="4461510"/>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76300" y="501422"/>
            <a:ext cx="8001000" cy="1216025"/>
          </a:xfrm>
        </p:spPr>
        <p:txBody>
          <a:bodyPr>
            <a:normAutofit/>
          </a:bodyPr>
          <a:lstStyle/>
          <a:p>
            <a:r>
              <a:rPr lang="en-US" dirty="0">
                <a:solidFill>
                  <a:schemeClr val="tx1">
                    <a:lumMod val="50000"/>
                    <a:lumOff val="50000"/>
                  </a:schemeClr>
                </a:solidFill>
              </a:rPr>
              <a:t>Total Personal – Saskatchewan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67</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a:extLst>
              <a:ext uri="{FF2B5EF4-FFF2-40B4-BE49-F238E27FC236}">
                <a16:creationId xmlns:a16="http://schemas.microsoft.com/office/drawing/2014/main" id="{6DC56C45-8DB6-2F4D-82CC-CC8BBFD7799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8873" y="3261917"/>
            <a:ext cx="453022" cy="334165"/>
          </a:xfrm>
          <a:prstGeom prst="rect">
            <a:avLst/>
          </a:prstGeom>
        </p:spPr>
      </p:pic>
      <p:pic>
        <p:nvPicPr>
          <p:cNvPr id="11" name="Picture 10">
            <a:extLst>
              <a:ext uri="{FF2B5EF4-FFF2-40B4-BE49-F238E27FC236}">
                <a16:creationId xmlns:a16="http://schemas.microsoft.com/office/drawing/2014/main" id="{42D7D59B-F2ED-EF4F-9C86-61DE7891C51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06696" y="4126622"/>
            <a:ext cx="482476" cy="216778"/>
          </a:xfrm>
          <a:prstGeom prst="rect">
            <a:avLst/>
          </a:prstGeom>
        </p:spPr>
      </p:pic>
      <p:pic>
        <p:nvPicPr>
          <p:cNvPr id="12" name="Picture 11">
            <a:extLst>
              <a:ext uri="{FF2B5EF4-FFF2-40B4-BE49-F238E27FC236}">
                <a16:creationId xmlns:a16="http://schemas.microsoft.com/office/drawing/2014/main" id="{4BD22292-A2FF-0342-85E5-EFC695A6BF6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98846" y="4609822"/>
            <a:ext cx="530354" cy="380975"/>
          </a:xfrm>
          <a:prstGeom prst="rect">
            <a:avLst/>
          </a:prstGeom>
        </p:spPr>
      </p:pic>
      <p:pic>
        <p:nvPicPr>
          <p:cNvPr id="13" name="Picture 12">
            <a:extLst>
              <a:ext uri="{FF2B5EF4-FFF2-40B4-BE49-F238E27FC236}">
                <a16:creationId xmlns:a16="http://schemas.microsoft.com/office/drawing/2014/main" id="{A44346C3-2C05-3D4B-8C7D-B21168470CA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95536" y="2940889"/>
            <a:ext cx="525426" cy="184727"/>
          </a:xfrm>
          <a:prstGeom prst="rect">
            <a:avLst/>
          </a:prstGeom>
        </p:spPr>
      </p:pic>
      <p:sp>
        <p:nvSpPr>
          <p:cNvPr id="15" name="TextBox 14">
            <a:extLst>
              <a:ext uri="{FF2B5EF4-FFF2-40B4-BE49-F238E27FC236}">
                <a16:creationId xmlns:a16="http://schemas.microsoft.com/office/drawing/2014/main" id="{B3C51ABB-A420-A04F-9AF2-D6DF947877A9}"/>
              </a:ext>
            </a:extLst>
          </p:cNvPr>
          <p:cNvSpPr txBox="1"/>
          <p:nvPr/>
        </p:nvSpPr>
        <p:spPr>
          <a:xfrm>
            <a:off x="5207001" y="1827083"/>
            <a:ext cx="3670299" cy="1938992"/>
          </a:xfrm>
          <a:prstGeom prst="rect">
            <a:avLst/>
          </a:prstGeom>
          <a:noFill/>
        </p:spPr>
        <p:txBody>
          <a:bodyPr wrap="square" rtlCol="0">
            <a:spAutoFit/>
          </a:bodyPr>
          <a:lstStyle/>
          <a:p>
            <a:pPr algn="l"/>
            <a:r>
              <a:rPr lang="en-US" dirty="0">
                <a:latin typeface="+mn-lt"/>
              </a:rPr>
              <a:t>Notes:</a:t>
            </a:r>
          </a:p>
          <a:p>
            <a:pPr algn="l"/>
            <a:r>
              <a:rPr lang="en-US" b="0" dirty="0">
                <a:latin typeface="+mn-lt"/>
              </a:rPr>
              <a:t>Affinity merged with Advantage, Spectra and Canoday and Broadview Credit Unions in 2013 </a:t>
            </a:r>
            <a:r>
              <a:rPr lang="en-CA" b="0" dirty="0">
                <a:latin typeface="+mn-lt"/>
              </a:rPr>
              <a:t>and  Shaunavon Credit Union and Hudsons Bay Credit Union Jan 2015.</a:t>
            </a:r>
          </a:p>
          <a:p>
            <a:pPr algn="l"/>
            <a:endParaRPr lang="en-CA" b="0" dirty="0">
              <a:latin typeface="+mn-lt"/>
            </a:endParaRPr>
          </a:p>
          <a:p>
            <a:pPr algn="l"/>
            <a:r>
              <a:rPr lang="en-CA" b="0" dirty="0">
                <a:latin typeface="+mn-lt"/>
              </a:rPr>
              <a:t>Note:  Affinity changed their accounting for personal loans and mortgages in 2017 making prior year comparisons irrelevant.</a:t>
            </a:r>
          </a:p>
          <a:p>
            <a:pPr algn="l"/>
            <a:endParaRPr lang="en-CA" b="0" dirty="0"/>
          </a:p>
          <a:p>
            <a:pPr marL="171450" indent="-171450" algn="l">
              <a:buFont typeface="Arial" charset="0"/>
              <a:buChar char="•"/>
            </a:pPr>
            <a:endParaRPr lang="en-US" b="0" dirty="0">
              <a:latin typeface="+mn-lt"/>
            </a:endParaRPr>
          </a:p>
        </p:txBody>
      </p:sp>
      <p:graphicFrame>
        <p:nvGraphicFramePr>
          <p:cNvPr id="2" name="Table 1">
            <a:extLst>
              <a:ext uri="{FF2B5EF4-FFF2-40B4-BE49-F238E27FC236}">
                <a16:creationId xmlns:a16="http://schemas.microsoft.com/office/drawing/2014/main" id="{8FB9B1E9-AE89-4441-95EC-355CA9A8A2DD}"/>
              </a:ext>
            </a:extLst>
          </p:cNvPr>
          <p:cNvGraphicFramePr>
            <a:graphicFrameLocks noGrp="1"/>
          </p:cNvGraphicFramePr>
          <p:nvPr>
            <p:extLst>
              <p:ext uri="{D42A27DB-BD31-4B8C-83A1-F6EECF244321}">
                <p14:modId xmlns:p14="http://schemas.microsoft.com/office/powerpoint/2010/main" val="2995584340"/>
              </p:ext>
            </p:extLst>
          </p:nvPr>
        </p:nvGraphicFramePr>
        <p:xfrm>
          <a:off x="5234879" y="4724400"/>
          <a:ext cx="3784599" cy="1463040"/>
        </p:xfrm>
        <a:graphic>
          <a:graphicData uri="http://schemas.openxmlformats.org/drawingml/2006/table">
            <a:tbl>
              <a:tblPr/>
              <a:tblGrid>
                <a:gridCol w="1711628">
                  <a:extLst>
                    <a:ext uri="{9D8B030D-6E8A-4147-A177-3AD203B41FA5}">
                      <a16:colId xmlns:a16="http://schemas.microsoft.com/office/drawing/2014/main" val="1113431847"/>
                    </a:ext>
                  </a:extLst>
                </a:gridCol>
                <a:gridCol w="722687">
                  <a:extLst>
                    <a:ext uri="{9D8B030D-6E8A-4147-A177-3AD203B41FA5}">
                      <a16:colId xmlns:a16="http://schemas.microsoft.com/office/drawing/2014/main" val="1563090930"/>
                    </a:ext>
                  </a:extLst>
                </a:gridCol>
                <a:gridCol w="675142">
                  <a:extLst>
                    <a:ext uri="{9D8B030D-6E8A-4147-A177-3AD203B41FA5}">
                      <a16:colId xmlns:a16="http://schemas.microsoft.com/office/drawing/2014/main" val="3687493214"/>
                    </a:ext>
                  </a:extLst>
                </a:gridCol>
                <a:gridCol w="675142">
                  <a:extLst>
                    <a:ext uri="{9D8B030D-6E8A-4147-A177-3AD203B41FA5}">
                      <a16:colId xmlns:a16="http://schemas.microsoft.com/office/drawing/2014/main" val="140558909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30273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65282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34732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24505329"/>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746289571"/>
                  </a:ext>
                </a:extLst>
              </a:tr>
              <a:tr h="152400">
                <a:tc>
                  <a:txBody>
                    <a:bodyPr/>
                    <a:lstStyle/>
                    <a:p>
                      <a:pPr algn="l" fontAlgn="ctr"/>
                      <a:r>
                        <a:rPr lang="en-CA" sz="1000" b="0" i="0" u="none" strike="noStrike">
                          <a:effectLst/>
                          <a:latin typeface="Calibri" panose="020F0502020204030204" pitchFamily="34" charset="0"/>
                        </a:rPr>
                        <a:t>Affinity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70199608"/>
                  </a:ext>
                </a:extLst>
              </a:tr>
              <a:tr h="152400">
                <a:tc>
                  <a:txBody>
                    <a:bodyPr/>
                    <a:lstStyle/>
                    <a:p>
                      <a:pPr algn="l" fontAlgn="ctr"/>
                      <a:r>
                        <a:rPr lang="en-CA" sz="1000" b="0" i="0" u="none" strike="noStrike">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50601966"/>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5676814"/>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8241778"/>
                  </a:ext>
                </a:extLst>
              </a:tr>
            </a:tbl>
          </a:graphicData>
        </a:graphic>
      </p:graphicFrame>
    </p:spTree>
    <p:extLst>
      <p:ext uri="{BB962C8B-B14F-4D97-AF65-F5344CB8AC3E}">
        <p14:creationId xmlns:p14="http://schemas.microsoft.com/office/powerpoint/2010/main" val="478589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92175" y="474406"/>
            <a:ext cx="8001000" cy="1216025"/>
          </a:xfrm>
        </p:spPr>
        <p:txBody>
          <a:bodyPr>
            <a:normAutofit/>
          </a:bodyPr>
          <a:lstStyle/>
          <a:p>
            <a:r>
              <a:rPr lang="en-US" dirty="0">
                <a:solidFill>
                  <a:schemeClr val="tx1">
                    <a:lumMod val="50000"/>
                    <a:lumOff val="50000"/>
                  </a:schemeClr>
                </a:solidFill>
              </a:rPr>
              <a:t>Total Deposits – Saskatchewan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68</a:t>
            </a:fld>
            <a:endParaRPr lang="en-US" b="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TextBox 8"/>
          <p:cNvSpPr txBox="1"/>
          <p:nvPr/>
        </p:nvSpPr>
        <p:spPr>
          <a:xfrm>
            <a:off x="5207001" y="1866120"/>
            <a:ext cx="3686174" cy="1200329"/>
          </a:xfrm>
          <a:prstGeom prst="rect">
            <a:avLst/>
          </a:prstGeom>
          <a:noFill/>
        </p:spPr>
        <p:txBody>
          <a:bodyPr wrap="square" rtlCol="0">
            <a:spAutoFit/>
          </a:bodyPr>
          <a:lstStyle/>
          <a:p>
            <a:pPr algn="l"/>
            <a:r>
              <a:rPr lang="en-US" dirty="0">
                <a:latin typeface="+mn-lt"/>
              </a:rPr>
              <a:t>Notes:</a:t>
            </a:r>
          </a:p>
          <a:p>
            <a:pPr algn="l"/>
            <a:r>
              <a:rPr lang="en-US" b="0" dirty="0">
                <a:latin typeface="+mn-lt"/>
              </a:rPr>
              <a:t>Affinity merged with Advantage, Spectra and Canoday and Broadview Credit Unions in 2013 </a:t>
            </a:r>
            <a:r>
              <a:rPr lang="en-CA" b="0" dirty="0">
                <a:latin typeface="+mn-lt"/>
              </a:rPr>
              <a:t>and  Shaunavon Credit Union and Hudsons Bay Credit Union Jan 2015.</a:t>
            </a:r>
          </a:p>
          <a:p>
            <a:pPr algn="l"/>
            <a:endParaRPr lang="en-CA" b="0" dirty="0"/>
          </a:p>
          <a:p>
            <a:pPr marL="171450" indent="-171450" algn="l">
              <a:buFont typeface="Arial" charset="0"/>
              <a:buChar char="•"/>
            </a:pPr>
            <a:endParaRPr lang="en-US" b="0" dirty="0">
              <a:latin typeface="+mn-lt"/>
            </a:endParaRPr>
          </a:p>
        </p:txBody>
      </p:sp>
      <p:pic>
        <p:nvPicPr>
          <p:cNvPr id="11" name="Picture 10">
            <a:extLst>
              <a:ext uri="{FF2B5EF4-FFF2-40B4-BE49-F238E27FC236}">
                <a16:creationId xmlns:a16="http://schemas.microsoft.com/office/drawing/2014/main" id="{D38D9C89-F452-4E42-BA77-EB175AAB04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8607" y="3856835"/>
            <a:ext cx="453022" cy="334165"/>
          </a:xfrm>
          <a:prstGeom prst="rect">
            <a:avLst/>
          </a:prstGeom>
        </p:spPr>
      </p:pic>
      <p:pic>
        <p:nvPicPr>
          <p:cNvPr id="12" name="Picture 11">
            <a:extLst>
              <a:ext uri="{FF2B5EF4-FFF2-40B4-BE49-F238E27FC236}">
                <a16:creationId xmlns:a16="http://schemas.microsoft.com/office/drawing/2014/main" id="{0B5AB7A3-3C88-AC4E-849B-74DE2E22AB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8607" y="4709160"/>
            <a:ext cx="482476" cy="304807"/>
          </a:xfrm>
          <a:prstGeom prst="rect">
            <a:avLst/>
          </a:prstGeom>
        </p:spPr>
      </p:pic>
      <p:pic>
        <p:nvPicPr>
          <p:cNvPr id="13" name="Picture 12">
            <a:extLst>
              <a:ext uri="{FF2B5EF4-FFF2-40B4-BE49-F238E27FC236}">
                <a16:creationId xmlns:a16="http://schemas.microsoft.com/office/drawing/2014/main" id="{89012A7E-FA2B-ED44-B1D6-785BC8B42A5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01860" y="4264231"/>
            <a:ext cx="530354" cy="380975"/>
          </a:xfrm>
          <a:prstGeom prst="rect">
            <a:avLst/>
          </a:prstGeom>
        </p:spPr>
      </p:pic>
      <p:pic>
        <p:nvPicPr>
          <p:cNvPr id="14" name="Picture 13">
            <a:extLst>
              <a:ext uri="{FF2B5EF4-FFF2-40B4-BE49-F238E27FC236}">
                <a16:creationId xmlns:a16="http://schemas.microsoft.com/office/drawing/2014/main" id="{8CA547B1-2B3D-8E42-9DEC-D36E4D12C2B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18607" y="3625273"/>
            <a:ext cx="525426" cy="184727"/>
          </a:xfrm>
          <a:prstGeom prst="rect">
            <a:avLst/>
          </a:prstGeom>
        </p:spPr>
      </p:pic>
      <p:graphicFrame>
        <p:nvGraphicFramePr>
          <p:cNvPr id="15" name="Chart 14">
            <a:extLst>
              <a:ext uri="{FF2B5EF4-FFF2-40B4-BE49-F238E27FC236}">
                <a16:creationId xmlns:a16="http://schemas.microsoft.com/office/drawing/2014/main" id="{00000000-0008-0000-0100-000023000000}"/>
              </a:ext>
            </a:extLst>
          </p:cNvPr>
          <p:cNvGraphicFramePr>
            <a:graphicFrameLocks/>
          </p:cNvGraphicFramePr>
          <p:nvPr>
            <p:extLst>
              <p:ext uri="{D42A27DB-BD31-4B8C-83A1-F6EECF244321}">
                <p14:modId xmlns:p14="http://schemas.microsoft.com/office/powerpoint/2010/main" val="1400993706"/>
              </p:ext>
            </p:extLst>
          </p:nvPr>
        </p:nvGraphicFramePr>
        <p:xfrm>
          <a:off x="28470" y="1712491"/>
          <a:ext cx="4582160" cy="45359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 name="Table 1">
            <a:extLst>
              <a:ext uri="{FF2B5EF4-FFF2-40B4-BE49-F238E27FC236}">
                <a16:creationId xmlns:a16="http://schemas.microsoft.com/office/drawing/2014/main" id="{409662E3-3FEB-1749-9F36-FDCEA401E8F9}"/>
              </a:ext>
            </a:extLst>
          </p:cNvPr>
          <p:cNvGraphicFramePr>
            <a:graphicFrameLocks noGrp="1"/>
          </p:cNvGraphicFramePr>
          <p:nvPr>
            <p:extLst>
              <p:ext uri="{D42A27DB-BD31-4B8C-83A1-F6EECF244321}">
                <p14:modId xmlns:p14="http://schemas.microsoft.com/office/powerpoint/2010/main" val="1922934707"/>
              </p:ext>
            </p:extLst>
          </p:nvPr>
        </p:nvGraphicFramePr>
        <p:xfrm>
          <a:off x="5207001" y="4709160"/>
          <a:ext cx="3784599" cy="1463040"/>
        </p:xfrm>
        <a:graphic>
          <a:graphicData uri="http://schemas.openxmlformats.org/drawingml/2006/table">
            <a:tbl>
              <a:tblPr/>
              <a:tblGrid>
                <a:gridCol w="1711628">
                  <a:extLst>
                    <a:ext uri="{9D8B030D-6E8A-4147-A177-3AD203B41FA5}">
                      <a16:colId xmlns:a16="http://schemas.microsoft.com/office/drawing/2014/main" val="4168516747"/>
                    </a:ext>
                  </a:extLst>
                </a:gridCol>
                <a:gridCol w="722687">
                  <a:extLst>
                    <a:ext uri="{9D8B030D-6E8A-4147-A177-3AD203B41FA5}">
                      <a16:colId xmlns:a16="http://schemas.microsoft.com/office/drawing/2014/main" val="155912366"/>
                    </a:ext>
                  </a:extLst>
                </a:gridCol>
                <a:gridCol w="675142">
                  <a:extLst>
                    <a:ext uri="{9D8B030D-6E8A-4147-A177-3AD203B41FA5}">
                      <a16:colId xmlns:a16="http://schemas.microsoft.com/office/drawing/2014/main" val="2090534172"/>
                    </a:ext>
                  </a:extLst>
                </a:gridCol>
                <a:gridCol w="675142">
                  <a:extLst>
                    <a:ext uri="{9D8B030D-6E8A-4147-A177-3AD203B41FA5}">
                      <a16:colId xmlns:a16="http://schemas.microsoft.com/office/drawing/2014/main" val="4062998106"/>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2072623"/>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5810463"/>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317674"/>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8779314"/>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9461008"/>
                  </a:ext>
                </a:extLst>
              </a:tr>
              <a:tr h="152400">
                <a:tc>
                  <a:txBody>
                    <a:bodyPr/>
                    <a:lstStyle/>
                    <a:p>
                      <a:pPr algn="l" fontAlgn="ctr"/>
                      <a:r>
                        <a:rPr lang="en-CA" sz="1000" b="0" i="0" u="none" strike="noStrike">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5430676"/>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5963165"/>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2025345"/>
                  </a:ext>
                </a:extLst>
              </a:tr>
            </a:tbl>
          </a:graphicData>
        </a:graphic>
      </p:graphicFrame>
    </p:spTree>
    <p:extLst>
      <p:ext uri="{BB962C8B-B14F-4D97-AF65-F5344CB8AC3E}">
        <p14:creationId xmlns:p14="http://schemas.microsoft.com/office/powerpoint/2010/main" val="4213649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0100-000024000000}"/>
              </a:ext>
            </a:extLst>
          </p:cNvPr>
          <p:cNvGraphicFramePr>
            <a:graphicFrameLocks/>
          </p:cNvGraphicFramePr>
          <p:nvPr>
            <p:extLst>
              <p:ext uri="{D42A27DB-BD31-4B8C-83A1-F6EECF244321}">
                <p14:modId xmlns:p14="http://schemas.microsoft.com/office/powerpoint/2010/main" val="3772839436"/>
              </p:ext>
            </p:extLst>
          </p:nvPr>
        </p:nvGraphicFramePr>
        <p:xfrm>
          <a:off x="57418" y="1785937"/>
          <a:ext cx="4125608" cy="432371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762000" y="536575"/>
            <a:ext cx="8001000" cy="1216025"/>
          </a:xfrm>
        </p:spPr>
        <p:txBody>
          <a:bodyPr>
            <a:normAutofit/>
          </a:bodyPr>
          <a:lstStyle/>
          <a:p>
            <a:r>
              <a:rPr lang="en-US" dirty="0">
                <a:solidFill>
                  <a:schemeClr val="tx1">
                    <a:lumMod val="50000"/>
                    <a:lumOff val="50000"/>
                  </a:schemeClr>
                </a:solidFill>
              </a:rPr>
              <a:t>Total Loans – Saskatchewan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69</a:t>
            </a:fld>
            <a:endParaRPr lang="en-US" b="0">
              <a:solidFill>
                <a:schemeClr val="bg1"/>
              </a:solidFill>
            </a:endParaRPr>
          </a:p>
        </p:txBody>
      </p:sp>
      <p:sp>
        <p:nvSpPr>
          <p:cNvPr id="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5181600" y="1873076"/>
            <a:ext cx="3711575" cy="1938992"/>
          </a:xfrm>
          <a:prstGeom prst="rect">
            <a:avLst/>
          </a:prstGeom>
          <a:noFill/>
        </p:spPr>
        <p:txBody>
          <a:bodyPr wrap="square" rtlCol="0">
            <a:spAutoFit/>
          </a:bodyPr>
          <a:lstStyle/>
          <a:p>
            <a:pPr algn="l"/>
            <a:r>
              <a:rPr lang="en-US" dirty="0">
                <a:latin typeface="+mn-lt"/>
              </a:rPr>
              <a:t>Notes:</a:t>
            </a:r>
          </a:p>
          <a:p>
            <a:pPr algn="l"/>
            <a:r>
              <a:rPr lang="en-US" b="0" dirty="0">
                <a:latin typeface="+mn-lt"/>
              </a:rPr>
              <a:t>Affinity merged with Advantage, Spectra and Canoday and Broadview Credit Unions in 2013 </a:t>
            </a:r>
            <a:r>
              <a:rPr lang="en-CA" b="0" dirty="0">
                <a:latin typeface="+mn-lt"/>
              </a:rPr>
              <a:t>and  Shaunavon Credit Union and Hudsons Bay Credit Union Jan 2015.</a:t>
            </a:r>
          </a:p>
          <a:p>
            <a:pPr algn="l"/>
            <a:endParaRPr lang="en-CA" b="0" dirty="0">
              <a:latin typeface="+mn-lt"/>
            </a:endParaRPr>
          </a:p>
          <a:p>
            <a:pPr algn="l"/>
            <a:r>
              <a:rPr lang="en-CA" b="0" dirty="0">
                <a:latin typeface="+mn-lt"/>
              </a:rPr>
              <a:t>Note:  Affinity changed their accounting for personal loans and mortgages in 2017 making prior year comparisons irrelevant.</a:t>
            </a:r>
          </a:p>
          <a:p>
            <a:pPr algn="l"/>
            <a:endParaRPr lang="en-CA" b="0" dirty="0"/>
          </a:p>
          <a:p>
            <a:pPr marL="171450" indent="-171450" algn="l">
              <a:buFont typeface="Arial" charset="0"/>
              <a:buChar char="•"/>
            </a:pPr>
            <a:endParaRPr lang="en-US" b="0" dirty="0">
              <a:latin typeface="+mn-lt"/>
            </a:endParaRPr>
          </a:p>
        </p:txBody>
      </p:sp>
      <p:pic>
        <p:nvPicPr>
          <p:cNvPr id="12" name="Picture 11">
            <a:extLst>
              <a:ext uri="{FF2B5EF4-FFF2-40B4-BE49-F238E27FC236}">
                <a16:creationId xmlns:a16="http://schemas.microsoft.com/office/drawing/2014/main" id="{FD32145B-DB93-3B4B-AF09-90414B825E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4800" y="3324015"/>
            <a:ext cx="453022" cy="334165"/>
          </a:xfrm>
          <a:prstGeom prst="rect">
            <a:avLst/>
          </a:prstGeom>
        </p:spPr>
      </p:pic>
      <p:pic>
        <p:nvPicPr>
          <p:cNvPr id="13" name="Picture 12">
            <a:extLst>
              <a:ext uri="{FF2B5EF4-FFF2-40B4-BE49-F238E27FC236}">
                <a16:creationId xmlns:a16="http://schemas.microsoft.com/office/drawing/2014/main" id="{8DE07722-CE62-C745-83A3-74430A36E54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4800" y="3946368"/>
            <a:ext cx="482476" cy="304807"/>
          </a:xfrm>
          <a:prstGeom prst="rect">
            <a:avLst/>
          </a:prstGeom>
        </p:spPr>
      </p:pic>
      <p:pic>
        <p:nvPicPr>
          <p:cNvPr id="14" name="Picture 13">
            <a:extLst>
              <a:ext uri="{FF2B5EF4-FFF2-40B4-BE49-F238E27FC236}">
                <a16:creationId xmlns:a16="http://schemas.microsoft.com/office/drawing/2014/main" id="{4E67DFE1-4270-4D4D-82DD-4955C0F0868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14800" y="4693315"/>
            <a:ext cx="530354" cy="380975"/>
          </a:xfrm>
          <a:prstGeom prst="rect">
            <a:avLst/>
          </a:prstGeom>
        </p:spPr>
      </p:pic>
      <p:pic>
        <p:nvPicPr>
          <p:cNvPr id="15" name="Picture 14">
            <a:extLst>
              <a:ext uri="{FF2B5EF4-FFF2-40B4-BE49-F238E27FC236}">
                <a16:creationId xmlns:a16="http://schemas.microsoft.com/office/drawing/2014/main" id="{8126CBD5-0205-0C48-BFDB-62026992DDB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90289" y="3709910"/>
            <a:ext cx="525426" cy="184727"/>
          </a:xfrm>
          <a:prstGeom prst="rect">
            <a:avLst/>
          </a:prstGeom>
        </p:spPr>
      </p:pic>
      <p:graphicFrame>
        <p:nvGraphicFramePr>
          <p:cNvPr id="3" name="Table 2">
            <a:extLst>
              <a:ext uri="{FF2B5EF4-FFF2-40B4-BE49-F238E27FC236}">
                <a16:creationId xmlns:a16="http://schemas.microsoft.com/office/drawing/2014/main" id="{218A62A7-778F-D34B-B63F-C7CCB876E2B1}"/>
              </a:ext>
            </a:extLst>
          </p:cNvPr>
          <p:cNvGraphicFramePr>
            <a:graphicFrameLocks noGrp="1"/>
          </p:cNvGraphicFramePr>
          <p:nvPr>
            <p:extLst>
              <p:ext uri="{D42A27DB-BD31-4B8C-83A1-F6EECF244321}">
                <p14:modId xmlns:p14="http://schemas.microsoft.com/office/powerpoint/2010/main" val="2549220763"/>
              </p:ext>
            </p:extLst>
          </p:nvPr>
        </p:nvGraphicFramePr>
        <p:xfrm>
          <a:off x="5185317" y="4693412"/>
          <a:ext cx="3784599" cy="1463040"/>
        </p:xfrm>
        <a:graphic>
          <a:graphicData uri="http://schemas.openxmlformats.org/drawingml/2006/table">
            <a:tbl>
              <a:tblPr/>
              <a:tblGrid>
                <a:gridCol w="1711628">
                  <a:extLst>
                    <a:ext uri="{9D8B030D-6E8A-4147-A177-3AD203B41FA5}">
                      <a16:colId xmlns:a16="http://schemas.microsoft.com/office/drawing/2014/main" val="2852851515"/>
                    </a:ext>
                  </a:extLst>
                </a:gridCol>
                <a:gridCol w="722687">
                  <a:extLst>
                    <a:ext uri="{9D8B030D-6E8A-4147-A177-3AD203B41FA5}">
                      <a16:colId xmlns:a16="http://schemas.microsoft.com/office/drawing/2014/main" val="2042603016"/>
                    </a:ext>
                  </a:extLst>
                </a:gridCol>
                <a:gridCol w="675142">
                  <a:extLst>
                    <a:ext uri="{9D8B030D-6E8A-4147-A177-3AD203B41FA5}">
                      <a16:colId xmlns:a16="http://schemas.microsoft.com/office/drawing/2014/main" val="62838523"/>
                    </a:ext>
                  </a:extLst>
                </a:gridCol>
                <a:gridCol w="675142">
                  <a:extLst>
                    <a:ext uri="{9D8B030D-6E8A-4147-A177-3AD203B41FA5}">
                      <a16:colId xmlns:a16="http://schemas.microsoft.com/office/drawing/2014/main" val="351834147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382795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778408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49149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31359938"/>
                  </a:ext>
                </a:extLst>
              </a:tr>
              <a:tr h="152400">
                <a:tc>
                  <a:txBody>
                    <a:bodyPr/>
                    <a:lstStyle/>
                    <a:p>
                      <a:pPr algn="l" fontAlgn="ctr"/>
                      <a:r>
                        <a:rPr lang="en-CA" sz="1000" b="0" i="0" u="none" strike="noStrike">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4099834"/>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182639170"/>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59767734"/>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89987301"/>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013426"/>
                  </a:ext>
                </a:extLst>
              </a:tr>
            </a:tbl>
          </a:graphicData>
        </a:graphic>
      </p:graphicFrame>
    </p:spTree>
    <p:extLst>
      <p:ext uri="{BB962C8B-B14F-4D97-AF65-F5344CB8AC3E}">
        <p14:creationId xmlns:p14="http://schemas.microsoft.com/office/powerpoint/2010/main" val="69279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22961" y="270731"/>
            <a:ext cx="7543800" cy="1450757"/>
          </a:xfrm>
        </p:spPr>
        <p:txBody>
          <a:bodyPr/>
          <a:lstStyle/>
          <a:p>
            <a:r>
              <a:rPr lang="en-CA" dirty="0"/>
              <a:t>Top 25 Credit Unions – Distribution Effectiveness</a:t>
            </a:r>
          </a:p>
        </p:txBody>
      </p:sp>
      <p:sp>
        <p:nvSpPr>
          <p:cNvPr id="9220"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7CDAE9D-81B6-4A05-88E8-F34148B65BA4}" type="slidenum">
              <a:rPr lang="en-US" b="0" smtClean="0">
                <a:solidFill>
                  <a:schemeClr val="bg1"/>
                </a:solidFill>
              </a:rPr>
              <a:pPr/>
              <a:t>7</a:t>
            </a:fld>
            <a:endParaRPr lang="en-US" b="0">
              <a:solidFill>
                <a:schemeClr val="bg1"/>
              </a:solidFill>
            </a:endParaRPr>
          </a:p>
        </p:txBody>
      </p:sp>
      <p:sp>
        <p:nvSpPr>
          <p:cNvPr id="9221" name="TextBox 1"/>
          <p:cNvSpPr txBox="1">
            <a:spLocks noChangeArrowheads="1"/>
          </p:cNvSpPr>
          <p:nvPr/>
        </p:nvSpPr>
        <p:spPr bwMode="auto">
          <a:xfrm>
            <a:off x="6438622" y="609600"/>
            <a:ext cx="19944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CA" b="0" dirty="0">
                <a:solidFill>
                  <a:srgbClr val="595959"/>
                </a:solidFill>
              </a:rPr>
              <a:t>Updated Semi Annually</a:t>
            </a:r>
          </a:p>
        </p:txBody>
      </p:sp>
      <p:sp>
        <p:nvSpPr>
          <p:cNvPr id="7" name="TextBox 6"/>
          <p:cNvSpPr txBox="1"/>
          <p:nvPr/>
        </p:nvSpPr>
        <p:spPr>
          <a:xfrm>
            <a:off x="7435850" y="6534626"/>
            <a:ext cx="556563" cy="215444"/>
          </a:xfrm>
          <a:prstGeom prst="rect">
            <a:avLst/>
          </a:prstGeom>
          <a:noFill/>
        </p:spPr>
        <p:txBody>
          <a:bodyPr wrap="none" rtlCol="0">
            <a:spAutoFit/>
          </a:bodyPr>
          <a:lstStyle/>
          <a:p>
            <a:r>
              <a:rPr lang="en-US" sz="800" b="0" dirty="0"/>
              <a:t>20 B11</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9" name="TextBox 8">
            <a:extLst>
              <a:ext uri="{FF2B5EF4-FFF2-40B4-BE49-F238E27FC236}">
                <a16:creationId xmlns:a16="http://schemas.microsoft.com/office/drawing/2014/main" id="{70EE2A28-9ED0-4447-BF30-47F85925406E}"/>
              </a:ext>
            </a:extLst>
          </p:cNvPr>
          <p:cNvSpPr txBox="1"/>
          <p:nvPr/>
        </p:nvSpPr>
        <p:spPr>
          <a:xfrm>
            <a:off x="7772400" y="5257800"/>
            <a:ext cx="1359838" cy="1015663"/>
          </a:xfrm>
          <a:prstGeom prst="rect">
            <a:avLst/>
          </a:prstGeom>
          <a:noFill/>
        </p:spPr>
        <p:txBody>
          <a:bodyPr wrap="square" rtlCol="0">
            <a:spAutoFit/>
          </a:bodyPr>
          <a:lstStyle/>
          <a:p>
            <a:r>
              <a:rPr lang="en-US" dirty="0"/>
              <a:t>Source:  </a:t>
            </a:r>
            <a:r>
              <a:rPr lang="en-US" b="0" dirty="0"/>
              <a:t>Canadian Credit Union Association top 100 Report</a:t>
            </a:r>
            <a:endParaRPr lang="en-US" dirty="0"/>
          </a:p>
        </p:txBody>
      </p:sp>
      <p:pic>
        <p:nvPicPr>
          <p:cNvPr id="3" name="Picture 2">
            <a:extLst>
              <a:ext uri="{FF2B5EF4-FFF2-40B4-BE49-F238E27FC236}">
                <a16:creationId xmlns:a16="http://schemas.microsoft.com/office/drawing/2014/main" id="{E4471D95-AAAD-BA45-8775-5E49A3FE4D1C}"/>
              </a:ext>
            </a:extLst>
          </p:cNvPr>
          <p:cNvPicPr>
            <a:picLocks noChangeAspect="1"/>
          </p:cNvPicPr>
          <p:nvPr/>
        </p:nvPicPr>
        <p:blipFill>
          <a:blip r:embed="rId3"/>
          <a:stretch>
            <a:fillRect/>
          </a:stretch>
        </p:blipFill>
        <p:spPr>
          <a:xfrm>
            <a:off x="609600" y="1820272"/>
            <a:ext cx="7035800" cy="424397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200-000024000000}"/>
              </a:ext>
            </a:extLst>
          </p:cNvPr>
          <p:cNvGraphicFramePr>
            <a:graphicFrameLocks/>
          </p:cNvGraphicFramePr>
          <p:nvPr>
            <p:extLst>
              <p:ext uri="{D42A27DB-BD31-4B8C-83A1-F6EECF244321}">
                <p14:modId xmlns:p14="http://schemas.microsoft.com/office/powerpoint/2010/main" val="3176218790"/>
              </p:ext>
            </p:extLst>
          </p:nvPr>
        </p:nvGraphicFramePr>
        <p:xfrm>
          <a:off x="165099" y="1905000"/>
          <a:ext cx="4163060" cy="424878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55105" y="527337"/>
            <a:ext cx="8001000" cy="1216025"/>
          </a:xfrm>
        </p:spPr>
        <p:txBody>
          <a:bodyPr>
            <a:normAutofit/>
          </a:bodyPr>
          <a:lstStyle/>
          <a:p>
            <a:r>
              <a:rPr lang="en-US" dirty="0">
                <a:solidFill>
                  <a:schemeClr val="tx1">
                    <a:lumMod val="50000"/>
                    <a:lumOff val="50000"/>
                  </a:schemeClr>
                </a:solidFill>
              </a:rPr>
              <a:t>Total Personal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354888" y="6463692"/>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70</a:t>
            </a:fld>
            <a:endParaRPr lang="en-US" b="0" dirty="0">
              <a:solidFill>
                <a:schemeClr val="bg1"/>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2294" y="3372793"/>
            <a:ext cx="724452" cy="38782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2294" y="3977260"/>
            <a:ext cx="676720" cy="3102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2294" y="4624639"/>
            <a:ext cx="629976" cy="32836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21735" y="3035663"/>
            <a:ext cx="736960" cy="182784"/>
          </a:xfrm>
          <a:prstGeom prst="rect">
            <a:avLst/>
          </a:prstGeom>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3" name="TextBox 12">
            <a:extLst>
              <a:ext uri="{FF2B5EF4-FFF2-40B4-BE49-F238E27FC236}">
                <a16:creationId xmlns:a16="http://schemas.microsoft.com/office/drawing/2014/main" id="{8EE75EEF-7D82-2B48-B88A-982F9F67F31C}"/>
              </a:ext>
            </a:extLst>
          </p:cNvPr>
          <p:cNvSpPr txBox="1"/>
          <p:nvPr/>
        </p:nvSpPr>
        <p:spPr>
          <a:xfrm>
            <a:off x="5245102" y="1967358"/>
            <a:ext cx="3611003" cy="1938992"/>
          </a:xfrm>
          <a:prstGeom prst="rect">
            <a:avLst/>
          </a:prstGeom>
          <a:noFill/>
        </p:spPr>
        <p:txBody>
          <a:bodyPr wrap="square" rtlCol="0">
            <a:spAutoFit/>
          </a:bodyPr>
          <a:lstStyle/>
          <a:p>
            <a:pPr algn="l"/>
            <a:r>
              <a:rPr lang="en-US" dirty="0">
                <a:latin typeface="+mn-lt"/>
              </a:rPr>
              <a:t>Notes:</a:t>
            </a:r>
          </a:p>
          <a:p>
            <a:pPr algn="l"/>
            <a:r>
              <a:rPr lang="en-US" b="0" dirty="0">
                <a:latin typeface="+mn-lt"/>
              </a:rPr>
              <a:t>Affinity merged with Advantage, Spectra and Canoday and Broadview Credit Unions in 2013 </a:t>
            </a:r>
            <a:r>
              <a:rPr lang="en-CA" b="0" dirty="0">
                <a:latin typeface="+mn-lt"/>
              </a:rPr>
              <a:t>and  Shaunavon Credit Union and Hudsons Bay Credit Union Jan 2015.</a:t>
            </a:r>
          </a:p>
          <a:p>
            <a:pPr algn="l"/>
            <a:endParaRPr lang="en-CA" b="0" dirty="0">
              <a:latin typeface="+mn-lt"/>
            </a:endParaRPr>
          </a:p>
          <a:p>
            <a:pPr algn="l"/>
            <a:r>
              <a:rPr lang="en-CA" b="0" dirty="0">
                <a:latin typeface="+mn-lt"/>
              </a:rPr>
              <a:t>Note:  Affinity changed their accounting for personal loans and mortgages in 2017 making prior year comparisons irrelevant.</a:t>
            </a:r>
          </a:p>
          <a:p>
            <a:pPr algn="l"/>
            <a:endParaRPr lang="en-CA" b="0" dirty="0"/>
          </a:p>
          <a:p>
            <a:pPr marL="171450" indent="-171450" algn="l">
              <a:buFont typeface="Arial" charset="0"/>
              <a:buChar char="•"/>
            </a:pPr>
            <a:endParaRPr lang="en-US" b="0" dirty="0">
              <a:latin typeface="+mn-lt"/>
            </a:endParaRPr>
          </a:p>
        </p:txBody>
      </p:sp>
      <p:graphicFrame>
        <p:nvGraphicFramePr>
          <p:cNvPr id="2" name="Table 1">
            <a:extLst>
              <a:ext uri="{FF2B5EF4-FFF2-40B4-BE49-F238E27FC236}">
                <a16:creationId xmlns:a16="http://schemas.microsoft.com/office/drawing/2014/main" id="{E42A5F54-49B7-CD40-8733-78A529998238}"/>
              </a:ext>
            </a:extLst>
          </p:cNvPr>
          <p:cNvGraphicFramePr>
            <a:graphicFrameLocks noGrp="1"/>
          </p:cNvGraphicFramePr>
          <p:nvPr>
            <p:extLst>
              <p:ext uri="{D42A27DB-BD31-4B8C-83A1-F6EECF244321}">
                <p14:modId xmlns:p14="http://schemas.microsoft.com/office/powerpoint/2010/main" val="1986762547"/>
              </p:ext>
            </p:extLst>
          </p:nvPr>
        </p:nvGraphicFramePr>
        <p:xfrm>
          <a:off x="5235809" y="4690745"/>
          <a:ext cx="3733799" cy="1463040"/>
        </p:xfrm>
        <a:graphic>
          <a:graphicData uri="http://schemas.openxmlformats.org/drawingml/2006/table">
            <a:tbl>
              <a:tblPr/>
              <a:tblGrid>
                <a:gridCol w="1710137">
                  <a:extLst>
                    <a:ext uri="{9D8B030D-6E8A-4147-A177-3AD203B41FA5}">
                      <a16:colId xmlns:a16="http://schemas.microsoft.com/office/drawing/2014/main" val="525216097"/>
                    </a:ext>
                  </a:extLst>
                </a:gridCol>
                <a:gridCol w="674554">
                  <a:extLst>
                    <a:ext uri="{9D8B030D-6E8A-4147-A177-3AD203B41FA5}">
                      <a16:colId xmlns:a16="http://schemas.microsoft.com/office/drawing/2014/main" val="2193257873"/>
                    </a:ext>
                  </a:extLst>
                </a:gridCol>
                <a:gridCol w="674554">
                  <a:extLst>
                    <a:ext uri="{9D8B030D-6E8A-4147-A177-3AD203B41FA5}">
                      <a16:colId xmlns:a16="http://schemas.microsoft.com/office/drawing/2014/main" val="3648363350"/>
                    </a:ext>
                  </a:extLst>
                </a:gridCol>
                <a:gridCol w="674554">
                  <a:extLst>
                    <a:ext uri="{9D8B030D-6E8A-4147-A177-3AD203B41FA5}">
                      <a16:colId xmlns:a16="http://schemas.microsoft.com/office/drawing/2014/main" val="87200477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185300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918136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09039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7704916"/>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47632851"/>
                  </a:ext>
                </a:extLst>
              </a:tr>
              <a:tr h="152400">
                <a:tc>
                  <a:txBody>
                    <a:bodyPr/>
                    <a:lstStyle/>
                    <a:p>
                      <a:pPr algn="l" fontAlgn="ctr"/>
                      <a:r>
                        <a:rPr lang="en-CA" sz="1000" b="0" i="0" u="none" strike="noStrike">
                          <a:effectLst/>
                          <a:latin typeface="Calibri" panose="020F0502020204030204" pitchFamily="34" charset="0"/>
                        </a:rPr>
                        <a:t>Affinity</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8.39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57389537"/>
                  </a:ext>
                </a:extLst>
              </a:tr>
              <a:tr h="152400">
                <a:tc>
                  <a:txBody>
                    <a:bodyPr/>
                    <a:lstStyle/>
                    <a:p>
                      <a:pPr algn="l" fontAlgn="ctr"/>
                      <a:r>
                        <a:rPr lang="en-CA" sz="1000" b="0" i="0" u="none" strike="noStrike">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16794996"/>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7615601"/>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0217097"/>
                  </a:ext>
                </a:extLst>
              </a:tr>
            </a:tbl>
          </a:graphicData>
        </a:graphic>
      </p:graphicFrame>
    </p:spTree>
    <p:extLst>
      <p:ext uri="{BB962C8B-B14F-4D97-AF65-F5344CB8AC3E}">
        <p14:creationId xmlns:p14="http://schemas.microsoft.com/office/powerpoint/2010/main" val="38317121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200-000022000000}"/>
              </a:ext>
            </a:extLst>
          </p:cNvPr>
          <p:cNvGraphicFramePr>
            <a:graphicFrameLocks/>
          </p:cNvGraphicFramePr>
          <p:nvPr>
            <p:extLst>
              <p:ext uri="{D42A27DB-BD31-4B8C-83A1-F6EECF244321}">
                <p14:modId xmlns:p14="http://schemas.microsoft.com/office/powerpoint/2010/main" val="945268167"/>
              </p:ext>
            </p:extLst>
          </p:nvPr>
        </p:nvGraphicFramePr>
        <p:xfrm>
          <a:off x="165100" y="1729830"/>
          <a:ext cx="4163060" cy="4442311"/>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38200" y="563198"/>
            <a:ext cx="8001000" cy="1216025"/>
          </a:xfrm>
        </p:spPr>
        <p:txBody>
          <a:bodyPr>
            <a:normAutofit/>
          </a:bodyPr>
          <a:lstStyle/>
          <a:p>
            <a:r>
              <a:rPr lang="en-US" dirty="0">
                <a:solidFill>
                  <a:schemeClr val="tx1">
                    <a:lumMod val="50000"/>
                    <a:lumOff val="50000"/>
                  </a:schemeClr>
                </a:solidFill>
              </a:rPr>
              <a:t>Total Deposits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71</a:t>
            </a:fld>
            <a:endParaRPr lang="en-US" b="0">
              <a:solidFill>
                <a:schemeClr val="bg1"/>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7371" y="3312202"/>
            <a:ext cx="724452" cy="38782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6710" y="4185551"/>
            <a:ext cx="676720" cy="3102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6710" y="3759705"/>
            <a:ext cx="629976" cy="32836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1117" y="2889852"/>
            <a:ext cx="736960" cy="324865"/>
          </a:xfrm>
          <a:prstGeom prst="rect">
            <a:avLst/>
          </a:prstGeom>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5" name="TextBox 14"/>
          <p:cNvSpPr txBox="1"/>
          <p:nvPr/>
        </p:nvSpPr>
        <p:spPr>
          <a:xfrm>
            <a:off x="5088766" y="1920547"/>
            <a:ext cx="3750433" cy="1200329"/>
          </a:xfrm>
          <a:prstGeom prst="rect">
            <a:avLst/>
          </a:prstGeom>
          <a:noFill/>
        </p:spPr>
        <p:txBody>
          <a:bodyPr wrap="square" rtlCol="0">
            <a:spAutoFit/>
          </a:bodyPr>
          <a:lstStyle/>
          <a:p>
            <a:pPr algn="l"/>
            <a:r>
              <a:rPr lang="en-US" dirty="0">
                <a:latin typeface="+mn-lt"/>
              </a:rPr>
              <a:t>Notes:</a:t>
            </a:r>
          </a:p>
          <a:p>
            <a:pPr algn="l"/>
            <a:r>
              <a:rPr lang="en-US" b="0" dirty="0">
                <a:latin typeface="+mn-lt"/>
              </a:rPr>
              <a:t>Affinity merged with Advantage, Spectra and Canoday and Broadview Credit Unions in 2013 </a:t>
            </a:r>
            <a:r>
              <a:rPr lang="en-CA" b="0" dirty="0">
                <a:latin typeface="+mn-lt"/>
              </a:rPr>
              <a:t>and  Shaunavon Credit Union and Hudsons Bay Credit Union Jan 2015.</a:t>
            </a:r>
          </a:p>
          <a:p>
            <a:pPr algn="l"/>
            <a:endParaRPr lang="en-CA" b="0" dirty="0"/>
          </a:p>
          <a:p>
            <a:pPr marL="171450" indent="-171450" algn="l">
              <a:buFont typeface="Arial" charset="0"/>
              <a:buChar char="•"/>
            </a:pPr>
            <a:endParaRPr lang="en-US" b="0" dirty="0">
              <a:latin typeface="+mn-lt"/>
            </a:endParaRPr>
          </a:p>
        </p:txBody>
      </p:sp>
      <p:graphicFrame>
        <p:nvGraphicFramePr>
          <p:cNvPr id="4" name="Table 3">
            <a:extLst>
              <a:ext uri="{FF2B5EF4-FFF2-40B4-BE49-F238E27FC236}">
                <a16:creationId xmlns:a16="http://schemas.microsoft.com/office/drawing/2014/main" id="{1E9A4CE6-B6B5-5341-9CE4-D954B5F732ED}"/>
              </a:ext>
            </a:extLst>
          </p:cNvPr>
          <p:cNvGraphicFramePr>
            <a:graphicFrameLocks noGrp="1"/>
          </p:cNvGraphicFramePr>
          <p:nvPr>
            <p:extLst>
              <p:ext uri="{D42A27DB-BD31-4B8C-83A1-F6EECF244321}">
                <p14:modId xmlns:p14="http://schemas.microsoft.com/office/powerpoint/2010/main" val="2920424489"/>
              </p:ext>
            </p:extLst>
          </p:nvPr>
        </p:nvGraphicFramePr>
        <p:xfrm>
          <a:off x="5245101" y="4707636"/>
          <a:ext cx="3733799" cy="1463040"/>
        </p:xfrm>
        <a:graphic>
          <a:graphicData uri="http://schemas.openxmlformats.org/drawingml/2006/table">
            <a:tbl>
              <a:tblPr/>
              <a:tblGrid>
                <a:gridCol w="1710137">
                  <a:extLst>
                    <a:ext uri="{9D8B030D-6E8A-4147-A177-3AD203B41FA5}">
                      <a16:colId xmlns:a16="http://schemas.microsoft.com/office/drawing/2014/main" val="536900977"/>
                    </a:ext>
                  </a:extLst>
                </a:gridCol>
                <a:gridCol w="674554">
                  <a:extLst>
                    <a:ext uri="{9D8B030D-6E8A-4147-A177-3AD203B41FA5}">
                      <a16:colId xmlns:a16="http://schemas.microsoft.com/office/drawing/2014/main" val="2831591481"/>
                    </a:ext>
                  </a:extLst>
                </a:gridCol>
                <a:gridCol w="674554">
                  <a:extLst>
                    <a:ext uri="{9D8B030D-6E8A-4147-A177-3AD203B41FA5}">
                      <a16:colId xmlns:a16="http://schemas.microsoft.com/office/drawing/2014/main" val="3128639692"/>
                    </a:ext>
                  </a:extLst>
                </a:gridCol>
                <a:gridCol w="674554">
                  <a:extLst>
                    <a:ext uri="{9D8B030D-6E8A-4147-A177-3AD203B41FA5}">
                      <a16:colId xmlns:a16="http://schemas.microsoft.com/office/drawing/2014/main" val="763758862"/>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8375123"/>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3465095"/>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416852"/>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3.36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9527242"/>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13.46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0640231"/>
                  </a:ext>
                </a:extLst>
              </a:tr>
              <a:tr h="152400">
                <a:tc>
                  <a:txBody>
                    <a:bodyPr/>
                    <a:lstStyle/>
                    <a:p>
                      <a:pPr algn="l" fontAlgn="ctr"/>
                      <a:r>
                        <a:rPr lang="en-CA" sz="1000" b="0" i="0" u="none" strike="noStrike">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5.91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17514584"/>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12.08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9993004"/>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4997309"/>
                  </a:ext>
                </a:extLst>
              </a:tr>
            </a:tbl>
          </a:graphicData>
        </a:graphic>
      </p:graphicFrame>
    </p:spTree>
    <p:extLst>
      <p:ext uri="{BB962C8B-B14F-4D97-AF65-F5344CB8AC3E}">
        <p14:creationId xmlns:p14="http://schemas.microsoft.com/office/powerpoint/2010/main" val="3312782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1200-000023000000}"/>
              </a:ext>
            </a:extLst>
          </p:cNvPr>
          <p:cNvGraphicFramePr>
            <a:graphicFrameLocks/>
          </p:cNvGraphicFramePr>
          <p:nvPr>
            <p:extLst>
              <p:ext uri="{D42A27DB-BD31-4B8C-83A1-F6EECF244321}">
                <p14:modId xmlns:p14="http://schemas.microsoft.com/office/powerpoint/2010/main" val="208739423"/>
              </p:ext>
            </p:extLst>
          </p:nvPr>
        </p:nvGraphicFramePr>
        <p:xfrm>
          <a:off x="79100" y="1711516"/>
          <a:ext cx="4163060" cy="4470060"/>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38200" y="495491"/>
            <a:ext cx="8001000" cy="1216025"/>
          </a:xfrm>
        </p:spPr>
        <p:txBody>
          <a:bodyPr>
            <a:normAutofit/>
          </a:bodyPr>
          <a:lstStyle/>
          <a:p>
            <a:r>
              <a:rPr lang="en-US" dirty="0">
                <a:solidFill>
                  <a:schemeClr val="tx1">
                    <a:lumMod val="50000"/>
                    <a:lumOff val="50000"/>
                  </a:schemeClr>
                </a:solidFill>
              </a:rPr>
              <a:t>Total Loans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72</a:t>
            </a:fld>
            <a:endParaRPr lang="en-US" b="0" dirty="0">
              <a:solidFill>
                <a:schemeClr val="bg1"/>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9774" y="2982039"/>
            <a:ext cx="724452" cy="38782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9774" y="3621601"/>
            <a:ext cx="676720" cy="3102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9774" y="4718536"/>
            <a:ext cx="629976" cy="32836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2160" y="2696845"/>
            <a:ext cx="736960" cy="188025"/>
          </a:xfrm>
          <a:prstGeom prst="rect">
            <a:avLst/>
          </a:prstGeom>
        </p:spPr>
      </p:pic>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3" name="TextBox 12">
            <a:extLst>
              <a:ext uri="{FF2B5EF4-FFF2-40B4-BE49-F238E27FC236}">
                <a16:creationId xmlns:a16="http://schemas.microsoft.com/office/drawing/2014/main" id="{F9CB1376-D6AA-5344-B704-B4C19CED76B6}"/>
              </a:ext>
            </a:extLst>
          </p:cNvPr>
          <p:cNvSpPr txBox="1"/>
          <p:nvPr/>
        </p:nvSpPr>
        <p:spPr>
          <a:xfrm>
            <a:off x="5410200" y="1920667"/>
            <a:ext cx="2861243" cy="1785104"/>
          </a:xfrm>
          <a:prstGeom prst="rect">
            <a:avLst/>
          </a:prstGeom>
          <a:noFill/>
        </p:spPr>
        <p:txBody>
          <a:bodyPr wrap="square" rtlCol="0">
            <a:spAutoFit/>
          </a:bodyPr>
          <a:lstStyle/>
          <a:p>
            <a:pPr algn="l"/>
            <a:r>
              <a:rPr lang="en-US" sz="1000" dirty="0">
                <a:latin typeface="+mn-lt"/>
              </a:rPr>
              <a:t>Notes:</a:t>
            </a:r>
          </a:p>
          <a:p>
            <a:pPr algn="l"/>
            <a:r>
              <a:rPr lang="en-US" sz="1000" b="0" dirty="0">
                <a:latin typeface="+mn-lt"/>
              </a:rPr>
              <a:t>Affinity merged with Advantage, Spectra and Canoday and Broadview Credit Unions in 2013 </a:t>
            </a:r>
            <a:r>
              <a:rPr lang="en-CA" sz="1000" b="0" dirty="0">
                <a:latin typeface="+mn-lt"/>
              </a:rPr>
              <a:t>and  Shaunavon Credit Union and Hudsons Bay Credit Union Jan 2015.</a:t>
            </a:r>
          </a:p>
          <a:p>
            <a:pPr algn="l"/>
            <a:endParaRPr lang="en-CA" sz="1000" b="0" dirty="0">
              <a:latin typeface="+mn-lt"/>
            </a:endParaRPr>
          </a:p>
          <a:p>
            <a:pPr algn="l"/>
            <a:r>
              <a:rPr lang="en-CA" sz="1000" b="0" dirty="0">
                <a:latin typeface="+mn-lt"/>
              </a:rPr>
              <a:t>Note:  Affinity changed their accounting for personal loans and mortgages in 2017 making prior year comparisons irrelevant.</a:t>
            </a:r>
          </a:p>
          <a:p>
            <a:pPr algn="l"/>
            <a:endParaRPr lang="en-CA" sz="1000" b="0" dirty="0"/>
          </a:p>
          <a:p>
            <a:pPr marL="171450" indent="-171450" algn="l">
              <a:buFont typeface="Arial" charset="0"/>
              <a:buChar char="•"/>
            </a:pPr>
            <a:endParaRPr lang="en-US" sz="1000" b="0" dirty="0">
              <a:latin typeface="+mn-lt"/>
            </a:endParaRPr>
          </a:p>
        </p:txBody>
      </p:sp>
      <p:graphicFrame>
        <p:nvGraphicFramePr>
          <p:cNvPr id="2" name="Table 1">
            <a:extLst>
              <a:ext uri="{FF2B5EF4-FFF2-40B4-BE49-F238E27FC236}">
                <a16:creationId xmlns:a16="http://schemas.microsoft.com/office/drawing/2014/main" id="{6E43AABE-CD43-1844-B80C-9D9FC8C34127}"/>
              </a:ext>
            </a:extLst>
          </p:cNvPr>
          <p:cNvGraphicFramePr>
            <a:graphicFrameLocks noGrp="1"/>
          </p:cNvGraphicFramePr>
          <p:nvPr>
            <p:extLst>
              <p:ext uri="{D42A27DB-BD31-4B8C-83A1-F6EECF244321}">
                <p14:modId xmlns:p14="http://schemas.microsoft.com/office/powerpoint/2010/main" val="4268775015"/>
              </p:ext>
            </p:extLst>
          </p:nvPr>
        </p:nvGraphicFramePr>
        <p:xfrm>
          <a:off x="5242301" y="4707467"/>
          <a:ext cx="3733799" cy="1463040"/>
        </p:xfrm>
        <a:graphic>
          <a:graphicData uri="http://schemas.openxmlformats.org/drawingml/2006/table">
            <a:tbl>
              <a:tblPr/>
              <a:tblGrid>
                <a:gridCol w="1710137">
                  <a:extLst>
                    <a:ext uri="{9D8B030D-6E8A-4147-A177-3AD203B41FA5}">
                      <a16:colId xmlns:a16="http://schemas.microsoft.com/office/drawing/2014/main" val="1071559590"/>
                    </a:ext>
                  </a:extLst>
                </a:gridCol>
                <a:gridCol w="674554">
                  <a:extLst>
                    <a:ext uri="{9D8B030D-6E8A-4147-A177-3AD203B41FA5}">
                      <a16:colId xmlns:a16="http://schemas.microsoft.com/office/drawing/2014/main" val="2983646263"/>
                    </a:ext>
                  </a:extLst>
                </a:gridCol>
                <a:gridCol w="674554">
                  <a:extLst>
                    <a:ext uri="{9D8B030D-6E8A-4147-A177-3AD203B41FA5}">
                      <a16:colId xmlns:a16="http://schemas.microsoft.com/office/drawing/2014/main" val="3345398553"/>
                    </a:ext>
                  </a:extLst>
                </a:gridCol>
                <a:gridCol w="674554">
                  <a:extLst>
                    <a:ext uri="{9D8B030D-6E8A-4147-A177-3AD203B41FA5}">
                      <a16:colId xmlns:a16="http://schemas.microsoft.com/office/drawing/2014/main" val="396672983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962279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98762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94264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7245732"/>
                  </a:ext>
                </a:extLst>
              </a:tr>
              <a:tr h="152400">
                <a:tc>
                  <a:txBody>
                    <a:bodyPr/>
                    <a:lstStyle/>
                    <a:p>
                      <a:pPr algn="l" fontAlgn="ctr"/>
                      <a:r>
                        <a:rPr lang="en-CA" sz="1000" b="0" i="0" u="none" strike="noStrike">
                          <a:effectLst/>
                          <a:latin typeface="Calibri" panose="020F0502020204030204" pitchFamily="34" charset="0"/>
                        </a:rPr>
                        <a:t>Innovation</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59845088"/>
                  </a:ext>
                </a:extLst>
              </a:tr>
              <a:tr h="152400">
                <a:tc>
                  <a:txBody>
                    <a:bodyPr/>
                    <a:lstStyle/>
                    <a:p>
                      <a:pPr algn="l" fontAlgn="ctr"/>
                      <a:r>
                        <a:rPr lang="en-CA" sz="1000" b="0" i="0" u="none" strike="noStrike">
                          <a:effectLst/>
                          <a:latin typeface="Calibri" panose="020F0502020204030204" pitchFamily="34" charset="0"/>
                        </a:rPr>
                        <a:t>Synergy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679440088"/>
                  </a:ext>
                </a:extLst>
              </a:tr>
              <a:tr h="152400">
                <a:tc>
                  <a:txBody>
                    <a:bodyPr/>
                    <a:lstStyle/>
                    <a:p>
                      <a:pPr algn="l" fontAlgn="ctr"/>
                      <a:r>
                        <a:rPr lang="en-CA" sz="1000" b="0" i="0" u="none" strike="noStrike">
                          <a:effectLst/>
                          <a:latin typeface="Calibri" panose="020F0502020204030204" pitchFamily="34" charset="0"/>
                        </a:rPr>
                        <a:t>Affinity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40884302"/>
                  </a:ext>
                </a:extLst>
              </a:tr>
              <a:tr h="152400">
                <a:tc>
                  <a:txBody>
                    <a:bodyPr/>
                    <a:lstStyle/>
                    <a:p>
                      <a:pPr algn="l" fontAlgn="ctr"/>
                      <a:r>
                        <a:rPr lang="en-CA" sz="1000" b="0" i="0" u="none" strike="noStrike">
                          <a:effectLst/>
                          <a:latin typeface="Calibri" panose="020F0502020204030204" pitchFamily="34" charset="0"/>
                        </a:rPr>
                        <a:t>Conexus</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9797149"/>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7377452"/>
                  </a:ext>
                </a:extLst>
              </a:tr>
            </a:tbl>
          </a:graphicData>
        </a:graphic>
      </p:graphicFrame>
    </p:spTree>
    <p:extLst>
      <p:ext uri="{BB962C8B-B14F-4D97-AF65-F5344CB8AC3E}">
        <p14:creationId xmlns:p14="http://schemas.microsoft.com/office/powerpoint/2010/main" val="1071539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23032"/>
            <a:ext cx="2895600" cy="1600200"/>
          </a:xfrm>
        </p:spPr>
        <p:txBody>
          <a:bodyPr/>
          <a:lstStyle/>
          <a:p>
            <a:r>
              <a:rPr lang="en-CA" dirty="0"/>
              <a:t> % Changes in Share of Total Market</a:t>
            </a:r>
            <a:endParaRPr lang="en-US" dirty="0"/>
          </a:p>
        </p:txBody>
      </p:sp>
      <p:sp>
        <p:nvSpPr>
          <p:cNvPr id="7066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D6D46E9-8A79-4FE2-B4F4-776F62708314}" type="slidenum">
              <a:rPr lang="en-US" b="0" smtClean="0">
                <a:solidFill>
                  <a:schemeClr val="bg1"/>
                </a:solidFill>
              </a:rPr>
              <a:pPr/>
              <a:t>73</a:t>
            </a:fld>
            <a:endParaRPr lang="en-US" b="0" dirty="0">
              <a:solidFill>
                <a:schemeClr val="bg1"/>
              </a:solidFill>
            </a:endParaRPr>
          </a:p>
        </p:txBody>
      </p:sp>
      <p:pic>
        <p:nvPicPr>
          <p:cNvPr id="70663" name="Picture 7" descr="Conex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395" y="773071"/>
            <a:ext cx="1818420" cy="827129"/>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561113" y="1858063"/>
            <a:ext cx="4457699" cy="2092881"/>
          </a:xfrm>
          <a:prstGeom prst="rect">
            <a:avLst/>
          </a:prstGeom>
          <a:noFill/>
        </p:spPr>
        <p:txBody>
          <a:bodyPr wrap="square" rtlCol="0">
            <a:spAutoFit/>
          </a:bodyPr>
          <a:lstStyle/>
          <a:p>
            <a:pPr algn="l"/>
            <a:r>
              <a:rPr lang="en-CA" sz="1000" b="0" dirty="0"/>
              <a:t>Conexus is Canada’s 10th largest and Saskatchewan’s largest credit union with assets of $6.7B, 131k members and 30 locations (Q4’20).</a:t>
            </a:r>
          </a:p>
          <a:p>
            <a:pPr algn="l"/>
            <a:endParaRPr lang="en-CA" sz="1000" b="0" dirty="0"/>
          </a:p>
          <a:p>
            <a:pPr algn="l"/>
            <a:r>
              <a:rPr lang="en-CA" sz="1000" b="0" dirty="0"/>
              <a:t>Conexus was formed from the merger of Conexus Credit Union, Moosomin Credit Union, Prince Albert Credit Union and Heartland Credit Union in 2005</a:t>
            </a:r>
            <a:r>
              <a:rPr lang="en-CA" sz="1000" dirty="0"/>
              <a:t>.</a:t>
            </a:r>
          </a:p>
          <a:p>
            <a:pPr algn="l"/>
            <a:r>
              <a:rPr lang="en-CA" sz="1000" b="0" dirty="0"/>
              <a:t>Conexus amalgamated with ACE Credit Union Jan 2011 and with Midale Credit Union Jan 2013.</a:t>
            </a:r>
          </a:p>
          <a:p>
            <a:pPr algn="l"/>
            <a:endParaRPr lang="en-CA" sz="1000" dirty="0"/>
          </a:p>
          <a:p>
            <a:pPr algn="l"/>
            <a:endParaRPr lang="en-CA" sz="1000" b="0" dirty="0"/>
          </a:p>
          <a:p>
            <a:pPr algn="l"/>
            <a:endParaRPr lang="en-CA" sz="1000" b="0" dirty="0"/>
          </a:p>
          <a:p>
            <a:pPr algn="l"/>
            <a:endParaRPr lang="en-US" sz="1000"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sp>
        <p:nvSpPr>
          <p:cNvPr id="3" name="TextBox 2"/>
          <p:cNvSpPr txBox="1"/>
          <p:nvPr/>
        </p:nvSpPr>
        <p:spPr>
          <a:xfrm>
            <a:off x="330131" y="6078379"/>
            <a:ext cx="2108269" cy="246221"/>
          </a:xfrm>
          <a:prstGeom prst="rect">
            <a:avLst/>
          </a:prstGeom>
          <a:noFill/>
        </p:spPr>
        <p:txBody>
          <a:bodyPr wrap="none" rtlCol="0">
            <a:spAutoFit/>
          </a:bodyPr>
          <a:lstStyle/>
          <a:p>
            <a:r>
              <a:rPr lang="en-US" sz="1000" b="0" dirty="0"/>
              <a:t>Note:  </a:t>
            </a:r>
            <a:r>
              <a:rPr lang="en-US" sz="1000" b="0"/>
              <a:t>Fintech partner - Grow</a:t>
            </a:r>
          </a:p>
        </p:txBody>
      </p:sp>
      <p:graphicFrame>
        <p:nvGraphicFramePr>
          <p:cNvPr id="11" name="Chart 10">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243088535"/>
              </p:ext>
            </p:extLst>
          </p:nvPr>
        </p:nvGraphicFramePr>
        <p:xfrm>
          <a:off x="-82479" y="1743711"/>
          <a:ext cx="4457700" cy="4457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8CF6473C-1DC6-C24C-B58C-6DE5EC13B158}"/>
              </a:ext>
            </a:extLst>
          </p:cNvPr>
          <p:cNvGraphicFramePr>
            <a:graphicFrameLocks noGrp="1"/>
          </p:cNvGraphicFramePr>
          <p:nvPr>
            <p:extLst>
              <p:ext uri="{D42A27DB-BD31-4B8C-83A1-F6EECF244321}">
                <p14:modId xmlns:p14="http://schemas.microsoft.com/office/powerpoint/2010/main" val="1020467131"/>
              </p:ext>
            </p:extLst>
          </p:nvPr>
        </p:nvGraphicFramePr>
        <p:xfrm>
          <a:off x="4561114" y="4509218"/>
          <a:ext cx="4457700" cy="1676400"/>
        </p:xfrm>
        <a:graphic>
          <a:graphicData uri="http://schemas.openxmlformats.org/drawingml/2006/table">
            <a:tbl>
              <a:tblPr/>
              <a:tblGrid>
                <a:gridCol w="1710844">
                  <a:extLst>
                    <a:ext uri="{9D8B030D-6E8A-4147-A177-3AD203B41FA5}">
                      <a16:colId xmlns:a16="http://schemas.microsoft.com/office/drawing/2014/main" val="2681343594"/>
                    </a:ext>
                  </a:extLst>
                </a:gridCol>
                <a:gridCol w="722357">
                  <a:extLst>
                    <a:ext uri="{9D8B030D-6E8A-4147-A177-3AD203B41FA5}">
                      <a16:colId xmlns:a16="http://schemas.microsoft.com/office/drawing/2014/main" val="3898127452"/>
                    </a:ext>
                  </a:extLst>
                </a:gridCol>
                <a:gridCol w="674833">
                  <a:extLst>
                    <a:ext uri="{9D8B030D-6E8A-4147-A177-3AD203B41FA5}">
                      <a16:colId xmlns:a16="http://schemas.microsoft.com/office/drawing/2014/main" val="3134777850"/>
                    </a:ext>
                  </a:extLst>
                </a:gridCol>
                <a:gridCol w="674833">
                  <a:extLst>
                    <a:ext uri="{9D8B030D-6E8A-4147-A177-3AD203B41FA5}">
                      <a16:colId xmlns:a16="http://schemas.microsoft.com/office/drawing/2014/main" val="2234899131"/>
                    </a:ext>
                  </a:extLst>
                </a:gridCol>
                <a:gridCol w="674833">
                  <a:extLst>
                    <a:ext uri="{9D8B030D-6E8A-4147-A177-3AD203B41FA5}">
                      <a16:colId xmlns:a16="http://schemas.microsoft.com/office/drawing/2014/main" val="1810294677"/>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9DB3"/>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037182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027452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94891630"/>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2,793.4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209446878"/>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2,438.3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659668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5,231.6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39125997"/>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2,121.6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473368907"/>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699.4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49245576"/>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2,820.9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782509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8,052.6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14516592"/>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6217828"/>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23032"/>
            <a:ext cx="2819400" cy="1600200"/>
          </a:xfrm>
        </p:spPr>
        <p:txBody>
          <a:bodyPr/>
          <a:lstStyle/>
          <a:p>
            <a:r>
              <a:rPr lang="en-CA" dirty="0"/>
              <a:t> % Changes in Share of Saskatchewan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74</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7" descr="Conex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395" y="773071"/>
            <a:ext cx="1818420" cy="827129"/>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00000000-0008-0000-1200-00000E000000}"/>
              </a:ext>
            </a:extLst>
          </p:cNvPr>
          <p:cNvGraphicFramePr>
            <a:graphicFrameLocks/>
          </p:cNvGraphicFramePr>
          <p:nvPr>
            <p:extLst>
              <p:ext uri="{D42A27DB-BD31-4B8C-83A1-F6EECF244321}">
                <p14:modId xmlns:p14="http://schemas.microsoft.com/office/powerpoint/2010/main" val="106984065"/>
              </p:ext>
            </p:extLst>
          </p:nvPr>
        </p:nvGraphicFramePr>
        <p:xfrm>
          <a:off x="69850" y="1694762"/>
          <a:ext cx="4701540" cy="467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39C289FA-1030-0640-BACF-687AEDF1AC81}"/>
              </a:ext>
            </a:extLst>
          </p:cNvPr>
          <p:cNvGraphicFramePr>
            <a:graphicFrameLocks noGrp="1"/>
          </p:cNvGraphicFramePr>
          <p:nvPr>
            <p:extLst>
              <p:ext uri="{D42A27DB-BD31-4B8C-83A1-F6EECF244321}">
                <p14:modId xmlns:p14="http://schemas.microsoft.com/office/powerpoint/2010/main" val="3558314397"/>
              </p:ext>
            </p:extLst>
          </p:nvPr>
        </p:nvGraphicFramePr>
        <p:xfrm>
          <a:off x="5289551" y="4343400"/>
          <a:ext cx="3784599" cy="1847850"/>
        </p:xfrm>
        <a:graphic>
          <a:graphicData uri="http://schemas.openxmlformats.org/drawingml/2006/table">
            <a:tbl>
              <a:tblPr/>
              <a:tblGrid>
                <a:gridCol w="1711628">
                  <a:extLst>
                    <a:ext uri="{9D8B030D-6E8A-4147-A177-3AD203B41FA5}">
                      <a16:colId xmlns:a16="http://schemas.microsoft.com/office/drawing/2014/main" val="1478698765"/>
                    </a:ext>
                  </a:extLst>
                </a:gridCol>
                <a:gridCol w="722687">
                  <a:extLst>
                    <a:ext uri="{9D8B030D-6E8A-4147-A177-3AD203B41FA5}">
                      <a16:colId xmlns:a16="http://schemas.microsoft.com/office/drawing/2014/main" val="1549601559"/>
                    </a:ext>
                  </a:extLst>
                </a:gridCol>
                <a:gridCol w="675142">
                  <a:extLst>
                    <a:ext uri="{9D8B030D-6E8A-4147-A177-3AD203B41FA5}">
                      <a16:colId xmlns:a16="http://schemas.microsoft.com/office/drawing/2014/main" val="689470782"/>
                    </a:ext>
                  </a:extLst>
                </a:gridCol>
                <a:gridCol w="675142">
                  <a:extLst>
                    <a:ext uri="{9D8B030D-6E8A-4147-A177-3AD203B41FA5}">
                      <a16:colId xmlns:a16="http://schemas.microsoft.com/office/drawing/2014/main" val="1552059751"/>
                    </a:ext>
                  </a:extLst>
                </a:gridCol>
              </a:tblGrid>
              <a:tr h="323850">
                <a:tc>
                  <a:txBody>
                    <a:bodyPr/>
                    <a:lstStyle/>
                    <a:p>
                      <a:pPr algn="l" fontAlgn="ctr"/>
                      <a:r>
                        <a:rPr lang="en-CA" sz="1000" b="1" i="0" u="none" strike="noStrike">
                          <a:solidFill>
                            <a:srgbClr val="FFFFFF"/>
                          </a:solidFill>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9DB3"/>
                    </a:solidFill>
                  </a:tcPr>
                </a:tc>
                <a:tc gridSpan="3">
                  <a:txBody>
                    <a:bodyPr/>
                    <a:lstStyle/>
                    <a:p>
                      <a:pPr algn="ctr" fontAlgn="ctr"/>
                      <a:r>
                        <a:rPr lang="en-CA" sz="1000" b="1" i="0" u="none" strike="noStrike">
                          <a:effectLst/>
                          <a:latin typeface="Calibri" panose="020F0502020204030204" pitchFamily="34" charset="0"/>
                        </a:rPr>
                        <a:t>Share of Saskatchewan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98544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143952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44814629"/>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12.45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6941980"/>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11.68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9743150"/>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9798676"/>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34170779"/>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0336164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951566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0769861"/>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4599542"/>
                  </a:ext>
                </a:extLst>
              </a:tr>
            </a:tbl>
          </a:graphicData>
        </a:graphic>
      </p:graphicFrame>
    </p:spTree>
    <p:extLst>
      <p:ext uri="{BB962C8B-B14F-4D97-AF65-F5344CB8AC3E}">
        <p14:creationId xmlns:p14="http://schemas.microsoft.com/office/powerpoint/2010/main" val="2407678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p:cNvSpPr>
            <a:spLocks noGrp="1"/>
          </p:cNvSpPr>
          <p:nvPr>
            <p:ph type="title"/>
          </p:nvPr>
        </p:nvSpPr>
        <p:spPr>
          <a:xfrm>
            <a:off x="3124200" y="228600"/>
            <a:ext cx="5451475" cy="1216025"/>
          </a:xfrm>
        </p:spPr>
        <p:txBody>
          <a:bodyPr/>
          <a:lstStyle/>
          <a:p>
            <a:pPr eaLnBrk="1" hangingPunct="1"/>
            <a:r>
              <a:rPr lang="en-CA" dirty="0"/>
              <a:t> Press Releases</a:t>
            </a:r>
          </a:p>
        </p:txBody>
      </p:sp>
      <p:sp>
        <p:nvSpPr>
          <p:cNvPr id="72707" name="Content Placeholder 6"/>
          <p:cNvSpPr>
            <a:spLocks noGrp="1"/>
          </p:cNvSpPr>
          <p:nvPr>
            <p:ph idx="1"/>
          </p:nvPr>
        </p:nvSpPr>
        <p:spPr/>
        <p:txBody>
          <a:bodyPr>
            <a:noAutofit/>
          </a:bodyPr>
          <a:lstStyle/>
          <a:p>
            <a:pPr fontAlgn="base"/>
            <a:r>
              <a:rPr lang="en-US" sz="1000" dirty="0"/>
              <a:t>June 10 - Conexus reinvesting $200,000 with Kindness Capital Fund  The Conexus Kindness Capital Fund is encouraging a return on kindness by recognizing 40 individuals and businesses with $5,000 to continue their acts of kindness. We’re calling on you to nominate those who have responded to this pandemic in extraordinary and ordinary ways.</a:t>
            </a:r>
            <a:br>
              <a:rPr lang="en-US" sz="1000" dirty="0"/>
            </a:br>
            <a:endParaRPr lang="en-US" sz="1000" dirty="0"/>
          </a:p>
          <a:p>
            <a:pPr fontAlgn="base"/>
            <a:r>
              <a:rPr lang="en-US" sz="1000" dirty="0"/>
              <a:t>May 14 - Cultivator accepting applications for next START cohort.  Do you have the next big tech startup or idea for one and interested in learning more about Cultivator programming? Here’s your chance! </a:t>
            </a:r>
            <a:r>
              <a:rPr lang="en-US" sz="1000" dirty="0">
                <a:hlinkClick r:id="rId3"/>
              </a:rPr>
              <a:t>Cultivator powered by Conexus</a:t>
            </a:r>
            <a:r>
              <a:rPr lang="en-US" sz="1000" dirty="0"/>
              <a:t> (Cultivator) is accepting applications for its next START cohort.</a:t>
            </a:r>
          </a:p>
          <a:p>
            <a:pPr fontAlgn="base"/>
            <a:r>
              <a:rPr lang="en-US" sz="1000" dirty="0"/>
              <a:t>May 5 - Introducing Google Pay and Samsung Pay for Android Users! </a:t>
            </a:r>
          </a:p>
          <a:p>
            <a:pPr fontAlgn="base"/>
            <a:r>
              <a:rPr lang="en-US" sz="1000" dirty="0"/>
              <a:t>As banking continues to evolve, so do we. It is our commitment to provide our members with the best solutions available to make your banking life easier and more convenient. When deciding how to best serve our members there are times when we need to take a step back and review, with that in mind we have made some upgrades to the mobile payment options for our Android users.</a:t>
            </a:r>
          </a:p>
          <a:p>
            <a:pPr fontAlgn="base"/>
            <a:r>
              <a:rPr lang="en-US" sz="1000" dirty="0"/>
              <a:t>April 16 - Conexus Branches Shift to Service By Appointment</a:t>
            </a:r>
            <a:endParaRPr lang="en-CA" sz="1000" b="1" dirty="0"/>
          </a:p>
          <a:p>
            <a:pPr fontAlgn="base"/>
            <a:r>
              <a:rPr lang="en-CA" sz="1000" b="1" dirty="0"/>
              <a:t>March 13, 2020:  </a:t>
            </a:r>
            <a:r>
              <a:rPr lang="en-US" sz="1000" dirty="0"/>
              <a:t>With so much uncertainty surrounding the COVID-19 outbreak, we'd like to assist you with ways to take precautions in your day-to-day banking. </a:t>
            </a:r>
            <a:br>
              <a:rPr lang="en-US" sz="1000" dirty="0"/>
            </a:br>
            <a:br>
              <a:rPr lang="en-US" sz="1000" dirty="0"/>
            </a:br>
            <a:r>
              <a:rPr lang="en-US" sz="1000" dirty="0"/>
              <a:t>Whether you are self-isolating, looking for ways to practice social distancing, or simply looking to reduce the amount of trips you take into a branch - we've put together </a:t>
            </a:r>
            <a:r>
              <a:rPr lang="en-US" sz="1000" dirty="0">
                <a:hlinkClick r:id="rId4" tooltip="Ways to bank"/>
              </a:rPr>
              <a:t>a list of options</a:t>
            </a:r>
            <a:r>
              <a:rPr lang="en-US" sz="1000" dirty="0"/>
              <a:t> available to our members to bank remotely.</a:t>
            </a:r>
            <a:br>
              <a:rPr lang="en-US" sz="1000" dirty="0"/>
            </a:br>
            <a:br>
              <a:rPr lang="en-US" sz="1000" dirty="0"/>
            </a:br>
            <a:r>
              <a:rPr lang="en-US" sz="1000" dirty="0"/>
              <a:t>Still unsure and want to talk to someone before coming into a branch? Feel free to call your </a:t>
            </a:r>
            <a:r>
              <a:rPr lang="en-US" sz="1000" dirty="0">
                <a:hlinkClick r:id="rId5" tooltip="Find Branch/ATM"/>
              </a:rPr>
              <a:t>local branch</a:t>
            </a:r>
            <a:r>
              <a:rPr lang="en-US" sz="1000" dirty="0"/>
              <a:t> or our Member Contact Centre at 1-800-667-7477 and we'd be happy to answer any questions you may have.</a:t>
            </a:r>
            <a:endParaRPr lang="en-CA" sz="1000" b="1" dirty="0"/>
          </a:p>
        </p:txBody>
      </p:sp>
      <p:sp>
        <p:nvSpPr>
          <p:cNvPr id="727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C5B17AF-1041-460E-9602-C9EA8E079EAD}" type="slidenum">
              <a:rPr lang="en-US" b="0" smtClean="0">
                <a:solidFill>
                  <a:schemeClr val="bg1"/>
                </a:solidFill>
              </a:rPr>
              <a:pPr/>
              <a:t>75</a:t>
            </a:fld>
            <a:endParaRPr lang="en-US" b="0" dirty="0">
              <a:solidFill>
                <a:schemeClr val="bg1"/>
              </a:solidFill>
            </a:endParaRPr>
          </a:p>
        </p:txBody>
      </p:sp>
      <p:sp>
        <p:nvSpPr>
          <p:cNvPr id="2" name="TextBox 1"/>
          <p:cNvSpPr txBox="1"/>
          <p:nvPr/>
        </p:nvSpPr>
        <p:spPr>
          <a:xfrm>
            <a:off x="8485563" y="6553200"/>
            <a:ext cx="5822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6"/>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descr="Conexu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9395" y="773071"/>
            <a:ext cx="1818420" cy="827129"/>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225" y="25400"/>
            <a:ext cx="3048000" cy="1600200"/>
          </a:xfrm>
        </p:spPr>
        <p:txBody>
          <a:bodyPr/>
          <a:lstStyle/>
          <a:p>
            <a:r>
              <a:rPr lang="en-CA" dirty="0"/>
              <a:t>% Changes in Share of Total Market</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76</a:t>
            </a:fld>
            <a:endParaRPr lang="en-US" b="0">
              <a:solidFill>
                <a:schemeClr val="bg1"/>
              </a:solidFill>
            </a:endParaRPr>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137" y="710516"/>
            <a:ext cx="1920875" cy="91508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566592" y="1826469"/>
            <a:ext cx="4457700" cy="3231654"/>
          </a:xfrm>
          <a:prstGeom prst="rect">
            <a:avLst/>
          </a:prstGeom>
          <a:noFill/>
        </p:spPr>
        <p:txBody>
          <a:bodyPr wrap="square" rtlCol="0">
            <a:spAutoFit/>
          </a:bodyPr>
          <a:lstStyle/>
          <a:p>
            <a:pPr algn="l"/>
            <a:r>
              <a:rPr lang="en-CA" b="0" dirty="0"/>
              <a:t>Affinity is Canada’s 11th largest and Saskatchewan’s 2</a:t>
            </a:r>
            <a:r>
              <a:rPr lang="en-CA" b="0" baseline="30000" dirty="0"/>
              <a:t>nd</a:t>
            </a:r>
            <a:r>
              <a:rPr lang="en-CA" b="0" dirty="0"/>
              <a:t> largest credit union with assets of $6.5B, 123k members and 56 locations (Q4’20)</a:t>
            </a:r>
          </a:p>
          <a:p>
            <a:pPr algn="l"/>
            <a:r>
              <a:rPr lang="en-CA" b="0" dirty="0"/>
              <a:t>Affinity merged with Kenaston, Lintlaw, Prairie Diamond and Milestone Credit Unions in Jan 2007; with FirstSask and Nokomis Savings Credit Unions Jan 2008; with Broadview and Canoday Credit Unions Jan'13; with Spectra and Advantage July 2013; and  Shaunavon Credit Union and Hudsons Bay Credit Union Jan 2015.</a:t>
            </a:r>
          </a:p>
          <a:p>
            <a:pPr algn="l"/>
            <a:r>
              <a:rPr lang="en-CA" b="0" dirty="0"/>
              <a:t>Affinity changed their accounting for personal loans and mortgages in 2017 making prior year comparisons irrelevant.</a:t>
            </a:r>
          </a:p>
          <a:p>
            <a:pPr algn="l"/>
            <a:endParaRPr lang="en-US" dirty="0"/>
          </a:p>
          <a:p>
            <a:pPr algn="l"/>
            <a:endParaRPr lang="en-CA" b="0" dirty="0"/>
          </a:p>
          <a:p>
            <a:pPr algn="l"/>
            <a:endParaRPr lang="en-CA" b="0" dirty="0"/>
          </a:p>
          <a:p>
            <a:pPr algn="l"/>
            <a:endParaRPr lang="en-US" b="0" dirty="0"/>
          </a:p>
        </p:txBody>
      </p:sp>
      <p:graphicFrame>
        <p:nvGraphicFramePr>
          <p:cNvPr id="13" name="Chart 12">
            <a:extLst>
              <a:ext uri="{FF2B5EF4-FFF2-40B4-BE49-F238E27FC236}">
                <a16:creationId xmlns:a16="http://schemas.microsoft.com/office/drawing/2014/main" id="{00000000-0008-0000-0100-00000F000000}"/>
              </a:ext>
            </a:extLst>
          </p:cNvPr>
          <p:cNvGraphicFramePr>
            <a:graphicFrameLocks/>
          </p:cNvGraphicFramePr>
          <p:nvPr>
            <p:extLst>
              <p:ext uri="{D42A27DB-BD31-4B8C-83A1-F6EECF244321}">
                <p14:modId xmlns:p14="http://schemas.microsoft.com/office/powerpoint/2010/main" val="2923619495"/>
              </p:ext>
            </p:extLst>
          </p:nvPr>
        </p:nvGraphicFramePr>
        <p:xfrm>
          <a:off x="-26795" y="1722438"/>
          <a:ext cx="4457700" cy="448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84A47D5F-5C1B-F843-89CD-22AB3494C3FD}"/>
              </a:ext>
            </a:extLst>
          </p:cNvPr>
          <p:cNvGraphicFramePr>
            <a:graphicFrameLocks noGrp="1"/>
          </p:cNvGraphicFramePr>
          <p:nvPr>
            <p:extLst>
              <p:ext uri="{D42A27DB-BD31-4B8C-83A1-F6EECF244321}">
                <p14:modId xmlns:p14="http://schemas.microsoft.com/office/powerpoint/2010/main" val="2667404790"/>
              </p:ext>
            </p:extLst>
          </p:nvPr>
        </p:nvGraphicFramePr>
        <p:xfrm>
          <a:off x="4566592" y="4519066"/>
          <a:ext cx="4457700" cy="1676400"/>
        </p:xfrm>
        <a:graphic>
          <a:graphicData uri="http://schemas.openxmlformats.org/drawingml/2006/table">
            <a:tbl>
              <a:tblPr/>
              <a:tblGrid>
                <a:gridCol w="1710844">
                  <a:extLst>
                    <a:ext uri="{9D8B030D-6E8A-4147-A177-3AD203B41FA5}">
                      <a16:colId xmlns:a16="http://schemas.microsoft.com/office/drawing/2014/main" val="2739911870"/>
                    </a:ext>
                  </a:extLst>
                </a:gridCol>
                <a:gridCol w="722357">
                  <a:extLst>
                    <a:ext uri="{9D8B030D-6E8A-4147-A177-3AD203B41FA5}">
                      <a16:colId xmlns:a16="http://schemas.microsoft.com/office/drawing/2014/main" val="1367639393"/>
                    </a:ext>
                  </a:extLst>
                </a:gridCol>
                <a:gridCol w="674833">
                  <a:extLst>
                    <a:ext uri="{9D8B030D-6E8A-4147-A177-3AD203B41FA5}">
                      <a16:colId xmlns:a16="http://schemas.microsoft.com/office/drawing/2014/main" val="3805242447"/>
                    </a:ext>
                  </a:extLst>
                </a:gridCol>
                <a:gridCol w="674833">
                  <a:extLst>
                    <a:ext uri="{9D8B030D-6E8A-4147-A177-3AD203B41FA5}">
                      <a16:colId xmlns:a16="http://schemas.microsoft.com/office/drawing/2014/main" val="2073262989"/>
                    </a:ext>
                  </a:extLst>
                </a:gridCol>
                <a:gridCol w="674833">
                  <a:extLst>
                    <a:ext uri="{9D8B030D-6E8A-4147-A177-3AD203B41FA5}">
                      <a16:colId xmlns:a16="http://schemas.microsoft.com/office/drawing/2014/main" val="2834083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Affinity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419988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560919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50324907"/>
                  </a:ext>
                </a:extLst>
              </a:tr>
              <a:tr h="152400">
                <a:tc>
                  <a:txBody>
                    <a:bodyPr/>
                    <a:lstStyle/>
                    <a:p>
                      <a:pPr algn="l" fontAlgn="ctr"/>
                      <a:r>
                        <a:rPr lang="en-CA" sz="1000" b="0" i="0" u="none" strike="noStrike">
                          <a:effectLst/>
                          <a:latin typeface="Calibri" panose="020F0502020204030204" pitchFamily="34" charset="0"/>
                        </a:rPr>
                        <a:t>Demand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2,973.5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938415192"/>
                  </a:ext>
                </a:extLst>
              </a:tr>
              <a:tr h="152400">
                <a:tc>
                  <a:txBody>
                    <a:bodyPr/>
                    <a:lstStyle/>
                    <a:p>
                      <a:pPr algn="l" fontAlgn="ctr"/>
                      <a:r>
                        <a:rPr lang="en-CA" sz="1000" b="0" i="0" u="none" strike="noStrike">
                          <a:effectLst/>
                          <a:latin typeface="Calibri" panose="020F0502020204030204" pitchFamily="34" charset="0"/>
                        </a:rPr>
                        <a:t>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2,855.7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1370098"/>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5,829.3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307068"/>
                  </a:ext>
                </a:extLst>
              </a:tr>
              <a:tr h="152400">
                <a:tc>
                  <a:txBody>
                    <a:bodyPr/>
                    <a:lstStyle/>
                    <a:p>
                      <a:pPr algn="l" fontAlgn="ctr"/>
                      <a:r>
                        <a:rPr lang="en-CA" sz="1000" b="0" i="0" u="none" strike="noStrike">
                          <a:effectLst/>
                          <a:latin typeface="Calibri" panose="020F0502020204030204" pitchFamily="34" charset="0"/>
                        </a:rPr>
                        <a:t>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2,194.2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90078698"/>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500.2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4516190"/>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2,694.3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903056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8,523.6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059250"/>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5033600"/>
                  </a:ext>
                </a:extLst>
              </a:tr>
            </a:tbl>
          </a:graphicData>
        </a:graphic>
      </p:graphicFrame>
    </p:spTree>
    <p:extLst>
      <p:ext uri="{BB962C8B-B14F-4D97-AF65-F5344CB8AC3E}">
        <p14:creationId xmlns:p14="http://schemas.microsoft.com/office/powerpoint/2010/main" val="1827038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430787"/>
            <a:ext cx="3200400"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77</a:t>
            </a:fld>
            <a:endParaRPr lang="en-US" b="0" dirty="0">
              <a:solidFill>
                <a:schemeClr val="bg1"/>
              </a:solidFill>
            </a:endParaRPr>
          </a:p>
        </p:txBody>
      </p:sp>
      <p:sp>
        <p:nvSpPr>
          <p:cNvPr id="2" name="TextBox 1"/>
          <p:cNvSpPr txBox="1"/>
          <p:nvPr/>
        </p:nvSpPr>
        <p:spPr>
          <a:xfrm>
            <a:off x="6705600" y="6534626"/>
            <a:ext cx="914400" cy="215444"/>
          </a:xfrm>
          <a:prstGeom prst="rect">
            <a:avLst/>
          </a:prstGeom>
          <a:noFill/>
        </p:spPr>
        <p:txBody>
          <a:bodyPr wrap="square" rtlCol="0">
            <a:spAutoFit/>
          </a:bodyPr>
          <a:lstStyle/>
          <a:p>
            <a:r>
              <a:rPr lang="en-US" sz="800" b="0" dirty="0"/>
              <a:t>18EG 9</a:t>
            </a:r>
          </a:p>
        </p:txBody>
      </p:sp>
      <p:sp>
        <p:nvSpPr>
          <p:cNvPr id="13"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137" y="710516"/>
            <a:ext cx="1920875" cy="91508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graphicFrame>
        <p:nvGraphicFramePr>
          <p:cNvPr id="9" name="Chart 8">
            <a:extLst>
              <a:ext uri="{FF2B5EF4-FFF2-40B4-BE49-F238E27FC236}">
                <a16:creationId xmlns:a16="http://schemas.microsoft.com/office/drawing/2014/main" id="{00000000-0008-0000-1200-00000F000000}"/>
              </a:ext>
            </a:extLst>
          </p:cNvPr>
          <p:cNvGraphicFramePr>
            <a:graphicFrameLocks/>
          </p:cNvGraphicFramePr>
          <p:nvPr>
            <p:extLst>
              <p:ext uri="{D42A27DB-BD31-4B8C-83A1-F6EECF244321}">
                <p14:modId xmlns:p14="http://schemas.microsoft.com/office/powerpoint/2010/main" val="1244236114"/>
              </p:ext>
            </p:extLst>
          </p:nvPr>
        </p:nvGraphicFramePr>
        <p:xfrm>
          <a:off x="107095" y="1767136"/>
          <a:ext cx="4587240" cy="4692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2F251162-1A4E-354D-B57E-F856CF91B543}"/>
              </a:ext>
            </a:extLst>
          </p:cNvPr>
          <p:cNvGraphicFramePr>
            <a:graphicFrameLocks noGrp="1"/>
          </p:cNvGraphicFramePr>
          <p:nvPr>
            <p:extLst>
              <p:ext uri="{D42A27DB-BD31-4B8C-83A1-F6EECF244321}">
                <p14:modId xmlns:p14="http://schemas.microsoft.com/office/powerpoint/2010/main" val="2711646358"/>
              </p:ext>
            </p:extLst>
          </p:nvPr>
        </p:nvGraphicFramePr>
        <p:xfrm>
          <a:off x="5252306" y="4267200"/>
          <a:ext cx="3784599" cy="1895475"/>
        </p:xfrm>
        <a:graphic>
          <a:graphicData uri="http://schemas.openxmlformats.org/drawingml/2006/table">
            <a:tbl>
              <a:tblPr/>
              <a:tblGrid>
                <a:gridCol w="1711628">
                  <a:extLst>
                    <a:ext uri="{9D8B030D-6E8A-4147-A177-3AD203B41FA5}">
                      <a16:colId xmlns:a16="http://schemas.microsoft.com/office/drawing/2014/main" val="3108375150"/>
                    </a:ext>
                  </a:extLst>
                </a:gridCol>
                <a:gridCol w="722687">
                  <a:extLst>
                    <a:ext uri="{9D8B030D-6E8A-4147-A177-3AD203B41FA5}">
                      <a16:colId xmlns:a16="http://schemas.microsoft.com/office/drawing/2014/main" val="1869740582"/>
                    </a:ext>
                  </a:extLst>
                </a:gridCol>
                <a:gridCol w="675142">
                  <a:extLst>
                    <a:ext uri="{9D8B030D-6E8A-4147-A177-3AD203B41FA5}">
                      <a16:colId xmlns:a16="http://schemas.microsoft.com/office/drawing/2014/main" val="3607844913"/>
                    </a:ext>
                  </a:extLst>
                </a:gridCol>
                <a:gridCol w="675142">
                  <a:extLst>
                    <a:ext uri="{9D8B030D-6E8A-4147-A177-3AD203B41FA5}">
                      <a16:colId xmlns:a16="http://schemas.microsoft.com/office/drawing/2014/main" val="576835648"/>
                    </a:ext>
                  </a:extLst>
                </a:gridCol>
              </a:tblGrid>
              <a:tr h="371475">
                <a:tc>
                  <a:txBody>
                    <a:bodyPr/>
                    <a:lstStyle/>
                    <a:p>
                      <a:pPr algn="l" fontAlgn="ctr"/>
                      <a:r>
                        <a:rPr lang="en-CA" sz="1000" b="1" i="0" u="none" strike="noStrike">
                          <a:solidFill>
                            <a:srgbClr val="FFFFFF"/>
                          </a:solidFill>
                          <a:effectLst/>
                          <a:latin typeface="Calibri" panose="020F0502020204030204" pitchFamily="34" charset="0"/>
                        </a:rPr>
                        <a:t>Affinity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fontAlgn="ctr"/>
                      <a:r>
                        <a:rPr lang="en-CA" sz="1000" b="1" i="0" u="none" strike="noStrike">
                          <a:effectLst/>
                          <a:latin typeface="Calibri" panose="020F0502020204030204" pitchFamily="34" charset="0"/>
                        </a:rPr>
                        <a:t>Share of Saskatchewan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289668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99301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88348713"/>
                  </a:ext>
                </a:extLst>
              </a:tr>
              <a:tr h="152400">
                <a:tc>
                  <a:txBody>
                    <a:bodyPr/>
                    <a:lstStyle/>
                    <a:p>
                      <a:pPr algn="l" fontAlgn="ctr"/>
                      <a:r>
                        <a:rPr lang="en-CA" sz="1000" b="0" i="0" u="none" strike="noStrike">
                          <a:effectLst/>
                          <a:latin typeface="Calibri" panose="020F0502020204030204" pitchFamily="34" charset="0"/>
                        </a:rPr>
                        <a:t>Demand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13.25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544003854"/>
                  </a:ext>
                </a:extLst>
              </a:tr>
              <a:tr h="152400">
                <a:tc>
                  <a:txBody>
                    <a:bodyPr/>
                    <a:lstStyle/>
                    <a:p>
                      <a:pPr algn="l" fontAlgn="ctr"/>
                      <a:r>
                        <a:rPr lang="en-CA" sz="1000" b="0" i="0" u="none" strike="noStrike">
                          <a:effectLst/>
                          <a:latin typeface="Calibri" panose="020F0502020204030204" pitchFamily="34" charset="0"/>
                        </a:rPr>
                        <a:t>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13.68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2375823"/>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13.46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519012"/>
                  </a:ext>
                </a:extLst>
              </a:tr>
              <a:tr h="152400">
                <a:tc>
                  <a:txBody>
                    <a:bodyPr/>
                    <a:lstStyle/>
                    <a:p>
                      <a:pPr algn="l" fontAlgn="ctr"/>
                      <a:r>
                        <a:rPr lang="en-CA" sz="1000" b="0" i="0" u="none" strike="noStrike">
                          <a:effectLst/>
                          <a:latin typeface="Calibri" panose="020F0502020204030204" pitchFamily="34" charset="0"/>
                        </a:rPr>
                        <a:t>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21890692"/>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122606"/>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0796829"/>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8.39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158873"/>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9011410"/>
                  </a:ext>
                </a:extLst>
              </a:tr>
            </a:tbl>
          </a:graphicData>
        </a:graphic>
      </p:graphicFrame>
    </p:spTree>
    <p:extLst>
      <p:ext uri="{BB962C8B-B14F-4D97-AF65-F5344CB8AC3E}">
        <p14:creationId xmlns:p14="http://schemas.microsoft.com/office/powerpoint/2010/main" val="701835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
          <p:cNvSpPr>
            <a:spLocks noGrp="1"/>
          </p:cNvSpPr>
          <p:nvPr>
            <p:ph type="title"/>
          </p:nvPr>
        </p:nvSpPr>
        <p:spPr>
          <a:xfrm>
            <a:off x="3429000" y="304800"/>
            <a:ext cx="5146675" cy="1216025"/>
          </a:xfrm>
        </p:spPr>
        <p:txBody>
          <a:bodyPr/>
          <a:lstStyle/>
          <a:p>
            <a:r>
              <a:rPr lang="en-CA" dirty="0"/>
              <a:t>Press Releases</a:t>
            </a:r>
          </a:p>
        </p:txBody>
      </p:sp>
      <p:sp>
        <p:nvSpPr>
          <p:cNvPr id="79875" name="Content Placeholder 8"/>
          <p:cNvSpPr>
            <a:spLocks noGrp="1"/>
          </p:cNvSpPr>
          <p:nvPr>
            <p:ph idx="1"/>
          </p:nvPr>
        </p:nvSpPr>
        <p:spPr/>
        <p:txBody>
          <a:bodyPr>
            <a:noAutofit/>
          </a:bodyPr>
          <a:lstStyle/>
          <a:p>
            <a:r>
              <a:rPr lang="en-US" sz="1000" dirty="0"/>
              <a:t>Mar 13, 2020:  The health and well-being of our members, employees and communities is our primary focus during the COVID-19 outbreak. We understand that now more than ever, our members need us for advice and support. Presently, our advice centres and Contact Centre will continue to operate during their usual hours of operation. Rest assured, we have plans in place to ensure members continue to receive the services they need.</a:t>
            </a:r>
          </a:p>
          <a:p>
            <a:r>
              <a:rPr lang="en-CA" sz="1000" dirty="0"/>
              <a:t>Jun 14, 2018:  A first of its kind in the province, Affinity Credit Union has launched a new fast short-term loan designed to help individuals get out of the payday loan cycle and to prevent others from getting caught in it. </a:t>
            </a:r>
          </a:p>
          <a:p>
            <a:r>
              <a:rPr lang="en-CA" sz="1000" dirty="0"/>
              <a:t>“Every one of our members is important to us. We know that unexpected expenses can pop up and when they do, they can affect an individual’s ability to manage until the next paycheque arrives.  Our role, as a credit union, is to help our members navigate financial challenges. The Restart Loan was developed to assist members who are struggling with debt and credit challenges and to help prevent them from resorting to a payday loan out of desperation,” said Myrna Hewitt, Executive Vice President, Member Experience, Affinity Credit Union.</a:t>
            </a:r>
          </a:p>
          <a:p>
            <a:r>
              <a:rPr lang="en-CA" sz="1000" dirty="0"/>
              <a:t>Jan 24, 2018:We’re excited to announce a strategic partnership with First Nations Bank of Canada (FNBC). This partnership will allow us to better serve the banking and financial services needs of First Nations and Métis peoples in Saskatchewan. </a:t>
            </a:r>
          </a:p>
          <a:p>
            <a:r>
              <a:rPr lang="en-CA" sz="1000" dirty="0"/>
              <a:t>Under the new strategic partnership, Affinity and FNBC will work together to respond to commercial banking opportunities that are mutually beneficial. FNBC and Affinity will cooperate on opportunities that take advantage of each other’s strength. The resulting synergy will deliver superior financial services to Indigenous peoples and their communities.</a:t>
            </a:r>
            <a:endParaRPr lang="en-US" sz="1000" b="1" dirty="0"/>
          </a:p>
          <a:p>
            <a:pPr>
              <a:buFont typeface="Wingdings" charset="2"/>
              <a:buChar char="§"/>
            </a:pPr>
            <a:r>
              <a:rPr lang="en-US" sz="1000" b="1" dirty="0"/>
              <a:t>Jan 02, 2018: </a:t>
            </a:r>
            <a:r>
              <a:rPr lang="en-US" sz="1000" dirty="0"/>
              <a:t>On January 1, 2018, Porcupine Credit Union joined the Affinity family.  Wishing the warmest of welcomes to members from Porcupine Credit Union – we’re so excited to have you on board! We’re committed to providing you an exceptional member service experience, no matter how or where you bank with us.</a:t>
            </a:r>
          </a:p>
          <a:p>
            <a:pPr>
              <a:buFont typeface="Wingdings" charset="2"/>
              <a:buChar char="§"/>
            </a:pPr>
            <a:endParaRPr lang="en-CA" sz="1000" b="0" dirty="0"/>
          </a:p>
          <a:p>
            <a:pPr marL="0" indent="0">
              <a:buNone/>
            </a:pPr>
            <a:endParaRPr lang="en-CA" sz="1000" b="0" dirty="0"/>
          </a:p>
        </p:txBody>
      </p:sp>
      <p:sp>
        <p:nvSpPr>
          <p:cNvPr id="7987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C9B0905-30D2-4ACC-AE6E-C7C5C9B4DE56}" type="slidenum">
              <a:rPr lang="en-US" b="0" smtClean="0">
                <a:solidFill>
                  <a:schemeClr val="bg1"/>
                </a:solidFill>
              </a:rPr>
              <a:pPr/>
              <a:t>78</a:t>
            </a:fld>
            <a:endParaRPr lang="en-US" b="0" dirty="0">
              <a:solidFill>
                <a:schemeClr val="bg1"/>
              </a:solidFill>
            </a:endParaRPr>
          </a:p>
        </p:txBody>
      </p:sp>
      <p:sp>
        <p:nvSpPr>
          <p:cNvPr id="2" name="TextBox 1"/>
          <p:cNvSpPr txBox="1"/>
          <p:nvPr/>
        </p:nvSpPr>
        <p:spPr>
          <a:xfrm>
            <a:off x="8453696" y="6563548"/>
            <a:ext cx="614104" cy="2182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137" y="710516"/>
            <a:ext cx="1920875" cy="91508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08710"/>
            <a:ext cx="3124200" cy="1600200"/>
          </a:xfrm>
        </p:spPr>
        <p:txBody>
          <a:bodyPr/>
          <a:lstStyle/>
          <a:p>
            <a:r>
              <a:rPr lang="en-CA" dirty="0"/>
              <a:t>% Changes in Share of Total Market</a:t>
            </a:r>
            <a:br>
              <a:rPr lang="en-CA" dirty="0"/>
            </a:br>
            <a:endParaRPr lang="en-US" dirty="0"/>
          </a:p>
        </p:txBody>
      </p:sp>
      <p:sp>
        <p:nvSpPr>
          <p:cNvPr id="757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603BC93-3AF5-4A85-889B-B2551DC9F3A9}" type="slidenum">
              <a:rPr lang="en-US" b="0" smtClean="0">
                <a:solidFill>
                  <a:schemeClr val="bg1"/>
                </a:solidFill>
              </a:rPr>
              <a:pPr/>
              <a:t>79</a:t>
            </a:fld>
            <a:endParaRPr lang="en-US" b="0" dirty="0">
              <a:solidFill>
                <a:schemeClr val="bg1"/>
              </a:solidFill>
            </a:endParaRPr>
          </a:p>
        </p:txBody>
      </p:sp>
      <p:pic>
        <p:nvPicPr>
          <p:cNvPr id="7578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104"/>
          <a:stretch/>
        </p:blipFill>
        <p:spPr bwMode="auto">
          <a:xfrm>
            <a:off x="990600" y="1066800"/>
            <a:ext cx="2179745" cy="519523"/>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942443" y="1771446"/>
            <a:ext cx="4029518" cy="2862322"/>
          </a:xfrm>
          <a:prstGeom prst="rect">
            <a:avLst/>
          </a:prstGeom>
          <a:noFill/>
        </p:spPr>
        <p:txBody>
          <a:bodyPr wrap="square" rtlCol="0">
            <a:spAutoFit/>
          </a:bodyPr>
          <a:lstStyle/>
          <a:p>
            <a:pPr algn="l"/>
            <a:r>
              <a:rPr lang="en-CA" b="0" dirty="0"/>
              <a:t>Innovation is Canada’s 23rd largest and Saskatchewan’s 3</a:t>
            </a:r>
            <a:r>
              <a:rPr lang="en-CA" b="0" baseline="30000" dirty="0"/>
              <a:t>nd</a:t>
            </a:r>
            <a:r>
              <a:rPr lang="en-CA" b="0" dirty="0"/>
              <a:t> largest credit union with assets of $3.0B, 58k members and 25 locations (Q4’20)</a:t>
            </a:r>
          </a:p>
          <a:p>
            <a:pPr algn="l"/>
            <a:endParaRPr lang="en-CA" b="0" dirty="0"/>
          </a:p>
          <a:p>
            <a:pPr algn="l"/>
            <a:r>
              <a:rPr lang="en-CA" b="0" dirty="0"/>
              <a:t>Innovation merged with BCU Financial and Southwest Credit Union Jan 2007 and with East End Credit Union Jan 2013</a:t>
            </a:r>
          </a:p>
          <a:p>
            <a:pPr algn="l"/>
            <a:r>
              <a:rPr lang="en-CA" b="0" dirty="0"/>
              <a:t>Innovation is in the process of becoming a Federal Credit Union</a:t>
            </a:r>
          </a:p>
          <a:p>
            <a:pPr algn="l"/>
            <a:endParaRPr lang="en-CA" dirty="0"/>
          </a:p>
          <a:p>
            <a:pPr algn="l"/>
            <a:endParaRPr lang="en-CA" b="0" dirty="0"/>
          </a:p>
          <a:p>
            <a:pPr algn="l"/>
            <a:endParaRPr lang="en-CA" b="0" dirty="0"/>
          </a:p>
          <a:p>
            <a:pPr algn="l"/>
            <a:endParaRPr lang="en-CA" b="0" dirty="0"/>
          </a:p>
          <a:p>
            <a:pPr algn="l"/>
            <a:endParaRPr lang="en-US" b="0" dirty="0"/>
          </a:p>
        </p:txBody>
      </p:sp>
      <p:sp>
        <p:nvSpPr>
          <p:cNvPr id="11" name="TextBox 10"/>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3" name="Chart 12">
            <a:extLst>
              <a:ext uri="{FF2B5EF4-FFF2-40B4-BE49-F238E27FC236}">
                <a16:creationId xmlns:a16="http://schemas.microsoft.com/office/drawing/2014/main" id="{00000000-0008-0000-1100-000010000000}"/>
              </a:ext>
            </a:extLst>
          </p:cNvPr>
          <p:cNvGraphicFramePr>
            <a:graphicFrameLocks/>
          </p:cNvGraphicFramePr>
          <p:nvPr>
            <p:extLst>
              <p:ext uri="{D42A27DB-BD31-4B8C-83A1-F6EECF244321}">
                <p14:modId xmlns:p14="http://schemas.microsoft.com/office/powerpoint/2010/main" val="2503381202"/>
              </p:ext>
            </p:extLst>
          </p:nvPr>
        </p:nvGraphicFramePr>
        <p:xfrm>
          <a:off x="105782" y="1754719"/>
          <a:ext cx="4953000" cy="4508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9D864C94-1738-7143-AD22-91286F2BE8D4}"/>
              </a:ext>
            </a:extLst>
          </p:cNvPr>
          <p:cNvGraphicFramePr>
            <a:graphicFrameLocks noGrp="1"/>
          </p:cNvGraphicFramePr>
          <p:nvPr>
            <p:extLst>
              <p:ext uri="{D42A27DB-BD31-4B8C-83A1-F6EECF244321}">
                <p14:modId xmlns:p14="http://schemas.microsoft.com/office/powerpoint/2010/main" val="3081621714"/>
              </p:ext>
            </p:extLst>
          </p:nvPr>
        </p:nvGraphicFramePr>
        <p:xfrm>
          <a:off x="5034960" y="4650495"/>
          <a:ext cx="3937001" cy="1524000"/>
        </p:xfrm>
        <a:graphic>
          <a:graphicData uri="http://schemas.openxmlformats.org/drawingml/2006/table">
            <a:tbl>
              <a:tblPr/>
              <a:tblGrid>
                <a:gridCol w="1190919">
                  <a:extLst>
                    <a:ext uri="{9D8B030D-6E8A-4147-A177-3AD203B41FA5}">
                      <a16:colId xmlns:a16="http://schemas.microsoft.com/office/drawing/2014/main" val="1536671135"/>
                    </a:ext>
                  </a:extLst>
                </a:gridCol>
                <a:gridCol w="722153">
                  <a:extLst>
                    <a:ext uri="{9D8B030D-6E8A-4147-A177-3AD203B41FA5}">
                      <a16:colId xmlns:a16="http://schemas.microsoft.com/office/drawing/2014/main" val="1825580974"/>
                    </a:ext>
                  </a:extLst>
                </a:gridCol>
                <a:gridCol w="674643">
                  <a:extLst>
                    <a:ext uri="{9D8B030D-6E8A-4147-A177-3AD203B41FA5}">
                      <a16:colId xmlns:a16="http://schemas.microsoft.com/office/drawing/2014/main" val="2772584776"/>
                    </a:ext>
                  </a:extLst>
                </a:gridCol>
                <a:gridCol w="674643">
                  <a:extLst>
                    <a:ext uri="{9D8B030D-6E8A-4147-A177-3AD203B41FA5}">
                      <a16:colId xmlns:a16="http://schemas.microsoft.com/office/drawing/2014/main" val="1039566810"/>
                    </a:ext>
                  </a:extLst>
                </a:gridCol>
                <a:gridCol w="674643">
                  <a:extLst>
                    <a:ext uri="{9D8B030D-6E8A-4147-A177-3AD203B41FA5}">
                      <a16:colId xmlns:a16="http://schemas.microsoft.com/office/drawing/2014/main" val="3421916954"/>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D76F"/>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081565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824335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611242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1,566.0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2458192618"/>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996.0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1632050"/>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2,561.9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87730"/>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946.9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9066490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979.9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63800342"/>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3,541.9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835164"/>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469145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914400" y="254198"/>
            <a:ext cx="7543800" cy="1450757"/>
          </a:xfrm>
        </p:spPr>
        <p:txBody>
          <a:bodyPr/>
          <a:lstStyle/>
          <a:p>
            <a:pPr eaLnBrk="1" hangingPunct="1"/>
            <a:r>
              <a:rPr lang="en-US" dirty="0"/>
              <a:t>Total Personal Provincial Share Summary</a:t>
            </a:r>
            <a:br>
              <a:rPr lang="en-US" dirty="0"/>
            </a:br>
            <a:r>
              <a:rPr lang="en-US" sz="1200" dirty="0"/>
              <a:t>Ranked by 12 month change in Provincial Share</a:t>
            </a:r>
          </a:p>
        </p:txBody>
      </p:sp>
      <p:sp>
        <p:nvSpPr>
          <p:cNvPr id="11267"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0A98D1B-C97E-414F-8AD5-50A06C2BC86C}" type="slidenum">
              <a:rPr lang="en-US" b="0" smtClean="0">
                <a:solidFill>
                  <a:schemeClr val="bg1"/>
                </a:solidFill>
              </a:rPr>
              <a:pPr/>
              <a:t>8</a:t>
            </a:fld>
            <a:endParaRPr lang="en-US" b="0" dirty="0">
              <a:solidFill>
                <a:schemeClr val="bg1"/>
              </a:solidFill>
            </a:endParaRPr>
          </a:p>
        </p:txBody>
      </p:sp>
      <p:sp>
        <p:nvSpPr>
          <p:cNvPr id="1126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 name="TextBox 3"/>
          <p:cNvSpPr txBox="1"/>
          <p:nvPr/>
        </p:nvSpPr>
        <p:spPr>
          <a:xfrm>
            <a:off x="5105400" y="1799968"/>
            <a:ext cx="2895600" cy="646331"/>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p:txBody>
      </p:sp>
      <p:graphicFrame>
        <p:nvGraphicFramePr>
          <p:cNvPr id="2" name="Table 1">
            <a:extLst>
              <a:ext uri="{FF2B5EF4-FFF2-40B4-BE49-F238E27FC236}">
                <a16:creationId xmlns:a16="http://schemas.microsoft.com/office/drawing/2014/main" id="{9561867E-68AC-8C43-B162-07C3CA66E1F6}"/>
              </a:ext>
            </a:extLst>
          </p:cNvPr>
          <p:cNvGraphicFramePr>
            <a:graphicFrameLocks noGrp="1"/>
          </p:cNvGraphicFramePr>
          <p:nvPr>
            <p:extLst>
              <p:ext uri="{D42A27DB-BD31-4B8C-83A1-F6EECF244321}">
                <p14:modId xmlns:p14="http://schemas.microsoft.com/office/powerpoint/2010/main" val="725228638"/>
              </p:ext>
            </p:extLst>
          </p:nvPr>
        </p:nvGraphicFramePr>
        <p:xfrm>
          <a:off x="609600" y="1846384"/>
          <a:ext cx="3200401" cy="4402011"/>
        </p:xfrm>
        <a:graphic>
          <a:graphicData uri="http://schemas.openxmlformats.org/drawingml/2006/table">
            <a:tbl>
              <a:tblPr/>
              <a:tblGrid>
                <a:gridCol w="1347994">
                  <a:extLst>
                    <a:ext uri="{9D8B030D-6E8A-4147-A177-3AD203B41FA5}">
                      <a16:colId xmlns:a16="http://schemas.microsoft.com/office/drawing/2014/main" val="3537919843"/>
                    </a:ext>
                  </a:extLst>
                </a:gridCol>
                <a:gridCol w="617469">
                  <a:extLst>
                    <a:ext uri="{9D8B030D-6E8A-4147-A177-3AD203B41FA5}">
                      <a16:colId xmlns:a16="http://schemas.microsoft.com/office/drawing/2014/main" val="3404366289"/>
                    </a:ext>
                  </a:extLst>
                </a:gridCol>
                <a:gridCol w="617469">
                  <a:extLst>
                    <a:ext uri="{9D8B030D-6E8A-4147-A177-3AD203B41FA5}">
                      <a16:colId xmlns:a16="http://schemas.microsoft.com/office/drawing/2014/main" val="3677717977"/>
                    </a:ext>
                  </a:extLst>
                </a:gridCol>
                <a:gridCol w="617469">
                  <a:extLst>
                    <a:ext uri="{9D8B030D-6E8A-4147-A177-3AD203B41FA5}">
                      <a16:colId xmlns:a16="http://schemas.microsoft.com/office/drawing/2014/main" val="1341886018"/>
                    </a:ext>
                  </a:extLst>
                </a:gridCol>
              </a:tblGrid>
              <a:tr h="135031">
                <a:tc gridSpan="4">
                  <a:txBody>
                    <a:bodyPr/>
                    <a:lstStyle/>
                    <a:p>
                      <a:pPr algn="ctr" fontAlgn="ctr"/>
                      <a:r>
                        <a:rPr lang="en-CA" sz="800" b="1" i="0" u="none" strike="noStrike">
                          <a:solidFill>
                            <a:srgbClr val="FFFFFF"/>
                          </a:solidFill>
                          <a:effectLst/>
                          <a:latin typeface="Calibri" panose="020F0502020204030204" pitchFamily="34" charset="0"/>
                        </a:rPr>
                        <a:t>Total Personal Products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7101946"/>
                  </a:ext>
                </a:extLst>
              </a:tr>
              <a:tr h="135031">
                <a:tc>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8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869580"/>
                  </a:ext>
                </a:extLst>
              </a:tr>
              <a:tr h="135031">
                <a:tc>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8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8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8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874979"/>
                  </a:ext>
                </a:extLst>
              </a:tr>
              <a:tr h="135031">
                <a:tc>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7010066"/>
                  </a:ext>
                </a:extLst>
              </a:tr>
              <a:tr h="135031">
                <a:tc>
                  <a:txBody>
                    <a:bodyPr/>
                    <a:lstStyle/>
                    <a:p>
                      <a:pPr algn="l" fontAlgn="ctr"/>
                      <a:r>
                        <a:rPr lang="en-CA" sz="800" b="0" i="0" u="none" strike="noStrike">
                          <a:effectLst/>
                          <a:latin typeface="Calibri" panose="020F0502020204030204" pitchFamily="34" charset="0"/>
                        </a:rPr>
                        <a:t>DUCA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800" b="0" i="0" u="none" strike="noStrike">
                          <a:effectLst/>
                          <a:latin typeface="Calibri" panose="020F0502020204030204" pitchFamily="34" charset="0"/>
                        </a:rPr>
                        <a:t>              0.35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031454934"/>
                  </a:ext>
                </a:extLst>
              </a:tr>
              <a:tr h="135031">
                <a:tc>
                  <a:txBody>
                    <a:bodyPr/>
                    <a:lstStyle/>
                    <a:p>
                      <a:pPr algn="l" fontAlgn="ctr"/>
                      <a:r>
                        <a:rPr lang="en-CA" sz="800" b="0" i="0" u="none" strike="noStrike">
                          <a:effectLst/>
                          <a:latin typeface="Calibri" panose="020F0502020204030204" pitchFamily="34" charset="0"/>
                        </a:rPr>
                        <a:t>Libro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23719787"/>
                  </a:ext>
                </a:extLst>
              </a:tr>
              <a:tr h="135031">
                <a:tc>
                  <a:txBody>
                    <a:bodyPr/>
                    <a:lstStyle/>
                    <a:p>
                      <a:pPr algn="l" fontAlgn="ctr"/>
                      <a:r>
                        <a:rPr lang="en-CA" sz="800" b="0" i="0" u="none" strike="noStrike">
                          <a:effectLst/>
                          <a:latin typeface="Calibri" panose="020F0502020204030204" pitchFamily="34" charset="0"/>
                        </a:rPr>
                        <a:t>Synergy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37820166"/>
                  </a:ext>
                </a:extLst>
              </a:tr>
              <a:tr h="135031">
                <a:tc>
                  <a:txBody>
                    <a:bodyPr/>
                    <a:lstStyle/>
                    <a:p>
                      <a:pPr algn="l" fontAlgn="ctr"/>
                      <a:r>
                        <a:rPr lang="en-CA" sz="800" b="0" i="0" u="none" strike="noStrike">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9.42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53398107"/>
                  </a:ext>
                </a:extLst>
              </a:tr>
              <a:tr h="135031">
                <a:tc>
                  <a:txBody>
                    <a:bodyPr/>
                    <a:lstStyle/>
                    <a:p>
                      <a:pPr algn="l" fontAlgn="ctr"/>
                      <a:r>
                        <a:rPr lang="en-CA" sz="800" b="0" i="0" u="none" strike="noStrike">
                          <a:effectLst/>
                          <a:latin typeface="Calibri" panose="020F0502020204030204" pitchFamily="34" charset="0"/>
                        </a:rPr>
                        <a:t>Desjardins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43.68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26812474"/>
                  </a:ext>
                </a:extLst>
              </a:tr>
              <a:tr h="135031">
                <a:tc>
                  <a:txBody>
                    <a:bodyPr/>
                    <a:lstStyle/>
                    <a:p>
                      <a:pPr algn="l" fontAlgn="ctr"/>
                      <a:r>
                        <a:rPr lang="en-CA" sz="800" b="0" i="0" u="none" strike="noStrike">
                          <a:effectLst/>
                          <a:latin typeface="Calibri" panose="020F0502020204030204" pitchFamily="34" charset="0"/>
                        </a:rPr>
                        <a:t>Coastal Community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11714169"/>
                  </a:ext>
                </a:extLst>
              </a:tr>
              <a:tr h="135031">
                <a:tc>
                  <a:txBody>
                    <a:bodyPr/>
                    <a:lstStyle/>
                    <a:p>
                      <a:pPr algn="l" fontAlgn="ctr"/>
                      <a:r>
                        <a:rPr lang="en-CA" sz="800" b="0" i="0" u="none" strike="noStrike">
                          <a:effectLst/>
                          <a:latin typeface="Calibri" panose="020F0502020204030204" pitchFamily="34" charset="0"/>
                        </a:rPr>
                        <a:t>First Ontario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16505282"/>
                  </a:ext>
                </a:extLst>
              </a:tr>
              <a:tr h="135031">
                <a:tc>
                  <a:txBody>
                    <a:bodyPr/>
                    <a:lstStyle/>
                    <a:p>
                      <a:pPr algn="l" fontAlgn="ctr"/>
                      <a:r>
                        <a:rPr lang="en-CA" sz="800" b="0" i="0" u="none" strike="noStrike">
                          <a:effectLst/>
                          <a:latin typeface="Calibri" panose="020F0502020204030204" pitchFamily="34" charset="0"/>
                        </a:rPr>
                        <a:t>Affinity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8.43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68508956"/>
                  </a:ext>
                </a:extLst>
              </a:tr>
              <a:tr h="135031">
                <a:tc>
                  <a:txBody>
                    <a:bodyPr/>
                    <a:lstStyle/>
                    <a:p>
                      <a:pPr algn="l" fontAlgn="ctr"/>
                      <a:r>
                        <a:rPr lang="en-CA" sz="800" b="0" i="0" u="none" strike="noStrike">
                          <a:effectLst/>
                          <a:latin typeface="Calibri" panose="020F0502020204030204" pitchFamily="34" charset="0"/>
                        </a:rPr>
                        <a:t>Sunova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3.23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47.7%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080593142"/>
                  </a:ext>
                </a:extLst>
              </a:tr>
              <a:tr h="135031">
                <a:tc>
                  <a:txBody>
                    <a:bodyPr/>
                    <a:lstStyle/>
                    <a:p>
                      <a:pPr algn="l" fontAlgn="ctr"/>
                      <a:r>
                        <a:rPr lang="en-CA" sz="800" b="0" i="0" u="none" strike="noStrike">
                          <a:effectLst/>
                          <a:latin typeface="Calibri" panose="020F0502020204030204" pitchFamily="34" charset="0"/>
                        </a:rPr>
                        <a:t>Cambrian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5.52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95886509"/>
                  </a:ext>
                </a:extLst>
              </a:tr>
              <a:tr h="135031">
                <a:tc>
                  <a:txBody>
                    <a:bodyPr/>
                    <a:lstStyle/>
                    <a:p>
                      <a:pPr algn="l" fontAlgn="ctr"/>
                      <a:r>
                        <a:rPr lang="en-CA" sz="800" b="0" i="0" u="none" strike="noStrike">
                          <a:effectLst/>
                          <a:latin typeface="Calibri" panose="020F0502020204030204" pitchFamily="34" charset="0"/>
                        </a:rPr>
                        <a:t>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3.50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77210271"/>
                  </a:ext>
                </a:extLst>
              </a:tr>
              <a:tr h="135031">
                <a:tc>
                  <a:txBody>
                    <a:bodyPr/>
                    <a:lstStyle/>
                    <a:p>
                      <a:pPr algn="l" fontAlgn="ctr"/>
                      <a:r>
                        <a:rPr lang="en-CA" sz="800" b="0" i="0" u="none" strike="noStrike">
                          <a:effectLst/>
                          <a:latin typeface="Calibri" panose="020F050202020403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80953972"/>
                  </a:ext>
                </a:extLst>
              </a:tr>
              <a:tr h="135031">
                <a:tc>
                  <a:txBody>
                    <a:bodyPr/>
                    <a:lstStyle/>
                    <a:p>
                      <a:pPr algn="l" fontAlgn="ctr"/>
                      <a:r>
                        <a:rPr lang="en-CA" sz="800" b="0" i="0" u="none" strike="noStrike">
                          <a:effectLst/>
                          <a:latin typeface="Calibri" panose="020F050202020403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5.78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49831156"/>
                  </a:ext>
                </a:extLst>
              </a:tr>
              <a:tr h="135031">
                <a:tc>
                  <a:txBody>
                    <a:bodyPr/>
                    <a:lstStyle/>
                    <a:p>
                      <a:pPr algn="l" fontAlgn="ctr"/>
                      <a:r>
                        <a:rPr lang="en-CA" sz="800" b="0" i="0" u="none" strike="noStrike">
                          <a:effectLst/>
                          <a:latin typeface="Calibri" panose="020F0502020204030204" pitchFamily="34" charset="0"/>
                        </a:rPr>
                        <a:t>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6.97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62122501"/>
                  </a:ext>
                </a:extLst>
              </a:tr>
              <a:tr h="135031">
                <a:tc>
                  <a:txBody>
                    <a:bodyPr/>
                    <a:lstStyle/>
                    <a:p>
                      <a:pPr algn="l" fontAlgn="ctr"/>
                      <a:r>
                        <a:rPr lang="en-CA" sz="800" b="0" i="0" u="none" strike="noStrike">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7.96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94804730"/>
                  </a:ext>
                </a:extLst>
              </a:tr>
              <a:tr h="135031">
                <a:tc>
                  <a:txBody>
                    <a:bodyPr/>
                    <a:lstStyle/>
                    <a:p>
                      <a:pPr algn="l" fontAlgn="ctr"/>
                      <a:r>
                        <a:rPr lang="en-CA" sz="800" b="0" i="0" u="none" strike="noStrike">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6.85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633175"/>
                  </a:ext>
                </a:extLst>
              </a:tr>
              <a:tr h="135031">
                <a:tc>
                  <a:txBody>
                    <a:bodyPr/>
                    <a:lstStyle/>
                    <a:p>
                      <a:pPr algn="l" fontAlgn="ctr"/>
                      <a:r>
                        <a:rPr lang="en-CA" sz="800" b="0" i="0" u="none" strike="noStrike">
                          <a:effectLst/>
                          <a:latin typeface="Calibri" panose="020F0502020204030204" pitchFamily="34" charset="0"/>
                        </a:rPr>
                        <a:t>Gulf and Fraser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19257222"/>
                  </a:ext>
                </a:extLst>
              </a:tr>
              <a:tr h="135031">
                <a:tc>
                  <a:txBody>
                    <a:bodyPr/>
                    <a:lstStyle/>
                    <a:p>
                      <a:pPr algn="l" fontAlgn="ctr"/>
                      <a:r>
                        <a:rPr lang="en-CA" sz="800" b="0" i="0" u="none" strike="noStrike">
                          <a:effectLst/>
                          <a:latin typeface="Calibri" panose="020F0502020204030204" pitchFamily="34" charset="0"/>
                        </a:rPr>
                        <a:t>Servus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6.54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00583860"/>
                  </a:ext>
                </a:extLst>
              </a:tr>
              <a:tr h="135031">
                <a:tc>
                  <a:txBody>
                    <a:bodyPr/>
                    <a:lstStyle/>
                    <a:p>
                      <a:pPr algn="l" fontAlgn="ctr"/>
                      <a:r>
                        <a:rPr lang="en-CA" sz="800" b="0" i="0" u="none" strike="noStrike">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20738115"/>
                  </a:ext>
                </a:extLst>
              </a:tr>
              <a:tr h="135031">
                <a:tc>
                  <a:txBody>
                    <a:bodyPr/>
                    <a:lstStyle/>
                    <a:p>
                      <a:pPr algn="l" fontAlgn="ctr"/>
                      <a:r>
                        <a:rPr lang="en-CA" sz="800" b="0" i="0" u="none" strike="noStrike">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47697943"/>
                  </a:ext>
                </a:extLst>
              </a:tr>
              <a:tr h="135031">
                <a:tc>
                  <a:txBody>
                    <a:bodyPr/>
                    <a:lstStyle/>
                    <a:p>
                      <a:pPr algn="l" fontAlgn="ctr"/>
                      <a:r>
                        <a:rPr lang="en-CA" sz="800" b="0" i="0" u="none" strike="noStrike">
                          <a:effectLst/>
                          <a:latin typeface="Calibri" panose="020F0502020204030204" pitchFamily="34" charset="0"/>
                        </a:rPr>
                        <a:t>Coast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3.69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8619272"/>
                  </a:ext>
                </a:extLst>
              </a:tr>
              <a:tr h="135031">
                <a:tc>
                  <a:txBody>
                    <a:bodyPr/>
                    <a:lstStyle/>
                    <a:p>
                      <a:pPr algn="l" fontAlgn="ctr"/>
                      <a:r>
                        <a:rPr lang="en-CA" sz="800" b="0" i="0" u="none" strike="noStrike">
                          <a:effectLst/>
                          <a:latin typeface="Calibri" panose="020F0502020204030204" pitchFamily="34" charset="0"/>
                        </a:rPr>
                        <a:t>Alterna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151728811"/>
                  </a:ext>
                </a:extLst>
              </a:tr>
              <a:tr h="135031">
                <a:tc>
                  <a:txBody>
                    <a:bodyPr/>
                    <a:lstStyle/>
                    <a:p>
                      <a:pPr algn="l" fontAlgn="ctr"/>
                      <a:r>
                        <a:rPr lang="en-CA" sz="800" b="0" i="0" u="none" strike="noStrike">
                          <a:effectLst/>
                          <a:latin typeface="Calibri" panose="020F0502020204030204" pitchFamily="34" charset="0"/>
                        </a:rPr>
                        <a:t>Blue Shore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090043255"/>
                  </a:ext>
                </a:extLst>
              </a:tr>
              <a:tr h="135031">
                <a:tc>
                  <a:txBody>
                    <a:bodyPr/>
                    <a:lstStyle/>
                    <a:p>
                      <a:pPr algn="l" fontAlgn="ctr"/>
                      <a:r>
                        <a:rPr lang="en-CA" sz="800" b="0" i="0" u="none" strike="noStrike">
                          <a:effectLst/>
                          <a:latin typeface="Calibri" panose="020F0502020204030204" pitchFamily="34" charset="0"/>
                        </a:rPr>
                        <a:t>Connect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694654172"/>
                  </a:ext>
                </a:extLst>
              </a:tr>
              <a:tr h="135031">
                <a:tc>
                  <a:txBody>
                    <a:bodyPr/>
                    <a:lstStyle/>
                    <a:p>
                      <a:pPr algn="l" fontAlgn="ctr"/>
                      <a:r>
                        <a:rPr lang="en-CA" sz="800" b="0" i="0" u="none" strike="noStrike">
                          <a:effectLst/>
                          <a:latin typeface="Calibri" panose="020F0502020204030204" pitchFamily="34" charset="0"/>
                        </a:rPr>
                        <a:t>Alberta Treasury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16.41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4261458"/>
                  </a:ext>
                </a:extLst>
              </a:tr>
              <a:tr h="135031">
                <a:tc>
                  <a:txBody>
                    <a:bodyPr/>
                    <a:lstStyle/>
                    <a:p>
                      <a:pPr algn="l" fontAlgn="ctr"/>
                      <a:r>
                        <a:rPr lang="en-CA" sz="800" b="0" i="0" u="none" strike="noStrike">
                          <a:effectLst/>
                          <a:latin typeface="Calibri" panose="020F0502020204030204" pitchFamily="34" charset="0"/>
                        </a:rPr>
                        <a:t>Meridian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98939450"/>
                  </a:ext>
                </a:extLst>
              </a:tr>
              <a:tr h="135031">
                <a:tc>
                  <a:txBody>
                    <a:bodyPr/>
                    <a:lstStyle/>
                    <a:p>
                      <a:pPr algn="l" fontAlgn="ctr"/>
                      <a:r>
                        <a:rPr lang="en-CA" sz="800" b="0" i="0" u="none" strike="noStrike">
                          <a:effectLst/>
                          <a:latin typeface="Calibri" panose="020F0502020204030204" pitchFamily="34" charset="0"/>
                        </a:rPr>
                        <a:t>UNI Financial Corporation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           11.29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9163274"/>
                  </a:ext>
                </a:extLst>
              </a:tr>
              <a:tr h="216050">
                <a:tc gridSpan="4">
                  <a:txBody>
                    <a:bodyPr/>
                    <a:lstStyle/>
                    <a:p>
                      <a:pPr algn="ctr" fontAlgn="ctr"/>
                      <a:r>
                        <a:rPr lang="en-CA" sz="6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102582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763" y="455365"/>
            <a:ext cx="4800600"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80</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104"/>
          <a:stretch/>
        </p:blipFill>
        <p:spPr bwMode="auto">
          <a:xfrm>
            <a:off x="990600" y="1066800"/>
            <a:ext cx="2179745" cy="519523"/>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graphicFrame>
        <p:nvGraphicFramePr>
          <p:cNvPr id="9" name="Chart 8">
            <a:extLst>
              <a:ext uri="{FF2B5EF4-FFF2-40B4-BE49-F238E27FC236}">
                <a16:creationId xmlns:a16="http://schemas.microsoft.com/office/drawing/2014/main" id="{00000000-0008-0000-1200-000010000000}"/>
              </a:ext>
            </a:extLst>
          </p:cNvPr>
          <p:cNvGraphicFramePr>
            <a:graphicFrameLocks/>
          </p:cNvGraphicFramePr>
          <p:nvPr>
            <p:extLst>
              <p:ext uri="{D42A27DB-BD31-4B8C-83A1-F6EECF244321}">
                <p14:modId xmlns:p14="http://schemas.microsoft.com/office/powerpoint/2010/main" val="890992695"/>
              </p:ext>
            </p:extLst>
          </p:nvPr>
        </p:nvGraphicFramePr>
        <p:xfrm>
          <a:off x="142875" y="1704564"/>
          <a:ext cx="4587240" cy="4660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35EDD186-F87C-EE4D-B7BB-74CF1E3FA7E6}"/>
              </a:ext>
            </a:extLst>
          </p:cNvPr>
          <p:cNvGraphicFramePr>
            <a:graphicFrameLocks noGrp="1"/>
          </p:cNvGraphicFramePr>
          <p:nvPr>
            <p:extLst>
              <p:ext uri="{D42A27DB-BD31-4B8C-83A1-F6EECF244321}">
                <p14:modId xmlns:p14="http://schemas.microsoft.com/office/powerpoint/2010/main" val="3148606543"/>
              </p:ext>
            </p:extLst>
          </p:nvPr>
        </p:nvGraphicFramePr>
        <p:xfrm>
          <a:off x="5720498" y="4648200"/>
          <a:ext cx="3263900" cy="1524000"/>
        </p:xfrm>
        <a:graphic>
          <a:graphicData uri="http://schemas.openxmlformats.org/drawingml/2006/table">
            <a:tbl>
              <a:tblPr/>
              <a:tblGrid>
                <a:gridCol w="1191482">
                  <a:extLst>
                    <a:ext uri="{9D8B030D-6E8A-4147-A177-3AD203B41FA5}">
                      <a16:colId xmlns:a16="http://schemas.microsoft.com/office/drawing/2014/main" val="4069347409"/>
                    </a:ext>
                  </a:extLst>
                </a:gridCol>
                <a:gridCol w="722494">
                  <a:extLst>
                    <a:ext uri="{9D8B030D-6E8A-4147-A177-3AD203B41FA5}">
                      <a16:colId xmlns:a16="http://schemas.microsoft.com/office/drawing/2014/main" val="2681627742"/>
                    </a:ext>
                  </a:extLst>
                </a:gridCol>
                <a:gridCol w="674962">
                  <a:extLst>
                    <a:ext uri="{9D8B030D-6E8A-4147-A177-3AD203B41FA5}">
                      <a16:colId xmlns:a16="http://schemas.microsoft.com/office/drawing/2014/main" val="2017735039"/>
                    </a:ext>
                  </a:extLst>
                </a:gridCol>
                <a:gridCol w="674962">
                  <a:extLst>
                    <a:ext uri="{9D8B030D-6E8A-4147-A177-3AD203B41FA5}">
                      <a16:colId xmlns:a16="http://schemas.microsoft.com/office/drawing/2014/main" val="2795679208"/>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D76F"/>
                    </a:solidFill>
                  </a:tcPr>
                </a:tc>
                <a:tc gridSpan="3">
                  <a:txBody>
                    <a:bodyPr/>
                    <a:lstStyle/>
                    <a:p>
                      <a:pPr algn="ctr" fontAlgn="ctr"/>
                      <a:r>
                        <a:rPr lang="en-CA" sz="800" b="1" i="0" u="none" strike="noStrike">
                          <a:effectLst/>
                          <a:latin typeface="Calibri" panose="020F0502020204030204" pitchFamily="34" charset="0"/>
                        </a:rPr>
                        <a:t>Share of Saskatchewan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636653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689614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41390026"/>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6.98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39504238"/>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006100"/>
                          </a:solidFill>
                          <a:effectLst/>
                          <a:latin typeface="Calibri" panose="020F0502020204030204" pitchFamily="34" charset="0"/>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1763280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5.91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343471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417474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768925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029693"/>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1034281"/>
                  </a:ext>
                </a:extLst>
              </a:tr>
            </a:tbl>
          </a:graphicData>
        </a:graphic>
      </p:graphicFrame>
    </p:spTree>
    <p:extLst>
      <p:ext uri="{BB962C8B-B14F-4D97-AF65-F5344CB8AC3E}">
        <p14:creationId xmlns:p14="http://schemas.microsoft.com/office/powerpoint/2010/main" val="1707066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3800" y="304800"/>
            <a:ext cx="4841874" cy="1216025"/>
          </a:xfrm>
        </p:spPr>
        <p:txBody>
          <a:bodyPr/>
          <a:lstStyle/>
          <a:p>
            <a:r>
              <a:rPr lang="en-US" dirty="0"/>
              <a:t>Press Releases</a:t>
            </a:r>
          </a:p>
        </p:txBody>
      </p:sp>
      <p:sp>
        <p:nvSpPr>
          <p:cNvPr id="7" name="Content Placeholder 6"/>
          <p:cNvSpPr>
            <a:spLocks noGrp="1"/>
          </p:cNvSpPr>
          <p:nvPr>
            <p:ph idx="1"/>
          </p:nvPr>
        </p:nvSpPr>
        <p:spPr/>
        <p:txBody>
          <a:bodyPr>
            <a:noAutofit/>
          </a:bodyPr>
          <a:lstStyle/>
          <a:p>
            <a:r>
              <a:rPr lang="en-CA" sz="1000" b="1" dirty="0"/>
              <a:t>October 1, 202`: </a:t>
            </a:r>
            <a:r>
              <a:rPr lang="en-US" sz="900" b="1" i="0" dirty="0">
                <a:solidFill>
                  <a:srgbClr val="2A4A68"/>
                </a:solidFill>
                <a:effectLst/>
                <a:latin typeface="Poppins" panose="020B0502040204020203" pitchFamily="2" charset="0"/>
              </a:rPr>
              <a:t>Get $300* cash with our welcome offer! No more bank fees.  </a:t>
            </a:r>
            <a:r>
              <a:rPr lang="en-US" sz="900" b="1" i="0" dirty="0">
                <a:solidFill>
                  <a:srgbClr val="2A4A68"/>
                </a:solidFill>
                <a:effectLst/>
                <a:latin typeface="Nunito" panose="020B0604020202020204" pitchFamily="2" charset="0"/>
              </a:rPr>
              <a:t>Save as much as $360 per year with our No-Fee Bank Account</a:t>
            </a:r>
          </a:p>
          <a:p>
            <a:r>
              <a:rPr lang="en-CA" sz="1000" b="1" dirty="0"/>
              <a:t>July 19, 2021:  </a:t>
            </a:r>
            <a:r>
              <a:rPr lang="en-CA" sz="1000" dirty="0"/>
              <a:t>Visa* is thrilled to provide you with more on-the-go payment options. In addition to Apple Pay for Visa, you can now enjoy </a:t>
            </a:r>
            <a:r>
              <a:rPr lang="en-CA" sz="1000" b="1" dirty="0"/>
              <a:t>Google Pay for Visa and Samsung Pay for Visa</a:t>
            </a:r>
            <a:r>
              <a:rPr lang="en-CA" sz="1000" dirty="0"/>
              <a:t>. </a:t>
            </a:r>
            <a:r>
              <a:rPr lang="en-CA" sz="1000" b="1" dirty="0">
                <a:hlinkClick r:id="rId3" tooltip="Visa* Card Program"/>
              </a:rPr>
              <a:t>Learn more &gt;</a:t>
            </a:r>
            <a:endParaRPr lang="en-CA" sz="1000" b="1" dirty="0"/>
          </a:p>
          <a:p>
            <a:r>
              <a:rPr lang="en-CA" sz="1000" b="1" dirty="0"/>
              <a:t>Dec 23, 2020:  Federal Continuance Update:</a:t>
            </a:r>
            <a:r>
              <a:rPr lang="en-CA" sz="1000" dirty="0"/>
              <a:t> As we prepare for 2021, a new year to help members simplify their lives and reach their financial goals, we are looking forward to achieving important milestones along our Federal Continuance journey. We are targeting to close the gaps required to be a federally regulated credit union by March 31st. Our goal is to become a federally regulated in 2021!</a:t>
            </a:r>
            <a:endParaRPr lang="en-US" sz="1000" b="1" i="1" dirty="0"/>
          </a:p>
          <a:p>
            <a:r>
              <a:rPr lang="en-US" sz="1000" b="1" i="1" dirty="0"/>
              <a:t>October 9th, 2020 </a:t>
            </a:r>
            <a:r>
              <a:rPr lang="en-US" sz="1000" dirty="0"/>
              <a:t>- </a:t>
            </a:r>
            <a:r>
              <a:rPr lang="en-US" sz="1000" b="1" dirty="0"/>
              <a:t>Innovation Credit Union (ICU) and VeriPark have announced they will partner to digitally transform ICU’s banking operations and customer services. This 10-year international collaboration brings VeriPark’s expertise, powered by Microsoft, on innovative projects across Europe and the Middle East to Canada for the first time. </a:t>
            </a:r>
            <a:endParaRPr lang="en-US" sz="1000" dirty="0"/>
          </a:p>
          <a:p>
            <a:r>
              <a:rPr lang="en-US" sz="1000" dirty="0"/>
              <a:t>“Our goal is to become Canada’s leading digital credit union, while continuing to provide excellent service across all banking channels,” said Dan Johnson, chief executive officer, ICU. “We’re also an innovation leader. Reinventing the member and customer journey while redefining internal processes is a key objective to our digital transformation strategy. We conducted a worldwide search for a leading-edge digital banking platform that would help us to achieve this.” </a:t>
            </a:r>
          </a:p>
          <a:p>
            <a:r>
              <a:rPr lang="en-US" sz="1000" dirty="0"/>
              <a:t>September 24, 2020 - FOR IMMEDIATE RELEASE   Innovation Credit Union will sell its five insurance subsidiaries to Westland Insurance effective October 1, 2020. The subsidiaries include Battleford Agencies, Dickson Agencies, Meadow North Agencies, </a:t>
            </a:r>
            <a:r>
              <a:rPr lang="en-US" sz="1000" dirty="0" err="1"/>
              <a:t>Meota</a:t>
            </a:r>
            <a:r>
              <a:rPr lang="en-US" sz="1000" dirty="0"/>
              <a:t> Agencies, and North Battleford Agencies. </a:t>
            </a:r>
          </a:p>
          <a:p>
            <a:r>
              <a:rPr lang="en-US" sz="1000" dirty="0"/>
              <a:t>“Due to strong leadership, agency team members, and customer loyalty, our Innovation Agencies have never been more successful,” says Innovation CEO Dan Johnson. “The current provincial regulatory environment however hasn’t allowed us to integrate general insurance into our product and service line and we don’t see that changing any time soon. Our agency clients deserve the best in products and services with an organization that specializes in insurance. The transition to Westland Insurance will be a rewarding experience for staff and clients alike.” </a:t>
            </a:r>
          </a:p>
          <a:p>
            <a:pPr fontAlgn="base"/>
            <a:endParaRPr lang="en-CA" sz="1000"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81</a:t>
            </a:fld>
            <a:endParaRPr lang="en-US"/>
          </a:p>
        </p:txBody>
      </p:sp>
      <p:sp>
        <p:nvSpPr>
          <p:cNvPr id="9" name="TextBox 8"/>
          <p:cNvSpPr txBox="1"/>
          <p:nvPr/>
        </p:nvSpPr>
        <p:spPr>
          <a:xfrm>
            <a:off x="8529536" y="6519237"/>
            <a:ext cx="458780"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4"/>
              </a:rPr>
              <a:t>Press</a:t>
            </a:r>
            <a:endParaRPr lang="en-US" sz="1000"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1"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5104"/>
          <a:stretch/>
        </p:blipFill>
        <p:spPr bwMode="auto">
          <a:xfrm>
            <a:off x="990600" y="1066800"/>
            <a:ext cx="2179745" cy="519523"/>
          </a:xfrm>
          <a:prstGeom prst="rect">
            <a:avLst/>
          </a:prstGeom>
          <a:noFill/>
          <a:ln w="9525" algn="ctr">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573794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08710"/>
            <a:ext cx="3124200" cy="1600200"/>
          </a:xfrm>
        </p:spPr>
        <p:txBody>
          <a:bodyPr/>
          <a:lstStyle/>
          <a:p>
            <a:r>
              <a:rPr lang="en-CA" dirty="0"/>
              <a:t>% Changes in Share of Total Market</a:t>
            </a:r>
            <a:br>
              <a:rPr lang="en-CA" dirty="0"/>
            </a:br>
            <a:endParaRPr lang="en-US" dirty="0"/>
          </a:p>
        </p:txBody>
      </p:sp>
      <p:sp>
        <p:nvSpPr>
          <p:cNvPr id="757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603BC93-3AF5-4A85-889B-B2551DC9F3A9}" type="slidenum">
              <a:rPr lang="en-US" b="0" smtClean="0">
                <a:solidFill>
                  <a:schemeClr val="bg1"/>
                </a:solidFill>
              </a:rPr>
              <a:pPr/>
              <a:t>82</a:t>
            </a:fld>
            <a:endParaRPr lang="en-US" b="0" dirty="0">
              <a:solidFill>
                <a:schemeClr val="bg1"/>
              </a:solidFill>
            </a:endParaRPr>
          </a:p>
        </p:txBody>
      </p:sp>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550539" y="1865974"/>
            <a:ext cx="4457699" cy="2308324"/>
          </a:xfrm>
          <a:prstGeom prst="rect">
            <a:avLst/>
          </a:prstGeom>
          <a:noFill/>
        </p:spPr>
        <p:txBody>
          <a:bodyPr wrap="square" rtlCol="0">
            <a:spAutoFit/>
          </a:bodyPr>
          <a:lstStyle/>
          <a:p>
            <a:pPr algn="l"/>
            <a:r>
              <a:rPr lang="en-CA" b="0" dirty="0"/>
              <a:t>Synergy is Canada’s 34th largest and Saskatchewan’s 4th largest credit union with assets of $1.6B, 25k members and 11 locations (Q4’20)</a:t>
            </a:r>
          </a:p>
          <a:p>
            <a:pPr algn="l"/>
            <a:endParaRPr lang="en-CA" b="0" dirty="0"/>
          </a:p>
          <a:p>
            <a:pPr algn="l"/>
            <a:r>
              <a:rPr lang="en-CA" b="0" dirty="0"/>
              <a:t>Merged with Kimberly District and Lloydminster Credit Unions Jan 2007.  Merged with Maclin Credit Union July 1, 2020</a:t>
            </a:r>
          </a:p>
          <a:p>
            <a:pPr algn="l"/>
            <a:endParaRPr lang="en-CA" b="0" dirty="0"/>
          </a:p>
          <a:p>
            <a:pPr algn="l"/>
            <a:endParaRPr lang="en-CA" b="0" dirty="0"/>
          </a:p>
          <a:p>
            <a:pPr algn="l"/>
            <a:endParaRPr lang="en-CA" b="0" dirty="0"/>
          </a:p>
          <a:p>
            <a:pPr algn="l"/>
            <a:endParaRPr lang="en-CA" b="0" dirty="0"/>
          </a:p>
          <a:p>
            <a:pPr algn="l"/>
            <a:endParaRPr lang="en-US" b="0" dirty="0"/>
          </a:p>
        </p:txBody>
      </p:sp>
      <p:pic>
        <p:nvPicPr>
          <p:cNvPr id="13" name="Picture 12">
            <a:extLst>
              <a:ext uri="{FF2B5EF4-FFF2-40B4-BE49-F238E27FC236}">
                <a16:creationId xmlns:a16="http://schemas.microsoft.com/office/drawing/2014/main" id="{27B7AD78-400B-324C-8522-191A72F0F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98071"/>
            <a:ext cx="1612900" cy="825500"/>
          </a:xfrm>
          <a:prstGeom prst="rect">
            <a:avLst/>
          </a:prstGeom>
        </p:spPr>
      </p:pic>
      <p:graphicFrame>
        <p:nvGraphicFramePr>
          <p:cNvPr id="14" name="Chart 13">
            <a:extLst>
              <a:ext uri="{FF2B5EF4-FFF2-40B4-BE49-F238E27FC236}">
                <a16:creationId xmlns:a16="http://schemas.microsoft.com/office/drawing/2014/main" id="{009BDCDF-3516-744D-893A-DD72A9A9A2B6}"/>
              </a:ext>
            </a:extLst>
          </p:cNvPr>
          <p:cNvGraphicFramePr>
            <a:graphicFrameLocks/>
          </p:cNvGraphicFramePr>
          <p:nvPr>
            <p:extLst>
              <p:ext uri="{D42A27DB-BD31-4B8C-83A1-F6EECF244321}">
                <p14:modId xmlns:p14="http://schemas.microsoft.com/office/powerpoint/2010/main" val="1417378894"/>
              </p:ext>
            </p:extLst>
          </p:nvPr>
        </p:nvGraphicFramePr>
        <p:xfrm>
          <a:off x="93297" y="1771446"/>
          <a:ext cx="4457700" cy="4457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2BAB68B2-44F7-524E-96E5-1B3B3D069F45}"/>
              </a:ext>
            </a:extLst>
          </p:cNvPr>
          <p:cNvGraphicFramePr>
            <a:graphicFrameLocks noGrp="1"/>
          </p:cNvGraphicFramePr>
          <p:nvPr>
            <p:extLst>
              <p:ext uri="{D42A27DB-BD31-4B8C-83A1-F6EECF244321}">
                <p14:modId xmlns:p14="http://schemas.microsoft.com/office/powerpoint/2010/main" val="2618179345"/>
              </p:ext>
            </p:extLst>
          </p:nvPr>
        </p:nvGraphicFramePr>
        <p:xfrm>
          <a:off x="4572000" y="4495269"/>
          <a:ext cx="4457700" cy="1676400"/>
        </p:xfrm>
        <a:graphic>
          <a:graphicData uri="http://schemas.openxmlformats.org/drawingml/2006/table">
            <a:tbl>
              <a:tblPr/>
              <a:tblGrid>
                <a:gridCol w="1710844">
                  <a:extLst>
                    <a:ext uri="{9D8B030D-6E8A-4147-A177-3AD203B41FA5}">
                      <a16:colId xmlns:a16="http://schemas.microsoft.com/office/drawing/2014/main" val="4250407476"/>
                    </a:ext>
                  </a:extLst>
                </a:gridCol>
                <a:gridCol w="722357">
                  <a:extLst>
                    <a:ext uri="{9D8B030D-6E8A-4147-A177-3AD203B41FA5}">
                      <a16:colId xmlns:a16="http://schemas.microsoft.com/office/drawing/2014/main" val="4124345215"/>
                    </a:ext>
                  </a:extLst>
                </a:gridCol>
                <a:gridCol w="674833">
                  <a:extLst>
                    <a:ext uri="{9D8B030D-6E8A-4147-A177-3AD203B41FA5}">
                      <a16:colId xmlns:a16="http://schemas.microsoft.com/office/drawing/2014/main" val="3572509095"/>
                    </a:ext>
                  </a:extLst>
                </a:gridCol>
                <a:gridCol w="674833">
                  <a:extLst>
                    <a:ext uri="{9D8B030D-6E8A-4147-A177-3AD203B41FA5}">
                      <a16:colId xmlns:a16="http://schemas.microsoft.com/office/drawing/2014/main" val="1826272265"/>
                    </a:ext>
                  </a:extLst>
                </a:gridCol>
                <a:gridCol w="674833">
                  <a:extLst>
                    <a:ext uri="{9D8B030D-6E8A-4147-A177-3AD203B41FA5}">
                      <a16:colId xmlns:a16="http://schemas.microsoft.com/office/drawing/2014/main" val="3524693091"/>
                    </a:ext>
                  </a:extLst>
                </a:gridCol>
              </a:tblGrid>
              <a:tr h="152400">
                <a:tc>
                  <a:txBody>
                    <a:bodyPr/>
                    <a:lstStyle/>
                    <a:p>
                      <a:pPr algn="l" fontAlgn="ctr"/>
                      <a:r>
                        <a:rPr lang="en-CA" sz="1000" b="1" i="0" u="none" strike="noStrike">
                          <a:solidFill>
                            <a:srgbClr val="469DB3"/>
                          </a:solidFill>
                          <a:effectLst/>
                          <a:latin typeface="Calibri" panose="020F0502020204030204" pitchFamily="34" charset="0"/>
                        </a:rPr>
                        <a:t>Synergy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36554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292866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4562564"/>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847.0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4283394061"/>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606.7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50089975"/>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1,453.7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25122512"/>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625.1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58433461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128.5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7578895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753.6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8705620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2,207.4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82255574"/>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1724073"/>
                  </a:ext>
                </a:extLst>
              </a:tr>
            </a:tbl>
          </a:graphicData>
        </a:graphic>
      </p:graphicFrame>
    </p:spTree>
    <p:extLst>
      <p:ext uri="{BB962C8B-B14F-4D97-AF65-F5344CB8AC3E}">
        <p14:creationId xmlns:p14="http://schemas.microsoft.com/office/powerpoint/2010/main" val="117205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61020"/>
            <a:ext cx="4800600"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83</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a:extLst>
              <a:ext uri="{FF2B5EF4-FFF2-40B4-BE49-F238E27FC236}">
                <a16:creationId xmlns:a16="http://schemas.microsoft.com/office/drawing/2014/main" id="{64B80C63-9755-0B47-88E3-51E953E2C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98071"/>
            <a:ext cx="1612900" cy="825500"/>
          </a:xfrm>
          <a:prstGeom prst="rect">
            <a:avLst/>
          </a:prstGeom>
        </p:spPr>
      </p:pic>
      <p:graphicFrame>
        <p:nvGraphicFramePr>
          <p:cNvPr id="13" name="Chart 12">
            <a:extLst>
              <a:ext uri="{FF2B5EF4-FFF2-40B4-BE49-F238E27FC236}">
                <a16:creationId xmlns:a16="http://schemas.microsoft.com/office/drawing/2014/main" id="{00000000-0008-0000-1200-000011000000}"/>
              </a:ext>
            </a:extLst>
          </p:cNvPr>
          <p:cNvGraphicFramePr>
            <a:graphicFrameLocks/>
          </p:cNvGraphicFramePr>
          <p:nvPr>
            <p:extLst>
              <p:ext uri="{D42A27DB-BD31-4B8C-83A1-F6EECF244321}">
                <p14:modId xmlns:p14="http://schemas.microsoft.com/office/powerpoint/2010/main" val="4153102763"/>
              </p:ext>
            </p:extLst>
          </p:nvPr>
        </p:nvGraphicFramePr>
        <p:xfrm>
          <a:off x="142875" y="1768811"/>
          <a:ext cx="4587240" cy="4692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F5ADF91A-35A8-E046-9E4C-DA2474B69E51}"/>
              </a:ext>
            </a:extLst>
          </p:cNvPr>
          <p:cNvGraphicFramePr>
            <a:graphicFrameLocks noGrp="1"/>
          </p:cNvGraphicFramePr>
          <p:nvPr>
            <p:extLst>
              <p:ext uri="{D42A27DB-BD31-4B8C-83A1-F6EECF244321}">
                <p14:modId xmlns:p14="http://schemas.microsoft.com/office/powerpoint/2010/main" val="2456684063"/>
              </p:ext>
            </p:extLst>
          </p:nvPr>
        </p:nvGraphicFramePr>
        <p:xfrm>
          <a:off x="5187043" y="4343400"/>
          <a:ext cx="3784599" cy="1838325"/>
        </p:xfrm>
        <a:graphic>
          <a:graphicData uri="http://schemas.openxmlformats.org/drawingml/2006/table">
            <a:tbl>
              <a:tblPr/>
              <a:tblGrid>
                <a:gridCol w="1711628">
                  <a:extLst>
                    <a:ext uri="{9D8B030D-6E8A-4147-A177-3AD203B41FA5}">
                      <a16:colId xmlns:a16="http://schemas.microsoft.com/office/drawing/2014/main" val="629473261"/>
                    </a:ext>
                  </a:extLst>
                </a:gridCol>
                <a:gridCol w="722687">
                  <a:extLst>
                    <a:ext uri="{9D8B030D-6E8A-4147-A177-3AD203B41FA5}">
                      <a16:colId xmlns:a16="http://schemas.microsoft.com/office/drawing/2014/main" val="4285711012"/>
                    </a:ext>
                  </a:extLst>
                </a:gridCol>
                <a:gridCol w="675142">
                  <a:extLst>
                    <a:ext uri="{9D8B030D-6E8A-4147-A177-3AD203B41FA5}">
                      <a16:colId xmlns:a16="http://schemas.microsoft.com/office/drawing/2014/main" val="1082288402"/>
                    </a:ext>
                  </a:extLst>
                </a:gridCol>
                <a:gridCol w="675142">
                  <a:extLst>
                    <a:ext uri="{9D8B030D-6E8A-4147-A177-3AD203B41FA5}">
                      <a16:colId xmlns:a16="http://schemas.microsoft.com/office/drawing/2014/main" val="828265396"/>
                    </a:ext>
                  </a:extLst>
                </a:gridCol>
              </a:tblGrid>
              <a:tr h="314325">
                <a:tc>
                  <a:txBody>
                    <a:bodyPr/>
                    <a:lstStyle/>
                    <a:p>
                      <a:pPr algn="l" fontAlgn="ctr"/>
                      <a:r>
                        <a:rPr lang="en-CA" sz="1000" b="1" i="0" u="none" strike="noStrike">
                          <a:solidFill>
                            <a:srgbClr val="469DB3"/>
                          </a:solidFill>
                          <a:effectLst/>
                          <a:latin typeface="Calibri" panose="020F0502020204030204" pitchFamily="34" charset="0"/>
                        </a:rPr>
                        <a:t>Synergy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1000" b="1" i="0" u="none" strike="noStrike">
                          <a:effectLst/>
                          <a:latin typeface="Calibri" panose="020F0502020204030204" pitchFamily="34" charset="0"/>
                        </a:rPr>
                        <a:t>Share of Saskatchewan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050356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44137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64046914"/>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401650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11880962"/>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9271558"/>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94626604"/>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831691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53869011"/>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8526145"/>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8681694"/>
                  </a:ext>
                </a:extLst>
              </a:tr>
            </a:tbl>
          </a:graphicData>
        </a:graphic>
      </p:graphicFrame>
    </p:spTree>
    <p:extLst>
      <p:ext uri="{BB962C8B-B14F-4D97-AF65-F5344CB8AC3E}">
        <p14:creationId xmlns:p14="http://schemas.microsoft.com/office/powerpoint/2010/main" val="34377944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Manitoba</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84</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685800"/>
            <a:ext cx="11652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422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8000000}"/>
              </a:ext>
            </a:extLst>
          </p:cNvPr>
          <p:cNvGraphicFramePr>
            <a:graphicFrameLocks/>
          </p:cNvGraphicFramePr>
          <p:nvPr>
            <p:extLst>
              <p:ext uri="{D42A27DB-BD31-4B8C-83A1-F6EECF244321}">
                <p14:modId xmlns:p14="http://schemas.microsoft.com/office/powerpoint/2010/main" val="2145534539"/>
              </p:ext>
            </p:extLst>
          </p:nvPr>
        </p:nvGraphicFramePr>
        <p:xfrm>
          <a:off x="85960" y="1719263"/>
          <a:ext cx="4409840"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78565" y="503238"/>
            <a:ext cx="8001000" cy="1216025"/>
          </a:xfrm>
        </p:spPr>
        <p:txBody>
          <a:bodyPr>
            <a:normAutofit/>
          </a:bodyPr>
          <a:lstStyle/>
          <a:p>
            <a:r>
              <a:rPr lang="en-US" dirty="0">
                <a:solidFill>
                  <a:schemeClr val="tx1">
                    <a:lumMod val="50000"/>
                    <a:lumOff val="50000"/>
                  </a:schemeClr>
                </a:solidFill>
              </a:rPr>
              <a:t>Total Personal – Manitoba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85</a:t>
            </a:fld>
            <a:endParaRPr lang="en-US" b="0" dirty="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4155" y="3202775"/>
            <a:ext cx="544910" cy="27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11173" y="4419600"/>
            <a:ext cx="912409" cy="27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7200" y="4933900"/>
            <a:ext cx="1028824" cy="40010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38806" y="3991449"/>
            <a:ext cx="860828" cy="230033"/>
          </a:xfrm>
          <a:prstGeom prst="rect">
            <a:avLst/>
          </a:prstGeom>
        </p:spPr>
      </p:pic>
      <p:sp>
        <p:nvSpPr>
          <p:cNvPr id="15"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p:cNvSpPr txBox="1"/>
          <p:nvPr/>
        </p:nvSpPr>
        <p:spPr>
          <a:xfrm>
            <a:off x="5305168" y="1942723"/>
            <a:ext cx="2919230" cy="1384995"/>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Sanford CU in 2013.  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endParaRPr lang="en-US" b="0" dirty="0">
              <a:latin typeface="+mn-lt"/>
            </a:endParaRPr>
          </a:p>
        </p:txBody>
      </p:sp>
      <p:pic>
        <p:nvPicPr>
          <p:cNvPr id="5" name="Picture 4">
            <a:extLst>
              <a:ext uri="{FF2B5EF4-FFF2-40B4-BE49-F238E27FC236}">
                <a16:creationId xmlns:a16="http://schemas.microsoft.com/office/drawing/2014/main" id="{94EE6224-2591-3A41-B729-A424F7207E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1289" y="2844095"/>
            <a:ext cx="860828" cy="184463"/>
          </a:xfrm>
          <a:prstGeom prst="rect">
            <a:avLst/>
          </a:prstGeom>
        </p:spPr>
      </p:pic>
      <p:graphicFrame>
        <p:nvGraphicFramePr>
          <p:cNvPr id="9" name="Table 8">
            <a:extLst>
              <a:ext uri="{FF2B5EF4-FFF2-40B4-BE49-F238E27FC236}">
                <a16:creationId xmlns:a16="http://schemas.microsoft.com/office/drawing/2014/main" id="{EE4DCAC5-0238-B748-869A-E527C3519002}"/>
              </a:ext>
            </a:extLst>
          </p:cNvPr>
          <p:cNvGraphicFramePr>
            <a:graphicFrameLocks noGrp="1"/>
          </p:cNvGraphicFramePr>
          <p:nvPr>
            <p:extLst>
              <p:ext uri="{D42A27DB-BD31-4B8C-83A1-F6EECF244321}">
                <p14:modId xmlns:p14="http://schemas.microsoft.com/office/powerpoint/2010/main" val="2424756130"/>
              </p:ext>
            </p:extLst>
          </p:nvPr>
        </p:nvGraphicFramePr>
        <p:xfrm>
          <a:off x="5486400" y="4555828"/>
          <a:ext cx="3543300" cy="1615440"/>
        </p:xfrm>
        <a:graphic>
          <a:graphicData uri="http://schemas.openxmlformats.org/drawingml/2006/table">
            <a:tbl>
              <a:tblPr/>
              <a:tblGrid>
                <a:gridCol w="1472417">
                  <a:extLst>
                    <a:ext uri="{9D8B030D-6E8A-4147-A177-3AD203B41FA5}">
                      <a16:colId xmlns:a16="http://schemas.microsoft.com/office/drawing/2014/main" val="2551482330"/>
                    </a:ext>
                  </a:extLst>
                </a:gridCol>
                <a:gridCol w="721959">
                  <a:extLst>
                    <a:ext uri="{9D8B030D-6E8A-4147-A177-3AD203B41FA5}">
                      <a16:colId xmlns:a16="http://schemas.microsoft.com/office/drawing/2014/main" val="2821282815"/>
                    </a:ext>
                  </a:extLst>
                </a:gridCol>
                <a:gridCol w="674462">
                  <a:extLst>
                    <a:ext uri="{9D8B030D-6E8A-4147-A177-3AD203B41FA5}">
                      <a16:colId xmlns:a16="http://schemas.microsoft.com/office/drawing/2014/main" val="3150415008"/>
                    </a:ext>
                  </a:extLst>
                </a:gridCol>
                <a:gridCol w="674462">
                  <a:extLst>
                    <a:ext uri="{9D8B030D-6E8A-4147-A177-3AD203B41FA5}">
                      <a16:colId xmlns:a16="http://schemas.microsoft.com/office/drawing/2014/main" val="234065457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651103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798252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05913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0381491"/>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22.0%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873473917"/>
                  </a:ext>
                </a:extLst>
              </a:tr>
              <a:tr h="152400">
                <a:tc>
                  <a:txBody>
                    <a:bodyPr/>
                    <a:lstStyle/>
                    <a:p>
                      <a:pPr algn="l" fontAlgn="ctr"/>
                      <a:r>
                        <a:rPr lang="en-CA" sz="1000" b="0" i="0" u="none" strike="noStrike">
                          <a:effectLst/>
                          <a:latin typeface="Calibri" panose="020F0502020204030204" pitchFamily="34" charset="0"/>
                        </a:rPr>
                        <a:t>Sunova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32.9%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317716437"/>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94511040"/>
                  </a:ext>
                </a:extLst>
              </a:tr>
              <a:tr h="152400">
                <a:tc>
                  <a:txBody>
                    <a:bodyPr/>
                    <a:lstStyle/>
                    <a:p>
                      <a:pPr algn="l" fontAlgn="ctr"/>
                      <a:r>
                        <a:rPr lang="en-CA" sz="1000" b="0" i="0" u="none" strike="noStrike">
                          <a:effectLst/>
                          <a:latin typeface="Calibri" panose="020F0502020204030204" pitchFamily="34" charset="0"/>
                        </a:rPr>
                        <a:t>Access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70993357"/>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21489169"/>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4871447"/>
                  </a:ext>
                </a:extLst>
              </a:tr>
            </a:tbl>
          </a:graphicData>
        </a:graphic>
      </p:graphicFrame>
    </p:spTree>
    <p:extLst>
      <p:ext uri="{BB962C8B-B14F-4D97-AF65-F5344CB8AC3E}">
        <p14:creationId xmlns:p14="http://schemas.microsoft.com/office/powerpoint/2010/main" val="2825714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100-000026000000}"/>
              </a:ext>
            </a:extLst>
          </p:cNvPr>
          <p:cNvGraphicFramePr>
            <a:graphicFrameLocks/>
          </p:cNvGraphicFramePr>
          <p:nvPr>
            <p:extLst>
              <p:ext uri="{D42A27DB-BD31-4B8C-83A1-F6EECF244321}">
                <p14:modId xmlns:p14="http://schemas.microsoft.com/office/powerpoint/2010/main" val="962600346"/>
              </p:ext>
            </p:extLst>
          </p:nvPr>
        </p:nvGraphicFramePr>
        <p:xfrm>
          <a:off x="0" y="1730270"/>
          <a:ext cx="4638202" cy="447992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92175" y="519906"/>
            <a:ext cx="8001000" cy="1216025"/>
          </a:xfrm>
        </p:spPr>
        <p:txBody>
          <a:bodyPr>
            <a:normAutofit/>
          </a:bodyPr>
          <a:lstStyle/>
          <a:p>
            <a:r>
              <a:rPr lang="en-US" dirty="0">
                <a:solidFill>
                  <a:schemeClr val="tx1">
                    <a:lumMod val="50000"/>
                    <a:lumOff val="50000"/>
                  </a:schemeClr>
                </a:solidFill>
              </a:rPr>
              <a:t>Total Deposits – Manitoba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86</a:t>
            </a:fld>
            <a:endParaRPr lang="en-US" b="0" dirty="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5653" y="3425000"/>
            <a:ext cx="404019" cy="266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05653" y="4637991"/>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5653" y="4884903"/>
            <a:ext cx="605444" cy="304441"/>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5653" y="4275034"/>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a:extLst>
              <a:ext uri="{FF2B5EF4-FFF2-40B4-BE49-F238E27FC236}">
                <a16:creationId xmlns:a16="http://schemas.microsoft.com/office/drawing/2014/main" id="{BF1ED29E-7E7A-5042-8A72-59F9D678D4E9}"/>
              </a:ext>
            </a:extLst>
          </p:cNvPr>
          <p:cNvSpPr txBox="1"/>
          <p:nvPr/>
        </p:nvSpPr>
        <p:spPr>
          <a:xfrm>
            <a:off x="5305168" y="1942723"/>
            <a:ext cx="2919230" cy="1384995"/>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Sanford CU in 2013.  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endParaRPr lang="en-US" b="0" dirty="0">
              <a:latin typeface="+mn-lt"/>
            </a:endParaRPr>
          </a:p>
        </p:txBody>
      </p:sp>
      <p:pic>
        <p:nvPicPr>
          <p:cNvPr id="17" name="Picture 16">
            <a:extLst>
              <a:ext uri="{FF2B5EF4-FFF2-40B4-BE49-F238E27FC236}">
                <a16:creationId xmlns:a16="http://schemas.microsoft.com/office/drawing/2014/main" id="{5CA96253-C66F-BE45-9B2A-EF50D8BD54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5653" y="2668618"/>
            <a:ext cx="860828" cy="184463"/>
          </a:xfrm>
          <a:prstGeom prst="rect">
            <a:avLst/>
          </a:prstGeom>
        </p:spPr>
      </p:pic>
      <p:graphicFrame>
        <p:nvGraphicFramePr>
          <p:cNvPr id="7" name="Table 6">
            <a:extLst>
              <a:ext uri="{FF2B5EF4-FFF2-40B4-BE49-F238E27FC236}">
                <a16:creationId xmlns:a16="http://schemas.microsoft.com/office/drawing/2014/main" id="{BB88D3E8-976E-1647-B283-B412AD9079B8}"/>
              </a:ext>
            </a:extLst>
          </p:cNvPr>
          <p:cNvGraphicFramePr>
            <a:graphicFrameLocks noGrp="1"/>
          </p:cNvGraphicFramePr>
          <p:nvPr>
            <p:extLst>
              <p:ext uri="{D42A27DB-BD31-4B8C-83A1-F6EECF244321}">
                <p14:modId xmlns:p14="http://schemas.microsoft.com/office/powerpoint/2010/main" val="1565872389"/>
              </p:ext>
            </p:extLst>
          </p:nvPr>
        </p:nvGraphicFramePr>
        <p:xfrm>
          <a:off x="5475255" y="4592612"/>
          <a:ext cx="3543300" cy="1615440"/>
        </p:xfrm>
        <a:graphic>
          <a:graphicData uri="http://schemas.openxmlformats.org/drawingml/2006/table">
            <a:tbl>
              <a:tblPr/>
              <a:tblGrid>
                <a:gridCol w="1472417">
                  <a:extLst>
                    <a:ext uri="{9D8B030D-6E8A-4147-A177-3AD203B41FA5}">
                      <a16:colId xmlns:a16="http://schemas.microsoft.com/office/drawing/2014/main" val="2226641237"/>
                    </a:ext>
                  </a:extLst>
                </a:gridCol>
                <a:gridCol w="721959">
                  <a:extLst>
                    <a:ext uri="{9D8B030D-6E8A-4147-A177-3AD203B41FA5}">
                      <a16:colId xmlns:a16="http://schemas.microsoft.com/office/drawing/2014/main" val="619449333"/>
                    </a:ext>
                  </a:extLst>
                </a:gridCol>
                <a:gridCol w="674462">
                  <a:extLst>
                    <a:ext uri="{9D8B030D-6E8A-4147-A177-3AD203B41FA5}">
                      <a16:colId xmlns:a16="http://schemas.microsoft.com/office/drawing/2014/main" val="1188712602"/>
                    </a:ext>
                  </a:extLst>
                </a:gridCol>
                <a:gridCol w="674462">
                  <a:extLst>
                    <a:ext uri="{9D8B030D-6E8A-4147-A177-3AD203B41FA5}">
                      <a16:colId xmlns:a16="http://schemas.microsoft.com/office/drawing/2014/main" val="2208475057"/>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6318154"/>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01532"/>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718606"/>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CA" sz="1000" b="0" i="0" u="none" strike="noStrike">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0244024"/>
                  </a:ext>
                </a:extLst>
              </a:tr>
              <a:tr h="152400">
                <a:tc>
                  <a:txBody>
                    <a:bodyPr/>
                    <a:lstStyle/>
                    <a:p>
                      <a:pPr algn="l" fontAlgn="ctr"/>
                      <a:r>
                        <a:rPr lang="en-CA" sz="1000" b="0" i="0" u="none" strike="noStrike">
                          <a:effectLst/>
                          <a:latin typeface="Calibri" panose="020F0502020204030204" pitchFamily="34" charset="0"/>
                        </a:rPr>
                        <a:t>Sunova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23.3%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097148764"/>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481446751"/>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0.42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18176346"/>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0.33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8960561"/>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1894865"/>
                  </a:ext>
                </a:extLst>
              </a:tr>
            </a:tbl>
          </a:graphicData>
        </a:graphic>
      </p:graphicFrame>
    </p:spTree>
    <p:extLst>
      <p:ext uri="{BB962C8B-B14F-4D97-AF65-F5344CB8AC3E}">
        <p14:creationId xmlns:p14="http://schemas.microsoft.com/office/powerpoint/2010/main" val="2272012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100-000027000000}"/>
              </a:ext>
            </a:extLst>
          </p:cNvPr>
          <p:cNvGraphicFramePr>
            <a:graphicFrameLocks/>
          </p:cNvGraphicFramePr>
          <p:nvPr>
            <p:extLst>
              <p:ext uri="{D42A27DB-BD31-4B8C-83A1-F6EECF244321}">
                <p14:modId xmlns:p14="http://schemas.microsoft.com/office/powerpoint/2010/main" val="450319015"/>
              </p:ext>
            </p:extLst>
          </p:nvPr>
        </p:nvGraphicFramePr>
        <p:xfrm>
          <a:off x="-15073" y="1719263"/>
          <a:ext cx="4593763" cy="4467224"/>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Loans – Manitoba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total market – all sectors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87</a:t>
            </a:fld>
            <a:endParaRPr lang="en-US" b="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7241" y="3109687"/>
            <a:ext cx="404019" cy="202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7241" y="4390532"/>
            <a:ext cx="685800"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7241" y="4668097"/>
            <a:ext cx="800555" cy="311328"/>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17241" y="4086131"/>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a:extLst>
              <a:ext uri="{FF2B5EF4-FFF2-40B4-BE49-F238E27FC236}">
                <a16:creationId xmlns:a16="http://schemas.microsoft.com/office/drawing/2014/main" id="{77AE2D87-E4A6-DD4E-A1BB-0C98DD968762}"/>
              </a:ext>
            </a:extLst>
          </p:cNvPr>
          <p:cNvSpPr txBox="1"/>
          <p:nvPr/>
        </p:nvSpPr>
        <p:spPr>
          <a:xfrm>
            <a:off x="5305168" y="1942723"/>
            <a:ext cx="2919230" cy="1384995"/>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Sanford CU in 2013.  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endParaRPr lang="en-US" b="0" dirty="0">
              <a:latin typeface="+mn-lt"/>
            </a:endParaRPr>
          </a:p>
        </p:txBody>
      </p:sp>
      <p:pic>
        <p:nvPicPr>
          <p:cNvPr id="17" name="Picture 16">
            <a:extLst>
              <a:ext uri="{FF2B5EF4-FFF2-40B4-BE49-F238E27FC236}">
                <a16:creationId xmlns:a16="http://schemas.microsoft.com/office/drawing/2014/main" id="{91A257D1-E456-414C-844B-CBDB748CD3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7241" y="2851236"/>
            <a:ext cx="860828" cy="184463"/>
          </a:xfrm>
          <a:prstGeom prst="rect">
            <a:avLst/>
          </a:prstGeom>
        </p:spPr>
      </p:pic>
      <p:graphicFrame>
        <p:nvGraphicFramePr>
          <p:cNvPr id="3" name="Table 2">
            <a:extLst>
              <a:ext uri="{FF2B5EF4-FFF2-40B4-BE49-F238E27FC236}">
                <a16:creationId xmlns:a16="http://schemas.microsoft.com/office/drawing/2014/main" id="{9C0D1BF5-4EA6-8343-B885-8DD748A3ABFF}"/>
              </a:ext>
            </a:extLst>
          </p:cNvPr>
          <p:cNvGraphicFramePr>
            <a:graphicFrameLocks noGrp="1"/>
          </p:cNvGraphicFramePr>
          <p:nvPr>
            <p:extLst>
              <p:ext uri="{D42A27DB-BD31-4B8C-83A1-F6EECF244321}">
                <p14:modId xmlns:p14="http://schemas.microsoft.com/office/powerpoint/2010/main" val="5211119"/>
              </p:ext>
            </p:extLst>
          </p:nvPr>
        </p:nvGraphicFramePr>
        <p:xfrm>
          <a:off x="5467704" y="4571047"/>
          <a:ext cx="3543300" cy="1615440"/>
        </p:xfrm>
        <a:graphic>
          <a:graphicData uri="http://schemas.openxmlformats.org/drawingml/2006/table">
            <a:tbl>
              <a:tblPr/>
              <a:tblGrid>
                <a:gridCol w="1472417">
                  <a:extLst>
                    <a:ext uri="{9D8B030D-6E8A-4147-A177-3AD203B41FA5}">
                      <a16:colId xmlns:a16="http://schemas.microsoft.com/office/drawing/2014/main" val="565377313"/>
                    </a:ext>
                  </a:extLst>
                </a:gridCol>
                <a:gridCol w="721959">
                  <a:extLst>
                    <a:ext uri="{9D8B030D-6E8A-4147-A177-3AD203B41FA5}">
                      <a16:colId xmlns:a16="http://schemas.microsoft.com/office/drawing/2014/main" val="3135663431"/>
                    </a:ext>
                  </a:extLst>
                </a:gridCol>
                <a:gridCol w="674462">
                  <a:extLst>
                    <a:ext uri="{9D8B030D-6E8A-4147-A177-3AD203B41FA5}">
                      <a16:colId xmlns:a16="http://schemas.microsoft.com/office/drawing/2014/main" val="3292125495"/>
                    </a:ext>
                  </a:extLst>
                </a:gridCol>
                <a:gridCol w="674462">
                  <a:extLst>
                    <a:ext uri="{9D8B030D-6E8A-4147-A177-3AD203B41FA5}">
                      <a16:colId xmlns:a16="http://schemas.microsoft.com/office/drawing/2014/main" val="2761634312"/>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525517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562417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 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19397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62066577"/>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547481663"/>
                  </a:ext>
                </a:extLst>
              </a:tr>
              <a:tr h="152400">
                <a:tc>
                  <a:txBody>
                    <a:bodyPr/>
                    <a:lstStyle/>
                    <a:p>
                      <a:pPr algn="l" fontAlgn="ctr"/>
                      <a:r>
                        <a:rPr lang="en-CA" sz="1000" b="0" i="0" u="none" strike="noStrike">
                          <a:effectLst/>
                          <a:latin typeface="Calibri" panose="020F0502020204030204" pitchFamily="34" charset="0"/>
                        </a:rPr>
                        <a:t>Sunova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38.3%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767938998"/>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18448349"/>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83520366"/>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-18.4%</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68295971"/>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559808"/>
                  </a:ext>
                </a:extLst>
              </a:tr>
            </a:tbl>
          </a:graphicData>
        </a:graphic>
      </p:graphicFrame>
    </p:spTree>
    <p:extLst>
      <p:ext uri="{BB962C8B-B14F-4D97-AF65-F5344CB8AC3E}">
        <p14:creationId xmlns:p14="http://schemas.microsoft.com/office/powerpoint/2010/main" val="2707264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1200-000027000000}"/>
              </a:ext>
            </a:extLst>
          </p:cNvPr>
          <p:cNvGraphicFramePr>
            <a:graphicFrameLocks/>
          </p:cNvGraphicFramePr>
          <p:nvPr>
            <p:extLst>
              <p:ext uri="{D42A27DB-BD31-4B8C-83A1-F6EECF244321}">
                <p14:modId xmlns:p14="http://schemas.microsoft.com/office/powerpoint/2010/main" val="920675378"/>
              </p:ext>
            </p:extLst>
          </p:nvPr>
        </p:nvGraphicFramePr>
        <p:xfrm>
          <a:off x="102269" y="1683525"/>
          <a:ext cx="4317331" cy="4645025"/>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92175" y="495970"/>
            <a:ext cx="8001000" cy="1216025"/>
          </a:xfrm>
        </p:spPr>
        <p:txBody>
          <a:bodyPr>
            <a:normAutofit/>
          </a:bodyPr>
          <a:lstStyle/>
          <a:p>
            <a:r>
              <a:rPr lang="en-US" dirty="0">
                <a:solidFill>
                  <a:schemeClr val="tx1">
                    <a:lumMod val="50000"/>
                    <a:lumOff val="50000"/>
                  </a:schemeClr>
                </a:solidFill>
              </a:rPr>
              <a:t>Total Personal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88</a:t>
            </a:fld>
            <a:endParaRPr lang="en-US" b="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7353" y="3378340"/>
            <a:ext cx="525983" cy="262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17353" y="4515273"/>
            <a:ext cx="933643" cy="278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17353" y="4884414"/>
            <a:ext cx="764190" cy="297186"/>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7353" y="4265767"/>
            <a:ext cx="860828" cy="230033"/>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6" name="Picture 15">
            <a:extLst>
              <a:ext uri="{FF2B5EF4-FFF2-40B4-BE49-F238E27FC236}">
                <a16:creationId xmlns:a16="http://schemas.microsoft.com/office/drawing/2014/main" id="{79324CA0-8C0D-6942-BD7C-94E001BF5D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7353" y="2988465"/>
            <a:ext cx="860828" cy="184463"/>
          </a:xfrm>
          <a:prstGeom prst="rect">
            <a:avLst/>
          </a:prstGeom>
        </p:spPr>
      </p:pic>
      <p:sp>
        <p:nvSpPr>
          <p:cNvPr id="17" name="TextBox 16">
            <a:extLst>
              <a:ext uri="{FF2B5EF4-FFF2-40B4-BE49-F238E27FC236}">
                <a16:creationId xmlns:a16="http://schemas.microsoft.com/office/drawing/2014/main" id="{67F0F1C5-AB5B-D947-9BD5-D9E05922DA62}"/>
              </a:ext>
            </a:extLst>
          </p:cNvPr>
          <p:cNvSpPr txBox="1"/>
          <p:nvPr/>
        </p:nvSpPr>
        <p:spPr>
          <a:xfrm>
            <a:off x="5305168" y="1942723"/>
            <a:ext cx="2919230" cy="1384995"/>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Sanford CU in 2013.  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endParaRPr lang="en-US" b="0" dirty="0">
              <a:latin typeface="+mn-lt"/>
            </a:endParaRPr>
          </a:p>
        </p:txBody>
      </p:sp>
      <p:graphicFrame>
        <p:nvGraphicFramePr>
          <p:cNvPr id="2" name="Table 1">
            <a:extLst>
              <a:ext uri="{FF2B5EF4-FFF2-40B4-BE49-F238E27FC236}">
                <a16:creationId xmlns:a16="http://schemas.microsoft.com/office/drawing/2014/main" id="{C2500CD5-F1D3-7547-81D8-3A3EF1D03256}"/>
              </a:ext>
            </a:extLst>
          </p:cNvPr>
          <p:cNvGraphicFramePr>
            <a:graphicFrameLocks noGrp="1"/>
          </p:cNvGraphicFramePr>
          <p:nvPr>
            <p:extLst>
              <p:ext uri="{D42A27DB-BD31-4B8C-83A1-F6EECF244321}">
                <p14:modId xmlns:p14="http://schemas.microsoft.com/office/powerpoint/2010/main" val="3201125589"/>
              </p:ext>
            </p:extLst>
          </p:nvPr>
        </p:nvGraphicFramePr>
        <p:xfrm>
          <a:off x="5516437" y="4654671"/>
          <a:ext cx="3492501" cy="1615440"/>
        </p:xfrm>
        <a:graphic>
          <a:graphicData uri="http://schemas.openxmlformats.org/drawingml/2006/table">
            <a:tbl>
              <a:tblPr/>
              <a:tblGrid>
                <a:gridCol w="1471026">
                  <a:extLst>
                    <a:ext uri="{9D8B030D-6E8A-4147-A177-3AD203B41FA5}">
                      <a16:colId xmlns:a16="http://schemas.microsoft.com/office/drawing/2014/main" val="3158330175"/>
                    </a:ext>
                  </a:extLst>
                </a:gridCol>
                <a:gridCol w="673825">
                  <a:extLst>
                    <a:ext uri="{9D8B030D-6E8A-4147-A177-3AD203B41FA5}">
                      <a16:colId xmlns:a16="http://schemas.microsoft.com/office/drawing/2014/main" val="451599782"/>
                    </a:ext>
                  </a:extLst>
                </a:gridCol>
                <a:gridCol w="673825">
                  <a:extLst>
                    <a:ext uri="{9D8B030D-6E8A-4147-A177-3AD203B41FA5}">
                      <a16:colId xmlns:a16="http://schemas.microsoft.com/office/drawing/2014/main" val="3819669624"/>
                    </a:ext>
                  </a:extLst>
                </a:gridCol>
                <a:gridCol w="673825">
                  <a:extLst>
                    <a:ext uri="{9D8B030D-6E8A-4147-A177-3AD203B41FA5}">
                      <a16:colId xmlns:a16="http://schemas.microsoft.com/office/drawing/2014/main" val="687785480"/>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Personal Products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12901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097709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720147"/>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98890819"/>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10.57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37.7%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449360133"/>
                  </a:ext>
                </a:extLst>
              </a:tr>
              <a:tr h="152400">
                <a:tc>
                  <a:txBody>
                    <a:bodyPr/>
                    <a:lstStyle/>
                    <a:p>
                      <a:pPr algn="l" fontAlgn="ctr"/>
                      <a:r>
                        <a:rPr lang="en-CA" sz="1000" b="0" i="0" u="none" strike="noStrike">
                          <a:effectLst/>
                          <a:latin typeface="Calibri" panose="020F0502020204030204" pitchFamily="34" charset="0"/>
                        </a:rPr>
                        <a:t>Sunova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3.63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203096681"/>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6.19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1193676"/>
                  </a:ext>
                </a:extLst>
              </a:tr>
              <a:tr h="152400">
                <a:tc>
                  <a:txBody>
                    <a:bodyPr/>
                    <a:lstStyle/>
                    <a:p>
                      <a:pPr algn="l" fontAlgn="ctr"/>
                      <a:r>
                        <a:rPr lang="en-CA" sz="1000" b="0" i="0" u="none" strike="noStrike">
                          <a:effectLst/>
                          <a:latin typeface="Calibri" panose="020F0502020204030204" pitchFamily="34" charset="0"/>
                        </a:rPr>
                        <a:t>Access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7.82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13.9%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03267119"/>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7.68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538344"/>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0810539"/>
                  </a:ext>
                </a:extLst>
              </a:tr>
            </a:tbl>
          </a:graphicData>
        </a:graphic>
      </p:graphicFrame>
    </p:spTree>
    <p:extLst>
      <p:ext uri="{BB962C8B-B14F-4D97-AF65-F5344CB8AC3E}">
        <p14:creationId xmlns:p14="http://schemas.microsoft.com/office/powerpoint/2010/main" val="80015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1200-000025000000}"/>
              </a:ext>
            </a:extLst>
          </p:cNvPr>
          <p:cNvGraphicFramePr>
            <a:graphicFrameLocks/>
          </p:cNvGraphicFramePr>
          <p:nvPr>
            <p:extLst>
              <p:ext uri="{D42A27DB-BD31-4B8C-83A1-F6EECF244321}">
                <p14:modId xmlns:p14="http://schemas.microsoft.com/office/powerpoint/2010/main" val="1957941488"/>
              </p:ext>
            </p:extLst>
          </p:nvPr>
        </p:nvGraphicFramePr>
        <p:xfrm>
          <a:off x="94319" y="1676400"/>
          <a:ext cx="4442756" cy="4470710"/>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879475" y="574675"/>
            <a:ext cx="8001000" cy="1216025"/>
          </a:xfrm>
        </p:spPr>
        <p:txBody>
          <a:bodyPr>
            <a:normAutofit/>
          </a:bodyPr>
          <a:lstStyle/>
          <a:p>
            <a:r>
              <a:rPr lang="en-US" dirty="0">
                <a:solidFill>
                  <a:schemeClr val="tx1">
                    <a:lumMod val="50000"/>
                    <a:lumOff val="50000"/>
                  </a:schemeClr>
                </a:solidFill>
              </a:rPr>
              <a:t>Total Deposits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89</a:t>
            </a:fld>
            <a:endParaRPr lang="en-US" b="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2819" y="3226989"/>
            <a:ext cx="632460" cy="316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92819" y="4287121"/>
            <a:ext cx="954011" cy="284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2819" y="4552358"/>
            <a:ext cx="834276" cy="324442"/>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2819" y="4038600"/>
            <a:ext cx="744247" cy="198880"/>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a:extLst>
              <a:ext uri="{FF2B5EF4-FFF2-40B4-BE49-F238E27FC236}">
                <a16:creationId xmlns:a16="http://schemas.microsoft.com/office/drawing/2014/main" id="{17C97BBE-4C6F-EB4A-8316-28392FD31A7E}"/>
              </a:ext>
            </a:extLst>
          </p:cNvPr>
          <p:cNvSpPr txBox="1"/>
          <p:nvPr/>
        </p:nvSpPr>
        <p:spPr>
          <a:xfrm>
            <a:off x="5305168" y="1942723"/>
            <a:ext cx="2919230" cy="1384995"/>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Sanford CU in 2013.  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endParaRPr lang="en-US" b="0" dirty="0">
              <a:latin typeface="+mn-lt"/>
            </a:endParaRPr>
          </a:p>
        </p:txBody>
      </p:sp>
      <p:pic>
        <p:nvPicPr>
          <p:cNvPr id="17" name="Picture 16">
            <a:extLst>
              <a:ext uri="{FF2B5EF4-FFF2-40B4-BE49-F238E27FC236}">
                <a16:creationId xmlns:a16="http://schemas.microsoft.com/office/drawing/2014/main" id="{E28544D9-9E4D-AA49-8E7E-AE03198609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2819" y="2574729"/>
            <a:ext cx="860828" cy="184463"/>
          </a:xfrm>
          <a:prstGeom prst="rect">
            <a:avLst/>
          </a:prstGeom>
        </p:spPr>
      </p:pic>
      <p:graphicFrame>
        <p:nvGraphicFramePr>
          <p:cNvPr id="2" name="Table 1">
            <a:extLst>
              <a:ext uri="{FF2B5EF4-FFF2-40B4-BE49-F238E27FC236}">
                <a16:creationId xmlns:a16="http://schemas.microsoft.com/office/drawing/2014/main" id="{34FC4506-64BD-9D4D-B1EC-B74FCD892FDE}"/>
              </a:ext>
            </a:extLst>
          </p:cNvPr>
          <p:cNvGraphicFramePr>
            <a:graphicFrameLocks noGrp="1"/>
          </p:cNvGraphicFramePr>
          <p:nvPr>
            <p:extLst>
              <p:ext uri="{D42A27DB-BD31-4B8C-83A1-F6EECF244321}">
                <p14:modId xmlns:p14="http://schemas.microsoft.com/office/powerpoint/2010/main" val="741694916"/>
              </p:ext>
            </p:extLst>
          </p:nvPr>
        </p:nvGraphicFramePr>
        <p:xfrm>
          <a:off x="5557180" y="4540713"/>
          <a:ext cx="3492501" cy="1615440"/>
        </p:xfrm>
        <a:graphic>
          <a:graphicData uri="http://schemas.openxmlformats.org/drawingml/2006/table">
            <a:tbl>
              <a:tblPr/>
              <a:tblGrid>
                <a:gridCol w="1471026">
                  <a:extLst>
                    <a:ext uri="{9D8B030D-6E8A-4147-A177-3AD203B41FA5}">
                      <a16:colId xmlns:a16="http://schemas.microsoft.com/office/drawing/2014/main" val="2265535066"/>
                    </a:ext>
                  </a:extLst>
                </a:gridCol>
                <a:gridCol w="673825">
                  <a:extLst>
                    <a:ext uri="{9D8B030D-6E8A-4147-A177-3AD203B41FA5}">
                      <a16:colId xmlns:a16="http://schemas.microsoft.com/office/drawing/2014/main" val="3383736954"/>
                    </a:ext>
                  </a:extLst>
                </a:gridCol>
                <a:gridCol w="673825">
                  <a:extLst>
                    <a:ext uri="{9D8B030D-6E8A-4147-A177-3AD203B41FA5}">
                      <a16:colId xmlns:a16="http://schemas.microsoft.com/office/drawing/2014/main" val="2805198356"/>
                    </a:ext>
                  </a:extLst>
                </a:gridCol>
                <a:gridCol w="673825">
                  <a:extLst>
                    <a:ext uri="{9D8B030D-6E8A-4147-A177-3AD203B41FA5}">
                      <a16:colId xmlns:a16="http://schemas.microsoft.com/office/drawing/2014/main" val="3783180608"/>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Deposits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9769026"/>
                  </a:ext>
                </a:extLst>
              </a:tr>
              <a:tr h="152400">
                <a:tc rowSpan="2">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4612838"/>
                  </a:ext>
                </a:extLst>
              </a:tr>
              <a:tr h="0">
                <a:tc vMerge="1">
                  <a:txBody>
                    <a:bodyPr/>
                    <a:lstStyle/>
                    <a:p>
                      <a:endParaRPr lang="en-US"/>
                    </a:p>
                  </a:txBody>
                  <a:tcPr/>
                </a:tc>
                <a:tc>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754858"/>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              7.91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350495"/>
                  </a:ext>
                </a:extLst>
              </a:tr>
              <a:tr h="152400">
                <a:tc>
                  <a:txBody>
                    <a:bodyPr/>
                    <a:lstStyle/>
                    <a:p>
                      <a:pPr algn="l" fontAlgn="ctr"/>
                      <a:r>
                        <a:rPr lang="en-CA" sz="1000" b="0" i="0" u="none" strike="noStrike">
                          <a:effectLst/>
                          <a:latin typeface="Calibri" panose="020F0502020204030204" pitchFamily="34" charset="0"/>
                        </a:rPr>
                        <a:t>Sunova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4.19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42.9%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744113837"/>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9.38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28624987"/>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           13.44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27.6%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527585264"/>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           10.55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9931255"/>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0811749"/>
                  </a:ext>
                </a:extLst>
              </a:tr>
            </a:tbl>
          </a:graphicData>
        </a:graphic>
      </p:graphicFrame>
    </p:spTree>
    <p:extLst>
      <p:ext uri="{BB962C8B-B14F-4D97-AF65-F5344CB8AC3E}">
        <p14:creationId xmlns:p14="http://schemas.microsoft.com/office/powerpoint/2010/main" val="60713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265988"/>
            <a:ext cx="7543800" cy="1450757"/>
          </a:xfrm>
        </p:spPr>
        <p:txBody>
          <a:bodyPr>
            <a:normAutofit/>
          </a:bodyPr>
          <a:lstStyle/>
          <a:p>
            <a:r>
              <a:rPr lang="en-CA" dirty="0"/>
              <a:t>Total Deposits Provincial Share Summary</a:t>
            </a:r>
            <a:br>
              <a:rPr lang="en-CA" dirty="0"/>
            </a:br>
            <a:r>
              <a:rPr lang="en-CA" sz="1400" dirty="0"/>
              <a:t>Ranked by 12 month change in Provincial share.</a:t>
            </a:r>
          </a:p>
        </p:txBody>
      </p:sp>
      <p:sp>
        <p:nvSpPr>
          <p:cNvPr id="4" name="Slide Number Placeholder 3"/>
          <p:cNvSpPr>
            <a:spLocks noGrp="1"/>
          </p:cNvSpPr>
          <p:nvPr>
            <p:ph type="sldNum" sz="quarter" idx="12"/>
          </p:nvPr>
        </p:nvSpPr>
        <p:spPr>
          <a:xfrm>
            <a:off x="7425344" y="6459786"/>
            <a:ext cx="984019" cy="365125"/>
          </a:xfrm>
        </p:spPr>
        <p:txBody>
          <a:bodyPr/>
          <a:lstStyle/>
          <a:p>
            <a:pPr>
              <a:defRPr/>
            </a:pPr>
            <a:fld id="{CFB2ED94-AEA6-4794-9B2C-31DF370895E5}" type="slidenum">
              <a:rPr lang="en-US" smtClean="0"/>
              <a:pPr>
                <a:defRPr/>
              </a:pPr>
              <a:t>9</a:t>
            </a:fld>
            <a:endParaRPr lang="en-US"/>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a:extLst>
              <a:ext uri="{FF2B5EF4-FFF2-40B4-BE49-F238E27FC236}">
                <a16:creationId xmlns:a16="http://schemas.microsoft.com/office/drawing/2014/main" id="{7ECDD89C-432E-4D66-8E41-FBD7D12EB7C0}"/>
              </a:ext>
            </a:extLst>
          </p:cNvPr>
          <p:cNvSpPr txBox="1"/>
          <p:nvPr/>
        </p:nvSpPr>
        <p:spPr>
          <a:xfrm>
            <a:off x="5105400" y="1799968"/>
            <a:ext cx="2895600" cy="1015663"/>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a:p>
            <a:pPr marL="171450" indent="-171450" algn="l">
              <a:buFont typeface="Arial" charset="0"/>
              <a:buChar char="•"/>
            </a:pPr>
            <a:r>
              <a:rPr lang="en-US" b="0" dirty="0" err="1"/>
              <a:t>Prospera</a:t>
            </a:r>
            <a:r>
              <a:rPr lang="en-US" b="0" dirty="0"/>
              <a:t> has yet to report 2019 results.</a:t>
            </a:r>
          </a:p>
        </p:txBody>
      </p:sp>
      <p:graphicFrame>
        <p:nvGraphicFramePr>
          <p:cNvPr id="3" name="Table 2">
            <a:extLst>
              <a:ext uri="{FF2B5EF4-FFF2-40B4-BE49-F238E27FC236}">
                <a16:creationId xmlns:a16="http://schemas.microsoft.com/office/drawing/2014/main" id="{FA9A7FC6-1980-B748-872D-1D7DC9BA8658}"/>
              </a:ext>
            </a:extLst>
          </p:cNvPr>
          <p:cNvGraphicFramePr>
            <a:graphicFrameLocks noGrp="1"/>
          </p:cNvGraphicFramePr>
          <p:nvPr>
            <p:extLst>
              <p:ext uri="{D42A27DB-BD31-4B8C-83A1-F6EECF244321}">
                <p14:modId xmlns:p14="http://schemas.microsoft.com/office/powerpoint/2010/main" val="1434709490"/>
              </p:ext>
            </p:extLst>
          </p:nvPr>
        </p:nvGraphicFramePr>
        <p:xfrm>
          <a:off x="822961" y="1846383"/>
          <a:ext cx="3215640" cy="4402012"/>
        </p:xfrm>
        <a:graphic>
          <a:graphicData uri="http://schemas.openxmlformats.org/drawingml/2006/table">
            <a:tbl>
              <a:tblPr/>
              <a:tblGrid>
                <a:gridCol w="1354413">
                  <a:extLst>
                    <a:ext uri="{9D8B030D-6E8A-4147-A177-3AD203B41FA5}">
                      <a16:colId xmlns:a16="http://schemas.microsoft.com/office/drawing/2014/main" val="492446147"/>
                    </a:ext>
                  </a:extLst>
                </a:gridCol>
                <a:gridCol w="620409">
                  <a:extLst>
                    <a:ext uri="{9D8B030D-6E8A-4147-A177-3AD203B41FA5}">
                      <a16:colId xmlns:a16="http://schemas.microsoft.com/office/drawing/2014/main" val="1538399001"/>
                    </a:ext>
                  </a:extLst>
                </a:gridCol>
                <a:gridCol w="620409">
                  <a:extLst>
                    <a:ext uri="{9D8B030D-6E8A-4147-A177-3AD203B41FA5}">
                      <a16:colId xmlns:a16="http://schemas.microsoft.com/office/drawing/2014/main" val="319426140"/>
                    </a:ext>
                  </a:extLst>
                </a:gridCol>
                <a:gridCol w="620409">
                  <a:extLst>
                    <a:ext uri="{9D8B030D-6E8A-4147-A177-3AD203B41FA5}">
                      <a16:colId xmlns:a16="http://schemas.microsoft.com/office/drawing/2014/main" val="1259944212"/>
                    </a:ext>
                  </a:extLst>
                </a:gridCol>
              </a:tblGrid>
              <a:tr h="135031">
                <a:tc gridSpan="4">
                  <a:txBody>
                    <a:bodyPr/>
                    <a:lstStyle/>
                    <a:p>
                      <a:pPr algn="ctr" fontAlgn="ctr"/>
                      <a:r>
                        <a:rPr lang="en-CA" sz="800" b="1" i="0" u="none" strike="noStrike">
                          <a:solidFill>
                            <a:srgbClr val="FFFFFF"/>
                          </a:solidFill>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9212274"/>
                  </a:ext>
                </a:extLst>
              </a:tr>
              <a:tr h="135031">
                <a:tc rowSpan="2">
                  <a:txBody>
                    <a:bodyPr/>
                    <a:lstStyle/>
                    <a:p>
                      <a:pPr algn="l" fontAlgn="ctr"/>
                      <a:r>
                        <a:rPr lang="en-CA" sz="8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CA" sz="8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6113848"/>
                  </a:ext>
                </a:extLst>
              </a:tr>
              <a:tr h="270063">
                <a:tc vMerge="1">
                  <a:txBody>
                    <a:bodyPr/>
                    <a:lstStyle/>
                    <a:p>
                      <a:endParaRPr lang="en-US"/>
                    </a:p>
                  </a:txBody>
                  <a:tcPr/>
                </a:tc>
                <a:tc>
                  <a:txBody>
                    <a:bodyPr/>
                    <a:lstStyle/>
                    <a:p>
                      <a:pPr algn="ctr" fontAlgn="ctr"/>
                      <a:r>
                        <a:rPr lang="en-CA" sz="8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8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CA" sz="8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002729"/>
                  </a:ext>
                </a:extLst>
              </a:tr>
              <a:tr h="135031">
                <a:tc>
                  <a:txBody>
                    <a:bodyPr/>
                    <a:lstStyle/>
                    <a:p>
                      <a:pPr algn="l" fontAlgn="ctr"/>
                      <a:r>
                        <a:rPr lang="en-CA" sz="800" b="0" i="0" u="none" strike="noStrike">
                          <a:effectLst/>
                          <a:latin typeface="Calibri" panose="020F0502020204030204" pitchFamily="34" charset="0"/>
                        </a:rPr>
                        <a:t>DUCA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800" b="0" i="0" u="none" strike="noStrike">
                          <a:effectLst/>
                          <a:latin typeface="Calibri" panose="020F0502020204030204" pitchFamily="34" charset="0"/>
                        </a:rPr>
                        <a:t>              0.58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395127962"/>
                  </a:ext>
                </a:extLst>
              </a:tr>
              <a:tr h="135031">
                <a:tc>
                  <a:txBody>
                    <a:bodyPr/>
                    <a:lstStyle/>
                    <a:p>
                      <a:pPr algn="l" fontAlgn="ctr"/>
                      <a:r>
                        <a:rPr lang="en-CA" sz="800" b="0" i="0" u="none" strike="noStrike">
                          <a:effectLst/>
                          <a:latin typeface="Calibri" panose="020F0502020204030204" pitchFamily="34" charset="0"/>
                        </a:rPr>
                        <a:t>Synergy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3.36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65909217"/>
                  </a:ext>
                </a:extLst>
              </a:tr>
              <a:tr h="135031">
                <a:tc>
                  <a:txBody>
                    <a:bodyPr/>
                    <a:lstStyle/>
                    <a:p>
                      <a:pPr algn="l" fontAlgn="ctr"/>
                      <a:r>
                        <a:rPr lang="en-CA" sz="800" b="0" i="0" u="none" strike="noStrike">
                          <a:effectLst/>
                          <a:latin typeface="Calibri" panose="020F0502020204030204" pitchFamily="34" charset="0"/>
                        </a:rPr>
                        <a:t>Libro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354147100"/>
                  </a:ext>
                </a:extLst>
              </a:tr>
              <a:tr h="135031">
                <a:tc>
                  <a:txBody>
                    <a:bodyPr/>
                    <a:lstStyle/>
                    <a:p>
                      <a:pPr algn="l" fontAlgn="ctr"/>
                      <a:r>
                        <a:rPr lang="en-CA" sz="800" b="0" i="0" u="none" strike="noStrike">
                          <a:effectLst/>
                          <a:latin typeface="Calibri" panose="020F0502020204030204" pitchFamily="34" charset="0"/>
                        </a:rPr>
                        <a:t>Coastal Community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85926624"/>
                  </a:ext>
                </a:extLst>
              </a:tr>
              <a:tr h="135031">
                <a:tc>
                  <a:txBody>
                    <a:bodyPr/>
                    <a:lstStyle/>
                    <a:p>
                      <a:pPr algn="l" fontAlgn="ctr"/>
                      <a:r>
                        <a:rPr lang="en-CA" sz="800" b="0" i="0" u="none" strike="noStrike">
                          <a:effectLst/>
                          <a:latin typeface="Calibri" panose="020F0502020204030204" pitchFamily="34" charset="0"/>
                        </a:rPr>
                        <a:t>Desjardins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46.31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97817854"/>
                  </a:ext>
                </a:extLst>
              </a:tr>
              <a:tr h="135031">
                <a:tc>
                  <a:txBody>
                    <a:bodyPr/>
                    <a:lstStyle/>
                    <a:p>
                      <a:pPr algn="l" fontAlgn="ctr"/>
                      <a:r>
                        <a:rPr lang="en-CA" sz="800" b="0" i="0" u="none" strike="noStrike">
                          <a:effectLst/>
                          <a:latin typeface="Calibri" panose="020F0502020204030204" pitchFamily="34" charset="0"/>
                        </a:rPr>
                        <a:t>Alterna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102.1%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663205671"/>
                  </a:ext>
                </a:extLst>
              </a:tr>
              <a:tr h="135031">
                <a:tc>
                  <a:txBody>
                    <a:bodyPr/>
                    <a:lstStyle/>
                    <a:p>
                      <a:pPr algn="l" fontAlgn="ctr"/>
                      <a:r>
                        <a:rPr lang="en-CA" sz="800" b="0" i="0" u="none" strike="noStrike">
                          <a:effectLst/>
                          <a:latin typeface="Calibri" panose="020F050202020403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41566776"/>
                  </a:ext>
                </a:extLst>
              </a:tr>
              <a:tr h="135031">
                <a:tc>
                  <a:txBody>
                    <a:bodyPr/>
                    <a:lstStyle/>
                    <a:p>
                      <a:pPr algn="l" fontAlgn="ctr"/>
                      <a:r>
                        <a:rPr lang="en-CA" sz="800" b="0" i="0" u="none" strike="noStrike">
                          <a:effectLst/>
                          <a:latin typeface="Calibri" panose="020F0502020204030204" pitchFamily="34" charset="0"/>
                        </a:rPr>
                        <a:t>First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2.55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66899328"/>
                  </a:ext>
                </a:extLst>
              </a:tr>
              <a:tr h="135031">
                <a:tc>
                  <a:txBody>
                    <a:bodyPr/>
                    <a:lstStyle/>
                    <a:p>
                      <a:pPr algn="l" fontAlgn="ctr"/>
                      <a:r>
                        <a:rPr lang="en-CA" sz="800" b="0" i="0" u="none" strike="noStrike">
                          <a:effectLst/>
                          <a:latin typeface="Calibri" panose="020F0502020204030204" pitchFamily="34" charset="0"/>
                        </a:rPr>
                        <a:t>Affinity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13.46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15924090"/>
                  </a:ext>
                </a:extLst>
              </a:tr>
              <a:tr h="135031">
                <a:tc>
                  <a:txBody>
                    <a:bodyPr/>
                    <a:lstStyle/>
                    <a:p>
                      <a:pPr algn="l" fontAlgn="ctr"/>
                      <a:r>
                        <a:rPr lang="en-CA" sz="800" b="0" i="0" u="none" strike="noStrike">
                          <a:effectLst/>
                          <a:latin typeface="Calibri" panose="020F0502020204030204" pitchFamily="34" charset="0"/>
                        </a:rPr>
                        <a:t>Cambrian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66664286"/>
                  </a:ext>
                </a:extLst>
              </a:tr>
              <a:tr h="135031">
                <a:tc>
                  <a:txBody>
                    <a:bodyPr/>
                    <a:lstStyle/>
                    <a:p>
                      <a:pPr algn="l" fontAlgn="ctr"/>
                      <a:r>
                        <a:rPr lang="en-CA" sz="800" b="0" i="0" u="none" strike="noStrike">
                          <a:effectLst/>
                          <a:latin typeface="Calibri" panose="020F0502020204030204" pitchFamily="34" charset="0"/>
                        </a:rPr>
                        <a:t>Sunova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4.19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902761409"/>
                  </a:ext>
                </a:extLst>
              </a:tr>
              <a:tr h="135031">
                <a:tc>
                  <a:txBody>
                    <a:bodyPr/>
                    <a:lstStyle/>
                    <a:p>
                      <a:pPr algn="l" fontAlgn="ctr"/>
                      <a:r>
                        <a:rPr lang="en-CA" sz="800" b="0" i="0" u="none" strike="noStrike">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9.39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7357119"/>
                  </a:ext>
                </a:extLst>
              </a:tr>
              <a:tr h="135031">
                <a:tc>
                  <a:txBody>
                    <a:bodyPr/>
                    <a:lstStyle/>
                    <a:p>
                      <a:pPr algn="l" fontAlgn="ctr"/>
                      <a:r>
                        <a:rPr lang="en-CA" sz="800" b="0" i="0" u="none" strike="noStrike">
                          <a:effectLst/>
                          <a:latin typeface="Calibri" panose="020F050202020403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9.18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77644053"/>
                  </a:ext>
                </a:extLst>
              </a:tr>
              <a:tr h="135031">
                <a:tc>
                  <a:txBody>
                    <a:bodyPr/>
                    <a:lstStyle/>
                    <a:p>
                      <a:pPr algn="l" fontAlgn="ctr"/>
                      <a:r>
                        <a:rPr lang="en-CA" sz="800" b="0" i="0" u="none" strike="noStrike">
                          <a:effectLst/>
                          <a:latin typeface="Calibri" panose="020F0502020204030204" pitchFamily="34" charset="0"/>
                        </a:rPr>
                        <a:t>First Ontario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523302272"/>
                  </a:ext>
                </a:extLst>
              </a:tr>
              <a:tr h="135031">
                <a:tc>
                  <a:txBody>
                    <a:bodyPr/>
                    <a:lstStyle/>
                    <a:p>
                      <a:pPr algn="l" fontAlgn="ctr"/>
                      <a:r>
                        <a:rPr lang="en-CA" sz="800" b="0" i="0" u="none" strike="noStrike">
                          <a:effectLst/>
                          <a:latin typeface="Calibri" panose="020F0502020204030204" pitchFamily="34" charset="0"/>
                        </a:rPr>
                        <a:t>Innovation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5.91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5229105"/>
                  </a:ext>
                </a:extLst>
              </a:tr>
              <a:tr h="135031">
                <a:tc>
                  <a:txBody>
                    <a:bodyPr/>
                    <a:lstStyle/>
                    <a:p>
                      <a:pPr algn="l" fontAlgn="ctr"/>
                      <a:r>
                        <a:rPr lang="en-CA" sz="800" b="0" i="0" u="none" strike="noStrike">
                          <a:effectLst/>
                          <a:latin typeface="Calibri" panose="020F0502020204030204" pitchFamily="34" charset="0"/>
                        </a:rPr>
                        <a:t>Conexus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28114118"/>
                  </a:ext>
                </a:extLst>
              </a:tr>
              <a:tr h="135031">
                <a:tc>
                  <a:txBody>
                    <a:bodyPr/>
                    <a:lstStyle/>
                    <a:p>
                      <a:pPr algn="l" fontAlgn="ctr"/>
                      <a:r>
                        <a:rPr lang="en-CA" sz="800" b="0" i="0" u="none" strike="noStrike">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13.45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033604265"/>
                  </a:ext>
                </a:extLst>
              </a:tr>
              <a:tr h="135031">
                <a:tc>
                  <a:txBody>
                    <a:bodyPr/>
                    <a:lstStyle/>
                    <a:p>
                      <a:pPr algn="l" fontAlgn="ctr"/>
                      <a:r>
                        <a:rPr lang="en-CA" sz="800" b="0" i="0" u="none" strike="noStrike">
                          <a:effectLst/>
                          <a:latin typeface="Calibri" panose="020F0502020204030204" pitchFamily="34" charset="0"/>
                        </a:rPr>
                        <a:t>Gulf and Fraser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0.98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solidFill>
                            <a:srgbClr val="006100"/>
                          </a:solidFill>
                          <a:effectLst/>
                          <a:latin typeface="Calibri" panose="020F0502020204030204" pitchFamily="34" charset="0"/>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458696616"/>
                  </a:ext>
                </a:extLst>
              </a:tr>
              <a:tr h="135031">
                <a:tc>
                  <a:txBody>
                    <a:bodyPr/>
                    <a:lstStyle/>
                    <a:p>
                      <a:pPr algn="l" fontAlgn="ctr"/>
                      <a:r>
                        <a:rPr lang="en-CA" sz="800" b="0" i="0" u="none" strike="noStrike">
                          <a:effectLst/>
                          <a:latin typeface="Calibri" panose="020F0502020204030204" pitchFamily="34" charset="0"/>
                        </a:rPr>
                        <a:t>Access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ctr"/>
                      <a:r>
                        <a:rPr lang="en-CA" sz="800" b="0" i="0" u="none" strike="noStrike">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771016"/>
                  </a:ext>
                </a:extLst>
              </a:tr>
              <a:tr h="135031">
                <a:tc>
                  <a:txBody>
                    <a:bodyPr/>
                    <a:lstStyle/>
                    <a:p>
                      <a:pPr algn="l" fontAlgn="ctr"/>
                      <a:r>
                        <a:rPr lang="en-CA" sz="800" b="0" i="0" u="none" strike="noStrike">
                          <a:effectLst/>
                          <a:latin typeface="Calibri" panose="020F0502020204030204" pitchFamily="34" charset="0"/>
                        </a:rPr>
                        <a:t>Servus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10.97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15995944"/>
                  </a:ext>
                </a:extLst>
              </a:tr>
              <a:tr h="135031">
                <a:tc>
                  <a:txBody>
                    <a:bodyPr/>
                    <a:lstStyle/>
                    <a:p>
                      <a:pPr algn="l" fontAlgn="ctr"/>
                      <a:r>
                        <a:rPr lang="en-CA" sz="800" b="0" i="0" u="none" strike="noStrike">
                          <a:effectLst/>
                          <a:latin typeface="Calibri" panose="020F0502020204030204" pitchFamily="34" charset="0"/>
                        </a:rPr>
                        <a:t>Coast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4.35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6630845"/>
                  </a:ext>
                </a:extLst>
              </a:tr>
              <a:tr h="135031">
                <a:tc>
                  <a:txBody>
                    <a:bodyPr/>
                    <a:lstStyle/>
                    <a:p>
                      <a:pPr algn="l" fontAlgn="ctr"/>
                      <a:r>
                        <a:rPr lang="en-CA" sz="800" b="0" i="0" u="none" strike="noStrike">
                          <a:effectLst/>
                          <a:latin typeface="Calibri" panose="020F0502020204030204" pitchFamily="34" charset="0"/>
                        </a:rPr>
                        <a:t>Connect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3.94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29246211"/>
                  </a:ext>
                </a:extLst>
              </a:tr>
              <a:tr h="135031">
                <a:tc>
                  <a:txBody>
                    <a:bodyPr/>
                    <a:lstStyle/>
                    <a:p>
                      <a:pPr algn="l" fontAlgn="ctr"/>
                      <a:r>
                        <a:rPr lang="en-CA" sz="800" b="0" i="0" u="none" strike="noStrike">
                          <a:effectLst/>
                          <a:latin typeface="Calibri" panose="020F0502020204030204" pitchFamily="34" charset="0"/>
                        </a:rPr>
                        <a:t>Alberta Treasury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28.76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41214228"/>
                  </a:ext>
                </a:extLst>
              </a:tr>
              <a:tr h="135031">
                <a:tc>
                  <a:txBody>
                    <a:bodyPr/>
                    <a:lstStyle/>
                    <a:p>
                      <a:pPr algn="l" fontAlgn="ctr"/>
                      <a:r>
                        <a:rPr lang="en-CA" sz="800" b="0" i="0" u="none" strike="noStrike">
                          <a:effectLst/>
                          <a:latin typeface="Calibri" panose="020F0502020204030204" pitchFamily="34" charset="0"/>
                        </a:rPr>
                        <a:t>Blue Shore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solidFill>
                            <a:srgbClr val="006100"/>
                          </a:solidFill>
                          <a:effectLst/>
                          <a:latin typeface="Calibri" panose="020F050202020403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2436615175"/>
                  </a:ext>
                </a:extLst>
              </a:tr>
              <a:tr h="135031">
                <a:tc>
                  <a:txBody>
                    <a:bodyPr/>
                    <a:lstStyle/>
                    <a:p>
                      <a:pPr algn="l" fontAlgn="ctr"/>
                      <a:r>
                        <a:rPr lang="en-CA" sz="800" b="0" i="0" u="none" strike="noStrike">
                          <a:effectLst/>
                          <a:latin typeface="Calibri" panose="020F0502020204030204" pitchFamily="34" charset="0"/>
                        </a:rPr>
                        <a:t>Prospera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2.59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27273620"/>
                  </a:ext>
                </a:extLst>
              </a:tr>
              <a:tr h="135031">
                <a:tc>
                  <a:txBody>
                    <a:bodyPr/>
                    <a:lstStyle/>
                    <a:p>
                      <a:pPr algn="l" fontAlgn="ctr"/>
                      <a:r>
                        <a:rPr lang="en-CA" sz="800" b="0" i="0" u="none" strike="noStrike">
                          <a:effectLst/>
                          <a:latin typeface="Calibri" panose="020F0502020204030204" pitchFamily="34" charset="0"/>
                        </a:rPr>
                        <a:t>Meridian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              1.88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8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800" b="0" i="0" u="none" strike="noStrike">
                          <a:solidFill>
                            <a:srgbClr val="006100"/>
                          </a:solidFill>
                          <a:effectLst/>
                          <a:latin typeface="Calibri" panose="020F0502020204030204" pitchFamily="34" charset="0"/>
                        </a:rPr>
                        <a:t>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60745065"/>
                  </a:ext>
                </a:extLst>
              </a:tr>
              <a:tr h="135031">
                <a:tc>
                  <a:txBody>
                    <a:bodyPr/>
                    <a:lstStyle/>
                    <a:p>
                      <a:pPr algn="l" fontAlgn="ctr"/>
                      <a:r>
                        <a:rPr lang="en-CA" sz="800" b="0" i="0" u="none" strike="noStrike">
                          <a:effectLst/>
                          <a:latin typeface="Calibri" panose="020F0502020204030204" pitchFamily="34" charset="0"/>
                        </a:rPr>
                        <a:t>UNI Financial Corporation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           14.16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8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1209734"/>
                  </a:ext>
                </a:extLst>
              </a:tr>
              <a:tr h="216050">
                <a:tc gridSpan="4">
                  <a:txBody>
                    <a:bodyPr/>
                    <a:lstStyle/>
                    <a:p>
                      <a:pPr algn="ctr" fontAlgn="ctr"/>
                      <a:r>
                        <a:rPr lang="en-CA" sz="600" b="0" i="0" u="none" strike="noStrike" dirty="0">
                          <a:effectLst/>
                          <a:latin typeface="Calibri" panose="020F0502020204030204" pitchFamily="34" charset="0"/>
                        </a:rPr>
                        <a:t>Shading:  12 month change =+5% (green), -5% (red); 60 Month Change = +20%(green) -10% (red)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670320"/>
                  </a:ext>
                </a:extLst>
              </a:tr>
            </a:tbl>
          </a:graphicData>
        </a:graphic>
      </p:graphicFrame>
    </p:spTree>
    <p:extLst>
      <p:ext uri="{BB962C8B-B14F-4D97-AF65-F5344CB8AC3E}">
        <p14:creationId xmlns:p14="http://schemas.microsoft.com/office/powerpoint/2010/main" val="3544057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1200-000026000000}"/>
              </a:ext>
            </a:extLst>
          </p:cNvPr>
          <p:cNvGraphicFramePr>
            <a:graphicFrameLocks/>
          </p:cNvGraphicFramePr>
          <p:nvPr>
            <p:extLst>
              <p:ext uri="{D42A27DB-BD31-4B8C-83A1-F6EECF244321}">
                <p14:modId xmlns:p14="http://schemas.microsoft.com/office/powerpoint/2010/main" val="1583422205"/>
              </p:ext>
            </p:extLst>
          </p:nvPr>
        </p:nvGraphicFramePr>
        <p:xfrm>
          <a:off x="1567" y="1773711"/>
          <a:ext cx="4274736" cy="4273550"/>
        </p:xfrm>
        <a:graphic>
          <a:graphicData uri="http://schemas.openxmlformats.org/drawingml/2006/chart">
            <c:chart xmlns:c="http://schemas.openxmlformats.org/drawingml/2006/chart" xmlns:r="http://schemas.openxmlformats.org/officeDocument/2006/relationships" r:id="rId3"/>
          </a:graphicData>
        </a:graphic>
      </p:graphicFrame>
      <p:sp>
        <p:nvSpPr>
          <p:cNvPr id="25602" name="Title 1"/>
          <p:cNvSpPr>
            <a:spLocks noGrp="1"/>
          </p:cNvSpPr>
          <p:nvPr>
            <p:ph type="title"/>
          </p:nvPr>
        </p:nvSpPr>
        <p:spPr>
          <a:xfrm>
            <a:off x="762000" y="539750"/>
            <a:ext cx="8001000" cy="1216025"/>
          </a:xfrm>
        </p:spPr>
        <p:txBody>
          <a:bodyPr>
            <a:normAutofit/>
          </a:bodyPr>
          <a:lstStyle/>
          <a:p>
            <a:r>
              <a:rPr lang="en-US" dirty="0">
                <a:solidFill>
                  <a:schemeClr val="tx1">
                    <a:lumMod val="50000"/>
                    <a:lumOff val="50000"/>
                  </a:schemeClr>
                </a:solidFill>
              </a:rPr>
              <a:t>Total Loans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90</a:t>
            </a:fld>
            <a:endParaRPr lang="en-US" b="0" dirty="0">
              <a:solidFill>
                <a:schemeClr val="bg1"/>
              </a:solidFill>
            </a:endParaRPr>
          </a:p>
        </p:txBody>
      </p:sp>
      <p:pic>
        <p:nvPicPr>
          <p:cNvPr id="13" name="Picture 12" descr="Steinba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2317" y="2883175"/>
            <a:ext cx="527501" cy="263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cambrian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2317" y="4255056"/>
            <a:ext cx="1022779" cy="305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2317" y="4633717"/>
            <a:ext cx="785350" cy="305415"/>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2317" y="4062412"/>
            <a:ext cx="766356" cy="204788"/>
          </a:xfrm>
          <a:prstGeom prst="rect">
            <a:avLst/>
          </a:prstGeom>
        </p:spPr>
      </p:pic>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a:extLst>
              <a:ext uri="{FF2B5EF4-FFF2-40B4-BE49-F238E27FC236}">
                <a16:creationId xmlns:a16="http://schemas.microsoft.com/office/drawing/2014/main" id="{5A6E339D-DA98-ED41-8555-BD450C0E182F}"/>
              </a:ext>
            </a:extLst>
          </p:cNvPr>
          <p:cNvSpPr txBox="1"/>
          <p:nvPr/>
        </p:nvSpPr>
        <p:spPr>
          <a:xfrm>
            <a:off x="5305168" y="1942723"/>
            <a:ext cx="2919230" cy="1384995"/>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Sanford CU in 2013.  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endParaRPr lang="en-US" b="0" dirty="0">
              <a:latin typeface="+mn-lt"/>
            </a:endParaRPr>
          </a:p>
        </p:txBody>
      </p:sp>
      <p:pic>
        <p:nvPicPr>
          <p:cNvPr id="17" name="Picture 16">
            <a:extLst>
              <a:ext uri="{FF2B5EF4-FFF2-40B4-BE49-F238E27FC236}">
                <a16:creationId xmlns:a16="http://schemas.microsoft.com/office/drawing/2014/main" id="{677FC31A-10C6-9140-991C-4EF96FD393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2317" y="2586432"/>
            <a:ext cx="860828" cy="184463"/>
          </a:xfrm>
          <a:prstGeom prst="rect">
            <a:avLst/>
          </a:prstGeom>
        </p:spPr>
      </p:pic>
      <p:graphicFrame>
        <p:nvGraphicFramePr>
          <p:cNvPr id="2" name="Table 1">
            <a:extLst>
              <a:ext uri="{FF2B5EF4-FFF2-40B4-BE49-F238E27FC236}">
                <a16:creationId xmlns:a16="http://schemas.microsoft.com/office/drawing/2014/main" id="{2D8659E0-1625-3A4C-811D-48F84828554A}"/>
              </a:ext>
            </a:extLst>
          </p:cNvPr>
          <p:cNvGraphicFramePr>
            <a:graphicFrameLocks noGrp="1"/>
          </p:cNvGraphicFramePr>
          <p:nvPr>
            <p:extLst>
              <p:ext uri="{D42A27DB-BD31-4B8C-83A1-F6EECF244321}">
                <p14:modId xmlns:p14="http://schemas.microsoft.com/office/powerpoint/2010/main" val="1802261141"/>
              </p:ext>
            </p:extLst>
          </p:nvPr>
        </p:nvGraphicFramePr>
        <p:xfrm>
          <a:off x="5575299" y="4560470"/>
          <a:ext cx="3492501" cy="1615440"/>
        </p:xfrm>
        <a:graphic>
          <a:graphicData uri="http://schemas.openxmlformats.org/drawingml/2006/table">
            <a:tbl>
              <a:tblPr/>
              <a:tblGrid>
                <a:gridCol w="1471026">
                  <a:extLst>
                    <a:ext uri="{9D8B030D-6E8A-4147-A177-3AD203B41FA5}">
                      <a16:colId xmlns:a16="http://schemas.microsoft.com/office/drawing/2014/main" val="3061352149"/>
                    </a:ext>
                  </a:extLst>
                </a:gridCol>
                <a:gridCol w="673825">
                  <a:extLst>
                    <a:ext uri="{9D8B030D-6E8A-4147-A177-3AD203B41FA5}">
                      <a16:colId xmlns:a16="http://schemas.microsoft.com/office/drawing/2014/main" val="1610803795"/>
                    </a:ext>
                  </a:extLst>
                </a:gridCol>
                <a:gridCol w="673825">
                  <a:extLst>
                    <a:ext uri="{9D8B030D-6E8A-4147-A177-3AD203B41FA5}">
                      <a16:colId xmlns:a16="http://schemas.microsoft.com/office/drawing/2014/main" val="3147151703"/>
                    </a:ext>
                  </a:extLst>
                </a:gridCol>
                <a:gridCol w="673825">
                  <a:extLst>
                    <a:ext uri="{9D8B030D-6E8A-4147-A177-3AD203B41FA5}">
                      <a16:colId xmlns:a16="http://schemas.microsoft.com/office/drawing/2014/main" val="420323409"/>
                    </a:ext>
                  </a:extLst>
                </a:gridCol>
              </a:tblGrid>
              <a:tr h="152400">
                <a:tc gridSpan="4">
                  <a:txBody>
                    <a:bodyPr/>
                    <a:lstStyle/>
                    <a:p>
                      <a:pPr algn="ctr" fontAlgn="ctr"/>
                      <a:r>
                        <a:rPr lang="en-CA" sz="1000" b="1" i="0" u="none" strike="noStrike">
                          <a:solidFill>
                            <a:srgbClr val="FFFFFF"/>
                          </a:solidFill>
                          <a:effectLst/>
                          <a:latin typeface="Calibri" panose="020F0502020204030204" pitchFamily="34" charset="0"/>
                        </a:rPr>
                        <a:t>Total Loans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75788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ctr"/>
                      <a:r>
                        <a:rPr lang="en-CA" sz="1000" b="1" i="0" u="none" strike="noStrike">
                          <a:effectLst/>
                          <a:latin typeface="Calibri" panose="020F0502020204030204" pitchFamily="34" charset="0"/>
                        </a:rPr>
                        <a:t>Provincial Share of Banks &amp; Cus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802094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 Dec'20    % Share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CA" sz="1000" b="1" i="0" u="none" strike="noStrike">
                          <a:effectLst/>
                          <a:latin typeface="Calibri" panose="020F050202020403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323166"/>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1884109"/>
                  </a:ext>
                </a:extLst>
              </a:tr>
              <a:tr h="152400">
                <a:tc>
                  <a:txBody>
                    <a:bodyPr/>
                    <a:lstStyle/>
                    <a:p>
                      <a:pPr algn="l" fontAlgn="ctr"/>
                      <a:r>
                        <a:rPr lang="en-CA" sz="1000" b="0" i="0" u="none" strike="noStrike">
                          <a:effectLst/>
                          <a:latin typeface="Calibri" panose="020F0502020204030204" pitchFamily="34" charset="0"/>
                        </a:rPr>
                        <a:t>Steinbach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7.617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50.6%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575606738"/>
                  </a:ext>
                </a:extLst>
              </a:tr>
              <a:tr h="152400">
                <a:tc>
                  <a:txBody>
                    <a:bodyPr/>
                    <a:lstStyle/>
                    <a:p>
                      <a:pPr algn="l" fontAlgn="ctr"/>
                      <a:r>
                        <a:rPr lang="en-CA" sz="1000" b="0" i="0" u="none" strike="noStrike">
                          <a:effectLst/>
                          <a:latin typeface="Calibri" panose="020F0502020204030204" pitchFamily="34" charset="0"/>
                        </a:rPr>
                        <a:t>Sunova</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3.050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56.6%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50190644"/>
                  </a:ext>
                </a:extLst>
              </a:tr>
              <a:tr h="152400">
                <a:tc>
                  <a:txBody>
                    <a:bodyPr/>
                    <a:lstStyle/>
                    <a:p>
                      <a:pPr algn="l" fontAlgn="ctr"/>
                      <a:r>
                        <a:rPr lang="en-CA" sz="1000" b="0" i="0" u="none" strike="noStrike">
                          <a:effectLst/>
                          <a:latin typeface="Calibri" panose="020F0502020204030204" pitchFamily="34" charset="0"/>
                        </a:rPr>
                        <a:t>Access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5.018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93902764"/>
                  </a:ext>
                </a:extLst>
              </a:tr>
              <a:tr h="152400">
                <a:tc>
                  <a:txBody>
                    <a:bodyPr/>
                    <a:lstStyle/>
                    <a:p>
                      <a:pPr algn="l" fontAlgn="ctr"/>
                      <a:r>
                        <a:rPr lang="en-CA" sz="1000" b="0" i="0" u="none" strike="noStrike">
                          <a:effectLst/>
                          <a:latin typeface="Calibri" panose="020F0502020204030204" pitchFamily="34" charset="0"/>
                        </a:rPr>
                        <a:t>Cambrian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4.422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CA" sz="1000" b="0"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CA" sz="1000" b="0" i="0" u="none" strike="noStrike">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84931725"/>
                  </a:ext>
                </a:extLst>
              </a:tr>
              <a:tr h="152400">
                <a:tc>
                  <a:txBody>
                    <a:bodyPr/>
                    <a:lstStyle/>
                    <a:p>
                      <a:pPr algn="l" fontAlgn="ctr"/>
                      <a:r>
                        <a:rPr lang="en-CA" sz="1000" b="0" i="0" u="none" strike="noStrike">
                          <a:effectLst/>
                          <a:latin typeface="Calibri" panose="020F0502020204030204" pitchFamily="34" charset="0"/>
                        </a:rPr>
                        <a:t>Assiniboine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5.937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CA" sz="1000" b="0" i="0" u="none" strike="noStrike">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743924"/>
                  </a:ext>
                </a:extLst>
              </a:tr>
              <a:tr h="152400">
                <a:tc gridSpan="4">
                  <a:txBody>
                    <a:bodyPr/>
                    <a:lstStyle/>
                    <a:p>
                      <a:pPr algn="ctr" fontAlgn="ctr"/>
                      <a:r>
                        <a:rPr lang="en-CA" sz="800" b="0" i="0" u="none" strike="noStrike" dirty="0">
                          <a:effectLst/>
                          <a:latin typeface="Calibri" panose="020F0502020204030204" pitchFamily="34" charset="0"/>
                        </a:rPr>
                        <a:t>Shading:  12 month change =+5% (green), -5% (red); 60 Month Change = +20%(green) -10% (red)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0575666"/>
                  </a:ext>
                </a:extLst>
              </a:tr>
            </a:tbl>
          </a:graphicData>
        </a:graphic>
      </p:graphicFrame>
    </p:spTree>
    <p:extLst>
      <p:ext uri="{BB962C8B-B14F-4D97-AF65-F5344CB8AC3E}">
        <p14:creationId xmlns:p14="http://schemas.microsoft.com/office/powerpoint/2010/main" val="37125944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7832"/>
            <a:ext cx="4114800" cy="1600200"/>
          </a:xfrm>
        </p:spPr>
        <p:txBody>
          <a:bodyPr/>
          <a:lstStyle/>
          <a:p>
            <a:r>
              <a:rPr lang="en-CA" dirty="0"/>
              <a:t>% Changes in Share of Total Market</a:t>
            </a:r>
            <a:br>
              <a:rPr lang="en-CA" dirty="0"/>
            </a:br>
            <a:endParaRPr lang="en-US" dirty="0"/>
          </a:p>
        </p:txBody>
      </p:sp>
      <p:sp>
        <p:nvSpPr>
          <p:cNvPr id="839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E1A6CFD-790B-48BC-935A-C63008CEB028}" type="slidenum">
              <a:rPr lang="en-US" b="0" smtClean="0">
                <a:solidFill>
                  <a:schemeClr val="bg1"/>
                </a:solidFill>
              </a:rPr>
              <a:pPr/>
              <a:t>91</a:t>
            </a:fld>
            <a:endParaRPr lang="en-US" b="0">
              <a:solidFill>
                <a:schemeClr val="bg1"/>
              </a:solidFill>
            </a:endParaRPr>
          </a:p>
        </p:txBody>
      </p:sp>
      <p:pic>
        <p:nvPicPr>
          <p:cNvPr id="83975" name="Picture 6" descr="Steinba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425" y="712788"/>
            <a:ext cx="2057400" cy="9239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572000" y="1917733"/>
            <a:ext cx="4321175" cy="1200329"/>
          </a:xfrm>
          <a:prstGeom prst="rect">
            <a:avLst/>
          </a:prstGeom>
          <a:noFill/>
        </p:spPr>
        <p:txBody>
          <a:bodyPr wrap="square" rtlCol="0">
            <a:spAutoFit/>
          </a:bodyPr>
          <a:lstStyle/>
          <a:p>
            <a:pPr algn="l"/>
            <a:r>
              <a:rPr lang="en-CA" b="0" dirty="0"/>
              <a:t>Steinbach is Canada’s 7th largest and Manitoba’s largest credit union with assets of $7.4B, 98k members and 3 locations (Q4’20)</a:t>
            </a:r>
          </a:p>
          <a:p>
            <a:pPr algn="l"/>
            <a:endParaRPr lang="en-CA" b="0" dirty="0"/>
          </a:p>
          <a:p>
            <a:pPr algn="l"/>
            <a:endParaRPr lang="en-CA" b="0" dirty="0"/>
          </a:p>
          <a:p>
            <a:pPr algn="l"/>
            <a:endParaRPr lang="en-US"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0" name="Chart 9">
            <a:extLst>
              <a:ext uri="{FF2B5EF4-FFF2-40B4-BE49-F238E27FC236}">
                <a16:creationId xmlns:a16="http://schemas.microsoft.com/office/drawing/2014/main" id="{00000000-0008-0000-0100-000012000000}"/>
              </a:ext>
            </a:extLst>
          </p:cNvPr>
          <p:cNvGraphicFramePr>
            <a:graphicFrameLocks/>
          </p:cNvGraphicFramePr>
          <p:nvPr>
            <p:extLst>
              <p:ext uri="{D42A27DB-BD31-4B8C-83A1-F6EECF244321}">
                <p14:modId xmlns:p14="http://schemas.microsoft.com/office/powerpoint/2010/main" val="1908590167"/>
              </p:ext>
            </p:extLst>
          </p:nvPr>
        </p:nvGraphicFramePr>
        <p:xfrm>
          <a:off x="-112465" y="1796666"/>
          <a:ext cx="4684465" cy="448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21CBBE07-814A-F240-8DF2-EF4E5AE2C000}"/>
              </a:ext>
            </a:extLst>
          </p:cNvPr>
          <p:cNvGraphicFramePr>
            <a:graphicFrameLocks noGrp="1"/>
          </p:cNvGraphicFramePr>
          <p:nvPr>
            <p:extLst>
              <p:ext uri="{D42A27DB-BD31-4B8C-83A1-F6EECF244321}">
                <p14:modId xmlns:p14="http://schemas.microsoft.com/office/powerpoint/2010/main" val="2145303652"/>
              </p:ext>
            </p:extLst>
          </p:nvPr>
        </p:nvGraphicFramePr>
        <p:xfrm>
          <a:off x="4572000" y="4762116"/>
          <a:ext cx="4457700" cy="1524000"/>
        </p:xfrm>
        <a:graphic>
          <a:graphicData uri="http://schemas.openxmlformats.org/drawingml/2006/table">
            <a:tbl>
              <a:tblPr/>
              <a:tblGrid>
                <a:gridCol w="1710844">
                  <a:extLst>
                    <a:ext uri="{9D8B030D-6E8A-4147-A177-3AD203B41FA5}">
                      <a16:colId xmlns:a16="http://schemas.microsoft.com/office/drawing/2014/main" val="3462021264"/>
                    </a:ext>
                  </a:extLst>
                </a:gridCol>
                <a:gridCol w="722357">
                  <a:extLst>
                    <a:ext uri="{9D8B030D-6E8A-4147-A177-3AD203B41FA5}">
                      <a16:colId xmlns:a16="http://schemas.microsoft.com/office/drawing/2014/main" val="1750109260"/>
                    </a:ext>
                  </a:extLst>
                </a:gridCol>
                <a:gridCol w="674833">
                  <a:extLst>
                    <a:ext uri="{9D8B030D-6E8A-4147-A177-3AD203B41FA5}">
                      <a16:colId xmlns:a16="http://schemas.microsoft.com/office/drawing/2014/main" val="2343921363"/>
                    </a:ext>
                  </a:extLst>
                </a:gridCol>
                <a:gridCol w="674833">
                  <a:extLst>
                    <a:ext uri="{9D8B030D-6E8A-4147-A177-3AD203B41FA5}">
                      <a16:colId xmlns:a16="http://schemas.microsoft.com/office/drawing/2014/main" val="4206086331"/>
                    </a:ext>
                  </a:extLst>
                </a:gridCol>
                <a:gridCol w="674833">
                  <a:extLst>
                    <a:ext uri="{9D8B030D-6E8A-4147-A177-3AD203B41FA5}">
                      <a16:colId xmlns:a16="http://schemas.microsoft.com/office/drawing/2014/main" val="3099019260"/>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AEDC"/>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0555318"/>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527066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3572146"/>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4,444.4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70101689"/>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2,363.3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524339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6,807.7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4605309"/>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3,760.3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17267728"/>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3,760.3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41073304"/>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10,567.9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35285248"/>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8323280"/>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74651"/>
            <a:ext cx="3962400" cy="1600200"/>
          </a:xfrm>
        </p:spPr>
        <p:txBody>
          <a:bodyPr/>
          <a:lstStyle/>
          <a:p>
            <a:r>
              <a:rPr lang="en-CA" dirty="0"/>
              <a:t>% Changes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92</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descr="Steinba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425" y="712788"/>
            <a:ext cx="2057400" cy="9239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00000000-0008-0000-1200-000012000000}"/>
              </a:ext>
            </a:extLst>
          </p:cNvPr>
          <p:cNvGraphicFramePr>
            <a:graphicFrameLocks/>
          </p:cNvGraphicFramePr>
          <p:nvPr>
            <p:extLst>
              <p:ext uri="{D42A27DB-BD31-4B8C-83A1-F6EECF244321}">
                <p14:modId xmlns:p14="http://schemas.microsoft.com/office/powerpoint/2010/main" val="4252740483"/>
              </p:ext>
            </p:extLst>
          </p:nvPr>
        </p:nvGraphicFramePr>
        <p:xfrm>
          <a:off x="142875" y="1811947"/>
          <a:ext cx="5044440" cy="4683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AC4B96F0-95D1-754D-B318-2588DF86384F}"/>
              </a:ext>
            </a:extLst>
          </p:cNvPr>
          <p:cNvGraphicFramePr>
            <a:graphicFrameLocks noGrp="1"/>
          </p:cNvGraphicFramePr>
          <p:nvPr>
            <p:extLst>
              <p:ext uri="{D42A27DB-BD31-4B8C-83A1-F6EECF244321}">
                <p14:modId xmlns:p14="http://schemas.microsoft.com/office/powerpoint/2010/main" val="1023279721"/>
              </p:ext>
            </p:extLst>
          </p:nvPr>
        </p:nvGraphicFramePr>
        <p:xfrm>
          <a:off x="5212436" y="4495800"/>
          <a:ext cx="3784599" cy="1704975"/>
        </p:xfrm>
        <a:graphic>
          <a:graphicData uri="http://schemas.openxmlformats.org/drawingml/2006/table">
            <a:tbl>
              <a:tblPr/>
              <a:tblGrid>
                <a:gridCol w="1711628">
                  <a:extLst>
                    <a:ext uri="{9D8B030D-6E8A-4147-A177-3AD203B41FA5}">
                      <a16:colId xmlns:a16="http://schemas.microsoft.com/office/drawing/2014/main" val="3642286561"/>
                    </a:ext>
                  </a:extLst>
                </a:gridCol>
                <a:gridCol w="722687">
                  <a:extLst>
                    <a:ext uri="{9D8B030D-6E8A-4147-A177-3AD203B41FA5}">
                      <a16:colId xmlns:a16="http://schemas.microsoft.com/office/drawing/2014/main" val="681265202"/>
                    </a:ext>
                  </a:extLst>
                </a:gridCol>
                <a:gridCol w="675142">
                  <a:extLst>
                    <a:ext uri="{9D8B030D-6E8A-4147-A177-3AD203B41FA5}">
                      <a16:colId xmlns:a16="http://schemas.microsoft.com/office/drawing/2014/main" val="1270761228"/>
                    </a:ext>
                  </a:extLst>
                </a:gridCol>
                <a:gridCol w="675142">
                  <a:extLst>
                    <a:ext uri="{9D8B030D-6E8A-4147-A177-3AD203B41FA5}">
                      <a16:colId xmlns:a16="http://schemas.microsoft.com/office/drawing/2014/main" val="305606039"/>
                    </a:ext>
                  </a:extLst>
                </a:gridCol>
              </a:tblGrid>
              <a:tr h="333375">
                <a:tc>
                  <a:txBody>
                    <a:bodyPr/>
                    <a:lstStyle/>
                    <a:p>
                      <a:pPr algn="l" fontAlgn="ctr"/>
                      <a:r>
                        <a:rPr lang="en-CA" sz="1000" b="1" i="0" u="none" strike="noStrike">
                          <a:solidFill>
                            <a:srgbClr val="FFFFFF"/>
                          </a:solidFill>
                          <a:effectLst/>
                          <a:latin typeface="Calibri" panose="020F0502020204030204" pitchFamily="34" charset="0"/>
                        </a:rPr>
                        <a:t>Steinbach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AEDC"/>
                    </a:solidFill>
                  </a:tcPr>
                </a:tc>
                <a:tc gridSpan="3">
                  <a:txBody>
                    <a:bodyPr/>
                    <a:lstStyle/>
                    <a:p>
                      <a:pPr algn="ctr" fontAlgn="ctr"/>
                      <a:r>
                        <a:rPr lang="en-CA" sz="1000" b="1" i="0" u="none" strike="noStrike">
                          <a:effectLst/>
                          <a:latin typeface="Calibri" panose="020F0502020204030204" pitchFamily="34" charset="0"/>
                        </a:rPr>
                        <a:t>Share of Manitoba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81704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4562952"/>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0771614"/>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16.19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814876045"/>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58619504"/>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13.45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96409428"/>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8.15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592379769"/>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6195114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9.36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solidFill>
                            <a:srgbClr val="006100"/>
                          </a:solidFill>
                          <a:effectLst/>
                          <a:latin typeface="Calibri" panose="020F0502020204030204" pitchFamily="34" charset="0"/>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390626739"/>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0908002"/>
                  </a:ext>
                </a:extLst>
              </a:tr>
            </a:tbl>
          </a:graphicData>
        </a:graphic>
      </p:graphicFrame>
    </p:spTree>
    <p:extLst>
      <p:ext uri="{BB962C8B-B14F-4D97-AF65-F5344CB8AC3E}">
        <p14:creationId xmlns:p14="http://schemas.microsoft.com/office/powerpoint/2010/main" val="24937414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124200" y="468842"/>
            <a:ext cx="3241675" cy="1216025"/>
          </a:xfrm>
        </p:spPr>
        <p:txBody>
          <a:bodyPr/>
          <a:lstStyle/>
          <a:p>
            <a:r>
              <a:rPr lang="en-CA" dirty="0"/>
              <a:t>Press Releases</a:t>
            </a:r>
          </a:p>
        </p:txBody>
      </p:sp>
      <p:sp>
        <p:nvSpPr>
          <p:cNvPr id="86019" name="Content Placeholder 2"/>
          <p:cNvSpPr>
            <a:spLocks noGrp="1"/>
          </p:cNvSpPr>
          <p:nvPr>
            <p:ph idx="1"/>
          </p:nvPr>
        </p:nvSpPr>
        <p:spPr/>
        <p:txBody>
          <a:bodyPr>
            <a:noAutofit/>
          </a:bodyPr>
          <a:lstStyle/>
          <a:p>
            <a:pPr fontAlgn="base"/>
            <a:r>
              <a:rPr lang="en-CA" sz="1200" b="1" dirty="0"/>
              <a:t>June 30, 2021</a:t>
            </a:r>
            <a:r>
              <a:rPr lang="en-CA" sz="1200" dirty="0"/>
              <a:t> – Steinbach Credit Union (SCU) is happy to announce it has launched a new digital banking platform to provide highly secure and intuitive banking experiences to its members.</a:t>
            </a:r>
          </a:p>
          <a:p>
            <a:pPr fontAlgn="base"/>
            <a:r>
              <a:rPr lang="en-CA" sz="1200" dirty="0"/>
              <a:t>(November 26, 2019) — The Canadian Credit Union Association (CCUA) announced today that Access Credit Union (MB), Affinity Credit Union (SK), Assiniboine Credit Union (MB), Cambrian Credit Union (MB), Innovation Credit Union (SK), Prospera Credit Union (BC), Servus Credit Union (AB) and Steinbach Credit Union (MB) are the first credit unions in Canada to launch </a:t>
            </a:r>
            <a:r>
              <a:rPr lang="en-CA" sz="1200" i="1" dirty="0"/>
              <a:t>Interac </a:t>
            </a:r>
            <a:r>
              <a:rPr lang="en-CA" sz="1200" dirty="0"/>
              <a:t>Debit on Google Pay. Members of these credit unions can now make purchases directly from their chequing or savings accounts at retailers displaying the </a:t>
            </a:r>
            <a:r>
              <a:rPr lang="en-CA" sz="1200" i="1" dirty="0"/>
              <a:t>Interac </a:t>
            </a:r>
            <a:r>
              <a:rPr lang="en-CA" sz="1200" dirty="0"/>
              <a:t>Flash logo, or within apps of </a:t>
            </a:r>
            <a:r>
              <a:rPr lang="en-CA" sz="1200" dirty="0" err="1"/>
              <a:t>particpating</a:t>
            </a:r>
            <a:r>
              <a:rPr lang="en-CA" sz="1200" dirty="0"/>
              <a:t> merchants, with eligible </a:t>
            </a:r>
            <a:r>
              <a:rPr lang="en-CA" sz="1200" dirty="0" err="1"/>
              <a:t>AndroidTM</a:t>
            </a:r>
            <a:r>
              <a:rPr lang="en-CA" sz="1200" dirty="0"/>
              <a:t> devices. </a:t>
            </a:r>
          </a:p>
          <a:p>
            <a:pPr fontAlgn="base"/>
            <a:r>
              <a:rPr lang="en-US" sz="1200" b="1" dirty="0"/>
              <a:t>May 2019:  Use your SCU </a:t>
            </a:r>
            <a:r>
              <a:rPr lang="en-US" sz="1200" b="1" dirty="0" err="1"/>
              <a:t>Collabria</a:t>
            </a:r>
            <a:r>
              <a:rPr lang="en-US" sz="1200" baseline="30000" dirty="0"/>
              <a:t>®</a:t>
            </a:r>
            <a:r>
              <a:rPr lang="en-US" sz="1200" b="1" dirty="0"/>
              <a:t> Mastercard for a chance to win a priceless experience!  </a:t>
            </a:r>
            <a:r>
              <a:rPr lang="en-US" sz="1200" dirty="0"/>
              <a:t>Entering is easy. Simply use your credit card between now and August 15 for a chance to win a grand prize trip for two to Bangkok, Thailand (valued at $29,275)!  In addition to the Grand Prize, there will be three (3) additional draws over the contest period, with winners receiving one of five $500 gift cards.</a:t>
            </a:r>
          </a:p>
        </p:txBody>
      </p:sp>
      <p:sp>
        <p:nvSpPr>
          <p:cNvPr id="8602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DF0C2AB1-7FA1-492F-ABDB-61FD2DD072F8}" type="slidenum">
              <a:rPr lang="en-US" b="0" smtClean="0">
                <a:solidFill>
                  <a:schemeClr val="bg1"/>
                </a:solidFill>
              </a:rPr>
              <a:pPr/>
              <a:t>93</a:t>
            </a:fld>
            <a:endParaRPr lang="en-US" b="0">
              <a:solidFill>
                <a:schemeClr val="bg1"/>
              </a:solidFill>
            </a:endParaRPr>
          </a:p>
        </p:txBody>
      </p:sp>
      <p:sp>
        <p:nvSpPr>
          <p:cNvPr id="2" name="TextBox 1"/>
          <p:cNvSpPr txBox="1"/>
          <p:nvPr/>
        </p:nvSpPr>
        <p:spPr>
          <a:xfrm>
            <a:off x="8420100" y="6534626"/>
            <a:ext cx="64770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6" descr="Steinba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0425" y="712788"/>
            <a:ext cx="2057400" cy="9239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5364"/>
            <a:ext cx="3581400" cy="1600200"/>
          </a:xfrm>
        </p:spPr>
        <p:txBody>
          <a:bodyPr/>
          <a:lstStyle/>
          <a:p>
            <a:r>
              <a:rPr lang="en-CA" dirty="0"/>
              <a:t>% Changes in Share of Total Market</a:t>
            </a:r>
            <a:br>
              <a:rPr lang="en-CA" dirty="0"/>
            </a:br>
            <a:endParaRPr lang="en-US" dirty="0"/>
          </a:p>
        </p:txBody>
      </p:sp>
      <p:sp>
        <p:nvSpPr>
          <p:cNvPr id="8909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F574B3F-2549-4EBE-9152-E6AD0AF5DD22}" type="slidenum">
              <a:rPr lang="en-US" b="0" smtClean="0">
                <a:solidFill>
                  <a:schemeClr val="bg1"/>
                </a:solidFill>
              </a:rPr>
              <a:pPr/>
              <a:t>94</a:t>
            </a:fld>
            <a:endParaRPr lang="en-US" b="0">
              <a:solidFill>
                <a:schemeClr val="bg1"/>
              </a:solidFill>
            </a:endParaRPr>
          </a:p>
        </p:txBody>
      </p:sp>
      <p:sp>
        <p:nvSpPr>
          <p:cNvPr id="8" name="Text Box 6"/>
          <p:cNvSpPr txBox="1">
            <a:spLocks noChangeArrowheads="1"/>
          </p:cNvSpPr>
          <p:nvPr/>
        </p:nvSpPr>
        <p:spPr bwMode="auto">
          <a:xfrm>
            <a:off x="7377113"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p:cNvSpPr txBox="1"/>
          <p:nvPr/>
        </p:nvSpPr>
        <p:spPr>
          <a:xfrm>
            <a:off x="4933444" y="1981200"/>
            <a:ext cx="3720830" cy="2492990"/>
          </a:xfrm>
          <a:prstGeom prst="rect">
            <a:avLst/>
          </a:prstGeom>
          <a:noFill/>
        </p:spPr>
        <p:txBody>
          <a:bodyPr wrap="square" rtlCol="0">
            <a:spAutoFit/>
          </a:bodyPr>
          <a:lstStyle/>
          <a:p>
            <a:pPr algn="l"/>
            <a:r>
              <a:rPr lang="en-CA" b="0" dirty="0"/>
              <a:t>Access is Canada’s 21st largest and Manitoba’s 4th largest credit union with assets of $3.2B, 53k members and 17 locations (Q4’20).  </a:t>
            </a:r>
          </a:p>
          <a:p>
            <a:pPr algn="l"/>
            <a:endParaRPr lang="en-CA" b="0" dirty="0"/>
          </a:p>
          <a:p>
            <a:pPr algn="l"/>
            <a:r>
              <a:rPr lang="en-CA" b="0" dirty="0"/>
              <a:t>Lowe Farm Credit Union amalgamated with Access in Jan 2010 and with Sanford Credit Union Jan 2013.</a:t>
            </a:r>
          </a:p>
          <a:p>
            <a:pPr algn="l"/>
            <a:endParaRPr lang="en-CA" b="0" dirty="0"/>
          </a:p>
          <a:p>
            <a:pPr algn="l"/>
            <a:r>
              <a:rPr lang="en-CA" b="0" dirty="0"/>
              <a:t>Merged with Crosstown Civic Credit Union Jan 1, 2021.  Crosstown historical results combined with Access.</a:t>
            </a:r>
          </a:p>
          <a:p>
            <a:pPr algn="l"/>
            <a:endParaRPr lang="en-US" b="0" dirty="0"/>
          </a:p>
        </p:txBody>
      </p:sp>
      <p:sp>
        <p:nvSpPr>
          <p:cNvPr id="12" name="TextBox 11"/>
          <p:cNvSpPr txBox="1"/>
          <p:nvPr/>
        </p:nvSpPr>
        <p:spPr>
          <a:xfrm>
            <a:off x="5562600" y="6396335"/>
            <a:ext cx="2209800" cy="461665"/>
          </a:xfrm>
          <a:prstGeom prst="rect">
            <a:avLst/>
          </a:prstGeom>
          <a:noFill/>
        </p:spPr>
        <p:txBody>
          <a:bodyPr wrap="square" rtlCol="0">
            <a:spAutoFit/>
          </a:bodyPr>
          <a:lstStyle/>
          <a:p>
            <a:r>
              <a:rPr lang="en-US" dirty="0">
                <a:solidFill>
                  <a:schemeClr val="bg1"/>
                </a:solidFill>
              </a:rPr>
              <a:t>Strategies in Notes View</a:t>
            </a:r>
          </a:p>
        </p:txBody>
      </p:sp>
      <p:graphicFrame>
        <p:nvGraphicFramePr>
          <p:cNvPr id="10" name="Chart 9">
            <a:extLst>
              <a:ext uri="{FF2B5EF4-FFF2-40B4-BE49-F238E27FC236}">
                <a16:creationId xmlns:a16="http://schemas.microsoft.com/office/drawing/2014/main" id="{00000000-0008-0000-1100-000016000000}"/>
              </a:ext>
            </a:extLst>
          </p:cNvPr>
          <p:cNvGraphicFramePr>
            <a:graphicFrameLocks/>
          </p:cNvGraphicFramePr>
          <p:nvPr/>
        </p:nvGraphicFramePr>
        <p:xfrm>
          <a:off x="76200" y="1876425"/>
          <a:ext cx="4991100" cy="4371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073D2C45-E3ED-A041-9872-D12DAAD60C65}"/>
              </a:ext>
            </a:extLst>
          </p:cNvPr>
          <p:cNvGraphicFramePr>
            <a:graphicFrameLocks noGrp="1"/>
          </p:cNvGraphicFramePr>
          <p:nvPr/>
        </p:nvGraphicFramePr>
        <p:xfrm>
          <a:off x="5062033" y="4537279"/>
          <a:ext cx="3937001" cy="1676400"/>
        </p:xfrm>
        <a:graphic>
          <a:graphicData uri="http://schemas.openxmlformats.org/drawingml/2006/table">
            <a:tbl>
              <a:tblPr/>
              <a:tblGrid>
                <a:gridCol w="1190919">
                  <a:extLst>
                    <a:ext uri="{9D8B030D-6E8A-4147-A177-3AD203B41FA5}">
                      <a16:colId xmlns:a16="http://schemas.microsoft.com/office/drawing/2014/main" val="1408947228"/>
                    </a:ext>
                  </a:extLst>
                </a:gridCol>
                <a:gridCol w="722153">
                  <a:extLst>
                    <a:ext uri="{9D8B030D-6E8A-4147-A177-3AD203B41FA5}">
                      <a16:colId xmlns:a16="http://schemas.microsoft.com/office/drawing/2014/main" val="2747223843"/>
                    </a:ext>
                  </a:extLst>
                </a:gridCol>
                <a:gridCol w="674643">
                  <a:extLst>
                    <a:ext uri="{9D8B030D-6E8A-4147-A177-3AD203B41FA5}">
                      <a16:colId xmlns:a16="http://schemas.microsoft.com/office/drawing/2014/main" val="684103503"/>
                    </a:ext>
                  </a:extLst>
                </a:gridCol>
                <a:gridCol w="674643">
                  <a:extLst>
                    <a:ext uri="{9D8B030D-6E8A-4147-A177-3AD203B41FA5}">
                      <a16:colId xmlns:a16="http://schemas.microsoft.com/office/drawing/2014/main" val="1885017741"/>
                    </a:ext>
                  </a:extLst>
                </a:gridCol>
                <a:gridCol w="674643">
                  <a:extLst>
                    <a:ext uri="{9D8B030D-6E8A-4147-A177-3AD203B41FA5}">
                      <a16:colId xmlns:a16="http://schemas.microsoft.com/office/drawing/2014/main" val="3978148591"/>
                    </a:ext>
                  </a:extLst>
                </a:gridCol>
              </a:tblGrid>
              <a:tr h="152400">
                <a:tc>
                  <a:txBody>
                    <a:bodyPr/>
                    <a:lstStyle/>
                    <a:p>
                      <a:pPr algn="l" fontAlgn="ctr"/>
                      <a:r>
                        <a:rPr lang="en-CA" sz="1000" b="1" i="0" u="none" strike="noStrike">
                          <a:solidFill>
                            <a:srgbClr val="FFFFFF"/>
                          </a:solidFill>
                          <a:effectLst/>
                          <a:latin typeface="Calibri" panose="020F0502020204030204" pitchFamily="34" charset="0"/>
                        </a:rPr>
                        <a:t>Access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0492634"/>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649167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266898"/>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3,001.5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541563"/>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2,345.1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solidFill>
                            <a:srgbClr val="9C0006"/>
                          </a:solidFill>
                          <a:effectLst/>
                          <a:latin typeface="Calibri" panose="020F0502020204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12719227"/>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5,346.6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0875923"/>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2,307.2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82192615"/>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169.7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49224333"/>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2,476.9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515476"/>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7,823.6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9939770"/>
                  </a:ext>
                </a:extLst>
              </a:tr>
              <a:tr h="152400">
                <a:tc gridSpan="5">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7248827"/>
                  </a:ext>
                </a:extLst>
              </a:tr>
            </a:tbl>
          </a:graphicData>
        </a:graphic>
      </p:graphicFrame>
      <p:pic>
        <p:nvPicPr>
          <p:cNvPr id="5" name="Picture 4" descr="Logo, company name&#10;&#10;Description automatically generated">
            <a:extLst>
              <a:ext uri="{FF2B5EF4-FFF2-40B4-BE49-F238E27FC236}">
                <a16:creationId xmlns:a16="http://schemas.microsoft.com/office/drawing/2014/main" id="{BB2284D1-1C80-2F45-8C1D-BE494A210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36948"/>
            <a:ext cx="3048000" cy="939452"/>
          </a:xfrm>
          <a:prstGeom prst="rect">
            <a:avLst/>
          </a:prstGeom>
        </p:spPr>
      </p:pic>
    </p:spTree>
    <p:extLst>
      <p:ext uri="{BB962C8B-B14F-4D97-AF65-F5344CB8AC3E}">
        <p14:creationId xmlns:p14="http://schemas.microsoft.com/office/powerpoint/2010/main" val="210763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0057"/>
            <a:ext cx="3505201" cy="1216025"/>
          </a:xfrm>
        </p:spPr>
        <p:txBody>
          <a:bodyPr/>
          <a:lstStyle/>
          <a:p>
            <a:r>
              <a:rPr lang="en-CA" dirty="0"/>
              <a:t>% change in share of Manitoba Banks and Credit Unions</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95</a:t>
            </a:fld>
            <a:endParaRPr lang="en-US"/>
          </a:p>
        </p:txBody>
      </p:sp>
      <p:sp>
        <p:nvSpPr>
          <p:cNvPr id="11"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8" name="Chart 7">
            <a:extLst>
              <a:ext uri="{FF2B5EF4-FFF2-40B4-BE49-F238E27FC236}">
                <a16:creationId xmlns:a16="http://schemas.microsoft.com/office/drawing/2014/main" id="{00000000-0008-0000-1200-000016000000}"/>
              </a:ext>
            </a:extLst>
          </p:cNvPr>
          <p:cNvGraphicFramePr>
            <a:graphicFrameLocks/>
          </p:cNvGraphicFramePr>
          <p:nvPr/>
        </p:nvGraphicFramePr>
        <p:xfrm>
          <a:off x="142875" y="1786186"/>
          <a:ext cx="4587240" cy="467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22B192CE-8A01-D54D-964F-4B6D041C8C28}"/>
              </a:ext>
            </a:extLst>
          </p:cNvPr>
          <p:cNvGraphicFramePr>
            <a:graphicFrameLocks noGrp="1"/>
          </p:cNvGraphicFramePr>
          <p:nvPr/>
        </p:nvGraphicFramePr>
        <p:xfrm>
          <a:off x="5722938" y="4267200"/>
          <a:ext cx="3263900" cy="1948815"/>
        </p:xfrm>
        <a:graphic>
          <a:graphicData uri="http://schemas.openxmlformats.org/drawingml/2006/table">
            <a:tbl>
              <a:tblPr/>
              <a:tblGrid>
                <a:gridCol w="1191482">
                  <a:extLst>
                    <a:ext uri="{9D8B030D-6E8A-4147-A177-3AD203B41FA5}">
                      <a16:colId xmlns:a16="http://schemas.microsoft.com/office/drawing/2014/main" val="101749660"/>
                    </a:ext>
                  </a:extLst>
                </a:gridCol>
                <a:gridCol w="722494">
                  <a:extLst>
                    <a:ext uri="{9D8B030D-6E8A-4147-A177-3AD203B41FA5}">
                      <a16:colId xmlns:a16="http://schemas.microsoft.com/office/drawing/2014/main" val="62124053"/>
                    </a:ext>
                  </a:extLst>
                </a:gridCol>
                <a:gridCol w="674962">
                  <a:extLst>
                    <a:ext uri="{9D8B030D-6E8A-4147-A177-3AD203B41FA5}">
                      <a16:colId xmlns:a16="http://schemas.microsoft.com/office/drawing/2014/main" val="3107121101"/>
                    </a:ext>
                  </a:extLst>
                </a:gridCol>
                <a:gridCol w="674962">
                  <a:extLst>
                    <a:ext uri="{9D8B030D-6E8A-4147-A177-3AD203B41FA5}">
                      <a16:colId xmlns:a16="http://schemas.microsoft.com/office/drawing/2014/main" val="1625115141"/>
                    </a:ext>
                  </a:extLst>
                </a:gridCol>
              </a:tblGrid>
              <a:tr h="333375">
                <a:tc>
                  <a:txBody>
                    <a:bodyPr/>
                    <a:lstStyle/>
                    <a:p>
                      <a:pPr algn="l" fontAlgn="ctr"/>
                      <a:r>
                        <a:rPr lang="en-CA" sz="1000" b="1" i="0" u="none" strike="noStrike">
                          <a:solidFill>
                            <a:srgbClr val="FFFFFF"/>
                          </a:solidFill>
                          <a:effectLst/>
                          <a:latin typeface="Calibri" panose="020F0502020204030204" pitchFamily="34" charset="0"/>
                        </a:rPr>
                        <a:t>Access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gridSpan="3">
                  <a:txBody>
                    <a:bodyPr/>
                    <a:lstStyle/>
                    <a:p>
                      <a:pPr algn="ctr" fontAlgn="ctr"/>
                      <a:r>
                        <a:rPr lang="en-CA" sz="1000" b="1" i="0" u="none" strike="noStrike">
                          <a:effectLst/>
                          <a:latin typeface="Calibri" panose="020F0502020204030204" pitchFamily="34" charset="0"/>
                        </a:rPr>
                        <a:t>Share of Manitoba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9698480"/>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solidFill>
                            <a:srgbClr val="006100"/>
                          </a:solidFill>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ctr"/>
                      <a:r>
                        <a:rPr lang="en-CA" sz="1000" b="1" i="0" u="none" strike="noStrike">
                          <a:solidFill>
                            <a:srgbClr val="006100"/>
                          </a:solidFill>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78546953"/>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9377333"/>
                  </a:ext>
                </a:extLst>
              </a:tr>
              <a:tr h="152400">
                <a:tc>
                  <a:txBody>
                    <a:bodyPr/>
                    <a:lstStyle/>
                    <a:p>
                      <a:pPr algn="l" fontAlgn="ctr"/>
                      <a:r>
                        <a:rPr lang="en-CA" sz="1000" b="0" i="0" u="none" strike="noStrike">
                          <a:effectLst/>
                          <a:latin typeface="Calibri" panose="020F0502020204030204" pitchFamily="34" charset="0"/>
                        </a:rPr>
                        <a:t>Demand</a:t>
                      </a:r>
                      <a:r>
                        <a:rPr lang="en-CA" sz="800" b="0" i="0" u="none" strike="noStrike">
                          <a:effectLst/>
                          <a:latin typeface="Calibri" panose="020F0502020204030204" pitchFamily="34" charset="0"/>
                        </a:rPr>
                        <a:t> </a:t>
                      </a:r>
                      <a:endParaRPr lang="en-CA" sz="1000" b="0" i="0" u="none" strike="noStrike">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10.94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2179954181"/>
                  </a:ext>
                </a:extLst>
              </a:tr>
              <a:tr h="152400">
                <a:tc>
                  <a:txBody>
                    <a:bodyPr/>
                    <a:lstStyle/>
                    <a:p>
                      <a:pPr algn="l" fontAlgn="ctr"/>
                      <a:r>
                        <a:rPr lang="en-CA" sz="1000" b="0" i="0" u="none" strike="noStrike">
                          <a:effectLst/>
                          <a:latin typeface="Calibri" panose="020F0502020204030204" pitchFamily="34" charset="0"/>
                        </a:rPr>
                        <a:t>Term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0" i="0" u="none" strike="noStrike">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413261"/>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10.57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7240410"/>
                  </a:ext>
                </a:extLst>
              </a:tr>
              <a:tr h="152400">
                <a:tc>
                  <a:txBody>
                    <a:bodyPr/>
                    <a:lstStyle/>
                    <a:p>
                      <a:pPr algn="l" fontAlgn="ctr"/>
                      <a:r>
                        <a:rPr lang="en-CA" sz="1000" b="0" i="0" u="none" strike="noStrike">
                          <a:effectLst/>
                          <a:latin typeface="Calibri" panose="020F0502020204030204" pitchFamily="34" charset="0"/>
                        </a:rPr>
                        <a:t>Mortgages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3718761753"/>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92934734"/>
                  </a:ext>
                </a:extLst>
              </a:tr>
              <a:tr h="152400">
                <a:tc>
                  <a:txBody>
                    <a:bodyPr/>
                    <a:lstStyle/>
                    <a:p>
                      <a:pPr algn="l" fontAlgn="ctr"/>
                      <a:r>
                        <a:rPr lang="en-CA" sz="1000" b="1" i="0" u="none" strike="noStrike">
                          <a:effectLst/>
                          <a:latin typeface="Calibri" panose="020F0502020204030204" pitchFamily="34" charset="0"/>
                        </a:rPr>
                        <a:t>Total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0702435"/>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084052"/>
                  </a:ext>
                </a:extLst>
              </a:tr>
              <a:tr h="152400">
                <a:tc gridSpan="4">
                  <a:txBody>
                    <a:bodyPr/>
                    <a:lstStyle/>
                    <a:p>
                      <a:pPr algn="ctr" fontAlgn="ctr"/>
                      <a:r>
                        <a:rPr lang="en-CA" sz="800" b="0" i="0" u="none" strike="noStrike" dirty="0">
                          <a:effectLst/>
                          <a:latin typeface="Calibri" panose="020F0502020204030204" pitchFamily="34" charset="0"/>
                        </a:rPr>
                        <a:t>Highlights +/-1%, 5% and 15% for 2, since Dec'15and 60 months change respectively.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0089001"/>
                  </a:ext>
                </a:extLst>
              </a:tr>
            </a:tbl>
          </a:graphicData>
        </a:graphic>
      </p:graphicFrame>
      <p:pic>
        <p:nvPicPr>
          <p:cNvPr id="9" name="Picture 8" descr="Logo, company name&#10;&#10;Description automatically generated">
            <a:extLst>
              <a:ext uri="{FF2B5EF4-FFF2-40B4-BE49-F238E27FC236}">
                <a16:creationId xmlns:a16="http://schemas.microsoft.com/office/drawing/2014/main" id="{8CCC4216-E0DA-CE4A-8151-67AFE149F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36948"/>
            <a:ext cx="3048000" cy="939452"/>
          </a:xfrm>
          <a:prstGeom prst="rect">
            <a:avLst/>
          </a:prstGeom>
        </p:spPr>
      </p:pic>
    </p:spTree>
    <p:extLst>
      <p:ext uri="{BB962C8B-B14F-4D97-AF65-F5344CB8AC3E}">
        <p14:creationId xmlns:p14="http://schemas.microsoft.com/office/powerpoint/2010/main" val="26446310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520" y="488278"/>
            <a:ext cx="4765675" cy="1216025"/>
          </a:xfrm>
        </p:spPr>
        <p:txBody>
          <a:bodyPr/>
          <a:lstStyle/>
          <a:p>
            <a:r>
              <a:rPr lang="en-CA" dirty="0"/>
              <a:t>Press Releases</a:t>
            </a:r>
            <a:endParaRPr lang="en-US" dirty="0"/>
          </a:p>
        </p:txBody>
      </p:sp>
      <p:sp>
        <p:nvSpPr>
          <p:cNvPr id="3" name="Content Placeholder 2"/>
          <p:cNvSpPr>
            <a:spLocks noGrp="1"/>
          </p:cNvSpPr>
          <p:nvPr>
            <p:ph idx="1"/>
          </p:nvPr>
        </p:nvSpPr>
        <p:spPr/>
        <p:txBody>
          <a:bodyPr>
            <a:noAutofit/>
          </a:bodyPr>
          <a:lstStyle/>
          <a:p>
            <a:pPr algn="l"/>
            <a:r>
              <a:rPr lang="en-US" sz="900" b="0" i="0" dirty="0">
                <a:solidFill>
                  <a:srgbClr val="666666"/>
                </a:solidFill>
                <a:effectLst/>
                <a:latin typeface="PT Sans" panose="020B0604020202020204" pitchFamily="34" charset="0"/>
              </a:rPr>
              <a:t>December 16, 2021:  Back in September, the Boards of Directors for Access Credit Union, </a:t>
            </a:r>
            <a:r>
              <a:rPr lang="en-US" sz="900" b="0" i="0" dirty="0" err="1">
                <a:solidFill>
                  <a:srgbClr val="666666"/>
                </a:solidFill>
                <a:effectLst/>
                <a:latin typeface="PT Sans" panose="020B0604020202020204" pitchFamily="34" charset="0"/>
              </a:rPr>
              <a:t>Noventis</a:t>
            </a:r>
            <a:r>
              <a:rPr lang="en-US" sz="900" b="0" i="0" dirty="0">
                <a:solidFill>
                  <a:srgbClr val="666666"/>
                </a:solidFill>
                <a:effectLst/>
                <a:latin typeface="PT Sans" panose="020B0604020202020204" pitchFamily="34" charset="0"/>
              </a:rPr>
              <a:t> Credit Union and </a:t>
            </a:r>
            <a:r>
              <a:rPr lang="en-US" sz="900" b="0" i="0" dirty="0" err="1">
                <a:solidFill>
                  <a:srgbClr val="666666"/>
                </a:solidFill>
                <a:effectLst/>
                <a:latin typeface="PT Sans" panose="020B0604020202020204" pitchFamily="34" charset="0"/>
              </a:rPr>
              <a:t>Sunova</a:t>
            </a:r>
            <a:r>
              <a:rPr lang="en-US" sz="900" b="0" i="0" dirty="0">
                <a:solidFill>
                  <a:srgbClr val="666666"/>
                </a:solidFill>
                <a:effectLst/>
                <a:latin typeface="PT Sans" panose="020B0604020202020204" pitchFamily="34" charset="0"/>
              </a:rPr>
              <a:t> Credit Union announced that merger discussions were underway thanks to a shared vision and collective commitment to growth and sustainability between all three organizations.  After completion of the due diligence and a careful review of the business case for this proposed </a:t>
            </a:r>
            <a:r>
              <a:rPr lang="en-US" sz="900" b="0" i="0" dirty="0" err="1">
                <a:solidFill>
                  <a:srgbClr val="666666"/>
                </a:solidFill>
                <a:effectLst/>
                <a:latin typeface="PT Sans" panose="020B0604020202020204" pitchFamily="34" charset="0"/>
              </a:rPr>
              <a:t>endeavour</a:t>
            </a:r>
            <a:r>
              <a:rPr lang="en-US" sz="900" b="0" i="0" dirty="0">
                <a:solidFill>
                  <a:srgbClr val="666666"/>
                </a:solidFill>
                <a:effectLst/>
                <a:latin typeface="PT Sans" panose="020B0604020202020204" pitchFamily="34" charset="0"/>
              </a:rPr>
              <a:t>, the boards for all three organizations have signed an amalgamation agreement that formalizes the intentions to merge. Therefore, the three respective credit union memberships will have an opportunity to vote on the merger January 25-27, 2022.</a:t>
            </a:r>
            <a:endParaRPr lang="en-CA" sz="1000" b="1" dirty="0"/>
          </a:p>
          <a:p>
            <a:r>
              <a:rPr lang="en-CA" sz="1000" b="1" dirty="0"/>
              <a:t>September 10, 2021  </a:t>
            </a:r>
            <a:r>
              <a:rPr lang="en-CA" sz="1000" dirty="0"/>
              <a:t>MB – The Boards of Directors for Access Credit Union, </a:t>
            </a:r>
            <a:r>
              <a:rPr lang="en-CA" sz="1000" dirty="0" err="1"/>
              <a:t>Noventis</a:t>
            </a:r>
            <a:r>
              <a:rPr lang="en-CA" sz="1000" dirty="0"/>
              <a:t> Credit Union and </a:t>
            </a:r>
            <a:r>
              <a:rPr lang="en-CA" sz="1000" dirty="0" err="1"/>
              <a:t>Sunova</a:t>
            </a:r>
            <a:r>
              <a:rPr lang="en-CA" sz="1000" dirty="0"/>
              <a:t> Credit Union are pleased to announce that they are currently engaged in discussions regarding the potential for a merger between the three organizations.</a:t>
            </a:r>
            <a:endParaRPr lang="en-CA" sz="1000" b="1" dirty="0"/>
          </a:p>
          <a:p>
            <a:r>
              <a:rPr lang="en-CA" sz="1000" b="1" dirty="0"/>
              <a:t>March 23, 2021 Manitoba—</a:t>
            </a:r>
            <a:r>
              <a:rPr lang="en-CA" sz="1000" dirty="0"/>
              <a:t>Living off a fixed income due to special abilities can make spending money sparse, which means incurred account fees can add up. When an Access member approached their local branch to discuss the burden account fees have on a loved one with special abilities, Access Credit Union took action to complete a thorough account review in search of the best account for this type of member.</a:t>
            </a:r>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96</a:t>
            </a:fld>
            <a:endParaRPr lang="en-US"/>
          </a:p>
        </p:txBody>
      </p:sp>
      <p:sp>
        <p:nvSpPr>
          <p:cNvPr id="7" name="TextBox 6">
            <a:hlinkClick r:id="rId3"/>
          </p:cNvPr>
          <p:cNvSpPr txBox="1"/>
          <p:nvPr/>
        </p:nvSpPr>
        <p:spPr>
          <a:xfrm>
            <a:off x="8534400" y="6519237"/>
            <a:ext cx="458779"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4"/>
              </a:rPr>
              <a:t>Press</a:t>
            </a:r>
            <a:endParaRPr lang="en-US" sz="10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FB50E5C6-3723-2241-AE62-18BB9877F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736948"/>
            <a:ext cx="3048000" cy="939452"/>
          </a:xfrm>
          <a:prstGeom prst="rect">
            <a:avLst/>
          </a:prstGeom>
        </p:spPr>
      </p:pic>
    </p:spTree>
    <p:extLst>
      <p:ext uri="{BB962C8B-B14F-4D97-AF65-F5344CB8AC3E}">
        <p14:creationId xmlns:p14="http://schemas.microsoft.com/office/powerpoint/2010/main" val="29770898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465138"/>
            <a:ext cx="3810000" cy="1600200"/>
          </a:xfrm>
        </p:spPr>
        <p:txBody>
          <a:bodyPr/>
          <a:lstStyle/>
          <a:p>
            <a:r>
              <a:rPr lang="en-CA" dirty="0"/>
              <a:t>% Changes in Share of Total Market</a:t>
            </a:r>
            <a:br>
              <a:rPr lang="en-CA" dirty="0"/>
            </a:br>
            <a:endParaRPr lang="en-US" dirty="0"/>
          </a:p>
        </p:txBody>
      </p:sp>
      <p:sp>
        <p:nvSpPr>
          <p:cNvPr id="8090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09B765D-F356-49D3-AD42-B8914FF2E172}" type="slidenum">
              <a:rPr lang="en-US" b="0" smtClean="0">
                <a:solidFill>
                  <a:schemeClr val="bg1"/>
                </a:solidFill>
              </a:rPr>
              <a:pPr/>
              <a:t>97</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0" name="TextBox 9"/>
          <p:cNvSpPr txBox="1"/>
          <p:nvPr/>
        </p:nvSpPr>
        <p:spPr>
          <a:xfrm>
            <a:off x="4578699" y="1866900"/>
            <a:ext cx="4314476" cy="2123658"/>
          </a:xfrm>
          <a:prstGeom prst="rect">
            <a:avLst/>
          </a:prstGeom>
          <a:noFill/>
        </p:spPr>
        <p:txBody>
          <a:bodyPr wrap="square" rtlCol="0">
            <a:spAutoFit/>
          </a:bodyPr>
          <a:lstStyle/>
          <a:p>
            <a:pPr algn="l"/>
            <a:r>
              <a:rPr lang="en-CA" b="0" dirty="0"/>
              <a:t>Assiniboine is Canada’s 13th largest and Manitoba’s  2</a:t>
            </a:r>
            <a:r>
              <a:rPr lang="en-CA" b="0" baseline="30000" dirty="0"/>
              <a:t>nd</a:t>
            </a:r>
            <a:r>
              <a:rPr lang="en-CA" b="0" dirty="0"/>
              <a:t> largest credit union with assets of $5.4B, 125k members and 16 locations (Q4’20).</a:t>
            </a:r>
          </a:p>
          <a:p>
            <a:pPr algn="l"/>
            <a:endParaRPr lang="en-CA" b="0" dirty="0"/>
          </a:p>
          <a:p>
            <a:pPr algn="l"/>
            <a:r>
              <a:rPr lang="en-CA" b="0" dirty="0"/>
              <a:t>Assiniboine operates a direct “bank” deposit acquisition channel called Outlook Financial offering registered and non-registered high-rate savings accounts and GICs.</a:t>
            </a:r>
          </a:p>
          <a:p>
            <a:pPr algn="l"/>
            <a:endParaRPr lang="en-CA" b="0" dirty="0"/>
          </a:p>
          <a:p>
            <a:pPr algn="l"/>
            <a:endParaRPr lang="en-CA" b="0" dirty="0"/>
          </a:p>
          <a:p>
            <a:pPr algn="l"/>
            <a:endParaRPr lang="en-US" b="0" dirty="0"/>
          </a:p>
        </p:txBody>
      </p:sp>
      <p:graphicFrame>
        <p:nvGraphicFramePr>
          <p:cNvPr id="13" name="Chart 12">
            <a:extLst>
              <a:ext uri="{FF2B5EF4-FFF2-40B4-BE49-F238E27FC236}">
                <a16:creationId xmlns:a16="http://schemas.microsoft.com/office/drawing/2014/main" id="{00000000-0008-0000-0100-000013000000}"/>
              </a:ext>
            </a:extLst>
          </p:cNvPr>
          <p:cNvGraphicFramePr>
            <a:graphicFrameLocks/>
          </p:cNvGraphicFramePr>
          <p:nvPr>
            <p:extLst>
              <p:ext uri="{D42A27DB-BD31-4B8C-83A1-F6EECF244321}">
                <p14:modId xmlns:p14="http://schemas.microsoft.com/office/powerpoint/2010/main" val="2514769526"/>
              </p:ext>
            </p:extLst>
          </p:nvPr>
        </p:nvGraphicFramePr>
        <p:xfrm>
          <a:off x="-76200" y="1828800"/>
          <a:ext cx="4763816" cy="4429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202027D0-8718-D744-9971-5AA7821BCF0F}"/>
              </a:ext>
            </a:extLst>
          </p:cNvPr>
          <p:cNvGraphicFramePr>
            <a:graphicFrameLocks noGrp="1"/>
          </p:cNvGraphicFramePr>
          <p:nvPr>
            <p:extLst>
              <p:ext uri="{D42A27DB-BD31-4B8C-83A1-F6EECF244321}">
                <p14:modId xmlns:p14="http://schemas.microsoft.com/office/powerpoint/2010/main" val="2616589856"/>
              </p:ext>
            </p:extLst>
          </p:nvPr>
        </p:nvGraphicFramePr>
        <p:xfrm>
          <a:off x="4572000" y="4495800"/>
          <a:ext cx="4457700" cy="1676400"/>
        </p:xfrm>
        <a:graphic>
          <a:graphicData uri="http://schemas.openxmlformats.org/drawingml/2006/table">
            <a:tbl>
              <a:tblPr/>
              <a:tblGrid>
                <a:gridCol w="1710844">
                  <a:extLst>
                    <a:ext uri="{9D8B030D-6E8A-4147-A177-3AD203B41FA5}">
                      <a16:colId xmlns:a16="http://schemas.microsoft.com/office/drawing/2014/main" val="1739119131"/>
                    </a:ext>
                  </a:extLst>
                </a:gridCol>
                <a:gridCol w="722357">
                  <a:extLst>
                    <a:ext uri="{9D8B030D-6E8A-4147-A177-3AD203B41FA5}">
                      <a16:colId xmlns:a16="http://schemas.microsoft.com/office/drawing/2014/main" val="1121962842"/>
                    </a:ext>
                  </a:extLst>
                </a:gridCol>
                <a:gridCol w="674833">
                  <a:extLst>
                    <a:ext uri="{9D8B030D-6E8A-4147-A177-3AD203B41FA5}">
                      <a16:colId xmlns:a16="http://schemas.microsoft.com/office/drawing/2014/main" val="1262428769"/>
                    </a:ext>
                  </a:extLst>
                </a:gridCol>
                <a:gridCol w="674833">
                  <a:extLst>
                    <a:ext uri="{9D8B030D-6E8A-4147-A177-3AD203B41FA5}">
                      <a16:colId xmlns:a16="http://schemas.microsoft.com/office/drawing/2014/main" val="1675987853"/>
                    </a:ext>
                  </a:extLst>
                </a:gridCol>
                <a:gridCol w="674833">
                  <a:extLst>
                    <a:ext uri="{9D8B030D-6E8A-4147-A177-3AD203B41FA5}">
                      <a16:colId xmlns:a16="http://schemas.microsoft.com/office/drawing/2014/main" val="2324118653"/>
                    </a:ext>
                  </a:extLst>
                </a:gridCol>
              </a:tblGrid>
              <a:tr h="152400">
                <a:tc>
                  <a:txBody>
                    <a:bodyPr/>
                    <a:lstStyle/>
                    <a:p>
                      <a:pPr algn="l" fontAlgn="ctr"/>
                      <a:r>
                        <a:rPr lang="en-CA" sz="1000" b="1" i="0" u="none" strike="noStrike">
                          <a:solidFill>
                            <a:srgbClr val="404040"/>
                          </a:solidFill>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ctr" fontAlgn="ctr"/>
                      <a:r>
                        <a:rPr lang="en-CA" sz="1000" b="1" i="0" u="none" strike="noStrike">
                          <a:effectLst/>
                          <a:latin typeface="Calibri" panose="020F0502020204030204" pitchFamily="34" charset="0"/>
                        </a:rPr>
                        <a:t>Total Market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85723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 '20 Bal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9760761"/>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00280041"/>
                  </a:ext>
                </a:extLst>
              </a:tr>
              <a:tr h="152400">
                <a:tc>
                  <a:txBody>
                    <a:bodyPr/>
                    <a:lstStyle/>
                    <a:p>
                      <a:pPr algn="l" fontAlgn="ctr"/>
                      <a:r>
                        <a:rPr lang="en-CA" sz="1000" b="0" i="0" u="none" strike="noStrike">
                          <a:effectLst/>
                          <a:latin typeface="Calibri" panose="020F0502020204030204" pitchFamily="34" charset="0"/>
                        </a:rPr>
                        <a:t>Demand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2,526.0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36148214"/>
                  </a:ext>
                </a:extLst>
              </a:tr>
              <a:tr h="152400">
                <a:tc>
                  <a:txBody>
                    <a:bodyPr/>
                    <a:lstStyle/>
                    <a:p>
                      <a:pPr algn="l" fontAlgn="ctr"/>
                      <a:r>
                        <a:rPr lang="en-CA" sz="1000" b="0" i="0" u="none" strike="noStrike">
                          <a:effectLst/>
                          <a:latin typeface="Calibri" panose="020F0502020204030204" pitchFamily="34" charset="0"/>
                        </a:rPr>
                        <a:t>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2,228.0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16491514"/>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4,754.0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15192202"/>
                  </a:ext>
                </a:extLst>
              </a:tr>
              <a:tr h="152400">
                <a:tc>
                  <a:txBody>
                    <a:bodyPr/>
                    <a:lstStyle/>
                    <a:p>
                      <a:pPr algn="l" fontAlgn="ctr"/>
                      <a:r>
                        <a:rPr lang="en-CA" sz="1000" b="0" i="0" u="none" strike="noStrike">
                          <a:effectLst/>
                          <a:latin typeface="Calibri" panose="020F0502020204030204" pitchFamily="34" charset="0"/>
                        </a:rPr>
                        <a:t>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CA" sz="1000" b="0" i="0" u="none" strike="noStrike">
                          <a:effectLst/>
                          <a:latin typeface="Calibri" panose="020F0502020204030204" pitchFamily="34" charset="0"/>
                        </a:rPr>
                        <a:t>2,398.8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0.16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1042227191"/>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0" i="0" u="none" strike="noStrike">
                          <a:effectLst/>
                          <a:latin typeface="Calibri" panose="020F0502020204030204" pitchFamily="34" charset="0"/>
                        </a:rPr>
                        <a:t>297.6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74466461"/>
                  </a:ext>
                </a:extLst>
              </a:tr>
              <a:tr h="152400">
                <a:tc>
                  <a:txBody>
                    <a:bodyPr/>
                    <a:lstStyle/>
                    <a:p>
                      <a:pPr algn="l" fontAlgn="ctr"/>
                      <a:r>
                        <a:rPr lang="en-CA"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2,696.5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1" i="0" u="none" strike="noStrike">
                          <a:solidFill>
                            <a:srgbClr val="9C0006"/>
                          </a:solidFill>
                          <a:effectLst/>
                          <a:latin typeface="Calibri" panose="020F0502020204030204" pitchFamily="34" charset="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78702158"/>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1000" b="1" i="0" u="none" strike="noStrike">
                          <a:effectLst/>
                          <a:latin typeface="Calibri" panose="020F0502020204030204" pitchFamily="34" charset="0"/>
                        </a:rPr>
                        <a:t>7,450.4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66933882"/>
                  </a:ext>
                </a:extLst>
              </a:tr>
              <a:tr h="152400">
                <a:tc gridSpan="5">
                  <a:txBody>
                    <a:bodyPr/>
                    <a:lstStyle/>
                    <a:p>
                      <a:pPr algn="ctr" fontAlgn="ctr"/>
                      <a:r>
                        <a:rPr lang="en-CA" sz="10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781684"/>
                  </a:ext>
                </a:extLst>
              </a:tr>
            </a:tbl>
          </a:graphicData>
        </a:graphic>
      </p:graphicFrame>
      <p:pic>
        <p:nvPicPr>
          <p:cNvPr id="5" name="Picture 4" descr="Logo, company name&#10;&#10;Description automatically generated">
            <a:extLst>
              <a:ext uri="{FF2B5EF4-FFF2-40B4-BE49-F238E27FC236}">
                <a16:creationId xmlns:a16="http://schemas.microsoft.com/office/drawing/2014/main" id="{073EDCCB-3AFA-D141-8334-AC18D84634EC}"/>
              </a:ext>
            </a:extLst>
          </p:cNvPr>
          <p:cNvPicPr>
            <a:picLocks noChangeAspect="1"/>
          </p:cNvPicPr>
          <p:nvPr/>
        </p:nvPicPr>
        <p:blipFill rotWithShape="1">
          <a:blip r:embed="rId4">
            <a:extLst>
              <a:ext uri="{28A0092B-C50C-407E-A947-70E740481C1C}">
                <a14:useLocalDpi xmlns:a14="http://schemas.microsoft.com/office/drawing/2010/main" val="0"/>
              </a:ext>
            </a:extLst>
          </a:blip>
          <a:srcRect t="5412" r="12727" b="13402"/>
          <a:stretch/>
        </p:blipFill>
        <p:spPr>
          <a:xfrm>
            <a:off x="609600" y="600075"/>
            <a:ext cx="2438400" cy="1000125"/>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455365"/>
            <a:ext cx="3886200" cy="1600200"/>
          </a:xfrm>
        </p:spPr>
        <p:txBody>
          <a:bodyPr/>
          <a:lstStyle/>
          <a:p>
            <a:r>
              <a:rPr lang="en-CA" dirty="0"/>
              <a:t>% Change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98</a:t>
            </a:fld>
            <a:endParaRPr lang="en-US" b="0">
              <a:solidFill>
                <a:schemeClr val="bg1"/>
              </a:solidFill>
            </a:endParaRPr>
          </a:p>
        </p:txBody>
      </p:sp>
      <p:sp>
        <p:nvSpPr>
          <p:cNvPr id="2" name="TextBox 1"/>
          <p:cNvSpPr txBox="1"/>
          <p:nvPr/>
        </p:nvSpPr>
        <p:spPr>
          <a:xfrm>
            <a:off x="6743700" y="6534626"/>
            <a:ext cx="838200" cy="215444"/>
          </a:xfrm>
          <a:prstGeom prst="rect">
            <a:avLst/>
          </a:prstGeom>
          <a:noFill/>
        </p:spPr>
        <p:txBody>
          <a:bodyPr wrap="square" rtlCol="0">
            <a:spAutoFit/>
          </a:bodyPr>
          <a:lstStyle/>
          <a:p>
            <a:r>
              <a:rPr lang="en-US" sz="800" b="0" dirty="0"/>
              <a:t>18 EN 5</a:t>
            </a:r>
          </a:p>
        </p:txBody>
      </p:sp>
      <p:sp>
        <p:nvSpPr>
          <p:cNvPr id="8"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9" name="Chart 8">
            <a:extLst>
              <a:ext uri="{FF2B5EF4-FFF2-40B4-BE49-F238E27FC236}">
                <a16:creationId xmlns:a16="http://schemas.microsoft.com/office/drawing/2014/main" id="{00000000-0008-0000-1200-000013000000}"/>
              </a:ext>
            </a:extLst>
          </p:cNvPr>
          <p:cNvGraphicFramePr>
            <a:graphicFrameLocks/>
          </p:cNvGraphicFramePr>
          <p:nvPr>
            <p:extLst>
              <p:ext uri="{D42A27DB-BD31-4B8C-83A1-F6EECF244321}">
                <p14:modId xmlns:p14="http://schemas.microsoft.com/office/powerpoint/2010/main" val="3070500093"/>
              </p:ext>
            </p:extLst>
          </p:nvPr>
        </p:nvGraphicFramePr>
        <p:xfrm>
          <a:off x="198638" y="1768811"/>
          <a:ext cx="4587240"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90F89642-7A17-C543-9768-609E2C706DC3}"/>
              </a:ext>
            </a:extLst>
          </p:cNvPr>
          <p:cNvGraphicFramePr>
            <a:graphicFrameLocks noGrp="1"/>
          </p:cNvGraphicFramePr>
          <p:nvPr>
            <p:extLst>
              <p:ext uri="{D42A27DB-BD31-4B8C-83A1-F6EECF244321}">
                <p14:modId xmlns:p14="http://schemas.microsoft.com/office/powerpoint/2010/main" val="3830153669"/>
              </p:ext>
            </p:extLst>
          </p:nvPr>
        </p:nvGraphicFramePr>
        <p:xfrm>
          <a:off x="5213001" y="4343400"/>
          <a:ext cx="3784599" cy="1857375"/>
        </p:xfrm>
        <a:graphic>
          <a:graphicData uri="http://schemas.openxmlformats.org/drawingml/2006/table">
            <a:tbl>
              <a:tblPr/>
              <a:tblGrid>
                <a:gridCol w="1711628">
                  <a:extLst>
                    <a:ext uri="{9D8B030D-6E8A-4147-A177-3AD203B41FA5}">
                      <a16:colId xmlns:a16="http://schemas.microsoft.com/office/drawing/2014/main" val="2792554664"/>
                    </a:ext>
                  </a:extLst>
                </a:gridCol>
                <a:gridCol w="722687">
                  <a:extLst>
                    <a:ext uri="{9D8B030D-6E8A-4147-A177-3AD203B41FA5}">
                      <a16:colId xmlns:a16="http://schemas.microsoft.com/office/drawing/2014/main" val="3886591722"/>
                    </a:ext>
                  </a:extLst>
                </a:gridCol>
                <a:gridCol w="675142">
                  <a:extLst>
                    <a:ext uri="{9D8B030D-6E8A-4147-A177-3AD203B41FA5}">
                      <a16:colId xmlns:a16="http://schemas.microsoft.com/office/drawing/2014/main" val="3578807494"/>
                    </a:ext>
                  </a:extLst>
                </a:gridCol>
                <a:gridCol w="675142">
                  <a:extLst>
                    <a:ext uri="{9D8B030D-6E8A-4147-A177-3AD203B41FA5}">
                      <a16:colId xmlns:a16="http://schemas.microsoft.com/office/drawing/2014/main" val="4130114396"/>
                    </a:ext>
                  </a:extLst>
                </a:gridCol>
              </a:tblGrid>
              <a:tr h="333375">
                <a:tc>
                  <a:txBody>
                    <a:bodyPr/>
                    <a:lstStyle/>
                    <a:p>
                      <a:pPr algn="l" fontAlgn="ctr"/>
                      <a:r>
                        <a:rPr lang="en-CA" sz="1000" b="1" i="0" u="none" strike="noStrike">
                          <a:solidFill>
                            <a:srgbClr val="404040"/>
                          </a:solidFill>
                          <a:effectLst/>
                          <a:latin typeface="Calibri" panose="020F0502020204030204" pitchFamily="34" charset="0"/>
                        </a:rPr>
                        <a:t>Assiniboine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en-CA" sz="1000" b="1" i="0" u="none" strike="noStrike">
                          <a:effectLst/>
                          <a:latin typeface="Calibri" panose="020F0502020204030204" pitchFamily="34" charset="0"/>
                        </a:rPr>
                        <a:t>Share of Manitoba Banks and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4921505"/>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ctr"/>
                      <a:r>
                        <a:rPr lang="en-CA" sz="1000" b="1" i="0" u="none" strike="noStrike">
                          <a:effectLst/>
                          <a:latin typeface="Calibri" panose="020F0502020204030204" pitchFamily="34" charset="0"/>
                        </a:rPr>
                        <a:t>Dec'20 %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12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CA" sz="1000" b="1" i="0" u="none" strike="noStrike">
                          <a:effectLst/>
                          <a:latin typeface="Calibri" panose="020F0502020204030204" pitchFamily="34" charset="0"/>
                        </a:rPr>
                        <a:t>60 Month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9135849"/>
                  </a:ext>
                </a:extLst>
              </a:tr>
              <a:tr h="152400">
                <a:tc>
                  <a:txBody>
                    <a:bodyPr/>
                    <a:lstStyle/>
                    <a:p>
                      <a:pPr algn="l" fontAlgn="ctr"/>
                      <a:r>
                        <a:rPr lang="en-CA" sz="1000" b="0"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0328325"/>
                  </a:ext>
                </a:extLst>
              </a:tr>
              <a:tr h="152400">
                <a:tc>
                  <a:txBody>
                    <a:bodyPr/>
                    <a:lstStyle/>
                    <a:p>
                      <a:pPr algn="l" fontAlgn="ctr"/>
                      <a:r>
                        <a:rPr lang="en-CA" sz="1000" b="0" i="0" u="none" strike="noStrike">
                          <a:effectLst/>
                          <a:latin typeface="Calibri" panose="020F0502020204030204" pitchFamily="34" charset="0"/>
                        </a:rPr>
                        <a:t>Demand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006100"/>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tc>
                  <a:txBody>
                    <a:bodyPr/>
                    <a:lstStyle/>
                    <a:p>
                      <a:pPr algn="ctr" fontAlgn="ctr"/>
                      <a:r>
                        <a:rPr lang="en-CA" sz="1000" b="0" i="0" u="none" strike="noStrike">
                          <a:solidFill>
                            <a:srgbClr val="006100"/>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FCE"/>
                    </a:solidFill>
                  </a:tcPr>
                </a:tc>
                <a:extLst>
                  <a:ext uri="{0D108BD9-81ED-4DB2-BD59-A6C34878D82A}">
                    <a16:rowId xmlns:a16="http://schemas.microsoft.com/office/drawing/2014/main" val="1208110184"/>
                  </a:ext>
                </a:extLst>
              </a:tr>
              <a:tr h="152400">
                <a:tc>
                  <a:txBody>
                    <a:bodyPr/>
                    <a:lstStyle/>
                    <a:p>
                      <a:pPr algn="l" fontAlgn="ctr"/>
                      <a:r>
                        <a:rPr lang="en-CA" sz="1000" b="0" i="0" u="none" strike="noStrike">
                          <a:effectLst/>
                          <a:latin typeface="Calibri" panose="020F0502020204030204" pitchFamily="34" charset="0"/>
                        </a:rPr>
                        <a:t>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9.62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20053993"/>
                  </a:ext>
                </a:extLst>
              </a:tr>
              <a:tr h="152400">
                <a:tc>
                  <a:txBody>
                    <a:bodyPr/>
                    <a:lstStyle/>
                    <a:p>
                      <a:pPr algn="l" fontAlgn="ctr"/>
                      <a:r>
                        <a:rPr lang="en-CA" sz="1000" b="1" i="0" u="none" strike="noStrike">
                          <a:effectLst/>
                          <a:latin typeface="Calibri" panose="020F0502020204030204" pitchFamily="34" charset="0"/>
                        </a:rPr>
                        <a:t>Total Deposits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9.39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0061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CA" sz="1000" b="1" i="0" u="none" strike="noStrike">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7637270"/>
                  </a:ext>
                </a:extLst>
              </a:tr>
              <a:tr h="152400">
                <a:tc>
                  <a:txBody>
                    <a:bodyPr/>
                    <a:lstStyle/>
                    <a:p>
                      <a:pPr algn="l" fontAlgn="ctr"/>
                      <a:r>
                        <a:rPr lang="en-CA" sz="1000" b="0" i="0" u="none" strike="noStrike">
                          <a:effectLst/>
                          <a:latin typeface="Calibri" panose="020F0502020204030204" pitchFamily="34" charset="0"/>
                        </a:rPr>
                        <a:t>Mortgages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5.70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381623110"/>
                  </a:ext>
                </a:extLst>
              </a:tr>
              <a:tr h="152400">
                <a:tc>
                  <a:txBody>
                    <a:bodyPr/>
                    <a:lstStyle/>
                    <a:p>
                      <a:pPr algn="l" fontAlgn="ctr"/>
                      <a:r>
                        <a:rPr lang="en-CA" sz="1000" b="0" i="0" u="none" strike="noStrike">
                          <a:effectLst/>
                          <a:latin typeface="Calibri" panose="020F0502020204030204" pitchFamily="34" charset="0"/>
                        </a:rPr>
                        <a:t>Personal Loans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effectLst/>
                          <a:latin typeface="Calibri" panose="020F0502020204030204" pitchFamily="34" charset="0"/>
                        </a:rPr>
                        <a:t>1.85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0" i="0" u="none" strike="noStrike">
                          <a:solidFill>
                            <a:srgbClr val="9C0006"/>
                          </a:solidFill>
                          <a:effectLst/>
                          <a:latin typeface="Calibri" panose="020F0502020204030204" pitchFamily="34" charset="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CA" sz="1000" b="0" i="0" u="none" strike="noStrike">
                          <a:solidFill>
                            <a:srgbClr val="9C0006"/>
                          </a:solidFill>
                          <a:effectLst/>
                          <a:latin typeface="Calibri" panose="020F0502020204030204" pitchFamily="34" charset="0"/>
                        </a:rPr>
                        <a:t>-38.1%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22951619"/>
                  </a:ext>
                </a:extLst>
              </a:tr>
              <a:tr h="152400">
                <a:tc>
                  <a:txBody>
                    <a:bodyPr/>
                    <a:lstStyle/>
                    <a:p>
                      <a:pPr algn="l" fontAlgn="ctr"/>
                      <a:r>
                        <a:rPr lang="en-CA" sz="1000" b="1" i="0" u="none" strike="noStrike">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solidFill>
                            <a:srgbClr val="9C0006"/>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75062460"/>
                  </a:ext>
                </a:extLst>
              </a:tr>
              <a:tr h="152400">
                <a:tc>
                  <a:txBody>
                    <a:bodyPr/>
                    <a:lstStyle/>
                    <a:p>
                      <a:pPr algn="l" fontAlgn="ctr"/>
                      <a:r>
                        <a:rPr lang="en-CA" sz="1000" b="1" i="0" u="none" strike="noStrike">
                          <a:effectLst/>
                          <a:latin typeface="Calibri" panose="020F0502020204030204" pitchFamily="34" charset="0"/>
                        </a:rPr>
                        <a:t>Total Fin Prods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6.81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000" b="1" i="0" u="none" strike="noStrike">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9608164"/>
                  </a:ext>
                </a:extLst>
              </a:tr>
              <a:tr h="152400">
                <a:tc gridSpan="4">
                  <a:txBody>
                    <a:bodyPr/>
                    <a:lstStyle/>
                    <a:p>
                      <a:pPr algn="ctr" fontAlgn="ctr"/>
                      <a:r>
                        <a:rPr lang="en-CA" sz="800" b="0" i="0" u="none" strike="noStrike" dirty="0">
                          <a:effectLst/>
                          <a:latin typeface="Calibri" panose="020F0502020204030204" pitchFamily="34" charset="0"/>
                        </a:rPr>
                        <a:t> Highlights +/-1%, 5% and 15% for 2, 12 and 60 months change respectively.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086278"/>
                  </a:ext>
                </a:extLst>
              </a:tr>
            </a:tbl>
          </a:graphicData>
        </a:graphic>
      </p:graphicFrame>
      <p:pic>
        <p:nvPicPr>
          <p:cNvPr id="11" name="Picture 10" descr="Logo, company name&#10;&#10;Description automatically generated">
            <a:extLst>
              <a:ext uri="{FF2B5EF4-FFF2-40B4-BE49-F238E27FC236}">
                <a16:creationId xmlns:a16="http://schemas.microsoft.com/office/drawing/2014/main" id="{173914A3-D6EE-784B-9DA2-B12FE83A0B29}"/>
              </a:ext>
            </a:extLst>
          </p:cNvPr>
          <p:cNvPicPr>
            <a:picLocks noChangeAspect="1"/>
          </p:cNvPicPr>
          <p:nvPr/>
        </p:nvPicPr>
        <p:blipFill rotWithShape="1">
          <a:blip r:embed="rId4">
            <a:extLst>
              <a:ext uri="{28A0092B-C50C-407E-A947-70E740481C1C}">
                <a14:useLocalDpi xmlns:a14="http://schemas.microsoft.com/office/drawing/2010/main" val="0"/>
              </a:ext>
            </a:extLst>
          </a:blip>
          <a:srcRect t="5412" r="12727" b="13402"/>
          <a:stretch/>
        </p:blipFill>
        <p:spPr>
          <a:xfrm>
            <a:off x="609600" y="600075"/>
            <a:ext cx="2438400" cy="1000125"/>
          </a:xfrm>
          <a:prstGeom prst="rect">
            <a:avLst/>
          </a:prstGeom>
        </p:spPr>
      </p:pic>
    </p:spTree>
    <p:extLst>
      <p:ext uri="{BB962C8B-B14F-4D97-AF65-F5344CB8AC3E}">
        <p14:creationId xmlns:p14="http://schemas.microsoft.com/office/powerpoint/2010/main" val="14624488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a:xfrm>
            <a:off x="3578225" y="543238"/>
            <a:ext cx="4003675" cy="1216025"/>
          </a:xfrm>
        </p:spPr>
        <p:txBody>
          <a:bodyPr/>
          <a:lstStyle/>
          <a:p>
            <a:pPr eaLnBrk="1" hangingPunct="1"/>
            <a:r>
              <a:rPr lang="en-CA" dirty="0"/>
              <a:t>Press Releases</a:t>
            </a:r>
          </a:p>
        </p:txBody>
      </p:sp>
      <p:sp>
        <p:nvSpPr>
          <p:cNvPr id="82949" name="Rectangle 3"/>
          <p:cNvSpPr>
            <a:spLocks noGrp="1" noChangeArrowheads="1"/>
          </p:cNvSpPr>
          <p:nvPr>
            <p:ph idx="1"/>
          </p:nvPr>
        </p:nvSpPr>
        <p:spPr>
          <a:xfrm>
            <a:off x="762000" y="1845734"/>
            <a:ext cx="7543801" cy="4023360"/>
          </a:xfrm>
        </p:spPr>
        <p:txBody>
          <a:bodyPr>
            <a:noAutofit/>
          </a:bodyPr>
          <a:lstStyle/>
          <a:p>
            <a:r>
              <a:rPr lang="en-CA" sz="1000" b="1" dirty="0"/>
              <a:t>August 19, 2021: Assiniboine Credit Union is joining with </a:t>
            </a:r>
            <a:r>
              <a:rPr lang="en-CA" sz="1000" b="1" dirty="0" err="1"/>
              <a:t>Entegra</a:t>
            </a:r>
            <a:r>
              <a:rPr lang="en-CA" sz="1000" b="1" dirty="0"/>
              <a:t> Credit Union in merger that will create a stronger, more effective credit union for every member.  </a:t>
            </a:r>
            <a:r>
              <a:rPr lang="en-CA" sz="1000" dirty="0"/>
              <a:t>Results were announced after a Special Members Meeting held August 18, 2021.  </a:t>
            </a:r>
            <a:r>
              <a:rPr lang="en-CA" sz="1000" b="1" dirty="0"/>
              <a:t>The two credit unions will formally merge on January 1, 2022 and will retain the Assiniboine Credit Union name.</a:t>
            </a:r>
            <a:endParaRPr lang="en-CA" sz="1000" dirty="0"/>
          </a:p>
          <a:p>
            <a:r>
              <a:rPr lang="en-CA" sz="1000" b="1" dirty="0"/>
              <a:t>June 29, 2021</a:t>
            </a:r>
            <a:r>
              <a:rPr lang="en-CA" sz="1000" dirty="0"/>
              <a:t>:  In a move that will greatly benefit their respective members, employees and community, the Boards of Assiniboine Credit Union (Assiniboine) and </a:t>
            </a:r>
            <a:r>
              <a:rPr lang="en-CA" sz="1000" dirty="0" err="1"/>
              <a:t>Entegra</a:t>
            </a:r>
            <a:r>
              <a:rPr lang="en-CA" sz="1000" dirty="0"/>
              <a:t> Credit Union (</a:t>
            </a:r>
            <a:r>
              <a:rPr lang="en-CA" sz="1000" dirty="0" err="1"/>
              <a:t>Entegra</a:t>
            </a:r>
            <a:r>
              <a:rPr lang="en-CA" sz="1000" dirty="0"/>
              <a:t>) have announced their intention to come together through merger.</a:t>
            </a:r>
            <a:endParaRPr lang="en-US" sz="1000" b="1" dirty="0"/>
          </a:p>
          <a:p>
            <a:r>
              <a:rPr lang="en-US" sz="1000" b="1" dirty="0"/>
              <a:t>November 6, 2020</a:t>
            </a:r>
            <a:endParaRPr lang="en-US" sz="1000" dirty="0"/>
          </a:p>
          <a:p>
            <a:r>
              <a:rPr lang="en-US" sz="1000" dirty="0"/>
              <a:t>Winnipeg, Manitoba – Assiniboine Credit Union (ACU) leads the way in bringing members a best in class digital experience. Launching this new digital platform in the midst of a pandemic couldn’t come at a better time for its 125,000 member-owners.</a:t>
            </a:r>
          </a:p>
          <a:p>
            <a:r>
              <a:rPr lang="en-US" sz="1000" dirty="0"/>
              <a:t>“Members have been asking for enhanced ability to bank virtually, while at the same time needing increased security, and that’s exactly what our new ACU digital banking offers.” says Jennifer Mullen- Berube, ACU’s Chief Brand and Innovation Officer. </a:t>
            </a:r>
          </a:p>
          <a:p>
            <a:pPr fontAlgn="base"/>
            <a:r>
              <a:rPr lang="en-US" sz="1000" dirty="0"/>
              <a:t>Sept 30, 2020:  Coming Soon - New ACU Digital Banking Experience  You expect your digital banking to be simple, easy to navigate, and secure. Which is why we’re working to make the ACU website along with our online and mobile banking better, faster and safer than ever before.  What to expect</a:t>
            </a:r>
          </a:p>
          <a:p>
            <a:pPr fontAlgn="base"/>
            <a:r>
              <a:rPr lang="en-US" sz="1000" b="1" dirty="0"/>
              <a:t>ACU Website.</a:t>
            </a:r>
            <a:r>
              <a:rPr lang="en-US" sz="1000" dirty="0"/>
              <a:t> We’ll be rolling out a new website with a shorter, more recognizable </a:t>
            </a:r>
            <a:r>
              <a:rPr lang="en-US" sz="1000" dirty="0" err="1"/>
              <a:t>url</a:t>
            </a:r>
            <a:r>
              <a:rPr lang="en-US" sz="1000" dirty="0"/>
              <a:t> “</a:t>
            </a:r>
            <a:r>
              <a:rPr lang="en-US" sz="1000" dirty="0" err="1"/>
              <a:t>acu.ca</a:t>
            </a:r>
            <a:r>
              <a:rPr lang="en-US" sz="1000" dirty="0"/>
              <a:t>”.  Expect to see a fresh new look as well as easier to find information and content you care about. You’ll also be able to more easily view these pages on your mobile phone or on your tablet.</a:t>
            </a:r>
          </a:p>
        </p:txBody>
      </p:sp>
      <p:sp>
        <p:nvSpPr>
          <p:cNvPr id="82947" name="Slide Number Placeholder 4"/>
          <p:cNvSpPr>
            <a:spLocks noGrp="1"/>
          </p:cNvSpPr>
          <p:nvPr>
            <p:ph type="sldNum" sz="quarter" idx="12"/>
          </p:nvPr>
        </p:nvSpPr>
        <p:spPr>
          <a:xfrm>
            <a:off x="7321782" y="6419581"/>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3B747B9-FA6F-431D-9304-E628A07EA017}" type="slidenum">
              <a:rPr lang="en-US" b="0" smtClean="0">
                <a:solidFill>
                  <a:schemeClr val="bg1"/>
                </a:solidFill>
              </a:rPr>
              <a:pPr/>
              <a:t>99</a:t>
            </a:fld>
            <a:endParaRPr lang="en-US" b="0" dirty="0">
              <a:solidFill>
                <a:schemeClr val="bg1"/>
              </a:solidFill>
            </a:endParaRPr>
          </a:p>
        </p:txBody>
      </p:sp>
      <p:sp>
        <p:nvSpPr>
          <p:cNvPr id="2" name="TextBox 1"/>
          <p:cNvSpPr txBox="1"/>
          <p:nvPr/>
        </p:nvSpPr>
        <p:spPr>
          <a:xfrm>
            <a:off x="8396393" y="6534626"/>
            <a:ext cx="67140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r>
              <a:rPr lang="en-CA" sz="800" b="0" dirty="0">
                <a:ln>
                  <a:solidFill>
                    <a:schemeClr val="bg1"/>
                  </a:solidFill>
                </a:ln>
                <a:solidFill>
                  <a:schemeClr val="tx1"/>
                </a:solidFill>
              </a:rPr>
              <a:t> </a:t>
            </a: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9" descr="Logo, company name&#10;&#10;Description automatically generated">
            <a:extLst>
              <a:ext uri="{FF2B5EF4-FFF2-40B4-BE49-F238E27FC236}">
                <a16:creationId xmlns:a16="http://schemas.microsoft.com/office/drawing/2014/main" id="{CFFDEFF1-C0E9-1E41-AF6E-47B46DECDD63}"/>
              </a:ext>
            </a:extLst>
          </p:cNvPr>
          <p:cNvPicPr>
            <a:picLocks noChangeAspect="1"/>
          </p:cNvPicPr>
          <p:nvPr/>
        </p:nvPicPr>
        <p:blipFill rotWithShape="1">
          <a:blip r:embed="rId4">
            <a:extLst>
              <a:ext uri="{28A0092B-C50C-407E-A947-70E740481C1C}">
                <a14:useLocalDpi xmlns:a14="http://schemas.microsoft.com/office/drawing/2010/main" val="0"/>
              </a:ext>
            </a:extLst>
          </a:blip>
          <a:srcRect t="5412" r="12727" b="13402"/>
          <a:stretch/>
        </p:blipFill>
        <p:spPr>
          <a:xfrm>
            <a:off x="609600" y="600075"/>
            <a:ext cx="2438400" cy="1000125"/>
          </a:xfrm>
          <a:prstGeom prst="rect">
            <a:avLst/>
          </a:prstGeom>
        </p:spPr>
      </p:pic>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2B351-67BD-41D6-8E61-95DBFE92666B}">
  <ds:schemaRefs>
    <ds:schemaRef ds:uri="http://purl.org/dc/dcmitype/"/>
    <ds:schemaRef ds:uri="60842360-5a83-4aa1-b9c7-4c2a819213b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B87E827-B382-4638-BE2E-F82BAE64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E5993D-B1DA-4691-9881-9589EB1C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121740</TotalTime>
  <Words>25302</Words>
  <Application>Microsoft Macintosh PowerPoint</Application>
  <PresentationFormat>On-screen Show (4:3)</PresentationFormat>
  <Paragraphs>4631</Paragraphs>
  <Slides>132</Slides>
  <Notes>128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Links</vt:lpstr>
      </vt:variant>
      <vt:variant>
        <vt:i4>14</vt:i4>
      </vt:variant>
      <vt:variant>
        <vt:lpstr>Slide Titles</vt:lpstr>
      </vt:variant>
      <vt:variant>
        <vt:i4>132</vt:i4>
      </vt:variant>
    </vt:vector>
  </HeadingPairs>
  <TitlesOfParts>
    <vt:vector size="160" baseType="lpstr">
      <vt:lpstr>Arial</vt:lpstr>
      <vt:lpstr>Calibri</vt:lpstr>
      <vt:lpstr>Calibri Light</vt:lpstr>
      <vt:lpstr>inherit</vt:lpstr>
      <vt:lpstr>Neue Montreal</vt:lpstr>
      <vt:lpstr>Nunito</vt:lpstr>
      <vt:lpstr>Poppins</vt:lpstr>
      <vt:lpstr>PT Sans</vt:lpstr>
      <vt:lpstr>Sofia</vt:lpstr>
      <vt:lpstr>source-sans-pro</vt:lpstr>
      <vt:lpstr>Verdana</vt:lpstr>
      <vt:lpstr>Whitney</vt:lpstr>
      <vt:lpstr>Wingdings</vt:lpstr>
      <vt:lpstr>Retrospect</vt:lpstr>
      <vt:lpstr>https://mcvay-my.sharepoint.com/personal/david_mcvay_mcvayandassociates_com/Documents/Shared%20with%20Everyone/Market%20Share%20Banks%20and%20Trusts.xlsm!3.%20BOC%20Summary!R1C1:R10C5</vt:lpstr>
      <vt:lpstr>https://mcvay-my.sharepoint.com/personal/david_mcvay_mcvayandassociates_com/Documents/Shared%20with%20Everyone/Credit%20Union%20Market%20Share.xlsm!6.%20Share%20Summary!R492C1:R502C5</vt:lpstr>
      <vt:lpstr>https://mcvay-my.sharepoint.com/personal/david_mcvay_mcvayandassociates_com/Documents/Shared%20with%20Everyone/Credit%20Union%20Market%20Share.xlsm!7.%20HISA%20Rates!R5C52:R31C54</vt:lpstr>
      <vt:lpstr>https://mcvay-my.sharepoint.com/personal/david_mcvay_mcvayandassociates_com/Documents/Shared%20with%20Everyone/Credit%20Union%20Market%20Share.xlsm!8%20Mtg%20Rates!R3C23:R25C24</vt:lpstr>
      <vt:lpstr>https://mcvay-my.sharepoint.com/personal/david_mcvay_mcvayandassociates_com/Documents/Shared%20with%20Everyone/Credit%20Union%20Market%20Share.xlsm!6.%20Share%20Summary!R6C1:R17C6</vt:lpstr>
      <vt:lpstr>https://mcvay-my.sharepoint.com/personal/david_mcvay_mcvayandassociates_com/Documents/Shared%20with%20Everyone/Credit%20Union%20Market%20Share.xlsm!6.%20Share%20Summary!R17C1:R28C6</vt:lpstr>
      <vt:lpstr>https://mcvay-my.sharepoint.com/personal/david_mcvay_mcvayandassociates_com/Documents/Shared%20with%20Everyone/Credit%20Union%20Market%20Share.xlsm!6.%20Share%20Summary!R29C1:R39C5</vt:lpstr>
      <vt:lpstr>https://mcvay-my.sharepoint.com/personal/david_mcvay_mcvayandassociates_com/Documents/Shared%20with%20Everyone/Credit%20Union%20Market%20Share.xlsm!6.%20Share%20Summary!R66C1:R81C6</vt:lpstr>
      <vt:lpstr>https://mcvay-my.sharepoint.com/personal/david_mcvay_mcvayandassociates_com/Documents/Shared%20with%20Everyone/Credit%20Union%20Market%20Share.xlsm!6.%20Share%20Summary!R85C1:R95C5</vt:lpstr>
      <vt:lpstr>https://mcvay-my.sharepoint.com/personal/david_mcvay_mcvayandassociates_com/Documents/Shared%20with%20Everyone/Credit%20Union%20Market%20Share.xlsm!6.%20Share%20Summary!R171C1:R181C6</vt:lpstr>
      <vt:lpstr>https://mcvay-my.sharepoint.com/personal/david_mcvay_mcvayandassociates_com/Documents/Shared%20with%20Everyone/Credit%20Union%20Market%20Share.xlsm!6.%20Share%20Summary!R259C1:R269C6</vt:lpstr>
      <vt:lpstr>https://mcvay-my.sharepoint.com/personal/david_mcvay_mcvayandassociates_com/Documents/Shared%20with%20Everyone/Credit%20Union%20Market%20Share.xlsm!6.%20Share%20Summary!R503C1:R513C6</vt:lpstr>
      <vt:lpstr>https://mcvay-my.sharepoint.com/personal/david_mcvay_mcvayandassociates_com/Documents/Shared%20with%20Everyone/Credit%20Union%20Market%20Share.xlsm!6.%20Share%20Summary!R476C1:R487C6</vt:lpstr>
      <vt:lpstr>https://mcvay-my.sharepoint.com/personal/david_mcvay_mcvayandassociates_com/Documents/Shared%20with%20Everyone/Credit%20Union%20Market%20Share.xlsm!6.%20Share%20Summary!R468C1:R479C6</vt:lpstr>
      <vt:lpstr> 2021 Credit Union  Market Share</vt:lpstr>
      <vt:lpstr>Contents</vt:lpstr>
      <vt:lpstr>Market Size and Growth Trends</vt:lpstr>
      <vt:lpstr>Market Balances by Province - Total Deposits and Loans</vt:lpstr>
      <vt:lpstr>Credit Union and CP Member Growth by Province</vt:lpstr>
      <vt:lpstr>PowerPoint Presentation</vt:lpstr>
      <vt:lpstr>Top 25 Credit Unions – Distribution Effectiveness</vt:lpstr>
      <vt:lpstr>Total Personal Provincial Share Summary Ranked by 12 month change in Provincial Share</vt:lpstr>
      <vt:lpstr>Total Deposits Provincial Share Summary Ranked by 12 month change in Provincial share.</vt:lpstr>
      <vt:lpstr>Total Loans Provincial Share Summary  Ranked by 12 month change in Provincial share.</vt:lpstr>
      <vt:lpstr>High-Rate Savings and Mortgage Rates</vt:lpstr>
      <vt:lpstr>Quebec </vt:lpstr>
      <vt:lpstr>% Changes in Share of Total Market</vt:lpstr>
      <vt:lpstr>% Changes in Share of Total Market </vt:lpstr>
      <vt:lpstr>5 Year % Change in Share of Quebec Banks and Credit Unions </vt:lpstr>
      <vt:lpstr>Press Releases</vt:lpstr>
      <vt:lpstr>British Columbia</vt:lpstr>
      <vt:lpstr>Total Personal – BC Credit Unions Change in share of total market – all sectors</vt:lpstr>
      <vt:lpstr>Personal Deposits– BC Credit Unions Change in share of total market – all sectors</vt:lpstr>
      <vt:lpstr>Personal Loans – BC Credit Unions Change in share of total market – all sectors</vt:lpstr>
      <vt:lpstr>Total Personal – BC Credit Unions Change in share of BC Banks and Credit Unions</vt:lpstr>
      <vt:lpstr>Personal Deposits – BC Credit Unions Change in share of BC Banks and Credit Unions</vt:lpstr>
      <vt:lpstr>Personal Loans – BC Credit Unions Change in share of BC Banks and Credit Unions</vt:lpstr>
      <vt:lpstr>% Changes in Share of Total Market </vt:lpstr>
      <vt:lpstr>% Changes in Share of BC Banks and Credit Unions </vt:lpstr>
      <vt:lpstr>Press Releases</vt:lpstr>
      <vt:lpstr>% Changes in Share of Total Market </vt:lpstr>
      <vt:lpstr>% Changes in Share of Total Market </vt:lpstr>
      <vt:lpstr>% Changes in Share of BC Banks and Credit Unions </vt:lpstr>
      <vt:lpstr>Press Releases</vt:lpstr>
      <vt:lpstr>% Changes in Share of Total Market</vt:lpstr>
      <vt:lpstr>% Changes in Share of BC Banks and Credit Unions</vt:lpstr>
      <vt:lpstr>Press Releases</vt:lpstr>
      <vt:lpstr>% Changes in Share of Total Market</vt:lpstr>
      <vt:lpstr>% Changes in Share of BC Banks and Credit Unions</vt:lpstr>
      <vt:lpstr>Press Releases</vt:lpstr>
      <vt:lpstr>% Changes in Share of Total Market</vt:lpstr>
      <vt:lpstr>% Changes in Share of BC Banks and Credit Unions </vt:lpstr>
      <vt:lpstr>Press Releases</vt:lpstr>
      <vt:lpstr>% Changes in Share of Total Market</vt:lpstr>
      <vt:lpstr>% Changes in Share of BC Banks and Credit Unions</vt:lpstr>
      <vt:lpstr>Press Releases</vt:lpstr>
      <vt:lpstr>% Changes in Share of Total Market</vt:lpstr>
      <vt:lpstr>% Changes in Share of BC Banks and Credit Unions </vt:lpstr>
      <vt:lpstr>Press Releases</vt:lpstr>
      <vt:lpstr>% Changes in Share of Total Market</vt:lpstr>
      <vt:lpstr>% Changes in Share of BC Banks and Credit Unions </vt:lpstr>
      <vt:lpstr>Press Releases</vt:lpstr>
      <vt:lpstr>Alberta</vt:lpstr>
      <vt:lpstr>Total Personal – Alberta Credit Unions  Change in share of total market – all sectors</vt:lpstr>
      <vt:lpstr>Deposits– Alberta Credit Unions Change in share of total market – all sectors</vt:lpstr>
      <vt:lpstr>Loans and Mortgages – Alberta Credit Unions Change in share of total market – all sectors</vt:lpstr>
      <vt:lpstr>Total Personal – Alberta Credit Unions  Change in share of Alberta Banks and Credit Unions</vt:lpstr>
      <vt:lpstr>Deposits– Alberta Credit Unions Change in share of Alberta Banks and Credit Unions</vt:lpstr>
      <vt:lpstr>Loans and Mortgages – Alberta Credit Unions Change in share of Alberta Banks and Credit Unions</vt:lpstr>
      <vt:lpstr>% Changes in Share of Total Market</vt:lpstr>
      <vt:lpstr>% Changes in Share of Alberta Bank and Credit Union Market</vt:lpstr>
      <vt:lpstr>Press Releases</vt:lpstr>
      <vt:lpstr>% Changes in Share of Total Market</vt:lpstr>
      <vt:lpstr>% Changes in Share of Total Market</vt:lpstr>
      <vt:lpstr>% Changes in Share of Alberta Banks and Credit Unions</vt:lpstr>
      <vt:lpstr>Press Releases</vt:lpstr>
      <vt:lpstr>% Changes in Share of Total Market</vt:lpstr>
      <vt:lpstr>% Changes in Share of Alberta Banks and Credit Unions</vt:lpstr>
      <vt:lpstr>Press Releases</vt:lpstr>
      <vt:lpstr>Saskatchewan</vt:lpstr>
      <vt:lpstr>Total Personal – Saskatchewan Credit Unions Change in share of total market – all sectors</vt:lpstr>
      <vt:lpstr>Total Deposits – Saskatchewan Credit Unions Change in share of total market – all sectors</vt:lpstr>
      <vt:lpstr>Total Loans – Saskatchewan Credit Unions Change in share of total market – all sectors</vt:lpstr>
      <vt:lpstr>Total Personal – Saskatchewan Credit Unions % Change in share of Saskatchewan banks and credit unions</vt:lpstr>
      <vt:lpstr>Total Deposits – Saskatchewan Credit Unions % Change in share of Saskatchewan banks and credit unions</vt:lpstr>
      <vt:lpstr>Total Loans – Saskatchewan Credit Unions % Change in share of Saskatchewan banks and credit unions</vt:lpstr>
      <vt:lpstr> % Changes in Share of Total Market</vt:lpstr>
      <vt:lpstr> % Changes in Share of Saskatchewan Banks and Credit Unions</vt:lpstr>
      <vt:lpstr> Press Releases</vt:lpstr>
      <vt:lpstr>% Changes in Share of Total Market</vt:lpstr>
      <vt:lpstr>% Changes in Share of Saskatchewan Banks and Credit Unions </vt:lpstr>
      <vt:lpstr>Press Releases</vt:lpstr>
      <vt:lpstr>% Changes in Share of Total Market </vt:lpstr>
      <vt:lpstr>% Changes in Share of Saskatchewan Banks and Credit Unions </vt:lpstr>
      <vt:lpstr>Press Releases</vt:lpstr>
      <vt:lpstr>% Changes in Share of Total Market </vt:lpstr>
      <vt:lpstr>% Changes in Share of Saskatchewan Banks and Credit Unions </vt:lpstr>
      <vt:lpstr>Manitoba</vt:lpstr>
      <vt:lpstr>Total Personal – Manitoba Credit Unions Change in share of total market – all sectors</vt:lpstr>
      <vt:lpstr>Total Deposits – Manitoba Credit Unions Change in share of total market – all sectors</vt:lpstr>
      <vt:lpstr>Total Loans – Manitoba Credit Unions Change in share of total market – all sectors</vt:lpstr>
      <vt:lpstr>Total Personal – Manitoba Credit Unions Changes in share of Manitoba Banks and Credit Unions</vt:lpstr>
      <vt:lpstr>Total Deposits – Manitoba Credit Unions Changes in share of Manitoba Banks and Credit Unions</vt:lpstr>
      <vt:lpstr>Total Loans – Manitoba Credit Unions Changes in share of Manitoba Banks and Credit Unions</vt:lpstr>
      <vt:lpstr>% Changes in Share of Total Market </vt:lpstr>
      <vt:lpstr>% Changes in Share of Manitoba Banks and Credit Unions </vt:lpstr>
      <vt:lpstr>Press Releases</vt:lpstr>
      <vt:lpstr>% Changes in Share of Total Market </vt:lpstr>
      <vt:lpstr>% change in share of Manitoba Banks and Credit Unions</vt:lpstr>
      <vt:lpstr>Press Releases</vt:lpstr>
      <vt:lpstr>% Changes in Share of Total Market </vt:lpstr>
      <vt:lpstr>% Change in Share of Manitoba Banks and Credit Unions </vt:lpstr>
      <vt:lpstr>Press Releases</vt:lpstr>
      <vt:lpstr>% Changes in Share of Total Market </vt:lpstr>
      <vt:lpstr>% Changes in Share of Manitoba Banks and Credit Unions</vt:lpstr>
      <vt:lpstr>Press Releases</vt:lpstr>
      <vt:lpstr>% Changes in Share of Total Market </vt:lpstr>
      <vt:lpstr>% Changes in Share of Manitoba Banks and Credit Unions</vt:lpstr>
      <vt:lpstr>Press Releases</vt:lpstr>
      <vt:lpstr>Ontario</vt:lpstr>
      <vt:lpstr>Total Personal – Ontario Credit Unions Change in share of total market – all sectors</vt:lpstr>
      <vt:lpstr>Total Personal Deposits – Ontario Credit Unions Change in share of total market – all sectors</vt:lpstr>
      <vt:lpstr>Total Personal Loans – Ontario Credit Unions Change in share of total market – all sectors</vt:lpstr>
      <vt:lpstr>Total Personal – Ontario Credit Unions Change in share of Ontario banks and credit unions</vt:lpstr>
      <vt:lpstr>Total Deposits – Ontario Credit Unions Change in share of Ontario Banks and Credit Unions</vt:lpstr>
      <vt:lpstr>Total Loans – Ontario Credit Unions Change in share of Ontario Banks and Credit Unions</vt:lpstr>
      <vt:lpstr>% Changes in Share of Total Market </vt:lpstr>
      <vt:lpstr>% Change in Share of Ontario Banks and Credit Unions </vt:lpstr>
      <vt:lpstr>Press Releases</vt:lpstr>
      <vt:lpstr> % Changes in Share of Total Market </vt:lpstr>
      <vt:lpstr> % Change in Share of Ontario Banks and Credit Unions </vt:lpstr>
      <vt:lpstr>PowerPoint Presentation</vt:lpstr>
      <vt:lpstr>Press Releases </vt:lpstr>
      <vt:lpstr>  % Changes in Share of Total Market </vt:lpstr>
      <vt:lpstr> % Change in Share of Ontario Banks and Credit Unions </vt:lpstr>
      <vt:lpstr>Press Releases</vt:lpstr>
      <vt:lpstr>% Changes in Share of Total Market</vt:lpstr>
      <vt:lpstr>% Change in Share of Ontario Banks and Credit Unions</vt:lpstr>
      <vt:lpstr>Press releases</vt:lpstr>
      <vt:lpstr>% Changes in Share of Total Market</vt:lpstr>
      <vt:lpstr>% Changes in Share of Ontario Banks and Credit Unions</vt:lpstr>
      <vt:lpstr>Press Releases</vt:lpstr>
      <vt:lpstr>National </vt:lpstr>
      <vt:lpstr>PowerPoint Presentation</vt:lpstr>
      <vt:lpstr>PowerPoint Presentation</vt:lpstr>
      <vt:lpstr>PowerPoint Presentation</vt:lpstr>
    </vt:vector>
  </TitlesOfParts>
  <Manager/>
  <Company>McVay and Associates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subject/>
  <dc:creator>David McVay</dc:creator>
  <cp:keywords/>
  <dc:description/>
  <cp:lastModifiedBy>David  McVay</cp:lastModifiedBy>
  <cp:revision>2769</cp:revision>
  <cp:lastPrinted>2021-04-17T15:43:16Z</cp:lastPrinted>
  <dcterms:created xsi:type="dcterms:W3CDTF">2002-05-29T17:14:36Z</dcterms:created>
  <dcterms:modified xsi:type="dcterms:W3CDTF">2021-12-20T16:46:56Z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