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10.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4.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5.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6.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7.xml" ContentType="application/vnd.openxmlformats-officedocument.presentationml.notesSlide+xml"/>
  <Override PartName="/ppt/charts/chart15.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3.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4.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5.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6.xml" ContentType="application/vnd.openxmlformats-officedocument.presentationml.notesSlide+xml"/>
  <Override PartName="/ppt/charts/chart20.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3.xml" ContentType="application/vnd.openxmlformats-officedocument.presentationml.notesSl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4.xml" ContentType="application/vnd.openxmlformats-officedocument.presentationml.notesSlid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5.xml" ContentType="application/vnd.openxmlformats-officedocument.presentationml.notesSlid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6.xml" ContentType="application/vnd.openxmlformats-officedocument.presentationml.notesSlide+xml"/>
  <Override PartName="/ppt/charts/chart25.xml" ContentType="application/vnd.openxmlformats-officedocument.drawingml.chart+xml"/>
  <Override PartName="/ppt/notesSlides/notesSlide47.xml" ContentType="application/vnd.openxmlformats-officedocument.presentationml.notesSlid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3.xml" ContentType="application/vnd.openxmlformats-officedocument.presentationml.notesSlid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4.xml" ContentType="application/vnd.openxmlformats-officedocument.presentationml.notesSl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5.xml" ContentType="application/vnd.openxmlformats-officedocument.presentationml.notesSl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6.xml" ContentType="application/vnd.openxmlformats-officedocument.presentationml.notesSlid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32.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60.xml" ContentType="application/vnd.openxmlformats-officedocument.presentationml.notesSlide+xml"/>
  <Override PartName="/ppt/charts/chart3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4.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63.xml" ContentType="application/vnd.openxmlformats-officedocument.presentationml.notesSlide+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6.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66.xml" ContentType="application/vnd.openxmlformats-officedocument.presentationml.notesSlide+xml"/>
  <Override PartName="/ppt/charts/chart37.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69.xml" ContentType="application/vnd.openxmlformats-officedocument.presentationml.notesSlid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72.xml" ContentType="application/vnd.openxmlformats-officedocument.presentationml.notesSlide+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42.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75.xml" ContentType="application/vnd.openxmlformats-officedocument.presentationml.notesSlide+xml"/>
  <Override PartName="/ppt/charts/chart43.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44.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78.xml" ContentType="application/vnd.openxmlformats-officedocument.presentationml.notesSlide+xml"/>
  <Override PartName="/ppt/charts/chart45.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46.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81.xml" ContentType="application/vnd.openxmlformats-officedocument.presentationml.notesSlide+xml"/>
  <Override PartName="/ppt/charts/chart47.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4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84.xml" ContentType="application/vnd.openxmlformats-officedocument.presentationml.notesSlide+xml"/>
  <Override PartName="/ppt/charts/chart49.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50.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87.xml" ContentType="application/vnd.openxmlformats-officedocument.presentationml.notesSlide+xml"/>
  <Override PartName="/ppt/charts/chart51.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52.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90.xml" ContentType="application/vnd.openxmlformats-officedocument.presentationml.notesSlide+xml"/>
  <Override PartName="/ppt/charts/chart53.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91.xml" ContentType="application/vnd.openxmlformats-officedocument.presentationml.notesSlide+xml"/>
  <Override PartName="/ppt/charts/chart54.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92.xml" ContentType="application/vnd.openxmlformats-officedocument.presentationml.notesSlide+xml"/>
  <Override PartName="/ppt/charts/chart55.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6.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57.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95.xml" ContentType="application/vnd.openxmlformats-officedocument.presentationml.notesSlide+xml"/>
  <Override PartName="/ppt/charts/chart58.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59.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98.xml" ContentType="application/vnd.openxmlformats-officedocument.presentationml.notesSlide+xml"/>
  <Override PartName="/ppt/charts/chart60.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99.xml" ContentType="application/vnd.openxmlformats-officedocument.presentationml.notesSlide+xml"/>
  <Override PartName="/ppt/charts/chart61.xml" ContentType="application/vnd.openxmlformats-officedocument.drawingml.chart+xml"/>
  <Override PartName="/ppt/charts/style57.xml" ContentType="application/vnd.ms-office.chartstyle+xml"/>
  <Override PartName="/ppt/charts/colors57.xml" ContentType="application/vnd.ms-office.chartcolorstyle+xml"/>
  <Override PartName="/ppt/notesSlides/notesSlide100.xml" ContentType="application/vnd.openxmlformats-officedocument.presentationml.notesSlide+xml"/>
  <Override PartName="/ppt/charts/chart62.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101.xml" ContentType="application/vnd.openxmlformats-officedocument.presentationml.notesSlide+xml"/>
  <Override PartName="/ppt/charts/chart63.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102.xml" ContentType="application/vnd.openxmlformats-officedocument.presentationml.notesSlide+xml"/>
  <Override PartName="/ppt/charts/chart64.xml" ContentType="application/vnd.openxmlformats-officedocument.drawingml.chart+xml"/>
  <Override PartName="/ppt/charts/style60.xml" ContentType="application/vnd.ms-office.chartstyle+xml"/>
  <Override PartName="/ppt/charts/colors60.xml" ContentType="application/vnd.ms-office.chartcolorstyle+xml"/>
  <Override PartName="/ppt/notesSlides/notesSlide103.xml" ContentType="application/vnd.openxmlformats-officedocument.presentationml.notesSlide+xml"/>
  <Override PartName="/ppt/charts/chart65.xml" ContentType="application/vnd.openxmlformats-officedocument.drawingml.chart+xml"/>
  <Override PartName="/ppt/charts/style61.xml" ContentType="application/vnd.ms-office.chartstyle+xml"/>
  <Override PartName="/ppt/charts/colors61.xml" ContentType="application/vnd.ms-office.chartcolorstyle+xml"/>
  <Override PartName="/ppt/notesSlides/notesSlide104.xml" ContentType="application/vnd.openxmlformats-officedocument.presentationml.notesSlide+xml"/>
  <Override PartName="/ppt/charts/chart66.xml" ContentType="application/vnd.openxmlformats-officedocument.drawingml.chart+xml"/>
  <Override PartName="/ppt/charts/style62.xml" ContentType="application/vnd.ms-office.chartstyle+xml"/>
  <Override PartName="/ppt/charts/colors62.xml" ContentType="application/vnd.ms-office.chartcolorstyle+xml"/>
  <Override PartName="/ppt/notesSlides/notesSlide105.xml" ContentType="application/vnd.openxmlformats-officedocument.presentationml.notesSlide+xml"/>
  <Override PartName="/ppt/charts/chart67.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106.xml" ContentType="application/vnd.openxmlformats-officedocument.presentationml.notesSlide+xml"/>
  <Override PartName="/ppt/charts/chart68.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107.xml" ContentType="application/vnd.openxmlformats-officedocument.presentationml.notesSlide+xml"/>
  <Override PartName="/ppt/charts/chart69.xml" ContentType="application/vnd.openxmlformats-officedocument.drawingml.chart+xml"/>
  <Override PartName="/ppt/charts/style65.xml" ContentType="application/vnd.ms-office.chartstyle+xml"/>
  <Override PartName="/ppt/charts/colors65.xml" ContentType="application/vnd.ms-office.chartcolorstyle+xml"/>
  <Override PartName="/ppt/notesSlides/notesSlide108.xml" ContentType="application/vnd.openxmlformats-officedocument.presentationml.notesSlide+xml"/>
  <Override PartName="/ppt/charts/chart70.xml" ContentType="application/vnd.openxmlformats-officedocument.drawingml.chart+xml"/>
  <Override PartName="/ppt/charts/style66.xml" ContentType="application/vnd.ms-office.chartstyle+xml"/>
  <Override PartName="/ppt/charts/colors66.xml" ContentType="application/vnd.ms-office.chartcolorstyle+xml"/>
  <Override PartName="/ppt/notesSlides/notesSlide109.xml" ContentType="application/vnd.openxmlformats-officedocument.presentationml.notesSlide+xml"/>
  <Override PartName="/ppt/charts/chart71.xml" ContentType="application/vnd.openxmlformats-officedocument.drawingml.chart+xml"/>
  <Override PartName="/ppt/charts/style67.xml" ContentType="application/vnd.ms-office.chartstyle+xml"/>
  <Override PartName="/ppt/charts/colors67.xml" ContentType="application/vnd.ms-office.chartcolorstyle+xml"/>
  <Override PartName="/ppt/notesSlides/notesSlide110.xml" ContentType="application/vnd.openxmlformats-officedocument.presentationml.notesSlide+xml"/>
  <Override PartName="/ppt/charts/chart72.xml" ContentType="application/vnd.openxmlformats-officedocument.drawingml.chart+xml"/>
  <Override PartName="/ppt/charts/style68.xml" ContentType="application/vnd.ms-office.chartstyle+xml"/>
  <Override PartName="/ppt/charts/colors68.xml" ContentType="application/vnd.ms-office.chartcolorstyle+xml"/>
  <Override PartName="/ppt/notesSlides/notesSlide111.xml" ContentType="application/vnd.openxmlformats-officedocument.presentationml.notesSlide+xml"/>
  <Override PartName="/ppt/charts/chart73.xml" ContentType="application/vnd.openxmlformats-officedocument.drawingml.chart+xml"/>
  <Override PartName="/ppt/charts/style69.xml" ContentType="application/vnd.ms-office.chartstyle+xml"/>
  <Override PartName="/ppt/charts/colors69.xml" ContentType="application/vnd.ms-office.chartcolorstyle+xml"/>
  <Override PartName="/ppt/notesSlides/notesSlide112.xml" ContentType="application/vnd.openxmlformats-officedocument.presentationml.notesSlide+xml"/>
  <Override PartName="/ppt/charts/chart74.xml" ContentType="application/vnd.openxmlformats-officedocument.drawingml.chart+xml"/>
  <Override PartName="/ppt/charts/style70.xml" ContentType="application/vnd.ms-office.chartstyle+xml"/>
  <Override PartName="/ppt/charts/colors70.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856" r:id="rId4"/>
    <p:sldMasterId id="2147483869" r:id="rId5"/>
  </p:sldMasterIdLst>
  <p:notesMasterIdLst>
    <p:notesMasterId r:id="rId121"/>
  </p:notesMasterIdLst>
  <p:handoutMasterIdLst>
    <p:handoutMasterId r:id="rId122"/>
  </p:handoutMasterIdLst>
  <p:sldIdLst>
    <p:sldId id="257" r:id="rId6"/>
    <p:sldId id="425" r:id="rId7"/>
    <p:sldId id="583" r:id="rId8"/>
    <p:sldId id="760" r:id="rId9"/>
    <p:sldId id="407" r:id="rId10"/>
    <p:sldId id="408" r:id="rId11"/>
    <p:sldId id="475" r:id="rId12"/>
    <p:sldId id="791" r:id="rId13"/>
    <p:sldId id="399" r:id="rId14"/>
    <p:sldId id="793" r:id="rId15"/>
    <p:sldId id="736" r:id="rId16"/>
    <p:sldId id="737" r:id="rId17"/>
    <p:sldId id="768" r:id="rId18"/>
    <p:sldId id="792" r:id="rId19"/>
    <p:sldId id="794" r:id="rId20"/>
    <p:sldId id="739" r:id="rId21"/>
    <p:sldId id="769" r:id="rId22"/>
    <p:sldId id="586" r:id="rId23"/>
    <p:sldId id="725" r:id="rId24"/>
    <p:sldId id="410" r:id="rId25"/>
    <p:sldId id="411" r:id="rId26"/>
    <p:sldId id="484" r:id="rId27"/>
    <p:sldId id="403" r:id="rId28"/>
    <p:sldId id="652" r:id="rId29"/>
    <p:sldId id="653" r:id="rId30"/>
    <p:sldId id="654" r:id="rId31"/>
    <p:sldId id="770" r:id="rId32"/>
    <p:sldId id="589" r:id="rId33"/>
    <p:sldId id="412" r:id="rId34"/>
    <p:sldId id="413" r:id="rId35"/>
    <p:sldId id="488" r:id="rId36"/>
    <p:sldId id="404" r:id="rId37"/>
    <p:sldId id="659" r:id="rId38"/>
    <p:sldId id="660" r:id="rId39"/>
    <p:sldId id="661" r:id="rId40"/>
    <p:sldId id="771" r:id="rId41"/>
    <p:sldId id="594" r:id="rId42"/>
    <p:sldId id="759" r:id="rId43"/>
    <p:sldId id="419" r:id="rId44"/>
    <p:sldId id="420" r:id="rId45"/>
    <p:sldId id="490" r:id="rId46"/>
    <p:sldId id="405" r:id="rId47"/>
    <p:sldId id="728" r:id="rId48"/>
    <p:sldId id="667" r:id="rId49"/>
    <p:sldId id="668" r:id="rId50"/>
    <p:sldId id="772" r:id="rId51"/>
    <p:sldId id="597" r:id="rId52"/>
    <p:sldId id="713" r:id="rId53"/>
    <p:sldId id="422" r:id="rId54"/>
    <p:sldId id="773" r:id="rId55"/>
    <p:sldId id="494" r:id="rId56"/>
    <p:sldId id="493" r:id="rId57"/>
    <p:sldId id="673" r:id="rId58"/>
    <p:sldId id="729" r:id="rId59"/>
    <p:sldId id="675" r:id="rId60"/>
    <p:sldId id="774" r:id="rId61"/>
    <p:sldId id="678" r:id="rId62"/>
    <p:sldId id="795" r:id="rId63"/>
    <p:sldId id="796" r:id="rId64"/>
    <p:sldId id="776" r:id="rId65"/>
    <p:sldId id="600" r:id="rId66"/>
    <p:sldId id="732" r:id="rId67"/>
    <p:sldId id="741" r:id="rId68"/>
    <p:sldId id="751" r:id="rId69"/>
    <p:sldId id="752" r:id="rId70"/>
    <p:sldId id="753" r:id="rId71"/>
    <p:sldId id="681" r:id="rId72"/>
    <p:sldId id="682" r:id="rId73"/>
    <p:sldId id="742" r:id="rId74"/>
    <p:sldId id="683" r:id="rId75"/>
    <p:sldId id="684" r:id="rId76"/>
    <p:sldId id="743" r:id="rId77"/>
    <p:sldId id="685" r:id="rId78"/>
    <p:sldId id="686" r:id="rId79"/>
    <p:sldId id="710" r:id="rId80"/>
    <p:sldId id="610" r:id="rId81"/>
    <p:sldId id="783" r:id="rId82"/>
    <p:sldId id="744" r:id="rId83"/>
    <p:sldId id="688" r:id="rId84"/>
    <p:sldId id="689" r:id="rId85"/>
    <p:sldId id="381" r:id="rId86"/>
    <p:sldId id="692" r:id="rId87"/>
    <p:sldId id="693" r:id="rId88"/>
    <p:sldId id="427" r:id="rId89"/>
    <p:sldId id="694" r:id="rId90"/>
    <p:sldId id="695" r:id="rId91"/>
    <p:sldId id="384" r:id="rId92"/>
    <p:sldId id="701" r:id="rId93"/>
    <p:sldId id="764" r:id="rId94"/>
    <p:sldId id="540" r:id="rId95"/>
    <p:sldId id="775" r:id="rId96"/>
    <p:sldId id="718" r:id="rId97"/>
    <p:sldId id="763" r:id="rId98"/>
    <p:sldId id="700" r:id="rId99"/>
    <p:sldId id="784" r:id="rId100"/>
    <p:sldId id="734" r:id="rId101"/>
    <p:sldId id="755" r:id="rId102"/>
    <p:sldId id="756" r:id="rId103"/>
    <p:sldId id="757" r:id="rId104"/>
    <p:sldId id="697" r:id="rId105"/>
    <p:sldId id="785" r:id="rId106"/>
    <p:sldId id="746" r:id="rId107"/>
    <p:sldId id="696" r:id="rId108"/>
    <p:sldId id="786" r:id="rId109"/>
    <p:sldId id="704" r:id="rId110"/>
    <p:sldId id="787" r:id="rId111"/>
    <p:sldId id="706" r:id="rId112"/>
    <p:sldId id="789" r:id="rId113"/>
    <p:sldId id="747" r:id="rId114"/>
    <p:sldId id="790" r:id="rId115"/>
    <p:sldId id="777" r:id="rId116"/>
    <p:sldId id="781" r:id="rId117"/>
    <p:sldId id="778" r:id="rId118"/>
    <p:sldId id="779" r:id="rId119"/>
    <p:sldId id="780" r:id="rId120"/>
  </p:sldIdLst>
  <p:sldSz cx="9144000" cy="6858000" type="screen4x3"/>
  <p:notesSz cx="7077075" cy="9385300"/>
  <p:defaultTextStyle>
    <a:defPPr>
      <a:defRPr lang="en-US"/>
    </a:defPPr>
    <a:lvl1pPr algn="l" rtl="0" fontAlgn="base">
      <a:spcBef>
        <a:spcPct val="0"/>
      </a:spcBef>
      <a:spcAft>
        <a:spcPct val="0"/>
      </a:spcAft>
      <a:defRPr sz="1200" kern="1200">
        <a:solidFill>
          <a:schemeClr val="tx1"/>
        </a:solidFill>
        <a:latin typeface="Verdana" pitchFamily="34" charset="0"/>
        <a:ea typeface="+mn-ea"/>
        <a:cs typeface="+mn-cs"/>
      </a:defRPr>
    </a:lvl1pPr>
    <a:lvl2pPr marL="457200" algn="l" rtl="0" fontAlgn="base">
      <a:spcBef>
        <a:spcPct val="0"/>
      </a:spcBef>
      <a:spcAft>
        <a:spcPct val="0"/>
      </a:spcAft>
      <a:defRPr sz="1200" kern="1200">
        <a:solidFill>
          <a:schemeClr val="tx1"/>
        </a:solidFill>
        <a:latin typeface="Verdana" pitchFamily="34" charset="0"/>
        <a:ea typeface="+mn-ea"/>
        <a:cs typeface="+mn-cs"/>
      </a:defRPr>
    </a:lvl2pPr>
    <a:lvl3pPr marL="914400" algn="l" rtl="0" fontAlgn="base">
      <a:spcBef>
        <a:spcPct val="0"/>
      </a:spcBef>
      <a:spcAft>
        <a:spcPct val="0"/>
      </a:spcAft>
      <a:defRPr sz="1200" kern="1200">
        <a:solidFill>
          <a:schemeClr val="tx1"/>
        </a:solidFill>
        <a:latin typeface="Verdana" pitchFamily="34" charset="0"/>
        <a:ea typeface="+mn-ea"/>
        <a:cs typeface="+mn-cs"/>
      </a:defRPr>
    </a:lvl3pPr>
    <a:lvl4pPr marL="1371600" algn="l" rtl="0" fontAlgn="base">
      <a:spcBef>
        <a:spcPct val="0"/>
      </a:spcBef>
      <a:spcAft>
        <a:spcPct val="0"/>
      </a:spcAft>
      <a:defRPr sz="1200" kern="1200">
        <a:solidFill>
          <a:schemeClr val="tx1"/>
        </a:solidFill>
        <a:latin typeface="Verdana" pitchFamily="34" charset="0"/>
        <a:ea typeface="+mn-ea"/>
        <a:cs typeface="+mn-cs"/>
      </a:defRPr>
    </a:lvl4pPr>
    <a:lvl5pPr marL="1828800" algn="l" rtl="0" fontAlgn="base">
      <a:spcBef>
        <a:spcPct val="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Verdana" pitchFamily="34" charset="0"/>
        <a:ea typeface="+mn-ea"/>
        <a:cs typeface="+mn-cs"/>
      </a:defRPr>
    </a:lvl6pPr>
    <a:lvl7pPr marL="2743200" algn="l" defTabSz="914400" rtl="0" eaLnBrk="1" latinLnBrk="0" hangingPunct="1">
      <a:defRPr sz="1200" kern="1200">
        <a:solidFill>
          <a:schemeClr val="tx1"/>
        </a:solidFill>
        <a:latin typeface="Verdana" pitchFamily="34" charset="0"/>
        <a:ea typeface="+mn-ea"/>
        <a:cs typeface="+mn-cs"/>
      </a:defRPr>
    </a:lvl7pPr>
    <a:lvl8pPr marL="3200400" algn="l" defTabSz="914400" rtl="0" eaLnBrk="1" latinLnBrk="0" hangingPunct="1">
      <a:defRPr sz="1200" kern="1200">
        <a:solidFill>
          <a:schemeClr val="tx1"/>
        </a:solidFill>
        <a:latin typeface="Verdana" pitchFamily="34" charset="0"/>
        <a:ea typeface="+mn-ea"/>
        <a:cs typeface="+mn-cs"/>
      </a:defRPr>
    </a:lvl8pPr>
    <a:lvl9pPr marL="3657600" algn="l" defTabSz="914400" rtl="0" eaLnBrk="1" latinLnBrk="0" hangingPunct="1">
      <a:defRPr sz="12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Horne" initials="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42"/>
    <a:srgbClr val="009BD6"/>
    <a:srgbClr val="FF6600"/>
    <a:srgbClr val="AB7942"/>
    <a:srgbClr val="009999"/>
    <a:srgbClr val="C93600"/>
    <a:srgbClr val="B53101"/>
    <a:srgbClr val="1EFF51"/>
    <a:srgbClr val="0432FF"/>
    <a:srgbClr val="EE00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796E4C-6031-4F96-8A00-6341D0E45839}" v="129" dt="2020-04-19T19:52:50.906"/>
    <p1510:client id="{857FD97F-7EA1-423B-9F69-FBA6B28D2EF1}" v="1" dt="2020-04-19T23:24:34.7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1" autoAdjust="0"/>
    <p:restoredTop sz="96293" autoAdjust="0"/>
  </p:normalViewPr>
  <p:slideViewPr>
    <p:cSldViewPr>
      <p:cViewPr varScale="1">
        <p:scale>
          <a:sx n="148" d="100"/>
          <a:sy n="148" d="100"/>
        </p:scale>
        <p:origin x="200" y="1392"/>
      </p:cViewPr>
      <p:guideLst>
        <p:guide orient="horz" pos="220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80" d="100"/>
          <a:sy n="180" d="100"/>
        </p:scale>
        <p:origin x="1128" y="144"/>
      </p:cViewPr>
      <p:guideLst>
        <p:guide orient="horz" pos="2957"/>
        <p:guide pos="223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commentAuthors" Target="commentAuthors.xml"/><Relationship Id="rId128"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1.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16.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21.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18.xml"/><Relationship Id="rId1" Type="http://schemas.microsoft.com/office/2011/relationships/chartStyle" Target="style18.xml"/></Relationships>
</file>

<file path=ppt/charts/_rels/chart22.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26.xml"/><Relationship Id="rId1" Type="http://schemas.microsoft.com/office/2011/relationships/chartStyle" Target="style26.xml"/></Relationships>
</file>

<file path=ppt/charts/_rels/chart31.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27.xml"/><Relationship Id="rId1" Type="http://schemas.microsoft.com/office/2011/relationships/chartStyle" Target="style27.xml"/></Relationships>
</file>

<file path=ppt/charts/_rels/chart32.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28.xml"/><Relationship Id="rId1" Type="http://schemas.microsoft.com/office/2011/relationships/chartStyle" Target="style28.xml"/></Relationships>
</file>

<file path=ppt/charts/_rels/chart33.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29.xml"/><Relationship Id="rId1" Type="http://schemas.microsoft.com/office/2011/relationships/chartStyle" Target="style29.xml"/></Relationships>
</file>

<file path=ppt/charts/_rels/chart34.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30.xml"/><Relationship Id="rId1" Type="http://schemas.microsoft.com/office/2011/relationships/chartStyle" Target="style30.xml"/></Relationships>
</file>

<file path=ppt/charts/_rels/chart35.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31.xml"/><Relationship Id="rId1" Type="http://schemas.microsoft.com/office/2011/relationships/chartStyle" Target="style31.xml"/></Relationships>
</file>

<file path=ppt/charts/_rels/chart36.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32.xml"/><Relationship Id="rId1" Type="http://schemas.microsoft.com/office/2011/relationships/chartStyle" Target="style32.xml"/></Relationships>
</file>

<file path=ppt/charts/_rels/chart37.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33.xml"/><Relationship Id="rId1" Type="http://schemas.microsoft.com/office/2011/relationships/chartStyle" Target="style33.xml"/></Relationships>
</file>

<file path=ppt/charts/_rels/chart38.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34.xml"/><Relationship Id="rId1" Type="http://schemas.microsoft.com/office/2011/relationships/chartStyle" Target="style34.xml"/></Relationships>
</file>

<file path=ppt/charts/_rels/chart39.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36.xml"/><Relationship Id="rId1" Type="http://schemas.microsoft.com/office/2011/relationships/chartStyle" Target="style36.xml"/></Relationships>
</file>

<file path=ppt/charts/_rels/chart41.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37.xml"/><Relationship Id="rId1" Type="http://schemas.microsoft.com/office/2011/relationships/chartStyle" Target="style37.xml"/></Relationships>
</file>

<file path=ppt/charts/_rels/chart42.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38.xml"/><Relationship Id="rId1" Type="http://schemas.microsoft.com/office/2011/relationships/chartStyle" Target="style38.xml"/></Relationships>
</file>

<file path=ppt/charts/_rels/chart43.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39.xml"/><Relationship Id="rId1" Type="http://schemas.microsoft.com/office/2011/relationships/chartStyle" Target="style39.xml"/></Relationships>
</file>

<file path=ppt/charts/_rels/chart44.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40.xml"/><Relationship Id="rId1" Type="http://schemas.microsoft.com/office/2011/relationships/chartStyle" Target="style40.xml"/></Relationships>
</file>

<file path=ppt/charts/_rels/chart45.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41.xml"/><Relationship Id="rId1" Type="http://schemas.microsoft.com/office/2011/relationships/chartStyle" Target="style41.xml"/></Relationships>
</file>

<file path=ppt/charts/_rels/chart46.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42.xml"/><Relationship Id="rId1" Type="http://schemas.microsoft.com/office/2011/relationships/chartStyle" Target="style42.xml"/></Relationships>
</file>

<file path=ppt/charts/_rels/chart47.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43.xml"/><Relationship Id="rId1" Type="http://schemas.microsoft.com/office/2011/relationships/chartStyle" Target="style43.xml"/></Relationships>
</file>

<file path=ppt/charts/_rels/chart48.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44.xml"/><Relationship Id="rId1" Type="http://schemas.microsoft.com/office/2011/relationships/chartStyle" Target="style44.xml"/></Relationships>
</file>

<file path=ppt/charts/_rels/chart49.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45.xml"/><Relationship Id="rId1" Type="http://schemas.microsoft.com/office/2011/relationships/chartStyle" Target="style45.xml"/></Relationships>
</file>

<file path=ppt/charts/_rels/chart5.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46.xml"/><Relationship Id="rId1" Type="http://schemas.microsoft.com/office/2011/relationships/chartStyle" Target="style46.xml"/></Relationships>
</file>

<file path=ppt/charts/_rels/chart51.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47.xml"/><Relationship Id="rId1" Type="http://schemas.microsoft.com/office/2011/relationships/chartStyle" Target="style47.xml"/></Relationships>
</file>

<file path=ppt/charts/_rels/chart52.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48.xml"/><Relationship Id="rId1" Type="http://schemas.microsoft.com/office/2011/relationships/chartStyle" Target="style48.xml"/></Relationships>
</file>

<file path=ppt/charts/_rels/chart53.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49.xml"/><Relationship Id="rId1" Type="http://schemas.microsoft.com/office/2011/relationships/chartStyle" Target="style49.xml"/></Relationships>
</file>

<file path=ppt/charts/_rels/chart54.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50.xml"/><Relationship Id="rId1" Type="http://schemas.microsoft.com/office/2011/relationships/chartStyle" Target="style50.xml"/></Relationships>
</file>

<file path=ppt/charts/_rels/chart55.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51.xml"/><Relationship Id="rId1" Type="http://schemas.microsoft.com/office/2011/relationships/chartStyle" Target="style51.xml"/></Relationships>
</file>

<file path=ppt/charts/_rels/chart56.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52.xml"/><Relationship Id="rId1" Type="http://schemas.microsoft.com/office/2011/relationships/chartStyle" Target="style52.xml"/></Relationships>
</file>

<file path=ppt/charts/_rels/chart57.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53.xml"/><Relationship Id="rId1" Type="http://schemas.microsoft.com/office/2011/relationships/chartStyle" Target="style53.xml"/></Relationships>
</file>

<file path=ppt/charts/_rels/chart58.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54.xml"/><Relationship Id="rId1" Type="http://schemas.microsoft.com/office/2011/relationships/chartStyle" Target="style54.xml"/></Relationships>
</file>

<file path=ppt/charts/_rels/chart59.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55.xml"/><Relationship Id="rId1" Type="http://schemas.microsoft.com/office/2011/relationships/chartStyle" Target="style55.xml"/></Relationships>
</file>

<file path=ppt/charts/_rels/chart6.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56.xml"/><Relationship Id="rId1" Type="http://schemas.microsoft.com/office/2011/relationships/chartStyle" Target="style56.xml"/></Relationships>
</file>

<file path=ppt/charts/_rels/chart61.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57.xml"/><Relationship Id="rId1" Type="http://schemas.microsoft.com/office/2011/relationships/chartStyle" Target="style57.xml"/></Relationships>
</file>

<file path=ppt/charts/_rels/chart62.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58.xml"/><Relationship Id="rId1" Type="http://schemas.microsoft.com/office/2011/relationships/chartStyle" Target="style58.xml"/></Relationships>
</file>

<file path=ppt/charts/_rels/chart63.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59.xml"/><Relationship Id="rId1" Type="http://schemas.microsoft.com/office/2011/relationships/chartStyle" Target="style59.xml"/></Relationships>
</file>

<file path=ppt/charts/_rels/chart64.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60.xml"/><Relationship Id="rId1" Type="http://schemas.microsoft.com/office/2011/relationships/chartStyle" Target="style60.xml"/></Relationships>
</file>

<file path=ppt/charts/_rels/chart65.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61.xml"/><Relationship Id="rId1" Type="http://schemas.microsoft.com/office/2011/relationships/chartStyle" Target="style61.xml"/></Relationships>
</file>

<file path=ppt/charts/_rels/chart66.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62.xml"/><Relationship Id="rId1" Type="http://schemas.microsoft.com/office/2011/relationships/chartStyle" Target="style62.xml"/></Relationships>
</file>

<file path=ppt/charts/_rels/chart67.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63.xml"/><Relationship Id="rId1" Type="http://schemas.microsoft.com/office/2011/relationships/chartStyle" Target="style63.xml"/></Relationships>
</file>

<file path=ppt/charts/_rels/chart68.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64.xml"/><Relationship Id="rId1" Type="http://schemas.microsoft.com/office/2011/relationships/chartStyle" Target="style64.xml"/></Relationships>
</file>

<file path=ppt/charts/_rels/chart69.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65.xml"/><Relationship Id="rId1" Type="http://schemas.microsoft.com/office/2011/relationships/chartStyle" Target="style65.xml"/></Relationships>
</file>

<file path=ppt/charts/_rels/chart7.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66.xml"/><Relationship Id="rId1" Type="http://schemas.microsoft.com/office/2011/relationships/chartStyle" Target="style66.xml"/></Relationships>
</file>

<file path=ppt/charts/_rels/chart71.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67.xml"/><Relationship Id="rId1" Type="http://schemas.microsoft.com/office/2011/relationships/chartStyle" Target="style67.xml"/></Relationships>
</file>

<file path=ppt/charts/_rels/chart72.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68.xml"/><Relationship Id="rId1" Type="http://schemas.microsoft.com/office/2011/relationships/chartStyle" Target="style68.xml"/></Relationships>
</file>

<file path=ppt/charts/_rels/chart73.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69.xml"/><Relationship Id="rId1" Type="http://schemas.microsoft.com/office/2011/relationships/chartStyle" Target="style69.xml"/></Relationships>
</file>

<file path=ppt/charts/_rels/chart74.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70.xml"/><Relationship Id="rId1" Type="http://schemas.microsoft.com/office/2011/relationships/chartStyle" Target="style70.xml"/></Relationships>
</file>

<file path=ppt/charts/_rels/chart8.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mcvay-my.sharepoint.com/personal/david_mcvay_mcvayandassociates_com/Documents/Shared%20with%20Everyone/Market%20Share%20Banks%20and%20Trusts.xlsm"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b="1" dirty="0">
                <a:latin typeface="Verdana" panose="020B0604030504040204" pitchFamily="34" charset="0"/>
                <a:ea typeface="Verdana" panose="020B0604030504040204" pitchFamily="34" charset="0"/>
                <a:cs typeface="Verdana" panose="020B0604030504040204" pitchFamily="34" charset="0"/>
              </a:rPr>
              <a:t>Total</a:t>
            </a:r>
            <a:r>
              <a:rPr lang="en-US" sz="1200" b="1" baseline="0" dirty="0">
                <a:latin typeface="Verdana" panose="020B0604030504040204" pitchFamily="34" charset="0"/>
                <a:ea typeface="Verdana" panose="020B0604030504040204" pitchFamily="34" charset="0"/>
                <a:cs typeface="Verdana" panose="020B0604030504040204" pitchFamily="34" charset="0"/>
              </a:rPr>
              <a:t> Personal Market</a:t>
            </a:r>
          </a:p>
          <a:p>
            <a:pPr>
              <a:defRPr/>
            </a:pPr>
            <a:r>
              <a:rPr lang="en-US" sz="1200" b="1" baseline="0" dirty="0">
                <a:latin typeface="Verdana" panose="020B0604030504040204" pitchFamily="34" charset="0"/>
                <a:ea typeface="Verdana" panose="020B0604030504040204" pitchFamily="34" charset="0"/>
                <a:cs typeface="Verdana" panose="020B0604030504040204" pitchFamily="34" charset="0"/>
              </a:rPr>
              <a:t>February 2020</a:t>
            </a:r>
            <a:endParaRPr lang="en-US" sz="1200" b="1"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2652456770109618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CA6-4B4D-A12D-7E780E1C7EC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0CA6-4B4D-A12D-7E780E1C7EC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DBE-4B75-B7EE-174CC82C570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0CA6-4B4D-A12D-7E780E1C7EC4}"/>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0CA6-4B4D-A12D-7E780E1C7EC4}"/>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2-0CA6-4B4D-A12D-7E780E1C7EC4}"/>
                </c:ext>
              </c:extLst>
            </c:dLbl>
            <c:dLbl>
              <c:idx val="3"/>
              <c:layout>
                <c:manualLayout>
                  <c:x val="0.23182344007230427"/>
                  <c:y val="6.5533312548342298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083333333333334"/>
                      <c:h val="0.19381454914500629"/>
                    </c:manualLayout>
                  </c15:layout>
                </c:ext>
                <c:ext xmlns:c16="http://schemas.microsoft.com/office/drawing/2014/chart" uri="{C3380CC4-5D6E-409C-BE32-E72D297353CC}">
                  <c16:uniqueId val="{00000003-0CA6-4B4D-A12D-7E780E1C7EC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Chartered Banks</c:v>
                </c:pt>
                <c:pt idx="1">
                  <c:v>Credit Unions</c:v>
                </c:pt>
                <c:pt idx="2">
                  <c:v>Other Non Banks</c:v>
                </c:pt>
                <c:pt idx="3">
                  <c:v>Securitizations</c:v>
                </c:pt>
              </c:strCache>
            </c:strRef>
          </c:cat>
          <c:val>
            <c:numRef>
              <c:f>Sheet1!$B$2:$B$5</c:f>
              <c:numCache>
                <c:formatCode>General</c:formatCode>
                <c:ptCount val="4"/>
                <c:pt idx="0">
                  <c:v>2875634</c:v>
                </c:pt>
                <c:pt idx="1">
                  <c:v>624272</c:v>
                </c:pt>
                <c:pt idx="2">
                  <c:v>155300</c:v>
                </c:pt>
                <c:pt idx="3">
                  <c:v>78025</c:v>
                </c:pt>
              </c:numCache>
            </c:numRef>
          </c:val>
          <c:extLst>
            <c:ext xmlns:c16="http://schemas.microsoft.com/office/drawing/2014/chart" uri="{C3380CC4-5D6E-409C-BE32-E72D297353CC}">
              <c16:uniqueId val="{00000000-0CA6-4B4D-A12D-7E780E1C7E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February 2020</a:t>
            </a:r>
            <a:endParaRPr lang="en-CA" dirty="0"/>
          </a:p>
        </c:rich>
      </c:tx>
      <c:layout>
        <c:manualLayout>
          <c:xMode val="edge"/>
          <c:yMode val="edge"/>
          <c:x val="0.32078555078394261"/>
          <c:y val="2.040822024906461E-2"/>
        </c:manualLayout>
      </c:layout>
      <c:overlay val="0"/>
    </c:title>
    <c:autoTitleDeleted val="0"/>
    <c:plotArea>
      <c:layout/>
      <c:pieChart>
        <c:varyColors val="1"/>
        <c:ser>
          <c:idx val="0"/>
          <c:order val="0"/>
          <c:dPt>
            <c:idx val="1"/>
            <c:bubble3D val="0"/>
            <c:spPr>
              <a:solidFill>
                <a:srgbClr val="0000FF"/>
              </a:solidFill>
            </c:spPr>
            <c:extLst>
              <c:ext xmlns:c16="http://schemas.microsoft.com/office/drawing/2014/chart" uri="{C3380CC4-5D6E-409C-BE32-E72D297353CC}">
                <c16:uniqueId val="{00000001-BF98-4406-8FAC-7835CDC55A9D}"/>
              </c:ext>
            </c:extLst>
          </c:dPt>
          <c:dPt>
            <c:idx val="2"/>
            <c:bubble3D val="0"/>
            <c:spPr>
              <a:solidFill>
                <a:schemeClr val="tx1"/>
              </a:solidFill>
            </c:spPr>
            <c:extLst>
              <c:ext xmlns:c16="http://schemas.microsoft.com/office/drawing/2014/chart" uri="{C3380CC4-5D6E-409C-BE32-E72D297353CC}">
                <c16:uniqueId val="{00000003-BF98-4406-8FAC-7835CDC55A9D}"/>
              </c:ext>
            </c:extLst>
          </c:dPt>
          <c:dPt>
            <c:idx val="3"/>
            <c:bubble3D val="0"/>
            <c:spPr>
              <a:solidFill>
                <a:srgbClr val="FFFF00"/>
              </a:solidFill>
            </c:spPr>
            <c:extLst>
              <c:ext xmlns:c16="http://schemas.microsoft.com/office/drawing/2014/chart" uri="{C3380CC4-5D6E-409C-BE32-E72D297353CC}">
                <c16:uniqueId val="{00000005-BF98-4406-8FAC-7835CDC55A9D}"/>
              </c:ext>
            </c:extLst>
          </c:dPt>
          <c:dLbls>
            <c:dLbl>
              <c:idx val="1"/>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0"/>
              <c:showCatName val="1"/>
              <c:showSerName val="0"/>
              <c:showPercent val="1"/>
              <c:showBubbleSize val="0"/>
              <c:extLst>
                <c:ext xmlns:c16="http://schemas.microsoft.com/office/drawing/2014/chart" uri="{C3380CC4-5D6E-409C-BE32-E72D297353CC}">
                  <c16:uniqueId val="{00000001-BF98-4406-8FAC-7835CDC55A9D}"/>
                </c:ext>
              </c:extLst>
            </c:dLbl>
            <c:dLbl>
              <c:idx val="3"/>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0"/>
              <c:showCatName val="1"/>
              <c:showSerName val="0"/>
              <c:showPercent val="1"/>
              <c:showBubbleSize val="0"/>
              <c:extLst>
                <c:ext xmlns:c16="http://schemas.microsoft.com/office/drawing/2014/chart" uri="{C3380CC4-5D6E-409C-BE32-E72D297353CC}">
                  <c16:uniqueId val="{00000005-BF98-4406-8FAC-7835CDC55A9D}"/>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Sheet1!$A$1:$A$4</c:f>
              <c:strCache>
                <c:ptCount val="4"/>
                <c:pt idx="0">
                  <c:v> </c:v>
                </c:pt>
                <c:pt idx="1">
                  <c:v> Chartered Banks </c:v>
                </c:pt>
                <c:pt idx="2">
                  <c:v> Trust and Mortgage Loan Companies </c:v>
                </c:pt>
                <c:pt idx="3">
                  <c:v> Credit Unions </c:v>
                </c:pt>
              </c:strCache>
            </c:strRef>
          </c:cat>
          <c:val>
            <c:numRef>
              <c:f>Sheet1!$B$1:$B$4</c:f>
              <c:numCache>
                <c:formatCode>General</c:formatCode>
                <c:ptCount val="4"/>
                <c:pt idx="1">
                  <c:v>686542</c:v>
                </c:pt>
                <c:pt idx="3">
                  <c:v>163638</c:v>
                </c:pt>
              </c:numCache>
            </c:numRef>
          </c:val>
          <c:extLst>
            <c:ext xmlns:c15="http://schemas.microsoft.com/office/drawing/2012/chart" uri="{02D57815-91ED-43cb-92C2-25804820EDAC}">
              <c15:filteredSeriesTitle>
                <c15:tx>
                  <c:strRef>
                    <c:extLst>
                      <c:ext uri="{02D57815-91ED-43cb-92C2-25804820EDAC}">
                        <c15:formulaRef>
                          <c15:sqref>Sheet1!$B$1:$B$0</c15:sqref>
                        </c15:formulaRef>
                      </c:ext>
                    </c:extLst>
                  </c:strRef>
                </c15:tx>
              </c15:filteredSeriesTitle>
            </c:ext>
            <c:ext xmlns:c16="http://schemas.microsoft.com/office/drawing/2014/chart" uri="{C3380CC4-5D6E-409C-BE32-E72D297353CC}">
              <c16:uniqueId val="{00000006-BF98-4406-8FAC-7835CDC55A9D}"/>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000">
          <a:solidFill>
            <a:srgbClr val="7F7F7F"/>
          </a:solidFill>
          <a:latin typeface="Verdana" charset="0"/>
          <a:ea typeface="Verdana" charset="0"/>
          <a:cs typeface="Verdana"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Large Full-</a:t>
            </a:r>
          </a:p>
          <a:p>
            <a:pPr>
              <a:defRPr/>
            </a:pPr>
            <a:r>
              <a:rPr lang="en-US" b="1"/>
              <a:t>Service Banks and Desjardins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Share'!$CT$3</c:f>
              <c:strCache>
                <c:ptCount val="1"/>
                <c:pt idx="0">
                  <c:v> RBC </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Share'!$CT$4:$CT$27</c:f>
              <c:numCache>
                <c:formatCode>0.00%</c:formatCode>
                <c:ptCount val="24"/>
                <c:pt idx="0">
                  <c:v>0</c:v>
                </c:pt>
                <c:pt idx="1">
                  <c:v>-2.4586609237059074E-3</c:v>
                </c:pt>
                <c:pt idx="2">
                  <c:v>7.1506259578736726E-3</c:v>
                </c:pt>
                <c:pt idx="3">
                  <c:v>-1.3597876437440037E-4</c:v>
                </c:pt>
                <c:pt idx="4">
                  <c:v>2.1913792467925675E-3</c:v>
                </c:pt>
                <c:pt idx="5">
                  <c:v>7.8873970237806901E-3</c:v>
                </c:pt>
                <c:pt idx="6">
                  <c:v>7.5212025267481662E-3</c:v>
                </c:pt>
                <c:pt idx="7">
                  <c:v>5.5851393074699508E-3</c:v>
                </c:pt>
                <c:pt idx="8">
                  <c:v>5.3910924982700503E-3</c:v>
                </c:pt>
                <c:pt idx="9">
                  <c:v>3.0545328556705722E-3</c:v>
                </c:pt>
                <c:pt idx="10">
                  <c:v>6.2765132125349133E-3</c:v>
                </c:pt>
                <c:pt idx="11">
                  <c:v>6.0266073085663329E-3</c:v>
                </c:pt>
                <c:pt idx="12">
                  <c:v>8.749301108730139E-4</c:v>
                </c:pt>
                <c:pt idx="13">
                  <c:v>-2.4918586607120077E-3</c:v>
                </c:pt>
                <c:pt idx="14">
                  <c:v>6.2318696169081688E-3</c:v>
                </c:pt>
                <c:pt idx="15">
                  <c:v>-3.3406366706966595E-4</c:v>
                </c:pt>
                <c:pt idx="16">
                  <c:v>6.1270153245891659E-3</c:v>
                </c:pt>
              </c:numCache>
            </c:numRef>
          </c:val>
          <c:smooth val="0"/>
          <c:extLst>
            <c:ext xmlns:c16="http://schemas.microsoft.com/office/drawing/2014/chart" uri="{C3380CC4-5D6E-409C-BE32-E72D297353CC}">
              <c16:uniqueId val="{00000000-AEAB-5B44-B251-0E654D47F873}"/>
            </c:ext>
          </c:extLst>
        </c:ser>
        <c:ser>
          <c:idx val="1"/>
          <c:order val="1"/>
          <c:tx>
            <c:strRef>
              <c:f>'6. Chgs in Tot Share'!$CU$3</c:f>
              <c:strCache>
                <c:ptCount val="1"/>
                <c:pt idx="0">
                  <c:v> TDCT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Share'!$CU$4:$CU$27</c:f>
              <c:numCache>
                <c:formatCode>0.00%</c:formatCode>
                <c:ptCount val="24"/>
                <c:pt idx="0">
                  <c:v>0</c:v>
                </c:pt>
                <c:pt idx="1">
                  <c:v>-9.3423870335614095E-3</c:v>
                </c:pt>
                <c:pt idx="2">
                  <c:v>-1.013435480177583E-2</c:v>
                </c:pt>
                <c:pt idx="3">
                  <c:v>-6.8531932121625762E-3</c:v>
                </c:pt>
                <c:pt idx="4">
                  <c:v>-9.3453046160775332E-3</c:v>
                </c:pt>
                <c:pt idx="5">
                  <c:v>-3.2963997820836736E-3</c:v>
                </c:pt>
                <c:pt idx="6">
                  <c:v>2.6393527066273367E-3</c:v>
                </c:pt>
                <c:pt idx="7">
                  <c:v>4.4653043964499733E-3</c:v>
                </c:pt>
                <c:pt idx="8">
                  <c:v>-2.2049348964547195E-3</c:v>
                </c:pt>
                <c:pt idx="9">
                  <c:v>6.3117866699548091E-4</c:v>
                </c:pt>
                <c:pt idx="10">
                  <c:v>3.5329755764863602E-3</c:v>
                </c:pt>
                <c:pt idx="11">
                  <c:v>2.2555387980833239E-3</c:v>
                </c:pt>
                <c:pt idx="12">
                  <c:v>7.8256295737188489E-4</c:v>
                </c:pt>
                <c:pt idx="13">
                  <c:v>1.2008093835740668E-3</c:v>
                </c:pt>
                <c:pt idx="14">
                  <c:v>3.6685970030330131E-3</c:v>
                </c:pt>
                <c:pt idx="15">
                  <c:v>-1.1959167944498687E-3</c:v>
                </c:pt>
                <c:pt idx="16">
                  <c:v>3.5877289638020071E-3</c:v>
                </c:pt>
              </c:numCache>
            </c:numRef>
          </c:val>
          <c:smooth val="0"/>
          <c:extLst>
            <c:ext xmlns:c16="http://schemas.microsoft.com/office/drawing/2014/chart" uri="{C3380CC4-5D6E-409C-BE32-E72D297353CC}">
              <c16:uniqueId val="{00000001-AEAB-5B44-B251-0E654D47F873}"/>
            </c:ext>
          </c:extLst>
        </c:ser>
        <c:ser>
          <c:idx val="2"/>
          <c:order val="2"/>
          <c:tx>
            <c:strRef>
              <c:f>'6. Chgs in Tot Share'!$CV$3</c:f>
              <c:strCache>
                <c:ptCount val="1"/>
                <c:pt idx="0">
                  <c:v> BNS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Share'!$CV$4:$CV$27</c:f>
              <c:numCache>
                <c:formatCode>0.00%</c:formatCode>
                <c:ptCount val="24"/>
                <c:pt idx="0">
                  <c:v>0</c:v>
                </c:pt>
                <c:pt idx="1">
                  <c:v>-9.4973173103948053E-3</c:v>
                </c:pt>
                <c:pt idx="2">
                  <c:v>-1.0646510916164502E-2</c:v>
                </c:pt>
                <c:pt idx="3">
                  <c:v>-1.0745912338008317E-2</c:v>
                </c:pt>
                <c:pt idx="4">
                  <c:v>-1.4370687762003481E-2</c:v>
                </c:pt>
                <c:pt idx="5">
                  <c:v>-2.7994347343492456E-2</c:v>
                </c:pt>
                <c:pt idx="6">
                  <c:v>-3.2211286246878724E-2</c:v>
                </c:pt>
                <c:pt idx="7">
                  <c:v>-4.2421200520013302E-2</c:v>
                </c:pt>
                <c:pt idx="8">
                  <c:v>-4.8078004219321326E-2</c:v>
                </c:pt>
                <c:pt idx="9">
                  <c:v>-4.9715899342983219E-2</c:v>
                </c:pt>
                <c:pt idx="10">
                  <c:v>-5.0434554818288832E-2</c:v>
                </c:pt>
                <c:pt idx="11">
                  <c:v>-4.006287494799509E-2</c:v>
                </c:pt>
                <c:pt idx="12">
                  <c:v>-3.6680409676236501E-2</c:v>
                </c:pt>
                <c:pt idx="13">
                  <c:v>-3.2169280484118934E-2</c:v>
                </c:pt>
                <c:pt idx="14">
                  <c:v>-3.9066797345479506E-2</c:v>
                </c:pt>
                <c:pt idx="15">
                  <c:v>-3.9944994264359213E-2</c:v>
                </c:pt>
                <c:pt idx="16">
                  <c:v>-4.5021212879904571E-2</c:v>
                </c:pt>
              </c:numCache>
            </c:numRef>
          </c:val>
          <c:smooth val="0"/>
          <c:extLst>
            <c:ext xmlns:c16="http://schemas.microsoft.com/office/drawing/2014/chart" uri="{C3380CC4-5D6E-409C-BE32-E72D297353CC}">
              <c16:uniqueId val="{00000002-AEAB-5B44-B251-0E654D47F873}"/>
            </c:ext>
          </c:extLst>
        </c:ser>
        <c:ser>
          <c:idx val="3"/>
          <c:order val="3"/>
          <c:tx>
            <c:strRef>
              <c:f>'6. Chgs in Tot Share'!$CW$3</c:f>
              <c:strCache>
                <c:ptCount val="1"/>
                <c:pt idx="0">
                  <c:v> BMO </c:v>
                </c:pt>
              </c:strCache>
            </c:strRef>
          </c:tx>
          <c:spPr>
            <a:ln w="28575" cap="rnd">
              <a:solidFill>
                <a:srgbClr val="0432FF"/>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Share'!$CW$4:$CW$27</c:f>
              <c:numCache>
                <c:formatCode>0.00%</c:formatCode>
                <c:ptCount val="24"/>
                <c:pt idx="0">
                  <c:v>0</c:v>
                </c:pt>
                <c:pt idx="1">
                  <c:v>-7.3855514664094585E-3</c:v>
                </c:pt>
                <c:pt idx="2">
                  <c:v>-2.3641758050021631E-3</c:v>
                </c:pt>
                <c:pt idx="3">
                  <c:v>-3.4378048867445398E-3</c:v>
                </c:pt>
                <c:pt idx="4">
                  <c:v>-8.7405146030702773E-3</c:v>
                </c:pt>
                <c:pt idx="5">
                  <c:v>-5.2357512379726133E-3</c:v>
                </c:pt>
                <c:pt idx="6">
                  <c:v>3.759828171530429E-3</c:v>
                </c:pt>
                <c:pt idx="7">
                  <c:v>6.4509474788127033E-3</c:v>
                </c:pt>
                <c:pt idx="8">
                  <c:v>-6.4929660121637069E-4</c:v>
                </c:pt>
                <c:pt idx="9">
                  <c:v>-3.3011103420915048E-3</c:v>
                </c:pt>
                <c:pt idx="10">
                  <c:v>-4.3830202869655126E-3</c:v>
                </c:pt>
                <c:pt idx="11">
                  <c:v>-4.6646523060296539E-3</c:v>
                </c:pt>
                <c:pt idx="12">
                  <c:v>-6.3667782722084945E-3</c:v>
                </c:pt>
                <c:pt idx="13">
                  <c:v>-5.3355043892650564E-3</c:v>
                </c:pt>
                <c:pt idx="14">
                  <c:v>-2.9218064135335549E-3</c:v>
                </c:pt>
                <c:pt idx="15">
                  <c:v>-1.9814372811970205E-3</c:v>
                </c:pt>
                <c:pt idx="16">
                  <c:v>2.0317463677172487E-3</c:v>
                </c:pt>
              </c:numCache>
            </c:numRef>
          </c:val>
          <c:smooth val="0"/>
          <c:extLst>
            <c:ext xmlns:c16="http://schemas.microsoft.com/office/drawing/2014/chart" uri="{C3380CC4-5D6E-409C-BE32-E72D297353CC}">
              <c16:uniqueId val="{00000003-AEAB-5B44-B251-0E654D47F873}"/>
            </c:ext>
          </c:extLst>
        </c:ser>
        <c:ser>
          <c:idx val="4"/>
          <c:order val="4"/>
          <c:tx>
            <c:strRef>
              <c:f>'6. Chgs in Tot Share'!$CX$3</c:f>
              <c:strCache>
                <c:ptCount val="1"/>
                <c:pt idx="0">
                  <c:v> CIBC </c:v>
                </c:pt>
              </c:strCache>
            </c:strRef>
          </c:tx>
          <c:spPr>
            <a:ln w="28575" cap="rnd">
              <a:solidFill>
                <a:srgbClr val="C0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Share'!$CX$4:$CX$27</c:f>
              <c:numCache>
                <c:formatCode>0.00%</c:formatCode>
                <c:ptCount val="24"/>
                <c:pt idx="0">
                  <c:v>0</c:v>
                </c:pt>
                <c:pt idx="1">
                  <c:v>1.7996119669012059E-2</c:v>
                </c:pt>
                <c:pt idx="2">
                  <c:v>3.5981717918398687E-2</c:v>
                </c:pt>
                <c:pt idx="3">
                  <c:v>4.2654258569441945E-2</c:v>
                </c:pt>
                <c:pt idx="4">
                  <c:v>4.6609604606234589E-2</c:v>
                </c:pt>
                <c:pt idx="5">
                  <c:v>4.5452539393313236E-2</c:v>
                </c:pt>
                <c:pt idx="6">
                  <c:v>1.9309600819127016E-2</c:v>
                </c:pt>
                <c:pt idx="7">
                  <c:v>1.864897997413463E-2</c:v>
                </c:pt>
                <c:pt idx="8">
                  <c:v>1.2265045565038426E-2</c:v>
                </c:pt>
                <c:pt idx="9">
                  <c:v>5.9385380689125087E-3</c:v>
                </c:pt>
                <c:pt idx="10">
                  <c:v>1.1088770464788439E-3</c:v>
                </c:pt>
                <c:pt idx="11">
                  <c:v>-2.275153690217011E-3</c:v>
                </c:pt>
                <c:pt idx="12">
                  <c:v>-4.5803062513802475E-3</c:v>
                </c:pt>
                <c:pt idx="13">
                  <c:v>-3.3614717310673416E-3</c:v>
                </c:pt>
                <c:pt idx="14">
                  <c:v>1.3710864484655386E-4</c:v>
                </c:pt>
                <c:pt idx="15">
                  <c:v>2.6909160981097367E-3</c:v>
                </c:pt>
                <c:pt idx="16">
                  <c:v>9.5262225591291674E-3</c:v>
                </c:pt>
              </c:numCache>
            </c:numRef>
          </c:val>
          <c:smooth val="0"/>
          <c:extLst>
            <c:ext xmlns:c16="http://schemas.microsoft.com/office/drawing/2014/chart" uri="{C3380CC4-5D6E-409C-BE32-E72D297353CC}">
              <c16:uniqueId val="{00000004-AEAB-5B44-B251-0E654D47F873}"/>
            </c:ext>
          </c:extLst>
        </c:ser>
        <c:ser>
          <c:idx val="5"/>
          <c:order val="5"/>
          <c:tx>
            <c:strRef>
              <c:f>'6. Chgs in Tot Share'!$CY$3</c:f>
              <c:strCache>
                <c:ptCount val="1"/>
                <c:pt idx="0">
                  <c:v> Desjardins </c:v>
                </c:pt>
              </c:strCache>
            </c:strRef>
          </c:tx>
          <c:spPr>
            <a:ln w="28575" cap="rnd">
              <a:solidFill>
                <a:srgbClr val="00B05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Share'!$CY$4:$CY$27</c:f>
              <c:numCache>
                <c:formatCode>0.00%</c:formatCode>
                <c:ptCount val="24"/>
                <c:pt idx="0">
                  <c:v>0</c:v>
                </c:pt>
                <c:pt idx="1">
                  <c:v>0</c:v>
                </c:pt>
                <c:pt idx="2">
                  <c:v>-2.3665599868698879E-2</c:v>
                </c:pt>
                <c:pt idx="3">
                  <c:v>-2.3665599868698879E-2</c:v>
                </c:pt>
                <c:pt idx="4">
                  <c:v>-2.3665599868698879E-2</c:v>
                </c:pt>
                <c:pt idx="5">
                  <c:v>-9.6815837771971787E-3</c:v>
                </c:pt>
                <c:pt idx="6">
                  <c:v>-9.6815837771971787E-3</c:v>
                </c:pt>
                <c:pt idx="7">
                  <c:v>-9.6815837771971787E-3</c:v>
                </c:pt>
                <c:pt idx="8">
                  <c:v>1.1200475533786919E-2</c:v>
                </c:pt>
                <c:pt idx="9">
                  <c:v>1.1200475533786919E-2</c:v>
                </c:pt>
                <c:pt idx="10">
                  <c:v>1.1200475533786919E-2</c:v>
                </c:pt>
                <c:pt idx="11">
                  <c:v>-1.4175206072598099E-2</c:v>
                </c:pt>
                <c:pt idx="12">
                  <c:v>-1.4175206072598099E-2</c:v>
                </c:pt>
                <c:pt idx="13">
                  <c:v>-1.4175206072598099E-2</c:v>
                </c:pt>
                <c:pt idx="14">
                  <c:v>-8.9213021751565133E-3</c:v>
                </c:pt>
                <c:pt idx="15">
                  <c:v>-8.9213021751565133E-3</c:v>
                </c:pt>
                <c:pt idx="16">
                  <c:v>-8.9213021751565133E-3</c:v>
                </c:pt>
              </c:numCache>
            </c:numRef>
          </c:val>
          <c:smooth val="0"/>
          <c:extLst>
            <c:ext xmlns:c16="http://schemas.microsoft.com/office/drawing/2014/chart" uri="{C3380CC4-5D6E-409C-BE32-E72D297353CC}">
              <c16:uniqueId val="{00000005-AEAB-5B44-B251-0E654D47F873}"/>
            </c:ext>
          </c:extLst>
        </c:ser>
        <c:dLbls>
          <c:showLegendKey val="0"/>
          <c:showVal val="0"/>
          <c:showCatName val="0"/>
          <c:showSerName val="0"/>
          <c:showPercent val="0"/>
          <c:showBubbleSize val="0"/>
        </c:dLbls>
        <c:smooth val="0"/>
        <c:axId val="400458744"/>
        <c:axId val="400459136"/>
      </c:lineChart>
      <c:catAx>
        <c:axId val="40045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459136"/>
        <c:crosses val="autoZero"/>
        <c:auto val="1"/>
        <c:lblAlgn val="ctr"/>
        <c:lblOffset val="100"/>
        <c:noMultiLvlLbl val="0"/>
      </c:catAx>
      <c:valAx>
        <c:axId val="400459136"/>
        <c:scaling>
          <c:orientation val="minMax"/>
          <c:max val="6.0000000000000012E-2"/>
          <c:min val="-5.000000000000001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458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Smaller</a:t>
            </a:r>
            <a:r>
              <a:rPr lang="en-US" b="1" baseline="0"/>
              <a:t> Full-Service Banks</a:t>
            </a:r>
            <a:endParaRPr lang="en-US" b="1"/>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Share'!$CZ$3</c:f>
              <c:strCache>
                <c:ptCount val="1"/>
                <c:pt idx="0">
                  <c:v> National </c:v>
                </c:pt>
              </c:strCache>
            </c:strRef>
          </c:tx>
          <c:spPr>
            <a:ln w="28575" cap="rnd">
              <a:solidFill>
                <a:schemeClr val="tx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Share'!$CZ$4:$CZ$27</c:f>
              <c:numCache>
                <c:formatCode>0.00%</c:formatCode>
                <c:ptCount val="24"/>
                <c:pt idx="0">
                  <c:v>0</c:v>
                </c:pt>
                <c:pt idx="1">
                  <c:v>-4.0214619284210306E-3</c:v>
                </c:pt>
                <c:pt idx="2">
                  <c:v>2.5161785585579481E-3</c:v>
                </c:pt>
                <c:pt idx="3">
                  <c:v>6.7811220334211483E-3</c:v>
                </c:pt>
                <c:pt idx="4">
                  <c:v>6.4139085466866077E-3</c:v>
                </c:pt>
                <c:pt idx="5">
                  <c:v>-3.6729371006518456E-3</c:v>
                </c:pt>
                <c:pt idx="6">
                  <c:v>4.1906499147682996E-3</c:v>
                </c:pt>
                <c:pt idx="7">
                  <c:v>2.727348230941761E-3</c:v>
                </c:pt>
                <c:pt idx="8">
                  <c:v>6.4306442290375425E-3</c:v>
                </c:pt>
                <c:pt idx="9">
                  <c:v>1.0826968401762789E-2</c:v>
                </c:pt>
                <c:pt idx="10">
                  <c:v>7.0297757452971775E-3</c:v>
                </c:pt>
                <c:pt idx="11">
                  <c:v>1.2261345994155369E-2</c:v>
                </c:pt>
                <c:pt idx="12">
                  <c:v>2.3534173792984264E-2</c:v>
                </c:pt>
                <c:pt idx="13">
                  <c:v>2.786721099988354E-2</c:v>
                </c:pt>
                <c:pt idx="14">
                  <c:v>5.984161792463203E-2</c:v>
                </c:pt>
                <c:pt idx="15">
                  <c:v>2.1786626576789977E-2</c:v>
                </c:pt>
                <c:pt idx="16">
                  <c:v>2.2620244353532364E-2</c:v>
                </c:pt>
              </c:numCache>
            </c:numRef>
          </c:val>
          <c:smooth val="0"/>
          <c:extLst>
            <c:ext xmlns:c16="http://schemas.microsoft.com/office/drawing/2014/chart" uri="{C3380CC4-5D6E-409C-BE32-E72D297353CC}">
              <c16:uniqueId val="{00000000-49C2-644E-B089-BBEA08AACD2C}"/>
            </c:ext>
          </c:extLst>
        </c:ser>
        <c:ser>
          <c:idx val="3"/>
          <c:order val="1"/>
          <c:tx>
            <c:strRef>
              <c:f>'6. Chgs in Tot Share'!$DA$3</c:f>
              <c:strCache>
                <c:ptCount val="1"/>
                <c:pt idx="0">
                  <c:v>Laurentian</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Share'!$DA$4:$DA$27</c:f>
              <c:numCache>
                <c:formatCode>0.00%</c:formatCode>
                <c:ptCount val="24"/>
                <c:pt idx="0">
                  <c:v>0</c:v>
                </c:pt>
                <c:pt idx="1">
                  <c:v>-2.0737006940230281E-2</c:v>
                </c:pt>
                <c:pt idx="2">
                  <c:v>-1.6928875467379163E-2</c:v>
                </c:pt>
                <c:pt idx="3">
                  <c:v>-3.7891542306901123E-2</c:v>
                </c:pt>
                <c:pt idx="4">
                  <c:v>-4.3907024538001604E-2</c:v>
                </c:pt>
                <c:pt idx="5">
                  <c:v>-7.1073214331328974E-2</c:v>
                </c:pt>
                <c:pt idx="6">
                  <c:v>-6.6378615208393138E-2</c:v>
                </c:pt>
                <c:pt idx="7">
                  <c:v>-8.3800368789677199E-2</c:v>
                </c:pt>
                <c:pt idx="8">
                  <c:v>-0.10497911099758518</c:v>
                </c:pt>
                <c:pt idx="9">
                  <c:v>-0.1118365665443903</c:v>
                </c:pt>
                <c:pt idx="10">
                  <c:v>-0.12772104388702335</c:v>
                </c:pt>
                <c:pt idx="11">
                  <c:v>-0.13451741040735979</c:v>
                </c:pt>
                <c:pt idx="12">
                  <c:v>-0.13462854549524417</c:v>
                </c:pt>
                <c:pt idx="13">
                  <c:v>-0.10072132917021945</c:v>
                </c:pt>
                <c:pt idx="14">
                  <c:v>-3.8116809827884027E-2</c:v>
                </c:pt>
                <c:pt idx="15">
                  <c:v>2.5274565835703887E-2</c:v>
                </c:pt>
                <c:pt idx="16">
                  <c:v>4.73650388130833E-2</c:v>
                </c:pt>
              </c:numCache>
            </c:numRef>
          </c:val>
          <c:smooth val="0"/>
          <c:extLst>
            <c:ext xmlns:c16="http://schemas.microsoft.com/office/drawing/2014/chart" uri="{C3380CC4-5D6E-409C-BE32-E72D297353CC}">
              <c16:uniqueId val="{00000001-49C2-644E-B089-BBEA08AACD2C}"/>
            </c:ext>
          </c:extLst>
        </c:ser>
        <c:ser>
          <c:idx val="4"/>
          <c:order val="2"/>
          <c:tx>
            <c:strRef>
              <c:f>'6. Chgs in Tot Share'!$DB$3</c:f>
              <c:strCache>
                <c:ptCount val="1"/>
                <c:pt idx="0">
                  <c:v>HSBC</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Share'!$DB$4:$DB$27</c:f>
              <c:numCache>
                <c:formatCode>0.00%</c:formatCode>
                <c:ptCount val="24"/>
                <c:pt idx="0">
                  <c:v>0</c:v>
                </c:pt>
                <c:pt idx="1">
                  <c:v>-0.10318425723785227</c:v>
                </c:pt>
                <c:pt idx="2">
                  <c:v>-0.14669930658343808</c:v>
                </c:pt>
                <c:pt idx="3">
                  <c:v>-0.15857444707866858</c:v>
                </c:pt>
                <c:pt idx="4">
                  <c:v>-0.16134395590958434</c:v>
                </c:pt>
                <c:pt idx="5">
                  <c:v>-0.14480324978451395</c:v>
                </c:pt>
                <c:pt idx="6">
                  <c:v>-7.6737350597863338E-2</c:v>
                </c:pt>
                <c:pt idx="7">
                  <c:v>-3.57539066244668E-2</c:v>
                </c:pt>
                <c:pt idx="8">
                  <c:v>-2.3490937589415197E-2</c:v>
                </c:pt>
                <c:pt idx="9">
                  <c:v>-6.2809566847256198E-3</c:v>
                </c:pt>
                <c:pt idx="10">
                  <c:v>-2.2095632821093225E-2</c:v>
                </c:pt>
                <c:pt idx="11">
                  <c:v>-8.5488282210977873E-2</c:v>
                </c:pt>
                <c:pt idx="12">
                  <c:v>-0.10437163159452756</c:v>
                </c:pt>
                <c:pt idx="13">
                  <c:v>-0.10883647419199965</c:v>
                </c:pt>
                <c:pt idx="14">
                  <c:v>-9.7436708365645164E-2</c:v>
                </c:pt>
                <c:pt idx="15">
                  <c:v>-0.10663414185777206</c:v>
                </c:pt>
                <c:pt idx="16">
                  <c:v>-0.11091697813887176</c:v>
                </c:pt>
              </c:numCache>
            </c:numRef>
          </c:val>
          <c:smooth val="0"/>
          <c:extLst>
            <c:ext xmlns:c16="http://schemas.microsoft.com/office/drawing/2014/chart" uri="{C3380CC4-5D6E-409C-BE32-E72D297353CC}">
              <c16:uniqueId val="{00000002-49C2-644E-B089-BBEA08AACD2C}"/>
            </c:ext>
          </c:extLst>
        </c:ser>
        <c:ser>
          <c:idx val="5"/>
          <c:order val="3"/>
          <c:tx>
            <c:strRef>
              <c:f>'6. Chgs in Tot Share'!$DC$3</c:f>
              <c:strCache>
                <c:ptCount val="1"/>
                <c:pt idx="0">
                  <c:v>Canadian Western Bank</c:v>
                </c:pt>
              </c:strCache>
            </c:strRef>
          </c:tx>
          <c:spPr>
            <a:ln w="28575" cap="rnd">
              <a:solidFill>
                <a:srgbClr val="009999"/>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Share'!$DC$4:$DC$27</c:f>
              <c:numCache>
                <c:formatCode>0.00%</c:formatCode>
                <c:ptCount val="24"/>
                <c:pt idx="0">
                  <c:v>0</c:v>
                </c:pt>
                <c:pt idx="1">
                  <c:v>-8.9675157918702297E-3</c:v>
                </c:pt>
                <c:pt idx="2">
                  <c:v>-9.851524117486847E-3</c:v>
                </c:pt>
                <c:pt idx="3">
                  <c:v>-8.5093196429899577E-3</c:v>
                </c:pt>
                <c:pt idx="4">
                  <c:v>1.1895243474822667E-2</c:v>
                </c:pt>
                <c:pt idx="5">
                  <c:v>1.6077142486496832E-2</c:v>
                </c:pt>
                <c:pt idx="6">
                  <c:v>3.5300559582542732E-2</c:v>
                </c:pt>
                <c:pt idx="7">
                  <c:v>2.3566071940667437E-2</c:v>
                </c:pt>
                <c:pt idx="8">
                  <c:v>2.5641282039582623E-2</c:v>
                </c:pt>
                <c:pt idx="9">
                  <c:v>4.9972868426781406E-2</c:v>
                </c:pt>
                <c:pt idx="10">
                  <c:v>7.4268470139442072E-2</c:v>
                </c:pt>
                <c:pt idx="11">
                  <c:v>0.11544510598549534</c:v>
                </c:pt>
                <c:pt idx="12">
                  <c:v>0.1333317525738025</c:v>
                </c:pt>
                <c:pt idx="13">
                  <c:v>0.1491053087338387</c:v>
                </c:pt>
                <c:pt idx="14">
                  <c:v>0.18082825146695139</c:v>
                </c:pt>
                <c:pt idx="15">
                  <c:v>0.23162777111266994</c:v>
                </c:pt>
                <c:pt idx="16">
                  <c:v>0.30748156309529312</c:v>
                </c:pt>
              </c:numCache>
            </c:numRef>
          </c:val>
          <c:smooth val="0"/>
          <c:extLst>
            <c:ext xmlns:c16="http://schemas.microsoft.com/office/drawing/2014/chart" uri="{C3380CC4-5D6E-409C-BE32-E72D297353CC}">
              <c16:uniqueId val="{00000003-49C2-644E-B089-BBEA08AACD2C}"/>
            </c:ext>
          </c:extLst>
        </c:ser>
        <c:ser>
          <c:idx val="1"/>
          <c:order val="4"/>
          <c:tx>
            <c:strRef>
              <c:f>'6. Chgs in Tot Share'!$DD$3</c:f>
              <c:strCache>
                <c:ptCount val="1"/>
                <c:pt idx="0">
                  <c:v>ICICI</c:v>
                </c:pt>
              </c:strCache>
            </c:strRef>
          </c:tx>
          <c:spPr>
            <a:ln w="28575" cap="rnd">
              <a:solidFill>
                <a:schemeClr val="accent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Share'!$DD$4:$DD$27</c:f>
              <c:numCache>
                <c:formatCode>0.00%</c:formatCode>
                <c:ptCount val="24"/>
                <c:pt idx="0">
                  <c:v>0</c:v>
                </c:pt>
                <c:pt idx="1">
                  <c:v>-4.236773036024784E-3</c:v>
                </c:pt>
                <c:pt idx="2">
                  <c:v>-6.0952600543382973E-2</c:v>
                </c:pt>
                <c:pt idx="3">
                  <c:v>-0.11809282540637786</c:v>
                </c:pt>
                <c:pt idx="4">
                  <c:v>-0.11804965333439885</c:v>
                </c:pt>
                <c:pt idx="5">
                  <c:v>-9.1692082118515539E-2</c:v>
                </c:pt>
                <c:pt idx="6">
                  <c:v>-0.11131036304674304</c:v>
                </c:pt>
                <c:pt idx="7">
                  <c:v>-0.11945338025881674</c:v>
                </c:pt>
                <c:pt idx="8">
                  <c:v>-9.3881494414959757E-2</c:v>
                </c:pt>
                <c:pt idx="9">
                  <c:v>-3.0559996487859103E-2</c:v>
                </c:pt>
                <c:pt idx="10">
                  <c:v>-9.3414912549195539E-2</c:v>
                </c:pt>
                <c:pt idx="11">
                  <c:v>-0.14499130663633933</c:v>
                </c:pt>
                <c:pt idx="12">
                  <c:v>-0.13775845285159768</c:v>
                </c:pt>
                <c:pt idx="13">
                  <c:v>-8.5749153649130452E-2</c:v>
                </c:pt>
                <c:pt idx="14">
                  <c:v>-0.11618269256317415</c:v>
                </c:pt>
                <c:pt idx="15">
                  <c:v>-0.16386641719070794</c:v>
                </c:pt>
                <c:pt idx="16">
                  <c:v>-0.16098545571279194</c:v>
                </c:pt>
              </c:numCache>
            </c:numRef>
          </c:val>
          <c:smooth val="0"/>
          <c:extLst>
            <c:ext xmlns:c16="http://schemas.microsoft.com/office/drawing/2014/chart" uri="{C3380CC4-5D6E-409C-BE32-E72D297353CC}">
              <c16:uniqueId val="{00000004-49C2-644E-B089-BBEA08AACD2C}"/>
            </c:ext>
          </c:extLst>
        </c:ser>
        <c:dLbls>
          <c:showLegendKey val="0"/>
          <c:showVal val="0"/>
          <c:showCatName val="0"/>
          <c:showSerName val="0"/>
          <c:showPercent val="0"/>
          <c:showBubbleSize val="0"/>
        </c:dLbls>
        <c:smooth val="0"/>
        <c:axId val="401063984"/>
        <c:axId val="401061632"/>
      </c:lineChart>
      <c:catAx>
        <c:axId val="40106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061632"/>
        <c:crosses val="autoZero"/>
        <c:auto val="1"/>
        <c:lblAlgn val="ctr"/>
        <c:lblOffset val="100"/>
        <c:noMultiLvlLbl val="0"/>
      </c:catAx>
      <c:valAx>
        <c:axId val="401061632"/>
        <c:scaling>
          <c:orientation val="minMax"/>
          <c:max val="0.33000000000000007"/>
          <c:min val="-0.17"/>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063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Larger Direct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045304577891619"/>
          <c:y val="0.15202263083451203"/>
          <c:w val="0.86348269719297133"/>
          <c:h val="0.7143133345955518"/>
        </c:manualLayout>
      </c:layout>
      <c:lineChart>
        <c:grouping val="standard"/>
        <c:varyColors val="0"/>
        <c:ser>
          <c:idx val="0"/>
          <c:order val="0"/>
          <c:tx>
            <c:strRef>
              <c:f>'6. Chgs in Tot Share'!$DE$3</c:f>
              <c:strCache>
                <c:ptCount val="1"/>
                <c:pt idx="0">
                  <c:v>Manulife</c:v>
                </c:pt>
              </c:strCache>
            </c:strRef>
          </c:tx>
          <c:spPr>
            <a:ln w="28575" cap="rnd">
              <a:solidFill>
                <a:srgbClr val="0068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Share'!$DE$4:$DE$27</c:f>
              <c:numCache>
                <c:formatCode>0.00%</c:formatCode>
                <c:ptCount val="24"/>
                <c:pt idx="0">
                  <c:v>0</c:v>
                </c:pt>
                <c:pt idx="1">
                  <c:v>-1.628171783052288E-3</c:v>
                </c:pt>
                <c:pt idx="2">
                  <c:v>2.8178338711238416E-2</c:v>
                </c:pt>
                <c:pt idx="3">
                  <c:v>3.6753087531916785E-2</c:v>
                </c:pt>
                <c:pt idx="4">
                  <c:v>4.2586398644336283E-2</c:v>
                </c:pt>
                <c:pt idx="5">
                  <c:v>4.6322192963922655E-2</c:v>
                </c:pt>
                <c:pt idx="6">
                  <c:v>5.4692423126235644E-2</c:v>
                </c:pt>
                <c:pt idx="7">
                  <c:v>0.10648388256546115</c:v>
                </c:pt>
                <c:pt idx="8">
                  <c:v>0.16252647726407018</c:v>
                </c:pt>
                <c:pt idx="9">
                  <c:v>0.22177923088334875</c:v>
                </c:pt>
                <c:pt idx="10">
                  <c:v>0.23002824696714194</c:v>
                </c:pt>
                <c:pt idx="11">
                  <c:v>0.24069249516733407</c:v>
                </c:pt>
                <c:pt idx="12">
                  <c:v>0.21861123110409675</c:v>
                </c:pt>
                <c:pt idx="13">
                  <c:v>0.15840664489939332</c:v>
                </c:pt>
                <c:pt idx="14">
                  <c:v>0.13182405911668271</c:v>
                </c:pt>
                <c:pt idx="15">
                  <c:v>0.10655454288285923</c:v>
                </c:pt>
                <c:pt idx="16">
                  <c:v>8.9811211396067792E-2</c:v>
                </c:pt>
              </c:numCache>
            </c:numRef>
          </c:val>
          <c:smooth val="0"/>
          <c:extLst>
            <c:ext xmlns:c16="http://schemas.microsoft.com/office/drawing/2014/chart" uri="{C3380CC4-5D6E-409C-BE32-E72D297353CC}">
              <c16:uniqueId val="{00000000-4D3B-344C-BC8D-436199014DA7}"/>
            </c:ext>
          </c:extLst>
        </c:ser>
        <c:ser>
          <c:idx val="3"/>
          <c:order val="1"/>
          <c:tx>
            <c:strRef>
              <c:f>'6. Chgs in Tot Share'!$DF$3</c:f>
              <c:strCache>
                <c:ptCount val="1"/>
                <c:pt idx="0">
                  <c:v> Home Trust </c:v>
                </c:pt>
              </c:strCache>
            </c:strRef>
          </c:tx>
          <c:spPr>
            <a:ln w="28575" cap="rnd">
              <a:solidFill>
                <a:srgbClr val="009BD6"/>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Share'!$DF$4:$DF$27</c:f>
              <c:numCache>
                <c:formatCode>0.00%</c:formatCode>
                <c:ptCount val="24"/>
                <c:pt idx="0">
                  <c:v>0</c:v>
                </c:pt>
                <c:pt idx="1">
                  <c:v>7.6441098103915983E-4</c:v>
                </c:pt>
                <c:pt idx="2">
                  <c:v>9.0941357216384078E-2</c:v>
                </c:pt>
                <c:pt idx="3">
                  <c:v>0.15770590356284009</c:v>
                </c:pt>
                <c:pt idx="4">
                  <c:v>8.9908371291094233E-2</c:v>
                </c:pt>
                <c:pt idx="5">
                  <c:v>0.10678212542494075</c:v>
                </c:pt>
                <c:pt idx="6">
                  <c:v>0.2200263140032549</c:v>
                </c:pt>
                <c:pt idx="7">
                  <c:v>0.29765404896068615</c:v>
                </c:pt>
                <c:pt idx="8">
                  <c:v>0.22125864426518882</c:v>
                </c:pt>
                <c:pt idx="9">
                  <c:v>0.27964869817039112</c:v>
                </c:pt>
                <c:pt idx="10">
                  <c:v>0.36839486985036496</c:v>
                </c:pt>
                <c:pt idx="11">
                  <c:v>0.51448114786029631</c:v>
                </c:pt>
                <c:pt idx="12">
                  <c:v>0.63993169460251287</c:v>
                </c:pt>
                <c:pt idx="13">
                  <c:v>0.71865960264993833</c:v>
                </c:pt>
                <c:pt idx="14">
                  <c:v>0.87018540358101615</c:v>
                </c:pt>
                <c:pt idx="15">
                  <c:v>0.9257725078854192</c:v>
                </c:pt>
                <c:pt idx="16">
                  <c:v>0.85377251183908931</c:v>
                </c:pt>
              </c:numCache>
            </c:numRef>
          </c:val>
          <c:smooth val="0"/>
          <c:extLst>
            <c:ext xmlns:c16="http://schemas.microsoft.com/office/drawing/2014/chart" uri="{C3380CC4-5D6E-409C-BE32-E72D297353CC}">
              <c16:uniqueId val="{00000001-4D3B-344C-BC8D-436199014DA7}"/>
            </c:ext>
          </c:extLst>
        </c:ser>
        <c:ser>
          <c:idx val="4"/>
          <c:order val="2"/>
          <c:tx>
            <c:strRef>
              <c:f>'6. Chgs in Tot Share'!$DG$3</c:f>
              <c:strCache>
                <c:ptCount val="1"/>
                <c:pt idx="0">
                  <c:v> Tangrerine </c:v>
                </c:pt>
              </c:strCache>
            </c:strRef>
          </c:tx>
          <c:spPr>
            <a:ln w="28575" cap="rnd">
              <a:solidFill>
                <a:srgbClr val="FF66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Share'!$DG$4:$DG$27</c:f>
              <c:numCache>
                <c:formatCode>0.00%</c:formatCode>
                <c:ptCount val="24"/>
                <c:pt idx="0">
                  <c:v>0</c:v>
                </c:pt>
                <c:pt idx="1">
                  <c:v>-3.8191307608302652E-2</c:v>
                </c:pt>
                <c:pt idx="2">
                  <c:v>-5.4080446557053831E-2</c:v>
                </c:pt>
                <c:pt idx="3">
                  <c:v>-5.3877087035991859E-2</c:v>
                </c:pt>
                <c:pt idx="4">
                  <c:v>-5.4399540518571626E-2</c:v>
                </c:pt>
                <c:pt idx="5">
                  <c:v>-4.5858933549252294E-2</c:v>
                </c:pt>
                <c:pt idx="6">
                  <c:v>-4.6903413524082838E-2</c:v>
                </c:pt>
                <c:pt idx="7">
                  <c:v>-5.9452921276623376E-2</c:v>
                </c:pt>
                <c:pt idx="8">
                  <c:v>-5.7115370847175703E-2</c:v>
                </c:pt>
                <c:pt idx="9">
                  <c:v>-4.1421248899611164E-2</c:v>
                </c:pt>
                <c:pt idx="10">
                  <c:v>-4.0775073512272851E-2</c:v>
                </c:pt>
                <c:pt idx="11">
                  <c:v>-2.9001930018709106E-2</c:v>
                </c:pt>
                <c:pt idx="12">
                  <c:v>-2.8974394243035349E-2</c:v>
                </c:pt>
                <c:pt idx="13">
                  <c:v>-4.0097353231665023E-2</c:v>
                </c:pt>
                <c:pt idx="14">
                  <c:v>-5.1969711492052303E-2</c:v>
                </c:pt>
                <c:pt idx="15">
                  <c:v>-5.5785055913106375E-2</c:v>
                </c:pt>
                <c:pt idx="16">
                  <c:v>-6.1494456489436279E-2</c:v>
                </c:pt>
              </c:numCache>
            </c:numRef>
          </c:val>
          <c:smooth val="0"/>
          <c:extLst>
            <c:ext xmlns:c16="http://schemas.microsoft.com/office/drawing/2014/chart" uri="{C3380CC4-5D6E-409C-BE32-E72D297353CC}">
              <c16:uniqueId val="{00000002-4D3B-344C-BC8D-436199014DA7}"/>
            </c:ext>
          </c:extLst>
        </c:ser>
        <c:ser>
          <c:idx val="5"/>
          <c:order val="3"/>
          <c:tx>
            <c:strRef>
              <c:f>'6. Chgs in Tot Share'!$DH$3</c:f>
              <c:strCache>
                <c:ptCount val="1"/>
                <c:pt idx="0">
                  <c:v> Equitable </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Share'!$DH$4:$DH$27</c:f>
              <c:numCache>
                <c:formatCode>0.00%</c:formatCode>
                <c:ptCount val="24"/>
                <c:pt idx="0">
                  <c:v>0</c:v>
                </c:pt>
                <c:pt idx="1">
                  <c:v>-0.12385396133245652</c:v>
                </c:pt>
                <c:pt idx="2">
                  <c:v>-0.14996779578529537</c:v>
                </c:pt>
                <c:pt idx="3">
                  <c:v>-0.14491011249597804</c:v>
                </c:pt>
                <c:pt idx="4">
                  <c:v>-6.2726823764356426E-2</c:v>
                </c:pt>
                <c:pt idx="5">
                  <c:v>-1.4976377690464358E-2</c:v>
                </c:pt>
                <c:pt idx="6">
                  <c:v>7.9822609535690203E-3</c:v>
                </c:pt>
                <c:pt idx="7">
                  <c:v>2.5097128650926351E-2</c:v>
                </c:pt>
                <c:pt idx="8">
                  <c:v>1.0675325366520171E-2</c:v>
                </c:pt>
                <c:pt idx="9">
                  <c:v>-6.4816418578286641E-2</c:v>
                </c:pt>
                <c:pt idx="10">
                  <c:v>-5.2934167691715765E-2</c:v>
                </c:pt>
                <c:pt idx="11">
                  <c:v>-1.1646919006258147E-2</c:v>
                </c:pt>
                <c:pt idx="12">
                  <c:v>0.14106315148771645</c:v>
                </c:pt>
                <c:pt idx="13">
                  <c:v>0.1427906270874798</c:v>
                </c:pt>
                <c:pt idx="14">
                  <c:v>0.17655626886525078</c:v>
                </c:pt>
                <c:pt idx="15">
                  <c:v>0.18048649545956275</c:v>
                </c:pt>
                <c:pt idx="16">
                  <c:v>0.21326999769735858</c:v>
                </c:pt>
              </c:numCache>
            </c:numRef>
          </c:val>
          <c:smooth val="0"/>
          <c:extLst>
            <c:ext xmlns:c16="http://schemas.microsoft.com/office/drawing/2014/chart" uri="{C3380CC4-5D6E-409C-BE32-E72D297353CC}">
              <c16:uniqueId val="{00000003-4D3B-344C-BC8D-436199014DA7}"/>
            </c:ext>
          </c:extLst>
        </c:ser>
        <c:ser>
          <c:idx val="1"/>
          <c:order val="4"/>
          <c:tx>
            <c:strRef>
              <c:f>'6. Chgs in Tot Share'!$DI$3</c:f>
              <c:strCache>
                <c:ptCount val="1"/>
                <c:pt idx="0">
                  <c:v> B2B Bank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Share'!$DI$4:$DI$27</c:f>
              <c:numCache>
                <c:formatCode>0.00%</c:formatCode>
                <c:ptCount val="24"/>
                <c:pt idx="0">
                  <c:v>0</c:v>
                </c:pt>
                <c:pt idx="1">
                  <c:v>-2.7580274875015933E-2</c:v>
                </c:pt>
                <c:pt idx="2">
                  <c:v>-1.0205434672502378E-2</c:v>
                </c:pt>
                <c:pt idx="3">
                  <c:v>-4.3248246948212395E-2</c:v>
                </c:pt>
                <c:pt idx="4">
                  <c:v>-2.4966850896124024E-2</c:v>
                </c:pt>
                <c:pt idx="5">
                  <c:v>-6.1518613451024856E-2</c:v>
                </c:pt>
                <c:pt idx="6">
                  <c:v>-7.1468744026264824E-2</c:v>
                </c:pt>
                <c:pt idx="7">
                  <c:v>-9.0544131818279749E-2</c:v>
                </c:pt>
                <c:pt idx="8">
                  <c:v>-0.11183994649023397</c:v>
                </c:pt>
                <c:pt idx="9">
                  <c:v>-0.11851929194250155</c:v>
                </c:pt>
                <c:pt idx="10">
                  <c:v>-0.13336284597186826</c:v>
                </c:pt>
                <c:pt idx="11">
                  <c:v>-0.13320838280650937</c:v>
                </c:pt>
                <c:pt idx="12">
                  <c:v>-0.12865549903441273</c:v>
                </c:pt>
                <c:pt idx="13">
                  <c:v>-8.1675268018394906E-2</c:v>
                </c:pt>
                <c:pt idx="14">
                  <c:v>-7.1261770252729909E-2</c:v>
                </c:pt>
                <c:pt idx="15">
                  <c:v>-7.0915849714988419E-2</c:v>
                </c:pt>
                <c:pt idx="16">
                  <c:v>-6.3332462292771036E-2</c:v>
                </c:pt>
              </c:numCache>
            </c:numRef>
          </c:val>
          <c:smooth val="0"/>
          <c:extLst>
            <c:ext xmlns:c16="http://schemas.microsoft.com/office/drawing/2014/chart" uri="{C3380CC4-5D6E-409C-BE32-E72D297353CC}">
              <c16:uniqueId val="{00000004-4D3B-344C-BC8D-436199014DA7}"/>
            </c:ext>
          </c:extLst>
        </c:ser>
        <c:ser>
          <c:idx val="2"/>
          <c:order val="5"/>
          <c:tx>
            <c:strRef>
              <c:f>'6. Chgs in Tot Share'!$DJ$3</c:f>
              <c:strCache>
                <c:ptCount val="1"/>
                <c:pt idx="0">
                  <c:v> Canadian Tire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Share'!$DJ$4:$DJ$27</c:f>
              <c:numCache>
                <c:formatCode>0.00%</c:formatCode>
                <c:ptCount val="24"/>
                <c:pt idx="0">
                  <c:v>0</c:v>
                </c:pt>
                <c:pt idx="1">
                  <c:v>-7.7812995277537572E-2</c:v>
                </c:pt>
                <c:pt idx="2">
                  <c:v>-6.5715918795889963E-2</c:v>
                </c:pt>
                <c:pt idx="3">
                  <c:v>-6.2079516837362063E-2</c:v>
                </c:pt>
                <c:pt idx="4">
                  <c:v>-6.7810445297105684E-2</c:v>
                </c:pt>
                <c:pt idx="5">
                  <c:v>-2.5530026511258557E-2</c:v>
                </c:pt>
                <c:pt idx="6">
                  <c:v>3.0975586311170242E-2</c:v>
                </c:pt>
                <c:pt idx="7">
                  <c:v>2.7684965405519457E-2</c:v>
                </c:pt>
                <c:pt idx="8">
                  <c:v>-1.5477324146522363E-2</c:v>
                </c:pt>
                <c:pt idx="9">
                  <c:v>-0.1035247674806638</c:v>
                </c:pt>
                <c:pt idx="10">
                  <c:v>-0.1296553889260639</c:v>
                </c:pt>
                <c:pt idx="11">
                  <c:v>-0.13870240131720021</c:v>
                </c:pt>
                <c:pt idx="12">
                  <c:v>-0.1913773172095859</c:v>
                </c:pt>
                <c:pt idx="13">
                  <c:v>-0.21725897286190007</c:v>
                </c:pt>
                <c:pt idx="14">
                  <c:v>-0.23050879088877388</c:v>
                </c:pt>
                <c:pt idx="15">
                  <c:v>-0.26538549408766071</c:v>
                </c:pt>
                <c:pt idx="16">
                  <c:v>-0.28364978368904409</c:v>
                </c:pt>
              </c:numCache>
            </c:numRef>
          </c:val>
          <c:smooth val="0"/>
          <c:extLst>
            <c:ext xmlns:c16="http://schemas.microsoft.com/office/drawing/2014/chart" uri="{C3380CC4-5D6E-409C-BE32-E72D297353CC}">
              <c16:uniqueId val="{00000005-4D3B-344C-BC8D-436199014DA7}"/>
            </c:ext>
          </c:extLst>
        </c:ser>
        <c:dLbls>
          <c:showLegendKey val="0"/>
          <c:showVal val="0"/>
          <c:showCatName val="0"/>
          <c:showSerName val="0"/>
          <c:showPercent val="0"/>
          <c:showBubbleSize val="0"/>
        </c:dLbls>
        <c:smooth val="0"/>
        <c:axId val="401060456"/>
        <c:axId val="401057320"/>
      </c:lineChart>
      <c:catAx>
        <c:axId val="401060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057320"/>
        <c:crosses val="autoZero"/>
        <c:auto val="1"/>
        <c:lblAlgn val="ctr"/>
        <c:lblOffset val="100"/>
        <c:noMultiLvlLbl val="0"/>
      </c:catAx>
      <c:valAx>
        <c:axId val="4010573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060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Smaller Direct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045304577891619"/>
          <c:y val="0.15202263083451203"/>
          <c:w val="0.86348269719297133"/>
          <c:h val="0.7143133345955518"/>
        </c:manualLayout>
      </c:layout>
      <c:lineChart>
        <c:grouping val="standard"/>
        <c:varyColors val="0"/>
        <c:ser>
          <c:idx val="0"/>
          <c:order val="0"/>
          <c:tx>
            <c:strRef>
              <c:f>'6. Chgs in Tot Share'!$DK$3</c:f>
              <c:strCache>
                <c:ptCount val="1"/>
                <c:pt idx="0">
                  <c:v> Peoples Trust </c:v>
                </c:pt>
              </c:strCache>
            </c:strRef>
          </c:tx>
          <c:spPr>
            <a:ln w="28575" cap="rnd">
              <a:solidFill>
                <a:srgbClr val="B5310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Share'!$DK$4:$DK$27</c:f>
              <c:numCache>
                <c:formatCode>0.00%</c:formatCode>
                <c:ptCount val="24"/>
                <c:pt idx="0">
                  <c:v>0</c:v>
                </c:pt>
                <c:pt idx="1">
                  <c:v>-5.3877026450234462E-2</c:v>
                </c:pt>
                <c:pt idx="2">
                  <c:v>-0.10416852820425557</c:v>
                </c:pt>
                <c:pt idx="3">
                  <c:v>-0.14668935207464628</c:v>
                </c:pt>
                <c:pt idx="4">
                  <c:v>-0.19506690760382953</c:v>
                </c:pt>
                <c:pt idx="5">
                  <c:v>-0.19903375893226921</c:v>
                </c:pt>
                <c:pt idx="6">
                  <c:v>-0.18816360327878984</c:v>
                </c:pt>
                <c:pt idx="7">
                  <c:v>-0.19587703016091768</c:v>
                </c:pt>
                <c:pt idx="8">
                  <c:v>-0.20310471912984926</c:v>
                </c:pt>
                <c:pt idx="9">
                  <c:v>-0.19515385542414601</c:v>
                </c:pt>
                <c:pt idx="10">
                  <c:v>-0.20978847388733918</c:v>
                </c:pt>
                <c:pt idx="11">
                  <c:v>-0.21099694709984973</c:v>
                </c:pt>
                <c:pt idx="12">
                  <c:v>-0.20366958336432772</c:v>
                </c:pt>
                <c:pt idx="13">
                  <c:v>-0.21634875485486754</c:v>
                </c:pt>
                <c:pt idx="14">
                  <c:v>-0.21470224001655874</c:v>
                </c:pt>
                <c:pt idx="15">
                  <c:v>-0.24394442834588576</c:v>
                </c:pt>
                <c:pt idx="16">
                  <c:v>-0.25986765482417334</c:v>
                </c:pt>
              </c:numCache>
            </c:numRef>
          </c:val>
          <c:smooth val="0"/>
          <c:extLst>
            <c:ext xmlns:c16="http://schemas.microsoft.com/office/drawing/2014/chart" uri="{C3380CC4-5D6E-409C-BE32-E72D297353CC}">
              <c16:uniqueId val="{00000000-498D-D74F-B718-21803EA5EEA8}"/>
            </c:ext>
          </c:extLst>
        </c:ser>
        <c:ser>
          <c:idx val="3"/>
          <c:order val="1"/>
          <c:tx>
            <c:strRef>
              <c:f>'6. Chgs in Tot Share'!$DL$3</c:f>
              <c:strCache>
                <c:ptCount val="1"/>
                <c:pt idx="0">
                  <c:v> Community Trust </c:v>
                </c:pt>
              </c:strCache>
            </c:strRef>
          </c:tx>
          <c:spPr>
            <a:ln w="28575" cap="rnd">
              <a:solidFill>
                <a:schemeClr val="tx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Share'!$DL$4:$DL$27</c:f>
              <c:numCache>
                <c:formatCode>0.00%</c:formatCode>
                <c:ptCount val="24"/>
                <c:pt idx="0">
                  <c:v>0</c:v>
                </c:pt>
                <c:pt idx="1">
                  <c:v>1.9742198325842324E-2</c:v>
                </c:pt>
                <c:pt idx="2">
                  <c:v>3.2181823958935984E-2</c:v>
                </c:pt>
                <c:pt idx="3">
                  <c:v>7.6183754946113319E-2</c:v>
                </c:pt>
                <c:pt idx="4">
                  <c:v>6.8924420482744178E-2</c:v>
                </c:pt>
                <c:pt idx="5">
                  <c:v>7.6263949266505246E-2</c:v>
                </c:pt>
                <c:pt idx="6">
                  <c:v>0.10845418601056583</c:v>
                </c:pt>
                <c:pt idx="7">
                  <c:v>0.11116708818472443</c:v>
                </c:pt>
                <c:pt idx="8">
                  <c:v>4.1199760625085034E-2</c:v>
                </c:pt>
                <c:pt idx="9">
                  <c:v>9.7232734272107962E-2</c:v>
                </c:pt>
                <c:pt idx="10">
                  <c:v>0.11431744741704059</c:v>
                </c:pt>
                <c:pt idx="11">
                  <c:v>0.11403299091853011</c:v>
                </c:pt>
                <c:pt idx="12">
                  <c:v>7.0293526631164491E-2</c:v>
                </c:pt>
                <c:pt idx="13">
                  <c:v>5.0046801837263302E-2</c:v>
                </c:pt>
                <c:pt idx="14">
                  <c:v>0.10359404395247808</c:v>
                </c:pt>
                <c:pt idx="15">
                  <c:v>1.4249626129373254</c:v>
                </c:pt>
                <c:pt idx="16">
                  <c:v>1.4172490966510425</c:v>
                </c:pt>
              </c:numCache>
            </c:numRef>
          </c:val>
          <c:smooth val="0"/>
          <c:extLst>
            <c:ext xmlns:c16="http://schemas.microsoft.com/office/drawing/2014/chart" uri="{C3380CC4-5D6E-409C-BE32-E72D297353CC}">
              <c16:uniqueId val="{00000001-498D-D74F-B718-21803EA5EEA8}"/>
            </c:ext>
          </c:extLst>
        </c:ser>
        <c:ser>
          <c:idx val="4"/>
          <c:order val="2"/>
          <c:tx>
            <c:strRef>
              <c:f>'6. Chgs in Tot Share'!$DM$3</c:f>
              <c:strCache>
                <c:ptCount val="1"/>
                <c:pt idx="0">
                  <c:v> Versabank </c:v>
                </c:pt>
              </c:strCache>
            </c:strRef>
          </c:tx>
          <c:spPr>
            <a:ln w="28575" cap="rnd">
              <a:solidFill>
                <a:srgbClr val="0432FF"/>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Share'!$DM$4:$DM$27</c:f>
              <c:numCache>
                <c:formatCode>0.00%</c:formatCode>
                <c:ptCount val="24"/>
                <c:pt idx="0">
                  <c:v>0</c:v>
                </c:pt>
                <c:pt idx="1">
                  <c:v>-2.0124183525337888E-2</c:v>
                </c:pt>
                <c:pt idx="2">
                  <c:v>-5.4359421091720268E-2</c:v>
                </c:pt>
                <c:pt idx="3">
                  <c:v>-4.27123780237086E-2</c:v>
                </c:pt>
                <c:pt idx="4">
                  <c:v>-3.844814575212141E-2</c:v>
                </c:pt>
                <c:pt idx="5">
                  <c:v>-5.3503719265052936E-2</c:v>
                </c:pt>
                <c:pt idx="6">
                  <c:v>-1.8835037897074518E-2</c:v>
                </c:pt>
                <c:pt idx="7">
                  <c:v>-1.5401281434134457E-2</c:v>
                </c:pt>
                <c:pt idx="8">
                  <c:v>-1.6389109415901361E-2</c:v>
                </c:pt>
                <c:pt idx="9">
                  <c:v>1.8887710575822135E-2</c:v>
                </c:pt>
                <c:pt idx="10">
                  <c:v>1.9996690278137351E-2</c:v>
                </c:pt>
                <c:pt idx="11">
                  <c:v>3.6336999674463445E-2</c:v>
                </c:pt>
                <c:pt idx="12">
                  <c:v>3.5717226831307278E-2</c:v>
                </c:pt>
                <c:pt idx="13">
                  <c:v>-1.8344746276943553E-3</c:v>
                </c:pt>
                <c:pt idx="14">
                  <c:v>1.0943486832672957E-2</c:v>
                </c:pt>
                <c:pt idx="15">
                  <c:v>1.4850868082265111E-2</c:v>
                </c:pt>
                <c:pt idx="16">
                  <c:v>3.8601097829179691E-4</c:v>
                </c:pt>
              </c:numCache>
            </c:numRef>
          </c:val>
          <c:smooth val="0"/>
          <c:extLst>
            <c:ext xmlns:c16="http://schemas.microsoft.com/office/drawing/2014/chart" uri="{C3380CC4-5D6E-409C-BE32-E72D297353CC}">
              <c16:uniqueId val="{00000002-498D-D74F-B718-21803EA5EEA8}"/>
            </c:ext>
          </c:extLst>
        </c:ser>
        <c:dLbls>
          <c:showLegendKey val="0"/>
          <c:showVal val="0"/>
          <c:showCatName val="0"/>
          <c:showSerName val="0"/>
          <c:showPercent val="0"/>
          <c:showBubbleSize val="0"/>
        </c:dLbls>
        <c:smooth val="0"/>
        <c:axId val="401060456"/>
        <c:axId val="401057320"/>
      </c:lineChart>
      <c:catAx>
        <c:axId val="401060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057320"/>
        <c:crosses val="autoZero"/>
        <c:auto val="1"/>
        <c:lblAlgn val="ctr"/>
        <c:lblOffset val="100"/>
        <c:noMultiLvlLbl val="0"/>
      </c:catAx>
      <c:valAx>
        <c:axId val="4010573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060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en-CA" dirty="0"/>
          </a:p>
          <a:p>
            <a:pPr>
              <a:defRPr/>
            </a:pPr>
            <a:r>
              <a:rPr lang="en-CA" dirty="0"/>
              <a:t>Term Investments</a:t>
            </a:r>
          </a:p>
          <a:p>
            <a:pPr>
              <a:defRPr/>
            </a:pPr>
            <a:r>
              <a:rPr lang="en-US" sz="1200" b="1" i="0" u="none" strike="noStrike" baseline="0" dirty="0">
                <a:effectLst/>
              </a:rPr>
              <a:t>February 2020</a:t>
            </a:r>
            <a:endParaRPr lang="en-CA" dirty="0"/>
          </a:p>
        </c:rich>
      </c:tx>
      <c:layout>
        <c:manualLayout>
          <c:xMode val="edge"/>
          <c:yMode val="edge"/>
          <c:x val="0.36562731243906071"/>
          <c:y val="0"/>
        </c:manualLayout>
      </c:layout>
      <c:overlay val="0"/>
    </c:title>
    <c:autoTitleDeleted val="0"/>
    <c:plotArea>
      <c:layout/>
      <c:pieChart>
        <c:varyColors val="1"/>
        <c:ser>
          <c:idx val="0"/>
          <c:order val="0"/>
          <c:dPt>
            <c:idx val="1"/>
            <c:bubble3D val="0"/>
            <c:spPr>
              <a:solidFill>
                <a:srgbClr val="0000FF"/>
              </a:solidFill>
            </c:spPr>
            <c:extLst>
              <c:ext xmlns:c16="http://schemas.microsoft.com/office/drawing/2014/chart" uri="{C3380CC4-5D6E-409C-BE32-E72D297353CC}">
                <c16:uniqueId val="{00000001-4E19-4FF3-90A0-669E579FE917}"/>
              </c:ext>
            </c:extLst>
          </c:dPt>
          <c:dPt>
            <c:idx val="2"/>
            <c:bubble3D val="0"/>
            <c:spPr>
              <a:solidFill>
                <a:schemeClr val="tx1"/>
              </a:solidFill>
            </c:spPr>
            <c:extLst>
              <c:ext xmlns:c16="http://schemas.microsoft.com/office/drawing/2014/chart" uri="{C3380CC4-5D6E-409C-BE32-E72D297353CC}">
                <c16:uniqueId val="{00000003-4E19-4FF3-90A0-669E579FE917}"/>
              </c:ext>
            </c:extLst>
          </c:dPt>
          <c:dPt>
            <c:idx val="3"/>
            <c:bubble3D val="0"/>
            <c:spPr>
              <a:solidFill>
                <a:srgbClr val="FFFF00"/>
              </a:solidFill>
            </c:spPr>
            <c:extLst>
              <c:ext xmlns:c16="http://schemas.microsoft.com/office/drawing/2014/chart" uri="{C3380CC4-5D6E-409C-BE32-E72D297353CC}">
                <c16:uniqueId val="{00000005-4E19-4FF3-90A0-669E579FE917}"/>
              </c:ext>
            </c:extLst>
          </c:dPt>
          <c:dLbls>
            <c:dLbl>
              <c:idx val="1"/>
              <c:spPr>
                <a:noFill/>
                <a:ln>
                  <a:noFill/>
                </a:ln>
                <a:effectLst/>
              </c:spPr>
              <c:txPr>
                <a:bodyPr/>
                <a:lstStyle/>
                <a:p>
                  <a:pPr>
                    <a:defRPr>
                      <a:solidFill>
                        <a:schemeClr val="bg1"/>
                      </a:solidFill>
                    </a:defRPr>
                  </a:pPr>
                  <a:endParaRPr lang="en-US"/>
                </a:p>
              </c:txPr>
              <c:showLegendKey val="0"/>
              <c:showVal val="0"/>
              <c:showCatName val="1"/>
              <c:showSerName val="0"/>
              <c:showPercent val="1"/>
              <c:showBubbleSize val="0"/>
              <c:extLst>
                <c:ext xmlns:c16="http://schemas.microsoft.com/office/drawing/2014/chart" uri="{C3380CC4-5D6E-409C-BE32-E72D297353CC}">
                  <c16:uniqueId val="{00000001-4E19-4FF3-90A0-669E579FE917}"/>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Sheet1!$A$1:$A$4</c:f>
              <c:strCache>
                <c:ptCount val="4"/>
                <c:pt idx="0">
                  <c:v> </c:v>
                </c:pt>
                <c:pt idx="1">
                  <c:v> Chartered Banks </c:v>
                </c:pt>
                <c:pt idx="2">
                  <c:v> Trust and Mortgage Loan Companies </c:v>
                </c:pt>
                <c:pt idx="3">
                  <c:v> Credit Unions </c:v>
                </c:pt>
              </c:strCache>
            </c:strRef>
          </c:cat>
          <c:val>
            <c:numRef>
              <c:f>Sheet1!$B$1:$B$4</c:f>
              <c:numCache>
                <c:formatCode>General</c:formatCode>
                <c:ptCount val="4"/>
                <c:pt idx="1">
                  <c:v>411671</c:v>
                </c:pt>
                <c:pt idx="3">
                  <c:v>192856</c:v>
                </c:pt>
              </c:numCache>
            </c:numRef>
          </c:val>
          <c:extLst>
            <c:ext xmlns:c15="http://schemas.microsoft.com/office/drawing/2012/chart" uri="{02D57815-91ED-43cb-92C2-25804820EDAC}">
              <c15:filteredSeriesTitle>
                <c15:tx>
                  <c:strRef>
                    <c:extLst>
                      <c:ext uri="{02D57815-91ED-43cb-92C2-25804820EDAC}">
                        <c15:formulaRef>
                          <c15:sqref>Sheet1!$B$1:$B$0</c15:sqref>
                        </c15:formulaRef>
                      </c:ext>
                    </c:extLst>
                  </c:strRef>
                </c15:tx>
              </c15:filteredSeriesTitle>
            </c:ext>
            <c:ext xmlns:c16="http://schemas.microsoft.com/office/drawing/2014/chart" uri="{C3380CC4-5D6E-409C-BE32-E72D297353CC}">
              <c16:uniqueId val="{00000006-4E19-4FF3-90A0-669E579FE917}"/>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000">
          <a:solidFill>
            <a:srgbClr val="7F7F7F"/>
          </a:solidFill>
          <a:latin typeface="Verdana" charset="0"/>
          <a:ea typeface="Verdana" charset="0"/>
          <a:cs typeface="Verdana"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Large Banks and Desjardin</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Share'!$DN$3</c:f>
              <c:strCache>
                <c:ptCount val="1"/>
                <c:pt idx="0">
                  <c:v> RBC </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Share'!$DN$4:$DN$27</c:f>
              <c:numCache>
                <c:formatCode>0.00%</c:formatCode>
                <c:ptCount val="24"/>
                <c:pt idx="0">
                  <c:v>0</c:v>
                </c:pt>
                <c:pt idx="1">
                  <c:v>-1.1484770946959219E-2</c:v>
                </c:pt>
                <c:pt idx="2">
                  <c:v>4.4282529732091614E-3</c:v>
                </c:pt>
                <c:pt idx="3">
                  <c:v>1.1244299504910493E-2</c:v>
                </c:pt>
                <c:pt idx="4">
                  <c:v>2.1278888134953083E-2</c:v>
                </c:pt>
                <c:pt idx="5">
                  <c:v>2.8559276808572405E-2</c:v>
                </c:pt>
                <c:pt idx="6">
                  <c:v>2.7713978974485888E-2</c:v>
                </c:pt>
                <c:pt idx="7">
                  <c:v>3.2393917435008177E-2</c:v>
                </c:pt>
                <c:pt idx="8">
                  <c:v>2.6772496342808493E-2</c:v>
                </c:pt>
                <c:pt idx="9">
                  <c:v>2.6887230758260782E-2</c:v>
                </c:pt>
                <c:pt idx="10">
                  <c:v>2.6426890015602163E-2</c:v>
                </c:pt>
                <c:pt idx="11">
                  <c:v>2.7461575824568509E-2</c:v>
                </c:pt>
                <c:pt idx="12">
                  <c:v>3.2127744812836402E-2</c:v>
                </c:pt>
                <c:pt idx="13">
                  <c:v>3.101946123777094E-2</c:v>
                </c:pt>
                <c:pt idx="14">
                  <c:v>3.0140788647103994E-2</c:v>
                </c:pt>
                <c:pt idx="15">
                  <c:v>2.9196893099125223E-2</c:v>
                </c:pt>
                <c:pt idx="16">
                  <c:v>3.5391429391861434E-2</c:v>
                </c:pt>
              </c:numCache>
            </c:numRef>
          </c:val>
          <c:smooth val="0"/>
          <c:extLst>
            <c:ext xmlns:c16="http://schemas.microsoft.com/office/drawing/2014/chart" uri="{C3380CC4-5D6E-409C-BE32-E72D297353CC}">
              <c16:uniqueId val="{00000000-F80B-8B40-845B-03EC6F5A287A}"/>
            </c:ext>
          </c:extLst>
        </c:ser>
        <c:ser>
          <c:idx val="3"/>
          <c:order val="1"/>
          <c:tx>
            <c:strRef>
              <c:f>'6. Chgs in Tot Share'!$DO$3</c:f>
              <c:strCache>
                <c:ptCount val="1"/>
                <c:pt idx="0">
                  <c:v> TDCT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Share'!$DO$4:$DO$27</c:f>
              <c:numCache>
                <c:formatCode>0.00%</c:formatCode>
                <c:ptCount val="24"/>
                <c:pt idx="0">
                  <c:v>0</c:v>
                </c:pt>
                <c:pt idx="1">
                  <c:v>-2.7835676574535992E-2</c:v>
                </c:pt>
                <c:pt idx="2">
                  <c:v>-2.009312162630315E-2</c:v>
                </c:pt>
                <c:pt idx="3">
                  <c:v>-2.4583680679179109E-2</c:v>
                </c:pt>
                <c:pt idx="4">
                  <c:v>-3.1812907364423229E-2</c:v>
                </c:pt>
                <c:pt idx="5">
                  <c:v>-3.7192288995930876E-2</c:v>
                </c:pt>
                <c:pt idx="6">
                  <c:v>-4.2272334115524855E-2</c:v>
                </c:pt>
                <c:pt idx="7">
                  <c:v>-3.9152089332981074E-2</c:v>
                </c:pt>
                <c:pt idx="8">
                  <c:v>-3.3407865639036888E-2</c:v>
                </c:pt>
                <c:pt idx="9">
                  <c:v>-2.9368061242181075E-2</c:v>
                </c:pt>
                <c:pt idx="10">
                  <c:v>-2.9804231042609524E-2</c:v>
                </c:pt>
                <c:pt idx="11">
                  <c:v>-2.4280658191350883E-2</c:v>
                </c:pt>
                <c:pt idx="12">
                  <c:v>-1.4626336443850365E-2</c:v>
                </c:pt>
                <c:pt idx="13">
                  <c:v>-9.4012835505822966E-3</c:v>
                </c:pt>
                <c:pt idx="14">
                  <c:v>-4.4769223878908318E-3</c:v>
                </c:pt>
                <c:pt idx="15">
                  <c:v>1.2863857211028997E-2</c:v>
                </c:pt>
                <c:pt idx="16">
                  <c:v>2.3707881370767851E-2</c:v>
                </c:pt>
              </c:numCache>
            </c:numRef>
          </c:val>
          <c:smooth val="0"/>
          <c:extLst>
            <c:ext xmlns:c16="http://schemas.microsoft.com/office/drawing/2014/chart" uri="{C3380CC4-5D6E-409C-BE32-E72D297353CC}">
              <c16:uniqueId val="{00000001-F80B-8B40-845B-03EC6F5A287A}"/>
            </c:ext>
          </c:extLst>
        </c:ser>
        <c:ser>
          <c:idx val="4"/>
          <c:order val="2"/>
          <c:tx>
            <c:strRef>
              <c:f>'6. Chgs in Tot Share'!$DP$3</c:f>
              <c:strCache>
                <c:ptCount val="1"/>
                <c:pt idx="0">
                  <c:v> BNS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Share'!$DP$4:$DP$27</c:f>
              <c:numCache>
                <c:formatCode>0.00%</c:formatCode>
                <c:ptCount val="24"/>
                <c:pt idx="0">
                  <c:v>0</c:v>
                </c:pt>
                <c:pt idx="1">
                  <c:v>-1.2612596621928486E-2</c:v>
                </c:pt>
                <c:pt idx="2">
                  <c:v>-5.7216125989245368E-3</c:v>
                </c:pt>
                <c:pt idx="3">
                  <c:v>4.9622831298033179E-3</c:v>
                </c:pt>
                <c:pt idx="4">
                  <c:v>1.3797443752807779E-2</c:v>
                </c:pt>
                <c:pt idx="5">
                  <c:v>3.071930499550863E-2</c:v>
                </c:pt>
                <c:pt idx="6">
                  <c:v>3.5374622977701622E-2</c:v>
                </c:pt>
                <c:pt idx="7">
                  <c:v>3.1097188140939723E-2</c:v>
                </c:pt>
                <c:pt idx="8">
                  <c:v>2.7105742691041212E-2</c:v>
                </c:pt>
                <c:pt idx="9">
                  <c:v>1.8224053397114245E-2</c:v>
                </c:pt>
                <c:pt idx="10">
                  <c:v>1.6684800198957853E-2</c:v>
                </c:pt>
                <c:pt idx="11">
                  <c:v>8.7517799661648039E-3</c:v>
                </c:pt>
                <c:pt idx="12">
                  <c:v>5.300944165672181E-3</c:v>
                </c:pt>
                <c:pt idx="13">
                  <c:v>-8.5705477754455146E-3</c:v>
                </c:pt>
                <c:pt idx="14">
                  <c:v>-1.0027793466690516E-2</c:v>
                </c:pt>
                <c:pt idx="15">
                  <c:v>-2.0215299105239993E-2</c:v>
                </c:pt>
                <c:pt idx="16">
                  <c:v>-2.0148300888243185E-2</c:v>
                </c:pt>
              </c:numCache>
            </c:numRef>
          </c:val>
          <c:smooth val="0"/>
          <c:extLst>
            <c:ext xmlns:c16="http://schemas.microsoft.com/office/drawing/2014/chart" uri="{C3380CC4-5D6E-409C-BE32-E72D297353CC}">
              <c16:uniqueId val="{00000002-F80B-8B40-845B-03EC6F5A287A}"/>
            </c:ext>
          </c:extLst>
        </c:ser>
        <c:ser>
          <c:idx val="5"/>
          <c:order val="3"/>
          <c:tx>
            <c:strRef>
              <c:f>'6. Chgs in Tot Share'!$DQ$3</c:f>
              <c:strCache>
                <c:ptCount val="1"/>
                <c:pt idx="0">
                  <c:v> BMO </c:v>
                </c:pt>
              </c:strCache>
            </c:strRef>
          </c:tx>
          <c:spPr>
            <a:ln w="28575" cap="rnd">
              <a:solidFill>
                <a:srgbClr val="0432FF"/>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Share'!$DQ$4:$DQ$27</c:f>
              <c:numCache>
                <c:formatCode>0.00%</c:formatCode>
                <c:ptCount val="24"/>
                <c:pt idx="0">
                  <c:v>0</c:v>
                </c:pt>
                <c:pt idx="1">
                  <c:v>-9.6006185045499036E-3</c:v>
                </c:pt>
                <c:pt idx="2">
                  <c:v>2.6698146434210499E-3</c:v>
                </c:pt>
                <c:pt idx="3">
                  <c:v>3.9711269419345748E-3</c:v>
                </c:pt>
                <c:pt idx="4">
                  <c:v>8.5137777676414384E-3</c:v>
                </c:pt>
                <c:pt idx="5">
                  <c:v>1.6937584217354803E-2</c:v>
                </c:pt>
                <c:pt idx="6">
                  <c:v>2.6283632293001107E-2</c:v>
                </c:pt>
                <c:pt idx="7">
                  <c:v>3.3616127378568464E-2</c:v>
                </c:pt>
                <c:pt idx="8">
                  <c:v>4.5744615400214204E-2</c:v>
                </c:pt>
                <c:pt idx="9">
                  <c:v>6.5523987035199419E-2</c:v>
                </c:pt>
                <c:pt idx="10">
                  <c:v>6.573617568744182E-2</c:v>
                </c:pt>
                <c:pt idx="11">
                  <c:v>7.9303381585565921E-2</c:v>
                </c:pt>
                <c:pt idx="12">
                  <c:v>8.3184695033322389E-2</c:v>
                </c:pt>
                <c:pt idx="13">
                  <c:v>9.1653120059950757E-2</c:v>
                </c:pt>
                <c:pt idx="14">
                  <c:v>9.1289541380381894E-2</c:v>
                </c:pt>
                <c:pt idx="15">
                  <c:v>9.4169914483747522E-2</c:v>
                </c:pt>
                <c:pt idx="16">
                  <c:v>8.4841549598698163E-2</c:v>
                </c:pt>
              </c:numCache>
            </c:numRef>
          </c:val>
          <c:smooth val="0"/>
          <c:extLst>
            <c:ext xmlns:c16="http://schemas.microsoft.com/office/drawing/2014/chart" uri="{C3380CC4-5D6E-409C-BE32-E72D297353CC}">
              <c16:uniqueId val="{00000003-F80B-8B40-845B-03EC6F5A287A}"/>
            </c:ext>
          </c:extLst>
        </c:ser>
        <c:ser>
          <c:idx val="1"/>
          <c:order val="4"/>
          <c:tx>
            <c:strRef>
              <c:f>'6. Chgs in Tot Share'!$DR$3</c:f>
              <c:strCache>
                <c:ptCount val="1"/>
                <c:pt idx="0">
                  <c:v> CIBC </c:v>
                </c:pt>
              </c:strCache>
            </c:strRef>
          </c:tx>
          <c:spPr>
            <a:ln w="28575" cap="rnd">
              <a:solidFill>
                <a:srgbClr val="C0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Share'!$DR$4:$DR$27</c:f>
              <c:numCache>
                <c:formatCode>0.00%</c:formatCode>
                <c:ptCount val="24"/>
                <c:pt idx="0">
                  <c:v>0</c:v>
                </c:pt>
                <c:pt idx="1">
                  <c:v>-2.4815545963970034E-2</c:v>
                </c:pt>
                <c:pt idx="2">
                  <c:v>-2.3851060743466386E-2</c:v>
                </c:pt>
                <c:pt idx="3">
                  <c:v>-2.5917745008849906E-2</c:v>
                </c:pt>
                <c:pt idx="4">
                  <c:v>-2.7748258504812853E-2</c:v>
                </c:pt>
                <c:pt idx="5">
                  <c:v>-1.1775329581321032E-2</c:v>
                </c:pt>
                <c:pt idx="6">
                  <c:v>1.5654201499803202E-2</c:v>
                </c:pt>
                <c:pt idx="7">
                  <c:v>1.5389161847523624E-2</c:v>
                </c:pt>
                <c:pt idx="8">
                  <c:v>1.7294767284077993E-2</c:v>
                </c:pt>
                <c:pt idx="9">
                  <c:v>1.6352761156018632E-2</c:v>
                </c:pt>
                <c:pt idx="10">
                  <c:v>1.9061180697956894E-2</c:v>
                </c:pt>
                <c:pt idx="11">
                  <c:v>2.3019612977817593E-2</c:v>
                </c:pt>
                <c:pt idx="12">
                  <c:v>2.5232372621889879E-2</c:v>
                </c:pt>
                <c:pt idx="13">
                  <c:v>4.0586501591038722E-2</c:v>
                </c:pt>
                <c:pt idx="14">
                  <c:v>3.6973978091160459E-2</c:v>
                </c:pt>
                <c:pt idx="15">
                  <c:v>3.5223102863822409E-2</c:v>
                </c:pt>
                <c:pt idx="16">
                  <c:v>2.3527192627521468E-2</c:v>
                </c:pt>
              </c:numCache>
            </c:numRef>
          </c:val>
          <c:smooth val="0"/>
          <c:extLst>
            <c:ext xmlns:c16="http://schemas.microsoft.com/office/drawing/2014/chart" uri="{C3380CC4-5D6E-409C-BE32-E72D297353CC}">
              <c16:uniqueId val="{00000004-F80B-8B40-845B-03EC6F5A287A}"/>
            </c:ext>
          </c:extLst>
        </c:ser>
        <c:ser>
          <c:idx val="2"/>
          <c:order val="5"/>
          <c:tx>
            <c:strRef>
              <c:f>'6. Chgs in Tot Share'!$DS$3</c:f>
              <c:strCache>
                <c:ptCount val="1"/>
                <c:pt idx="0">
                  <c:v> Desjardins </c:v>
                </c:pt>
              </c:strCache>
            </c:strRef>
          </c:tx>
          <c:spPr>
            <a:ln w="28575" cap="rnd">
              <a:solidFill>
                <a:srgbClr val="00B05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Share'!$DS$4:$DS$27</c:f>
              <c:numCache>
                <c:formatCode>0.00%</c:formatCode>
                <c:ptCount val="24"/>
                <c:pt idx="0">
                  <c:v>0</c:v>
                </c:pt>
                <c:pt idx="1">
                  <c:v>0</c:v>
                </c:pt>
                <c:pt idx="2">
                  <c:v>-1.6923658749899567E-2</c:v>
                </c:pt>
                <c:pt idx="3">
                  <c:v>-1.6923658749899567E-2</c:v>
                </c:pt>
                <c:pt idx="4">
                  <c:v>-1.6923658749899567E-2</c:v>
                </c:pt>
                <c:pt idx="5">
                  <c:v>-4.266600750732278E-2</c:v>
                </c:pt>
                <c:pt idx="6">
                  <c:v>-4.266600750732278E-2</c:v>
                </c:pt>
                <c:pt idx="7">
                  <c:v>-4.266600750732278E-2</c:v>
                </c:pt>
                <c:pt idx="8">
                  <c:v>-4.370412328571889E-2</c:v>
                </c:pt>
                <c:pt idx="9">
                  <c:v>-4.370412328571889E-2</c:v>
                </c:pt>
                <c:pt idx="10">
                  <c:v>-4.370412328571889E-2</c:v>
                </c:pt>
                <c:pt idx="11">
                  <c:v>-4.410357966845134E-2</c:v>
                </c:pt>
                <c:pt idx="12">
                  <c:v>-4.410357966845134E-2</c:v>
                </c:pt>
                <c:pt idx="13">
                  <c:v>-4.410357966845134E-2</c:v>
                </c:pt>
                <c:pt idx="14">
                  <c:v>-3.7919480124203667E-2</c:v>
                </c:pt>
                <c:pt idx="15">
                  <c:v>-3.7919480124203667E-2</c:v>
                </c:pt>
                <c:pt idx="16">
                  <c:v>-3.7919480124203667E-2</c:v>
                </c:pt>
              </c:numCache>
            </c:numRef>
          </c:val>
          <c:smooth val="0"/>
          <c:extLst>
            <c:ext xmlns:c16="http://schemas.microsoft.com/office/drawing/2014/chart" uri="{C3380CC4-5D6E-409C-BE32-E72D297353CC}">
              <c16:uniqueId val="{00000005-F80B-8B40-845B-03EC6F5A287A}"/>
            </c:ext>
          </c:extLst>
        </c:ser>
        <c:dLbls>
          <c:showLegendKey val="0"/>
          <c:showVal val="0"/>
          <c:showCatName val="0"/>
          <c:showSerName val="0"/>
          <c:showPercent val="0"/>
          <c:showBubbleSize val="0"/>
        </c:dLbls>
        <c:smooth val="0"/>
        <c:axId val="401060848"/>
        <c:axId val="401058888"/>
      </c:lineChart>
      <c:catAx>
        <c:axId val="40106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058888"/>
        <c:crosses val="autoZero"/>
        <c:auto val="1"/>
        <c:lblAlgn val="ctr"/>
        <c:lblOffset val="100"/>
        <c:noMultiLvlLbl val="0"/>
      </c:catAx>
      <c:valAx>
        <c:axId val="4010588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060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Smaller Full-Service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50566570744922"/>
          <c:y val="0.16642140770592501"/>
          <c:w val="0.85804319640767801"/>
          <c:h val="0.64894723302023949"/>
        </c:manualLayout>
      </c:layout>
      <c:lineChart>
        <c:grouping val="standard"/>
        <c:varyColors val="0"/>
        <c:ser>
          <c:idx val="0"/>
          <c:order val="0"/>
          <c:tx>
            <c:strRef>
              <c:f>'6. Chgs in Tot Share'!$DT$3</c:f>
              <c:strCache>
                <c:ptCount val="1"/>
                <c:pt idx="0">
                  <c:v> National </c:v>
                </c:pt>
              </c:strCache>
            </c:strRef>
          </c:tx>
          <c:spPr>
            <a:ln w="28575" cap="rnd">
              <a:solidFill>
                <a:schemeClr val="tx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Share'!$DT$4:$DT$27</c:f>
              <c:numCache>
                <c:formatCode>0.00%</c:formatCode>
                <c:ptCount val="24"/>
                <c:pt idx="0">
                  <c:v>0</c:v>
                </c:pt>
                <c:pt idx="1">
                  <c:v>-2.0155933177301869E-2</c:v>
                </c:pt>
                <c:pt idx="2">
                  <c:v>-3.7334579570959939E-2</c:v>
                </c:pt>
                <c:pt idx="3">
                  <c:v>-3.6763302554396686E-2</c:v>
                </c:pt>
                <c:pt idx="4">
                  <c:v>-5.1352002277425479E-2</c:v>
                </c:pt>
                <c:pt idx="5">
                  <c:v>-4.9566830670774401E-2</c:v>
                </c:pt>
                <c:pt idx="6">
                  <c:v>-5.7068890497986573E-2</c:v>
                </c:pt>
                <c:pt idx="7">
                  <c:v>-6.8186476809592028E-2</c:v>
                </c:pt>
                <c:pt idx="8">
                  <c:v>-7.7440943202672002E-2</c:v>
                </c:pt>
                <c:pt idx="9">
                  <c:v>-7.4160074569849535E-2</c:v>
                </c:pt>
                <c:pt idx="10">
                  <c:v>-8.1577313194490492E-2</c:v>
                </c:pt>
                <c:pt idx="11">
                  <c:v>-7.6636467898628949E-2</c:v>
                </c:pt>
                <c:pt idx="12">
                  <c:v>-6.9509761901626305E-2</c:v>
                </c:pt>
                <c:pt idx="13">
                  <c:v>-7.2157700118379464E-2</c:v>
                </c:pt>
                <c:pt idx="14">
                  <c:v>-7.3491439591008983E-2</c:v>
                </c:pt>
                <c:pt idx="15">
                  <c:v>-5.8582455223368461E-2</c:v>
                </c:pt>
                <c:pt idx="16">
                  <c:v>-7.0797039503729453E-2</c:v>
                </c:pt>
              </c:numCache>
            </c:numRef>
          </c:val>
          <c:smooth val="0"/>
          <c:extLst>
            <c:ext xmlns:c16="http://schemas.microsoft.com/office/drawing/2014/chart" uri="{C3380CC4-5D6E-409C-BE32-E72D297353CC}">
              <c16:uniqueId val="{00000000-5B8A-6B46-9E53-7BE679732AF1}"/>
            </c:ext>
          </c:extLst>
        </c:ser>
        <c:ser>
          <c:idx val="5"/>
          <c:order val="1"/>
          <c:tx>
            <c:strRef>
              <c:f>'6. Chgs in Tot Share'!$DU$3</c:f>
              <c:strCache>
                <c:ptCount val="1"/>
                <c:pt idx="0">
                  <c:v>Laurentian</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Share'!$DU$4:$DU$27</c:f>
              <c:numCache>
                <c:formatCode>0.00%</c:formatCode>
                <c:ptCount val="24"/>
                <c:pt idx="0">
                  <c:v>0</c:v>
                </c:pt>
                <c:pt idx="1">
                  <c:v>-3.7914014296187452E-2</c:v>
                </c:pt>
                <c:pt idx="2">
                  <c:v>-1.3780923522505177E-2</c:v>
                </c:pt>
                <c:pt idx="3">
                  <c:v>-2.3388110418939199E-2</c:v>
                </c:pt>
                <c:pt idx="4">
                  <c:v>-4.4460244861514051E-2</c:v>
                </c:pt>
                <c:pt idx="5">
                  <c:v>-6.0728519162243658E-2</c:v>
                </c:pt>
                <c:pt idx="6">
                  <c:v>-9.1795704473055129E-2</c:v>
                </c:pt>
                <c:pt idx="7">
                  <c:v>-8.8719930496956409E-2</c:v>
                </c:pt>
                <c:pt idx="8">
                  <c:v>-0.10351939456239272</c:v>
                </c:pt>
                <c:pt idx="9">
                  <c:v>-0.12143111946738973</c:v>
                </c:pt>
                <c:pt idx="10">
                  <c:v>-0.11997887701348943</c:v>
                </c:pt>
                <c:pt idx="11">
                  <c:v>-0.13852022798941152</c:v>
                </c:pt>
                <c:pt idx="12">
                  <c:v>-0.14511957124251867</c:v>
                </c:pt>
                <c:pt idx="13">
                  <c:v>-0.15709610797453868</c:v>
                </c:pt>
                <c:pt idx="14">
                  <c:v>-0.17441085017177713</c:v>
                </c:pt>
                <c:pt idx="15">
                  <c:v>-0.17624517101031978</c:v>
                </c:pt>
                <c:pt idx="16">
                  <c:v>-0.19078789537448962</c:v>
                </c:pt>
              </c:numCache>
            </c:numRef>
          </c:val>
          <c:smooth val="0"/>
          <c:extLst>
            <c:ext xmlns:c16="http://schemas.microsoft.com/office/drawing/2014/chart" uri="{C3380CC4-5D6E-409C-BE32-E72D297353CC}">
              <c16:uniqueId val="{00000001-5B8A-6B46-9E53-7BE679732AF1}"/>
            </c:ext>
          </c:extLst>
        </c:ser>
        <c:ser>
          <c:idx val="1"/>
          <c:order val="2"/>
          <c:tx>
            <c:strRef>
              <c:f>'6. Chgs in Tot Share'!$DV$3</c:f>
              <c:strCache>
                <c:ptCount val="1"/>
                <c:pt idx="0">
                  <c:v>HSBC</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Share'!$DV$4:$DV$27</c:f>
              <c:numCache>
                <c:formatCode>0.00%</c:formatCode>
                <c:ptCount val="24"/>
                <c:pt idx="0">
                  <c:v>0</c:v>
                </c:pt>
                <c:pt idx="1">
                  <c:v>3.0742184451681302E-2</c:v>
                </c:pt>
                <c:pt idx="2">
                  <c:v>8.6105887501098585E-2</c:v>
                </c:pt>
                <c:pt idx="3">
                  <c:v>0.1107529298722343</c:v>
                </c:pt>
                <c:pt idx="4">
                  <c:v>0.12654666352200344</c:v>
                </c:pt>
                <c:pt idx="5">
                  <c:v>0.1479831556643432</c:v>
                </c:pt>
                <c:pt idx="6">
                  <c:v>8.6866528325363748E-2</c:v>
                </c:pt>
                <c:pt idx="7">
                  <c:v>8.960995096435595E-2</c:v>
                </c:pt>
                <c:pt idx="8">
                  <c:v>7.6569962132891883E-2</c:v>
                </c:pt>
                <c:pt idx="9">
                  <c:v>6.8939300959135225E-2</c:v>
                </c:pt>
                <c:pt idx="10">
                  <c:v>8.9764174227403903E-2</c:v>
                </c:pt>
                <c:pt idx="11">
                  <c:v>0.11372836470851935</c:v>
                </c:pt>
                <c:pt idx="12">
                  <c:v>0.11464558777008491</c:v>
                </c:pt>
                <c:pt idx="13">
                  <c:v>0.10382703389138355</c:v>
                </c:pt>
                <c:pt idx="14">
                  <c:v>8.2715819285038489E-2</c:v>
                </c:pt>
                <c:pt idx="15">
                  <c:v>0.10441127959873912</c:v>
                </c:pt>
                <c:pt idx="16">
                  <c:v>0.12089269193626043</c:v>
                </c:pt>
              </c:numCache>
            </c:numRef>
          </c:val>
          <c:smooth val="0"/>
          <c:extLst>
            <c:ext xmlns:c16="http://schemas.microsoft.com/office/drawing/2014/chart" uri="{C3380CC4-5D6E-409C-BE32-E72D297353CC}">
              <c16:uniqueId val="{00000002-5B8A-6B46-9E53-7BE679732AF1}"/>
            </c:ext>
          </c:extLst>
        </c:ser>
        <c:ser>
          <c:idx val="2"/>
          <c:order val="3"/>
          <c:tx>
            <c:strRef>
              <c:f>'6. Chgs in Tot Share'!$DW$3</c:f>
              <c:strCache>
                <c:ptCount val="1"/>
                <c:pt idx="0">
                  <c:v>Canadian Western Bank</c:v>
                </c:pt>
              </c:strCache>
            </c:strRef>
          </c:tx>
          <c:spPr>
            <a:ln w="28575" cap="rnd">
              <a:solidFill>
                <a:srgbClr val="009999"/>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Share'!$DW$4:$DW$27</c:f>
              <c:numCache>
                <c:formatCode>0.00%</c:formatCode>
                <c:ptCount val="24"/>
                <c:pt idx="0">
                  <c:v>0</c:v>
                </c:pt>
                <c:pt idx="1">
                  <c:v>-1.211027403646699E-2</c:v>
                </c:pt>
                <c:pt idx="2">
                  <c:v>2.2279797605124919E-2</c:v>
                </c:pt>
                <c:pt idx="3">
                  <c:v>1.6212815360926406E-3</c:v>
                </c:pt>
                <c:pt idx="4">
                  <c:v>-1.2621009783872231E-4</c:v>
                </c:pt>
                <c:pt idx="5">
                  <c:v>-1.384053373100771E-2</c:v>
                </c:pt>
                <c:pt idx="6">
                  <c:v>-1.4176366958015553E-2</c:v>
                </c:pt>
                <c:pt idx="7">
                  <c:v>-2.4999345287080914E-2</c:v>
                </c:pt>
                <c:pt idx="8">
                  <c:v>-3.2578142981456247E-2</c:v>
                </c:pt>
                <c:pt idx="9">
                  <c:v>-4.0793423689750648E-2</c:v>
                </c:pt>
                <c:pt idx="10">
                  <c:v>-5.1511539411528265E-2</c:v>
                </c:pt>
                <c:pt idx="11">
                  <c:v>-7.628830992162744E-2</c:v>
                </c:pt>
                <c:pt idx="12">
                  <c:v>-9.545236366942228E-2</c:v>
                </c:pt>
                <c:pt idx="13">
                  <c:v>-0.11781146468976426</c:v>
                </c:pt>
                <c:pt idx="14">
                  <c:v>-0.13252341910060464</c:v>
                </c:pt>
                <c:pt idx="15">
                  <c:v>-0.15029553625340583</c:v>
                </c:pt>
                <c:pt idx="16">
                  <c:v>-0.16462647313728188</c:v>
                </c:pt>
              </c:numCache>
            </c:numRef>
          </c:val>
          <c:smooth val="0"/>
          <c:extLst>
            <c:ext xmlns:c16="http://schemas.microsoft.com/office/drawing/2014/chart" uri="{C3380CC4-5D6E-409C-BE32-E72D297353CC}">
              <c16:uniqueId val="{00000003-5B8A-6B46-9E53-7BE679732AF1}"/>
            </c:ext>
          </c:extLst>
        </c:ser>
        <c:ser>
          <c:idx val="3"/>
          <c:order val="4"/>
          <c:tx>
            <c:strRef>
              <c:f>'6. Chgs in Tot Share'!$DX$3</c:f>
              <c:strCache>
                <c:ptCount val="1"/>
                <c:pt idx="0">
                  <c:v>ICICI</c:v>
                </c:pt>
              </c:strCache>
            </c:strRef>
          </c:tx>
          <c:spPr>
            <a:ln w="28575" cap="rnd">
              <a:solidFill>
                <a:schemeClr val="accent3">
                  <a:lumMod val="75000"/>
                </a:schemeClr>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Share'!$DX$4:$DX$27</c:f>
              <c:numCache>
                <c:formatCode>0.00%</c:formatCode>
                <c:ptCount val="24"/>
                <c:pt idx="0">
                  <c:v>0</c:v>
                </c:pt>
                <c:pt idx="1">
                  <c:v>-2.698689122695663E-2</c:v>
                </c:pt>
                <c:pt idx="2">
                  <c:v>-1.3409927510205158E-3</c:v>
                </c:pt>
                <c:pt idx="3">
                  <c:v>3.555510895106122E-3</c:v>
                </c:pt>
                <c:pt idx="4">
                  <c:v>-1.1175785168585776E-2</c:v>
                </c:pt>
                <c:pt idx="5">
                  <c:v>-3.6841414098867112E-2</c:v>
                </c:pt>
                <c:pt idx="6">
                  <c:v>-8.1047645462971316E-2</c:v>
                </c:pt>
                <c:pt idx="7">
                  <c:v>-0.11631013470771183</c:v>
                </c:pt>
                <c:pt idx="8">
                  <c:v>-0.13470400813907088</c:v>
                </c:pt>
                <c:pt idx="9">
                  <c:v>-0.1482709296523311</c:v>
                </c:pt>
                <c:pt idx="10">
                  <c:v>-0.13555070454515222</c:v>
                </c:pt>
                <c:pt idx="11">
                  <c:v>-0.13145082584777107</c:v>
                </c:pt>
                <c:pt idx="12">
                  <c:v>-0.13329007354724159</c:v>
                </c:pt>
                <c:pt idx="13">
                  <c:v>-0.14217336209530365</c:v>
                </c:pt>
                <c:pt idx="14">
                  <c:v>-0.15390564605351906</c:v>
                </c:pt>
                <c:pt idx="15">
                  <c:v>-0.1504386585704085</c:v>
                </c:pt>
                <c:pt idx="16">
                  <c:v>-0.15945234532475541</c:v>
                </c:pt>
              </c:numCache>
            </c:numRef>
          </c:val>
          <c:smooth val="0"/>
          <c:extLst>
            <c:ext xmlns:c16="http://schemas.microsoft.com/office/drawing/2014/chart" uri="{C3380CC4-5D6E-409C-BE32-E72D297353CC}">
              <c16:uniqueId val="{00000004-5B8A-6B46-9E53-7BE679732AF1}"/>
            </c:ext>
          </c:extLst>
        </c:ser>
        <c:dLbls>
          <c:showLegendKey val="0"/>
          <c:showVal val="0"/>
          <c:showCatName val="0"/>
          <c:showSerName val="0"/>
          <c:showPercent val="0"/>
          <c:showBubbleSize val="0"/>
        </c:dLbls>
        <c:smooth val="0"/>
        <c:axId val="401062024"/>
        <c:axId val="401060064"/>
      </c:lineChart>
      <c:catAx>
        <c:axId val="401062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060064"/>
        <c:crosses val="autoZero"/>
        <c:auto val="1"/>
        <c:lblAlgn val="ctr"/>
        <c:lblOffset val="100"/>
        <c:noMultiLvlLbl val="0"/>
      </c:catAx>
      <c:valAx>
        <c:axId val="401060064"/>
        <c:scaling>
          <c:orientation val="minMax"/>
          <c:max val="0.15000000000000002"/>
          <c:min val="-0.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062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Larger Direct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Share'!$CG$3</c:f>
              <c:strCache>
                <c:ptCount val="1"/>
                <c:pt idx="0">
                  <c:v>Manulife</c:v>
                </c:pt>
              </c:strCache>
            </c:strRef>
          </c:tx>
          <c:spPr>
            <a:ln w="28575" cap="rnd">
              <a:solidFill>
                <a:srgbClr val="0068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Share'!$CG$4:$CG$27</c:f>
              <c:numCache>
                <c:formatCode>0.00%</c:formatCode>
                <c:ptCount val="24"/>
                <c:pt idx="0">
                  <c:v>0</c:v>
                </c:pt>
                <c:pt idx="1">
                  <c:v>-5.0317399755173452E-3</c:v>
                </c:pt>
                <c:pt idx="2">
                  <c:v>3.2101446788441791E-3</c:v>
                </c:pt>
                <c:pt idx="3">
                  <c:v>6.6313311316384472E-4</c:v>
                </c:pt>
                <c:pt idx="4">
                  <c:v>-8.4839850262547921E-4</c:v>
                </c:pt>
                <c:pt idx="5">
                  <c:v>-2.6905989644104857E-3</c:v>
                </c:pt>
                <c:pt idx="6">
                  <c:v>-2.9979360290193842E-3</c:v>
                </c:pt>
                <c:pt idx="7">
                  <c:v>7.0421119070786554E-3</c:v>
                </c:pt>
                <c:pt idx="8">
                  <c:v>1.8978145453660285E-2</c:v>
                </c:pt>
                <c:pt idx="9">
                  <c:v>2.9019167005340889E-2</c:v>
                </c:pt>
                <c:pt idx="10">
                  <c:v>2.6860521334454063E-2</c:v>
                </c:pt>
                <c:pt idx="11">
                  <c:v>2.7697538584590734E-2</c:v>
                </c:pt>
                <c:pt idx="12">
                  <c:v>1.9491451619711966E-2</c:v>
                </c:pt>
                <c:pt idx="13">
                  <c:v>4.4180468645091736E-3</c:v>
                </c:pt>
                <c:pt idx="14">
                  <c:v>-2.8754308577427089E-3</c:v>
                </c:pt>
                <c:pt idx="15">
                  <c:v>-1.5491592623536842E-2</c:v>
                </c:pt>
                <c:pt idx="16">
                  <c:v>-2.2333173910456149E-2</c:v>
                </c:pt>
              </c:numCache>
            </c:numRef>
          </c:val>
          <c:smooth val="0"/>
          <c:extLst>
            <c:ext xmlns:c16="http://schemas.microsoft.com/office/drawing/2014/chart" uri="{C3380CC4-5D6E-409C-BE32-E72D297353CC}">
              <c16:uniqueId val="{00000000-733B-0D4C-B874-DD29DC8CE8C0}"/>
            </c:ext>
          </c:extLst>
        </c:ser>
        <c:ser>
          <c:idx val="1"/>
          <c:order val="1"/>
          <c:tx>
            <c:strRef>
              <c:f>'6. Chgs in Tot Share'!$CH$3</c:f>
              <c:strCache>
                <c:ptCount val="1"/>
                <c:pt idx="0">
                  <c:v> Home Trust </c:v>
                </c:pt>
              </c:strCache>
            </c:strRef>
          </c:tx>
          <c:spPr>
            <a:ln w="28575" cap="rnd">
              <a:solidFill>
                <a:srgbClr val="009BD6"/>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Share'!$CH$4:$CH$27</c:f>
              <c:numCache>
                <c:formatCode>0.00%</c:formatCode>
                <c:ptCount val="24"/>
                <c:pt idx="0">
                  <c:v>0</c:v>
                </c:pt>
                <c:pt idx="1">
                  <c:v>-3.2525303818705491E-3</c:v>
                </c:pt>
                <c:pt idx="2">
                  <c:v>1.0467266076651941E-2</c:v>
                </c:pt>
                <c:pt idx="3">
                  <c:v>1.6562981599081403E-2</c:v>
                </c:pt>
                <c:pt idx="4">
                  <c:v>2.1330195935453485E-2</c:v>
                </c:pt>
                <c:pt idx="5">
                  <c:v>2.9945141681450828E-2</c:v>
                </c:pt>
                <c:pt idx="6">
                  <c:v>2.939898846250228E-2</c:v>
                </c:pt>
                <c:pt idx="7">
                  <c:v>3.1017911848246326E-2</c:v>
                </c:pt>
                <c:pt idx="8">
                  <c:v>1.8974873930766537E-2</c:v>
                </c:pt>
                <c:pt idx="9">
                  <c:v>1.6109384735633787E-2</c:v>
                </c:pt>
                <c:pt idx="10">
                  <c:v>1.8455205744273236E-2</c:v>
                </c:pt>
                <c:pt idx="11">
                  <c:v>1.5130083578177739E-2</c:v>
                </c:pt>
                <c:pt idx="12">
                  <c:v>1.552313006301018E-2</c:v>
                </c:pt>
                <c:pt idx="13">
                  <c:v>1.6574148968621204E-2</c:v>
                </c:pt>
                <c:pt idx="14">
                  <c:v>1.1285392971443748E-2</c:v>
                </c:pt>
                <c:pt idx="15">
                  <c:v>2.0699598758404322E-2</c:v>
                </c:pt>
                <c:pt idx="16">
                  <c:v>1.3492456702189619E-2</c:v>
                </c:pt>
              </c:numCache>
            </c:numRef>
          </c:val>
          <c:smooth val="0"/>
          <c:extLst>
            <c:ext xmlns:c16="http://schemas.microsoft.com/office/drawing/2014/chart" uri="{C3380CC4-5D6E-409C-BE32-E72D297353CC}">
              <c16:uniqueId val="{00000001-733B-0D4C-B874-DD29DC8CE8C0}"/>
            </c:ext>
          </c:extLst>
        </c:ser>
        <c:ser>
          <c:idx val="2"/>
          <c:order val="2"/>
          <c:tx>
            <c:strRef>
              <c:f>'6. Chgs in Tot Share'!$CI$3</c:f>
              <c:strCache>
                <c:ptCount val="1"/>
                <c:pt idx="0">
                  <c:v> Tangerine </c:v>
                </c:pt>
              </c:strCache>
            </c:strRef>
          </c:tx>
          <c:spPr>
            <a:ln w="28575" cap="rnd">
              <a:solidFill>
                <a:srgbClr val="FF66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Share'!$CI$4:$CI$27</c:f>
              <c:numCache>
                <c:formatCode>0.00%</c:formatCode>
                <c:ptCount val="24"/>
                <c:pt idx="0">
                  <c:v>0</c:v>
                </c:pt>
                <c:pt idx="1">
                  <c:v>-1.5552492723928685E-2</c:v>
                </c:pt>
                <c:pt idx="2">
                  <c:v>-1.2350124453687363E-2</c:v>
                </c:pt>
                <c:pt idx="3">
                  <c:v>-2.8199241572967795E-3</c:v>
                </c:pt>
                <c:pt idx="4">
                  <c:v>2.2029988078539364E-3</c:v>
                </c:pt>
                <c:pt idx="5">
                  <c:v>1.0180561164065125E-2</c:v>
                </c:pt>
                <c:pt idx="6">
                  <c:v>5.8938104407463641E-3</c:v>
                </c:pt>
                <c:pt idx="7">
                  <c:v>-4.7682855893963544E-3</c:v>
                </c:pt>
                <c:pt idx="8">
                  <c:v>-7.4096278851913857E-3</c:v>
                </c:pt>
                <c:pt idx="9">
                  <c:v>-3.8953041696766634E-3</c:v>
                </c:pt>
                <c:pt idx="10">
                  <c:v>2.029439695545078E-4</c:v>
                </c:pt>
                <c:pt idx="11">
                  <c:v>5.406506218367961E-3</c:v>
                </c:pt>
                <c:pt idx="12">
                  <c:v>5.0586008060286613E-3</c:v>
                </c:pt>
                <c:pt idx="13">
                  <c:v>-6.6070485186332057E-3</c:v>
                </c:pt>
                <c:pt idx="14">
                  <c:v>-2.210707836132245E-2</c:v>
                </c:pt>
                <c:pt idx="15">
                  <c:v>-2.7466521414074158E-2</c:v>
                </c:pt>
                <c:pt idx="16">
                  <c:v>-2.988277552675965E-2</c:v>
                </c:pt>
              </c:numCache>
            </c:numRef>
          </c:val>
          <c:smooth val="0"/>
          <c:extLst>
            <c:ext xmlns:c16="http://schemas.microsoft.com/office/drawing/2014/chart" uri="{C3380CC4-5D6E-409C-BE32-E72D297353CC}">
              <c16:uniqueId val="{00000002-733B-0D4C-B874-DD29DC8CE8C0}"/>
            </c:ext>
          </c:extLst>
        </c:ser>
        <c:ser>
          <c:idx val="3"/>
          <c:order val="3"/>
          <c:tx>
            <c:strRef>
              <c:f>'6. Chgs in Tot Share'!$CJ$3</c:f>
              <c:strCache>
                <c:ptCount val="1"/>
                <c:pt idx="0">
                  <c:v> Equitable </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Share'!$CJ$4:$CJ$27</c:f>
              <c:numCache>
                <c:formatCode>0.00%</c:formatCode>
                <c:ptCount val="24"/>
                <c:pt idx="0">
                  <c:v>0</c:v>
                </c:pt>
                <c:pt idx="1">
                  <c:v>1.8237268215736235E-2</c:v>
                </c:pt>
                <c:pt idx="2">
                  <c:v>2.9042133177970917E-2</c:v>
                </c:pt>
                <c:pt idx="3">
                  <c:v>4.2618598342883555E-2</c:v>
                </c:pt>
                <c:pt idx="4">
                  <c:v>5.7538454643883158E-2</c:v>
                </c:pt>
                <c:pt idx="5">
                  <c:v>6.7386815231867736E-2</c:v>
                </c:pt>
                <c:pt idx="6">
                  <c:v>7.2888771594733545E-2</c:v>
                </c:pt>
                <c:pt idx="7">
                  <c:v>7.0895720235366277E-2</c:v>
                </c:pt>
                <c:pt idx="8">
                  <c:v>6.3122123008876596E-2</c:v>
                </c:pt>
                <c:pt idx="9">
                  <c:v>7.8800648171070964E-2</c:v>
                </c:pt>
                <c:pt idx="10">
                  <c:v>7.3090308816562324E-2</c:v>
                </c:pt>
                <c:pt idx="11">
                  <c:v>8.5332002878580601E-2</c:v>
                </c:pt>
                <c:pt idx="12">
                  <c:v>8.7640614767104941E-2</c:v>
                </c:pt>
                <c:pt idx="13">
                  <c:v>8.9009884829872557E-2</c:v>
                </c:pt>
                <c:pt idx="14">
                  <c:v>0.1531371900335193</c:v>
                </c:pt>
                <c:pt idx="15">
                  <c:v>0.10599315371948036</c:v>
                </c:pt>
                <c:pt idx="16">
                  <c:v>0.10250017585229823</c:v>
                </c:pt>
              </c:numCache>
            </c:numRef>
          </c:val>
          <c:smooth val="0"/>
          <c:extLst>
            <c:ext xmlns:c16="http://schemas.microsoft.com/office/drawing/2014/chart" uri="{C3380CC4-5D6E-409C-BE32-E72D297353CC}">
              <c16:uniqueId val="{00000003-733B-0D4C-B874-DD29DC8CE8C0}"/>
            </c:ext>
          </c:extLst>
        </c:ser>
        <c:ser>
          <c:idx val="4"/>
          <c:order val="4"/>
          <c:tx>
            <c:strRef>
              <c:f>'6. Chgs in Tot Share'!$CK$3</c:f>
              <c:strCache>
                <c:ptCount val="1"/>
                <c:pt idx="0">
                  <c:v> B2B Bank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Share'!$CK$4:$CK$27</c:f>
              <c:numCache>
                <c:formatCode>0.00%</c:formatCode>
                <c:ptCount val="24"/>
                <c:pt idx="0">
                  <c:v>0</c:v>
                </c:pt>
                <c:pt idx="1">
                  <c:v>-2.5158737571067985E-2</c:v>
                </c:pt>
                <c:pt idx="2">
                  <c:v>-2.5004282886033454E-2</c:v>
                </c:pt>
                <c:pt idx="3">
                  <c:v>-3.4407645812792834E-2</c:v>
                </c:pt>
                <c:pt idx="4">
                  <c:v>-4.3487647839988583E-2</c:v>
                </c:pt>
                <c:pt idx="5">
                  <c:v>-5.9162950256199484E-2</c:v>
                </c:pt>
                <c:pt idx="6">
                  <c:v>-7.9566343401199668E-2</c:v>
                </c:pt>
                <c:pt idx="7">
                  <c:v>-9.326394312492492E-2</c:v>
                </c:pt>
                <c:pt idx="8">
                  <c:v>-0.11054675783801371</c:v>
                </c:pt>
                <c:pt idx="9">
                  <c:v>-0.12830305239541798</c:v>
                </c:pt>
                <c:pt idx="10">
                  <c:v>-0.14345890614202336</c:v>
                </c:pt>
                <c:pt idx="11">
                  <c:v>-0.15920687797881963</c:v>
                </c:pt>
                <c:pt idx="12">
                  <c:v>-0.17140588851523603</c:v>
                </c:pt>
                <c:pt idx="13">
                  <c:v>-0.1769272695158344</c:v>
                </c:pt>
                <c:pt idx="14">
                  <c:v>-0.18988584326726227</c:v>
                </c:pt>
                <c:pt idx="15">
                  <c:v>-0.19508841185917897</c:v>
                </c:pt>
                <c:pt idx="16">
                  <c:v>-0.20380729929306152</c:v>
                </c:pt>
              </c:numCache>
            </c:numRef>
          </c:val>
          <c:smooth val="0"/>
          <c:extLst>
            <c:ext xmlns:c16="http://schemas.microsoft.com/office/drawing/2014/chart" uri="{C3380CC4-5D6E-409C-BE32-E72D297353CC}">
              <c16:uniqueId val="{00000004-733B-0D4C-B874-DD29DC8CE8C0}"/>
            </c:ext>
          </c:extLst>
        </c:ser>
        <c:ser>
          <c:idx val="5"/>
          <c:order val="5"/>
          <c:tx>
            <c:strRef>
              <c:f>'6. Chgs in Tot Share'!$CL$3</c:f>
              <c:strCache>
                <c:ptCount val="1"/>
                <c:pt idx="0">
                  <c:v> Canadian Tire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Share'!$CL$4:$CL$27</c:f>
              <c:numCache>
                <c:formatCode>0.00%</c:formatCode>
                <c:ptCount val="24"/>
                <c:pt idx="0">
                  <c:v>0</c:v>
                </c:pt>
                <c:pt idx="1">
                  <c:v>8.8877197154496428E-3</c:v>
                </c:pt>
                <c:pt idx="2">
                  <c:v>3.3747250063511126E-2</c:v>
                </c:pt>
                <c:pt idx="3">
                  <c:v>1.1068736297020272E-2</c:v>
                </c:pt>
                <c:pt idx="4">
                  <c:v>6.7002836545285759E-3</c:v>
                </c:pt>
                <c:pt idx="5">
                  <c:v>6.191537633180897E-3</c:v>
                </c:pt>
                <c:pt idx="6">
                  <c:v>1.8416688510138283E-2</c:v>
                </c:pt>
                <c:pt idx="7">
                  <c:v>2.274590860164408E-2</c:v>
                </c:pt>
                <c:pt idx="8">
                  <c:v>2.2576337755589419E-2</c:v>
                </c:pt>
                <c:pt idx="9">
                  <c:v>1.431562931049459E-2</c:v>
                </c:pt>
                <c:pt idx="10">
                  <c:v>1.0025416662673117E-2</c:v>
                </c:pt>
                <c:pt idx="11">
                  <c:v>1.1621817142965786E-2</c:v>
                </c:pt>
                <c:pt idx="12">
                  <c:v>-1.9463997535000166E-3</c:v>
                </c:pt>
                <c:pt idx="13">
                  <c:v>1.7088772935462521E-3</c:v>
                </c:pt>
                <c:pt idx="14">
                  <c:v>1.2537515501399874E-2</c:v>
                </c:pt>
                <c:pt idx="15">
                  <c:v>-1.2152009942011032E-2</c:v>
                </c:pt>
                <c:pt idx="16">
                  <c:v>-1.804212485649543E-2</c:v>
                </c:pt>
              </c:numCache>
            </c:numRef>
          </c:val>
          <c:smooth val="0"/>
          <c:extLst>
            <c:ext xmlns:c16="http://schemas.microsoft.com/office/drawing/2014/chart" uri="{C3380CC4-5D6E-409C-BE32-E72D297353CC}">
              <c16:uniqueId val="{00000005-733B-0D4C-B874-DD29DC8CE8C0}"/>
            </c:ext>
          </c:extLst>
        </c:ser>
        <c:dLbls>
          <c:showLegendKey val="0"/>
          <c:showVal val="0"/>
          <c:showCatName val="0"/>
          <c:showSerName val="0"/>
          <c:showPercent val="0"/>
          <c:showBubbleSize val="0"/>
        </c:dLbls>
        <c:smooth val="0"/>
        <c:axId val="400461488"/>
        <c:axId val="400456784"/>
      </c:lineChart>
      <c:catAx>
        <c:axId val="40046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456784"/>
        <c:crosses val="autoZero"/>
        <c:auto val="1"/>
        <c:lblAlgn val="ctr"/>
        <c:lblOffset val="100"/>
        <c:noMultiLvlLbl val="0"/>
      </c:catAx>
      <c:valAx>
        <c:axId val="400456784"/>
        <c:scaling>
          <c:orientation val="minMax"/>
          <c:max val="0.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461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Smaller Direct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Share'!$EE$3</c:f>
              <c:strCache>
                <c:ptCount val="1"/>
                <c:pt idx="0">
                  <c:v>Home Equity Bank</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Share'!$EE$4:$EE$27</c:f>
              <c:numCache>
                <c:formatCode>0.00%</c:formatCode>
                <c:ptCount val="24"/>
                <c:pt idx="0">
                  <c:v>0</c:v>
                </c:pt>
                <c:pt idx="1">
                  <c:v>-1.085241711975817E-2</c:v>
                </c:pt>
                <c:pt idx="2">
                  <c:v>1.1139354812467851E-2</c:v>
                </c:pt>
                <c:pt idx="3">
                  <c:v>2.0306259433318648E-2</c:v>
                </c:pt>
                <c:pt idx="4">
                  <c:v>1.1871957925875091E-2</c:v>
                </c:pt>
                <c:pt idx="5">
                  <c:v>2.014852422609378E-2</c:v>
                </c:pt>
                <c:pt idx="6">
                  <c:v>4.4877498604662065E-2</c:v>
                </c:pt>
                <c:pt idx="7">
                  <c:v>5.762112811418077E-2</c:v>
                </c:pt>
                <c:pt idx="8">
                  <c:v>5.4190319331179924E-2</c:v>
                </c:pt>
                <c:pt idx="9">
                  <c:v>5.1098652404899754E-2</c:v>
                </c:pt>
                <c:pt idx="10">
                  <c:v>6.962945707370323E-2</c:v>
                </c:pt>
                <c:pt idx="11">
                  <c:v>7.8318792022412265E-2</c:v>
                </c:pt>
                <c:pt idx="12">
                  <c:v>9.4449790756584079E-2</c:v>
                </c:pt>
                <c:pt idx="13">
                  <c:v>0.11977525321068123</c:v>
                </c:pt>
                <c:pt idx="14">
                  <c:v>0.14610608245137544</c:v>
                </c:pt>
                <c:pt idx="15">
                  <c:v>0.16395741214131671</c:v>
                </c:pt>
                <c:pt idx="16">
                  <c:v>0.19311921112052699</c:v>
                </c:pt>
              </c:numCache>
            </c:numRef>
          </c:val>
          <c:smooth val="0"/>
          <c:extLst>
            <c:ext xmlns:c16="http://schemas.microsoft.com/office/drawing/2014/chart" uri="{C3380CC4-5D6E-409C-BE32-E72D297353CC}">
              <c16:uniqueId val="{00000000-AA96-3544-BE27-0038381CD22B}"/>
            </c:ext>
          </c:extLst>
        </c:ser>
        <c:ser>
          <c:idx val="5"/>
          <c:order val="1"/>
          <c:tx>
            <c:strRef>
              <c:f>'6. Chgs in Tot Share'!$EF$3</c:f>
              <c:strCache>
                <c:ptCount val="1"/>
                <c:pt idx="0">
                  <c:v> Haventree Bank </c:v>
                </c:pt>
              </c:strCache>
            </c:strRef>
          </c:tx>
          <c:spPr>
            <a:ln w="28575" cap="rnd">
              <a:solidFill>
                <a:srgbClr val="92D05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Share'!$EF$4:$EF$27</c:f>
              <c:numCache>
                <c:formatCode>0.00%</c:formatCode>
                <c:ptCount val="24"/>
                <c:pt idx="0">
                  <c:v>0</c:v>
                </c:pt>
                <c:pt idx="1">
                  <c:v>-3.7650955897691536E-3</c:v>
                </c:pt>
                <c:pt idx="2">
                  <c:v>2.9393193891299536E-2</c:v>
                </c:pt>
                <c:pt idx="3">
                  <c:v>2.2104565643476844E-2</c:v>
                </c:pt>
                <c:pt idx="4">
                  <c:v>1.9374206015472389E-2</c:v>
                </c:pt>
                <c:pt idx="5">
                  <c:v>2.5106235411922768E-2</c:v>
                </c:pt>
                <c:pt idx="6">
                  <c:v>2.5053961083105522E-2</c:v>
                </c:pt>
                <c:pt idx="7">
                  <c:v>5.4691448929176267E-2</c:v>
                </c:pt>
                <c:pt idx="8">
                  <c:v>6.1862359076696079E-2</c:v>
                </c:pt>
                <c:pt idx="9">
                  <c:v>6.912184449259888E-2</c:v>
                </c:pt>
                <c:pt idx="10">
                  <c:v>7.4866080487242637E-2</c:v>
                </c:pt>
                <c:pt idx="11">
                  <c:v>7.7332838075801186E-2</c:v>
                </c:pt>
                <c:pt idx="12">
                  <c:v>0.11365428647281335</c:v>
                </c:pt>
                <c:pt idx="13">
                  <c:v>0.12802127362202809</c:v>
                </c:pt>
                <c:pt idx="14">
                  <c:v>0.11332021037166613</c:v>
                </c:pt>
                <c:pt idx="15">
                  <c:v>0.11307512227326139</c:v>
                </c:pt>
                <c:pt idx="16">
                  <c:v>0.11593053087773668</c:v>
                </c:pt>
              </c:numCache>
            </c:numRef>
          </c:val>
          <c:smooth val="0"/>
          <c:extLst>
            <c:ext xmlns:c16="http://schemas.microsoft.com/office/drawing/2014/chart" uri="{C3380CC4-5D6E-409C-BE32-E72D297353CC}">
              <c16:uniqueId val="{00000001-AA96-3544-BE27-0038381CD22B}"/>
            </c:ext>
          </c:extLst>
        </c:ser>
        <c:ser>
          <c:idx val="1"/>
          <c:order val="2"/>
          <c:tx>
            <c:strRef>
              <c:f>'6. Chgs in Tot Share'!$EG$3</c:f>
              <c:strCache>
                <c:ptCount val="1"/>
                <c:pt idx="0">
                  <c:v> Peoples Trust </c:v>
                </c:pt>
              </c:strCache>
            </c:strRef>
          </c:tx>
          <c:spPr>
            <a:ln w="28575" cap="rnd">
              <a:solidFill>
                <a:srgbClr val="C936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Share'!$EG$4:$EG$27</c:f>
              <c:numCache>
                <c:formatCode>0.00%</c:formatCode>
                <c:ptCount val="24"/>
                <c:pt idx="0">
                  <c:v>0</c:v>
                </c:pt>
                <c:pt idx="1">
                  <c:v>-4.0033035365506002E-2</c:v>
                </c:pt>
                <c:pt idx="2">
                  <c:v>-5.0408350158644574E-2</c:v>
                </c:pt>
                <c:pt idx="3">
                  <c:v>-5.9790345372240504E-2</c:v>
                </c:pt>
                <c:pt idx="4">
                  <c:v>-8.564405876601941E-2</c:v>
                </c:pt>
                <c:pt idx="5">
                  <c:v>-2.9659874435057566E-2</c:v>
                </c:pt>
                <c:pt idx="6">
                  <c:v>3.7769322200417642E-2</c:v>
                </c:pt>
                <c:pt idx="7">
                  <c:v>0.15771776620967928</c:v>
                </c:pt>
                <c:pt idx="8">
                  <c:v>0.16430601038463011</c:v>
                </c:pt>
                <c:pt idx="9">
                  <c:v>0.19530631290595588</c:v>
                </c:pt>
                <c:pt idx="10">
                  <c:v>0.23007872041794347</c:v>
                </c:pt>
                <c:pt idx="11">
                  <c:v>0.24988869166829908</c:v>
                </c:pt>
                <c:pt idx="12">
                  <c:v>0.24807226320535672</c:v>
                </c:pt>
                <c:pt idx="13">
                  <c:v>0.21499839297969114</c:v>
                </c:pt>
                <c:pt idx="14">
                  <c:v>0.21808408288882355</c:v>
                </c:pt>
                <c:pt idx="15">
                  <c:v>0.26331037044304062</c:v>
                </c:pt>
                <c:pt idx="16">
                  <c:v>0.24356884730662651</c:v>
                </c:pt>
              </c:numCache>
            </c:numRef>
          </c:val>
          <c:smooth val="0"/>
          <c:extLst>
            <c:ext xmlns:c16="http://schemas.microsoft.com/office/drawing/2014/chart" uri="{C3380CC4-5D6E-409C-BE32-E72D297353CC}">
              <c16:uniqueId val="{00000002-AA96-3544-BE27-0038381CD22B}"/>
            </c:ext>
          </c:extLst>
        </c:ser>
        <c:ser>
          <c:idx val="2"/>
          <c:order val="3"/>
          <c:tx>
            <c:strRef>
              <c:f>'6. Chgs in Tot Share'!$EH$3</c:f>
              <c:strCache>
                <c:ptCount val="1"/>
                <c:pt idx="0">
                  <c:v> MCAN Mortgage Corp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Share'!$EH$4:$EH$27</c:f>
              <c:numCache>
                <c:formatCode>0.00%</c:formatCode>
                <c:ptCount val="24"/>
                <c:pt idx="0">
                  <c:v>0</c:v>
                </c:pt>
                <c:pt idx="1">
                  <c:v>-6.0155572105498906E-2</c:v>
                </c:pt>
                <c:pt idx="2">
                  <c:v>-6.3125759351384994E-2</c:v>
                </c:pt>
                <c:pt idx="3">
                  <c:v>-7.88465216040031E-2</c:v>
                </c:pt>
                <c:pt idx="4">
                  <c:v>-8.5156853420123996E-2</c:v>
                </c:pt>
                <c:pt idx="5">
                  <c:v>-7.9465908682058758E-2</c:v>
                </c:pt>
                <c:pt idx="6">
                  <c:v>-7.780005034508726E-2</c:v>
                </c:pt>
                <c:pt idx="7">
                  <c:v>-7.0225697741392076E-2</c:v>
                </c:pt>
                <c:pt idx="8">
                  <c:v>-8.4393833431779697E-2</c:v>
                </c:pt>
                <c:pt idx="9">
                  <c:v>-3.5469482154435135E-2</c:v>
                </c:pt>
                <c:pt idx="10">
                  <c:v>-9.3920072656772345E-3</c:v>
                </c:pt>
                <c:pt idx="11">
                  <c:v>1.2877273985511306E-2</c:v>
                </c:pt>
                <c:pt idx="12">
                  <c:v>-6.1019186931663538E-3</c:v>
                </c:pt>
                <c:pt idx="13">
                  <c:v>-3.2984826591746404E-2</c:v>
                </c:pt>
                <c:pt idx="14">
                  <c:v>-2.0333801979633984E-2</c:v>
                </c:pt>
                <c:pt idx="15">
                  <c:v>5.4796880777184219E-3</c:v>
                </c:pt>
                <c:pt idx="16">
                  <c:v>-9.1255629220985904E-3</c:v>
                </c:pt>
              </c:numCache>
            </c:numRef>
          </c:val>
          <c:smooth val="0"/>
          <c:extLst>
            <c:ext xmlns:c16="http://schemas.microsoft.com/office/drawing/2014/chart" uri="{C3380CC4-5D6E-409C-BE32-E72D297353CC}">
              <c16:uniqueId val="{00000003-AA96-3544-BE27-0038381CD22B}"/>
            </c:ext>
          </c:extLst>
        </c:ser>
        <c:ser>
          <c:idx val="3"/>
          <c:order val="4"/>
          <c:tx>
            <c:strRef>
              <c:f>'6. Chgs in Tot Share'!$EI$3</c:f>
              <c:strCache>
                <c:ptCount val="1"/>
                <c:pt idx="0">
                  <c:v> General Bank </c:v>
                </c:pt>
              </c:strCache>
            </c:strRef>
          </c:tx>
          <c:spPr>
            <a:ln w="28575" cap="rnd">
              <a:solidFill>
                <a:srgbClr val="2E9827"/>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Share'!$EI$4:$EI$27</c:f>
              <c:numCache>
                <c:formatCode>0.00%</c:formatCode>
                <c:ptCount val="24"/>
                <c:pt idx="0">
                  <c:v>0</c:v>
                </c:pt>
                <c:pt idx="1">
                  <c:v>-3.3335919837404311E-2</c:v>
                </c:pt>
                <c:pt idx="2">
                  <c:v>-3.6577453686011882E-2</c:v>
                </c:pt>
                <c:pt idx="3">
                  <c:v>-4.0953925637847E-2</c:v>
                </c:pt>
                <c:pt idx="4">
                  <c:v>-4.5638858612183364E-2</c:v>
                </c:pt>
                <c:pt idx="5">
                  <c:v>-4.8119990390366317E-2</c:v>
                </c:pt>
                <c:pt idx="6">
                  <c:v>-3.8979331133008048E-2</c:v>
                </c:pt>
                <c:pt idx="7">
                  <c:v>-3.0499451433749967E-2</c:v>
                </c:pt>
                <c:pt idx="8">
                  <c:v>-1.4697564443117506E-2</c:v>
                </c:pt>
                <c:pt idx="9">
                  <c:v>2.1584772594024058E-2</c:v>
                </c:pt>
                <c:pt idx="10">
                  <c:v>5.1215275122006632E-2</c:v>
                </c:pt>
                <c:pt idx="11">
                  <c:v>4.3104950558907201E-2</c:v>
                </c:pt>
                <c:pt idx="12">
                  <c:v>5.0989905670476579E-2</c:v>
                </c:pt>
                <c:pt idx="13">
                  <c:v>7.4013766322976904E-2</c:v>
                </c:pt>
                <c:pt idx="14">
                  <c:v>9.0409271903065247E-2</c:v>
                </c:pt>
                <c:pt idx="15">
                  <c:v>0.11625954091065689</c:v>
                </c:pt>
                <c:pt idx="16">
                  <c:v>0.1078590777149751</c:v>
                </c:pt>
              </c:numCache>
            </c:numRef>
          </c:val>
          <c:smooth val="0"/>
          <c:extLst>
            <c:ext xmlns:c16="http://schemas.microsoft.com/office/drawing/2014/chart" uri="{C3380CC4-5D6E-409C-BE32-E72D297353CC}">
              <c16:uniqueId val="{00000004-AA96-3544-BE27-0038381CD22B}"/>
            </c:ext>
          </c:extLst>
        </c:ser>
        <c:ser>
          <c:idx val="4"/>
          <c:order val="5"/>
          <c:tx>
            <c:strRef>
              <c:f>'6. Chgs in Tot Share'!$EJ$3</c:f>
              <c:strCache>
                <c:ptCount val="1"/>
                <c:pt idx="0">
                  <c:v> Community Trust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Share'!$EJ$4:$EJ$27</c:f>
              <c:numCache>
                <c:formatCode>0.00%</c:formatCode>
                <c:ptCount val="24"/>
                <c:pt idx="0">
                  <c:v>0</c:v>
                </c:pt>
                <c:pt idx="1">
                  <c:v>2.1303949728839904E-4</c:v>
                </c:pt>
                <c:pt idx="2">
                  <c:v>7.494556158482403E-2</c:v>
                </c:pt>
                <c:pt idx="3">
                  <c:v>0.11213407651167824</c:v>
                </c:pt>
                <c:pt idx="4">
                  <c:v>0.10491720383497061</c:v>
                </c:pt>
                <c:pt idx="5">
                  <c:v>6.9762840885918193E-2</c:v>
                </c:pt>
                <c:pt idx="6">
                  <c:v>8.2553619191146455E-2</c:v>
                </c:pt>
                <c:pt idx="7">
                  <c:v>0.15801357183804179</c:v>
                </c:pt>
                <c:pt idx="8">
                  <c:v>0.17104087196629381</c:v>
                </c:pt>
                <c:pt idx="9">
                  <c:v>0.18500118289437889</c:v>
                </c:pt>
                <c:pt idx="10">
                  <c:v>0.24573929380664922</c:v>
                </c:pt>
                <c:pt idx="11">
                  <c:v>0.31212344022149613</c:v>
                </c:pt>
                <c:pt idx="12">
                  <c:v>0.4071582178817752</c:v>
                </c:pt>
                <c:pt idx="13">
                  <c:v>0.44443493471698881</c:v>
                </c:pt>
                <c:pt idx="14">
                  <c:v>0.4049581514766985</c:v>
                </c:pt>
                <c:pt idx="15">
                  <c:v>0.37995603984488091</c:v>
                </c:pt>
                <c:pt idx="16">
                  <c:v>0.37551540426515029</c:v>
                </c:pt>
              </c:numCache>
            </c:numRef>
          </c:val>
          <c:smooth val="0"/>
          <c:extLst>
            <c:ext xmlns:c16="http://schemas.microsoft.com/office/drawing/2014/chart" uri="{C3380CC4-5D6E-409C-BE32-E72D297353CC}">
              <c16:uniqueId val="{00000005-AA96-3544-BE27-0038381CD22B}"/>
            </c:ext>
          </c:extLst>
        </c:ser>
        <c:ser>
          <c:idx val="6"/>
          <c:order val="6"/>
          <c:tx>
            <c:strRef>
              <c:f>'6. Chgs in Tot Share'!$EK$3</c:f>
              <c:strCache>
                <c:ptCount val="1"/>
                <c:pt idx="0">
                  <c:v> Versabank </c:v>
                </c:pt>
              </c:strCache>
            </c:strRef>
          </c:tx>
          <c:spPr>
            <a:ln w="28575" cap="rnd">
              <a:solidFill>
                <a:schemeClr val="accent1">
                  <a:lumMod val="60000"/>
                </a:schemeClr>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Share'!$EK$4:$EK$27</c:f>
              <c:numCache>
                <c:formatCode>0.00%</c:formatCode>
                <c:ptCount val="24"/>
                <c:pt idx="0">
                  <c:v>0</c:v>
                </c:pt>
                <c:pt idx="1">
                  <c:v>-5.7450918817748879E-2</c:v>
                </c:pt>
                <c:pt idx="2">
                  <c:v>-6.3655918071548301E-2</c:v>
                </c:pt>
                <c:pt idx="3">
                  <c:v>-0.10120169922786508</c:v>
                </c:pt>
                <c:pt idx="4">
                  <c:v>-0.1162315509890906</c:v>
                </c:pt>
                <c:pt idx="5">
                  <c:v>-0.12677567133525658</c:v>
                </c:pt>
                <c:pt idx="6">
                  <c:v>-9.250034051114088E-2</c:v>
                </c:pt>
                <c:pt idx="7">
                  <c:v>-7.7962521414803379E-2</c:v>
                </c:pt>
                <c:pt idx="8">
                  <c:v>-9.9859102628709076E-2</c:v>
                </c:pt>
                <c:pt idx="9">
                  <c:v>-0.1429377982767143</c:v>
                </c:pt>
                <c:pt idx="10">
                  <c:v>-0.16119097671882626</c:v>
                </c:pt>
                <c:pt idx="11">
                  <c:v>-0.17027610298712323</c:v>
                </c:pt>
                <c:pt idx="12">
                  <c:v>-0.16074113614327512</c:v>
                </c:pt>
                <c:pt idx="13">
                  <c:v>-0.14405635269167263</c:v>
                </c:pt>
                <c:pt idx="14">
                  <c:v>-0.16088127137108288</c:v>
                </c:pt>
                <c:pt idx="15">
                  <c:v>-0.11449175983834285</c:v>
                </c:pt>
                <c:pt idx="16">
                  <c:v>-9.1598920100703821E-2</c:v>
                </c:pt>
              </c:numCache>
            </c:numRef>
          </c:val>
          <c:smooth val="0"/>
          <c:extLst>
            <c:ext xmlns:c16="http://schemas.microsoft.com/office/drawing/2014/chart" uri="{C3380CC4-5D6E-409C-BE32-E72D297353CC}">
              <c16:uniqueId val="{00000006-AA96-3544-BE27-0038381CD22B}"/>
            </c:ext>
          </c:extLst>
        </c:ser>
        <c:dLbls>
          <c:showLegendKey val="0"/>
          <c:showVal val="0"/>
          <c:showCatName val="0"/>
          <c:showSerName val="0"/>
          <c:showPercent val="0"/>
          <c:showBubbleSize val="0"/>
        </c:dLbls>
        <c:smooth val="0"/>
        <c:axId val="401064376"/>
        <c:axId val="401728840"/>
      </c:lineChart>
      <c:catAx>
        <c:axId val="401064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28840"/>
        <c:crosses val="autoZero"/>
        <c:auto val="1"/>
        <c:lblAlgn val="ctr"/>
        <c:lblOffset val="100"/>
        <c:noMultiLvlLbl val="0"/>
      </c:catAx>
      <c:valAx>
        <c:axId val="401728840"/>
        <c:scaling>
          <c:orientation val="minMax"/>
          <c:max val="0.45"/>
          <c:min val="-0.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064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Full Service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Share'!$BF$3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Share'!$BF$4:$BF$27</c:f>
              <c:numCache>
                <c:formatCode>0.00%</c:formatCode>
                <c:ptCount val="24"/>
                <c:pt idx="0">
                  <c:v>0</c:v>
                </c:pt>
                <c:pt idx="1">
                  <c:v>-5.0080542685328952E-3</c:v>
                </c:pt>
                <c:pt idx="2">
                  <c:v>-7.8429280152751311E-4</c:v>
                </c:pt>
                <c:pt idx="3">
                  <c:v>-4.460472018626983E-4</c:v>
                </c:pt>
                <c:pt idx="4">
                  <c:v>-1.4596796416218797E-3</c:v>
                </c:pt>
                <c:pt idx="5">
                  <c:v>-2.3846793426293074E-4</c:v>
                </c:pt>
                <c:pt idx="6">
                  <c:v>1.0289332319055899E-5</c:v>
                </c:pt>
                <c:pt idx="7">
                  <c:v>-1.0029540271984971E-3</c:v>
                </c:pt>
                <c:pt idx="8">
                  <c:v>-3.0613499852678674E-3</c:v>
                </c:pt>
                <c:pt idx="9">
                  <c:v>-3.8259471537595443E-3</c:v>
                </c:pt>
                <c:pt idx="10">
                  <c:v>-5.2838189707007472E-3</c:v>
                </c:pt>
                <c:pt idx="11">
                  <c:v>-7.4882265741698251E-3</c:v>
                </c:pt>
                <c:pt idx="12">
                  <c:v>-9.5947266210785215E-3</c:v>
                </c:pt>
                <c:pt idx="13">
                  <c:v>-9.4948870947664694E-3</c:v>
                </c:pt>
                <c:pt idx="14">
                  <c:v>-2.3133798708556879E-3</c:v>
                </c:pt>
                <c:pt idx="15">
                  <c:v>-5.7502169485529808E-3</c:v>
                </c:pt>
                <c:pt idx="16">
                  <c:v>-2.1102134247155545E-3</c:v>
                </c:pt>
              </c:numCache>
            </c:numRef>
          </c:val>
          <c:smooth val="0"/>
          <c:extLst>
            <c:ext xmlns:c16="http://schemas.microsoft.com/office/drawing/2014/chart" uri="{C3380CC4-5D6E-409C-BE32-E72D297353CC}">
              <c16:uniqueId val="{00000000-2CA3-514F-AB26-53A21EACF6C1}"/>
            </c:ext>
          </c:extLst>
        </c:ser>
        <c:ser>
          <c:idx val="2"/>
          <c:order val="1"/>
          <c:tx>
            <c:strRef>
              <c:f>'6. Chgs in Tot Share'!$BG$3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Share'!$BG$4:$BG$27</c:f>
              <c:numCache>
                <c:formatCode>0.00%</c:formatCode>
                <c:ptCount val="24"/>
                <c:pt idx="0">
                  <c:v>0</c:v>
                </c:pt>
                <c:pt idx="1">
                  <c:v>-1.9067014258634628E-2</c:v>
                </c:pt>
                <c:pt idx="2">
                  <c:v>-9.0420072649647128E-3</c:v>
                </c:pt>
                <c:pt idx="3">
                  <c:v>-1.0551980473910677E-2</c:v>
                </c:pt>
                <c:pt idx="4">
                  <c:v>-1.1947966793050999E-2</c:v>
                </c:pt>
                <c:pt idx="5">
                  <c:v>-5.0626929943863282E-3</c:v>
                </c:pt>
                <c:pt idx="6">
                  <c:v>-5.359068227947553E-3</c:v>
                </c:pt>
                <c:pt idx="7">
                  <c:v>-5.1137478515979676E-3</c:v>
                </c:pt>
                <c:pt idx="8">
                  <c:v>-4.6707500717660085E-3</c:v>
                </c:pt>
                <c:pt idx="9">
                  <c:v>-4.3616900547933327E-3</c:v>
                </c:pt>
                <c:pt idx="10">
                  <c:v>-4.7129109775459754E-3</c:v>
                </c:pt>
                <c:pt idx="11">
                  <c:v>-2.3096848307674013E-3</c:v>
                </c:pt>
                <c:pt idx="12">
                  <c:v>-2.6979754794119134E-5</c:v>
                </c:pt>
                <c:pt idx="13">
                  <c:v>-8.8131537513367204E-5</c:v>
                </c:pt>
                <c:pt idx="14">
                  <c:v>-2.823289578771322E-4</c:v>
                </c:pt>
                <c:pt idx="15">
                  <c:v>1.9540933175070598E-3</c:v>
                </c:pt>
                <c:pt idx="16">
                  <c:v>-9.4049053191367604E-5</c:v>
                </c:pt>
              </c:numCache>
            </c:numRef>
          </c:val>
          <c:smooth val="0"/>
          <c:extLst>
            <c:ext xmlns:c16="http://schemas.microsoft.com/office/drawing/2014/chart" uri="{C3380CC4-5D6E-409C-BE32-E72D297353CC}">
              <c16:uniqueId val="{00000001-2CA3-514F-AB26-53A21EACF6C1}"/>
            </c:ext>
          </c:extLst>
        </c:ser>
        <c:ser>
          <c:idx val="4"/>
          <c:order val="2"/>
          <c:tx>
            <c:strRef>
              <c:f>'6. Chgs in Tot Share'!$BI$3</c:f>
              <c:strCache>
                <c:ptCount val="1"/>
                <c:pt idx="0">
                  <c:v> Mortgages </c:v>
                </c:pt>
              </c:strCache>
            </c:strRef>
          </c:tx>
          <c:spPr>
            <a:ln w="28575" cap="rnd">
              <a:solidFill>
                <a:srgbClr val="DD5A0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Share'!$BI$4:$BI$27</c:f>
              <c:numCache>
                <c:formatCode>0.00%</c:formatCode>
                <c:ptCount val="24"/>
                <c:pt idx="0">
                  <c:v>0</c:v>
                </c:pt>
                <c:pt idx="1">
                  <c:v>-6.4776658177222108E-3</c:v>
                </c:pt>
                <c:pt idx="2">
                  <c:v>-5.7975477527186644E-3</c:v>
                </c:pt>
                <c:pt idx="3">
                  <c:v>-8.1193634120583086E-3</c:v>
                </c:pt>
                <c:pt idx="4">
                  <c:v>-8.4361278019306693E-3</c:v>
                </c:pt>
                <c:pt idx="5">
                  <c:v>-8.263741989560449E-3</c:v>
                </c:pt>
                <c:pt idx="6">
                  <c:v>-8.7936294255059905E-3</c:v>
                </c:pt>
                <c:pt idx="7">
                  <c:v>-8.3502461015238054E-3</c:v>
                </c:pt>
                <c:pt idx="8">
                  <c:v>-5.511757404018749E-3</c:v>
                </c:pt>
                <c:pt idx="9">
                  <c:v>-4.996154758892658E-3</c:v>
                </c:pt>
                <c:pt idx="10">
                  <c:v>-4.122471574663251E-3</c:v>
                </c:pt>
                <c:pt idx="11">
                  <c:v>-2.3438311060341153E-3</c:v>
                </c:pt>
                <c:pt idx="12">
                  <c:v>-3.1301453002581196E-3</c:v>
                </c:pt>
                <c:pt idx="13">
                  <c:v>-2.8515631679697771E-3</c:v>
                </c:pt>
                <c:pt idx="14">
                  <c:v>-1.1250552992782407E-3</c:v>
                </c:pt>
                <c:pt idx="15">
                  <c:v>-8.8978164014630171E-4</c:v>
                </c:pt>
                <c:pt idx="16">
                  <c:v>-9.7881766905943122E-4</c:v>
                </c:pt>
              </c:numCache>
            </c:numRef>
          </c:val>
          <c:smooth val="0"/>
          <c:extLst>
            <c:ext xmlns:c16="http://schemas.microsoft.com/office/drawing/2014/chart" uri="{C3380CC4-5D6E-409C-BE32-E72D297353CC}">
              <c16:uniqueId val="{00000002-2CA3-514F-AB26-53A21EACF6C1}"/>
            </c:ext>
          </c:extLst>
        </c:ser>
        <c:ser>
          <c:idx val="1"/>
          <c:order val="3"/>
          <c:tx>
            <c:strRef>
              <c:f>'6. Chgs in Tot Share'!$BJ$3</c:f>
              <c:strCache>
                <c:ptCount val="1"/>
                <c:pt idx="0">
                  <c:v> Real Estate Secured Personal Loans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Share'!$BJ$4:$BJ$27</c:f>
              <c:numCache>
                <c:formatCode>0.00%</c:formatCode>
                <c:ptCount val="24"/>
                <c:pt idx="0">
                  <c:v>0</c:v>
                </c:pt>
                <c:pt idx="1">
                  <c:v>4.5921795636448689E-4</c:v>
                </c:pt>
                <c:pt idx="2">
                  <c:v>5.6404657606788167E-4</c:v>
                </c:pt>
                <c:pt idx="3">
                  <c:v>4.8337545837759692E-4</c:v>
                </c:pt>
                <c:pt idx="4">
                  <c:v>5.2750397676669457E-4</c:v>
                </c:pt>
                <c:pt idx="5">
                  <c:v>5.0573518343994715E-4</c:v>
                </c:pt>
                <c:pt idx="6">
                  <c:v>8.9018321782268427E-4</c:v>
                </c:pt>
                <c:pt idx="7">
                  <c:v>1.359457957379065E-3</c:v>
                </c:pt>
                <c:pt idx="8">
                  <c:v>1.3828438389325659E-3</c:v>
                </c:pt>
                <c:pt idx="9">
                  <c:v>1.4599200111083184E-3</c:v>
                </c:pt>
                <c:pt idx="10">
                  <c:v>1.6591330207920403E-3</c:v>
                </c:pt>
                <c:pt idx="11">
                  <c:v>1.6828585232766195E-3</c:v>
                </c:pt>
                <c:pt idx="12">
                  <c:v>1.7695989114053842E-3</c:v>
                </c:pt>
                <c:pt idx="13">
                  <c:v>1.7872040054466292E-3</c:v>
                </c:pt>
                <c:pt idx="14">
                  <c:v>1.6853153376982914E-3</c:v>
                </c:pt>
                <c:pt idx="15">
                  <c:v>1.3455447967051037E-3</c:v>
                </c:pt>
                <c:pt idx="16">
                  <c:v>1.4420686016593978E-3</c:v>
                </c:pt>
              </c:numCache>
            </c:numRef>
          </c:val>
          <c:smooth val="0"/>
          <c:extLst>
            <c:ext xmlns:c16="http://schemas.microsoft.com/office/drawing/2014/chart" uri="{C3380CC4-5D6E-409C-BE32-E72D297353CC}">
              <c16:uniqueId val="{00000003-2CA3-514F-AB26-53A21EACF6C1}"/>
            </c:ext>
          </c:extLst>
        </c:ser>
        <c:ser>
          <c:idx val="5"/>
          <c:order val="4"/>
          <c:tx>
            <c:strRef>
              <c:f>'6. Chgs in Tot Share'!$BK$3</c:f>
              <c:strCache>
                <c:ptCount val="1"/>
                <c:pt idx="0">
                  <c:v> Other Personal Loans </c:v>
                </c:pt>
              </c:strCache>
            </c:strRef>
          </c:tx>
          <c:spPr>
            <a:ln w="28575" cap="rnd">
              <a:solidFill>
                <a:srgbClr val="0070C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Share'!$BK$4:$BK$27</c:f>
              <c:numCache>
                <c:formatCode>0.00%</c:formatCode>
                <c:ptCount val="24"/>
                <c:pt idx="0">
                  <c:v>0</c:v>
                </c:pt>
                <c:pt idx="1">
                  <c:v>-6.9821775923425032E-3</c:v>
                </c:pt>
                <c:pt idx="2">
                  <c:v>-5.7052105848318501E-3</c:v>
                </c:pt>
                <c:pt idx="3">
                  <c:v>-2.2237683891807255E-3</c:v>
                </c:pt>
                <c:pt idx="4">
                  <c:v>-2.0331632427297518E-3</c:v>
                </c:pt>
                <c:pt idx="5">
                  <c:v>-2.5430957529372108E-3</c:v>
                </c:pt>
                <c:pt idx="6">
                  <c:v>-4.1752206915470725E-3</c:v>
                </c:pt>
                <c:pt idx="7">
                  <c:v>-5.1434858465782629E-3</c:v>
                </c:pt>
                <c:pt idx="8">
                  <c:v>-5.9279756665048654E-3</c:v>
                </c:pt>
                <c:pt idx="9">
                  <c:v>-5.2066695049098914E-3</c:v>
                </c:pt>
                <c:pt idx="10">
                  <c:v>-6.4899495671329127E-3</c:v>
                </c:pt>
                <c:pt idx="11">
                  <c:v>-6.0797558912317759E-3</c:v>
                </c:pt>
                <c:pt idx="12">
                  <c:v>-5.3989813301139472E-3</c:v>
                </c:pt>
                <c:pt idx="13">
                  <c:v>-7.3811278957315197E-3</c:v>
                </c:pt>
                <c:pt idx="14">
                  <c:v>-7.9613955774792741E-3</c:v>
                </c:pt>
                <c:pt idx="15">
                  <c:v>-4.3510836523828504E-3</c:v>
                </c:pt>
                <c:pt idx="16">
                  <c:v>-4.6949134975442022E-3</c:v>
                </c:pt>
              </c:numCache>
            </c:numRef>
          </c:val>
          <c:smooth val="0"/>
          <c:extLst>
            <c:ext xmlns:c16="http://schemas.microsoft.com/office/drawing/2014/chart" uri="{C3380CC4-5D6E-409C-BE32-E72D297353CC}">
              <c16:uniqueId val="{00000004-2CA3-514F-AB26-53A21EACF6C1}"/>
            </c:ext>
          </c:extLst>
        </c:ser>
        <c:dLbls>
          <c:showLegendKey val="0"/>
          <c:showVal val="0"/>
          <c:showCatName val="0"/>
          <c:showSerName val="0"/>
          <c:showPercent val="0"/>
          <c:showBubbleSize val="0"/>
        </c:dLbls>
        <c:smooth val="0"/>
        <c:axId val="402564776"/>
        <c:axId val="402568696"/>
      </c:lineChart>
      <c:catAx>
        <c:axId val="40256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8696"/>
        <c:crosses val="autoZero"/>
        <c:auto val="1"/>
        <c:lblAlgn val="ctr"/>
        <c:lblOffset val="100"/>
        <c:noMultiLvlLbl val="0"/>
      </c:catAx>
      <c:valAx>
        <c:axId val="402568696"/>
        <c:scaling>
          <c:orientation val="minMax"/>
          <c:max val="5.000000000000001E-3"/>
          <c:min val="-2.0000000000000004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4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CA" dirty="0"/>
              <a:t>Mortgages</a:t>
            </a:r>
          </a:p>
          <a:p>
            <a:pPr>
              <a:defRPr/>
            </a:pPr>
            <a:r>
              <a:rPr lang="en-US" dirty="0"/>
              <a:t>February 2020</a:t>
            </a:r>
            <a:endParaRPr lang="en-CA" dirty="0"/>
          </a:p>
        </c:rich>
      </c:tx>
      <c:layout>
        <c:manualLayout>
          <c:xMode val="edge"/>
          <c:yMode val="edge"/>
          <c:x val="0.36590083342552782"/>
          <c:y val="6.8027210884353739E-3"/>
        </c:manualLayout>
      </c:layout>
      <c:overlay val="0"/>
    </c:title>
    <c:autoTitleDeleted val="0"/>
    <c:plotArea>
      <c:layout>
        <c:manualLayout>
          <c:layoutTarget val="inner"/>
          <c:xMode val="edge"/>
          <c:yMode val="edge"/>
          <c:x val="0.23066087953171099"/>
          <c:y val="0.298352348813541"/>
          <c:w val="0.48033749695183903"/>
          <c:h val="0.67210482618244205"/>
        </c:manualLayout>
      </c:layout>
      <c:pieChart>
        <c:varyColors val="1"/>
        <c:ser>
          <c:idx val="0"/>
          <c:order val="0"/>
          <c:dPt>
            <c:idx val="1"/>
            <c:bubble3D val="0"/>
            <c:spPr>
              <a:solidFill>
                <a:srgbClr val="0000FF"/>
              </a:solidFill>
            </c:spPr>
            <c:extLst>
              <c:ext xmlns:c16="http://schemas.microsoft.com/office/drawing/2014/chart" uri="{C3380CC4-5D6E-409C-BE32-E72D297353CC}">
                <c16:uniqueId val="{00000001-D648-4099-99AB-7EA52F54CEE7}"/>
              </c:ext>
            </c:extLst>
          </c:dPt>
          <c:dPt>
            <c:idx val="2"/>
            <c:bubble3D val="0"/>
            <c:spPr>
              <a:solidFill>
                <a:srgbClr val="FF0000"/>
              </a:solidFill>
            </c:spPr>
            <c:extLst>
              <c:ext xmlns:c16="http://schemas.microsoft.com/office/drawing/2014/chart" uri="{C3380CC4-5D6E-409C-BE32-E72D297353CC}">
                <c16:uniqueId val="{00000003-D648-4099-99AB-7EA52F54CEE7}"/>
              </c:ext>
            </c:extLst>
          </c:dPt>
          <c:dPt>
            <c:idx val="3"/>
            <c:bubble3D val="0"/>
            <c:spPr>
              <a:solidFill>
                <a:srgbClr val="FFFF00"/>
              </a:solidFill>
            </c:spPr>
            <c:extLst>
              <c:ext xmlns:c16="http://schemas.microsoft.com/office/drawing/2014/chart" uri="{C3380CC4-5D6E-409C-BE32-E72D297353CC}">
                <c16:uniqueId val="{00000005-D648-4099-99AB-7EA52F54CEE7}"/>
              </c:ext>
            </c:extLst>
          </c:dPt>
          <c:dPt>
            <c:idx val="4"/>
            <c:bubble3D val="0"/>
            <c:spPr>
              <a:solidFill>
                <a:srgbClr val="00B050"/>
              </a:solidFill>
            </c:spPr>
            <c:extLst>
              <c:ext xmlns:c16="http://schemas.microsoft.com/office/drawing/2014/chart" uri="{C3380CC4-5D6E-409C-BE32-E72D297353CC}">
                <c16:uniqueId val="{00000007-D648-4099-99AB-7EA52F54CEE7}"/>
              </c:ext>
            </c:extLst>
          </c:dPt>
          <c:dPt>
            <c:idx val="6"/>
            <c:bubble3D val="0"/>
            <c:spPr>
              <a:solidFill>
                <a:srgbClr val="7030A0"/>
              </a:solidFill>
            </c:spPr>
            <c:extLst>
              <c:ext xmlns:c16="http://schemas.microsoft.com/office/drawing/2014/chart" uri="{C3380CC4-5D6E-409C-BE32-E72D297353CC}">
                <c16:uniqueId val="{00000009-D648-4099-99AB-7EA52F54CEE7}"/>
              </c:ext>
            </c:extLst>
          </c:dPt>
          <c:dPt>
            <c:idx val="8"/>
            <c:bubble3D val="0"/>
            <c:spPr>
              <a:solidFill>
                <a:srgbClr val="92D050"/>
              </a:solidFill>
            </c:spPr>
            <c:extLst>
              <c:ext xmlns:c16="http://schemas.microsoft.com/office/drawing/2014/chart" uri="{C3380CC4-5D6E-409C-BE32-E72D297353CC}">
                <c16:uniqueId val="{0000000B-D648-4099-99AB-7EA52F54CEE7}"/>
              </c:ext>
            </c:extLst>
          </c:dPt>
          <c:dLbls>
            <c:dLbl>
              <c:idx val="1"/>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0"/>
              <c:showCatName val="1"/>
              <c:showSerName val="0"/>
              <c:showPercent val="1"/>
              <c:showBubbleSize val="0"/>
              <c:extLst>
                <c:ext xmlns:c16="http://schemas.microsoft.com/office/drawing/2014/chart" uri="{C3380CC4-5D6E-409C-BE32-E72D297353CC}">
                  <c16:uniqueId val="{00000001-D648-4099-99AB-7EA52F54CEE7}"/>
                </c:ext>
              </c:extLst>
            </c:dLbl>
            <c:dLbl>
              <c:idx val="2"/>
              <c:layout>
                <c:manualLayout>
                  <c:x val="-1.0804461779988063E-2"/>
                  <c:y val="4.005838555894798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648-4099-99AB-7EA52F54CEE7}"/>
                </c:ext>
              </c:extLst>
            </c:dLbl>
            <c:dLbl>
              <c:idx val="4"/>
              <c:layout>
                <c:manualLayout>
                  <c:x val="-7.0457015478340199E-2"/>
                  <c:y val="9.36552573785419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648-4099-99AB-7EA52F54CEE7}"/>
                </c:ext>
              </c:extLst>
            </c:dLbl>
            <c:dLbl>
              <c:idx val="6"/>
              <c:layout>
                <c:manualLayout>
                  <c:x val="9.4979540477086496E-2"/>
                  <c:y val="-1.5345760351384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648-4099-99AB-7EA52F54CEE7}"/>
                </c:ext>
              </c:extLst>
            </c:dLbl>
            <c:dLbl>
              <c:idx val="7"/>
              <c:layout>
                <c:manualLayout>
                  <c:x val="0.37403411107210599"/>
                  <c:y val="-4.61993143714179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D648-4099-99AB-7EA52F54CEE7}"/>
                </c:ext>
              </c:extLst>
            </c:dLbl>
            <c:dLbl>
              <c:idx val="8"/>
              <c:layout>
                <c:manualLayout>
                  <c:x val="0.44249570577793501"/>
                  <c:y val="-5.80823825593229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648-4099-99AB-7EA52F54CEE7}"/>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Sheet1!$A$1:$A$4</c:f>
              <c:strCache>
                <c:ptCount val="4"/>
                <c:pt idx="0">
                  <c:v> </c:v>
                </c:pt>
                <c:pt idx="1">
                  <c:v> Chartered Banks OSFI </c:v>
                </c:pt>
                <c:pt idx="2">
                  <c:v> Non Banks </c:v>
                </c:pt>
                <c:pt idx="3">
                  <c:v>Off-balance sheet securitization </c:v>
                </c:pt>
              </c:strCache>
            </c:strRef>
          </c:cat>
          <c:val>
            <c:numRef>
              <c:f>Sheet1!$B$1:$B$4</c:f>
              <c:numCache>
                <c:formatCode>General</c:formatCode>
                <c:ptCount val="4"/>
                <c:pt idx="1">
                  <c:v>1245764</c:v>
                </c:pt>
                <c:pt idx="2">
                  <c:v>333379</c:v>
                </c:pt>
                <c:pt idx="3">
                  <c:v>65921</c:v>
                </c:pt>
              </c:numCache>
            </c:numRef>
          </c:val>
          <c:extLst>
            <c:ext xmlns:c15="http://schemas.microsoft.com/office/drawing/2012/chart" uri="{02D57815-91ED-43cb-92C2-25804820EDAC}">
              <c15:filteredSeriesTitle>
                <c15:tx>
                  <c:strRef>
                    <c:extLst>
                      <c:ext uri="{02D57815-91ED-43cb-92C2-25804820EDAC}">
                        <c15:formulaRef>
                          <c15:sqref>Sheet1!$B$1:$B$0</c15:sqref>
                        </c15:formulaRef>
                      </c:ext>
                    </c:extLst>
                  </c:strRef>
                </c15:tx>
              </c15:filteredSeriesTitle>
            </c:ext>
            <c:ext xmlns:c16="http://schemas.microsoft.com/office/drawing/2014/chart" uri="{C3380CC4-5D6E-409C-BE32-E72D297353CC}">
              <c16:uniqueId val="{0000000D-D648-4099-99AB-7EA52F54CEE7}"/>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000">
          <a:solidFill>
            <a:srgbClr val="7F7F7F"/>
          </a:solidFill>
          <a:latin typeface="Verdana" charset="0"/>
          <a:ea typeface="Verdana" charset="0"/>
          <a:cs typeface="Verdana"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Large Full-Service</a:t>
            </a:r>
            <a:r>
              <a:rPr lang="en-US" b="1" baseline="0"/>
              <a:t> Banks and Desjardins</a:t>
            </a:r>
            <a:endParaRPr lang="en-US" b="1"/>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Share'!$EL$3</c:f>
              <c:strCache>
                <c:ptCount val="1"/>
                <c:pt idx="0">
                  <c:v> RBC </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Share'!$EL$4:$EL$27</c:f>
              <c:numCache>
                <c:formatCode>0.00%</c:formatCode>
                <c:ptCount val="24"/>
                <c:pt idx="0">
                  <c:v>0</c:v>
                </c:pt>
                <c:pt idx="1">
                  <c:v>-5.2024774161571431E-3</c:v>
                </c:pt>
                <c:pt idx="2">
                  <c:v>-2.4560639725035704E-3</c:v>
                </c:pt>
                <c:pt idx="3">
                  <c:v>-3.5058879224441905E-3</c:v>
                </c:pt>
                <c:pt idx="4">
                  <c:v>-2.2063528130072969E-3</c:v>
                </c:pt>
                <c:pt idx="5">
                  <c:v>-2.6176820211054646E-4</c:v>
                </c:pt>
                <c:pt idx="6">
                  <c:v>1.3216575952371757E-3</c:v>
                </c:pt>
                <c:pt idx="7">
                  <c:v>5.7520789100060253E-3</c:v>
                </c:pt>
                <c:pt idx="8">
                  <c:v>9.67483685946007E-3</c:v>
                </c:pt>
                <c:pt idx="9">
                  <c:v>1.5040715092840874E-2</c:v>
                </c:pt>
                <c:pt idx="10">
                  <c:v>1.9641302616942562E-2</c:v>
                </c:pt>
                <c:pt idx="11">
                  <c:v>2.3552873050416083E-2</c:v>
                </c:pt>
                <c:pt idx="12">
                  <c:v>2.7473706784538473E-2</c:v>
                </c:pt>
                <c:pt idx="13">
                  <c:v>3.1731446810640461E-2</c:v>
                </c:pt>
                <c:pt idx="14">
                  <c:v>3.6487281355232035E-2</c:v>
                </c:pt>
                <c:pt idx="15">
                  <c:v>3.5470225852440473E-2</c:v>
                </c:pt>
                <c:pt idx="16">
                  <c:v>3.6349399515556165E-2</c:v>
                </c:pt>
              </c:numCache>
            </c:numRef>
          </c:val>
          <c:smooth val="0"/>
          <c:extLst>
            <c:ext xmlns:c16="http://schemas.microsoft.com/office/drawing/2014/chart" uri="{C3380CC4-5D6E-409C-BE32-E72D297353CC}">
              <c16:uniqueId val="{00000000-70CB-F54C-B436-BEA8135626A4}"/>
            </c:ext>
          </c:extLst>
        </c:ser>
        <c:ser>
          <c:idx val="5"/>
          <c:order val="1"/>
          <c:tx>
            <c:strRef>
              <c:f>'6. Chgs in Tot Share'!$EM$3</c:f>
              <c:strCache>
                <c:ptCount val="1"/>
                <c:pt idx="0">
                  <c:v> TDCT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Share'!$EM$4:$EM$27</c:f>
              <c:numCache>
                <c:formatCode>0.00%</c:formatCode>
                <c:ptCount val="24"/>
                <c:pt idx="0">
                  <c:v>0</c:v>
                </c:pt>
                <c:pt idx="1">
                  <c:v>-7.6620193514748214E-3</c:v>
                </c:pt>
                <c:pt idx="2">
                  <c:v>-1.0420337825844988E-2</c:v>
                </c:pt>
                <c:pt idx="3">
                  <c:v>-1.2578086090202084E-2</c:v>
                </c:pt>
                <c:pt idx="4">
                  <c:v>-1.3042875023874882E-2</c:v>
                </c:pt>
                <c:pt idx="5">
                  <c:v>-1.3324383720724893E-2</c:v>
                </c:pt>
                <c:pt idx="6">
                  <c:v>-1.3350379499687664E-2</c:v>
                </c:pt>
                <c:pt idx="7">
                  <c:v>-1.1285702699770268E-2</c:v>
                </c:pt>
                <c:pt idx="8">
                  <c:v>-9.8282510481741518E-3</c:v>
                </c:pt>
                <c:pt idx="9">
                  <c:v>-9.1181785901137073E-3</c:v>
                </c:pt>
                <c:pt idx="10">
                  <c:v>-7.6606200396025616E-3</c:v>
                </c:pt>
                <c:pt idx="11">
                  <c:v>-7.9059834397318032E-3</c:v>
                </c:pt>
                <c:pt idx="12">
                  <c:v>-7.6502842871665009E-3</c:v>
                </c:pt>
                <c:pt idx="13">
                  <c:v>-7.8200192545660324E-3</c:v>
                </c:pt>
                <c:pt idx="14">
                  <c:v>-9.9183957504336128E-3</c:v>
                </c:pt>
                <c:pt idx="15">
                  <c:v>-8.2367137392634713E-3</c:v>
                </c:pt>
                <c:pt idx="16">
                  <c:v>-8.3903906237774405E-3</c:v>
                </c:pt>
              </c:numCache>
            </c:numRef>
          </c:val>
          <c:smooth val="0"/>
          <c:extLst>
            <c:ext xmlns:c16="http://schemas.microsoft.com/office/drawing/2014/chart" uri="{C3380CC4-5D6E-409C-BE32-E72D297353CC}">
              <c16:uniqueId val="{00000001-70CB-F54C-B436-BEA8135626A4}"/>
            </c:ext>
          </c:extLst>
        </c:ser>
        <c:ser>
          <c:idx val="1"/>
          <c:order val="2"/>
          <c:tx>
            <c:strRef>
              <c:f>'6. Chgs in Tot Share'!$EN$3</c:f>
              <c:strCache>
                <c:ptCount val="1"/>
                <c:pt idx="0">
                  <c:v> BNS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Share'!$EN$4:$EN$27</c:f>
              <c:numCache>
                <c:formatCode>0.00%</c:formatCode>
                <c:ptCount val="24"/>
                <c:pt idx="0">
                  <c:v>0</c:v>
                </c:pt>
                <c:pt idx="1">
                  <c:v>-2.4613747822613817E-3</c:v>
                </c:pt>
                <c:pt idx="2">
                  <c:v>5.5863101447451412E-4</c:v>
                </c:pt>
                <c:pt idx="3">
                  <c:v>-1.0864755694204821E-3</c:v>
                </c:pt>
                <c:pt idx="4">
                  <c:v>-1.1547998927526931E-3</c:v>
                </c:pt>
                <c:pt idx="5">
                  <c:v>-1.1247486834612985E-3</c:v>
                </c:pt>
                <c:pt idx="6">
                  <c:v>-1.9476286455186731E-3</c:v>
                </c:pt>
                <c:pt idx="7">
                  <c:v>-5.687239346742972E-4</c:v>
                </c:pt>
                <c:pt idx="8">
                  <c:v>4.174335657138659E-3</c:v>
                </c:pt>
                <c:pt idx="9">
                  <c:v>6.7756047039431392E-3</c:v>
                </c:pt>
                <c:pt idx="10">
                  <c:v>1.0846360716147245E-2</c:v>
                </c:pt>
                <c:pt idx="11">
                  <c:v>1.3851800208394651E-2</c:v>
                </c:pt>
                <c:pt idx="12">
                  <c:v>1.0085142717158827E-2</c:v>
                </c:pt>
                <c:pt idx="13">
                  <c:v>9.4298128153360253E-3</c:v>
                </c:pt>
                <c:pt idx="14">
                  <c:v>1.298654696090466E-2</c:v>
                </c:pt>
                <c:pt idx="15">
                  <c:v>1.354113585086566E-2</c:v>
                </c:pt>
                <c:pt idx="16">
                  <c:v>1.5215557034086155E-2</c:v>
                </c:pt>
              </c:numCache>
            </c:numRef>
          </c:val>
          <c:smooth val="0"/>
          <c:extLst>
            <c:ext xmlns:c16="http://schemas.microsoft.com/office/drawing/2014/chart" uri="{C3380CC4-5D6E-409C-BE32-E72D297353CC}">
              <c16:uniqueId val="{00000002-70CB-F54C-B436-BEA8135626A4}"/>
            </c:ext>
          </c:extLst>
        </c:ser>
        <c:ser>
          <c:idx val="2"/>
          <c:order val="3"/>
          <c:tx>
            <c:strRef>
              <c:f>'6. Chgs in Tot Share'!$EO$3</c:f>
              <c:strCache>
                <c:ptCount val="1"/>
                <c:pt idx="0">
                  <c:v> BMO </c:v>
                </c:pt>
              </c:strCache>
            </c:strRef>
          </c:tx>
          <c:spPr>
            <a:ln w="28575" cap="rnd">
              <a:solidFill>
                <a:srgbClr val="0432FF"/>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Share'!$EO$4:$EO$27</c:f>
              <c:numCache>
                <c:formatCode>0.00%</c:formatCode>
                <c:ptCount val="24"/>
                <c:pt idx="0">
                  <c:v>0</c:v>
                </c:pt>
                <c:pt idx="1">
                  <c:v>-6.3375836418583685E-3</c:v>
                </c:pt>
                <c:pt idx="2">
                  <c:v>-6.9804154909157761E-3</c:v>
                </c:pt>
                <c:pt idx="3">
                  <c:v>-9.5108117127060115E-3</c:v>
                </c:pt>
                <c:pt idx="4">
                  <c:v>-1.0244796322602331E-2</c:v>
                </c:pt>
                <c:pt idx="5">
                  <c:v>-1.1096697863935662E-2</c:v>
                </c:pt>
                <c:pt idx="6">
                  <c:v>-1.1604512448629487E-2</c:v>
                </c:pt>
                <c:pt idx="7">
                  <c:v>-1.3320211064796311E-2</c:v>
                </c:pt>
                <c:pt idx="8">
                  <c:v>-1.3941413041929796E-2</c:v>
                </c:pt>
                <c:pt idx="9">
                  <c:v>-1.275143587761652E-2</c:v>
                </c:pt>
                <c:pt idx="10">
                  <c:v>-1.248510296471373E-2</c:v>
                </c:pt>
                <c:pt idx="11">
                  <c:v>-1.0488226134426406E-2</c:v>
                </c:pt>
                <c:pt idx="12">
                  <c:v>-1.0961967638825823E-2</c:v>
                </c:pt>
                <c:pt idx="13">
                  <c:v>-1.0746101303295938E-2</c:v>
                </c:pt>
                <c:pt idx="14">
                  <c:v>-1.1442111699567242E-2</c:v>
                </c:pt>
                <c:pt idx="15">
                  <c:v>-1.2461020388620309E-2</c:v>
                </c:pt>
                <c:pt idx="16">
                  <c:v>-1.3796911553825021E-2</c:v>
                </c:pt>
              </c:numCache>
            </c:numRef>
          </c:val>
          <c:smooth val="0"/>
          <c:extLst>
            <c:ext xmlns:c16="http://schemas.microsoft.com/office/drawing/2014/chart" uri="{C3380CC4-5D6E-409C-BE32-E72D297353CC}">
              <c16:uniqueId val="{00000003-70CB-F54C-B436-BEA8135626A4}"/>
            </c:ext>
          </c:extLst>
        </c:ser>
        <c:ser>
          <c:idx val="3"/>
          <c:order val="4"/>
          <c:tx>
            <c:strRef>
              <c:f>'6. Chgs in Tot Share'!$EP$3</c:f>
              <c:strCache>
                <c:ptCount val="1"/>
                <c:pt idx="0">
                  <c:v> CIBC </c:v>
                </c:pt>
              </c:strCache>
            </c:strRef>
          </c:tx>
          <c:spPr>
            <a:ln w="28575" cap="rnd">
              <a:solidFill>
                <a:srgbClr val="C0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Share'!$EP$4:$EP$27</c:f>
              <c:numCache>
                <c:formatCode>0.00%</c:formatCode>
                <c:ptCount val="24"/>
                <c:pt idx="0">
                  <c:v>0</c:v>
                </c:pt>
                <c:pt idx="1">
                  <c:v>-8.7017722647197704E-3</c:v>
                </c:pt>
                <c:pt idx="2">
                  <c:v>-1.1201850036117405E-2</c:v>
                </c:pt>
                <c:pt idx="3">
                  <c:v>-1.5651674574959841E-2</c:v>
                </c:pt>
                <c:pt idx="4">
                  <c:v>-1.7943252123553643E-2</c:v>
                </c:pt>
                <c:pt idx="5">
                  <c:v>-1.9984313728090553E-2</c:v>
                </c:pt>
                <c:pt idx="6">
                  <c:v>-2.3406493482867136E-2</c:v>
                </c:pt>
                <c:pt idx="7">
                  <c:v>-2.7764763691642259E-2</c:v>
                </c:pt>
                <c:pt idx="8">
                  <c:v>-3.2756371041878812E-2</c:v>
                </c:pt>
                <c:pt idx="9">
                  <c:v>-3.7994448641390337E-2</c:v>
                </c:pt>
                <c:pt idx="10">
                  <c:v>-4.1325797462751571E-2</c:v>
                </c:pt>
                <c:pt idx="11">
                  <c:v>-4.5070174612927713E-2</c:v>
                </c:pt>
                <c:pt idx="12">
                  <c:v>-4.8654831381805354E-2</c:v>
                </c:pt>
                <c:pt idx="13">
                  <c:v>-5.085431152504212E-2</c:v>
                </c:pt>
                <c:pt idx="14">
                  <c:v>-5.4669892380678119E-2</c:v>
                </c:pt>
                <c:pt idx="15">
                  <c:v>-5.3544379774786335E-2</c:v>
                </c:pt>
                <c:pt idx="16">
                  <c:v>-5.4023542313039165E-2</c:v>
                </c:pt>
              </c:numCache>
            </c:numRef>
          </c:val>
          <c:smooth val="0"/>
          <c:extLst>
            <c:ext xmlns:c16="http://schemas.microsoft.com/office/drawing/2014/chart" uri="{C3380CC4-5D6E-409C-BE32-E72D297353CC}">
              <c16:uniqueId val="{00000004-70CB-F54C-B436-BEA8135626A4}"/>
            </c:ext>
          </c:extLst>
        </c:ser>
        <c:ser>
          <c:idx val="4"/>
          <c:order val="5"/>
          <c:tx>
            <c:strRef>
              <c:f>'6. Chgs in Tot Share'!$EQ$3</c:f>
              <c:strCache>
                <c:ptCount val="1"/>
                <c:pt idx="0">
                  <c:v> Desjardins </c:v>
                </c:pt>
              </c:strCache>
            </c:strRef>
          </c:tx>
          <c:spPr>
            <a:ln w="28575" cap="rnd">
              <a:solidFill>
                <a:srgbClr val="00B05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Share'!$EQ$4:$EQ$27</c:f>
              <c:numCache>
                <c:formatCode>0.00%</c:formatCode>
                <c:ptCount val="24"/>
                <c:pt idx="0">
                  <c:v>0</c:v>
                </c:pt>
                <c:pt idx="1">
                  <c:v>0</c:v>
                </c:pt>
                <c:pt idx="2">
                  <c:v>-2.6997237945022069E-3</c:v>
                </c:pt>
                <c:pt idx="3">
                  <c:v>-2.6997237945022069E-3</c:v>
                </c:pt>
                <c:pt idx="4">
                  <c:v>-2.6997237945022069E-3</c:v>
                </c:pt>
                <c:pt idx="5">
                  <c:v>-3.3861452052155903E-3</c:v>
                </c:pt>
                <c:pt idx="6">
                  <c:v>-3.3861452052155903E-3</c:v>
                </c:pt>
                <c:pt idx="7">
                  <c:v>-3.3861452052155903E-3</c:v>
                </c:pt>
                <c:pt idx="8">
                  <c:v>4.7376495117172936E-3</c:v>
                </c:pt>
                <c:pt idx="9">
                  <c:v>4.7376495117172936E-3</c:v>
                </c:pt>
                <c:pt idx="10">
                  <c:v>4.7376495117172936E-3</c:v>
                </c:pt>
                <c:pt idx="11">
                  <c:v>1.5072718914506604E-3</c:v>
                </c:pt>
                <c:pt idx="12">
                  <c:v>1.5072718914506604E-3</c:v>
                </c:pt>
                <c:pt idx="13">
                  <c:v>1.5072718914506604E-3</c:v>
                </c:pt>
                <c:pt idx="14">
                  <c:v>3.2025761555015153E-3</c:v>
                </c:pt>
                <c:pt idx="15">
                  <c:v>3.2025761555015153E-3</c:v>
                </c:pt>
                <c:pt idx="16">
                  <c:v>3.2025761555015153E-3</c:v>
                </c:pt>
              </c:numCache>
            </c:numRef>
          </c:val>
          <c:smooth val="0"/>
          <c:extLst>
            <c:ext xmlns:c16="http://schemas.microsoft.com/office/drawing/2014/chart" uri="{C3380CC4-5D6E-409C-BE32-E72D297353CC}">
              <c16:uniqueId val="{00000005-70CB-F54C-B436-BEA8135626A4}"/>
            </c:ext>
          </c:extLst>
        </c:ser>
        <c:dLbls>
          <c:showLegendKey val="0"/>
          <c:showVal val="0"/>
          <c:showCatName val="0"/>
          <c:showSerName val="0"/>
          <c:showPercent val="0"/>
          <c:showBubbleSize val="0"/>
        </c:dLbls>
        <c:smooth val="0"/>
        <c:axId val="401732368"/>
        <c:axId val="401729232"/>
      </c:lineChart>
      <c:catAx>
        <c:axId val="40173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29232"/>
        <c:crosses val="autoZero"/>
        <c:auto val="1"/>
        <c:lblAlgn val="ctr"/>
        <c:lblOffset val="100"/>
        <c:noMultiLvlLbl val="0"/>
      </c:catAx>
      <c:valAx>
        <c:axId val="4017292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3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Smaller Full-Service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Share'!$ER$3</c:f>
              <c:strCache>
                <c:ptCount val="1"/>
                <c:pt idx="0">
                  <c:v> National </c:v>
                </c:pt>
              </c:strCache>
            </c:strRef>
          </c:tx>
          <c:spPr>
            <a:ln w="28575" cap="rnd">
              <a:solidFill>
                <a:schemeClr val="tx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Share'!$ER$4:$ER$27</c:f>
              <c:numCache>
                <c:formatCode>0.00%</c:formatCode>
                <c:ptCount val="24"/>
                <c:pt idx="0">
                  <c:v>0</c:v>
                </c:pt>
                <c:pt idx="1">
                  <c:v>-4.4434307014834763E-3</c:v>
                </c:pt>
                <c:pt idx="2">
                  <c:v>-6.9837913606895967E-3</c:v>
                </c:pt>
                <c:pt idx="3">
                  <c:v>-1.016927856730241E-2</c:v>
                </c:pt>
                <c:pt idx="4">
                  <c:v>-9.1861704097960864E-3</c:v>
                </c:pt>
                <c:pt idx="5">
                  <c:v>-1.0952018071096739E-2</c:v>
                </c:pt>
                <c:pt idx="6">
                  <c:v>-1.1430529780113032E-2</c:v>
                </c:pt>
                <c:pt idx="7">
                  <c:v>-6.1792666715533365E-3</c:v>
                </c:pt>
                <c:pt idx="8">
                  <c:v>-4.0031750682051901E-3</c:v>
                </c:pt>
                <c:pt idx="9">
                  <c:v>-6.1805601271884454E-3</c:v>
                </c:pt>
                <c:pt idx="10">
                  <c:v>-7.2350900219563512E-3</c:v>
                </c:pt>
                <c:pt idx="11">
                  <c:v>-7.4726303648750235E-3</c:v>
                </c:pt>
                <c:pt idx="12">
                  <c:v>-5.2810459245331391E-3</c:v>
                </c:pt>
                <c:pt idx="13">
                  <c:v>8.475409559523117E-4</c:v>
                </c:pt>
                <c:pt idx="14">
                  <c:v>-2.9988301850059665E-4</c:v>
                </c:pt>
                <c:pt idx="15">
                  <c:v>1.0024686959275409E-3</c:v>
                </c:pt>
                <c:pt idx="16">
                  <c:v>2.6604754848088357E-3</c:v>
                </c:pt>
              </c:numCache>
            </c:numRef>
          </c:val>
          <c:smooth val="0"/>
          <c:extLst>
            <c:ext xmlns:c16="http://schemas.microsoft.com/office/drawing/2014/chart" uri="{C3380CC4-5D6E-409C-BE32-E72D297353CC}">
              <c16:uniqueId val="{00000000-3CC9-1242-9485-A66BBA56F085}"/>
            </c:ext>
          </c:extLst>
        </c:ser>
        <c:ser>
          <c:idx val="5"/>
          <c:order val="1"/>
          <c:tx>
            <c:strRef>
              <c:f>'6. Chgs in Tot Share'!$ES$3</c:f>
              <c:strCache>
                <c:ptCount val="1"/>
                <c:pt idx="0">
                  <c:v>Laurentian</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Share'!$ES$4:$ES$27</c:f>
              <c:numCache>
                <c:formatCode>0.00%</c:formatCode>
                <c:ptCount val="24"/>
                <c:pt idx="0">
                  <c:v>0</c:v>
                </c:pt>
                <c:pt idx="1">
                  <c:v>-1.736690530148639E-2</c:v>
                </c:pt>
                <c:pt idx="2">
                  <c:v>-2.6952768217708173E-2</c:v>
                </c:pt>
                <c:pt idx="3">
                  <c:v>-3.502988286423863E-2</c:v>
                </c:pt>
                <c:pt idx="4">
                  <c:v>-4.1909199687939089E-2</c:v>
                </c:pt>
                <c:pt idx="5">
                  <c:v>-4.871537558006532E-2</c:v>
                </c:pt>
                <c:pt idx="6">
                  <c:v>-5.0867233568072406E-2</c:v>
                </c:pt>
                <c:pt idx="7">
                  <c:v>-5.510815328269502E-2</c:v>
                </c:pt>
                <c:pt idx="8">
                  <c:v>-6.2836667331372442E-2</c:v>
                </c:pt>
                <c:pt idx="9">
                  <c:v>-7.1660435282360477E-2</c:v>
                </c:pt>
                <c:pt idx="10">
                  <c:v>-7.601943173674866E-2</c:v>
                </c:pt>
                <c:pt idx="11">
                  <c:v>-8.1489358468940176E-2</c:v>
                </c:pt>
                <c:pt idx="12">
                  <c:v>-8.7488830862026981E-2</c:v>
                </c:pt>
                <c:pt idx="13">
                  <c:v>-9.1362501344554287E-2</c:v>
                </c:pt>
                <c:pt idx="14">
                  <c:v>-9.6947444064869048E-2</c:v>
                </c:pt>
                <c:pt idx="15">
                  <c:v>-0.10168581041759281</c:v>
                </c:pt>
                <c:pt idx="16">
                  <c:v>-0.10736427331484598</c:v>
                </c:pt>
              </c:numCache>
            </c:numRef>
          </c:val>
          <c:smooth val="0"/>
          <c:extLst>
            <c:ext xmlns:c16="http://schemas.microsoft.com/office/drawing/2014/chart" uri="{C3380CC4-5D6E-409C-BE32-E72D297353CC}">
              <c16:uniqueId val="{00000001-3CC9-1242-9485-A66BBA56F085}"/>
            </c:ext>
          </c:extLst>
        </c:ser>
        <c:ser>
          <c:idx val="1"/>
          <c:order val="2"/>
          <c:tx>
            <c:strRef>
              <c:f>'6. Chgs in Tot Share'!$ET$3</c:f>
              <c:strCache>
                <c:ptCount val="1"/>
                <c:pt idx="0">
                  <c:v>HSBC</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Share'!$ET$4:$ET$27</c:f>
              <c:numCache>
                <c:formatCode>0.00%</c:formatCode>
                <c:ptCount val="24"/>
                <c:pt idx="0">
                  <c:v>0</c:v>
                </c:pt>
                <c:pt idx="1">
                  <c:v>-8.5723726491757392E-3</c:v>
                </c:pt>
                <c:pt idx="2">
                  <c:v>-9.9096877891536265E-3</c:v>
                </c:pt>
                <c:pt idx="3">
                  <c:v>-1.3220517242581867E-2</c:v>
                </c:pt>
                <c:pt idx="4">
                  <c:v>-1.3451585820620308E-2</c:v>
                </c:pt>
                <c:pt idx="5">
                  <c:v>-1.6753401958668552E-2</c:v>
                </c:pt>
                <c:pt idx="6">
                  <c:v>-1.7461220781720091E-2</c:v>
                </c:pt>
                <c:pt idx="7">
                  <c:v>-2.0188795256331167E-2</c:v>
                </c:pt>
                <c:pt idx="8">
                  <c:v>-1.7321992819088201E-2</c:v>
                </c:pt>
                <c:pt idx="9">
                  <c:v>-1.0270505815926116E-2</c:v>
                </c:pt>
                <c:pt idx="10">
                  <c:v>-4.6118918311566061E-3</c:v>
                </c:pt>
                <c:pt idx="11">
                  <c:v>-1.1051693082108527E-3</c:v>
                </c:pt>
                <c:pt idx="12">
                  <c:v>1.0140528826822379E-3</c:v>
                </c:pt>
                <c:pt idx="13">
                  <c:v>1.6517934004096017E-3</c:v>
                </c:pt>
                <c:pt idx="14">
                  <c:v>3.845532018676494E-3</c:v>
                </c:pt>
                <c:pt idx="15">
                  <c:v>7.9617041140632189E-3</c:v>
                </c:pt>
                <c:pt idx="16">
                  <c:v>7.2238813516533546E-3</c:v>
                </c:pt>
              </c:numCache>
            </c:numRef>
          </c:val>
          <c:smooth val="0"/>
          <c:extLst>
            <c:ext xmlns:c16="http://schemas.microsoft.com/office/drawing/2014/chart" uri="{C3380CC4-5D6E-409C-BE32-E72D297353CC}">
              <c16:uniqueId val="{00000002-3CC9-1242-9485-A66BBA56F085}"/>
            </c:ext>
          </c:extLst>
        </c:ser>
        <c:ser>
          <c:idx val="2"/>
          <c:order val="3"/>
          <c:tx>
            <c:strRef>
              <c:f>'6. Chgs in Tot Share'!$EU$3</c:f>
              <c:strCache>
                <c:ptCount val="1"/>
                <c:pt idx="0">
                  <c:v>Canadian Western Bank</c:v>
                </c:pt>
              </c:strCache>
            </c:strRef>
          </c:tx>
          <c:spPr>
            <a:ln w="28575" cap="rnd">
              <a:solidFill>
                <a:srgbClr val="009999"/>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Share'!$EU$4:$EU$27</c:f>
              <c:numCache>
                <c:formatCode>0.00%</c:formatCode>
                <c:ptCount val="24"/>
                <c:pt idx="0">
                  <c:v>0</c:v>
                </c:pt>
                <c:pt idx="1">
                  <c:v>-1.3446120412073282E-2</c:v>
                </c:pt>
                <c:pt idx="2">
                  <c:v>-1.6629569513417087E-2</c:v>
                </c:pt>
                <c:pt idx="3">
                  <c:v>-7.3338446981476473E-3</c:v>
                </c:pt>
                <c:pt idx="4">
                  <c:v>-7.2580657572290227E-3</c:v>
                </c:pt>
                <c:pt idx="5">
                  <c:v>-8.9505394500688767E-3</c:v>
                </c:pt>
                <c:pt idx="6">
                  <c:v>7.7921946729381754E-3</c:v>
                </c:pt>
                <c:pt idx="7">
                  <c:v>1.066306943916963E-2</c:v>
                </c:pt>
                <c:pt idx="8">
                  <c:v>2.0758854797664907E-2</c:v>
                </c:pt>
                <c:pt idx="9">
                  <c:v>1.2718106952079497E-2</c:v>
                </c:pt>
                <c:pt idx="10">
                  <c:v>-1.6147222971662279E-3</c:v>
                </c:pt>
                <c:pt idx="11">
                  <c:v>-3.032070092500028E-3</c:v>
                </c:pt>
                <c:pt idx="12">
                  <c:v>-5.3033531379019557E-3</c:v>
                </c:pt>
                <c:pt idx="13">
                  <c:v>-1.4940298641137792E-2</c:v>
                </c:pt>
                <c:pt idx="14">
                  <c:v>-2.2779125549674335E-2</c:v>
                </c:pt>
                <c:pt idx="15">
                  <c:v>-1.5462538509686326E-2</c:v>
                </c:pt>
                <c:pt idx="16">
                  <c:v>-2.4240112047475799E-2</c:v>
                </c:pt>
              </c:numCache>
            </c:numRef>
          </c:val>
          <c:smooth val="0"/>
          <c:extLst>
            <c:ext xmlns:c16="http://schemas.microsoft.com/office/drawing/2014/chart" uri="{C3380CC4-5D6E-409C-BE32-E72D297353CC}">
              <c16:uniqueId val="{00000003-3CC9-1242-9485-A66BBA56F085}"/>
            </c:ext>
          </c:extLst>
        </c:ser>
        <c:ser>
          <c:idx val="3"/>
          <c:order val="4"/>
          <c:tx>
            <c:strRef>
              <c:f>'6. Chgs in Tot Share'!$EV$3</c:f>
              <c:strCache>
                <c:ptCount val="1"/>
                <c:pt idx="0">
                  <c:v>ICICI</c:v>
                </c:pt>
              </c:strCache>
            </c:strRef>
          </c:tx>
          <c:spPr>
            <a:ln w="28575" cap="rnd">
              <a:solidFill>
                <a:schemeClr val="accent3">
                  <a:lumMod val="75000"/>
                </a:schemeClr>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Share'!$EV$4:$EV$27</c:f>
              <c:numCache>
                <c:formatCode>0.00%</c:formatCode>
                <c:ptCount val="24"/>
                <c:pt idx="0">
                  <c:v>0</c:v>
                </c:pt>
                <c:pt idx="1">
                  <c:v>-2.3763543599402822E-3</c:v>
                </c:pt>
                <c:pt idx="2">
                  <c:v>7.9387856083130742E-4</c:v>
                </c:pt>
                <c:pt idx="3">
                  <c:v>3.3707453845006302E-3</c:v>
                </c:pt>
                <c:pt idx="4">
                  <c:v>1.00526741074481E-2</c:v>
                </c:pt>
                <c:pt idx="5">
                  <c:v>1.1766782080250707E-2</c:v>
                </c:pt>
                <c:pt idx="6">
                  <c:v>9.8189863279033365E-3</c:v>
                </c:pt>
                <c:pt idx="7">
                  <c:v>7.5684751277252773E-3</c:v>
                </c:pt>
                <c:pt idx="8">
                  <c:v>2.2179292399088736E-3</c:v>
                </c:pt>
                <c:pt idx="9">
                  <c:v>-4.1628444141288039E-3</c:v>
                </c:pt>
                <c:pt idx="10">
                  <c:v>-1.2501507807926863E-2</c:v>
                </c:pt>
                <c:pt idx="11">
                  <c:v>-1.1011972233968277E-2</c:v>
                </c:pt>
                <c:pt idx="12">
                  <c:v>-1.1504796874646032E-2</c:v>
                </c:pt>
                <c:pt idx="13">
                  <c:v>-7.6668785501463827E-3</c:v>
                </c:pt>
                <c:pt idx="14">
                  <c:v>-6.0404414117706442E-3</c:v>
                </c:pt>
                <c:pt idx="15">
                  <c:v>-3.510170394968583E-3</c:v>
                </c:pt>
                <c:pt idx="16">
                  <c:v>-1.4296017534169614E-3</c:v>
                </c:pt>
              </c:numCache>
            </c:numRef>
          </c:val>
          <c:smooth val="0"/>
          <c:extLst>
            <c:ext xmlns:c16="http://schemas.microsoft.com/office/drawing/2014/chart" uri="{C3380CC4-5D6E-409C-BE32-E72D297353CC}">
              <c16:uniqueId val="{00000004-3CC9-1242-9485-A66BBA56F085}"/>
            </c:ext>
          </c:extLst>
        </c:ser>
        <c:dLbls>
          <c:showLegendKey val="0"/>
          <c:showVal val="0"/>
          <c:showCatName val="0"/>
          <c:showSerName val="0"/>
          <c:showPercent val="0"/>
          <c:showBubbleSize val="0"/>
        </c:dLbls>
        <c:smooth val="0"/>
        <c:axId val="401729624"/>
        <c:axId val="401730016"/>
      </c:lineChart>
      <c:catAx>
        <c:axId val="401729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30016"/>
        <c:crosses val="autoZero"/>
        <c:auto val="1"/>
        <c:lblAlgn val="ctr"/>
        <c:lblOffset val="100"/>
        <c:noMultiLvlLbl val="0"/>
      </c:catAx>
      <c:valAx>
        <c:axId val="401730016"/>
        <c:scaling>
          <c:orientation val="minMax"/>
          <c:max val="2.0000000000000004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29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Larger Direct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Share'!$EW$3</c:f>
              <c:strCache>
                <c:ptCount val="1"/>
                <c:pt idx="0">
                  <c:v>Manulife</c:v>
                </c:pt>
              </c:strCache>
            </c:strRef>
          </c:tx>
          <c:spPr>
            <a:ln w="28575" cap="rnd">
              <a:solidFill>
                <a:srgbClr val="0068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Share'!$EW$4:$EW$27</c:f>
              <c:numCache>
                <c:formatCode>0.00%</c:formatCode>
                <c:ptCount val="24"/>
                <c:pt idx="0">
                  <c:v>0</c:v>
                </c:pt>
                <c:pt idx="1">
                  <c:v>-7.6514183840144176E-3</c:v>
                </c:pt>
                <c:pt idx="2">
                  <c:v>-1.0756654209765987E-2</c:v>
                </c:pt>
                <c:pt idx="3">
                  <c:v>-9.9071934663781426E-3</c:v>
                </c:pt>
                <c:pt idx="4">
                  <c:v>-4.2319601174392952E-3</c:v>
                </c:pt>
                <c:pt idx="5">
                  <c:v>2.9684151203078686E-3</c:v>
                </c:pt>
                <c:pt idx="6">
                  <c:v>6.5709912474829751E-3</c:v>
                </c:pt>
                <c:pt idx="7">
                  <c:v>1.2488635974456336E-2</c:v>
                </c:pt>
                <c:pt idx="8">
                  <c:v>1.8988738571067029E-2</c:v>
                </c:pt>
                <c:pt idx="9">
                  <c:v>2.0769344580161029E-2</c:v>
                </c:pt>
                <c:pt idx="10">
                  <c:v>1.4215233801157223E-2</c:v>
                </c:pt>
                <c:pt idx="11">
                  <c:v>1.2190668024057548E-2</c:v>
                </c:pt>
                <c:pt idx="12">
                  <c:v>1.0889233972500859E-2</c:v>
                </c:pt>
                <c:pt idx="13">
                  <c:v>2.0087907191027998E-2</c:v>
                </c:pt>
                <c:pt idx="14">
                  <c:v>2.0233484955241042E-2</c:v>
                </c:pt>
                <c:pt idx="15">
                  <c:v>2.0905730822797595E-2</c:v>
                </c:pt>
                <c:pt idx="16">
                  <c:v>2.2361439689090983E-2</c:v>
                </c:pt>
              </c:numCache>
            </c:numRef>
          </c:val>
          <c:smooth val="0"/>
          <c:extLst>
            <c:ext xmlns:c16="http://schemas.microsoft.com/office/drawing/2014/chart" uri="{C3380CC4-5D6E-409C-BE32-E72D297353CC}">
              <c16:uniqueId val="{00000000-C9C7-5D4D-8807-6825CF09F926}"/>
            </c:ext>
          </c:extLst>
        </c:ser>
        <c:ser>
          <c:idx val="5"/>
          <c:order val="1"/>
          <c:tx>
            <c:strRef>
              <c:f>'6. Chgs in Tot Share'!$EX$3</c:f>
              <c:strCache>
                <c:ptCount val="1"/>
                <c:pt idx="0">
                  <c:v> Home Trust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Share'!$EX$4:$EX$27</c:f>
              <c:numCache>
                <c:formatCode>0.00%</c:formatCode>
                <c:ptCount val="24"/>
                <c:pt idx="0">
                  <c:v>0</c:v>
                </c:pt>
                <c:pt idx="1">
                  <c:v>-4.6468396706115436E-3</c:v>
                </c:pt>
                <c:pt idx="2">
                  <c:v>-3.9881117763515489E-3</c:v>
                </c:pt>
                <c:pt idx="3">
                  <c:v>2.9070838394874149E-3</c:v>
                </c:pt>
                <c:pt idx="4">
                  <c:v>4.4172950140165222E-3</c:v>
                </c:pt>
                <c:pt idx="5">
                  <c:v>8.0736014547895182E-3</c:v>
                </c:pt>
                <c:pt idx="6">
                  <c:v>1.013520384053649E-2</c:v>
                </c:pt>
                <c:pt idx="7">
                  <c:v>4.8648639473773169E-3</c:v>
                </c:pt>
                <c:pt idx="8">
                  <c:v>4.2499811705863531E-3</c:v>
                </c:pt>
                <c:pt idx="9">
                  <c:v>4.421369204962544E-3</c:v>
                </c:pt>
                <c:pt idx="10">
                  <c:v>7.5834840454834266E-3</c:v>
                </c:pt>
                <c:pt idx="11">
                  <c:v>4.5532665712014701E-3</c:v>
                </c:pt>
                <c:pt idx="12">
                  <c:v>3.0695403201767115E-3</c:v>
                </c:pt>
                <c:pt idx="13">
                  <c:v>2.6286630232304651E-3</c:v>
                </c:pt>
                <c:pt idx="14">
                  <c:v>-1.1305378798784139E-3</c:v>
                </c:pt>
                <c:pt idx="15">
                  <c:v>6.8098449126052802E-3</c:v>
                </c:pt>
                <c:pt idx="16">
                  <c:v>2.5935529681320947E-3</c:v>
                </c:pt>
              </c:numCache>
            </c:numRef>
          </c:val>
          <c:smooth val="0"/>
          <c:extLst>
            <c:ext xmlns:c16="http://schemas.microsoft.com/office/drawing/2014/chart" uri="{C3380CC4-5D6E-409C-BE32-E72D297353CC}">
              <c16:uniqueId val="{00000001-C9C7-5D4D-8807-6825CF09F926}"/>
            </c:ext>
          </c:extLst>
        </c:ser>
        <c:ser>
          <c:idx val="1"/>
          <c:order val="2"/>
          <c:tx>
            <c:strRef>
              <c:f>'6. Chgs in Tot Share'!$EY$3</c:f>
              <c:strCache>
                <c:ptCount val="1"/>
                <c:pt idx="0">
                  <c:v> Tangrerine </c:v>
                </c:pt>
              </c:strCache>
            </c:strRef>
          </c:tx>
          <c:spPr>
            <a:ln w="28575" cap="rnd">
              <a:solidFill>
                <a:srgbClr val="FF66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Share'!$EY$4:$EY$27</c:f>
              <c:numCache>
                <c:formatCode>0.00%</c:formatCode>
                <c:ptCount val="24"/>
                <c:pt idx="0">
                  <c:v>0</c:v>
                </c:pt>
                <c:pt idx="1">
                  <c:v>-7.8785502800642407E-3</c:v>
                </c:pt>
                <c:pt idx="2">
                  <c:v>-1.2805208896174741E-2</c:v>
                </c:pt>
                <c:pt idx="3">
                  <c:v>-2.2293704004618088E-2</c:v>
                </c:pt>
                <c:pt idx="4">
                  <c:v>-3.2063508133024117E-2</c:v>
                </c:pt>
                <c:pt idx="5">
                  <c:v>-4.3304618055814155E-2</c:v>
                </c:pt>
                <c:pt idx="6">
                  <c:v>-5.3245295179779634E-2</c:v>
                </c:pt>
                <c:pt idx="7">
                  <c:v>-6.333718661765543E-2</c:v>
                </c:pt>
                <c:pt idx="8">
                  <c:v>-7.3078532377434197E-2</c:v>
                </c:pt>
                <c:pt idx="9">
                  <c:v>-7.9514836559705981E-2</c:v>
                </c:pt>
                <c:pt idx="10">
                  <c:v>-8.7153321449993174E-2</c:v>
                </c:pt>
                <c:pt idx="11">
                  <c:v>-9.713192457196311E-2</c:v>
                </c:pt>
                <c:pt idx="12">
                  <c:v>-0.10823721949592381</c:v>
                </c:pt>
                <c:pt idx="13">
                  <c:v>-0.11955053976451785</c:v>
                </c:pt>
                <c:pt idx="14">
                  <c:v>-0.12970551462510629</c:v>
                </c:pt>
                <c:pt idx="15">
                  <c:v>-0.13679614789596894</c:v>
                </c:pt>
                <c:pt idx="16">
                  <c:v>-0.14372730877423054</c:v>
                </c:pt>
              </c:numCache>
            </c:numRef>
          </c:val>
          <c:smooth val="0"/>
          <c:extLst>
            <c:ext xmlns:c16="http://schemas.microsoft.com/office/drawing/2014/chart" uri="{C3380CC4-5D6E-409C-BE32-E72D297353CC}">
              <c16:uniqueId val="{00000002-C9C7-5D4D-8807-6825CF09F926}"/>
            </c:ext>
          </c:extLst>
        </c:ser>
        <c:ser>
          <c:idx val="2"/>
          <c:order val="3"/>
          <c:tx>
            <c:strRef>
              <c:f>'6. Chgs in Tot Share'!$EZ$3</c:f>
              <c:strCache>
                <c:ptCount val="1"/>
                <c:pt idx="0">
                  <c:v> Equitable </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Share'!$EZ$4:$EZ$27</c:f>
              <c:numCache>
                <c:formatCode>0.00%</c:formatCode>
                <c:ptCount val="24"/>
                <c:pt idx="0">
                  <c:v>0</c:v>
                </c:pt>
                <c:pt idx="1">
                  <c:v>2.5105882546889908E-2</c:v>
                </c:pt>
                <c:pt idx="2">
                  <c:v>4.036409116546083E-2</c:v>
                </c:pt>
                <c:pt idx="3">
                  <c:v>4.6773693180682203E-2</c:v>
                </c:pt>
                <c:pt idx="4">
                  <c:v>5.9083278021045876E-2</c:v>
                </c:pt>
                <c:pt idx="5">
                  <c:v>6.1351527903734271E-2</c:v>
                </c:pt>
                <c:pt idx="6">
                  <c:v>7.1167384032953515E-2</c:v>
                </c:pt>
                <c:pt idx="7">
                  <c:v>7.3153624545753748E-2</c:v>
                </c:pt>
                <c:pt idx="8">
                  <c:v>6.9959221147003425E-2</c:v>
                </c:pt>
                <c:pt idx="9">
                  <c:v>9.307478573585333E-2</c:v>
                </c:pt>
                <c:pt idx="10">
                  <c:v>8.6105005647785518E-2</c:v>
                </c:pt>
                <c:pt idx="11">
                  <c:v>0.10277666841964267</c:v>
                </c:pt>
                <c:pt idx="12">
                  <c:v>0.10292539614648571</c:v>
                </c:pt>
                <c:pt idx="13">
                  <c:v>0.11153321739843446</c:v>
                </c:pt>
                <c:pt idx="14">
                  <c:v>0.20884301921785511</c:v>
                </c:pt>
                <c:pt idx="15">
                  <c:v>0.12927529268016891</c:v>
                </c:pt>
                <c:pt idx="16">
                  <c:v>0.12091153027650151</c:v>
                </c:pt>
              </c:numCache>
            </c:numRef>
          </c:val>
          <c:smooth val="0"/>
          <c:extLst>
            <c:ext xmlns:c16="http://schemas.microsoft.com/office/drawing/2014/chart" uri="{C3380CC4-5D6E-409C-BE32-E72D297353CC}">
              <c16:uniqueId val="{00000003-C9C7-5D4D-8807-6825CF09F926}"/>
            </c:ext>
          </c:extLst>
        </c:ser>
        <c:ser>
          <c:idx val="3"/>
          <c:order val="4"/>
          <c:tx>
            <c:strRef>
              <c:f>'6. Chgs in Tot Share'!$FA$3</c:f>
              <c:strCache>
                <c:ptCount val="1"/>
                <c:pt idx="0">
                  <c:v> B2B Bank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Share'!$FA$4:$FA$27</c:f>
              <c:numCache>
                <c:formatCode>0.00%</c:formatCode>
                <c:ptCount val="24"/>
                <c:pt idx="0">
                  <c:v>0</c:v>
                </c:pt>
                <c:pt idx="1">
                  <c:v>-2.0312104556886743E-2</c:v>
                </c:pt>
                <c:pt idx="2">
                  <c:v>-3.2778089584516029E-2</c:v>
                </c:pt>
                <c:pt idx="3">
                  <c:v>-3.9096206978120294E-2</c:v>
                </c:pt>
                <c:pt idx="4">
                  <c:v>-4.8936279172108181E-2</c:v>
                </c:pt>
                <c:pt idx="5">
                  <c:v>-5.9826285586470171E-2</c:v>
                </c:pt>
                <c:pt idx="6">
                  <c:v>-7.2432840343571975E-2</c:v>
                </c:pt>
                <c:pt idx="7">
                  <c:v>-8.9344578548807493E-2</c:v>
                </c:pt>
                <c:pt idx="8">
                  <c:v>-0.10798552080653209</c:v>
                </c:pt>
                <c:pt idx="9">
                  <c:v>-0.12901771165518217</c:v>
                </c:pt>
                <c:pt idx="10">
                  <c:v>-0.15077268402946808</c:v>
                </c:pt>
                <c:pt idx="11">
                  <c:v>-0.16687835334544218</c:v>
                </c:pt>
                <c:pt idx="12">
                  <c:v>-0.18162663458311668</c:v>
                </c:pt>
                <c:pt idx="13">
                  <c:v>-0.19112832523177503</c:v>
                </c:pt>
                <c:pt idx="14">
                  <c:v>-0.20259714447295185</c:v>
                </c:pt>
                <c:pt idx="15">
                  <c:v>-0.2097586054807275</c:v>
                </c:pt>
                <c:pt idx="16">
                  <c:v>-0.21695555497857438</c:v>
                </c:pt>
              </c:numCache>
            </c:numRef>
          </c:val>
          <c:smooth val="0"/>
          <c:extLst>
            <c:ext xmlns:c16="http://schemas.microsoft.com/office/drawing/2014/chart" uri="{C3380CC4-5D6E-409C-BE32-E72D297353CC}">
              <c16:uniqueId val="{00000004-C9C7-5D4D-8807-6825CF09F926}"/>
            </c:ext>
          </c:extLst>
        </c:ser>
        <c:dLbls>
          <c:showLegendKey val="0"/>
          <c:showVal val="0"/>
          <c:showCatName val="0"/>
          <c:showSerName val="0"/>
          <c:showPercent val="0"/>
          <c:showBubbleSize val="0"/>
        </c:dLbls>
        <c:smooth val="0"/>
        <c:axId val="401730408"/>
        <c:axId val="401733544"/>
      </c:lineChart>
      <c:catAx>
        <c:axId val="401730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33544"/>
        <c:crosses val="autoZero"/>
        <c:auto val="1"/>
        <c:lblAlgn val="ctr"/>
        <c:lblOffset val="100"/>
        <c:noMultiLvlLbl val="0"/>
      </c:catAx>
      <c:valAx>
        <c:axId val="4017335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30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Smaller Direct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Share'!$FC$3</c:f>
              <c:strCache>
                <c:ptCount val="1"/>
                <c:pt idx="0">
                  <c:v>Home Equity Bank</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Share'!$FC$4:$FC$27</c:f>
              <c:numCache>
                <c:formatCode>0.00%</c:formatCode>
                <c:ptCount val="24"/>
                <c:pt idx="0">
                  <c:v>0</c:v>
                </c:pt>
                <c:pt idx="1">
                  <c:v>8.8091287293673888E-3</c:v>
                </c:pt>
                <c:pt idx="2">
                  <c:v>1.9804195341601577E-2</c:v>
                </c:pt>
                <c:pt idx="3">
                  <c:v>2.9008561858939002E-2</c:v>
                </c:pt>
                <c:pt idx="4">
                  <c:v>4.0421044222671794E-2</c:v>
                </c:pt>
                <c:pt idx="5">
                  <c:v>5.7885133793342654E-2</c:v>
                </c:pt>
                <c:pt idx="6">
                  <c:v>7.276741480931366E-2</c:v>
                </c:pt>
                <c:pt idx="7">
                  <c:v>8.9420947539210621E-2</c:v>
                </c:pt>
                <c:pt idx="8">
                  <c:v>0.10258791094957251</c:v>
                </c:pt>
                <c:pt idx="9">
                  <c:v>0.11183644505505774</c:v>
                </c:pt>
                <c:pt idx="10">
                  <c:v>0.12311640175366535</c:v>
                </c:pt>
                <c:pt idx="11">
                  <c:v>0.13501243980886637</c:v>
                </c:pt>
                <c:pt idx="12">
                  <c:v>0.13128357487878298</c:v>
                </c:pt>
                <c:pt idx="13">
                  <c:v>0.14385824264437796</c:v>
                </c:pt>
                <c:pt idx="14">
                  <c:v>0.14561974355034266</c:v>
                </c:pt>
                <c:pt idx="15">
                  <c:v>0.15495596629650954</c:v>
                </c:pt>
                <c:pt idx="16">
                  <c:v>0.16797644963617422</c:v>
                </c:pt>
              </c:numCache>
            </c:numRef>
          </c:val>
          <c:smooth val="0"/>
          <c:extLst>
            <c:ext xmlns:c16="http://schemas.microsoft.com/office/drawing/2014/chart" uri="{C3380CC4-5D6E-409C-BE32-E72D297353CC}">
              <c16:uniqueId val="{00000000-2A3D-BF46-97B6-FEA135193D73}"/>
            </c:ext>
          </c:extLst>
        </c:ser>
        <c:ser>
          <c:idx val="1"/>
          <c:order val="1"/>
          <c:tx>
            <c:strRef>
              <c:f>'6. Chgs in Tot Share'!$FD$3</c:f>
              <c:strCache>
                <c:ptCount val="1"/>
                <c:pt idx="0">
                  <c:v> Haventree Bank </c:v>
                </c:pt>
              </c:strCache>
            </c:strRef>
          </c:tx>
          <c:spPr>
            <a:ln w="28575" cap="rnd">
              <a:solidFill>
                <a:srgbClr val="92D05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Share'!$FD$4:$FD$27</c:f>
              <c:numCache>
                <c:formatCode>0.00%</c:formatCode>
                <c:ptCount val="24"/>
                <c:pt idx="0">
                  <c:v>0</c:v>
                </c:pt>
                <c:pt idx="1">
                  <c:v>2.0858496533825859E-2</c:v>
                </c:pt>
                <c:pt idx="2">
                  <c:v>3.8535507882390747E-2</c:v>
                </c:pt>
                <c:pt idx="3">
                  <c:v>3.5455954041782263E-2</c:v>
                </c:pt>
                <c:pt idx="4">
                  <c:v>5.5522975240962037E-2</c:v>
                </c:pt>
                <c:pt idx="5">
                  <c:v>6.6061654614678264E-2</c:v>
                </c:pt>
                <c:pt idx="6">
                  <c:v>8.023815468554335E-2</c:v>
                </c:pt>
                <c:pt idx="7">
                  <c:v>0.11592142055870938</c:v>
                </c:pt>
                <c:pt idx="8">
                  <c:v>0.12154070523706181</c:v>
                </c:pt>
                <c:pt idx="9">
                  <c:v>0.13534169606655336</c:v>
                </c:pt>
                <c:pt idx="10">
                  <c:v>0.13804589974226722</c:v>
                </c:pt>
                <c:pt idx="11">
                  <c:v>0.15546419386722346</c:v>
                </c:pt>
                <c:pt idx="12">
                  <c:v>0.16079831474991546</c:v>
                </c:pt>
                <c:pt idx="13">
                  <c:v>0.1642996780954783</c:v>
                </c:pt>
                <c:pt idx="14">
                  <c:v>0.16538098387816497</c:v>
                </c:pt>
                <c:pt idx="15">
                  <c:v>0.17079062480344925</c:v>
                </c:pt>
                <c:pt idx="16">
                  <c:v>0.17103790674830263</c:v>
                </c:pt>
              </c:numCache>
            </c:numRef>
          </c:val>
          <c:smooth val="0"/>
          <c:extLst>
            <c:ext xmlns:c16="http://schemas.microsoft.com/office/drawing/2014/chart" uri="{C3380CC4-5D6E-409C-BE32-E72D297353CC}">
              <c16:uniqueId val="{00000001-2A3D-BF46-97B6-FEA135193D73}"/>
            </c:ext>
          </c:extLst>
        </c:ser>
        <c:ser>
          <c:idx val="2"/>
          <c:order val="2"/>
          <c:tx>
            <c:strRef>
              <c:f>'6. Chgs in Tot Share'!$FE$3</c:f>
              <c:strCache>
                <c:ptCount val="1"/>
                <c:pt idx="0">
                  <c:v> Peoples Trust </c:v>
                </c:pt>
              </c:strCache>
            </c:strRef>
          </c:tx>
          <c:spPr>
            <a:ln w="28575" cap="rnd">
              <a:solidFill>
                <a:srgbClr val="C0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Share'!$FE$4:$FE$27</c:f>
              <c:numCache>
                <c:formatCode>0.00%</c:formatCode>
                <c:ptCount val="24"/>
                <c:pt idx="0">
                  <c:v>0</c:v>
                </c:pt>
                <c:pt idx="1">
                  <c:v>-7.4162215085169042E-2</c:v>
                </c:pt>
                <c:pt idx="2">
                  <c:v>-2.2415400283553714E-2</c:v>
                </c:pt>
                <c:pt idx="3">
                  <c:v>0.10784791757184997</c:v>
                </c:pt>
                <c:pt idx="4">
                  <c:v>3.1451519172074845E-2</c:v>
                </c:pt>
                <c:pt idx="5">
                  <c:v>-1.1349913820129518E-2</c:v>
                </c:pt>
                <c:pt idx="6">
                  <c:v>0.13698747337355846</c:v>
                </c:pt>
                <c:pt idx="7">
                  <c:v>0.23153143382109351</c:v>
                </c:pt>
                <c:pt idx="8">
                  <c:v>0.30650576871093776</c:v>
                </c:pt>
                <c:pt idx="9">
                  <c:v>0.4499295379274178</c:v>
                </c:pt>
                <c:pt idx="10">
                  <c:v>0.44137160725767194</c:v>
                </c:pt>
                <c:pt idx="11">
                  <c:v>0.29728344319251337</c:v>
                </c:pt>
                <c:pt idx="12">
                  <c:v>0.39221245497657808</c:v>
                </c:pt>
                <c:pt idx="13">
                  <c:v>0.33160010267813683</c:v>
                </c:pt>
                <c:pt idx="14">
                  <c:v>0.36124389399189899</c:v>
                </c:pt>
                <c:pt idx="15">
                  <c:v>0.42603496535622809</c:v>
                </c:pt>
                <c:pt idx="16">
                  <c:v>0.36053159973978993</c:v>
                </c:pt>
              </c:numCache>
            </c:numRef>
          </c:val>
          <c:smooth val="0"/>
          <c:extLst>
            <c:ext xmlns:c16="http://schemas.microsoft.com/office/drawing/2014/chart" uri="{C3380CC4-5D6E-409C-BE32-E72D297353CC}">
              <c16:uniqueId val="{00000002-2A3D-BF46-97B6-FEA135193D73}"/>
            </c:ext>
          </c:extLst>
        </c:ser>
        <c:ser>
          <c:idx val="3"/>
          <c:order val="3"/>
          <c:tx>
            <c:strRef>
              <c:f>'6. Chgs in Tot Share'!$FF$3</c:f>
              <c:strCache>
                <c:ptCount val="1"/>
                <c:pt idx="0">
                  <c:v> MCAN Mortgage Corp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Share'!$FF$4:$FF$27</c:f>
              <c:numCache>
                <c:formatCode>0.00%</c:formatCode>
                <c:ptCount val="24"/>
                <c:pt idx="0">
                  <c:v>0</c:v>
                </c:pt>
                <c:pt idx="1">
                  <c:v>-4.1484090358408526E-2</c:v>
                </c:pt>
                <c:pt idx="2">
                  <c:v>-5.011948250810476E-2</c:v>
                </c:pt>
                <c:pt idx="3">
                  <c:v>-4.1898431408173821E-2</c:v>
                </c:pt>
                <c:pt idx="4">
                  <c:v>-2.565900906252994E-2</c:v>
                </c:pt>
                <c:pt idx="5">
                  <c:v>-2.4195567393568897E-2</c:v>
                </c:pt>
                <c:pt idx="6">
                  <c:v>-4.2154679502503643E-2</c:v>
                </c:pt>
                <c:pt idx="7">
                  <c:v>-5.9247327186730626E-2</c:v>
                </c:pt>
                <c:pt idx="8">
                  <c:v>-5.8998054866440608E-2</c:v>
                </c:pt>
                <c:pt idx="9">
                  <c:v>-5.5884704991657042E-2</c:v>
                </c:pt>
                <c:pt idx="10">
                  <c:v>-4.7629294894217584E-2</c:v>
                </c:pt>
                <c:pt idx="11">
                  <c:v>-4.7287245917423594E-2</c:v>
                </c:pt>
                <c:pt idx="12">
                  <c:v>-3.8851070169820985E-2</c:v>
                </c:pt>
                <c:pt idx="13">
                  <c:v>-6.2388983591405843E-2</c:v>
                </c:pt>
                <c:pt idx="14">
                  <c:v>-5.4180338529962811E-2</c:v>
                </c:pt>
                <c:pt idx="15">
                  <c:v>-5.7360548441707904E-2</c:v>
                </c:pt>
                <c:pt idx="16">
                  <c:v>-4.4120874549748293E-2</c:v>
                </c:pt>
              </c:numCache>
            </c:numRef>
          </c:val>
          <c:smooth val="0"/>
          <c:extLst>
            <c:ext xmlns:c16="http://schemas.microsoft.com/office/drawing/2014/chart" uri="{C3380CC4-5D6E-409C-BE32-E72D297353CC}">
              <c16:uniqueId val="{00000003-2A3D-BF46-97B6-FEA135193D73}"/>
            </c:ext>
          </c:extLst>
        </c:ser>
        <c:ser>
          <c:idx val="5"/>
          <c:order val="4"/>
          <c:tx>
            <c:strRef>
              <c:f>'6. Chgs in Tot Share'!$FH$3</c:f>
              <c:strCache>
                <c:ptCount val="1"/>
                <c:pt idx="0">
                  <c:v> Community Trust </c:v>
                </c:pt>
              </c:strCache>
            </c:strRef>
          </c:tx>
          <c:spPr>
            <a:ln w="28575" cap="rnd">
              <a:solidFill>
                <a:schemeClr val="tx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Share'!$FH$4:$FH$27</c:f>
              <c:numCache>
                <c:formatCode>0.00%</c:formatCode>
                <c:ptCount val="24"/>
                <c:pt idx="0">
                  <c:v>0</c:v>
                </c:pt>
                <c:pt idx="1">
                  <c:v>2.183633827124655E-2</c:v>
                </c:pt>
                <c:pt idx="2">
                  <c:v>4.3754090216769695E-2</c:v>
                </c:pt>
                <c:pt idx="3">
                  <c:v>0.20404249549652648</c:v>
                </c:pt>
                <c:pt idx="4">
                  <c:v>0.22207675019450226</c:v>
                </c:pt>
                <c:pt idx="5">
                  <c:v>0.26909753206682951</c:v>
                </c:pt>
                <c:pt idx="6">
                  <c:v>0.32210843387936733</c:v>
                </c:pt>
                <c:pt idx="7">
                  <c:v>0.37292330072738172</c:v>
                </c:pt>
                <c:pt idx="8">
                  <c:v>0.44889569602613894</c:v>
                </c:pt>
                <c:pt idx="9">
                  <c:v>0.45694688857054888</c:v>
                </c:pt>
                <c:pt idx="10">
                  <c:v>0.5130256160874056</c:v>
                </c:pt>
                <c:pt idx="11">
                  <c:v>0.60602176269814934</c:v>
                </c:pt>
                <c:pt idx="12">
                  <c:v>0.66536375796518821</c:v>
                </c:pt>
                <c:pt idx="13">
                  <c:v>0.70932163009934712</c:v>
                </c:pt>
                <c:pt idx="14">
                  <c:v>0.60565670761509849</c:v>
                </c:pt>
                <c:pt idx="15">
                  <c:v>0.74787569037558266</c:v>
                </c:pt>
                <c:pt idx="16">
                  <c:v>0.74150199252422289</c:v>
                </c:pt>
              </c:numCache>
            </c:numRef>
          </c:val>
          <c:smooth val="0"/>
          <c:extLst>
            <c:ext xmlns:c16="http://schemas.microsoft.com/office/drawing/2014/chart" uri="{C3380CC4-5D6E-409C-BE32-E72D297353CC}">
              <c16:uniqueId val="{00000004-2A3D-BF46-97B6-FEA135193D73}"/>
            </c:ext>
          </c:extLst>
        </c:ser>
        <c:ser>
          <c:idx val="6"/>
          <c:order val="5"/>
          <c:tx>
            <c:strRef>
              <c:f>'6. Chgs in Tot Share'!$FI$3</c:f>
              <c:strCache>
                <c:ptCount val="1"/>
                <c:pt idx="0">
                  <c:v> Versabank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Share'!$FI$4:$FI$27</c:f>
              <c:numCache>
                <c:formatCode>0.00%</c:formatCode>
                <c:ptCount val="24"/>
                <c:pt idx="0">
                  <c:v>0</c:v>
                </c:pt>
                <c:pt idx="1">
                  <c:v>-8.5882578362184589E-2</c:v>
                </c:pt>
                <c:pt idx="2">
                  <c:v>-5.6172199869228008E-2</c:v>
                </c:pt>
                <c:pt idx="3">
                  <c:v>7.4627803875104714E-4</c:v>
                </c:pt>
                <c:pt idx="4">
                  <c:v>4.3801135407004928E-3</c:v>
                </c:pt>
                <c:pt idx="5">
                  <c:v>1.6884135609227288E-2</c:v>
                </c:pt>
                <c:pt idx="6">
                  <c:v>0.17068503019875372</c:v>
                </c:pt>
                <c:pt idx="7">
                  <c:v>0.19985312756212953</c:v>
                </c:pt>
                <c:pt idx="8">
                  <c:v>7.8487406729117443E-2</c:v>
                </c:pt>
                <c:pt idx="9">
                  <c:v>0.17967006190579085</c:v>
                </c:pt>
                <c:pt idx="10">
                  <c:v>-5.8325784827722906E-3</c:v>
                </c:pt>
                <c:pt idx="11">
                  <c:v>3.9165227762789093E-2</c:v>
                </c:pt>
                <c:pt idx="12">
                  <c:v>6.3578736258130028E-2</c:v>
                </c:pt>
                <c:pt idx="13">
                  <c:v>6.4363021391016323E-2</c:v>
                </c:pt>
                <c:pt idx="14">
                  <c:v>0.20170680696561094</c:v>
                </c:pt>
                <c:pt idx="15">
                  <c:v>0.22237014001514036</c:v>
                </c:pt>
                <c:pt idx="16">
                  <c:v>0.21502264130103801</c:v>
                </c:pt>
              </c:numCache>
            </c:numRef>
          </c:val>
          <c:smooth val="0"/>
          <c:extLst>
            <c:ext xmlns:c16="http://schemas.microsoft.com/office/drawing/2014/chart" uri="{C3380CC4-5D6E-409C-BE32-E72D297353CC}">
              <c16:uniqueId val="{00000005-2A3D-BF46-97B6-FEA135193D73}"/>
            </c:ext>
          </c:extLst>
        </c:ser>
        <c:dLbls>
          <c:showLegendKey val="0"/>
          <c:showVal val="0"/>
          <c:showCatName val="0"/>
          <c:showSerName val="0"/>
          <c:showPercent val="0"/>
          <c:showBubbleSize val="0"/>
        </c:dLbls>
        <c:smooth val="0"/>
        <c:axId val="401726096"/>
        <c:axId val="401726488"/>
      </c:lineChart>
      <c:catAx>
        <c:axId val="401726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26488"/>
        <c:crosses val="autoZero"/>
        <c:auto val="1"/>
        <c:lblAlgn val="ctr"/>
        <c:lblOffset val="100"/>
        <c:noMultiLvlLbl val="0"/>
      </c:catAx>
      <c:valAx>
        <c:axId val="401726488"/>
        <c:scaling>
          <c:orientation val="minMax"/>
          <c:max val="0.8"/>
          <c:min val="-0.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26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CA" sz="1000" dirty="0"/>
              <a:t>Personal Loans and Credit Cards</a:t>
            </a:r>
          </a:p>
          <a:p>
            <a:pPr>
              <a:defRPr sz="1000"/>
            </a:pPr>
            <a:r>
              <a:rPr lang="en-CA" sz="1000" dirty="0"/>
              <a:t>February 2020</a:t>
            </a:r>
          </a:p>
        </c:rich>
      </c:tx>
      <c:layout>
        <c:manualLayout>
          <c:xMode val="edge"/>
          <c:yMode val="edge"/>
          <c:x val="0.20231415303856201"/>
          <c:y val="1.4731845610258001E-2"/>
        </c:manualLayout>
      </c:layout>
      <c:overlay val="0"/>
    </c:title>
    <c:autoTitleDeleted val="0"/>
    <c:plotArea>
      <c:layout/>
      <c:pieChart>
        <c:varyColors val="1"/>
        <c:ser>
          <c:idx val="0"/>
          <c:order val="0"/>
          <c:dPt>
            <c:idx val="1"/>
            <c:bubble3D val="0"/>
            <c:spPr>
              <a:solidFill>
                <a:srgbClr val="0000FF"/>
              </a:solidFill>
            </c:spPr>
            <c:extLst>
              <c:ext xmlns:c16="http://schemas.microsoft.com/office/drawing/2014/chart" uri="{C3380CC4-5D6E-409C-BE32-E72D297353CC}">
                <c16:uniqueId val="{00000001-EBD9-4BF9-ABEB-E3754D02BCB2}"/>
              </c:ext>
            </c:extLst>
          </c:dPt>
          <c:dPt>
            <c:idx val="2"/>
            <c:bubble3D val="0"/>
            <c:spPr>
              <a:solidFill>
                <a:srgbClr val="FF0000"/>
              </a:solidFill>
            </c:spPr>
            <c:extLst>
              <c:ext xmlns:c16="http://schemas.microsoft.com/office/drawing/2014/chart" uri="{C3380CC4-5D6E-409C-BE32-E72D297353CC}">
                <c16:uniqueId val="{00000003-EBD9-4BF9-ABEB-E3754D02BCB2}"/>
              </c:ext>
            </c:extLst>
          </c:dPt>
          <c:dPt>
            <c:idx val="3"/>
            <c:bubble3D val="0"/>
            <c:spPr>
              <a:solidFill>
                <a:srgbClr val="FFFF00"/>
              </a:solidFill>
            </c:spPr>
            <c:extLst>
              <c:ext xmlns:c16="http://schemas.microsoft.com/office/drawing/2014/chart" uri="{C3380CC4-5D6E-409C-BE32-E72D297353CC}">
                <c16:uniqueId val="{00000005-EBD9-4BF9-ABEB-E3754D02BCB2}"/>
              </c:ext>
            </c:extLst>
          </c:dPt>
          <c:dPt>
            <c:idx val="4"/>
            <c:bubble3D val="0"/>
            <c:spPr>
              <a:solidFill>
                <a:srgbClr val="00B050"/>
              </a:solidFill>
            </c:spPr>
            <c:extLst>
              <c:ext xmlns:c16="http://schemas.microsoft.com/office/drawing/2014/chart" uri="{C3380CC4-5D6E-409C-BE32-E72D297353CC}">
                <c16:uniqueId val="{00000007-EBD9-4BF9-ABEB-E3754D02BCB2}"/>
              </c:ext>
            </c:extLst>
          </c:dPt>
          <c:dPt>
            <c:idx val="6"/>
            <c:bubble3D val="0"/>
            <c:spPr>
              <a:solidFill>
                <a:srgbClr val="7030A0"/>
              </a:solidFill>
            </c:spPr>
            <c:extLst>
              <c:ext xmlns:c16="http://schemas.microsoft.com/office/drawing/2014/chart" uri="{C3380CC4-5D6E-409C-BE32-E72D297353CC}">
                <c16:uniqueId val="{00000009-EBD9-4BF9-ABEB-E3754D02BCB2}"/>
              </c:ext>
            </c:extLst>
          </c:dPt>
          <c:dLbls>
            <c:dLbl>
              <c:idx val="1"/>
              <c:layout>
                <c:manualLayout>
                  <c:x val="-0.24893700787401574"/>
                  <c:y val="-0.13236064486044175"/>
                </c:manualLayout>
              </c:layout>
              <c:spPr>
                <a:noFill/>
                <a:ln>
                  <a:noFill/>
                </a:ln>
                <a:effectLst/>
              </c:spPr>
              <c:txPr>
                <a:bodyPr/>
                <a:lstStyle/>
                <a:p>
                  <a:pPr>
                    <a:defRPr>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BD9-4BF9-ABEB-E3754D02BCB2}"/>
                </c:ext>
              </c:extLst>
            </c:dLbl>
            <c:dLbl>
              <c:idx val="2"/>
              <c:layout>
                <c:manualLayout>
                  <c:x val="-5.5564910155461347E-2"/>
                  <c:y val="5.92551950055563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BD9-4BF9-ABEB-E3754D02BCB2}"/>
                </c:ext>
              </c:extLst>
            </c:dLbl>
            <c:dLbl>
              <c:idx val="4"/>
              <c:layout>
                <c:manualLayout>
                  <c:x val="1.08913789622451E-2"/>
                  <c:y val="2.841506221014799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BD9-4BF9-ABEB-E3754D02BCB2}"/>
                </c:ext>
              </c:extLst>
            </c:dLbl>
            <c:dLbl>
              <c:idx val="5"/>
              <c:layout>
                <c:manualLayout>
                  <c:x val="-0.197122551988693"/>
                  <c:y val="-3.8161976062490902E-2"/>
                </c:manualLayout>
              </c:layout>
              <c:showLegendKey val="0"/>
              <c:showVal val="0"/>
              <c:showCatName val="1"/>
              <c:showSerName val="0"/>
              <c:showPercent val="1"/>
              <c:showBubbleSize val="0"/>
              <c:extLst>
                <c:ext xmlns:c15="http://schemas.microsoft.com/office/drawing/2012/chart" uri="{CE6537A1-D6FC-4f65-9D91-7224C49458BB}">
                  <c15:layout>
                    <c:manualLayout>
                      <c:w val="0.21367958812840701"/>
                      <c:h val="0.187904806757625"/>
                    </c:manualLayout>
                  </c15:layout>
                </c:ext>
                <c:ext xmlns:c16="http://schemas.microsoft.com/office/drawing/2014/chart" uri="{C3380CC4-5D6E-409C-BE32-E72D297353CC}">
                  <c16:uniqueId val="{0000000A-EBD9-4BF9-ABEB-E3754D02BCB2}"/>
                </c:ext>
              </c:extLst>
            </c:dLbl>
            <c:dLbl>
              <c:idx val="6"/>
              <c:layout>
                <c:manualLayout>
                  <c:x val="0.342829396325459"/>
                  <c:y val="1.580529836047319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BD9-4BF9-ABEB-E3754D02BCB2}"/>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Sheet1!$A$1:$A$4</c:f>
              <c:strCache>
                <c:ptCount val="4"/>
                <c:pt idx="0">
                  <c:v> </c:v>
                </c:pt>
                <c:pt idx="1">
                  <c:v>Chartered Banks</c:v>
                </c:pt>
                <c:pt idx="2">
                  <c:v>Credit Unions</c:v>
                </c:pt>
                <c:pt idx="3">
                  <c:v>Non-Banks / Off Balance Sheet</c:v>
                </c:pt>
              </c:strCache>
            </c:strRef>
          </c:cat>
          <c:val>
            <c:numRef>
              <c:f>Sheet1!$B$1:$B$4</c:f>
              <c:numCache>
                <c:formatCode>General</c:formatCode>
                <c:ptCount val="4"/>
                <c:pt idx="1">
                  <c:v>531656</c:v>
                </c:pt>
                <c:pt idx="2">
                  <c:v>33477</c:v>
                </c:pt>
                <c:pt idx="3">
                  <c:v>68488</c:v>
                </c:pt>
              </c:numCache>
            </c:numRef>
          </c:val>
          <c:extLst>
            <c:ext xmlns:c15="http://schemas.microsoft.com/office/drawing/2012/chart" uri="{02D57815-91ED-43cb-92C2-25804820EDAC}">
              <c15:filteredSeriesTitle>
                <c15:tx>
                  <c:strRef>
                    <c:extLst>
                      <c:ext uri="{02D57815-91ED-43cb-92C2-25804820EDAC}">
                        <c15:formulaRef>
                          <c15:sqref>Sheet1!$B$1:$B$0</c15:sqref>
                        </c15:formulaRef>
                      </c:ext>
                    </c:extLst>
                  </c:strRef>
                </c15:tx>
              </c15:filteredSeriesTitle>
            </c:ext>
            <c:ext xmlns:c16="http://schemas.microsoft.com/office/drawing/2014/chart" uri="{C3380CC4-5D6E-409C-BE32-E72D297353CC}">
              <c16:uniqueId val="{0000000B-EBD9-4BF9-ABEB-E3754D02BCB2}"/>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000">
          <a:solidFill>
            <a:schemeClr val="tx1">
              <a:lumMod val="50000"/>
              <a:lumOff val="50000"/>
            </a:schemeClr>
          </a:solidFill>
          <a:latin typeface="Verdana" charset="0"/>
          <a:ea typeface="Verdana" charset="0"/>
          <a:cs typeface="Verdana"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800" dirty="0"/>
              <a:t>Personal Loan Mix</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9AE1-874E-B309-96D4F6F76B36}"/>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9AE1-874E-B309-96D4F6F76B36}"/>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9AE1-874E-B309-96D4F6F76B36}"/>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9AE1-874E-B309-96D4F6F76B36}"/>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9AE1-874E-B309-96D4F6F76B36}"/>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5267-4AC2-8DED-96E256F2F7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Sheet1!$A$2:$A$7</c:f>
              <c:strCache>
                <c:ptCount val="6"/>
                <c:pt idx="0">
                  <c:v>Auto Finance</c:v>
                </c:pt>
                <c:pt idx="1">
                  <c:v>Other Installment</c:v>
                </c:pt>
                <c:pt idx="2">
                  <c:v>Real Estate Secured Personal Loans</c:v>
                </c:pt>
                <c:pt idx="3">
                  <c:v>Non-Real Estate PLOCs</c:v>
                </c:pt>
                <c:pt idx="4">
                  <c:v>Credit Card</c:v>
                </c:pt>
                <c:pt idx="5">
                  <c:v>Other</c:v>
                </c:pt>
              </c:strCache>
            </c:strRef>
          </c:cat>
          <c:val>
            <c:numRef>
              <c:f>Sheet1!$B$2:$B$7</c:f>
              <c:numCache>
                <c:formatCode>_(* #,##0_);_(* \(#,##0\);_(* "-"??_);_(@_)</c:formatCode>
                <c:ptCount val="6"/>
                <c:pt idx="0">
                  <c:v>82201</c:v>
                </c:pt>
                <c:pt idx="1">
                  <c:v>27052</c:v>
                </c:pt>
                <c:pt idx="2">
                  <c:v>248605.353</c:v>
                </c:pt>
                <c:pt idx="3">
                  <c:v>66349.646999999997</c:v>
                </c:pt>
                <c:pt idx="4">
                  <c:v>85572</c:v>
                </c:pt>
                <c:pt idx="5">
                  <c:v>20060.667000000016</c:v>
                </c:pt>
              </c:numCache>
            </c:numRef>
          </c:val>
          <c:extLst>
            <c:ext xmlns:c16="http://schemas.microsoft.com/office/drawing/2014/chart" uri="{C3380CC4-5D6E-409C-BE32-E72D297353CC}">
              <c16:uniqueId val="{00000000-6C4F-2F44-854D-7FE7D2A6B2C3}"/>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Large Full-Service Banks and Desjardins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Share'!$FJ$3</c:f>
              <c:strCache>
                <c:ptCount val="1"/>
                <c:pt idx="0">
                  <c:v> RBC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Share'!$FJ$4:$FJ$27</c:f>
              <c:numCache>
                <c:formatCode>0.00%</c:formatCode>
                <c:ptCount val="24"/>
                <c:pt idx="0">
                  <c:v>0</c:v>
                </c:pt>
                <c:pt idx="1">
                  <c:v>-5.2038413249600544E-3</c:v>
                </c:pt>
                <c:pt idx="2">
                  <c:v>-6.9649018233579919E-3</c:v>
                </c:pt>
                <c:pt idx="3">
                  <c:v>-1.7552137299242643E-2</c:v>
                </c:pt>
                <c:pt idx="4">
                  <c:v>-1.8266416526024388E-2</c:v>
                </c:pt>
                <c:pt idx="5">
                  <c:v>-2.0159987531210653E-2</c:v>
                </c:pt>
                <c:pt idx="6">
                  <c:v>-1.7484532869106607E-2</c:v>
                </c:pt>
                <c:pt idx="7">
                  <c:v>-2.1388843824257143E-2</c:v>
                </c:pt>
                <c:pt idx="8">
                  <c:v>-2.1027599506007931E-2</c:v>
                </c:pt>
                <c:pt idx="9">
                  <c:v>-2.2079859497958845E-2</c:v>
                </c:pt>
                <c:pt idx="10">
                  <c:v>-2.4219774539565593E-2</c:v>
                </c:pt>
                <c:pt idx="11">
                  <c:v>-2.4484874562889721E-2</c:v>
                </c:pt>
                <c:pt idx="12">
                  <c:v>-2.7001731861194287E-2</c:v>
                </c:pt>
                <c:pt idx="13">
                  <c:v>-3.1513257863121341E-2</c:v>
                </c:pt>
                <c:pt idx="14">
                  <c:v>-3.0736397627071338E-2</c:v>
                </c:pt>
                <c:pt idx="15">
                  <c:v>-4.0846820682267589E-2</c:v>
                </c:pt>
                <c:pt idx="16">
                  <c:v>-4.132024321048712E-2</c:v>
                </c:pt>
              </c:numCache>
            </c:numRef>
          </c:val>
          <c:smooth val="0"/>
          <c:extLst>
            <c:ext xmlns:c16="http://schemas.microsoft.com/office/drawing/2014/chart" uri="{C3380CC4-5D6E-409C-BE32-E72D297353CC}">
              <c16:uniqueId val="{00000000-F4B6-2642-8F18-71CEE1E03C06}"/>
            </c:ext>
          </c:extLst>
        </c:ser>
        <c:ser>
          <c:idx val="1"/>
          <c:order val="1"/>
          <c:tx>
            <c:strRef>
              <c:f>'6. Chgs in Tot Share'!$FK$3</c:f>
              <c:strCache>
                <c:ptCount val="1"/>
                <c:pt idx="0">
                  <c:v> TDCT </c:v>
                </c:pt>
              </c:strCache>
            </c:strRef>
          </c:tx>
          <c:spPr>
            <a:ln w="28575" cap="rnd">
              <a:solidFill>
                <a:srgbClr val="1EFF5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Share'!$FK$4:$FK$27</c:f>
              <c:numCache>
                <c:formatCode>0.00%</c:formatCode>
                <c:ptCount val="24"/>
                <c:pt idx="0">
                  <c:v>0</c:v>
                </c:pt>
                <c:pt idx="1">
                  <c:v>1.1648612970584912E-3</c:v>
                </c:pt>
                <c:pt idx="2">
                  <c:v>5.0524331221592257E-3</c:v>
                </c:pt>
                <c:pt idx="3">
                  <c:v>3.1930661816479398E-4</c:v>
                </c:pt>
                <c:pt idx="4">
                  <c:v>2.2897551120310876E-3</c:v>
                </c:pt>
                <c:pt idx="5">
                  <c:v>4.219911588593638E-3</c:v>
                </c:pt>
                <c:pt idx="6">
                  <c:v>5.1677155179012807E-3</c:v>
                </c:pt>
                <c:pt idx="7">
                  <c:v>7.2256321785250481E-3</c:v>
                </c:pt>
                <c:pt idx="8">
                  <c:v>8.1043198618515454E-3</c:v>
                </c:pt>
                <c:pt idx="9">
                  <c:v>1.1543309406621884E-2</c:v>
                </c:pt>
                <c:pt idx="10">
                  <c:v>1.2982808089666219E-2</c:v>
                </c:pt>
                <c:pt idx="11">
                  <c:v>1.4526869080975889E-2</c:v>
                </c:pt>
                <c:pt idx="12">
                  <c:v>1.5593814558703158E-2</c:v>
                </c:pt>
                <c:pt idx="13">
                  <c:v>1.573800818899504E-2</c:v>
                </c:pt>
                <c:pt idx="14">
                  <c:v>1.6225473958305956E-2</c:v>
                </c:pt>
                <c:pt idx="15">
                  <c:v>1.8694352432459583E-2</c:v>
                </c:pt>
                <c:pt idx="16">
                  <c:v>2.0965298884596386E-2</c:v>
                </c:pt>
              </c:numCache>
            </c:numRef>
          </c:val>
          <c:smooth val="0"/>
          <c:extLst>
            <c:ext xmlns:c16="http://schemas.microsoft.com/office/drawing/2014/chart" uri="{C3380CC4-5D6E-409C-BE32-E72D297353CC}">
              <c16:uniqueId val="{00000001-F4B6-2642-8F18-71CEE1E03C06}"/>
            </c:ext>
          </c:extLst>
        </c:ser>
        <c:ser>
          <c:idx val="2"/>
          <c:order val="2"/>
          <c:tx>
            <c:strRef>
              <c:f>'6. Chgs in Tot Share'!$FL$3</c:f>
              <c:strCache>
                <c:ptCount val="1"/>
                <c:pt idx="0">
                  <c:v> BNS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Share'!$FL$4:$FL$27</c:f>
              <c:numCache>
                <c:formatCode>0.00%</c:formatCode>
                <c:ptCount val="24"/>
                <c:pt idx="0">
                  <c:v>0</c:v>
                </c:pt>
                <c:pt idx="1">
                  <c:v>-5.8141663706780472E-3</c:v>
                </c:pt>
                <c:pt idx="2">
                  <c:v>-8.4787806112757071E-3</c:v>
                </c:pt>
                <c:pt idx="3">
                  <c:v>-7.7811844109025178E-3</c:v>
                </c:pt>
                <c:pt idx="4">
                  <c:v>-1.1651654031927356E-2</c:v>
                </c:pt>
                <c:pt idx="5">
                  <c:v>-1.0800523160783721E-2</c:v>
                </c:pt>
                <c:pt idx="6">
                  <c:v>-8.8200449871189031E-3</c:v>
                </c:pt>
                <c:pt idx="7">
                  <c:v>-8.5565256913496483E-3</c:v>
                </c:pt>
                <c:pt idx="8">
                  <c:v>-8.8728139736485422E-3</c:v>
                </c:pt>
                <c:pt idx="9">
                  <c:v>-6.7965529038210605E-3</c:v>
                </c:pt>
                <c:pt idx="10">
                  <c:v>-3.466572295620867E-3</c:v>
                </c:pt>
                <c:pt idx="11">
                  <c:v>-1.7767119736396405E-3</c:v>
                </c:pt>
                <c:pt idx="12">
                  <c:v>-2.4115427063437303E-4</c:v>
                </c:pt>
                <c:pt idx="13">
                  <c:v>-3.2145355081638163E-3</c:v>
                </c:pt>
                <c:pt idx="14">
                  <c:v>-6.0566117139526487E-3</c:v>
                </c:pt>
                <c:pt idx="15">
                  <c:v>-6.6075974022673416E-3</c:v>
                </c:pt>
                <c:pt idx="16">
                  <c:v>-8.5710949199998051E-3</c:v>
                </c:pt>
              </c:numCache>
            </c:numRef>
          </c:val>
          <c:smooth val="0"/>
          <c:extLst>
            <c:ext xmlns:c16="http://schemas.microsoft.com/office/drawing/2014/chart" uri="{C3380CC4-5D6E-409C-BE32-E72D297353CC}">
              <c16:uniqueId val="{00000002-F4B6-2642-8F18-71CEE1E03C06}"/>
            </c:ext>
          </c:extLst>
        </c:ser>
        <c:ser>
          <c:idx val="3"/>
          <c:order val="3"/>
          <c:tx>
            <c:strRef>
              <c:f>'6. Chgs in Tot Share'!$FM$3</c:f>
              <c:strCache>
                <c:ptCount val="1"/>
                <c:pt idx="0">
                  <c:v> BMO </c:v>
                </c:pt>
              </c:strCache>
            </c:strRef>
          </c:tx>
          <c:spPr>
            <a:ln w="28575" cap="rnd">
              <a:solidFill>
                <a:srgbClr val="0432FF"/>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Share'!$FM$4:$FM$27</c:f>
              <c:numCache>
                <c:formatCode>0.00%</c:formatCode>
                <c:ptCount val="24"/>
                <c:pt idx="0">
                  <c:v>0</c:v>
                </c:pt>
                <c:pt idx="1">
                  <c:v>9.9022526459143813E-4</c:v>
                </c:pt>
                <c:pt idx="2">
                  <c:v>6.3625336141053023E-4</c:v>
                </c:pt>
                <c:pt idx="3">
                  <c:v>-3.6974844924439203E-3</c:v>
                </c:pt>
                <c:pt idx="4">
                  <c:v>-1.4652936103306631E-3</c:v>
                </c:pt>
                <c:pt idx="5">
                  <c:v>-3.1431325696286904E-4</c:v>
                </c:pt>
                <c:pt idx="6">
                  <c:v>9.4197589923985582E-4</c:v>
                </c:pt>
                <c:pt idx="7">
                  <c:v>4.6594856683850093E-3</c:v>
                </c:pt>
                <c:pt idx="8">
                  <c:v>5.5511053684900013E-3</c:v>
                </c:pt>
                <c:pt idx="9">
                  <c:v>7.2653953757007258E-3</c:v>
                </c:pt>
                <c:pt idx="10">
                  <c:v>1.0972651162856331E-2</c:v>
                </c:pt>
                <c:pt idx="11">
                  <c:v>1.4261654065348942E-2</c:v>
                </c:pt>
                <c:pt idx="12">
                  <c:v>2.0624225845676705E-2</c:v>
                </c:pt>
                <c:pt idx="13">
                  <c:v>2.6255189459531623E-2</c:v>
                </c:pt>
                <c:pt idx="14">
                  <c:v>2.7988538596959652E-2</c:v>
                </c:pt>
                <c:pt idx="15">
                  <c:v>3.176904544970164E-2</c:v>
                </c:pt>
                <c:pt idx="16">
                  <c:v>3.4856798609521372E-2</c:v>
                </c:pt>
              </c:numCache>
            </c:numRef>
          </c:val>
          <c:smooth val="0"/>
          <c:extLst>
            <c:ext xmlns:c16="http://schemas.microsoft.com/office/drawing/2014/chart" uri="{C3380CC4-5D6E-409C-BE32-E72D297353CC}">
              <c16:uniqueId val="{00000003-F4B6-2642-8F18-71CEE1E03C06}"/>
            </c:ext>
          </c:extLst>
        </c:ser>
        <c:ser>
          <c:idx val="4"/>
          <c:order val="4"/>
          <c:tx>
            <c:strRef>
              <c:f>'6. Chgs in Tot Share'!$FN$3</c:f>
              <c:strCache>
                <c:ptCount val="1"/>
                <c:pt idx="0">
                  <c:v> CIBC </c:v>
                </c:pt>
              </c:strCache>
            </c:strRef>
          </c:tx>
          <c:spPr>
            <a:ln w="28575" cap="rnd">
              <a:solidFill>
                <a:srgbClr val="C0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Share'!$FN$4:$FN$27</c:f>
              <c:numCache>
                <c:formatCode>0.00%</c:formatCode>
                <c:ptCount val="24"/>
                <c:pt idx="0">
                  <c:v>0</c:v>
                </c:pt>
                <c:pt idx="1">
                  <c:v>-2.7616842209681638E-3</c:v>
                </c:pt>
                <c:pt idx="2">
                  <c:v>-4.5654084493944947E-3</c:v>
                </c:pt>
                <c:pt idx="3">
                  <c:v>-1.3608714104168296E-2</c:v>
                </c:pt>
                <c:pt idx="4">
                  <c:v>-1.2675782921920382E-2</c:v>
                </c:pt>
                <c:pt idx="5">
                  <c:v>-1.534345203955245E-2</c:v>
                </c:pt>
                <c:pt idx="6">
                  <c:v>-1.231827508770472E-2</c:v>
                </c:pt>
                <c:pt idx="7">
                  <c:v>-1.450277571499726E-2</c:v>
                </c:pt>
                <c:pt idx="8">
                  <c:v>-1.4940264139261554E-2</c:v>
                </c:pt>
                <c:pt idx="9">
                  <c:v>-1.5357939205503875E-2</c:v>
                </c:pt>
                <c:pt idx="10">
                  <c:v>-1.7396704613785601E-2</c:v>
                </c:pt>
                <c:pt idx="11">
                  <c:v>-1.5449764366680538E-2</c:v>
                </c:pt>
                <c:pt idx="12">
                  <c:v>-1.9386121464164355E-2</c:v>
                </c:pt>
                <c:pt idx="13">
                  <c:v>-2.3701262902813301E-2</c:v>
                </c:pt>
                <c:pt idx="14">
                  <c:v>-2.6239193541798496E-2</c:v>
                </c:pt>
                <c:pt idx="15">
                  <c:v>-2.917727399851136E-2</c:v>
                </c:pt>
                <c:pt idx="16">
                  <c:v>-3.0675468066211214E-2</c:v>
                </c:pt>
              </c:numCache>
            </c:numRef>
          </c:val>
          <c:smooth val="0"/>
          <c:extLst>
            <c:ext xmlns:c16="http://schemas.microsoft.com/office/drawing/2014/chart" uri="{C3380CC4-5D6E-409C-BE32-E72D297353CC}">
              <c16:uniqueId val="{00000004-F4B6-2642-8F18-71CEE1E03C06}"/>
            </c:ext>
          </c:extLst>
        </c:ser>
        <c:ser>
          <c:idx val="5"/>
          <c:order val="5"/>
          <c:tx>
            <c:strRef>
              <c:f>'6. Chgs in Tot Share'!$FO$3</c:f>
              <c:strCache>
                <c:ptCount val="1"/>
                <c:pt idx="0">
                  <c:v> Desjardins </c:v>
                </c:pt>
              </c:strCache>
            </c:strRef>
          </c:tx>
          <c:spPr>
            <a:ln w="28575" cap="rnd">
              <a:solidFill>
                <a:srgbClr val="00B05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Share'!$FO$4:$FO$27</c:f>
              <c:numCache>
                <c:formatCode>0.00%</c:formatCode>
                <c:ptCount val="24"/>
                <c:pt idx="0">
                  <c:v>0</c:v>
                </c:pt>
                <c:pt idx="1">
                  <c:v>0</c:v>
                </c:pt>
                <c:pt idx="2">
                  <c:v>1.4652087138347491E-2</c:v>
                </c:pt>
                <c:pt idx="3">
                  <c:v>1.4652087138347491E-2</c:v>
                </c:pt>
                <c:pt idx="4">
                  <c:v>1.4652087138347491E-2</c:v>
                </c:pt>
                <c:pt idx="5">
                  <c:v>8.5592138962302805E-3</c:v>
                </c:pt>
                <c:pt idx="6">
                  <c:v>8.5592138962302805E-3</c:v>
                </c:pt>
                <c:pt idx="7">
                  <c:v>8.5592138962302805E-3</c:v>
                </c:pt>
                <c:pt idx="8">
                  <c:v>-5.4465658522039728E-3</c:v>
                </c:pt>
                <c:pt idx="9">
                  <c:v>-5.4465658522039728E-3</c:v>
                </c:pt>
                <c:pt idx="10">
                  <c:v>-5.4465658522039728E-3</c:v>
                </c:pt>
                <c:pt idx="11">
                  <c:v>-6.4744674854859763E-3</c:v>
                </c:pt>
                <c:pt idx="12">
                  <c:v>-6.4744674854859763E-3</c:v>
                </c:pt>
                <c:pt idx="13">
                  <c:v>-6.4744674854859763E-3</c:v>
                </c:pt>
                <c:pt idx="14">
                  <c:v>-2.9190972538520746E-3</c:v>
                </c:pt>
                <c:pt idx="15">
                  <c:v>-2.9190972538520746E-3</c:v>
                </c:pt>
                <c:pt idx="16">
                  <c:v>-2.9190972538520746E-3</c:v>
                </c:pt>
              </c:numCache>
            </c:numRef>
          </c:val>
          <c:smooth val="0"/>
          <c:extLst>
            <c:ext xmlns:c16="http://schemas.microsoft.com/office/drawing/2014/chart" uri="{C3380CC4-5D6E-409C-BE32-E72D297353CC}">
              <c16:uniqueId val="{00000005-F4B6-2642-8F18-71CEE1E03C06}"/>
            </c:ext>
          </c:extLst>
        </c:ser>
        <c:dLbls>
          <c:showLegendKey val="0"/>
          <c:showVal val="0"/>
          <c:showCatName val="0"/>
          <c:showSerName val="0"/>
          <c:showPercent val="0"/>
          <c:showBubbleSize val="0"/>
        </c:dLbls>
        <c:smooth val="0"/>
        <c:axId val="401727272"/>
        <c:axId val="401730800"/>
      </c:lineChart>
      <c:catAx>
        <c:axId val="401727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30800"/>
        <c:crosses val="autoZero"/>
        <c:auto val="1"/>
        <c:lblAlgn val="ctr"/>
        <c:lblOffset val="100"/>
        <c:noMultiLvlLbl val="0"/>
      </c:catAx>
      <c:valAx>
        <c:axId val="401730800"/>
        <c:scaling>
          <c:orientation val="minMax"/>
          <c:max val="4.0000000000000008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27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Smaller Full-Service</a:t>
            </a:r>
            <a:r>
              <a:rPr lang="en-US" b="1" baseline="0"/>
              <a:t> Banks</a:t>
            </a:r>
            <a:endParaRPr lang="en-US" b="1"/>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Share'!$FP$3</c:f>
              <c:strCache>
                <c:ptCount val="1"/>
                <c:pt idx="0">
                  <c:v> National </c:v>
                </c:pt>
              </c:strCache>
            </c:strRef>
          </c:tx>
          <c:spPr>
            <a:ln w="28575" cap="rnd">
              <a:solidFill>
                <a:schemeClr val="tx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Share'!$FP$4:$FP$27</c:f>
              <c:numCache>
                <c:formatCode>0.00%</c:formatCode>
                <c:ptCount val="24"/>
                <c:pt idx="0">
                  <c:v>0</c:v>
                </c:pt>
                <c:pt idx="1">
                  <c:v>-7.7673465863799347E-3</c:v>
                </c:pt>
                <c:pt idx="2">
                  <c:v>-8.4887273096375757E-3</c:v>
                </c:pt>
                <c:pt idx="3">
                  <c:v>-1.2690647141443166E-2</c:v>
                </c:pt>
                <c:pt idx="4">
                  <c:v>-1.1017544322075357E-2</c:v>
                </c:pt>
                <c:pt idx="5">
                  <c:v>-9.3484254159301276E-3</c:v>
                </c:pt>
                <c:pt idx="6">
                  <c:v>-1.3353504385598413E-2</c:v>
                </c:pt>
                <c:pt idx="7">
                  <c:v>-1.4809406215248132E-2</c:v>
                </c:pt>
                <c:pt idx="8">
                  <c:v>-1.7251617124889755E-2</c:v>
                </c:pt>
                <c:pt idx="9">
                  <c:v>-1.9846436244539491E-2</c:v>
                </c:pt>
                <c:pt idx="10">
                  <c:v>-1.8462182895186505E-2</c:v>
                </c:pt>
                <c:pt idx="11">
                  <c:v>-2.0113187922096515E-2</c:v>
                </c:pt>
                <c:pt idx="12">
                  <c:v>-1.9819132951634108E-2</c:v>
                </c:pt>
                <c:pt idx="13">
                  <c:v>-1.9758192643403633E-2</c:v>
                </c:pt>
                <c:pt idx="14">
                  <c:v>-2.1252834793273195E-2</c:v>
                </c:pt>
                <c:pt idx="15">
                  <c:v>-1.8380461914457753E-2</c:v>
                </c:pt>
                <c:pt idx="16">
                  <c:v>-1.7895961447481696E-2</c:v>
                </c:pt>
              </c:numCache>
            </c:numRef>
          </c:val>
          <c:smooth val="0"/>
          <c:extLst>
            <c:ext xmlns:c16="http://schemas.microsoft.com/office/drawing/2014/chart" uri="{C3380CC4-5D6E-409C-BE32-E72D297353CC}">
              <c16:uniqueId val="{00000000-D1C3-C648-A954-2BC112F92B46}"/>
            </c:ext>
          </c:extLst>
        </c:ser>
        <c:ser>
          <c:idx val="2"/>
          <c:order val="1"/>
          <c:tx>
            <c:strRef>
              <c:f>'6. Chgs in Tot Share'!$FQ$3</c:f>
              <c:strCache>
                <c:ptCount val="1"/>
                <c:pt idx="0">
                  <c:v>Laurentian</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Share'!$FQ$4:$FQ$27</c:f>
              <c:numCache>
                <c:formatCode>0.00%</c:formatCode>
                <c:ptCount val="24"/>
                <c:pt idx="0">
                  <c:v>0</c:v>
                </c:pt>
                <c:pt idx="1">
                  <c:v>-1.3145148865353872E-2</c:v>
                </c:pt>
                <c:pt idx="2">
                  <c:v>-2.3820685674694309E-2</c:v>
                </c:pt>
                <c:pt idx="3">
                  <c:v>-3.2871349532379586E-2</c:v>
                </c:pt>
                <c:pt idx="4">
                  <c:v>-3.9712948604176602E-2</c:v>
                </c:pt>
                <c:pt idx="5">
                  <c:v>-4.6863336437802765E-2</c:v>
                </c:pt>
                <c:pt idx="6">
                  <c:v>-6.9186141488689429E-2</c:v>
                </c:pt>
                <c:pt idx="7">
                  <c:v>-8.748526220202274E-2</c:v>
                </c:pt>
                <c:pt idx="8">
                  <c:v>-0.10449071933481639</c:v>
                </c:pt>
                <c:pt idx="9">
                  <c:v>-0.1218689966604527</c:v>
                </c:pt>
                <c:pt idx="10">
                  <c:v>-0.13530324367116317</c:v>
                </c:pt>
                <c:pt idx="11">
                  <c:v>-0.15148868115809411</c:v>
                </c:pt>
                <c:pt idx="12">
                  <c:v>-0.16107942872784559</c:v>
                </c:pt>
                <c:pt idx="13">
                  <c:v>-0.17517899774390672</c:v>
                </c:pt>
                <c:pt idx="14">
                  <c:v>-0.18743410810057115</c:v>
                </c:pt>
                <c:pt idx="15">
                  <c:v>-0.19517026798447917</c:v>
                </c:pt>
                <c:pt idx="16">
                  <c:v>-0.20354161036379106</c:v>
                </c:pt>
              </c:numCache>
            </c:numRef>
          </c:val>
          <c:smooth val="0"/>
          <c:extLst>
            <c:ext xmlns:c16="http://schemas.microsoft.com/office/drawing/2014/chart" uri="{C3380CC4-5D6E-409C-BE32-E72D297353CC}">
              <c16:uniqueId val="{00000001-D1C3-C648-A954-2BC112F92B46}"/>
            </c:ext>
          </c:extLst>
        </c:ser>
        <c:ser>
          <c:idx val="3"/>
          <c:order val="2"/>
          <c:tx>
            <c:strRef>
              <c:f>'6. Chgs in Tot Share'!$FR$3</c:f>
              <c:strCache>
                <c:ptCount val="1"/>
                <c:pt idx="0">
                  <c:v>HSBC</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Share'!$FR$4:$FR$27</c:f>
              <c:numCache>
                <c:formatCode>0.00%</c:formatCode>
                <c:ptCount val="24"/>
                <c:pt idx="0">
                  <c:v>0</c:v>
                </c:pt>
                <c:pt idx="1">
                  <c:v>3.1207649079414961E-2</c:v>
                </c:pt>
                <c:pt idx="2">
                  <c:v>3.2945703666734376E-2</c:v>
                </c:pt>
                <c:pt idx="3">
                  <c:v>-1.9621936545774959E-2</c:v>
                </c:pt>
                <c:pt idx="4">
                  <c:v>-2.72805105647532E-2</c:v>
                </c:pt>
                <c:pt idx="5">
                  <c:v>-2.1980424152153566E-2</c:v>
                </c:pt>
                <c:pt idx="6">
                  <c:v>-7.8102092167792059E-3</c:v>
                </c:pt>
                <c:pt idx="7">
                  <c:v>3.1644909562512976E-3</c:v>
                </c:pt>
                <c:pt idx="8">
                  <c:v>1.4427324717535946E-2</c:v>
                </c:pt>
                <c:pt idx="9">
                  <c:v>-6.7183812357697074E-3</c:v>
                </c:pt>
                <c:pt idx="10">
                  <c:v>1.3399035307431749E-2</c:v>
                </c:pt>
                <c:pt idx="11">
                  <c:v>7.6113686235703415E-3</c:v>
                </c:pt>
                <c:pt idx="12">
                  <c:v>-6.87114711298029E-4</c:v>
                </c:pt>
                <c:pt idx="13">
                  <c:v>4.1295948222832106E-2</c:v>
                </c:pt>
                <c:pt idx="14">
                  <c:v>4.7313679316333887E-2</c:v>
                </c:pt>
                <c:pt idx="15">
                  <c:v>1.442360205297736E-3</c:v>
                </c:pt>
                <c:pt idx="16">
                  <c:v>4.0955805121950448E-3</c:v>
                </c:pt>
              </c:numCache>
            </c:numRef>
          </c:val>
          <c:smooth val="0"/>
          <c:extLst>
            <c:ext xmlns:c16="http://schemas.microsoft.com/office/drawing/2014/chart" uri="{C3380CC4-5D6E-409C-BE32-E72D297353CC}">
              <c16:uniqueId val="{00000002-D1C3-C648-A954-2BC112F92B46}"/>
            </c:ext>
          </c:extLst>
        </c:ser>
        <c:ser>
          <c:idx val="4"/>
          <c:order val="3"/>
          <c:tx>
            <c:strRef>
              <c:f>'6. Chgs in Tot Share'!$FS$3</c:f>
              <c:strCache>
                <c:ptCount val="1"/>
                <c:pt idx="0">
                  <c:v>Canadian Western Bank</c:v>
                </c:pt>
              </c:strCache>
            </c:strRef>
          </c:tx>
          <c:spPr>
            <a:ln w="28575" cap="rnd">
              <a:solidFill>
                <a:srgbClr val="009999"/>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Share'!$FS$4:$FS$27</c:f>
              <c:numCache>
                <c:formatCode>0.00%</c:formatCode>
                <c:ptCount val="24"/>
                <c:pt idx="0">
                  <c:v>0</c:v>
                </c:pt>
                <c:pt idx="1">
                  <c:v>-3.2209385978245818E-2</c:v>
                </c:pt>
                <c:pt idx="2">
                  <c:v>-4.1039258880385066E-2</c:v>
                </c:pt>
                <c:pt idx="3">
                  <c:v>-5.5416396685844443E-2</c:v>
                </c:pt>
                <c:pt idx="4">
                  <c:v>-6.6088878421732014E-2</c:v>
                </c:pt>
                <c:pt idx="5">
                  <c:v>-7.3063309795664125E-2</c:v>
                </c:pt>
                <c:pt idx="6">
                  <c:v>-7.5917663673678124E-2</c:v>
                </c:pt>
                <c:pt idx="7">
                  <c:v>-6.3446793587325773E-2</c:v>
                </c:pt>
                <c:pt idx="8">
                  <c:v>-4.6687124022290319E-2</c:v>
                </c:pt>
                <c:pt idx="9">
                  <c:v>-4.9956323085829549E-2</c:v>
                </c:pt>
                <c:pt idx="10">
                  <c:v>-5.2748520614624858E-2</c:v>
                </c:pt>
                <c:pt idx="11">
                  <c:v>-5.6394022505877946E-2</c:v>
                </c:pt>
                <c:pt idx="12">
                  <c:v>-5.577588740676493E-2</c:v>
                </c:pt>
                <c:pt idx="13">
                  <c:v>-4.6772982649509527E-2</c:v>
                </c:pt>
                <c:pt idx="14">
                  <c:v>-4.7646093163910677E-2</c:v>
                </c:pt>
                <c:pt idx="15">
                  <c:v>-4.550183781997115E-2</c:v>
                </c:pt>
                <c:pt idx="16">
                  <c:v>-5.598224737790556E-2</c:v>
                </c:pt>
              </c:numCache>
            </c:numRef>
          </c:val>
          <c:smooth val="0"/>
          <c:extLst xmlns:c15="http://schemas.microsoft.com/office/drawing/2012/chart">
            <c:ext xmlns:c16="http://schemas.microsoft.com/office/drawing/2014/chart" uri="{C3380CC4-5D6E-409C-BE32-E72D297353CC}">
              <c16:uniqueId val="{00000003-D1C3-C648-A954-2BC112F92B46}"/>
            </c:ext>
          </c:extLst>
        </c:ser>
        <c:ser>
          <c:idx val="1"/>
          <c:order val="4"/>
          <c:tx>
            <c:strRef>
              <c:f>'6. Chgs in Tot Share'!$FT$3</c:f>
              <c:strCache>
                <c:ptCount val="1"/>
                <c:pt idx="0">
                  <c:v>ICICI</c:v>
                </c:pt>
              </c:strCache>
            </c:strRef>
          </c:tx>
          <c:spPr>
            <a:ln w="28575" cap="rnd">
              <a:solidFill>
                <a:schemeClr val="accent3">
                  <a:lumMod val="75000"/>
                </a:schemeClr>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Share'!$FT$4:$FT$27</c:f>
              <c:numCache>
                <c:formatCode>0.00%</c:formatCode>
                <c:ptCount val="24"/>
                <c:pt idx="0">
                  <c:v>0</c:v>
                </c:pt>
                <c:pt idx="1">
                  <c:v>-0.33754398319472462</c:v>
                </c:pt>
                <c:pt idx="2">
                  <c:v>-0.28662945628441372</c:v>
                </c:pt>
                <c:pt idx="3">
                  <c:v>-0.23161830653648674</c:v>
                </c:pt>
                <c:pt idx="4">
                  <c:v>-0.25335189251026458</c:v>
                </c:pt>
                <c:pt idx="5">
                  <c:v>-0.24349116643835989</c:v>
                </c:pt>
                <c:pt idx="6">
                  <c:v>-0.23581205031406779</c:v>
                </c:pt>
                <c:pt idx="7">
                  <c:v>-0.24017621259643124</c:v>
                </c:pt>
                <c:pt idx="8">
                  <c:v>-0.20487721311302715</c:v>
                </c:pt>
                <c:pt idx="9">
                  <c:v>-0.20452225556521447</c:v>
                </c:pt>
                <c:pt idx="10">
                  <c:v>-0.19132141185846452</c:v>
                </c:pt>
                <c:pt idx="11">
                  <c:v>-0.16705243291213034</c:v>
                </c:pt>
                <c:pt idx="12">
                  <c:v>-0.21005213436668943</c:v>
                </c:pt>
                <c:pt idx="13">
                  <c:v>-0.16427631454929859</c:v>
                </c:pt>
                <c:pt idx="14">
                  <c:v>-0.16127642964798172</c:v>
                </c:pt>
                <c:pt idx="15">
                  <c:v>-0.13513582601387647</c:v>
                </c:pt>
                <c:pt idx="16">
                  <c:v>-0.14175203584979953</c:v>
                </c:pt>
              </c:numCache>
            </c:numRef>
          </c:val>
          <c:smooth val="0"/>
          <c:extLst>
            <c:ext xmlns:c16="http://schemas.microsoft.com/office/drawing/2014/chart" uri="{C3380CC4-5D6E-409C-BE32-E72D297353CC}">
              <c16:uniqueId val="{00000004-D1C3-C648-A954-2BC112F92B46}"/>
            </c:ext>
          </c:extLst>
        </c:ser>
        <c:dLbls>
          <c:showLegendKey val="0"/>
          <c:showVal val="0"/>
          <c:showCatName val="0"/>
          <c:showSerName val="0"/>
          <c:showPercent val="0"/>
          <c:showBubbleSize val="0"/>
        </c:dLbls>
        <c:smooth val="0"/>
        <c:axId val="401731976"/>
        <c:axId val="401728448"/>
        <c:extLst/>
      </c:lineChart>
      <c:catAx>
        <c:axId val="401731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28448"/>
        <c:crosses val="autoZero"/>
        <c:auto val="1"/>
        <c:lblAlgn val="ctr"/>
        <c:lblOffset val="100"/>
        <c:noMultiLvlLbl val="0"/>
      </c:catAx>
      <c:valAx>
        <c:axId val="401728448"/>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31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Larger Direct</a:t>
            </a:r>
            <a:r>
              <a:rPr lang="en-US" b="1" baseline="0"/>
              <a:t>Banks</a:t>
            </a:r>
            <a:endParaRPr lang="en-US" b="1"/>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Share'!$FU$3</c:f>
              <c:strCache>
                <c:ptCount val="1"/>
                <c:pt idx="0">
                  <c:v>Manulife</c:v>
                </c:pt>
              </c:strCache>
            </c:strRef>
          </c:tx>
          <c:spPr>
            <a:ln w="28575" cap="rnd">
              <a:solidFill>
                <a:srgbClr val="0068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Share'!$FU$4:$FU$27</c:f>
              <c:numCache>
                <c:formatCode>0.00%</c:formatCode>
                <c:ptCount val="24"/>
                <c:pt idx="0">
                  <c:v>0</c:v>
                </c:pt>
                <c:pt idx="1">
                  <c:v>-2.2237808231015304E-3</c:v>
                </c:pt>
                <c:pt idx="2">
                  <c:v>-9.6015906484654624E-4</c:v>
                </c:pt>
                <c:pt idx="3">
                  <c:v>1.569379982089509E-3</c:v>
                </c:pt>
                <c:pt idx="4">
                  <c:v>3.2422631852549451E-3</c:v>
                </c:pt>
                <c:pt idx="5">
                  <c:v>3.9345777609784121E-3</c:v>
                </c:pt>
                <c:pt idx="6">
                  <c:v>-3.9371262277951543E-3</c:v>
                </c:pt>
                <c:pt idx="7">
                  <c:v>-1.0391766822138515E-2</c:v>
                </c:pt>
                <c:pt idx="8">
                  <c:v>-1.3689215820250471E-2</c:v>
                </c:pt>
                <c:pt idx="9">
                  <c:v>-1.6641394874587781E-2</c:v>
                </c:pt>
                <c:pt idx="10">
                  <c:v>-2.0092143238981362E-2</c:v>
                </c:pt>
                <c:pt idx="11">
                  <c:v>-2.3621737604506709E-2</c:v>
                </c:pt>
                <c:pt idx="12">
                  <c:v>-2.0952025254817836E-2</c:v>
                </c:pt>
                <c:pt idx="13">
                  <c:v>-2.2427738891180399E-2</c:v>
                </c:pt>
                <c:pt idx="14">
                  <c:v>-2.370153342173727E-2</c:v>
                </c:pt>
                <c:pt idx="15">
                  <c:v>-1.5113577585326008E-2</c:v>
                </c:pt>
                <c:pt idx="16">
                  <c:v>-1.4915750770184548E-2</c:v>
                </c:pt>
              </c:numCache>
            </c:numRef>
          </c:val>
          <c:smooth val="0"/>
          <c:extLst>
            <c:ext xmlns:c16="http://schemas.microsoft.com/office/drawing/2014/chart" uri="{C3380CC4-5D6E-409C-BE32-E72D297353CC}">
              <c16:uniqueId val="{00000000-FC4C-994F-AA58-9FB24460D507}"/>
            </c:ext>
          </c:extLst>
        </c:ser>
        <c:ser>
          <c:idx val="2"/>
          <c:order val="1"/>
          <c:tx>
            <c:strRef>
              <c:f>'6. Chgs in Tot Share'!$FV$3</c:f>
              <c:strCache>
                <c:ptCount val="1"/>
                <c:pt idx="0">
                  <c:v> Home Trust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Share'!$FV$4:$FV$27</c:f>
              <c:numCache>
                <c:formatCode>0.00%</c:formatCode>
                <c:ptCount val="24"/>
                <c:pt idx="0">
                  <c:v>0</c:v>
                </c:pt>
                <c:pt idx="1">
                  <c:v>-3.4485341238444307E-5</c:v>
                </c:pt>
                <c:pt idx="2">
                  <c:v>5.2078053506576707E-3</c:v>
                </c:pt>
                <c:pt idx="3">
                  <c:v>4.2954340016864443E-3</c:v>
                </c:pt>
                <c:pt idx="4">
                  <c:v>6.8229311172768288E-3</c:v>
                </c:pt>
                <c:pt idx="5">
                  <c:v>8.8401383457536245E-3</c:v>
                </c:pt>
                <c:pt idx="6">
                  <c:v>6.2726961874958161E-3</c:v>
                </c:pt>
                <c:pt idx="7">
                  <c:v>1.5665412924381627E-2</c:v>
                </c:pt>
                <c:pt idx="8">
                  <c:v>2.0660703367831882E-2</c:v>
                </c:pt>
                <c:pt idx="9">
                  <c:v>3.1659379532124769E-2</c:v>
                </c:pt>
                <c:pt idx="10">
                  <c:v>2.9917004474699218E-2</c:v>
                </c:pt>
                <c:pt idx="11">
                  <c:v>3.4188349621423315E-2</c:v>
                </c:pt>
                <c:pt idx="12">
                  <c:v>3.3452199454437385E-2</c:v>
                </c:pt>
                <c:pt idx="13">
                  <c:v>4.1996342853981787E-2</c:v>
                </c:pt>
                <c:pt idx="14">
                  <c:v>3.5864368109059401E-2</c:v>
                </c:pt>
                <c:pt idx="15">
                  <c:v>2.9895009624160813E-2</c:v>
                </c:pt>
                <c:pt idx="16">
                  <c:v>1.7015891643367278E-2</c:v>
                </c:pt>
              </c:numCache>
            </c:numRef>
          </c:val>
          <c:smooth val="0"/>
          <c:extLst>
            <c:ext xmlns:c16="http://schemas.microsoft.com/office/drawing/2014/chart" uri="{C3380CC4-5D6E-409C-BE32-E72D297353CC}">
              <c16:uniqueId val="{00000001-FC4C-994F-AA58-9FB24460D507}"/>
            </c:ext>
          </c:extLst>
        </c:ser>
        <c:ser>
          <c:idx val="3"/>
          <c:order val="2"/>
          <c:tx>
            <c:strRef>
              <c:f>'6. Chgs in Tot Share'!$FW$3</c:f>
              <c:strCache>
                <c:ptCount val="1"/>
                <c:pt idx="0">
                  <c:v> Tangrerine </c:v>
                </c:pt>
              </c:strCache>
            </c:strRef>
          </c:tx>
          <c:spPr>
            <a:ln w="28575" cap="rnd">
              <a:solidFill>
                <a:srgbClr val="FF66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Share'!$FW$4:$FW$27</c:f>
              <c:numCache>
                <c:formatCode>0.00%</c:formatCode>
                <c:ptCount val="24"/>
                <c:pt idx="0">
                  <c:v>0</c:v>
                </c:pt>
                <c:pt idx="1">
                  <c:v>1.6389873738362086E-2</c:v>
                </c:pt>
                <c:pt idx="2">
                  <c:v>3.6054291078105351E-2</c:v>
                </c:pt>
                <c:pt idx="3">
                  <c:v>1.8860707394183027E-2</c:v>
                </c:pt>
                <c:pt idx="4">
                  <c:v>6.8326009482405442E-2</c:v>
                </c:pt>
                <c:pt idx="5">
                  <c:v>7.818272441114954E-2</c:v>
                </c:pt>
                <c:pt idx="6">
                  <c:v>0.12748678822513532</c:v>
                </c:pt>
                <c:pt idx="7">
                  <c:v>0.14776101078795079</c:v>
                </c:pt>
                <c:pt idx="8">
                  <c:v>0.1465504859076219</c:v>
                </c:pt>
                <c:pt idx="9">
                  <c:v>0.17803643316941442</c:v>
                </c:pt>
                <c:pt idx="10">
                  <c:v>0.2853065619399015</c:v>
                </c:pt>
                <c:pt idx="11">
                  <c:v>0.39741010654271319</c:v>
                </c:pt>
                <c:pt idx="12">
                  <c:v>0.47157940976902246</c:v>
                </c:pt>
                <c:pt idx="13">
                  <c:v>0.40114084820909834</c:v>
                </c:pt>
                <c:pt idx="14">
                  <c:v>0.37787307788194247</c:v>
                </c:pt>
                <c:pt idx="15">
                  <c:v>0.33803370271160821</c:v>
                </c:pt>
                <c:pt idx="16">
                  <c:v>0.40543307832872472</c:v>
                </c:pt>
              </c:numCache>
            </c:numRef>
          </c:val>
          <c:smooth val="0"/>
          <c:extLst>
            <c:ext xmlns:c16="http://schemas.microsoft.com/office/drawing/2014/chart" uri="{C3380CC4-5D6E-409C-BE32-E72D297353CC}">
              <c16:uniqueId val="{00000002-FC4C-994F-AA58-9FB24460D507}"/>
            </c:ext>
          </c:extLst>
        </c:ser>
        <c:ser>
          <c:idx val="4"/>
          <c:order val="3"/>
          <c:tx>
            <c:strRef>
              <c:f>'6. Chgs in Tot Share'!$FX$3</c:f>
              <c:strCache>
                <c:ptCount val="1"/>
                <c:pt idx="0">
                  <c:v> Equitable </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Share'!$FX$4:$FX$27</c:f>
              <c:numCache>
                <c:formatCode>0.00%</c:formatCode>
                <c:ptCount val="24"/>
                <c:pt idx="0">
                  <c:v>0</c:v>
                </c:pt>
                <c:pt idx="1">
                  <c:v>6.4678518305275844E-3</c:v>
                </c:pt>
                <c:pt idx="2">
                  <c:v>1.4501732075962295E-2</c:v>
                </c:pt>
                <c:pt idx="3">
                  <c:v>3.2673865863714596E-2</c:v>
                </c:pt>
                <c:pt idx="4">
                  <c:v>1.9465842862314457E-2</c:v>
                </c:pt>
                <c:pt idx="5">
                  <c:v>3.8136680956066427E-2</c:v>
                </c:pt>
                <c:pt idx="6">
                  <c:v>6.7001072321882377E-2</c:v>
                </c:pt>
                <c:pt idx="7">
                  <c:v>7.3555291529582581E-2</c:v>
                </c:pt>
                <c:pt idx="8">
                  <c:v>8.2909957290261682E-2</c:v>
                </c:pt>
                <c:pt idx="9">
                  <c:v>0.12058238588836301</c:v>
                </c:pt>
                <c:pt idx="10">
                  <c:v>0.11440646530252445</c:v>
                </c:pt>
                <c:pt idx="11">
                  <c:v>0.12316257702641856</c:v>
                </c:pt>
                <c:pt idx="12">
                  <c:v>0.12621935135255075</c:v>
                </c:pt>
                <c:pt idx="13">
                  <c:v>0.12556961150039198</c:v>
                </c:pt>
                <c:pt idx="14">
                  <c:v>0.15677806378984138</c:v>
                </c:pt>
                <c:pt idx="15">
                  <c:v>0.19554260188919409</c:v>
                </c:pt>
                <c:pt idx="16">
                  <c:v>0.20064751083900431</c:v>
                </c:pt>
              </c:numCache>
            </c:numRef>
          </c:val>
          <c:smooth val="0"/>
          <c:extLst xmlns:c15="http://schemas.microsoft.com/office/drawing/2012/chart">
            <c:ext xmlns:c16="http://schemas.microsoft.com/office/drawing/2014/chart" uri="{C3380CC4-5D6E-409C-BE32-E72D297353CC}">
              <c16:uniqueId val="{00000003-FC4C-994F-AA58-9FB24460D507}"/>
            </c:ext>
          </c:extLst>
        </c:ser>
        <c:ser>
          <c:idx val="1"/>
          <c:order val="4"/>
          <c:tx>
            <c:strRef>
              <c:f>'6. Chgs in Tot Share'!$FY$3</c:f>
              <c:strCache>
                <c:ptCount val="1"/>
                <c:pt idx="0">
                  <c:v> B2B Bank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Share'!$FY$4:$FY$27</c:f>
              <c:numCache>
                <c:formatCode>0.00%</c:formatCode>
                <c:ptCount val="24"/>
                <c:pt idx="0">
                  <c:v>0</c:v>
                </c:pt>
                <c:pt idx="1">
                  <c:v>-1.2313007268598896E-2</c:v>
                </c:pt>
                <c:pt idx="2">
                  <c:v>-2.2781703822390163E-2</c:v>
                </c:pt>
                <c:pt idx="3">
                  <c:v>-2.6876322907660948E-2</c:v>
                </c:pt>
                <c:pt idx="4">
                  <c:v>-3.6266368213673794E-2</c:v>
                </c:pt>
                <c:pt idx="5">
                  <c:v>-4.6029092136127103E-2</c:v>
                </c:pt>
                <c:pt idx="6">
                  <c:v>-7.1610369479026617E-2</c:v>
                </c:pt>
                <c:pt idx="7">
                  <c:v>-9.3460695879222483E-2</c:v>
                </c:pt>
                <c:pt idx="8">
                  <c:v>-0.11203417229969467</c:v>
                </c:pt>
                <c:pt idx="9">
                  <c:v>-0.12761282607172986</c:v>
                </c:pt>
                <c:pt idx="10">
                  <c:v>-0.14197782585027305</c:v>
                </c:pt>
                <c:pt idx="11">
                  <c:v>-0.15834831615908534</c:v>
                </c:pt>
                <c:pt idx="12">
                  <c:v>-0.16906829627684844</c:v>
                </c:pt>
                <c:pt idx="13">
                  <c:v>-0.18377736803947869</c:v>
                </c:pt>
                <c:pt idx="14">
                  <c:v>-0.19722732301027715</c:v>
                </c:pt>
                <c:pt idx="15">
                  <c:v>-0.20079029307710783</c:v>
                </c:pt>
                <c:pt idx="16">
                  <c:v>-0.21202136371123859</c:v>
                </c:pt>
              </c:numCache>
            </c:numRef>
          </c:val>
          <c:smooth val="0"/>
          <c:extLst>
            <c:ext xmlns:c16="http://schemas.microsoft.com/office/drawing/2014/chart" uri="{C3380CC4-5D6E-409C-BE32-E72D297353CC}">
              <c16:uniqueId val="{00000004-FC4C-994F-AA58-9FB24460D507}"/>
            </c:ext>
          </c:extLst>
        </c:ser>
        <c:ser>
          <c:idx val="5"/>
          <c:order val="5"/>
          <c:tx>
            <c:strRef>
              <c:f>'6. Chgs in Tot Share'!$FZ$3</c:f>
              <c:strCache>
                <c:ptCount val="1"/>
                <c:pt idx="0">
                  <c:v> Canadian Tire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Share'!$FZ$4:$FZ$27</c:f>
              <c:numCache>
                <c:formatCode>0.00%</c:formatCode>
                <c:ptCount val="24"/>
                <c:pt idx="0">
                  <c:v>0</c:v>
                </c:pt>
                <c:pt idx="1">
                  <c:v>2.3836140091143532E-2</c:v>
                </c:pt>
                <c:pt idx="2">
                  <c:v>3.9174363946833546E-2</c:v>
                </c:pt>
                <c:pt idx="3">
                  <c:v>1.043045982697679E-2</c:v>
                </c:pt>
                <c:pt idx="4">
                  <c:v>6.5302544356102095E-3</c:v>
                </c:pt>
                <c:pt idx="5">
                  <c:v>1.7316622337021245E-4</c:v>
                </c:pt>
                <c:pt idx="6">
                  <c:v>1.0498637703322652E-2</c:v>
                </c:pt>
                <c:pt idx="7">
                  <c:v>2.1210377033325949E-2</c:v>
                </c:pt>
                <c:pt idx="8">
                  <c:v>2.6329960862339873E-2</c:v>
                </c:pt>
                <c:pt idx="9">
                  <c:v>2.2405337527651521E-2</c:v>
                </c:pt>
                <c:pt idx="10">
                  <c:v>2.4219770845989145E-2</c:v>
                </c:pt>
                <c:pt idx="11">
                  <c:v>2.6827504267708233E-2</c:v>
                </c:pt>
                <c:pt idx="12">
                  <c:v>1.9108939848292508E-2</c:v>
                </c:pt>
                <c:pt idx="13">
                  <c:v>3.4153644443765042E-2</c:v>
                </c:pt>
                <c:pt idx="14">
                  <c:v>5.4948795368799451E-2</c:v>
                </c:pt>
                <c:pt idx="15">
                  <c:v>3.2829919424713402E-2</c:v>
                </c:pt>
                <c:pt idx="16">
                  <c:v>2.5556564472360443E-2</c:v>
                </c:pt>
              </c:numCache>
            </c:numRef>
          </c:val>
          <c:smooth val="0"/>
          <c:extLst>
            <c:ext xmlns:c16="http://schemas.microsoft.com/office/drawing/2014/chart" uri="{C3380CC4-5D6E-409C-BE32-E72D297353CC}">
              <c16:uniqueId val="{00000005-FC4C-994F-AA58-9FB24460D507}"/>
            </c:ext>
          </c:extLst>
        </c:ser>
        <c:dLbls>
          <c:showLegendKey val="0"/>
          <c:showVal val="0"/>
          <c:showCatName val="0"/>
          <c:showSerName val="0"/>
          <c:showPercent val="0"/>
          <c:showBubbleSize val="0"/>
        </c:dLbls>
        <c:smooth val="0"/>
        <c:axId val="401731976"/>
        <c:axId val="401728448"/>
        <c:extLst/>
      </c:lineChart>
      <c:catAx>
        <c:axId val="401731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28448"/>
        <c:crosses val="autoZero"/>
        <c:auto val="1"/>
        <c:lblAlgn val="ctr"/>
        <c:lblOffset val="100"/>
        <c:noMultiLvlLbl val="0"/>
      </c:catAx>
      <c:valAx>
        <c:axId val="401728448"/>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31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Full-Service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580514241275396"/>
          <c:y val="0.15586566873487104"/>
          <c:w val="0.85024424030329537"/>
          <c:h val="0.65859202582009402"/>
        </c:manualLayout>
      </c:layout>
      <c:lineChart>
        <c:grouping val="standard"/>
        <c:varyColors val="0"/>
        <c:ser>
          <c:idx val="0"/>
          <c:order val="0"/>
          <c:tx>
            <c:strRef>
              <c:f>'Qtrly Share Change'!$AT$2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Change'!$AT$3:$AT$23</c:f>
              <c:numCache>
                <c:formatCode>0.00%</c:formatCode>
                <c:ptCount val="21"/>
                <c:pt idx="0">
                  <c:v>0</c:v>
                </c:pt>
                <c:pt idx="1">
                  <c:v>-2.6632971663869175E-3</c:v>
                </c:pt>
                <c:pt idx="2">
                  <c:v>-4.9818710731261932E-3</c:v>
                </c:pt>
                <c:pt idx="3">
                  <c:v>-7.225893796963547E-3</c:v>
                </c:pt>
                <c:pt idx="4">
                  <c:v>3.5358552183087926E-3</c:v>
                </c:pt>
                <c:pt idx="5">
                  <c:v>5.2491186673818294E-4</c:v>
                </c:pt>
                <c:pt idx="6">
                  <c:v>-2.2347866116273008E-3</c:v>
                </c:pt>
                <c:pt idx="7">
                  <c:v>-1.9106535683568295E-3</c:v>
                </c:pt>
                <c:pt idx="8">
                  <c:v>1.6027760256684086E-3</c:v>
                </c:pt>
                <c:pt idx="9">
                  <c:v>6.560563235351799E-4</c:v>
                </c:pt>
                <c:pt idx="10">
                  <c:v>-8.7861160976331163E-4</c:v>
                </c:pt>
                <c:pt idx="11">
                  <c:v>-2.7425927050372502E-3</c:v>
                </c:pt>
                <c:pt idx="12">
                  <c:v>3.2968670594663929E-3</c:v>
                </c:pt>
                <c:pt idx="13">
                  <c:v>-2.2552931313025407E-3</c:v>
                </c:pt>
                <c:pt idx="14">
                  <c:v>-1.3814288519253762E-3</c:v>
                </c:pt>
                <c:pt idx="15">
                  <c:v>-2.1483826761792475E-3</c:v>
                </c:pt>
                <c:pt idx="16">
                  <c:v>-2.5934715979607057E-3</c:v>
                </c:pt>
                <c:pt idx="17">
                  <c:v>-2.1381154492834953E-3</c:v>
                </c:pt>
                <c:pt idx="18">
                  <c:v>-5.9661102313536768E-3</c:v>
                </c:pt>
                <c:pt idx="19">
                  <c:v>-1.1722496152802367E-2</c:v>
                </c:pt>
                <c:pt idx="20">
                  <c:v>-4.3979439920172102E-3</c:v>
                </c:pt>
              </c:numCache>
            </c:numRef>
          </c:val>
          <c:smooth val="0"/>
          <c:extLst>
            <c:ext xmlns:c16="http://schemas.microsoft.com/office/drawing/2014/chart" uri="{C3380CC4-5D6E-409C-BE32-E72D297353CC}">
              <c16:uniqueId val="{00000000-8C03-B543-99DE-3CD6A60BA9FA}"/>
            </c:ext>
          </c:extLst>
        </c:ser>
        <c:ser>
          <c:idx val="2"/>
          <c:order val="1"/>
          <c:tx>
            <c:strRef>
              <c:f>'Qtrly Share Change'!$AU$2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Change'!$AU$3:$AU$23</c:f>
              <c:numCache>
                <c:formatCode>0.00%</c:formatCode>
                <c:ptCount val="21"/>
                <c:pt idx="0">
                  <c:v>0</c:v>
                </c:pt>
                <c:pt idx="1">
                  <c:v>-2.8847184226882369E-3</c:v>
                </c:pt>
                <c:pt idx="2">
                  <c:v>-6.954330812906067E-3</c:v>
                </c:pt>
                <c:pt idx="3">
                  <c:v>-7.7987450398565297E-3</c:v>
                </c:pt>
                <c:pt idx="4">
                  <c:v>-6.0654187427201453E-3</c:v>
                </c:pt>
                <c:pt idx="5">
                  <c:v>-2.6329609413937674E-4</c:v>
                </c:pt>
                <c:pt idx="6">
                  <c:v>-5.1908887439935155E-3</c:v>
                </c:pt>
                <c:pt idx="7">
                  <c:v>-1.1695383879740342E-2</c:v>
                </c:pt>
                <c:pt idx="8">
                  <c:v>-2.1784393065282463E-2</c:v>
                </c:pt>
                <c:pt idx="9">
                  <c:v>-2.8629129460481764E-2</c:v>
                </c:pt>
                <c:pt idx="10">
                  <c:v>-3.5735945284019646E-2</c:v>
                </c:pt>
                <c:pt idx="11">
                  <c:v>-3.6465914203852222E-2</c:v>
                </c:pt>
                <c:pt idx="12">
                  <c:v>-4.14546081793567E-2</c:v>
                </c:pt>
                <c:pt idx="13">
                  <c:v>-4.7595835018687485E-2</c:v>
                </c:pt>
                <c:pt idx="14">
                  <c:v>-5.7264210434046517E-2</c:v>
                </c:pt>
                <c:pt idx="15">
                  <c:v>-5.5170800107698773E-2</c:v>
                </c:pt>
                <c:pt idx="16">
                  <c:v>-6.5140619376142989E-2</c:v>
                </c:pt>
                <c:pt idx="17">
                  <c:v>-6.0234204253678716E-2</c:v>
                </c:pt>
                <c:pt idx="18">
                  <c:v>-5.929185223234737E-2</c:v>
                </c:pt>
                <c:pt idx="19">
                  <c:v>-5.5196291367834195E-2</c:v>
                </c:pt>
                <c:pt idx="20">
                  <c:v>-5.4890912575106872E-2</c:v>
                </c:pt>
              </c:numCache>
            </c:numRef>
          </c:val>
          <c:smooth val="0"/>
          <c:extLst>
            <c:ext xmlns:c16="http://schemas.microsoft.com/office/drawing/2014/chart" uri="{C3380CC4-5D6E-409C-BE32-E72D297353CC}">
              <c16:uniqueId val="{00000001-8C03-B543-99DE-3CD6A60BA9FA}"/>
            </c:ext>
          </c:extLst>
        </c:ser>
        <c:ser>
          <c:idx val="4"/>
          <c:order val="2"/>
          <c:tx>
            <c:strRef>
              <c:f>'Qtrly Share Change'!$AW$2</c:f>
              <c:strCache>
                <c:ptCount val="1"/>
                <c:pt idx="0">
                  <c:v> Mortgages </c:v>
                </c:pt>
              </c:strCache>
            </c:strRef>
          </c:tx>
          <c:spPr>
            <a:ln w="28575" cap="rnd">
              <a:solidFill>
                <a:srgbClr val="DD5A01"/>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Change'!$AW$3:$AW$23</c:f>
              <c:numCache>
                <c:formatCode>0.00%</c:formatCode>
                <c:ptCount val="21"/>
                <c:pt idx="0">
                  <c:v>0</c:v>
                </c:pt>
                <c:pt idx="1">
                  <c:v>-3.7617267657916991E-3</c:v>
                </c:pt>
                <c:pt idx="2">
                  <c:v>-1.6884082402562805E-3</c:v>
                </c:pt>
                <c:pt idx="3">
                  <c:v>-1.5254983754682853E-3</c:v>
                </c:pt>
                <c:pt idx="4">
                  <c:v>-9.8038830301772637E-4</c:v>
                </c:pt>
                <c:pt idx="5">
                  <c:v>-5.0324363538367867E-5</c:v>
                </c:pt>
                <c:pt idx="6">
                  <c:v>-2.1454658081387842E-3</c:v>
                </c:pt>
                <c:pt idx="7">
                  <c:v>-4.7578127494396858E-3</c:v>
                </c:pt>
                <c:pt idx="8">
                  <c:v>-6.1471292817637125E-3</c:v>
                </c:pt>
                <c:pt idx="9">
                  <c:v>-7.8562492999755054E-3</c:v>
                </c:pt>
                <c:pt idx="10">
                  <c:v>-6.447248820001002E-3</c:v>
                </c:pt>
                <c:pt idx="11">
                  <c:v>-4.8613853555277411E-3</c:v>
                </c:pt>
                <c:pt idx="12">
                  <c:v>-5.6880784254490224E-3</c:v>
                </c:pt>
                <c:pt idx="13">
                  <c:v>-6.5163094420494757E-3</c:v>
                </c:pt>
                <c:pt idx="14">
                  <c:v>-8.1800822477407862E-3</c:v>
                </c:pt>
                <c:pt idx="15">
                  <c:v>-1.1496618456608161E-2</c:v>
                </c:pt>
                <c:pt idx="16">
                  <c:v>-1.9525771519404218E-2</c:v>
                </c:pt>
                <c:pt idx="17">
                  <c:v>-2.0128093027994894E-2</c:v>
                </c:pt>
                <c:pt idx="18">
                  <c:v>-1.5961554900398193E-2</c:v>
                </c:pt>
                <c:pt idx="19">
                  <c:v>-1.4566486308717904E-2</c:v>
                </c:pt>
                <c:pt idx="20">
                  <c:v>-1.439620407465844E-2</c:v>
                </c:pt>
              </c:numCache>
            </c:numRef>
          </c:val>
          <c:smooth val="0"/>
          <c:extLst>
            <c:ext xmlns:c16="http://schemas.microsoft.com/office/drawing/2014/chart" uri="{C3380CC4-5D6E-409C-BE32-E72D297353CC}">
              <c16:uniqueId val="{00000002-8C03-B543-99DE-3CD6A60BA9FA}"/>
            </c:ext>
          </c:extLst>
        </c:ser>
        <c:ser>
          <c:idx val="1"/>
          <c:order val="3"/>
          <c:tx>
            <c:strRef>
              <c:f>'Qtrly Share Change'!$AX$2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Change'!$AX$3:$AX$23</c:f>
              <c:numCache>
                <c:formatCode>0.00%</c:formatCode>
                <c:ptCount val="21"/>
                <c:pt idx="0">
                  <c:v>0</c:v>
                </c:pt>
                <c:pt idx="1">
                  <c:v>9.3283098249299966E-4</c:v>
                </c:pt>
                <c:pt idx="2">
                  <c:v>2.0296556413396485E-3</c:v>
                </c:pt>
                <c:pt idx="3">
                  <c:v>2.767660960744627E-3</c:v>
                </c:pt>
                <c:pt idx="4">
                  <c:v>2.7405448725059769E-3</c:v>
                </c:pt>
                <c:pt idx="5">
                  <c:v>3.8392013651945027E-3</c:v>
                </c:pt>
                <c:pt idx="6">
                  <c:v>5.5365850435838432E-3</c:v>
                </c:pt>
                <c:pt idx="7">
                  <c:v>6.4872730467915663E-3</c:v>
                </c:pt>
                <c:pt idx="8">
                  <c:v>7.3575576942338647E-3</c:v>
                </c:pt>
                <c:pt idx="9">
                  <c:v>8.6925345596004251E-3</c:v>
                </c:pt>
                <c:pt idx="10">
                  <c:v>1.0999081105910984E-2</c:v>
                </c:pt>
                <c:pt idx="11">
                  <c:v>1.161039282129179E-2</c:v>
                </c:pt>
                <c:pt idx="12">
                  <c:v>1.1291395744991837E-2</c:v>
                </c:pt>
                <c:pt idx="13">
                  <c:v>1.1985533433077199E-2</c:v>
                </c:pt>
                <c:pt idx="14">
                  <c:v>1.2599345911452564E-2</c:v>
                </c:pt>
                <c:pt idx="15">
                  <c:v>8.3893671945289537E-3</c:v>
                </c:pt>
                <c:pt idx="16">
                  <c:v>8.8767978671197029E-3</c:v>
                </c:pt>
                <c:pt idx="17">
                  <c:v>9.2870184862363595E-3</c:v>
                </c:pt>
                <c:pt idx="18">
                  <c:v>9.8615350106850998E-3</c:v>
                </c:pt>
                <c:pt idx="19">
                  <c:v>1.0173811920989156E-2</c:v>
                </c:pt>
                <c:pt idx="20">
                  <c:v>9.7462002606103042E-3</c:v>
                </c:pt>
              </c:numCache>
            </c:numRef>
          </c:val>
          <c:smooth val="0"/>
          <c:extLst>
            <c:ext xmlns:c16="http://schemas.microsoft.com/office/drawing/2014/chart" uri="{C3380CC4-5D6E-409C-BE32-E72D297353CC}">
              <c16:uniqueId val="{00000003-8C03-B543-99DE-3CD6A60BA9FA}"/>
            </c:ext>
          </c:extLst>
        </c:ser>
        <c:ser>
          <c:idx val="5"/>
          <c:order val="4"/>
          <c:tx>
            <c:strRef>
              <c:f>'Qtrly Share Change'!$AY$2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Change'!$AY$3:$AY$23</c:f>
              <c:numCache>
                <c:formatCode>0.00%</c:formatCode>
                <c:ptCount val="21"/>
                <c:pt idx="0">
                  <c:v>0</c:v>
                </c:pt>
                <c:pt idx="1">
                  <c:v>4.0707436508504341E-4</c:v>
                </c:pt>
                <c:pt idx="2">
                  <c:v>8.4535261796852754E-4</c:v>
                </c:pt>
                <c:pt idx="3">
                  <c:v>-1.6471974971737906E-3</c:v>
                </c:pt>
                <c:pt idx="4">
                  <c:v>4.6248058279993358E-3</c:v>
                </c:pt>
                <c:pt idx="5">
                  <c:v>2.8956202720218037E-3</c:v>
                </c:pt>
                <c:pt idx="6">
                  <c:v>1.1614496863017836E-3</c:v>
                </c:pt>
                <c:pt idx="7">
                  <c:v>2.007120708595701E-3</c:v>
                </c:pt>
                <c:pt idx="8">
                  <c:v>1.2552579229547802E-3</c:v>
                </c:pt>
                <c:pt idx="9">
                  <c:v>7.5478818146972152E-5</c:v>
                </c:pt>
                <c:pt idx="10">
                  <c:v>1.4414673187746157E-3</c:v>
                </c:pt>
                <c:pt idx="11">
                  <c:v>3.5811781072200683E-3</c:v>
                </c:pt>
                <c:pt idx="12">
                  <c:v>1.343339611399149E-2</c:v>
                </c:pt>
                <c:pt idx="13">
                  <c:v>1.5289213433610681E-2</c:v>
                </c:pt>
                <c:pt idx="14">
                  <c:v>1.6420560589197684E-2</c:v>
                </c:pt>
                <c:pt idx="15">
                  <c:v>2.0823660123009843E-2</c:v>
                </c:pt>
                <c:pt idx="16">
                  <c:v>1.8553584736700525E-2</c:v>
                </c:pt>
                <c:pt idx="17">
                  <c:v>1.6561496054843437E-2</c:v>
                </c:pt>
                <c:pt idx="18">
                  <c:v>1.550856870195687E-2</c:v>
                </c:pt>
                <c:pt idx="19">
                  <c:v>1.5312252240667129E-2</c:v>
                </c:pt>
                <c:pt idx="20">
                  <c:v>1.6381970983482989E-2</c:v>
                </c:pt>
              </c:numCache>
            </c:numRef>
          </c:val>
          <c:smooth val="0"/>
          <c:extLst>
            <c:ext xmlns:c16="http://schemas.microsoft.com/office/drawing/2014/chart" uri="{C3380CC4-5D6E-409C-BE32-E72D297353CC}">
              <c16:uniqueId val="{00000004-8C03-B543-99DE-3CD6A60BA9FA}"/>
            </c:ext>
          </c:extLst>
        </c:ser>
        <c:dLbls>
          <c:showLegendKey val="0"/>
          <c:showVal val="0"/>
          <c:showCatName val="0"/>
          <c:showSerName val="0"/>
          <c:showPercent val="0"/>
          <c:showBubbleSize val="0"/>
        </c:dLbls>
        <c:smooth val="0"/>
        <c:axId val="402564776"/>
        <c:axId val="402568696"/>
      </c:lineChart>
      <c:catAx>
        <c:axId val="40256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8696"/>
        <c:crosses val="autoZero"/>
        <c:auto val="1"/>
        <c:lblAlgn val="ctr"/>
        <c:lblOffset val="100"/>
        <c:noMultiLvlLbl val="0"/>
      </c:catAx>
      <c:valAx>
        <c:axId val="4025686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4776"/>
        <c:crosses val="autoZero"/>
        <c:crossBetween val="between"/>
      </c:valAx>
      <c:spPr>
        <a:noFill/>
        <a:ln>
          <a:noFill/>
        </a:ln>
        <a:effectLst/>
      </c:spPr>
    </c:plotArea>
    <c:legend>
      <c:legendPos val="b"/>
      <c:layout>
        <c:manualLayout>
          <c:xMode val="edge"/>
          <c:yMode val="edge"/>
          <c:x val="3.7283221541751704E-2"/>
          <c:y val="0.83160958237110816"/>
          <c:w val="0.9593841742004473"/>
          <c:h val="0.151429286886842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Smaller Direct</a:t>
            </a:r>
            <a:r>
              <a:rPr lang="en-US" b="1" baseline="0"/>
              <a:t>Banks</a:t>
            </a:r>
            <a:endParaRPr lang="en-US" b="1"/>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3"/>
          <c:order val="0"/>
          <c:tx>
            <c:strRef>
              <c:f>'6. Chgs in Tot Share'!$GC$3</c:f>
              <c:strCache>
                <c:ptCount val="1"/>
                <c:pt idx="0">
                  <c:v> Peoples Trust </c:v>
                </c:pt>
              </c:strCache>
            </c:strRef>
          </c:tx>
          <c:spPr>
            <a:ln w="28575" cap="rnd">
              <a:solidFill>
                <a:srgbClr val="C0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Share'!$GC$4:$GC$27</c:f>
              <c:numCache>
                <c:formatCode>0.00%</c:formatCode>
                <c:ptCount val="24"/>
                <c:pt idx="0">
                  <c:v>0</c:v>
                </c:pt>
                <c:pt idx="1">
                  <c:v>5.9162068614135858E-2</c:v>
                </c:pt>
                <c:pt idx="2">
                  <c:v>7.8359254983223672E-2</c:v>
                </c:pt>
                <c:pt idx="3">
                  <c:v>-0.32215130561336153</c:v>
                </c:pt>
                <c:pt idx="4">
                  <c:v>-0.24306045903144388</c:v>
                </c:pt>
                <c:pt idx="5">
                  <c:v>-0.23282635795364406</c:v>
                </c:pt>
                <c:pt idx="6">
                  <c:v>-0.19411111010491561</c:v>
                </c:pt>
                <c:pt idx="7">
                  <c:v>-0.12711089678013929</c:v>
                </c:pt>
                <c:pt idx="8">
                  <c:v>-9.7424599999331438E-2</c:v>
                </c:pt>
                <c:pt idx="9">
                  <c:v>-3.2309357492228671E-2</c:v>
                </c:pt>
                <c:pt idx="10">
                  <c:v>3.474102650060714E-2</c:v>
                </c:pt>
                <c:pt idx="11">
                  <c:v>8.2928507687992495E-2</c:v>
                </c:pt>
                <c:pt idx="12">
                  <c:v>8.4550568684715388E-2</c:v>
                </c:pt>
                <c:pt idx="13">
                  <c:v>0.18201077898672152</c:v>
                </c:pt>
                <c:pt idx="14">
                  <c:v>0.18344747735523129</c:v>
                </c:pt>
                <c:pt idx="15">
                  <c:v>0.19001371875654816</c:v>
                </c:pt>
                <c:pt idx="16">
                  <c:v>0.22991197631288912</c:v>
                </c:pt>
              </c:numCache>
            </c:numRef>
          </c:val>
          <c:smooth val="0"/>
          <c:extLst>
            <c:ext xmlns:c16="http://schemas.microsoft.com/office/drawing/2014/chart" uri="{C3380CC4-5D6E-409C-BE32-E72D297353CC}">
              <c16:uniqueId val="{00000000-55EA-3D4F-AF00-F5E2AC5C0507}"/>
            </c:ext>
          </c:extLst>
        </c:ser>
        <c:ser>
          <c:idx val="1"/>
          <c:order val="1"/>
          <c:tx>
            <c:strRef>
              <c:f>'6. Chgs in Tot Share'!$GE$3</c:f>
              <c:strCache>
                <c:ptCount val="1"/>
                <c:pt idx="0">
                  <c:v> General Bank </c:v>
                </c:pt>
              </c:strCache>
            </c:strRef>
          </c:tx>
          <c:spPr>
            <a:ln w="28575" cap="rnd">
              <a:solidFill>
                <a:srgbClr val="2E9827"/>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Share'!$GE$4:$GE$27</c:f>
              <c:numCache>
                <c:formatCode>0.00%</c:formatCode>
                <c:ptCount val="24"/>
                <c:pt idx="0">
                  <c:v>0</c:v>
                </c:pt>
                <c:pt idx="1">
                  <c:v>2.1360301703032161E-3</c:v>
                </c:pt>
                <c:pt idx="2">
                  <c:v>-8.4939937893008301E-5</c:v>
                </c:pt>
                <c:pt idx="3">
                  <c:v>7.8698428865505744E-3</c:v>
                </c:pt>
                <c:pt idx="4">
                  <c:v>1.114423480578851E-2</c:v>
                </c:pt>
                <c:pt idx="5">
                  <c:v>1.8047044088724616E-2</c:v>
                </c:pt>
                <c:pt idx="6">
                  <c:v>2.9984414960374659E-2</c:v>
                </c:pt>
                <c:pt idx="7">
                  <c:v>4.6934219901830658E-2</c:v>
                </c:pt>
                <c:pt idx="8">
                  <c:v>5.9636844225281684E-2</c:v>
                </c:pt>
                <c:pt idx="9">
                  <c:v>8.3986458322345775E-2</c:v>
                </c:pt>
                <c:pt idx="10">
                  <c:v>9.3079983196775185E-2</c:v>
                </c:pt>
                <c:pt idx="11">
                  <c:v>0.10748766636104311</c:v>
                </c:pt>
                <c:pt idx="12">
                  <c:v>0.13390523750737204</c:v>
                </c:pt>
                <c:pt idx="13">
                  <c:v>0.15461881671712918</c:v>
                </c:pt>
                <c:pt idx="14">
                  <c:v>0.16622102290452836</c:v>
                </c:pt>
                <c:pt idx="15">
                  <c:v>0.18907451673535397</c:v>
                </c:pt>
                <c:pt idx="16">
                  <c:v>0.20645026725197535</c:v>
                </c:pt>
              </c:numCache>
            </c:numRef>
          </c:val>
          <c:smooth val="0"/>
          <c:extLst>
            <c:ext xmlns:c16="http://schemas.microsoft.com/office/drawing/2014/chart" uri="{C3380CC4-5D6E-409C-BE32-E72D297353CC}">
              <c16:uniqueId val="{00000001-55EA-3D4F-AF00-F5E2AC5C0507}"/>
            </c:ext>
          </c:extLst>
        </c:ser>
        <c:ser>
          <c:idx val="6"/>
          <c:order val="2"/>
          <c:tx>
            <c:strRef>
              <c:f>'6. Chgs in Tot Share'!$GG$3</c:f>
              <c:strCache>
                <c:ptCount val="1"/>
                <c:pt idx="0">
                  <c:v> Versabank </c:v>
                </c:pt>
              </c:strCache>
            </c:strRef>
          </c:tx>
          <c:spPr>
            <a:ln w="28575" cap="rnd">
              <a:solidFill>
                <a:schemeClr val="accent1">
                  <a:lumMod val="60000"/>
                </a:schemeClr>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Share'!$GG$4:$GG$27</c:f>
              <c:numCache>
                <c:formatCode>0.00%</c:formatCode>
                <c:ptCount val="24"/>
                <c:pt idx="0">
                  <c:v>0</c:v>
                </c:pt>
                <c:pt idx="1">
                  <c:v>9.4406202935244671E-3</c:v>
                </c:pt>
                <c:pt idx="2">
                  <c:v>2.4971404708548309E-2</c:v>
                </c:pt>
                <c:pt idx="3">
                  <c:v>3.3319628878625891E-2</c:v>
                </c:pt>
                <c:pt idx="4">
                  <c:v>3.3582450576141204E-2</c:v>
                </c:pt>
                <c:pt idx="5">
                  <c:v>2.2028116432141313E-2</c:v>
                </c:pt>
                <c:pt idx="6">
                  <c:v>3.4536527896092489E-2</c:v>
                </c:pt>
                <c:pt idx="7">
                  <c:v>1.7035736760010758E-2</c:v>
                </c:pt>
                <c:pt idx="8">
                  <c:v>5.089135640578879E-2</c:v>
                </c:pt>
                <c:pt idx="9">
                  <c:v>5.4274952103554819E-2</c:v>
                </c:pt>
                <c:pt idx="10">
                  <c:v>5.2492863431232169E-2</c:v>
                </c:pt>
                <c:pt idx="11">
                  <c:v>9.1965484674817688E-2</c:v>
                </c:pt>
                <c:pt idx="12">
                  <c:v>0.10253384935927988</c:v>
                </c:pt>
                <c:pt idx="13">
                  <c:v>0.12036423509336289</c:v>
                </c:pt>
                <c:pt idx="14">
                  <c:v>0.15938278951287566</c:v>
                </c:pt>
                <c:pt idx="15">
                  <c:v>0.22161428506045569</c:v>
                </c:pt>
                <c:pt idx="16">
                  <c:v>0.22150851765232282</c:v>
                </c:pt>
              </c:numCache>
            </c:numRef>
          </c:val>
          <c:smooth val="0"/>
          <c:extLst>
            <c:ext xmlns:c16="http://schemas.microsoft.com/office/drawing/2014/chart" uri="{C3380CC4-5D6E-409C-BE32-E72D297353CC}">
              <c16:uniqueId val="{00000002-55EA-3D4F-AF00-F5E2AC5C0507}"/>
            </c:ext>
          </c:extLst>
        </c:ser>
        <c:dLbls>
          <c:showLegendKey val="0"/>
          <c:showVal val="0"/>
          <c:showCatName val="0"/>
          <c:showSerName val="0"/>
          <c:showPercent val="0"/>
          <c:showBubbleSize val="0"/>
        </c:dLbls>
        <c:smooth val="0"/>
        <c:axId val="401731976"/>
        <c:axId val="401728448"/>
        <c:extLst/>
      </c:lineChart>
      <c:catAx>
        <c:axId val="401731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28448"/>
        <c:crosses val="autoZero"/>
        <c:auto val="1"/>
        <c:lblAlgn val="ctr"/>
        <c:lblOffset val="100"/>
        <c:noMultiLvlLbl val="0"/>
      </c:catAx>
      <c:valAx>
        <c:axId val="401728448"/>
        <c:scaling>
          <c:orientation val="minMax"/>
          <c:min val="-0.35000000000000003"/>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1731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Credit Card</a:t>
            </a:r>
            <a:r>
              <a:rPr lang="en-US" b="1" baseline="0"/>
              <a:t> Banks</a:t>
            </a:r>
            <a:endParaRPr lang="en-US" b="1"/>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Share'!$GH$3</c:f>
              <c:strCache>
                <c:ptCount val="1"/>
                <c:pt idx="0">
                  <c:v>duobank</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Share'!$GH$4:$GH$27</c:f>
              <c:numCache>
                <c:formatCode>0.00%</c:formatCode>
                <c:ptCount val="24"/>
                <c:pt idx="0">
                  <c:v>0</c:v>
                </c:pt>
                <c:pt idx="1">
                  <c:v>2.4884183426228161E-2</c:v>
                </c:pt>
                <c:pt idx="2">
                  <c:v>7.4981109332681831E-2</c:v>
                </c:pt>
                <c:pt idx="3">
                  <c:v>5.7472231740722135E-2</c:v>
                </c:pt>
                <c:pt idx="4">
                  <c:v>4.9392387080471903E-2</c:v>
                </c:pt>
                <c:pt idx="5">
                  <c:v>2.7038704943066528E-2</c:v>
                </c:pt>
                <c:pt idx="6">
                  <c:v>3.2631053792661763E-2</c:v>
                </c:pt>
                <c:pt idx="7">
                  <c:v>3.0431533254841329E-2</c:v>
                </c:pt>
                <c:pt idx="8">
                  <c:v>2.8016109600518802E-2</c:v>
                </c:pt>
                <c:pt idx="9">
                  <c:v>3.4651595176294209E-2</c:v>
                </c:pt>
                <c:pt idx="10">
                  <c:v>4.1543468344601112E-2</c:v>
                </c:pt>
                <c:pt idx="11">
                  <c:v>6.822956228930678E-2</c:v>
                </c:pt>
                <c:pt idx="12">
                  <c:v>6.1423680689381976E-2</c:v>
                </c:pt>
                <c:pt idx="13">
                  <c:v>8.8465039632821471E-2</c:v>
                </c:pt>
                <c:pt idx="14">
                  <c:v>0.12341003282421281</c:v>
                </c:pt>
                <c:pt idx="15">
                  <c:v>8.1403540344826886E-2</c:v>
                </c:pt>
                <c:pt idx="16">
                  <c:v>6.4371554481196025E-2</c:v>
                </c:pt>
              </c:numCache>
            </c:numRef>
          </c:val>
          <c:smooth val="0"/>
          <c:extLst>
            <c:ext xmlns:c16="http://schemas.microsoft.com/office/drawing/2014/chart" uri="{C3380CC4-5D6E-409C-BE32-E72D297353CC}">
              <c16:uniqueId val="{00000000-BF4C-4544-9A48-318647526A93}"/>
            </c:ext>
          </c:extLst>
        </c:ser>
        <c:ser>
          <c:idx val="2"/>
          <c:order val="1"/>
          <c:tx>
            <c:strRef>
              <c:f>'6. Chgs in Tot Share'!$GI$3</c:f>
              <c:strCache>
                <c:ptCount val="1"/>
                <c:pt idx="0">
                  <c:v>Capital One Bank</c:v>
                </c:pt>
              </c:strCache>
            </c:strRef>
          </c:tx>
          <c:spPr>
            <a:ln w="28575" cap="rnd">
              <a:solidFill>
                <a:schemeClr val="accent5">
                  <a:lumMod val="75000"/>
                </a:schemeClr>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Share'!$GI$4:$GI$27</c:f>
              <c:numCache>
                <c:formatCode>0.00%</c:formatCode>
                <c:ptCount val="24"/>
                <c:pt idx="0">
                  <c:v>0</c:v>
                </c:pt>
                <c:pt idx="1">
                  <c:v>2.8572950622197942E-2</c:v>
                </c:pt>
                <c:pt idx="2">
                  <c:v>5.1081628553147553E-2</c:v>
                </c:pt>
                <c:pt idx="3">
                  <c:v>-8.4340139838925098E-3</c:v>
                </c:pt>
                <c:pt idx="4">
                  <c:v>-1.3894451665709715E-2</c:v>
                </c:pt>
                <c:pt idx="5">
                  <c:v>-9.5811118928933008E-3</c:v>
                </c:pt>
                <c:pt idx="6">
                  <c:v>4.2842301966948236E-3</c:v>
                </c:pt>
                <c:pt idx="7">
                  <c:v>1.5825009560091204E-2</c:v>
                </c:pt>
                <c:pt idx="8">
                  <c:v>2.5749533768302191E-2</c:v>
                </c:pt>
                <c:pt idx="9">
                  <c:v>1.6842075240914793E-3</c:v>
                </c:pt>
                <c:pt idx="10">
                  <c:v>2.0636648301685559E-2</c:v>
                </c:pt>
                <c:pt idx="11">
                  <c:v>9.8168659275350064E-3</c:v>
                </c:pt>
                <c:pt idx="12">
                  <c:v>-1.4451345099100554E-3</c:v>
                </c:pt>
                <c:pt idx="13">
                  <c:v>4.0027529304193066E-2</c:v>
                </c:pt>
                <c:pt idx="14">
                  <c:v>4.2707372701501677E-2</c:v>
                </c:pt>
                <c:pt idx="15">
                  <c:v>-3.6673327046138128E-3</c:v>
                </c:pt>
                <c:pt idx="16">
                  <c:v>-1.4438167891652946E-3</c:v>
                </c:pt>
              </c:numCache>
            </c:numRef>
          </c:val>
          <c:smooth val="0"/>
          <c:extLst>
            <c:ext xmlns:c16="http://schemas.microsoft.com/office/drawing/2014/chart" uri="{C3380CC4-5D6E-409C-BE32-E72D297353CC}">
              <c16:uniqueId val="{00000001-BF4C-4544-9A48-318647526A93}"/>
            </c:ext>
          </c:extLst>
        </c:ser>
        <c:ser>
          <c:idx val="3"/>
          <c:order val="2"/>
          <c:tx>
            <c:strRef>
              <c:f>'6. Chgs in Tot Share'!$GJ$3</c:f>
              <c:strCache>
                <c:ptCount val="1"/>
                <c:pt idx="0">
                  <c:v>Rogers Bank</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Share'!$GJ$4:$GJ$27</c:f>
              <c:numCache>
                <c:formatCode>0.00%</c:formatCode>
                <c:ptCount val="24"/>
                <c:pt idx="0">
                  <c:v>0</c:v>
                </c:pt>
                <c:pt idx="1">
                  <c:v>5.4005863897152215E-2</c:v>
                </c:pt>
                <c:pt idx="2">
                  <c:v>0.1190607894090948</c:v>
                </c:pt>
                <c:pt idx="3">
                  <c:v>3.9447350298136064E-2</c:v>
                </c:pt>
                <c:pt idx="4">
                  <c:v>8.402921470323689E-2</c:v>
                </c:pt>
                <c:pt idx="5">
                  <c:v>0.1181036610284117</c:v>
                </c:pt>
                <c:pt idx="6">
                  <c:v>0.18022693425158764</c:v>
                </c:pt>
                <c:pt idx="7">
                  <c:v>0.22834030769993974</c:v>
                </c:pt>
                <c:pt idx="8">
                  <c:v>0.26387489738273295</c:v>
                </c:pt>
                <c:pt idx="9">
                  <c:v>0.29544135200662219</c:v>
                </c:pt>
                <c:pt idx="10">
                  <c:v>0.3472202697183393</c:v>
                </c:pt>
                <c:pt idx="11">
                  <c:v>0.39780564279300712</c:v>
                </c:pt>
                <c:pt idx="12">
                  <c:v>0.38427056815296434</c:v>
                </c:pt>
                <c:pt idx="13">
                  <c:v>0.4524658508427355</c:v>
                </c:pt>
                <c:pt idx="14">
                  <c:v>0.54312928130313687</c:v>
                </c:pt>
                <c:pt idx="15">
                  <c:v>0.47311490315433741</c:v>
                </c:pt>
                <c:pt idx="16">
                  <c:v>0.4767342788926151</c:v>
                </c:pt>
              </c:numCache>
            </c:numRef>
          </c:val>
          <c:smooth val="0"/>
          <c:extLst>
            <c:ext xmlns:c16="http://schemas.microsoft.com/office/drawing/2014/chart" uri="{C3380CC4-5D6E-409C-BE32-E72D297353CC}">
              <c16:uniqueId val="{00000002-BF4C-4544-9A48-318647526A93}"/>
            </c:ext>
          </c:extLst>
        </c:ser>
        <c:ser>
          <c:idx val="4"/>
          <c:order val="3"/>
          <c:tx>
            <c:strRef>
              <c:f>'6. Chgs in Tot Share'!$GK$3</c:f>
              <c:strCache>
                <c:ptCount val="1"/>
                <c:pt idx="0">
                  <c:v> PCF </c:v>
                </c:pt>
              </c:strCache>
            </c:strRef>
          </c:tx>
          <c:spPr>
            <a:ln w="28575" cap="rnd">
              <a:solidFill>
                <a:srgbClr val="00B05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Share'!$GK$4:$GK$27</c:f>
              <c:numCache>
                <c:formatCode>0.00%</c:formatCode>
                <c:ptCount val="24"/>
                <c:pt idx="0">
                  <c:v>0</c:v>
                </c:pt>
                <c:pt idx="1">
                  <c:v>4.5232955337429749E-2</c:v>
                </c:pt>
                <c:pt idx="2">
                  <c:v>7.2226489464253751E-2</c:v>
                </c:pt>
                <c:pt idx="3">
                  <c:v>-4.6269217856069519E-3</c:v>
                </c:pt>
                <c:pt idx="4">
                  <c:v>-9.4492634367542658E-3</c:v>
                </c:pt>
                <c:pt idx="5">
                  <c:v>-1.8222225675843445E-2</c:v>
                </c:pt>
                <c:pt idx="6">
                  <c:v>2.0568150778847761E-2</c:v>
                </c:pt>
                <c:pt idx="7">
                  <c:v>2.9467768936313261E-2</c:v>
                </c:pt>
                <c:pt idx="8">
                  <c:v>4.9008318293507443E-2</c:v>
                </c:pt>
                <c:pt idx="9">
                  <c:v>3.7050696910594261E-2</c:v>
                </c:pt>
                <c:pt idx="10">
                  <c:v>5.5468831726321353E-2</c:v>
                </c:pt>
                <c:pt idx="11">
                  <c:v>6.5239723711157438E-2</c:v>
                </c:pt>
                <c:pt idx="12">
                  <c:v>3.6814984994860536E-2</c:v>
                </c:pt>
                <c:pt idx="13">
                  <c:v>6.4512185896734076E-2</c:v>
                </c:pt>
                <c:pt idx="14">
                  <c:v>9.8350740069724385E-2</c:v>
                </c:pt>
                <c:pt idx="15">
                  <c:v>4.5906989681222796E-2</c:v>
                </c:pt>
                <c:pt idx="16">
                  <c:v>4.0497206326535959E-2</c:v>
                </c:pt>
              </c:numCache>
            </c:numRef>
          </c:val>
          <c:smooth val="0"/>
          <c:extLst>
            <c:ext xmlns:c16="http://schemas.microsoft.com/office/drawing/2014/chart" uri="{C3380CC4-5D6E-409C-BE32-E72D297353CC}">
              <c16:uniqueId val="{00000003-BF4C-4544-9A48-318647526A93}"/>
            </c:ext>
          </c:extLst>
        </c:ser>
        <c:ser>
          <c:idx val="1"/>
          <c:order val="4"/>
          <c:tx>
            <c:strRef>
              <c:f>'6. Chgs in Tot Share'!$GL$3</c:f>
              <c:strCache>
                <c:ptCount val="1"/>
                <c:pt idx="0">
                  <c:v>Amex Bank</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Share'!$GL$4:$GL$27</c:f>
              <c:numCache>
                <c:formatCode>0.00%</c:formatCode>
                <c:ptCount val="24"/>
                <c:pt idx="0">
                  <c:v>0</c:v>
                </c:pt>
                <c:pt idx="1">
                  <c:v>5.8805460855056918E-2</c:v>
                </c:pt>
                <c:pt idx="2">
                  <c:v>-0.22177951375800511</c:v>
                </c:pt>
                <c:pt idx="3">
                  <c:v>-0.24458598122620948</c:v>
                </c:pt>
                <c:pt idx="4">
                  <c:v>-0.28745116927336101</c:v>
                </c:pt>
                <c:pt idx="5">
                  <c:v>-0.24465301297043779</c:v>
                </c:pt>
                <c:pt idx="6">
                  <c:v>-0.22957136706488299</c:v>
                </c:pt>
                <c:pt idx="7">
                  <c:v>-0.21725757026667411</c:v>
                </c:pt>
                <c:pt idx="8">
                  <c:v>-0.18191726101489145</c:v>
                </c:pt>
                <c:pt idx="9">
                  <c:v>-0.2250213309939269</c:v>
                </c:pt>
                <c:pt idx="10">
                  <c:v>-0.18512865858145705</c:v>
                </c:pt>
                <c:pt idx="11">
                  <c:v>-0.19936680442733271</c:v>
                </c:pt>
                <c:pt idx="12">
                  <c:v>-0.17928388237619483</c:v>
                </c:pt>
                <c:pt idx="13">
                  <c:v>-0.12018805599326095</c:v>
                </c:pt>
                <c:pt idx="14">
                  <c:v>-0.14229782699601487</c:v>
                </c:pt>
                <c:pt idx="15">
                  <c:v>-0.18164029501780557</c:v>
                </c:pt>
                <c:pt idx="16">
                  <c:v>-0.1495964804742568</c:v>
                </c:pt>
              </c:numCache>
            </c:numRef>
          </c:val>
          <c:smooth val="0"/>
          <c:extLst>
            <c:ext xmlns:c16="http://schemas.microsoft.com/office/drawing/2014/chart" uri="{C3380CC4-5D6E-409C-BE32-E72D297353CC}">
              <c16:uniqueId val="{00000004-BF4C-4544-9A48-318647526A93}"/>
            </c:ext>
          </c:extLst>
        </c:ser>
        <c:dLbls>
          <c:showLegendKey val="0"/>
          <c:showVal val="0"/>
          <c:showCatName val="0"/>
          <c:showSerName val="0"/>
          <c:showPercent val="0"/>
          <c:showBubbleSize val="0"/>
        </c:dLbls>
        <c:smooth val="0"/>
        <c:axId val="402565560"/>
        <c:axId val="402562816"/>
      </c:lineChart>
      <c:catAx>
        <c:axId val="402565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2816"/>
        <c:crosses val="autoZero"/>
        <c:auto val="1"/>
        <c:lblAlgn val="ctr"/>
        <c:lblOffset val="100"/>
        <c:noMultiLvlLbl val="0"/>
      </c:catAx>
      <c:valAx>
        <c:axId val="402562816"/>
        <c:scaling>
          <c:orientation val="minMax"/>
          <c:min val="-0.30000000000000004"/>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5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Royal Bank</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Share'!$GM$3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Share'!$GM$4:$GM$27</c:f>
              <c:numCache>
                <c:formatCode>0.00%</c:formatCode>
                <c:ptCount val="24"/>
                <c:pt idx="0">
                  <c:v>0</c:v>
                </c:pt>
                <c:pt idx="1">
                  <c:v>-2.4586609237059074E-3</c:v>
                </c:pt>
                <c:pt idx="2">
                  <c:v>7.1506259578736726E-3</c:v>
                </c:pt>
                <c:pt idx="3">
                  <c:v>-1.3597876437440037E-4</c:v>
                </c:pt>
                <c:pt idx="4">
                  <c:v>2.1913792467925675E-3</c:v>
                </c:pt>
                <c:pt idx="5">
                  <c:v>7.8873970237806901E-3</c:v>
                </c:pt>
                <c:pt idx="6">
                  <c:v>7.5212025267481662E-3</c:v>
                </c:pt>
                <c:pt idx="7">
                  <c:v>5.5851393074699508E-3</c:v>
                </c:pt>
                <c:pt idx="8">
                  <c:v>5.3910924982700503E-3</c:v>
                </c:pt>
                <c:pt idx="9">
                  <c:v>3.0545328556705722E-3</c:v>
                </c:pt>
                <c:pt idx="10">
                  <c:v>6.2765132125349133E-3</c:v>
                </c:pt>
                <c:pt idx="11">
                  <c:v>6.0266073085663329E-3</c:v>
                </c:pt>
                <c:pt idx="12">
                  <c:v>8.749301108730139E-4</c:v>
                </c:pt>
                <c:pt idx="13">
                  <c:v>-2.4918586607120077E-3</c:v>
                </c:pt>
                <c:pt idx="14">
                  <c:v>6.2318696169081688E-3</c:v>
                </c:pt>
                <c:pt idx="15">
                  <c:v>-3.3406366706966595E-4</c:v>
                </c:pt>
                <c:pt idx="16">
                  <c:v>6.1270153245891659E-3</c:v>
                </c:pt>
              </c:numCache>
            </c:numRef>
          </c:val>
          <c:smooth val="0"/>
          <c:extLst>
            <c:ext xmlns:c16="http://schemas.microsoft.com/office/drawing/2014/chart" uri="{C3380CC4-5D6E-409C-BE32-E72D297353CC}">
              <c16:uniqueId val="{00000000-00CE-E34B-9DFD-4747F6043AD3}"/>
            </c:ext>
          </c:extLst>
        </c:ser>
        <c:ser>
          <c:idx val="2"/>
          <c:order val="1"/>
          <c:tx>
            <c:strRef>
              <c:f>'6. Chgs in Tot Share'!$GN$3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Share'!$GN$4:$GN$27</c:f>
              <c:numCache>
                <c:formatCode>0.00%</c:formatCode>
                <c:ptCount val="24"/>
                <c:pt idx="0">
                  <c:v>0</c:v>
                </c:pt>
                <c:pt idx="1">
                  <c:v>-1.1484770946959219E-2</c:v>
                </c:pt>
                <c:pt idx="2">
                  <c:v>4.4282529732091614E-3</c:v>
                </c:pt>
                <c:pt idx="3">
                  <c:v>1.1244299504910493E-2</c:v>
                </c:pt>
                <c:pt idx="4">
                  <c:v>2.1278888134953083E-2</c:v>
                </c:pt>
                <c:pt idx="5">
                  <c:v>2.8559276808572405E-2</c:v>
                </c:pt>
                <c:pt idx="6">
                  <c:v>2.7713978974485888E-2</c:v>
                </c:pt>
                <c:pt idx="7">
                  <c:v>3.2393917435008177E-2</c:v>
                </c:pt>
                <c:pt idx="8">
                  <c:v>2.6772496342808493E-2</c:v>
                </c:pt>
                <c:pt idx="9">
                  <c:v>2.6887230758260782E-2</c:v>
                </c:pt>
                <c:pt idx="10">
                  <c:v>2.6426890015602163E-2</c:v>
                </c:pt>
                <c:pt idx="11">
                  <c:v>2.7461575824568509E-2</c:v>
                </c:pt>
                <c:pt idx="12">
                  <c:v>3.2127744812836402E-2</c:v>
                </c:pt>
                <c:pt idx="13">
                  <c:v>3.101946123777094E-2</c:v>
                </c:pt>
                <c:pt idx="14">
                  <c:v>3.0140788647103994E-2</c:v>
                </c:pt>
                <c:pt idx="15">
                  <c:v>2.9196893099125223E-2</c:v>
                </c:pt>
                <c:pt idx="16">
                  <c:v>3.5391429391861434E-2</c:v>
                </c:pt>
              </c:numCache>
            </c:numRef>
          </c:val>
          <c:smooth val="0"/>
          <c:extLst>
            <c:ext xmlns:c16="http://schemas.microsoft.com/office/drawing/2014/chart" uri="{C3380CC4-5D6E-409C-BE32-E72D297353CC}">
              <c16:uniqueId val="{00000001-00CE-E34B-9DFD-4747F6043AD3}"/>
            </c:ext>
          </c:extLst>
        </c:ser>
        <c:ser>
          <c:idx val="4"/>
          <c:order val="2"/>
          <c:tx>
            <c:strRef>
              <c:f>'6. Chgs in Tot Share'!$GP$3</c:f>
              <c:strCache>
                <c:ptCount val="1"/>
                <c:pt idx="0">
                  <c:v> Mortgages </c:v>
                </c:pt>
              </c:strCache>
            </c:strRef>
          </c:tx>
          <c:spPr>
            <a:ln w="28575" cap="rnd">
              <a:solidFill>
                <a:srgbClr val="DD5A0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Share'!$GP$4:$GP$27</c:f>
              <c:numCache>
                <c:formatCode>0.00%</c:formatCode>
                <c:ptCount val="24"/>
                <c:pt idx="0">
                  <c:v>0</c:v>
                </c:pt>
                <c:pt idx="1">
                  <c:v>-5.2024774161571431E-3</c:v>
                </c:pt>
                <c:pt idx="2">
                  <c:v>-2.4560639725035704E-3</c:v>
                </c:pt>
                <c:pt idx="3">
                  <c:v>-3.5058879224441905E-3</c:v>
                </c:pt>
                <c:pt idx="4">
                  <c:v>-2.2063528130072969E-3</c:v>
                </c:pt>
                <c:pt idx="5">
                  <c:v>-2.6176820211054646E-4</c:v>
                </c:pt>
                <c:pt idx="6">
                  <c:v>1.3216575952371757E-3</c:v>
                </c:pt>
                <c:pt idx="7">
                  <c:v>5.7520789100060253E-3</c:v>
                </c:pt>
                <c:pt idx="8">
                  <c:v>9.67483685946007E-3</c:v>
                </c:pt>
                <c:pt idx="9">
                  <c:v>1.5040715092840874E-2</c:v>
                </c:pt>
                <c:pt idx="10">
                  <c:v>1.9641302616942562E-2</c:v>
                </c:pt>
                <c:pt idx="11">
                  <c:v>2.3552873050416083E-2</c:v>
                </c:pt>
                <c:pt idx="12">
                  <c:v>2.7473706784538473E-2</c:v>
                </c:pt>
                <c:pt idx="13">
                  <c:v>3.1731446810640461E-2</c:v>
                </c:pt>
                <c:pt idx="14">
                  <c:v>3.6487281355232035E-2</c:v>
                </c:pt>
                <c:pt idx="15">
                  <c:v>3.5470225852440473E-2</c:v>
                </c:pt>
                <c:pt idx="16">
                  <c:v>3.6349399515556165E-2</c:v>
                </c:pt>
              </c:numCache>
            </c:numRef>
          </c:val>
          <c:smooth val="0"/>
          <c:extLst>
            <c:ext xmlns:c16="http://schemas.microsoft.com/office/drawing/2014/chart" uri="{C3380CC4-5D6E-409C-BE32-E72D297353CC}">
              <c16:uniqueId val="{00000002-00CE-E34B-9DFD-4747F6043AD3}"/>
            </c:ext>
          </c:extLst>
        </c:ser>
        <c:ser>
          <c:idx val="1"/>
          <c:order val="3"/>
          <c:tx>
            <c:strRef>
              <c:f>'6. Chgs in Tot Share'!$GQ$3</c:f>
              <c:strCache>
                <c:ptCount val="1"/>
                <c:pt idx="0">
                  <c:v> Real Secured Personal Loans </c:v>
                </c:pt>
              </c:strCache>
            </c:strRef>
          </c:tx>
          <c:spPr>
            <a:ln w="28575" cap="rnd">
              <a:solidFill>
                <a:srgbClr val="0070C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Share'!$GQ$4:$GQ$27</c:f>
              <c:numCache>
                <c:formatCode>0.00%</c:formatCode>
                <c:ptCount val="24"/>
                <c:pt idx="0">
                  <c:v>0</c:v>
                </c:pt>
                <c:pt idx="1">
                  <c:v>-1.047656888878711E-2</c:v>
                </c:pt>
                <c:pt idx="2">
                  <c:v>-1.6256129879286603E-2</c:v>
                </c:pt>
                <c:pt idx="3">
                  <c:v>-2.0150022083553886E-2</c:v>
                </c:pt>
                <c:pt idx="4">
                  <c:v>-2.2044840536820869E-2</c:v>
                </c:pt>
                <c:pt idx="5">
                  <c:v>-2.6611792584658487E-2</c:v>
                </c:pt>
                <c:pt idx="6">
                  <c:v>-2.784671635550617E-2</c:v>
                </c:pt>
                <c:pt idx="7">
                  <c:v>-3.2769566630049152E-2</c:v>
                </c:pt>
                <c:pt idx="8">
                  <c:v>-3.6593376402149241E-2</c:v>
                </c:pt>
                <c:pt idx="9">
                  <c:v>-4.1192518491499484E-2</c:v>
                </c:pt>
                <c:pt idx="10">
                  <c:v>-4.6579895974464824E-2</c:v>
                </c:pt>
                <c:pt idx="11">
                  <c:v>-5.4747950644261432E-2</c:v>
                </c:pt>
                <c:pt idx="12">
                  <c:v>-5.9891777947372084E-2</c:v>
                </c:pt>
                <c:pt idx="13">
                  <c:v>-6.6712788080931534E-2</c:v>
                </c:pt>
                <c:pt idx="14">
                  <c:v>-6.9557699674641774E-2</c:v>
                </c:pt>
                <c:pt idx="15">
                  <c:v>-8.0252827337923757E-2</c:v>
                </c:pt>
                <c:pt idx="16">
                  <c:v>-8.2200849464971609E-2</c:v>
                </c:pt>
              </c:numCache>
            </c:numRef>
          </c:val>
          <c:smooth val="0"/>
          <c:extLst>
            <c:ext xmlns:c16="http://schemas.microsoft.com/office/drawing/2014/chart" uri="{C3380CC4-5D6E-409C-BE32-E72D297353CC}">
              <c16:uniqueId val="{00000003-00CE-E34B-9DFD-4747F6043AD3}"/>
            </c:ext>
          </c:extLst>
        </c:ser>
        <c:ser>
          <c:idx val="5"/>
          <c:order val="4"/>
          <c:tx>
            <c:strRef>
              <c:f>'6. Chgs in Tot Share'!$GR$3</c:f>
              <c:strCache>
                <c:ptCount val="1"/>
                <c:pt idx="0">
                  <c:v> Other Personal Loans </c:v>
                </c:pt>
              </c:strCache>
            </c:strRef>
          </c:tx>
          <c:spPr>
            <a:ln w="28575" cap="rnd">
              <a:solidFill>
                <a:srgbClr val="00B0F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Share'!$GR$4:$GR$27</c:f>
              <c:numCache>
                <c:formatCode>0.00%</c:formatCode>
                <c:ptCount val="24"/>
                <c:pt idx="0">
                  <c:v>0</c:v>
                </c:pt>
                <c:pt idx="1">
                  <c:v>-2.858713444593724E-3</c:v>
                </c:pt>
                <c:pt idx="2">
                  <c:v>-2.004733321517804E-3</c:v>
                </c:pt>
                <c:pt idx="3">
                  <c:v>-4.5802973031364609E-3</c:v>
                </c:pt>
                <c:pt idx="4">
                  <c:v>-4.259496504624127E-3</c:v>
                </c:pt>
                <c:pt idx="5">
                  <c:v>-4.4282477459913535E-3</c:v>
                </c:pt>
                <c:pt idx="6">
                  <c:v>-1.6908908847858989E-3</c:v>
                </c:pt>
                <c:pt idx="7">
                  <c:v>-4.9586244727297555E-3</c:v>
                </c:pt>
                <c:pt idx="8">
                  <c:v>-2.6944676623900225E-3</c:v>
                </c:pt>
                <c:pt idx="9">
                  <c:v>-1.9285667178440291E-3</c:v>
                </c:pt>
                <c:pt idx="10">
                  <c:v>-4.1046210481380484E-3</c:v>
                </c:pt>
                <c:pt idx="11">
                  <c:v>-8.2767332537179853E-4</c:v>
                </c:pt>
                <c:pt idx="12">
                  <c:v>-9.1604659306896243E-4</c:v>
                </c:pt>
                <c:pt idx="13">
                  <c:v>-4.1615031983248145E-3</c:v>
                </c:pt>
                <c:pt idx="14">
                  <c:v>-1.9054100994743458E-3</c:v>
                </c:pt>
                <c:pt idx="15">
                  <c:v>-6.4556829326954729E-3</c:v>
                </c:pt>
                <c:pt idx="16">
                  <c:v>-6.6094529357839608E-3</c:v>
                </c:pt>
              </c:numCache>
            </c:numRef>
          </c:val>
          <c:smooth val="0"/>
          <c:extLst>
            <c:ext xmlns:c16="http://schemas.microsoft.com/office/drawing/2014/chart" uri="{C3380CC4-5D6E-409C-BE32-E72D297353CC}">
              <c16:uniqueId val="{00000004-00CE-E34B-9DFD-4747F6043AD3}"/>
            </c:ext>
          </c:extLst>
        </c:ser>
        <c:dLbls>
          <c:showLegendKey val="0"/>
          <c:showVal val="0"/>
          <c:showCatName val="0"/>
          <c:showSerName val="0"/>
          <c:showPercent val="0"/>
          <c:showBubbleSize val="0"/>
        </c:dLbls>
        <c:smooth val="0"/>
        <c:axId val="402564776"/>
        <c:axId val="402568696"/>
      </c:lineChart>
      <c:catAx>
        <c:axId val="40256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8696"/>
        <c:crosses val="autoZero"/>
        <c:auto val="1"/>
        <c:lblAlgn val="ctr"/>
        <c:lblOffset val="100"/>
        <c:noMultiLvlLbl val="0"/>
      </c:catAx>
      <c:valAx>
        <c:axId val="4025686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4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Royal Bank</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977218023805521"/>
          <c:y val="0.15851696543031404"/>
          <c:w val="0.8093274518832112"/>
          <c:h val="0.61253546419986216"/>
        </c:manualLayout>
      </c:layout>
      <c:lineChart>
        <c:grouping val="standard"/>
        <c:varyColors val="0"/>
        <c:ser>
          <c:idx val="0"/>
          <c:order val="0"/>
          <c:tx>
            <c:strRef>
              <c:f>'Qtrly Share Change'!$BJ$2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Change'!$BJ$3:$BJ$23</c:f>
              <c:numCache>
                <c:formatCode>0.00%</c:formatCode>
                <c:ptCount val="21"/>
                <c:pt idx="0">
                  <c:v>0</c:v>
                </c:pt>
                <c:pt idx="1">
                  <c:v>-2.9699010715837975E-3</c:v>
                </c:pt>
                <c:pt idx="2">
                  <c:v>-1.9337918107534532E-2</c:v>
                </c:pt>
                <c:pt idx="3">
                  <c:v>-4.4143417095656359E-3</c:v>
                </c:pt>
                <c:pt idx="4">
                  <c:v>1.8872303256039889E-4</c:v>
                </c:pt>
                <c:pt idx="5">
                  <c:v>-1.075698954768462E-2</c:v>
                </c:pt>
                <c:pt idx="6">
                  <c:v>-1.9372311412442399E-2</c:v>
                </c:pt>
                <c:pt idx="7">
                  <c:v>-4.8673121535916804E-2</c:v>
                </c:pt>
                <c:pt idx="8">
                  <c:v>-5.6463084619647066E-2</c:v>
                </c:pt>
                <c:pt idx="9">
                  <c:v>-5.7289392666256253E-2</c:v>
                </c:pt>
                <c:pt idx="10">
                  <c:v>-5.1346198410505771E-2</c:v>
                </c:pt>
                <c:pt idx="11">
                  <c:v>-5.3156333633925794E-2</c:v>
                </c:pt>
                <c:pt idx="12">
                  <c:v>-6.7862901179088955E-2</c:v>
                </c:pt>
                <c:pt idx="13">
                  <c:v>-6.0491402048551302E-2</c:v>
                </c:pt>
                <c:pt idx="14">
                  <c:v>-5.6162613828799064E-2</c:v>
                </c:pt>
                <c:pt idx="15">
                  <c:v>-4.9476608751408191E-2</c:v>
                </c:pt>
                <c:pt idx="16">
                  <c:v>-4.9605859747659138E-2</c:v>
                </c:pt>
                <c:pt idx="17">
                  <c:v>-4.2327529819416045E-2</c:v>
                </c:pt>
                <c:pt idx="18">
                  <c:v>-4.6573203822755954E-2</c:v>
                </c:pt>
                <c:pt idx="19">
                  <c:v>-4.8644967215315665E-2</c:v>
                </c:pt>
                <c:pt idx="20">
                  <c:v>-4.6453191552213328E-2</c:v>
                </c:pt>
              </c:numCache>
            </c:numRef>
          </c:val>
          <c:smooth val="0"/>
          <c:extLst>
            <c:ext xmlns:c16="http://schemas.microsoft.com/office/drawing/2014/chart" uri="{C3380CC4-5D6E-409C-BE32-E72D297353CC}">
              <c16:uniqueId val="{00000000-9C38-D64B-AF49-67DCBB7FB5EF}"/>
            </c:ext>
          </c:extLst>
        </c:ser>
        <c:ser>
          <c:idx val="2"/>
          <c:order val="1"/>
          <c:tx>
            <c:strRef>
              <c:f>'Qtrly Share Change'!$BK$2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Change'!$BK$3:$BK$23</c:f>
              <c:numCache>
                <c:formatCode>0.00%</c:formatCode>
                <c:ptCount val="21"/>
                <c:pt idx="0">
                  <c:v>0</c:v>
                </c:pt>
                <c:pt idx="1">
                  <c:v>-6.6993321415824165E-3</c:v>
                </c:pt>
                <c:pt idx="2">
                  <c:v>-1.7193301824098697E-2</c:v>
                </c:pt>
                <c:pt idx="3">
                  <c:v>-2.0359016166796327E-2</c:v>
                </c:pt>
                <c:pt idx="4">
                  <c:v>-4.6768189921182462E-3</c:v>
                </c:pt>
                <c:pt idx="5">
                  <c:v>1.5895316377840921E-2</c:v>
                </c:pt>
                <c:pt idx="6">
                  <c:v>8.4845598216983006E-3</c:v>
                </c:pt>
                <c:pt idx="7">
                  <c:v>-6.2912126469702769E-3</c:v>
                </c:pt>
                <c:pt idx="8">
                  <c:v>-1.4856359528261795E-2</c:v>
                </c:pt>
                <c:pt idx="9">
                  <c:v>-1.3351938437212354E-2</c:v>
                </c:pt>
                <c:pt idx="10">
                  <c:v>-1.3913098400505693E-2</c:v>
                </c:pt>
                <c:pt idx="11">
                  <c:v>4.506364897527701E-4</c:v>
                </c:pt>
                <c:pt idx="12">
                  <c:v>1.0019393087468508E-2</c:v>
                </c:pt>
                <c:pt idx="13">
                  <c:v>-1.2544033350017291E-2</c:v>
                </c:pt>
                <c:pt idx="14">
                  <c:v>-2.1697474519267835E-2</c:v>
                </c:pt>
                <c:pt idx="15">
                  <c:v>-8.4577550473653972E-3</c:v>
                </c:pt>
                <c:pt idx="16">
                  <c:v>2.69144292665335E-3</c:v>
                </c:pt>
                <c:pt idx="17">
                  <c:v>1.9021825881566454E-2</c:v>
                </c:pt>
                <c:pt idx="18">
                  <c:v>1.8202070099240027E-2</c:v>
                </c:pt>
                <c:pt idx="19">
                  <c:v>2.3398261169619773E-2</c:v>
                </c:pt>
                <c:pt idx="20">
                  <c:v>1.8803661699450892E-2</c:v>
                </c:pt>
              </c:numCache>
            </c:numRef>
          </c:val>
          <c:smooth val="0"/>
          <c:extLst>
            <c:ext xmlns:c16="http://schemas.microsoft.com/office/drawing/2014/chart" uri="{C3380CC4-5D6E-409C-BE32-E72D297353CC}">
              <c16:uniqueId val="{00000001-9C38-D64B-AF49-67DCBB7FB5EF}"/>
            </c:ext>
          </c:extLst>
        </c:ser>
        <c:ser>
          <c:idx val="4"/>
          <c:order val="2"/>
          <c:tx>
            <c:strRef>
              <c:f>'Qtrly Share Change'!$BM$2</c:f>
              <c:strCache>
                <c:ptCount val="1"/>
                <c:pt idx="0">
                  <c:v> Mortgages </c:v>
                </c:pt>
              </c:strCache>
            </c:strRef>
          </c:tx>
          <c:spPr>
            <a:ln w="28575" cap="rnd">
              <a:solidFill>
                <a:srgbClr val="DD5A01"/>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Change'!$BM$3:$BM$23</c:f>
              <c:numCache>
                <c:formatCode>0.00%</c:formatCode>
                <c:ptCount val="21"/>
                <c:pt idx="0">
                  <c:v>0</c:v>
                </c:pt>
                <c:pt idx="1">
                  <c:v>-3.552259595535769E-3</c:v>
                </c:pt>
                <c:pt idx="2">
                  <c:v>1.3906747807977775E-3</c:v>
                </c:pt>
                <c:pt idx="3">
                  <c:v>4.491129163874944E-3</c:v>
                </c:pt>
                <c:pt idx="4">
                  <c:v>6.3501011972683114E-3</c:v>
                </c:pt>
                <c:pt idx="5">
                  <c:v>6.9630500608301414E-3</c:v>
                </c:pt>
                <c:pt idx="6">
                  <c:v>-1.6427476141744409E-3</c:v>
                </c:pt>
                <c:pt idx="7">
                  <c:v>-5.6204111107749054E-3</c:v>
                </c:pt>
                <c:pt idx="8">
                  <c:v>-7.0142200316656335E-3</c:v>
                </c:pt>
                <c:pt idx="9">
                  <c:v>-1.0338800524966838E-2</c:v>
                </c:pt>
                <c:pt idx="10">
                  <c:v>-8.0641313703337034E-3</c:v>
                </c:pt>
                <c:pt idx="11">
                  <c:v>-2.9658040365106333E-3</c:v>
                </c:pt>
                <c:pt idx="12">
                  <c:v>-2.2370835932849832E-3</c:v>
                </c:pt>
                <c:pt idx="13">
                  <c:v>-5.4968173556714708E-3</c:v>
                </c:pt>
                <c:pt idx="14">
                  <c:v>-2.0124202865685874E-3</c:v>
                </c:pt>
                <c:pt idx="15">
                  <c:v>3.9080081305411499E-4</c:v>
                </c:pt>
                <c:pt idx="16">
                  <c:v>-3.1196445426098763E-3</c:v>
                </c:pt>
                <c:pt idx="17">
                  <c:v>1.7753976168714907E-3</c:v>
                </c:pt>
                <c:pt idx="18">
                  <c:v>1.5926526233919259E-2</c:v>
                </c:pt>
                <c:pt idx="19">
                  <c:v>2.7900582538056055E-2</c:v>
                </c:pt>
                <c:pt idx="20">
                  <c:v>3.3756164840695588E-2</c:v>
                </c:pt>
              </c:numCache>
            </c:numRef>
          </c:val>
          <c:smooth val="0"/>
          <c:extLst>
            <c:ext xmlns:c16="http://schemas.microsoft.com/office/drawing/2014/chart" uri="{C3380CC4-5D6E-409C-BE32-E72D297353CC}">
              <c16:uniqueId val="{00000002-9C38-D64B-AF49-67DCBB7FB5EF}"/>
            </c:ext>
          </c:extLst>
        </c:ser>
        <c:ser>
          <c:idx val="1"/>
          <c:order val="3"/>
          <c:tx>
            <c:strRef>
              <c:f>'Qtrly Share Change'!$BN$2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Change'!$BN$3:$BN$23</c:f>
              <c:numCache>
                <c:formatCode>0.00%</c:formatCode>
                <c:ptCount val="21"/>
                <c:pt idx="0">
                  <c:v>0</c:v>
                </c:pt>
                <c:pt idx="1">
                  <c:v>-1.146304042311606E-2</c:v>
                </c:pt>
                <c:pt idx="2">
                  <c:v>-2.2351211010919147E-2</c:v>
                </c:pt>
                <c:pt idx="3">
                  <c:v>-3.0451394423503156E-2</c:v>
                </c:pt>
                <c:pt idx="4">
                  <c:v>-4.9859186953208727E-2</c:v>
                </c:pt>
                <c:pt idx="5">
                  <c:v>-5.1672909137222452E-2</c:v>
                </c:pt>
                <c:pt idx="6">
                  <c:v>-6.5635034100403042E-2</c:v>
                </c:pt>
                <c:pt idx="7">
                  <c:v>-7.9064977491523483E-2</c:v>
                </c:pt>
                <c:pt idx="8">
                  <c:v>-9.2665882583062034E-2</c:v>
                </c:pt>
                <c:pt idx="9">
                  <c:v>-9.5626475312910297E-2</c:v>
                </c:pt>
                <c:pt idx="10">
                  <c:v>-0.11416642774913208</c:v>
                </c:pt>
                <c:pt idx="11">
                  <c:v>-0.13925203965582392</c:v>
                </c:pt>
                <c:pt idx="12">
                  <c:v>-0.15537091713237888</c:v>
                </c:pt>
                <c:pt idx="13">
                  <c:v>-0.16356421095232196</c:v>
                </c:pt>
                <c:pt idx="14">
                  <c:v>-0.18758268124761665</c:v>
                </c:pt>
                <c:pt idx="15">
                  <c:v>-0.20271321440050405</c:v>
                </c:pt>
                <c:pt idx="16">
                  <c:v>-0.21877856073725957</c:v>
                </c:pt>
                <c:pt idx="17">
                  <c:v>-0.22491503337308646</c:v>
                </c:pt>
                <c:pt idx="18">
                  <c:v>-0.23555546505933947</c:v>
                </c:pt>
                <c:pt idx="19">
                  <c:v>-0.25046413752400309</c:v>
                </c:pt>
                <c:pt idx="20">
                  <c:v>-0.26669773314402861</c:v>
                </c:pt>
              </c:numCache>
            </c:numRef>
          </c:val>
          <c:smooth val="0"/>
          <c:extLst>
            <c:ext xmlns:c16="http://schemas.microsoft.com/office/drawing/2014/chart" uri="{C3380CC4-5D6E-409C-BE32-E72D297353CC}">
              <c16:uniqueId val="{00000003-9C38-D64B-AF49-67DCBB7FB5EF}"/>
            </c:ext>
          </c:extLst>
        </c:ser>
        <c:ser>
          <c:idx val="5"/>
          <c:order val="4"/>
          <c:tx>
            <c:strRef>
              <c:f>'Qtrly Share Change'!$BO$2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Change'!$BO$3:$BO$23</c:f>
              <c:numCache>
                <c:formatCode>0.00%</c:formatCode>
                <c:ptCount val="21"/>
                <c:pt idx="0">
                  <c:v>0</c:v>
                </c:pt>
                <c:pt idx="1">
                  <c:v>-8.5297377299255028E-3</c:v>
                </c:pt>
                <c:pt idx="2">
                  <c:v>-1.6919852702430821E-2</c:v>
                </c:pt>
                <c:pt idx="3">
                  <c:v>-2.8606257239459608E-2</c:v>
                </c:pt>
                <c:pt idx="4">
                  <c:v>-3.8019720118528867E-2</c:v>
                </c:pt>
                <c:pt idx="5">
                  <c:v>-4.6943150272425994E-2</c:v>
                </c:pt>
                <c:pt idx="6">
                  <c:v>-5.462573639584363E-2</c:v>
                </c:pt>
                <c:pt idx="7">
                  <c:v>-5.8572084836665345E-2</c:v>
                </c:pt>
                <c:pt idx="8">
                  <c:v>-6.4148124207663443E-2</c:v>
                </c:pt>
                <c:pt idx="9">
                  <c:v>-7.0381590353314316E-2</c:v>
                </c:pt>
                <c:pt idx="10">
                  <c:v>-6.9382748874214834E-2</c:v>
                </c:pt>
                <c:pt idx="11">
                  <c:v>-7.268532137965325E-2</c:v>
                </c:pt>
                <c:pt idx="12">
                  <c:v>-7.1337315098959325E-2</c:v>
                </c:pt>
                <c:pt idx="13">
                  <c:v>-7.4409107135312624E-2</c:v>
                </c:pt>
                <c:pt idx="14">
                  <c:v>-7.0958917405141014E-2</c:v>
                </c:pt>
                <c:pt idx="15">
                  <c:v>-7.6331370457407552E-2</c:v>
                </c:pt>
                <c:pt idx="16">
                  <c:v>-8.056204739029324E-2</c:v>
                </c:pt>
                <c:pt idx="17">
                  <c:v>-7.7893193323663804E-2</c:v>
                </c:pt>
                <c:pt idx="18">
                  <c:v>-7.8112727034660004E-2</c:v>
                </c:pt>
                <c:pt idx="19">
                  <c:v>-7.7177493958624721E-2</c:v>
                </c:pt>
                <c:pt idx="20">
                  <c:v>-8.2294282264611884E-2</c:v>
                </c:pt>
              </c:numCache>
            </c:numRef>
          </c:val>
          <c:smooth val="0"/>
          <c:extLst>
            <c:ext xmlns:c16="http://schemas.microsoft.com/office/drawing/2014/chart" uri="{C3380CC4-5D6E-409C-BE32-E72D297353CC}">
              <c16:uniqueId val="{00000004-9C38-D64B-AF49-67DCBB7FB5EF}"/>
            </c:ext>
          </c:extLst>
        </c:ser>
        <c:dLbls>
          <c:showLegendKey val="0"/>
          <c:showVal val="0"/>
          <c:showCatName val="0"/>
          <c:showSerName val="0"/>
          <c:showPercent val="0"/>
          <c:showBubbleSize val="0"/>
        </c:dLbls>
        <c:smooth val="0"/>
        <c:axId val="402564776"/>
        <c:axId val="402568696"/>
      </c:lineChart>
      <c:catAx>
        <c:axId val="40256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8696"/>
        <c:crosses val="autoZero"/>
        <c:auto val="1"/>
        <c:lblAlgn val="ctr"/>
        <c:lblOffset val="100"/>
        <c:noMultiLvlLbl val="0"/>
      </c:catAx>
      <c:valAx>
        <c:axId val="4025686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4776"/>
        <c:crosses val="autoZero"/>
        <c:crossBetween val="between"/>
      </c:valAx>
      <c:spPr>
        <a:noFill/>
        <a:ln>
          <a:noFill/>
        </a:ln>
        <a:effectLst/>
      </c:spPr>
    </c:plotArea>
    <c:legend>
      <c:legendPos val="b"/>
      <c:layout>
        <c:manualLayout>
          <c:xMode val="edge"/>
          <c:yMode val="edge"/>
          <c:x val="1.3268358709789512E-3"/>
          <c:y val="0.79712089440978029"/>
          <c:w val="0.97738878910119309"/>
          <c:h val="0.185629463656113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TDCT</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82099396666325"/>
          <c:y val="0.15372541202597309"/>
          <c:w val="0.84246472031905106"/>
          <c:h val="0.62703554244031068"/>
        </c:manualLayout>
      </c:layout>
      <c:lineChart>
        <c:grouping val="standard"/>
        <c:varyColors val="0"/>
        <c:ser>
          <c:idx val="0"/>
          <c:order val="0"/>
          <c:tx>
            <c:strRef>
              <c:f>'6. Chgs in Tot Share'!$GU$3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Share'!$GU$4:$GU$27</c:f>
              <c:numCache>
                <c:formatCode>0.00%</c:formatCode>
                <c:ptCount val="24"/>
                <c:pt idx="0">
                  <c:v>0</c:v>
                </c:pt>
                <c:pt idx="1">
                  <c:v>-9.3423870335614095E-3</c:v>
                </c:pt>
                <c:pt idx="2">
                  <c:v>-1.013435480177583E-2</c:v>
                </c:pt>
                <c:pt idx="3">
                  <c:v>-6.8531932121625762E-3</c:v>
                </c:pt>
                <c:pt idx="4">
                  <c:v>-9.3453046160775332E-3</c:v>
                </c:pt>
                <c:pt idx="5">
                  <c:v>-3.2963997820836736E-3</c:v>
                </c:pt>
                <c:pt idx="6">
                  <c:v>2.6393527066273367E-3</c:v>
                </c:pt>
                <c:pt idx="7">
                  <c:v>4.4653043964499733E-3</c:v>
                </c:pt>
                <c:pt idx="8">
                  <c:v>-2.2049348964547195E-3</c:v>
                </c:pt>
                <c:pt idx="9">
                  <c:v>6.3117866699548091E-4</c:v>
                </c:pt>
                <c:pt idx="10">
                  <c:v>3.5329755764863602E-3</c:v>
                </c:pt>
                <c:pt idx="11">
                  <c:v>2.2555387980833239E-3</c:v>
                </c:pt>
                <c:pt idx="12">
                  <c:v>7.8256295737188489E-4</c:v>
                </c:pt>
                <c:pt idx="13">
                  <c:v>1.2008093835740668E-3</c:v>
                </c:pt>
                <c:pt idx="14">
                  <c:v>3.6685970030330131E-3</c:v>
                </c:pt>
                <c:pt idx="15">
                  <c:v>-1.1959167944498687E-3</c:v>
                </c:pt>
                <c:pt idx="16">
                  <c:v>3.5877289638020071E-3</c:v>
                </c:pt>
              </c:numCache>
            </c:numRef>
          </c:val>
          <c:smooth val="0"/>
          <c:extLst>
            <c:ext xmlns:c16="http://schemas.microsoft.com/office/drawing/2014/chart" uri="{C3380CC4-5D6E-409C-BE32-E72D297353CC}">
              <c16:uniqueId val="{00000000-7807-1648-A1DB-219348FD1627}"/>
            </c:ext>
          </c:extLst>
        </c:ser>
        <c:ser>
          <c:idx val="2"/>
          <c:order val="1"/>
          <c:tx>
            <c:strRef>
              <c:f>'6. Chgs in Tot Share'!$GV$3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Share'!$GV$4:$GV$27</c:f>
              <c:numCache>
                <c:formatCode>0.00%</c:formatCode>
                <c:ptCount val="24"/>
                <c:pt idx="0">
                  <c:v>0</c:v>
                </c:pt>
                <c:pt idx="1">
                  <c:v>-2.7835676574535992E-2</c:v>
                </c:pt>
                <c:pt idx="2">
                  <c:v>-2.009312162630315E-2</c:v>
                </c:pt>
                <c:pt idx="3">
                  <c:v>-2.4583680679179109E-2</c:v>
                </c:pt>
                <c:pt idx="4">
                  <c:v>-3.1812907364423229E-2</c:v>
                </c:pt>
                <c:pt idx="5">
                  <c:v>-3.7192288995930876E-2</c:v>
                </c:pt>
                <c:pt idx="6">
                  <c:v>-4.2272334115524855E-2</c:v>
                </c:pt>
                <c:pt idx="7">
                  <c:v>-3.9152089332981074E-2</c:v>
                </c:pt>
                <c:pt idx="8">
                  <c:v>-3.3407865639036888E-2</c:v>
                </c:pt>
                <c:pt idx="9">
                  <c:v>-2.9368061242181075E-2</c:v>
                </c:pt>
                <c:pt idx="10">
                  <c:v>-2.9804231042609524E-2</c:v>
                </c:pt>
                <c:pt idx="11">
                  <c:v>-2.4280658191350883E-2</c:v>
                </c:pt>
                <c:pt idx="12">
                  <c:v>-1.4626336443850365E-2</c:v>
                </c:pt>
                <c:pt idx="13">
                  <c:v>-9.4012835505822966E-3</c:v>
                </c:pt>
                <c:pt idx="14">
                  <c:v>-4.4769223878908318E-3</c:v>
                </c:pt>
                <c:pt idx="15">
                  <c:v>1.2863857211028997E-2</c:v>
                </c:pt>
                <c:pt idx="16">
                  <c:v>2.3707881370767851E-2</c:v>
                </c:pt>
              </c:numCache>
            </c:numRef>
          </c:val>
          <c:smooth val="0"/>
          <c:extLst>
            <c:ext xmlns:c16="http://schemas.microsoft.com/office/drawing/2014/chart" uri="{C3380CC4-5D6E-409C-BE32-E72D297353CC}">
              <c16:uniqueId val="{00000001-7807-1648-A1DB-219348FD1627}"/>
            </c:ext>
          </c:extLst>
        </c:ser>
        <c:ser>
          <c:idx val="1"/>
          <c:order val="2"/>
          <c:tx>
            <c:strRef>
              <c:f>'6. Chgs in Tot Share'!$GX$3</c:f>
              <c:strCache>
                <c:ptCount val="1"/>
                <c:pt idx="0">
                  <c:v> Mortgages </c:v>
                </c:pt>
              </c:strCache>
            </c:strRef>
          </c:tx>
          <c:spPr>
            <a:ln w="28575" cap="rnd">
              <a:solidFill>
                <a:schemeClr val="accent2">
                  <a:lumMod val="75000"/>
                </a:schemeClr>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Share'!$GX$4:$GX$27</c:f>
              <c:numCache>
                <c:formatCode>0.00%</c:formatCode>
                <c:ptCount val="24"/>
                <c:pt idx="0">
                  <c:v>0</c:v>
                </c:pt>
                <c:pt idx="1">
                  <c:v>-7.6620193514748214E-3</c:v>
                </c:pt>
                <c:pt idx="2">
                  <c:v>-1.0420337825844988E-2</c:v>
                </c:pt>
                <c:pt idx="3">
                  <c:v>-1.2578086090202084E-2</c:v>
                </c:pt>
                <c:pt idx="4">
                  <c:v>-1.3042875023874882E-2</c:v>
                </c:pt>
                <c:pt idx="5">
                  <c:v>-1.3324383720724893E-2</c:v>
                </c:pt>
                <c:pt idx="6">
                  <c:v>-1.3350379499687664E-2</c:v>
                </c:pt>
                <c:pt idx="7">
                  <c:v>-1.1285702699770268E-2</c:v>
                </c:pt>
                <c:pt idx="8">
                  <c:v>-9.8282510481741518E-3</c:v>
                </c:pt>
                <c:pt idx="9">
                  <c:v>-9.1181785901137073E-3</c:v>
                </c:pt>
                <c:pt idx="10">
                  <c:v>-7.6606200396025616E-3</c:v>
                </c:pt>
                <c:pt idx="11">
                  <c:v>-7.9059834397318032E-3</c:v>
                </c:pt>
                <c:pt idx="12">
                  <c:v>-7.6502842871665009E-3</c:v>
                </c:pt>
                <c:pt idx="13">
                  <c:v>-7.8200192545660324E-3</c:v>
                </c:pt>
                <c:pt idx="14">
                  <c:v>-9.9183957504336128E-3</c:v>
                </c:pt>
                <c:pt idx="15">
                  <c:v>-8.2367137392634713E-3</c:v>
                </c:pt>
                <c:pt idx="16">
                  <c:v>-8.3903906237774405E-3</c:v>
                </c:pt>
              </c:numCache>
            </c:numRef>
          </c:val>
          <c:smooth val="0"/>
          <c:extLst>
            <c:ext xmlns:c16="http://schemas.microsoft.com/office/drawing/2014/chart" uri="{C3380CC4-5D6E-409C-BE32-E72D297353CC}">
              <c16:uniqueId val="{00000002-7807-1648-A1DB-219348FD1627}"/>
            </c:ext>
          </c:extLst>
        </c:ser>
        <c:ser>
          <c:idx val="5"/>
          <c:order val="3"/>
          <c:tx>
            <c:strRef>
              <c:f>'6. Chgs in Tot Share'!$GY$3</c:f>
              <c:strCache>
                <c:ptCount val="1"/>
                <c:pt idx="0">
                  <c:v> Real Secured Personal Loans </c:v>
                </c:pt>
              </c:strCache>
            </c:strRef>
          </c:tx>
          <c:spPr>
            <a:ln w="28575" cap="rnd">
              <a:solidFill>
                <a:srgbClr val="0070C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Share'!$GY$4:$GY$27</c:f>
              <c:numCache>
                <c:formatCode>0.00%</c:formatCode>
                <c:ptCount val="24"/>
                <c:pt idx="0">
                  <c:v>0</c:v>
                </c:pt>
                <c:pt idx="1">
                  <c:v>2.519872587072652E-3</c:v>
                </c:pt>
                <c:pt idx="2">
                  <c:v>4.3957804358063252E-3</c:v>
                </c:pt>
                <c:pt idx="3">
                  <c:v>6.2477247693469625E-3</c:v>
                </c:pt>
                <c:pt idx="4">
                  <c:v>6.4410072218491149E-3</c:v>
                </c:pt>
                <c:pt idx="5">
                  <c:v>8.1185779285443595E-3</c:v>
                </c:pt>
                <c:pt idx="6">
                  <c:v>9.2684513436323644E-3</c:v>
                </c:pt>
                <c:pt idx="7">
                  <c:v>1.2698771352054088E-2</c:v>
                </c:pt>
                <c:pt idx="8">
                  <c:v>1.5497042163482163E-2</c:v>
                </c:pt>
                <c:pt idx="9">
                  <c:v>1.9208430988596575E-2</c:v>
                </c:pt>
                <c:pt idx="10">
                  <c:v>2.274990456259942E-2</c:v>
                </c:pt>
                <c:pt idx="11">
                  <c:v>2.4402098547780644E-2</c:v>
                </c:pt>
                <c:pt idx="12">
                  <c:v>2.6195493486379898E-2</c:v>
                </c:pt>
                <c:pt idx="13">
                  <c:v>2.7973220650707349E-2</c:v>
                </c:pt>
                <c:pt idx="14">
                  <c:v>2.9038244478292789E-2</c:v>
                </c:pt>
                <c:pt idx="15">
                  <c:v>3.2837068382934431E-2</c:v>
                </c:pt>
                <c:pt idx="16">
                  <c:v>3.3787325460418204E-2</c:v>
                </c:pt>
              </c:numCache>
            </c:numRef>
          </c:val>
          <c:smooth val="0"/>
          <c:extLst>
            <c:ext xmlns:c16="http://schemas.microsoft.com/office/drawing/2014/chart" uri="{C3380CC4-5D6E-409C-BE32-E72D297353CC}">
              <c16:uniqueId val="{00000003-7807-1648-A1DB-219348FD1627}"/>
            </c:ext>
          </c:extLst>
        </c:ser>
        <c:ser>
          <c:idx val="3"/>
          <c:order val="4"/>
          <c:tx>
            <c:strRef>
              <c:f>'6. Chgs in Tot Share'!$GZ$3</c:f>
              <c:strCache>
                <c:ptCount val="1"/>
                <c:pt idx="0">
                  <c:v> Other Personal Loans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Share'!$GZ$4:$GZ$27</c:f>
              <c:numCache>
                <c:formatCode>0.00%</c:formatCode>
                <c:ptCount val="24"/>
                <c:pt idx="0">
                  <c:v>0</c:v>
                </c:pt>
                <c:pt idx="1">
                  <c:v>-3.8127084166579782E-3</c:v>
                </c:pt>
                <c:pt idx="2">
                  <c:v>1.9118574971663882E-3</c:v>
                </c:pt>
                <c:pt idx="3">
                  <c:v>6.6060350987286545E-5</c:v>
                </c:pt>
                <c:pt idx="4">
                  <c:v>3.7483627663892297E-3</c:v>
                </c:pt>
                <c:pt idx="5">
                  <c:v>5.0644602017759248E-3</c:v>
                </c:pt>
                <c:pt idx="6">
                  <c:v>5.2841976820281024E-3</c:v>
                </c:pt>
                <c:pt idx="7">
                  <c:v>6.5122829897704465E-3</c:v>
                </c:pt>
                <c:pt idx="8">
                  <c:v>4.7314740371054769E-3</c:v>
                </c:pt>
                <c:pt idx="9">
                  <c:v>7.7605664273447819E-3</c:v>
                </c:pt>
                <c:pt idx="10">
                  <c:v>5.0811389754974127E-3</c:v>
                </c:pt>
                <c:pt idx="11">
                  <c:v>6.5935669624052114E-3</c:v>
                </c:pt>
                <c:pt idx="12">
                  <c:v>4.7909393405275984E-3</c:v>
                </c:pt>
                <c:pt idx="13">
                  <c:v>4.6431343543319788E-3</c:v>
                </c:pt>
                <c:pt idx="14">
                  <c:v>6.8533584968714636E-3</c:v>
                </c:pt>
                <c:pt idx="15">
                  <c:v>8.7460741120955615E-3</c:v>
                </c:pt>
                <c:pt idx="16">
                  <c:v>1.2556985948629518E-2</c:v>
                </c:pt>
              </c:numCache>
            </c:numRef>
          </c:val>
          <c:smooth val="0"/>
          <c:extLst>
            <c:ext xmlns:c16="http://schemas.microsoft.com/office/drawing/2014/chart" uri="{C3380CC4-5D6E-409C-BE32-E72D297353CC}">
              <c16:uniqueId val="{00000004-7807-1648-A1DB-219348FD1627}"/>
            </c:ext>
          </c:extLst>
        </c:ser>
        <c:dLbls>
          <c:showLegendKey val="0"/>
          <c:showVal val="0"/>
          <c:showCatName val="0"/>
          <c:showSerName val="0"/>
          <c:showPercent val="0"/>
          <c:showBubbleSize val="0"/>
        </c:dLbls>
        <c:smooth val="0"/>
        <c:axId val="402564776"/>
        <c:axId val="402568696"/>
      </c:lineChart>
      <c:catAx>
        <c:axId val="40256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8696"/>
        <c:crosses val="autoZero"/>
        <c:auto val="1"/>
        <c:lblAlgn val="ctr"/>
        <c:lblOffset val="100"/>
        <c:noMultiLvlLbl val="0"/>
      </c:catAx>
      <c:valAx>
        <c:axId val="4025686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4776"/>
        <c:crosses val="autoZero"/>
        <c:crossBetween val="between"/>
      </c:valAx>
      <c:spPr>
        <a:noFill/>
        <a:ln>
          <a:noFill/>
        </a:ln>
        <a:effectLst/>
      </c:spPr>
    </c:plotArea>
    <c:legend>
      <c:legendPos val="b"/>
      <c:layout>
        <c:manualLayout>
          <c:xMode val="edge"/>
          <c:yMode val="edge"/>
          <c:x val="0"/>
          <c:y val="0.86180220557985265"/>
          <c:w val="1"/>
          <c:h val="0.121469564060560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TD Canada Trust</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041341589237024"/>
          <c:y val="0.1531596675415573"/>
          <c:w val="0.83544765013188815"/>
          <c:h val="0.64785258092738407"/>
        </c:manualLayout>
      </c:layout>
      <c:lineChart>
        <c:grouping val="standard"/>
        <c:varyColors val="0"/>
        <c:ser>
          <c:idx val="0"/>
          <c:order val="0"/>
          <c:tx>
            <c:strRef>
              <c:f>'Qtrly Share Change'!$BR$2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Change'!$BR$3:$BR$23</c:f>
              <c:numCache>
                <c:formatCode>0.00%</c:formatCode>
                <c:ptCount val="21"/>
                <c:pt idx="0">
                  <c:v>0</c:v>
                </c:pt>
                <c:pt idx="1">
                  <c:v>-5.0989308640035603E-3</c:v>
                </c:pt>
                <c:pt idx="2">
                  <c:v>-3.471339487566954E-4</c:v>
                </c:pt>
                <c:pt idx="3">
                  <c:v>-5.0592007018749425E-3</c:v>
                </c:pt>
                <c:pt idx="4">
                  <c:v>-7.1728666117400128E-3</c:v>
                </c:pt>
                <c:pt idx="5">
                  <c:v>5.447445724463814E-3</c:v>
                </c:pt>
                <c:pt idx="6">
                  <c:v>7.4169542624984977E-3</c:v>
                </c:pt>
                <c:pt idx="7">
                  <c:v>1.7092216512879881E-2</c:v>
                </c:pt>
                <c:pt idx="8">
                  <c:v>1.4540959942046584E-2</c:v>
                </c:pt>
                <c:pt idx="9">
                  <c:v>1.8682349914958488E-2</c:v>
                </c:pt>
                <c:pt idx="10">
                  <c:v>1.8331700495035672E-2</c:v>
                </c:pt>
                <c:pt idx="11">
                  <c:v>1.9476594024574054E-2</c:v>
                </c:pt>
                <c:pt idx="12">
                  <c:v>2.1968509861451498E-2</c:v>
                </c:pt>
                <c:pt idx="13">
                  <c:v>2.5139457406213102E-2</c:v>
                </c:pt>
                <c:pt idx="14">
                  <c:v>3.4407368694771019E-2</c:v>
                </c:pt>
                <c:pt idx="15">
                  <c:v>3.1047676950384927E-2</c:v>
                </c:pt>
                <c:pt idx="16">
                  <c:v>2.3981708009292557E-2</c:v>
                </c:pt>
                <c:pt idx="17">
                  <c:v>3.3768975427205757E-2</c:v>
                </c:pt>
                <c:pt idx="18">
                  <c:v>3.169845224873126E-2</c:v>
                </c:pt>
                <c:pt idx="19">
                  <c:v>3.1854536669650629E-2</c:v>
                </c:pt>
                <c:pt idx="20">
                  <c:v>3.3435489103040311E-2</c:v>
                </c:pt>
              </c:numCache>
            </c:numRef>
          </c:val>
          <c:smooth val="0"/>
          <c:extLst>
            <c:ext xmlns:c16="http://schemas.microsoft.com/office/drawing/2014/chart" uri="{C3380CC4-5D6E-409C-BE32-E72D297353CC}">
              <c16:uniqueId val="{00000000-4370-F146-88C7-46A1065152BF}"/>
            </c:ext>
          </c:extLst>
        </c:ser>
        <c:ser>
          <c:idx val="2"/>
          <c:order val="1"/>
          <c:tx>
            <c:strRef>
              <c:f>'Qtrly Share Change'!$BS$2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Change'!$BS$3:$BS$23</c:f>
              <c:numCache>
                <c:formatCode>0.00%</c:formatCode>
                <c:ptCount val="21"/>
                <c:pt idx="0">
                  <c:v>0</c:v>
                </c:pt>
                <c:pt idx="1">
                  <c:v>1.6275617270356865E-3</c:v>
                </c:pt>
                <c:pt idx="2">
                  <c:v>-3.5151373082127338E-3</c:v>
                </c:pt>
                <c:pt idx="3">
                  <c:v>-2.232289209106875E-2</c:v>
                </c:pt>
                <c:pt idx="4">
                  <c:v>-3.1076767090800046E-2</c:v>
                </c:pt>
                <c:pt idx="5">
                  <c:v>-4.2286737723393857E-2</c:v>
                </c:pt>
                <c:pt idx="6">
                  <c:v>-5.2226822469376454E-2</c:v>
                </c:pt>
                <c:pt idx="7">
                  <c:v>-5.6327105199296103E-2</c:v>
                </c:pt>
                <c:pt idx="8">
                  <c:v>-5.5592817514200053E-2</c:v>
                </c:pt>
                <c:pt idx="9">
                  <c:v>-6.6301666037250032E-2</c:v>
                </c:pt>
                <c:pt idx="10">
                  <c:v>-7.7383711388043494E-2</c:v>
                </c:pt>
                <c:pt idx="11">
                  <c:v>-7.7824687123277267E-2</c:v>
                </c:pt>
                <c:pt idx="12">
                  <c:v>-8.0167166294975875E-2</c:v>
                </c:pt>
                <c:pt idx="13">
                  <c:v>-0.11067164905749848</c:v>
                </c:pt>
                <c:pt idx="14">
                  <c:v>-0.14145591699319235</c:v>
                </c:pt>
                <c:pt idx="15">
                  <c:v>-0.14836313524253011</c:v>
                </c:pt>
                <c:pt idx="16">
                  <c:v>-0.16929950398034502</c:v>
                </c:pt>
                <c:pt idx="17">
                  <c:v>-0.18436381333465593</c:v>
                </c:pt>
                <c:pt idx="18">
                  <c:v>-0.17337405884282658</c:v>
                </c:pt>
                <c:pt idx="19">
                  <c:v>-0.16081946255445878</c:v>
                </c:pt>
                <c:pt idx="20">
                  <c:v>-0.13883507045446686</c:v>
                </c:pt>
              </c:numCache>
            </c:numRef>
          </c:val>
          <c:smooth val="0"/>
          <c:extLst>
            <c:ext xmlns:c16="http://schemas.microsoft.com/office/drawing/2014/chart" uri="{C3380CC4-5D6E-409C-BE32-E72D297353CC}">
              <c16:uniqueId val="{00000001-4370-F146-88C7-46A1065152BF}"/>
            </c:ext>
          </c:extLst>
        </c:ser>
        <c:ser>
          <c:idx val="4"/>
          <c:order val="2"/>
          <c:tx>
            <c:strRef>
              <c:f>'Qtrly Share Change'!$BU$2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Change'!$BU$3:$BU$23</c:f>
              <c:numCache>
                <c:formatCode>0.00%</c:formatCode>
                <c:ptCount val="21"/>
                <c:pt idx="0">
                  <c:v>0</c:v>
                </c:pt>
                <c:pt idx="1">
                  <c:v>-8.8927626677854348E-3</c:v>
                </c:pt>
                <c:pt idx="2">
                  <c:v>-5.323528025243115E-3</c:v>
                </c:pt>
                <c:pt idx="3">
                  <c:v>-3.2420955985935098E-3</c:v>
                </c:pt>
                <c:pt idx="4">
                  <c:v>-3.6644559965199313E-3</c:v>
                </c:pt>
                <c:pt idx="5">
                  <c:v>-1.0192080390010407E-2</c:v>
                </c:pt>
                <c:pt idx="6">
                  <c:v>-2.1128844738524829E-2</c:v>
                </c:pt>
                <c:pt idx="7">
                  <c:v>-3.4403598385513705E-2</c:v>
                </c:pt>
                <c:pt idx="8">
                  <c:v>-4.7113840032845092E-2</c:v>
                </c:pt>
                <c:pt idx="9">
                  <c:v>-5.6995780260032713E-2</c:v>
                </c:pt>
                <c:pt idx="10">
                  <c:v>-7.1264122001680322E-2</c:v>
                </c:pt>
                <c:pt idx="11">
                  <c:v>-7.9524088396501602E-2</c:v>
                </c:pt>
                <c:pt idx="12">
                  <c:v>-8.6976142656010308E-2</c:v>
                </c:pt>
                <c:pt idx="13">
                  <c:v>-9.0165528902560993E-2</c:v>
                </c:pt>
                <c:pt idx="14">
                  <c:v>-9.4911711984723909E-2</c:v>
                </c:pt>
                <c:pt idx="15">
                  <c:v>-9.557918796075901E-2</c:v>
                </c:pt>
                <c:pt idx="16">
                  <c:v>-0.10695792612319376</c:v>
                </c:pt>
                <c:pt idx="17">
                  <c:v>-0.10759794160489855</c:v>
                </c:pt>
                <c:pt idx="18">
                  <c:v>-0.10339417470489948</c:v>
                </c:pt>
                <c:pt idx="19">
                  <c:v>-0.10247613993711917</c:v>
                </c:pt>
                <c:pt idx="20">
                  <c:v>-0.10486326098230382</c:v>
                </c:pt>
              </c:numCache>
            </c:numRef>
          </c:val>
          <c:smooth val="0"/>
          <c:extLst>
            <c:ext xmlns:c16="http://schemas.microsoft.com/office/drawing/2014/chart" uri="{C3380CC4-5D6E-409C-BE32-E72D297353CC}">
              <c16:uniqueId val="{00000002-4370-F146-88C7-46A1065152BF}"/>
            </c:ext>
          </c:extLst>
        </c:ser>
        <c:ser>
          <c:idx val="1"/>
          <c:order val="3"/>
          <c:tx>
            <c:strRef>
              <c:f>'Qtrly Share Change'!$BV$2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Change'!$BV$3:$BV$23</c:f>
              <c:numCache>
                <c:formatCode>0.00%</c:formatCode>
                <c:ptCount val="21"/>
                <c:pt idx="0">
                  <c:v>0</c:v>
                </c:pt>
                <c:pt idx="1">
                  <c:v>2.5360090796512605E-3</c:v>
                </c:pt>
                <c:pt idx="2">
                  <c:v>1.0563207549072182E-2</c:v>
                </c:pt>
                <c:pt idx="3">
                  <c:v>1.3744479465051654E-2</c:v>
                </c:pt>
                <c:pt idx="4">
                  <c:v>1.9709978690250821E-2</c:v>
                </c:pt>
                <c:pt idx="5">
                  <c:v>2.3070855589653359E-2</c:v>
                </c:pt>
                <c:pt idx="6">
                  <c:v>3.6061642862202939E-2</c:v>
                </c:pt>
                <c:pt idx="7">
                  <c:v>4.8951927456154481E-2</c:v>
                </c:pt>
                <c:pt idx="8">
                  <c:v>6.2291918439141565E-2</c:v>
                </c:pt>
                <c:pt idx="9">
                  <c:v>7.4503046027003167E-2</c:v>
                </c:pt>
                <c:pt idx="10">
                  <c:v>0.101861205425523</c:v>
                </c:pt>
                <c:pt idx="11">
                  <c:v>0.12658135214907806</c:v>
                </c:pt>
                <c:pt idx="12">
                  <c:v>0.14501255389470999</c:v>
                </c:pt>
                <c:pt idx="13">
                  <c:v>0.16489290200782922</c:v>
                </c:pt>
                <c:pt idx="14">
                  <c:v>0.19400272514766692</c:v>
                </c:pt>
                <c:pt idx="15">
                  <c:v>0.21632845381250745</c:v>
                </c:pt>
                <c:pt idx="16">
                  <c:v>0.22392773922105333</c:v>
                </c:pt>
                <c:pt idx="17">
                  <c:v>0.22760193490454425</c:v>
                </c:pt>
                <c:pt idx="18">
                  <c:v>0.23969221497703136</c:v>
                </c:pt>
                <c:pt idx="19">
                  <c:v>0.2481907779016515</c:v>
                </c:pt>
                <c:pt idx="20">
                  <c:v>0.25626911442645767</c:v>
                </c:pt>
              </c:numCache>
            </c:numRef>
          </c:val>
          <c:smooth val="0"/>
          <c:extLst>
            <c:ext xmlns:c16="http://schemas.microsoft.com/office/drawing/2014/chart" uri="{C3380CC4-5D6E-409C-BE32-E72D297353CC}">
              <c16:uniqueId val="{00000003-4370-F146-88C7-46A1065152BF}"/>
            </c:ext>
          </c:extLst>
        </c:ser>
        <c:ser>
          <c:idx val="5"/>
          <c:order val="4"/>
          <c:tx>
            <c:strRef>
              <c:f>'Qtrly Share Change'!$BW$2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Change'!$BW$3:$BW$23</c:f>
              <c:numCache>
                <c:formatCode>0.00%</c:formatCode>
                <c:ptCount val="21"/>
                <c:pt idx="0">
                  <c:v>0</c:v>
                </c:pt>
                <c:pt idx="1">
                  <c:v>9.9286319918784616E-3</c:v>
                </c:pt>
                <c:pt idx="2">
                  <c:v>1.5718611917086303E-2</c:v>
                </c:pt>
                <c:pt idx="3">
                  <c:v>9.4879376988579144E-3</c:v>
                </c:pt>
                <c:pt idx="4">
                  <c:v>8.2851281651208034E-3</c:v>
                </c:pt>
                <c:pt idx="5">
                  <c:v>1.1373757482462951E-2</c:v>
                </c:pt>
                <c:pt idx="6">
                  <c:v>2.2575625997630383E-2</c:v>
                </c:pt>
                <c:pt idx="7">
                  <c:v>2.0082615306167124E-2</c:v>
                </c:pt>
                <c:pt idx="8">
                  <c:v>1.9548775042611405E-2</c:v>
                </c:pt>
                <c:pt idx="9">
                  <c:v>2.5786563843400147E-2</c:v>
                </c:pt>
                <c:pt idx="10">
                  <c:v>3.059614700907504E-2</c:v>
                </c:pt>
                <c:pt idx="11">
                  <c:v>3.8731236714394407E-2</c:v>
                </c:pt>
                <c:pt idx="12">
                  <c:v>5.1415714799495152E-2</c:v>
                </c:pt>
                <c:pt idx="13">
                  <c:v>5.2241242031481894E-2</c:v>
                </c:pt>
                <c:pt idx="14">
                  <c:v>5.8220381725748359E-2</c:v>
                </c:pt>
                <c:pt idx="15">
                  <c:v>6.3421705806292181E-2</c:v>
                </c:pt>
                <c:pt idx="16">
                  <c:v>6.3491955817425241E-2</c:v>
                </c:pt>
                <c:pt idx="17">
                  <c:v>6.9041036319132151E-2</c:v>
                </c:pt>
                <c:pt idx="18">
                  <c:v>7.1674460594482209E-2</c:v>
                </c:pt>
                <c:pt idx="19">
                  <c:v>6.8516494692210508E-2</c:v>
                </c:pt>
                <c:pt idx="20">
                  <c:v>7.2722470857685087E-2</c:v>
                </c:pt>
              </c:numCache>
            </c:numRef>
          </c:val>
          <c:smooth val="0"/>
          <c:extLst>
            <c:ext xmlns:c16="http://schemas.microsoft.com/office/drawing/2014/chart" uri="{C3380CC4-5D6E-409C-BE32-E72D297353CC}">
              <c16:uniqueId val="{00000004-4370-F146-88C7-46A1065152BF}"/>
            </c:ext>
          </c:extLst>
        </c:ser>
        <c:dLbls>
          <c:showLegendKey val="0"/>
          <c:showVal val="0"/>
          <c:showCatName val="0"/>
          <c:showSerName val="0"/>
          <c:showPercent val="0"/>
          <c:showBubbleSize val="0"/>
        </c:dLbls>
        <c:smooth val="0"/>
        <c:axId val="403022216"/>
        <c:axId val="403022608"/>
      </c:lineChart>
      <c:catAx>
        <c:axId val="403022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022608"/>
        <c:crosses val="autoZero"/>
        <c:auto val="1"/>
        <c:lblAlgn val="ctr"/>
        <c:lblOffset val="100"/>
        <c:noMultiLvlLbl val="0"/>
      </c:catAx>
      <c:valAx>
        <c:axId val="4030226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022216"/>
        <c:crosses val="autoZero"/>
        <c:crossBetween val="between"/>
      </c:valAx>
      <c:spPr>
        <a:noFill/>
        <a:ln>
          <a:noFill/>
        </a:ln>
        <a:effectLst/>
      </c:spPr>
    </c:plotArea>
    <c:legend>
      <c:legendPos val="b"/>
      <c:layout>
        <c:manualLayout>
          <c:xMode val="edge"/>
          <c:yMode val="edge"/>
          <c:x val="0.26437855165878077"/>
          <c:y val="0.8178663604549431"/>
          <c:w val="0.47124289668243852"/>
          <c:h val="0.165466972878390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Scotiabank</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342390178201409"/>
          <c:y val="0.15234353669199541"/>
          <c:w val="0.84039188769167017"/>
          <c:h val="0.66630689962978296"/>
        </c:manualLayout>
      </c:layout>
      <c:lineChart>
        <c:grouping val="standard"/>
        <c:varyColors val="0"/>
        <c:ser>
          <c:idx val="0"/>
          <c:order val="0"/>
          <c:tx>
            <c:strRef>
              <c:f>'6. Chgs in Tot Share'!$HC$3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Share'!$HC$4:$HC$27</c:f>
              <c:numCache>
                <c:formatCode>0.00%</c:formatCode>
                <c:ptCount val="24"/>
                <c:pt idx="0">
                  <c:v>0</c:v>
                </c:pt>
                <c:pt idx="1">
                  <c:v>-9.4973173103948053E-3</c:v>
                </c:pt>
                <c:pt idx="2">
                  <c:v>-1.0646510916164502E-2</c:v>
                </c:pt>
                <c:pt idx="3">
                  <c:v>-1.0745912338008317E-2</c:v>
                </c:pt>
                <c:pt idx="4">
                  <c:v>-1.4370687762003481E-2</c:v>
                </c:pt>
                <c:pt idx="5">
                  <c:v>-2.7994347343492456E-2</c:v>
                </c:pt>
                <c:pt idx="6">
                  <c:v>-3.2211286246878724E-2</c:v>
                </c:pt>
                <c:pt idx="7">
                  <c:v>-4.2421200520013302E-2</c:v>
                </c:pt>
                <c:pt idx="8">
                  <c:v>-4.8078004219321326E-2</c:v>
                </c:pt>
                <c:pt idx="9">
                  <c:v>-4.9715899342983219E-2</c:v>
                </c:pt>
                <c:pt idx="10">
                  <c:v>-5.0434554818288832E-2</c:v>
                </c:pt>
                <c:pt idx="11">
                  <c:v>-4.006287494799509E-2</c:v>
                </c:pt>
                <c:pt idx="12">
                  <c:v>-3.6680409676236501E-2</c:v>
                </c:pt>
                <c:pt idx="13">
                  <c:v>-3.2169280484118934E-2</c:v>
                </c:pt>
                <c:pt idx="14">
                  <c:v>-3.9066797345479506E-2</c:v>
                </c:pt>
                <c:pt idx="15">
                  <c:v>-3.9944994264359213E-2</c:v>
                </c:pt>
                <c:pt idx="16">
                  <c:v>-4.5021212879904571E-2</c:v>
                </c:pt>
              </c:numCache>
            </c:numRef>
          </c:val>
          <c:smooth val="0"/>
          <c:extLst>
            <c:ext xmlns:c16="http://schemas.microsoft.com/office/drawing/2014/chart" uri="{C3380CC4-5D6E-409C-BE32-E72D297353CC}">
              <c16:uniqueId val="{00000000-CAEE-1649-8CDB-A09E8B680D0B}"/>
            </c:ext>
          </c:extLst>
        </c:ser>
        <c:ser>
          <c:idx val="2"/>
          <c:order val="1"/>
          <c:tx>
            <c:strRef>
              <c:f>'6. Chgs in Tot Share'!$HD$3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Share'!$HD$4:$HD$27</c:f>
              <c:numCache>
                <c:formatCode>0.00%</c:formatCode>
                <c:ptCount val="24"/>
                <c:pt idx="0">
                  <c:v>0</c:v>
                </c:pt>
                <c:pt idx="1">
                  <c:v>-1.2612596621928486E-2</c:v>
                </c:pt>
                <c:pt idx="2">
                  <c:v>-5.7216125989245368E-3</c:v>
                </c:pt>
                <c:pt idx="3">
                  <c:v>4.9622831298033179E-3</c:v>
                </c:pt>
                <c:pt idx="4">
                  <c:v>1.3797443752807779E-2</c:v>
                </c:pt>
                <c:pt idx="5">
                  <c:v>3.071930499550863E-2</c:v>
                </c:pt>
                <c:pt idx="6">
                  <c:v>3.5374622977701622E-2</c:v>
                </c:pt>
                <c:pt idx="7">
                  <c:v>3.1097188140939723E-2</c:v>
                </c:pt>
                <c:pt idx="8">
                  <c:v>2.7105742691041212E-2</c:v>
                </c:pt>
                <c:pt idx="9">
                  <c:v>1.8224053397114245E-2</c:v>
                </c:pt>
                <c:pt idx="10">
                  <c:v>1.6684800198957853E-2</c:v>
                </c:pt>
                <c:pt idx="11">
                  <c:v>8.7517799661648039E-3</c:v>
                </c:pt>
                <c:pt idx="12">
                  <c:v>5.300944165672181E-3</c:v>
                </c:pt>
                <c:pt idx="13">
                  <c:v>-8.5705477754455146E-3</c:v>
                </c:pt>
                <c:pt idx="14">
                  <c:v>-1.0027793466690516E-2</c:v>
                </c:pt>
                <c:pt idx="15">
                  <c:v>-2.0215299105239993E-2</c:v>
                </c:pt>
                <c:pt idx="16">
                  <c:v>-2.0148300888243185E-2</c:v>
                </c:pt>
              </c:numCache>
            </c:numRef>
          </c:val>
          <c:smooth val="0"/>
          <c:extLst>
            <c:ext xmlns:c16="http://schemas.microsoft.com/office/drawing/2014/chart" uri="{C3380CC4-5D6E-409C-BE32-E72D297353CC}">
              <c16:uniqueId val="{00000001-CAEE-1649-8CDB-A09E8B680D0B}"/>
            </c:ext>
          </c:extLst>
        </c:ser>
        <c:ser>
          <c:idx val="1"/>
          <c:order val="2"/>
          <c:tx>
            <c:strRef>
              <c:f>'6. Chgs in Tot Share'!$HF$3</c:f>
              <c:strCache>
                <c:ptCount val="1"/>
                <c:pt idx="0">
                  <c:v> Mortgages </c:v>
                </c:pt>
              </c:strCache>
            </c:strRef>
          </c:tx>
          <c:spPr>
            <a:ln w="28575" cap="rnd">
              <a:solidFill>
                <a:schemeClr val="accent3"/>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Share'!$HF$4:$HF$27</c:f>
              <c:numCache>
                <c:formatCode>0.00%</c:formatCode>
                <c:ptCount val="24"/>
                <c:pt idx="0">
                  <c:v>0</c:v>
                </c:pt>
                <c:pt idx="1">
                  <c:v>-2.4613747822613817E-3</c:v>
                </c:pt>
                <c:pt idx="2">
                  <c:v>5.5863101447451412E-4</c:v>
                </c:pt>
                <c:pt idx="3">
                  <c:v>-1.0864755694204821E-3</c:v>
                </c:pt>
                <c:pt idx="4">
                  <c:v>-1.1547998927526931E-3</c:v>
                </c:pt>
                <c:pt idx="5">
                  <c:v>-1.1247486834612985E-3</c:v>
                </c:pt>
                <c:pt idx="6">
                  <c:v>-1.9476286455186731E-3</c:v>
                </c:pt>
                <c:pt idx="7">
                  <c:v>-5.687239346742972E-4</c:v>
                </c:pt>
                <c:pt idx="8">
                  <c:v>4.174335657138659E-3</c:v>
                </c:pt>
                <c:pt idx="9">
                  <c:v>6.7756047039431392E-3</c:v>
                </c:pt>
                <c:pt idx="10">
                  <c:v>1.0846360716147245E-2</c:v>
                </c:pt>
                <c:pt idx="11">
                  <c:v>1.3851800208394651E-2</c:v>
                </c:pt>
                <c:pt idx="12">
                  <c:v>1.0085142717158827E-2</c:v>
                </c:pt>
                <c:pt idx="13">
                  <c:v>9.4298128153360253E-3</c:v>
                </c:pt>
                <c:pt idx="14">
                  <c:v>1.298654696090466E-2</c:v>
                </c:pt>
                <c:pt idx="15">
                  <c:v>1.354113585086566E-2</c:v>
                </c:pt>
                <c:pt idx="16">
                  <c:v>1.5215557034086155E-2</c:v>
                </c:pt>
              </c:numCache>
            </c:numRef>
          </c:val>
          <c:smooth val="0"/>
          <c:extLst>
            <c:ext xmlns:c16="http://schemas.microsoft.com/office/drawing/2014/chart" uri="{C3380CC4-5D6E-409C-BE32-E72D297353CC}">
              <c16:uniqueId val="{00000002-CAEE-1649-8CDB-A09E8B680D0B}"/>
            </c:ext>
          </c:extLst>
        </c:ser>
        <c:ser>
          <c:idx val="5"/>
          <c:order val="3"/>
          <c:tx>
            <c:strRef>
              <c:f>'6. Chgs in Tot Share'!$HG$3</c:f>
              <c:strCache>
                <c:ptCount val="1"/>
                <c:pt idx="0">
                  <c:v> Real Secured Personal Loans </c:v>
                </c:pt>
              </c:strCache>
            </c:strRef>
          </c:tx>
          <c:spPr>
            <a:ln w="28575" cap="rnd">
              <a:solidFill>
                <a:srgbClr val="0070C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Share'!$HG$4:$HG$27</c:f>
              <c:numCache>
                <c:formatCode>0.00%</c:formatCode>
                <c:ptCount val="24"/>
                <c:pt idx="0">
                  <c:v>0</c:v>
                </c:pt>
                <c:pt idx="1">
                  <c:v>-8.6810106473260689E-3</c:v>
                </c:pt>
                <c:pt idx="2">
                  <c:v>3.5760941479250964E-3</c:v>
                </c:pt>
                <c:pt idx="3">
                  <c:v>4.4697032131780076E-3</c:v>
                </c:pt>
                <c:pt idx="4">
                  <c:v>6.4751020401088086E-3</c:v>
                </c:pt>
                <c:pt idx="5">
                  <c:v>7.1113357414180978E-3</c:v>
                </c:pt>
                <c:pt idx="6">
                  <c:v>1.0373983387918827E-2</c:v>
                </c:pt>
                <c:pt idx="7">
                  <c:v>1.1216015943072956E-2</c:v>
                </c:pt>
                <c:pt idx="8">
                  <c:v>9.1748448674438075E-3</c:v>
                </c:pt>
                <c:pt idx="9">
                  <c:v>2.0859914197128085E-3</c:v>
                </c:pt>
                <c:pt idx="10">
                  <c:v>-8.5326300078314963E-4</c:v>
                </c:pt>
                <c:pt idx="11">
                  <c:v>-1.6342232563689445E-3</c:v>
                </c:pt>
                <c:pt idx="12">
                  <c:v>-5.0580590441581981E-3</c:v>
                </c:pt>
                <c:pt idx="13">
                  <c:v>-8.1119173122266106E-3</c:v>
                </c:pt>
                <c:pt idx="14">
                  <c:v>-1.4555973937923386E-2</c:v>
                </c:pt>
                <c:pt idx="15">
                  <c:v>-1.678832095932864E-2</c:v>
                </c:pt>
                <c:pt idx="16">
                  <c:v>-1.6919466628979175E-2</c:v>
                </c:pt>
              </c:numCache>
            </c:numRef>
          </c:val>
          <c:smooth val="0"/>
          <c:extLst>
            <c:ext xmlns:c16="http://schemas.microsoft.com/office/drawing/2014/chart" uri="{C3380CC4-5D6E-409C-BE32-E72D297353CC}">
              <c16:uniqueId val="{00000003-CAEE-1649-8CDB-A09E8B680D0B}"/>
            </c:ext>
          </c:extLst>
        </c:ser>
        <c:ser>
          <c:idx val="3"/>
          <c:order val="4"/>
          <c:tx>
            <c:strRef>
              <c:f>'6. Chgs in Tot Share'!$HH$3</c:f>
              <c:strCache>
                <c:ptCount val="1"/>
                <c:pt idx="0">
                  <c:v> Other Personal Loans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Share'!$HH$4:$HH$27</c:f>
              <c:numCache>
                <c:formatCode>0.00%</c:formatCode>
                <c:ptCount val="24"/>
                <c:pt idx="0">
                  <c:v>0</c:v>
                </c:pt>
                <c:pt idx="1">
                  <c:v>-5.456813070459381E-3</c:v>
                </c:pt>
                <c:pt idx="2">
                  <c:v>-1.3259565423969435E-2</c:v>
                </c:pt>
                <c:pt idx="3">
                  <c:v>8.224795459702953E-5</c:v>
                </c:pt>
                <c:pt idx="4">
                  <c:v>-5.2811136097966364E-3</c:v>
                </c:pt>
                <c:pt idx="5">
                  <c:v>-4.1614501373671382E-3</c:v>
                </c:pt>
                <c:pt idx="6">
                  <c:v>-6.2441728829652149E-3</c:v>
                </c:pt>
                <c:pt idx="7">
                  <c:v>-6.7185608996171093E-3</c:v>
                </c:pt>
                <c:pt idx="8">
                  <c:v>-7.9321209604795561E-3</c:v>
                </c:pt>
                <c:pt idx="9">
                  <c:v>-3.444348988269941E-3</c:v>
                </c:pt>
                <c:pt idx="10">
                  <c:v>-6.3750139599167636E-4</c:v>
                </c:pt>
                <c:pt idx="11">
                  <c:v>-7.5372713380845438E-4</c:v>
                </c:pt>
                <c:pt idx="12">
                  <c:v>3.9897661873641872E-3</c:v>
                </c:pt>
                <c:pt idx="13">
                  <c:v>-1.3157238507826698E-4</c:v>
                </c:pt>
                <c:pt idx="14">
                  <c:v>-3.933987753243562E-3</c:v>
                </c:pt>
                <c:pt idx="15">
                  <c:v>2.6142164692721662E-3</c:v>
                </c:pt>
                <c:pt idx="16">
                  <c:v>-8.0270867996117749E-4</c:v>
                </c:pt>
              </c:numCache>
            </c:numRef>
          </c:val>
          <c:smooth val="0"/>
          <c:extLst>
            <c:ext xmlns:c16="http://schemas.microsoft.com/office/drawing/2014/chart" uri="{C3380CC4-5D6E-409C-BE32-E72D297353CC}">
              <c16:uniqueId val="{00000004-CAEE-1649-8CDB-A09E8B680D0B}"/>
            </c:ext>
          </c:extLst>
        </c:ser>
        <c:dLbls>
          <c:showLegendKey val="0"/>
          <c:showVal val="0"/>
          <c:showCatName val="0"/>
          <c:showSerName val="0"/>
          <c:showPercent val="0"/>
          <c:showBubbleSize val="0"/>
        </c:dLbls>
        <c:smooth val="0"/>
        <c:axId val="402564776"/>
        <c:axId val="402568696"/>
      </c:lineChart>
      <c:catAx>
        <c:axId val="40256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8696"/>
        <c:crosses val="autoZero"/>
        <c:auto val="1"/>
        <c:lblAlgn val="ctr"/>
        <c:lblOffset val="100"/>
        <c:noMultiLvlLbl val="0"/>
      </c:catAx>
      <c:valAx>
        <c:axId val="4025686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4776"/>
        <c:crosses val="autoZero"/>
        <c:crossBetween val="between"/>
      </c:valAx>
      <c:spPr>
        <a:noFill/>
        <a:ln>
          <a:noFill/>
        </a:ln>
        <a:effectLst/>
      </c:spPr>
    </c:plotArea>
    <c:legend>
      <c:legendPos val="b"/>
      <c:layout>
        <c:manualLayout>
          <c:xMode val="edge"/>
          <c:yMode val="edge"/>
          <c:x val="2.8173694571073372E-2"/>
          <c:y val="0.85199259522422843"/>
          <c:w val="0.96996840033153764"/>
          <c:h val="0.131429548571051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Scotiabank</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72828035481569"/>
          <c:y val="0.15851696543031404"/>
          <c:w val="0.81670765467545459"/>
          <c:h val="0.63553498677867004"/>
        </c:manualLayout>
      </c:layout>
      <c:lineChart>
        <c:grouping val="standard"/>
        <c:varyColors val="0"/>
        <c:ser>
          <c:idx val="0"/>
          <c:order val="0"/>
          <c:tx>
            <c:strRef>
              <c:f>'Qtrly Share Change'!$BZ$2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Change'!$BZ$3:$BZ$23</c:f>
              <c:numCache>
                <c:formatCode>0.00%</c:formatCode>
                <c:ptCount val="21"/>
                <c:pt idx="0">
                  <c:v>0</c:v>
                </c:pt>
                <c:pt idx="1">
                  <c:v>7.82473824827838E-3</c:v>
                </c:pt>
                <c:pt idx="2">
                  <c:v>3.3679581787190875E-2</c:v>
                </c:pt>
                <c:pt idx="3">
                  <c:v>3.7440123221392105E-2</c:v>
                </c:pt>
                <c:pt idx="4">
                  <c:v>4.1732550697218387E-2</c:v>
                </c:pt>
                <c:pt idx="5">
                  <c:v>4.0256854427537701E-2</c:v>
                </c:pt>
                <c:pt idx="6">
                  <c:v>4.7947503270438507E-2</c:v>
                </c:pt>
                <c:pt idx="7">
                  <c:v>6.6501940762718884E-2</c:v>
                </c:pt>
                <c:pt idx="8">
                  <c:v>7.2892105276140026E-2</c:v>
                </c:pt>
                <c:pt idx="9">
                  <c:v>6.3295338744940713E-2</c:v>
                </c:pt>
                <c:pt idx="10">
                  <c:v>5.7416555670961419E-2</c:v>
                </c:pt>
                <c:pt idx="11">
                  <c:v>6.30067465642703E-2</c:v>
                </c:pt>
                <c:pt idx="12">
                  <c:v>5.3164381159044406E-2</c:v>
                </c:pt>
                <c:pt idx="13">
                  <c:v>5.4189342066288268E-2</c:v>
                </c:pt>
                <c:pt idx="14">
                  <c:v>5.2751218933404412E-2</c:v>
                </c:pt>
                <c:pt idx="15">
                  <c:v>6.1916046383394041E-2</c:v>
                </c:pt>
                <c:pt idx="16">
                  <c:v>5.0504789638633717E-2</c:v>
                </c:pt>
                <c:pt idx="17">
                  <c:v>2.7710364643184795E-2</c:v>
                </c:pt>
                <c:pt idx="18">
                  <c:v>9.1219351106985244E-3</c:v>
                </c:pt>
                <c:pt idx="19">
                  <c:v>2.2964530760281786E-2</c:v>
                </c:pt>
                <c:pt idx="20">
                  <c:v>2.3082401157712755E-2</c:v>
                </c:pt>
              </c:numCache>
            </c:numRef>
          </c:val>
          <c:smooth val="0"/>
          <c:extLst>
            <c:ext xmlns:c16="http://schemas.microsoft.com/office/drawing/2014/chart" uri="{C3380CC4-5D6E-409C-BE32-E72D297353CC}">
              <c16:uniqueId val="{00000000-4F2F-C243-AD5B-664E65501C26}"/>
            </c:ext>
          </c:extLst>
        </c:ser>
        <c:ser>
          <c:idx val="2"/>
          <c:order val="1"/>
          <c:tx>
            <c:strRef>
              <c:f>'Qtrly Share Change'!$CA$2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Change'!$CA$3:$CA$23</c:f>
              <c:numCache>
                <c:formatCode>0.00%</c:formatCode>
                <c:ptCount val="21"/>
                <c:pt idx="0">
                  <c:v>0</c:v>
                </c:pt>
                <c:pt idx="1">
                  <c:v>-1.4543738169069962E-3</c:v>
                </c:pt>
                <c:pt idx="2">
                  <c:v>-1.5907220550925687E-2</c:v>
                </c:pt>
                <c:pt idx="3">
                  <c:v>-3.8347931903313565E-2</c:v>
                </c:pt>
                <c:pt idx="4">
                  <c:v>-4.1083575006737941E-2</c:v>
                </c:pt>
                <c:pt idx="5">
                  <c:v>-5.772474720862817E-2</c:v>
                </c:pt>
                <c:pt idx="6">
                  <c:v>-9.2648490176572174E-2</c:v>
                </c:pt>
                <c:pt idx="7">
                  <c:v>-0.11273973942486061</c:v>
                </c:pt>
                <c:pt idx="8">
                  <c:v>-0.156854821561903</c:v>
                </c:pt>
                <c:pt idx="9">
                  <c:v>-0.17999853016410547</c:v>
                </c:pt>
                <c:pt idx="10">
                  <c:v>-0.19598547817334597</c:v>
                </c:pt>
                <c:pt idx="11">
                  <c:v>-0.20462287933343007</c:v>
                </c:pt>
                <c:pt idx="12">
                  <c:v>-0.20612531135579798</c:v>
                </c:pt>
                <c:pt idx="13">
                  <c:v>-0.20072579070586427</c:v>
                </c:pt>
                <c:pt idx="14">
                  <c:v>-0.18883939028421998</c:v>
                </c:pt>
                <c:pt idx="15">
                  <c:v>-0.17829683241766328</c:v>
                </c:pt>
                <c:pt idx="16">
                  <c:v>-0.17421930865146351</c:v>
                </c:pt>
                <c:pt idx="17">
                  <c:v>-0.14922939266485497</c:v>
                </c:pt>
                <c:pt idx="18">
                  <c:v>-0.16332207001506488</c:v>
                </c:pt>
                <c:pt idx="19">
                  <c:v>-0.17394102980555334</c:v>
                </c:pt>
                <c:pt idx="20">
                  <c:v>-0.19623993677084148</c:v>
                </c:pt>
              </c:numCache>
            </c:numRef>
          </c:val>
          <c:smooth val="0"/>
          <c:extLst>
            <c:ext xmlns:c16="http://schemas.microsoft.com/office/drawing/2014/chart" uri="{C3380CC4-5D6E-409C-BE32-E72D297353CC}">
              <c16:uniqueId val="{00000001-4F2F-C243-AD5B-664E65501C26}"/>
            </c:ext>
          </c:extLst>
        </c:ser>
        <c:ser>
          <c:idx val="4"/>
          <c:order val="2"/>
          <c:tx>
            <c:strRef>
              <c:f>'Qtrly Share Change'!$CC$2</c:f>
              <c:strCache>
                <c:ptCount val="1"/>
                <c:pt idx="0">
                  <c:v> Mortgages </c:v>
                </c:pt>
              </c:strCache>
            </c:strRef>
          </c:tx>
          <c:spPr>
            <a:ln w="28575" cap="rnd">
              <a:solidFill>
                <a:schemeClr val="accent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Change'!$CC$3:$CC$23</c:f>
              <c:numCache>
                <c:formatCode>0.00%</c:formatCode>
                <c:ptCount val="21"/>
                <c:pt idx="0">
                  <c:v>0</c:v>
                </c:pt>
                <c:pt idx="1">
                  <c:v>-1.0911532232491937E-2</c:v>
                </c:pt>
                <c:pt idx="2">
                  <c:v>-2.9906241868215926E-2</c:v>
                </c:pt>
                <c:pt idx="3">
                  <c:v>-4.1966618309411209E-2</c:v>
                </c:pt>
                <c:pt idx="4">
                  <c:v>-5.3639978457895476E-2</c:v>
                </c:pt>
                <c:pt idx="5">
                  <c:v>-6.312094176115883E-2</c:v>
                </c:pt>
                <c:pt idx="6">
                  <c:v>-7.463979191062986E-2</c:v>
                </c:pt>
                <c:pt idx="7">
                  <c:v>-8.2755175324297339E-2</c:v>
                </c:pt>
                <c:pt idx="8">
                  <c:v>-8.4141883469953313E-2</c:v>
                </c:pt>
                <c:pt idx="9">
                  <c:v>-8.4938625882490959E-2</c:v>
                </c:pt>
                <c:pt idx="10">
                  <c:v>-7.9507265972794491E-2</c:v>
                </c:pt>
                <c:pt idx="11">
                  <c:v>-7.4237081743616679E-2</c:v>
                </c:pt>
                <c:pt idx="12">
                  <c:v>-6.9235522660210852E-2</c:v>
                </c:pt>
                <c:pt idx="13">
                  <c:v>-6.6030707171537292E-2</c:v>
                </c:pt>
                <c:pt idx="14">
                  <c:v>-6.8268302725583957E-2</c:v>
                </c:pt>
                <c:pt idx="15">
                  <c:v>-7.412713451325488E-2</c:v>
                </c:pt>
                <c:pt idx="16">
                  <c:v>-7.513602983310079E-2</c:v>
                </c:pt>
                <c:pt idx="17">
                  <c:v>-7.5872806745202276E-2</c:v>
                </c:pt>
                <c:pt idx="18">
                  <c:v>-6.7404774616849544E-2</c:v>
                </c:pt>
                <c:pt idx="19">
                  <c:v>-6.4766520617495965E-2</c:v>
                </c:pt>
                <c:pt idx="20">
                  <c:v>-6.3509138841814583E-2</c:v>
                </c:pt>
              </c:numCache>
            </c:numRef>
          </c:val>
          <c:smooth val="0"/>
          <c:extLst>
            <c:ext xmlns:c16="http://schemas.microsoft.com/office/drawing/2014/chart" uri="{C3380CC4-5D6E-409C-BE32-E72D297353CC}">
              <c16:uniqueId val="{00000002-4F2F-C243-AD5B-664E65501C26}"/>
            </c:ext>
          </c:extLst>
        </c:ser>
        <c:ser>
          <c:idx val="1"/>
          <c:order val="3"/>
          <c:tx>
            <c:strRef>
              <c:f>'Qtrly Share Change'!$CD$2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Change'!$CD$3:$CD$23</c:f>
              <c:numCache>
                <c:formatCode>0.00%</c:formatCode>
                <c:ptCount val="21"/>
                <c:pt idx="0">
                  <c:v>0</c:v>
                </c:pt>
                <c:pt idx="1">
                  <c:v>-7.9661372535433405E-4</c:v>
                </c:pt>
                <c:pt idx="2">
                  <c:v>-5.7303373837776098E-3</c:v>
                </c:pt>
                <c:pt idx="3">
                  <c:v>-1.5841288962254046E-2</c:v>
                </c:pt>
                <c:pt idx="4">
                  <c:v>-2.128831695234228E-2</c:v>
                </c:pt>
                <c:pt idx="5">
                  <c:v>-1.1861565494432498E-2</c:v>
                </c:pt>
                <c:pt idx="6">
                  <c:v>-1.4302714908746864E-2</c:v>
                </c:pt>
                <c:pt idx="7">
                  <c:v>-2.1428999308668126E-2</c:v>
                </c:pt>
                <c:pt idx="8">
                  <c:v>-2.8398610751046095E-2</c:v>
                </c:pt>
                <c:pt idx="9">
                  <c:v>-2.9432868196697996E-2</c:v>
                </c:pt>
                <c:pt idx="10">
                  <c:v>-2.5325425904699557E-2</c:v>
                </c:pt>
                <c:pt idx="11">
                  <c:v>-3.126876807539223E-2</c:v>
                </c:pt>
                <c:pt idx="12">
                  <c:v>-3.4546373678191911E-2</c:v>
                </c:pt>
                <c:pt idx="13">
                  <c:v>-3.6038751508978707E-2</c:v>
                </c:pt>
                <c:pt idx="14">
                  <c:v>-4.1993193416523265E-2</c:v>
                </c:pt>
                <c:pt idx="15">
                  <c:v>-5.2395468404144302E-2</c:v>
                </c:pt>
                <c:pt idx="16">
                  <c:v>-4.8159957384448261E-2</c:v>
                </c:pt>
                <c:pt idx="17">
                  <c:v>-4.2565034735052291E-2</c:v>
                </c:pt>
                <c:pt idx="18">
                  <c:v>-5.0418773481954372E-2</c:v>
                </c:pt>
                <c:pt idx="19">
                  <c:v>-5.7188508075468013E-2</c:v>
                </c:pt>
                <c:pt idx="20">
                  <c:v>-6.8304157423089804E-2</c:v>
                </c:pt>
              </c:numCache>
            </c:numRef>
          </c:val>
          <c:smooth val="0"/>
          <c:extLst>
            <c:ext xmlns:c16="http://schemas.microsoft.com/office/drawing/2014/chart" uri="{C3380CC4-5D6E-409C-BE32-E72D297353CC}">
              <c16:uniqueId val="{00000003-4F2F-C243-AD5B-664E65501C26}"/>
            </c:ext>
          </c:extLst>
        </c:ser>
        <c:ser>
          <c:idx val="5"/>
          <c:order val="4"/>
          <c:tx>
            <c:strRef>
              <c:f>'Qtrly Share Change'!$CE$2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Change'!$CE$3:$CE$23</c:f>
              <c:numCache>
                <c:formatCode>0.00%</c:formatCode>
                <c:ptCount val="21"/>
                <c:pt idx="0">
                  <c:v>0</c:v>
                </c:pt>
                <c:pt idx="1">
                  <c:v>9.7662303662436906E-3</c:v>
                </c:pt>
                <c:pt idx="2">
                  <c:v>3.043006464539505E-2</c:v>
                </c:pt>
                <c:pt idx="3">
                  <c:v>5.0513804324762629E-2</c:v>
                </c:pt>
                <c:pt idx="4">
                  <c:v>9.2198218593667822E-2</c:v>
                </c:pt>
                <c:pt idx="5">
                  <c:v>9.2487851726878706E-2</c:v>
                </c:pt>
                <c:pt idx="6">
                  <c:v>9.8861651814265442E-2</c:v>
                </c:pt>
                <c:pt idx="7">
                  <c:v>0.10106866882202015</c:v>
                </c:pt>
                <c:pt idx="8">
                  <c:v>9.9139529624421588E-2</c:v>
                </c:pt>
                <c:pt idx="9">
                  <c:v>0.10112687179502332</c:v>
                </c:pt>
                <c:pt idx="10">
                  <c:v>0.10845377934090084</c:v>
                </c:pt>
                <c:pt idx="11">
                  <c:v>0.11099189896254887</c:v>
                </c:pt>
                <c:pt idx="12">
                  <c:v>0.11821136275178641</c:v>
                </c:pt>
                <c:pt idx="13">
                  <c:v>0.11535372804526287</c:v>
                </c:pt>
                <c:pt idx="14">
                  <c:v>0.12208306028148105</c:v>
                </c:pt>
                <c:pt idx="15">
                  <c:v>0.12057766527735009</c:v>
                </c:pt>
                <c:pt idx="16">
                  <c:v>0.12066983049828627</c:v>
                </c:pt>
                <c:pt idx="17">
                  <c:v>0.11358058460656879</c:v>
                </c:pt>
                <c:pt idx="18">
                  <c:v>0.11671800472967415</c:v>
                </c:pt>
                <c:pt idx="19">
                  <c:v>0.12504850815658916</c:v>
                </c:pt>
                <c:pt idx="20">
                  <c:v>0.12350709786501669</c:v>
                </c:pt>
              </c:numCache>
            </c:numRef>
          </c:val>
          <c:smooth val="0"/>
          <c:extLst>
            <c:ext xmlns:c16="http://schemas.microsoft.com/office/drawing/2014/chart" uri="{C3380CC4-5D6E-409C-BE32-E72D297353CC}">
              <c16:uniqueId val="{00000004-4F2F-C243-AD5B-664E65501C26}"/>
            </c:ext>
          </c:extLst>
        </c:ser>
        <c:dLbls>
          <c:showLegendKey val="0"/>
          <c:showVal val="0"/>
          <c:showCatName val="0"/>
          <c:showSerName val="0"/>
          <c:showPercent val="0"/>
          <c:showBubbleSize val="0"/>
        </c:dLbls>
        <c:smooth val="0"/>
        <c:axId val="402563992"/>
        <c:axId val="402567912"/>
      </c:lineChart>
      <c:catAx>
        <c:axId val="402563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7912"/>
        <c:crosses val="autoZero"/>
        <c:auto val="1"/>
        <c:lblAlgn val="ctr"/>
        <c:lblOffset val="100"/>
        <c:noMultiLvlLbl val="0"/>
      </c:catAx>
      <c:valAx>
        <c:axId val="4025679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3992"/>
        <c:crosses val="autoZero"/>
        <c:crossBetween val="between"/>
      </c:valAx>
      <c:spPr>
        <a:noFill/>
        <a:ln>
          <a:noFill/>
        </a:ln>
        <a:effectLst/>
      </c:spPr>
    </c:plotArea>
    <c:legend>
      <c:legendPos val="b"/>
      <c:layout>
        <c:manualLayout>
          <c:xMode val="edge"/>
          <c:yMode val="edge"/>
          <c:x val="0.24574240684611381"/>
          <c:y val="0.81149559602153531"/>
          <c:w val="0.50851518630777237"/>
          <c:h val="0.171254762044358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CIBC</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82099396666325"/>
          <c:y val="0.15739338433784714"/>
          <c:w val="0.84246472031905106"/>
          <c:h val="0.67237309446713855"/>
        </c:manualLayout>
      </c:layout>
      <c:lineChart>
        <c:grouping val="standard"/>
        <c:varyColors val="0"/>
        <c:ser>
          <c:idx val="0"/>
          <c:order val="0"/>
          <c:tx>
            <c:strRef>
              <c:f>'6. Chgs in Tot Share'!$HK$3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Share'!$HK$4:$HK$27</c:f>
              <c:numCache>
                <c:formatCode>0.00%</c:formatCode>
                <c:ptCount val="24"/>
                <c:pt idx="0">
                  <c:v>0</c:v>
                </c:pt>
                <c:pt idx="1">
                  <c:v>1.7996119669012059E-2</c:v>
                </c:pt>
                <c:pt idx="2">
                  <c:v>3.5981717918398687E-2</c:v>
                </c:pt>
                <c:pt idx="3">
                  <c:v>4.2654258569441945E-2</c:v>
                </c:pt>
                <c:pt idx="4">
                  <c:v>4.6609604606234589E-2</c:v>
                </c:pt>
                <c:pt idx="5">
                  <c:v>4.5452539393313236E-2</c:v>
                </c:pt>
                <c:pt idx="6">
                  <c:v>1.9309600819127016E-2</c:v>
                </c:pt>
                <c:pt idx="7">
                  <c:v>1.864897997413463E-2</c:v>
                </c:pt>
                <c:pt idx="8">
                  <c:v>1.2265045565038426E-2</c:v>
                </c:pt>
                <c:pt idx="9">
                  <c:v>5.9385380689125087E-3</c:v>
                </c:pt>
                <c:pt idx="10">
                  <c:v>1.1088770464788439E-3</c:v>
                </c:pt>
                <c:pt idx="11">
                  <c:v>-2.275153690217011E-3</c:v>
                </c:pt>
                <c:pt idx="12">
                  <c:v>-4.5803062513802475E-3</c:v>
                </c:pt>
                <c:pt idx="13">
                  <c:v>-3.3614717310673416E-3</c:v>
                </c:pt>
                <c:pt idx="14">
                  <c:v>1.3710864484655386E-4</c:v>
                </c:pt>
                <c:pt idx="15">
                  <c:v>2.6909160981097367E-3</c:v>
                </c:pt>
                <c:pt idx="16">
                  <c:v>9.5262225591291674E-3</c:v>
                </c:pt>
              </c:numCache>
            </c:numRef>
          </c:val>
          <c:smooth val="0"/>
          <c:extLst>
            <c:ext xmlns:c16="http://schemas.microsoft.com/office/drawing/2014/chart" uri="{C3380CC4-5D6E-409C-BE32-E72D297353CC}">
              <c16:uniqueId val="{00000000-6C15-6C4E-8617-B05929626CC2}"/>
            </c:ext>
          </c:extLst>
        </c:ser>
        <c:ser>
          <c:idx val="2"/>
          <c:order val="1"/>
          <c:tx>
            <c:strRef>
              <c:f>'6. Chgs in Tot Share'!$HL$3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Share'!$HL$4:$HL$27</c:f>
              <c:numCache>
                <c:formatCode>0.00%</c:formatCode>
                <c:ptCount val="24"/>
                <c:pt idx="0">
                  <c:v>0</c:v>
                </c:pt>
                <c:pt idx="1">
                  <c:v>-2.4815545963970034E-2</c:v>
                </c:pt>
                <c:pt idx="2">
                  <c:v>-2.3851060743466386E-2</c:v>
                </c:pt>
                <c:pt idx="3">
                  <c:v>-2.5917745008849906E-2</c:v>
                </c:pt>
                <c:pt idx="4">
                  <c:v>-2.7748258504812853E-2</c:v>
                </c:pt>
                <c:pt idx="5">
                  <c:v>-1.1775329581321032E-2</c:v>
                </c:pt>
                <c:pt idx="6">
                  <c:v>1.5654201499803202E-2</c:v>
                </c:pt>
                <c:pt idx="7">
                  <c:v>1.5389161847523624E-2</c:v>
                </c:pt>
                <c:pt idx="8">
                  <c:v>1.7294767284077993E-2</c:v>
                </c:pt>
                <c:pt idx="9">
                  <c:v>1.6352761156018632E-2</c:v>
                </c:pt>
                <c:pt idx="10">
                  <c:v>1.9061180697956894E-2</c:v>
                </c:pt>
                <c:pt idx="11">
                  <c:v>2.3019612977817593E-2</c:v>
                </c:pt>
                <c:pt idx="12">
                  <c:v>2.5232372621889879E-2</c:v>
                </c:pt>
                <c:pt idx="13">
                  <c:v>4.0586501591038722E-2</c:v>
                </c:pt>
                <c:pt idx="14">
                  <c:v>3.6973978091160459E-2</c:v>
                </c:pt>
                <c:pt idx="15">
                  <c:v>3.5223102863822409E-2</c:v>
                </c:pt>
                <c:pt idx="16">
                  <c:v>2.3527192627521468E-2</c:v>
                </c:pt>
              </c:numCache>
            </c:numRef>
          </c:val>
          <c:smooth val="0"/>
          <c:extLst>
            <c:ext xmlns:c16="http://schemas.microsoft.com/office/drawing/2014/chart" uri="{C3380CC4-5D6E-409C-BE32-E72D297353CC}">
              <c16:uniqueId val="{00000001-6C15-6C4E-8617-B05929626CC2}"/>
            </c:ext>
          </c:extLst>
        </c:ser>
        <c:ser>
          <c:idx val="5"/>
          <c:order val="2"/>
          <c:tx>
            <c:strRef>
              <c:f>'6. Chgs in Tot Share'!$HN$3</c:f>
              <c:strCache>
                <c:ptCount val="1"/>
                <c:pt idx="0">
                  <c:v> Mortgages </c:v>
                </c:pt>
              </c:strCache>
            </c:strRef>
          </c:tx>
          <c:spPr>
            <a:ln w="28575" cap="rnd">
              <a:solidFill>
                <a:schemeClr val="accent2"/>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Share'!$HN$4:$HN$27</c:f>
              <c:numCache>
                <c:formatCode>0.00%</c:formatCode>
                <c:ptCount val="24"/>
                <c:pt idx="0">
                  <c:v>0</c:v>
                </c:pt>
                <c:pt idx="1">
                  <c:v>-8.7017722647197704E-3</c:v>
                </c:pt>
                <c:pt idx="2">
                  <c:v>-1.1201850036117405E-2</c:v>
                </c:pt>
                <c:pt idx="3">
                  <c:v>-1.5651674574959841E-2</c:v>
                </c:pt>
                <c:pt idx="4">
                  <c:v>-1.7943252123553643E-2</c:v>
                </c:pt>
                <c:pt idx="5">
                  <c:v>-1.9984313728090553E-2</c:v>
                </c:pt>
                <c:pt idx="6">
                  <c:v>-2.3406493482867136E-2</c:v>
                </c:pt>
                <c:pt idx="7">
                  <c:v>-2.7764763691642259E-2</c:v>
                </c:pt>
                <c:pt idx="8">
                  <c:v>-3.2756371041878812E-2</c:v>
                </c:pt>
                <c:pt idx="9">
                  <c:v>-3.7994448641390337E-2</c:v>
                </c:pt>
                <c:pt idx="10">
                  <c:v>-4.1325797462751571E-2</c:v>
                </c:pt>
                <c:pt idx="11">
                  <c:v>-4.5070174612927713E-2</c:v>
                </c:pt>
                <c:pt idx="12">
                  <c:v>-4.8654831381805354E-2</c:v>
                </c:pt>
                <c:pt idx="13">
                  <c:v>-5.085431152504212E-2</c:v>
                </c:pt>
                <c:pt idx="14">
                  <c:v>-5.4669892380678119E-2</c:v>
                </c:pt>
                <c:pt idx="15">
                  <c:v>-5.3544379774786335E-2</c:v>
                </c:pt>
                <c:pt idx="16">
                  <c:v>-5.4023542313039165E-2</c:v>
                </c:pt>
              </c:numCache>
            </c:numRef>
          </c:val>
          <c:smooth val="0"/>
          <c:extLst>
            <c:ext xmlns:c16="http://schemas.microsoft.com/office/drawing/2014/chart" uri="{C3380CC4-5D6E-409C-BE32-E72D297353CC}">
              <c16:uniqueId val="{00000002-6C15-6C4E-8617-B05929626CC2}"/>
            </c:ext>
          </c:extLst>
        </c:ser>
        <c:ser>
          <c:idx val="3"/>
          <c:order val="3"/>
          <c:tx>
            <c:strRef>
              <c:f>'6. Chgs in Tot Share'!$HO$3</c:f>
              <c:strCache>
                <c:ptCount val="1"/>
                <c:pt idx="0">
                  <c:v> Real Secured Personal Loans </c:v>
                </c:pt>
              </c:strCache>
            </c:strRef>
          </c:tx>
          <c:spPr>
            <a:ln w="28575" cap="rnd">
              <a:solidFill>
                <a:srgbClr val="0070C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Share'!$HO$4:$HO$27</c:f>
              <c:numCache>
                <c:formatCode>0.00%</c:formatCode>
                <c:ptCount val="24"/>
                <c:pt idx="0">
                  <c:v>0</c:v>
                </c:pt>
                <c:pt idx="1">
                  <c:v>3.6641665279048379E-2</c:v>
                </c:pt>
                <c:pt idx="2">
                  <c:v>3.1804281755035739E-2</c:v>
                </c:pt>
                <c:pt idx="3">
                  <c:v>2.6122583425952757E-2</c:v>
                </c:pt>
                <c:pt idx="4">
                  <c:v>2.3687128703386424E-2</c:v>
                </c:pt>
                <c:pt idx="5">
                  <c:v>1.9583299319244102E-2</c:v>
                </c:pt>
                <c:pt idx="6">
                  <c:v>1.7651666902385399E-2</c:v>
                </c:pt>
                <c:pt idx="7">
                  <c:v>1.0104756672909034E-2</c:v>
                </c:pt>
                <c:pt idx="8">
                  <c:v>4.4139853772080309E-3</c:v>
                </c:pt>
                <c:pt idx="9">
                  <c:v>-1.7988386249614126E-3</c:v>
                </c:pt>
                <c:pt idx="10">
                  <c:v>-9.7403502285452817E-3</c:v>
                </c:pt>
                <c:pt idx="11">
                  <c:v>-1.5382192361384538E-2</c:v>
                </c:pt>
                <c:pt idx="12">
                  <c:v>-2.2449427182274686E-2</c:v>
                </c:pt>
                <c:pt idx="13">
                  <c:v>-3.3003051729092868E-2</c:v>
                </c:pt>
                <c:pt idx="14">
                  <c:v>-4.1433674280901535E-2</c:v>
                </c:pt>
                <c:pt idx="15">
                  <c:v>-4.8901288929111678E-2</c:v>
                </c:pt>
                <c:pt idx="16">
                  <c:v>-5.22706504869987E-2</c:v>
                </c:pt>
              </c:numCache>
            </c:numRef>
          </c:val>
          <c:smooth val="0"/>
          <c:extLst>
            <c:ext xmlns:c16="http://schemas.microsoft.com/office/drawing/2014/chart" uri="{C3380CC4-5D6E-409C-BE32-E72D297353CC}">
              <c16:uniqueId val="{00000003-6C15-6C4E-8617-B05929626CC2}"/>
            </c:ext>
          </c:extLst>
        </c:ser>
        <c:ser>
          <c:idx val="4"/>
          <c:order val="4"/>
          <c:tx>
            <c:strRef>
              <c:f>'6. Chgs in Tot Share'!$HP$3</c:f>
              <c:strCache>
                <c:ptCount val="1"/>
                <c:pt idx="0">
                  <c:v> Other Personal Loans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Share'!$HP$4:$HP$27</c:f>
              <c:numCache>
                <c:formatCode>0.00%</c:formatCode>
                <c:ptCount val="24"/>
                <c:pt idx="0">
                  <c:v>0</c:v>
                </c:pt>
                <c:pt idx="1">
                  <c:v>-3.0392244940684106E-2</c:v>
                </c:pt>
                <c:pt idx="2">
                  <c:v>-3.0380115353861068E-2</c:v>
                </c:pt>
                <c:pt idx="3">
                  <c:v>-2.9297735271672676E-2</c:v>
                </c:pt>
                <c:pt idx="4">
                  <c:v>-2.5890973199564436E-2</c:v>
                </c:pt>
                <c:pt idx="5">
                  <c:v>-2.7780501173529402E-2</c:v>
                </c:pt>
                <c:pt idx="6">
                  <c:v>-2.3985513320559048E-2</c:v>
                </c:pt>
                <c:pt idx="7">
                  <c:v>-2.2592075729913931E-2</c:v>
                </c:pt>
                <c:pt idx="8">
                  <c:v>-2.0502700490824439E-2</c:v>
                </c:pt>
                <c:pt idx="9">
                  <c:v>-1.7675090890344247E-2</c:v>
                </c:pt>
                <c:pt idx="10">
                  <c:v>-1.8023506745693915E-2</c:v>
                </c:pt>
                <c:pt idx="11">
                  <c:v>-1.2929117975062675E-2</c:v>
                </c:pt>
                <c:pt idx="12">
                  <c:v>-1.4207487032927749E-2</c:v>
                </c:pt>
                <c:pt idx="13">
                  <c:v>-1.4694736060802982E-2</c:v>
                </c:pt>
                <c:pt idx="14">
                  <c:v>-1.4352315167932535E-2</c:v>
                </c:pt>
                <c:pt idx="15">
                  <c:v>-9.1269457102630385E-3</c:v>
                </c:pt>
                <c:pt idx="16">
                  <c:v>-1.0090768383132396E-2</c:v>
                </c:pt>
              </c:numCache>
            </c:numRef>
          </c:val>
          <c:smooth val="0"/>
          <c:extLst>
            <c:ext xmlns:c16="http://schemas.microsoft.com/office/drawing/2014/chart" uri="{C3380CC4-5D6E-409C-BE32-E72D297353CC}">
              <c16:uniqueId val="{00000004-6C15-6C4E-8617-B05929626CC2}"/>
            </c:ext>
          </c:extLst>
        </c:ser>
        <c:dLbls>
          <c:showLegendKey val="0"/>
          <c:showVal val="0"/>
          <c:showCatName val="0"/>
          <c:showSerName val="0"/>
          <c:showPercent val="0"/>
          <c:showBubbleSize val="0"/>
        </c:dLbls>
        <c:smooth val="0"/>
        <c:axId val="402564776"/>
        <c:axId val="402568696"/>
      </c:lineChart>
      <c:catAx>
        <c:axId val="40256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8696"/>
        <c:crosses val="autoZero"/>
        <c:auto val="1"/>
        <c:lblAlgn val="ctr"/>
        <c:lblOffset val="100"/>
        <c:noMultiLvlLbl val="0"/>
      </c:catAx>
      <c:valAx>
        <c:axId val="4025686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4776"/>
        <c:crosses val="autoZero"/>
        <c:crossBetween val="between"/>
      </c:valAx>
      <c:spPr>
        <a:noFill/>
        <a:ln>
          <a:noFill/>
        </a:ln>
        <a:effectLst/>
      </c:spPr>
    </c:plotArea>
    <c:legend>
      <c:legendPos val="b"/>
      <c:layout>
        <c:manualLayout>
          <c:xMode val="edge"/>
          <c:yMode val="edge"/>
          <c:x val="1.8067542693526964E-2"/>
          <c:y val="0.84708648065707992"/>
          <c:w val="0.95737140811943977"/>
          <c:h val="0.135786144268240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CIBC</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98269030626268"/>
          <c:y val="0.15164323518966069"/>
          <c:w val="0.80331774511023257"/>
          <c:h val="0.64033808892700295"/>
        </c:manualLayout>
      </c:layout>
      <c:lineChart>
        <c:grouping val="standard"/>
        <c:varyColors val="0"/>
        <c:ser>
          <c:idx val="0"/>
          <c:order val="0"/>
          <c:tx>
            <c:strRef>
              <c:f>'Qtrly Share Change'!$CH$2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Change'!$CH$3:$CH$23</c:f>
              <c:numCache>
                <c:formatCode>0.00%</c:formatCode>
                <c:ptCount val="21"/>
                <c:pt idx="0">
                  <c:v>0</c:v>
                </c:pt>
                <c:pt idx="1">
                  <c:v>-7.7187241218335065E-3</c:v>
                </c:pt>
                <c:pt idx="2">
                  <c:v>-2.5592252927670797E-2</c:v>
                </c:pt>
                <c:pt idx="3">
                  <c:v>-4.2644597196268307E-2</c:v>
                </c:pt>
                <c:pt idx="4">
                  <c:v>-1.9958041070317772E-2</c:v>
                </c:pt>
                <c:pt idx="5">
                  <c:v>-3.2950597168185991E-2</c:v>
                </c:pt>
                <c:pt idx="6">
                  <c:v>-3.8894473734437308E-2</c:v>
                </c:pt>
                <c:pt idx="7">
                  <c:v>-3.9381033143209399E-2</c:v>
                </c:pt>
                <c:pt idx="8">
                  <c:v>-1.5886491650393519E-2</c:v>
                </c:pt>
                <c:pt idx="9">
                  <c:v>-2.0177375295330067E-2</c:v>
                </c:pt>
                <c:pt idx="10">
                  <c:v>-3.2577699961130642E-2</c:v>
                </c:pt>
                <c:pt idx="11">
                  <c:v>-3.5453314801101928E-2</c:v>
                </c:pt>
                <c:pt idx="12">
                  <c:v>1.1316394664087938E-2</c:v>
                </c:pt>
                <c:pt idx="13">
                  <c:v>-2.6468587626071186E-2</c:v>
                </c:pt>
                <c:pt idx="14">
                  <c:v>-5.1278351100769753E-2</c:v>
                </c:pt>
                <c:pt idx="15">
                  <c:v>-6.4366657180155912E-2</c:v>
                </c:pt>
                <c:pt idx="16">
                  <c:v>-2.445791064932696E-2</c:v>
                </c:pt>
                <c:pt idx="17">
                  <c:v>-4.6299950817239297E-2</c:v>
                </c:pt>
                <c:pt idx="18">
                  <c:v>-5.8810362955276391E-2</c:v>
                </c:pt>
                <c:pt idx="19">
                  <c:v>-6.8652144429273435E-2</c:v>
                </c:pt>
                <c:pt idx="20">
                  <c:v>-5.8550378876525706E-2</c:v>
                </c:pt>
              </c:numCache>
            </c:numRef>
          </c:val>
          <c:smooth val="0"/>
          <c:extLst>
            <c:ext xmlns:c16="http://schemas.microsoft.com/office/drawing/2014/chart" uri="{C3380CC4-5D6E-409C-BE32-E72D297353CC}">
              <c16:uniqueId val="{00000000-99E9-424E-880F-E9D10405C50A}"/>
            </c:ext>
          </c:extLst>
        </c:ser>
        <c:ser>
          <c:idx val="2"/>
          <c:order val="1"/>
          <c:tx>
            <c:strRef>
              <c:f>'Qtrly Share Change'!$CI$2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Change'!$CI$3:$CI$23</c:f>
              <c:numCache>
                <c:formatCode>0.00%</c:formatCode>
                <c:ptCount val="21"/>
                <c:pt idx="0">
                  <c:v>0</c:v>
                </c:pt>
                <c:pt idx="1">
                  <c:v>-8.2675915839489651E-3</c:v>
                </c:pt>
                <c:pt idx="2">
                  <c:v>-7.1329619142069299E-3</c:v>
                </c:pt>
                <c:pt idx="3">
                  <c:v>1.2844429502301167E-2</c:v>
                </c:pt>
                <c:pt idx="4">
                  <c:v>-2.2094060116191173E-2</c:v>
                </c:pt>
                <c:pt idx="5">
                  <c:v>2.8091156800455672E-3</c:v>
                </c:pt>
                <c:pt idx="6">
                  <c:v>9.2004760146875784E-3</c:v>
                </c:pt>
                <c:pt idx="7">
                  <c:v>2.4412067580486661E-2</c:v>
                </c:pt>
                <c:pt idx="8">
                  <c:v>-5.2307328299730773E-3</c:v>
                </c:pt>
                <c:pt idx="9">
                  <c:v>7.5580193558426355E-4</c:v>
                </c:pt>
                <c:pt idx="10">
                  <c:v>-1.9938804033446831E-3</c:v>
                </c:pt>
                <c:pt idx="11">
                  <c:v>-1.5477743936785441E-2</c:v>
                </c:pt>
                <c:pt idx="12">
                  <c:v>-6.3729132070988903E-2</c:v>
                </c:pt>
                <c:pt idx="13">
                  <c:v>-4.3751887380652915E-2</c:v>
                </c:pt>
                <c:pt idx="14">
                  <c:v>-1.4518663905220847E-2</c:v>
                </c:pt>
                <c:pt idx="15">
                  <c:v>1.0663333173152023E-2</c:v>
                </c:pt>
                <c:pt idx="16">
                  <c:v>-1.5530781385824047E-2</c:v>
                </c:pt>
                <c:pt idx="17">
                  <c:v>2.6484460639107282E-2</c:v>
                </c:pt>
                <c:pt idx="18">
                  <c:v>2.7190469269678261E-2</c:v>
                </c:pt>
                <c:pt idx="19">
                  <c:v>3.6164766991058236E-2</c:v>
                </c:pt>
                <c:pt idx="20">
                  <c:v>4.4530856016494258E-2</c:v>
                </c:pt>
              </c:numCache>
            </c:numRef>
          </c:val>
          <c:smooth val="0"/>
          <c:extLst>
            <c:ext xmlns:c16="http://schemas.microsoft.com/office/drawing/2014/chart" uri="{C3380CC4-5D6E-409C-BE32-E72D297353CC}">
              <c16:uniqueId val="{00000001-99E9-424E-880F-E9D10405C50A}"/>
            </c:ext>
          </c:extLst>
        </c:ser>
        <c:ser>
          <c:idx val="4"/>
          <c:order val="2"/>
          <c:tx>
            <c:strRef>
              <c:f>'Qtrly Share Change'!$CK$2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Change'!$CK$3:$CK$23</c:f>
              <c:numCache>
                <c:formatCode>0.00%</c:formatCode>
                <c:ptCount val="21"/>
                <c:pt idx="0">
                  <c:v>0</c:v>
                </c:pt>
                <c:pt idx="1">
                  <c:v>3.1542406890663433E-5</c:v>
                </c:pt>
                <c:pt idx="2">
                  <c:v>1.0165278434904573E-3</c:v>
                </c:pt>
                <c:pt idx="3">
                  <c:v>6.6191894703970548E-3</c:v>
                </c:pt>
                <c:pt idx="4">
                  <c:v>1.608414632380005E-2</c:v>
                </c:pt>
                <c:pt idx="5">
                  <c:v>2.6975661393383202E-2</c:v>
                </c:pt>
                <c:pt idx="6">
                  <c:v>3.8494420564500462E-2</c:v>
                </c:pt>
                <c:pt idx="7">
                  <c:v>5.0234930888541765E-2</c:v>
                </c:pt>
                <c:pt idx="8">
                  <c:v>6.5606859050431773E-2</c:v>
                </c:pt>
                <c:pt idx="9">
                  <c:v>8.0509774818833771E-2</c:v>
                </c:pt>
                <c:pt idx="10">
                  <c:v>9.3679520632974841E-2</c:v>
                </c:pt>
                <c:pt idx="11">
                  <c:v>9.8899759184555472E-2</c:v>
                </c:pt>
                <c:pt idx="12">
                  <c:v>9.5673377065475004E-2</c:v>
                </c:pt>
                <c:pt idx="13">
                  <c:v>9.2546948741389509E-2</c:v>
                </c:pt>
                <c:pt idx="14">
                  <c:v>7.8007118652599988E-2</c:v>
                </c:pt>
                <c:pt idx="15">
                  <c:v>6.18780790825589E-2</c:v>
                </c:pt>
                <c:pt idx="16">
                  <c:v>4.5254566954054845E-2</c:v>
                </c:pt>
                <c:pt idx="17">
                  <c:v>3.7087859841425631E-2</c:v>
                </c:pt>
                <c:pt idx="18">
                  <c:v>2.2024675389193223E-2</c:v>
                </c:pt>
                <c:pt idx="19">
                  <c:v>1.0237482987240136E-2</c:v>
                </c:pt>
                <c:pt idx="20">
                  <c:v>2.9648603044865728E-3</c:v>
                </c:pt>
              </c:numCache>
            </c:numRef>
          </c:val>
          <c:smooth val="0"/>
          <c:extLst>
            <c:ext xmlns:c16="http://schemas.microsoft.com/office/drawing/2014/chart" uri="{C3380CC4-5D6E-409C-BE32-E72D297353CC}">
              <c16:uniqueId val="{00000002-99E9-424E-880F-E9D10405C50A}"/>
            </c:ext>
          </c:extLst>
        </c:ser>
        <c:ser>
          <c:idx val="1"/>
          <c:order val="3"/>
          <c:tx>
            <c:strRef>
              <c:f>'Qtrly Share Change'!$CL$2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Change'!$CL$3:$CL$23</c:f>
              <c:numCache>
                <c:formatCode>0.00%</c:formatCode>
                <c:ptCount val="21"/>
                <c:pt idx="0">
                  <c:v>0</c:v>
                </c:pt>
                <c:pt idx="1">
                  <c:v>-2.3309648861418214E-3</c:v>
                </c:pt>
                <c:pt idx="2">
                  <c:v>-1.2398229224135051E-2</c:v>
                </c:pt>
                <c:pt idx="3">
                  <c:v>-1.2875883753423661E-2</c:v>
                </c:pt>
                <c:pt idx="4">
                  <c:v>-1.3749615683644528E-2</c:v>
                </c:pt>
                <c:pt idx="5">
                  <c:v>-1.3121547011847073E-2</c:v>
                </c:pt>
                <c:pt idx="6">
                  <c:v>-9.3436868503780635E-3</c:v>
                </c:pt>
                <c:pt idx="7">
                  <c:v>-8.4855983881817008E-3</c:v>
                </c:pt>
                <c:pt idx="8">
                  <c:v>-4.9062106496492617E-3</c:v>
                </c:pt>
                <c:pt idx="9">
                  <c:v>2.7286385823123626E-3</c:v>
                </c:pt>
                <c:pt idx="10">
                  <c:v>-1.3812208210216995E-3</c:v>
                </c:pt>
                <c:pt idx="11">
                  <c:v>-9.6081533449725413E-3</c:v>
                </c:pt>
                <c:pt idx="12">
                  <c:v>-2.1139727945393091E-2</c:v>
                </c:pt>
                <c:pt idx="13">
                  <c:v>-3.0034558732569386E-2</c:v>
                </c:pt>
                <c:pt idx="14">
                  <c:v>-4.9845605044681149E-2</c:v>
                </c:pt>
                <c:pt idx="15">
                  <c:v>-0.10902768590452273</c:v>
                </c:pt>
                <c:pt idx="16">
                  <c:v>-8.5753187299349443E-2</c:v>
                </c:pt>
                <c:pt idx="17">
                  <c:v>-9.3300539396861865E-2</c:v>
                </c:pt>
                <c:pt idx="18">
                  <c:v>-0.11063040131688893</c:v>
                </c:pt>
                <c:pt idx="19">
                  <c:v>-0.12902950399123192</c:v>
                </c:pt>
                <c:pt idx="20">
                  <c:v>-0.15259738046394491</c:v>
                </c:pt>
              </c:numCache>
            </c:numRef>
          </c:val>
          <c:smooth val="0"/>
          <c:extLst>
            <c:ext xmlns:c16="http://schemas.microsoft.com/office/drawing/2014/chart" uri="{C3380CC4-5D6E-409C-BE32-E72D297353CC}">
              <c16:uniqueId val="{00000003-99E9-424E-880F-E9D10405C50A}"/>
            </c:ext>
          </c:extLst>
        </c:ser>
        <c:ser>
          <c:idx val="5"/>
          <c:order val="4"/>
          <c:tx>
            <c:strRef>
              <c:f>'Qtrly Share Change'!$CM$2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Change'!$CM$3:$CM$23</c:f>
              <c:numCache>
                <c:formatCode>0.00%</c:formatCode>
                <c:ptCount val="21"/>
                <c:pt idx="0">
                  <c:v>0</c:v>
                </c:pt>
                <c:pt idx="1">
                  <c:v>8.8756312502521195E-3</c:v>
                </c:pt>
                <c:pt idx="2">
                  <c:v>1.2108742093552685E-2</c:v>
                </c:pt>
                <c:pt idx="3">
                  <c:v>8.7108902425181885E-3</c:v>
                </c:pt>
                <c:pt idx="4">
                  <c:v>1.0570884468444366E-2</c:v>
                </c:pt>
                <c:pt idx="5">
                  <c:v>2.1835221452630039E-2</c:v>
                </c:pt>
                <c:pt idx="6">
                  <c:v>2.0098026399451244E-2</c:v>
                </c:pt>
                <c:pt idx="7">
                  <c:v>3.0108959424192595E-2</c:v>
                </c:pt>
                <c:pt idx="8">
                  <c:v>2.9469843479375056E-2</c:v>
                </c:pt>
                <c:pt idx="9">
                  <c:v>3.1269845686895524E-2</c:v>
                </c:pt>
                <c:pt idx="10">
                  <c:v>3.8634564630074766E-2</c:v>
                </c:pt>
                <c:pt idx="11">
                  <c:v>4.628765898184168E-2</c:v>
                </c:pt>
                <c:pt idx="12">
                  <c:v>6.6108334406660349E-2</c:v>
                </c:pt>
                <c:pt idx="13">
                  <c:v>8.5714170301835785E-2</c:v>
                </c:pt>
                <c:pt idx="14">
                  <c:v>8.056096530056514E-2</c:v>
                </c:pt>
                <c:pt idx="15">
                  <c:v>0.12829592697149114</c:v>
                </c:pt>
                <c:pt idx="16">
                  <c:v>9.5239411594973886E-2</c:v>
                </c:pt>
                <c:pt idx="17">
                  <c:v>0.10123316998558393</c:v>
                </c:pt>
                <c:pt idx="18">
                  <c:v>0.10835319391106484</c:v>
                </c:pt>
                <c:pt idx="19">
                  <c:v>0.1122656772197385</c:v>
                </c:pt>
                <c:pt idx="20">
                  <c:v>0.11799803130091145</c:v>
                </c:pt>
              </c:numCache>
            </c:numRef>
          </c:val>
          <c:smooth val="0"/>
          <c:extLst>
            <c:ext xmlns:c16="http://schemas.microsoft.com/office/drawing/2014/chart" uri="{C3380CC4-5D6E-409C-BE32-E72D297353CC}">
              <c16:uniqueId val="{00000004-99E9-424E-880F-E9D10405C50A}"/>
            </c:ext>
          </c:extLst>
        </c:ser>
        <c:dLbls>
          <c:showLegendKey val="0"/>
          <c:showVal val="0"/>
          <c:showCatName val="0"/>
          <c:showSerName val="0"/>
          <c:showPercent val="0"/>
          <c:showBubbleSize val="0"/>
        </c:dLbls>
        <c:smooth val="0"/>
        <c:axId val="402568304"/>
        <c:axId val="402569088"/>
      </c:lineChart>
      <c:catAx>
        <c:axId val="40256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9088"/>
        <c:crosses val="autoZero"/>
        <c:auto val="1"/>
        <c:lblAlgn val="ctr"/>
        <c:lblOffset val="100"/>
        <c:noMultiLvlLbl val="0"/>
      </c:catAx>
      <c:valAx>
        <c:axId val="4025690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8304"/>
        <c:crosses val="autoZero"/>
        <c:crossBetween val="between"/>
      </c:valAx>
      <c:spPr>
        <a:noFill/>
        <a:ln>
          <a:noFill/>
        </a:ln>
        <a:effectLst/>
      </c:spPr>
    </c:plotArea>
    <c:legend>
      <c:legendPos val="b"/>
      <c:layout>
        <c:manualLayout>
          <c:xMode val="edge"/>
          <c:yMode val="edge"/>
          <c:x val="0.22930353855565477"/>
          <c:y val="0.8251702138717808"/>
          <c:w val="0.54139264213783911"/>
          <c:h val="0.1583281359632026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Large Full-Service Banks and Desjardins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04111355508612"/>
          <c:y val="0.16193092603512665"/>
          <c:w val="0.86444517917680497"/>
          <c:h val="0.73504087319481537"/>
        </c:manualLayout>
      </c:layout>
      <c:lineChart>
        <c:grouping val="standard"/>
        <c:varyColors val="0"/>
        <c:ser>
          <c:idx val="0"/>
          <c:order val="0"/>
          <c:tx>
            <c:strRef>
              <c:f>'6. Chgs in Tot Share'!$BN$3</c:f>
              <c:strCache>
                <c:ptCount val="1"/>
                <c:pt idx="0">
                  <c:v> RBC </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Share'!$BN$4:$BN$27</c:f>
              <c:numCache>
                <c:formatCode>0.00%</c:formatCode>
                <c:ptCount val="24"/>
                <c:pt idx="0">
                  <c:v>0</c:v>
                </c:pt>
                <c:pt idx="1">
                  <c:v>-6.1156161636530372E-3</c:v>
                </c:pt>
                <c:pt idx="2">
                  <c:v>-8.0855550675629033E-4</c:v>
                </c:pt>
                <c:pt idx="3">
                  <c:v>-4.556622448801631E-3</c:v>
                </c:pt>
                <c:pt idx="4">
                  <c:v>-2.8330527811309464E-3</c:v>
                </c:pt>
                <c:pt idx="5">
                  <c:v>-2.4261551055389352E-4</c:v>
                </c:pt>
                <c:pt idx="6">
                  <c:v>4.835865818853525E-4</c:v>
                </c:pt>
                <c:pt idx="7">
                  <c:v>2.1778016379488791E-3</c:v>
                </c:pt>
                <c:pt idx="8">
                  <c:v>3.2611504120589143E-3</c:v>
                </c:pt>
                <c:pt idx="9">
                  <c:v>5.0890199647786842E-3</c:v>
                </c:pt>
                <c:pt idx="10">
                  <c:v>7.7701754012540307E-3</c:v>
                </c:pt>
                <c:pt idx="11">
                  <c:v>9.6686637529492508E-3</c:v>
                </c:pt>
                <c:pt idx="12">
                  <c:v>1.0766916796580766E-2</c:v>
                </c:pt>
                <c:pt idx="13">
                  <c:v>1.1204038499611326E-2</c:v>
                </c:pt>
                <c:pt idx="14">
                  <c:v>1.5605039706078221E-2</c:v>
                </c:pt>
                <c:pt idx="15">
                  <c:v>1.2050639846888001E-2</c:v>
                </c:pt>
                <c:pt idx="16">
                  <c:v>1.4679845908482501E-2</c:v>
                </c:pt>
              </c:numCache>
            </c:numRef>
          </c:val>
          <c:smooth val="0"/>
          <c:extLst>
            <c:ext xmlns:c16="http://schemas.microsoft.com/office/drawing/2014/chart" uri="{C3380CC4-5D6E-409C-BE32-E72D297353CC}">
              <c16:uniqueId val="{00000000-1413-9344-B1EB-5F188457BDE9}"/>
            </c:ext>
          </c:extLst>
        </c:ser>
        <c:ser>
          <c:idx val="1"/>
          <c:order val="1"/>
          <c:tx>
            <c:strRef>
              <c:f>'6. Chgs in Tot Share'!$BO$3</c:f>
              <c:strCache>
                <c:ptCount val="1"/>
                <c:pt idx="0">
                  <c:v> TDCT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Share'!$BO$4:$BO$27</c:f>
              <c:numCache>
                <c:formatCode>0.00%</c:formatCode>
                <c:ptCount val="24"/>
                <c:pt idx="0">
                  <c:v>0</c:v>
                </c:pt>
                <c:pt idx="1">
                  <c:v>-9.1767073394490341E-3</c:v>
                </c:pt>
                <c:pt idx="2">
                  <c:v>-8.2779941996709624E-3</c:v>
                </c:pt>
                <c:pt idx="3">
                  <c:v>-1.1657201566199218E-2</c:v>
                </c:pt>
                <c:pt idx="4">
                  <c:v>-1.3737321468328168E-2</c:v>
                </c:pt>
                <c:pt idx="5">
                  <c:v>-1.2722253281713766E-2</c:v>
                </c:pt>
                <c:pt idx="6">
                  <c:v>-1.1844089955865538E-2</c:v>
                </c:pt>
                <c:pt idx="7">
                  <c:v>-9.2786746532179786E-3</c:v>
                </c:pt>
                <c:pt idx="8">
                  <c:v>-1.0009697098694249E-2</c:v>
                </c:pt>
                <c:pt idx="9">
                  <c:v>-8.4018766339439763E-3</c:v>
                </c:pt>
                <c:pt idx="10">
                  <c:v>-6.2085172423395679E-3</c:v>
                </c:pt>
                <c:pt idx="11">
                  <c:v>-5.8738916561594376E-3</c:v>
                </c:pt>
                <c:pt idx="12">
                  <c:v>-4.9535093272609198E-3</c:v>
                </c:pt>
                <c:pt idx="13">
                  <c:v>-3.854361504166676E-3</c:v>
                </c:pt>
                <c:pt idx="14">
                  <c:v>-3.2050865677807948E-3</c:v>
                </c:pt>
                <c:pt idx="15">
                  <c:v>-2.3312291679394347E-3</c:v>
                </c:pt>
                <c:pt idx="16">
                  <c:v>3.8169380724345899E-4</c:v>
                </c:pt>
              </c:numCache>
            </c:numRef>
          </c:val>
          <c:smooth val="0"/>
          <c:extLst>
            <c:ext xmlns:c16="http://schemas.microsoft.com/office/drawing/2014/chart" uri="{C3380CC4-5D6E-409C-BE32-E72D297353CC}">
              <c16:uniqueId val="{00000001-1413-9344-B1EB-5F188457BDE9}"/>
            </c:ext>
          </c:extLst>
        </c:ser>
        <c:ser>
          <c:idx val="2"/>
          <c:order val="2"/>
          <c:tx>
            <c:strRef>
              <c:f>'6. Chgs in Tot Share'!$BP$3</c:f>
              <c:strCache>
                <c:ptCount val="1"/>
                <c:pt idx="0">
                  <c:v> BNS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Share'!$BP$4:$BP$27</c:f>
              <c:numCache>
                <c:formatCode>0.00%</c:formatCode>
                <c:ptCount val="24"/>
                <c:pt idx="0">
                  <c:v>0</c:v>
                </c:pt>
                <c:pt idx="1">
                  <c:v>-6.4744163773782712E-3</c:v>
                </c:pt>
                <c:pt idx="2">
                  <c:v>-4.7005758709225661E-3</c:v>
                </c:pt>
                <c:pt idx="3">
                  <c:v>-4.3533812222711259E-3</c:v>
                </c:pt>
                <c:pt idx="4">
                  <c:v>-5.0739578392288171E-3</c:v>
                </c:pt>
                <c:pt idx="5">
                  <c:v>-6.0001833323476824E-3</c:v>
                </c:pt>
                <c:pt idx="6">
                  <c:v>-6.6461556185134392E-3</c:v>
                </c:pt>
                <c:pt idx="7">
                  <c:v>-8.8888522267281372E-3</c:v>
                </c:pt>
                <c:pt idx="8">
                  <c:v>-8.7288040895678477E-3</c:v>
                </c:pt>
                <c:pt idx="9">
                  <c:v>-8.818631901328311E-3</c:v>
                </c:pt>
                <c:pt idx="10">
                  <c:v>-6.6382505291356893E-3</c:v>
                </c:pt>
                <c:pt idx="11">
                  <c:v>-3.5931944104375746E-3</c:v>
                </c:pt>
                <c:pt idx="12">
                  <c:v>-4.5123492099241238E-3</c:v>
                </c:pt>
                <c:pt idx="13">
                  <c:v>-5.9652573393030889E-3</c:v>
                </c:pt>
                <c:pt idx="14">
                  <c:v>-6.5934449727460256E-3</c:v>
                </c:pt>
                <c:pt idx="15">
                  <c:v>-7.8132678156817726E-3</c:v>
                </c:pt>
                <c:pt idx="16">
                  <c:v>-8.580881563784162E-3</c:v>
                </c:pt>
              </c:numCache>
            </c:numRef>
          </c:val>
          <c:smooth val="0"/>
          <c:extLst>
            <c:ext xmlns:c16="http://schemas.microsoft.com/office/drawing/2014/chart" uri="{C3380CC4-5D6E-409C-BE32-E72D297353CC}">
              <c16:uniqueId val="{00000002-1413-9344-B1EB-5F188457BDE9}"/>
            </c:ext>
          </c:extLst>
        </c:ser>
        <c:ser>
          <c:idx val="3"/>
          <c:order val="3"/>
          <c:tx>
            <c:strRef>
              <c:f>'6. Chgs in Tot Share'!$BQ$3</c:f>
              <c:strCache>
                <c:ptCount val="1"/>
                <c:pt idx="0">
                  <c:v> BMO </c:v>
                </c:pt>
              </c:strCache>
            </c:strRef>
          </c:tx>
          <c:spPr>
            <a:ln w="28575" cap="rnd">
              <a:solidFill>
                <a:srgbClr val="0432FF"/>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Share'!$BQ$4:$BQ$27</c:f>
              <c:numCache>
                <c:formatCode>0.00%</c:formatCode>
                <c:ptCount val="24"/>
                <c:pt idx="0">
                  <c:v>0</c:v>
                </c:pt>
                <c:pt idx="1">
                  <c:v>-5.4594832405765381E-3</c:v>
                </c:pt>
                <c:pt idx="2">
                  <c:v>-2.4224869933357823E-3</c:v>
                </c:pt>
                <c:pt idx="3">
                  <c:v>-4.5115206325580162E-3</c:v>
                </c:pt>
                <c:pt idx="4">
                  <c:v>-4.6722375868438184E-3</c:v>
                </c:pt>
                <c:pt idx="5">
                  <c:v>-2.4409911195073185E-3</c:v>
                </c:pt>
                <c:pt idx="6">
                  <c:v>1.4790933833245935E-3</c:v>
                </c:pt>
                <c:pt idx="7">
                  <c:v>3.5594284483602204E-3</c:v>
                </c:pt>
                <c:pt idx="8">
                  <c:v>3.9002777513065636E-3</c:v>
                </c:pt>
                <c:pt idx="9">
                  <c:v>7.188955445489178E-3</c:v>
                </c:pt>
                <c:pt idx="10">
                  <c:v>7.7842169703313101E-3</c:v>
                </c:pt>
                <c:pt idx="11">
                  <c:v>1.1412648651109355E-2</c:v>
                </c:pt>
                <c:pt idx="12">
                  <c:v>1.2516196861083477E-2</c:v>
                </c:pt>
                <c:pt idx="13">
                  <c:v>1.5488209977822744E-2</c:v>
                </c:pt>
                <c:pt idx="14">
                  <c:v>1.6047822612828645E-2</c:v>
                </c:pt>
                <c:pt idx="15">
                  <c:v>1.6672561357936776E-2</c:v>
                </c:pt>
                <c:pt idx="16">
                  <c:v>1.6173323696385061E-2</c:v>
                </c:pt>
              </c:numCache>
            </c:numRef>
          </c:val>
          <c:smooth val="0"/>
          <c:extLst>
            <c:ext xmlns:c16="http://schemas.microsoft.com/office/drawing/2014/chart" uri="{C3380CC4-5D6E-409C-BE32-E72D297353CC}">
              <c16:uniqueId val="{00000003-1413-9344-B1EB-5F188457BDE9}"/>
            </c:ext>
          </c:extLst>
        </c:ser>
        <c:ser>
          <c:idx val="4"/>
          <c:order val="4"/>
          <c:tx>
            <c:strRef>
              <c:f>'6. Chgs in Tot Share'!$BR$3</c:f>
              <c:strCache>
                <c:ptCount val="1"/>
                <c:pt idx="0">
                  <c:v> CIBC </c:v>
                </c:pt>
              </c:strCache>
            </c:strRef>
          </c:tx>
          <c:spPr>
            <a:ln w="28575" cap="rnd">
              <a:solidFill>
                <a:srgbClr val="C0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Share'!$BR$4:$BR$27</c:f>
              <c:numCache>
                <c:formatCode>0.00%</c:formatCode>
                <c:ptCount val="24"/>
                <c:pt idx="0">
                  <c:v>0</c:v>
                </c:pt>
                <c:pt idx="1">
                  <c:v>-3.7395483023800529E-3</c:v>
                </c:pt>
                <c:pt idx="2">
                  <c:v>-2.4580828069730657E-4</c:v>
                </c:pt>
                <c:pt idx="3">
                  <c:v>-2.8370054211510507E-3</c:v>
                </c:pt>
                <c:pt idx="4">
                  <c:v>-3.7969395830789801E-3</c:v>
                </c:pt>
                <c:pt idx="5">
                  <c:v>-3.7113891261825608E-3</c:v>
                </c:pt>
                <c:pt idx="6">
                  <c:v>-8.8660688222496013E-3</c:v>
                </c:pt>
                <c:pt idx="7">
                  <c:v>-1.1261694654689959E-2</c:v>
                </c:pt>
                <c:pt idx="8">
                  <c:v>-1.5300802065787725E-2</c:v>
                </c:pt>
                <c:pt idx="9">
                  <c:v>-1.9819148696344061E-2</c:v>
                </c:pt>
                <c:pt idx="10">
                  <c:v>-2.2087564204585318E-2</c:v>
                </c:pt>
                <c:pt idx="11">
                  <c:v>-2.4128785774105321E-2</c:v>
                </c:pt>
                <c:pt idx="12">
                  <c:v>-2.6107260365410445E-2</c:v>
                </c:pt>
                <c:pt idx="13">
                  <c:v>-2.5150964845045368E-2</c:v>
                </c:pt>
                <c:pt idx="14">
                  <c:v>-2.684491279411454E-2</c:v>
                </c:pt>
                <c:pt idx="15">
                  <c:v>-2.546559865330501E-2</c:v>
                </c:pt>
                <c:pt idx="16">
                  <c:v>-2.5564937880185865E-2</c:v>
                </c:pt>
              </c:numCache>
            </c:numRef>
          </c:val>
          <c:smooth val="0"/>
          <c:extLst>
            <c:ext xmlns:c16="http://schemas.microsoft.com/office/drawing/2014/chart" uri="{C3380CC4-5D6E-409C-BE32-E72D297353CC}">
              <c16:uniqueId val="{00000004-1413-9344-B1EB-5F188457BDE9}"/>
            </c:ext>
          </c:extLst>
        </c:ser>
        <c:ser>
          <c:idx val="5"/>
          <c:order val="5"/>
          <c:tx>
            <c:strRef>
              <c:f>'6. Chgs in Tot Share'!$BS$3</c:f>
              <c:strCache>
                <c:ptCount val="1"/>
                <c:pt idx="0">
                  <c:v> Desjardins </c:v>
                </c:pt>
              </c:strCache>
            </c:strRef>
          </c:tx>
          <c:spPr>
            <a:ln w="28575" cap="rnd">
              <a:solidFill>
                <a:srgbClr val="00B05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Share'!$BS$4:$BS$27</c:f>
              <c:numCache>
                <c:formatCode>0.00%</c:formatCode>
                <c:ptCount val="24"/>
                <c:pt idx="0">
                  <c:v>0</c:v>
                </c:pt>
                <c:pt idx="1">
                  <c:v>0</c:v>
                </c:pt>
                <c:pt idx="2">
                  <c:v>-7.065242286860735E-3</c:v>
                </c:pt>
                <c:pt idx="3">
                  <c:v>-7.065242286860735E-3</c:v>
                </c:pt>
                <c:pt idx="4">
                  <c:v>-7.065242286860735E-3</c:v>
                </c:pt>
                <c:pt idx="5">
                  <c:v>-8.2636824146013789E-3</c:v>
                </c:pt>
                <c:pt idx="6">
                  <c:v>-8.2636824146013789E-3</c:v>
                </c:pt>
                <c:pt idx="7">
                  <c:v>-8.2636824146013789E-3</c:v>
                </c:pt>
                <c:pt idx="8">
                  <c:v>-1.7959697060936025E-3</c:v>
                </c:pt>
                <c:pt idx="9">
                  <c:v>-1.7959697060936025E-3</c:v>
                </c:pt>
                <c:pt idx="10">
                  <c:v>-1.7959697060936025E-3</c:v>
                </c:pt>
                <c:pt idx="11">
                  <c:v>-8.6996133413360394E-3</c:v>
                </c:pt>
                <c:pt idx="12">
                  <c:v>-8.6996133413360394E-3</c:v>
                </c:pt>
                <c:pt idx="13">
                  <c:v>-8.6996133413360394E-3</c:v>
                </c:pt>
                <c:pt idx="14">
                  <c:v>-5.0751403040795017E-3</c:v>
                </c:pt>
                <c:pt idx="15">
                  <c:v>-5.0751403040795017E-3</c:v>
                </c:pt>
                <c:pt idx="16">
                  <c:v>-5.0751403040795017E-3</c:v>
                </c:pt>
              </c:numCache>
            </c:numRef>
          </c:val>
          <c:smooth val="0"/>
          <c:extLst>
            <c:ext xmlns:c16="http://schemas.microsoft.com/office/drawing/2014/chart" uri="{C3380CC4-5D6E-409C-BE32-E72D297353CC}">
              <c16:uniqueId val="{00000005-1413-9344-B1EB-5F188457BDE9}"/>
            </c:ext>
          </c:extLst>
        </c:ser>
        <c:dLbls>
          <c:showLegendKey val="0"/>
          <c:showVal val="0"/>
          <c:showCatName val="0"/>
          <c:showSerName val="0"/>
          <c:showPercent val="0"/>
          <c:showBubbleSize val="0"/>
        </c:dLbls>
        <c:smooth val="0"/>
        <c:axId val="99723560"/>
        <c:axId val="99723952"/>
      </c:lineChart>
      <c:catAx>
        <c:axId val="99723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23952"/>
        <c:crosses val="autoZero"/>
        <c:auto val="1"/>
        <c:lblAlgn val="ctr"/>
        <c:lblOffset val="100"/>
        <c:noMultiLvlLbl val="0"/>
      </c:catAx>
      <c:valAx>
        <c:axId val="997239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23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BMO Bank of Montreal</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629717401829627"/>
          <c:y val="0.15426153079861998"/>
          <c:w val="0.83810412048008565"/>
          <c:h val="0.67889229785015148"/>
        </c:manualLayout>
      </c:layout>
      <c:lineChart>
        <c:grouping val="standard"/>
        <c:varyColors val="0"/>
        <c:ser>
          <c:idx val="0"/>
          <c:order val="0"/>
          <c:tx>
            <c:strRef>
              <c:f>'6. Chgs in Tot Share'!$HS$3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Share'!$HS$4:$HS$27</c:f>
              <c:numCache>
                <c:formatCode>0.00%</c:formatCode>
                <c:ptCount val="24"/>
                <c:pt idx="0">
                  <c:v>0</c:v>
                </c:pt>
                <c:pt idx="1">
                  <c:v>-7.3855514664094585E-3</c:v>
                </c:pt>
                <c:pt idx="2">
                  <c:v>-2.3641758050021631E-3</c:v>
                </c:pt>
                <c:pt idx="3">
                  <c:v>-3.4378048867445398E-3</c:v>
                </c:pt>
                <c:pt idx="4">
                  <c:v>-8.7405146030702773E-3</c:v>
                </c:pt>
                <c:pt idx="5">
                  <c:v>-5.2357512379726133E-3</c:v>
                </c:pt>
                <c:pt idx="6">
                  <c:v>3.759828171530429E-3</c:v>
                </c:pt>
                <c:pt idx="7">
                  <c:v>6.4509474788127033E-3</c:v>
                </c:pt>
                <c:pt idx="8">
                  <c:v>-6.4929660121637069E-4</c:v>
                </c:pt>
                <c:pt idx="9">
                  <c:v>-3.3011103420915048E-3</c:v>
                </c:pt>
                <c:pt idx="10">
                  <c:v>-4.3830202869655126E-3</c:v>
                </c:pt>
                <c:pt idx="11">
                  <c:v>-4.6646523060296539E-3</c:v>
                </c:pt>
                <c:pt idx="12">
                  <c:v>-6.3667782722084945E-3</c:v>
                </c:pt>
                <c:pt idx="13">
                  <c:v>-5.3355043892650564E-3</c:v>
                </c:pt>
                <c:pt idx="14">
                  <c:v>-2.9218064135335549E-3</c:v>
                </c:pt>
                <c:pt idx="15">
                  <c:v>-1.9814372811970205E-3</c:v>
                </c:pt>
                <c:pt idx="16">
                  <c:v>2.0317463677172487E-3</c:v>
                </c:pt>
              </c:numCache>
            </c:numRef>
          </c:val>
          <c:smooth val="0"/>
          <c:extLst>
            <c:ext xmlns:c16="http://schemas.microsoft.com/office/drawing/2014/chart" uri="{C3380CC4-5D6E-409C-BE32-E72D297353CC}">
              <c16:uniqueId val="{00000000-88A7-3E4B-804F-1E7A3B33DAC7}"/>
            </c:ext>
          </c:extLst>
        </c:ser>
        <c:ser>
          <c:idx val="2"/>
          <c:order val="1"/>
          <c:tx>
            <c:strRef>
              <c:f>'6. Chgs in Tot Share'!$HT$3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Share'!$HT$4:$HT$27</c:f>
              <c:numCache>
                <c:formatCode>0.00%</c:formatCode>
                <c:ptCount val="24"/>
                <c:pt idx="0">
                  <c:v>0</c:v>
                </c:pt>
                <c:pt idx="1">
                  <c:v>-9.6006185045499036E-3</c:v>
                </c:pt>
                <c:pt idx="2">
                  <c:v>2.6698146434210499E-3</c:v>
                </c:pt>
                <c:pt idx="3">
                  <c:v>3.9711269419345748E-3</c:v>
                </c:pt>
                <c:pt idx="4">
                  <c:v>8.5137777676414384E-3</c:v>
                </c:pt>
                <c:pt idx="5">
                  <c:v>1.6937584217354803E-2</c:v>
                </c:pt>
                <c:pt idx="6">
                  <c:v>2.6283632293001107E-2</c:v>
                </c:pt>
                <c:pt idx="7">
                  <c:v>3.3616127378568464E-2</c:v>
                </c:pt>
                <c:pt idx="8">
                  <c:v>4.5744615400214204E-2</c:v>
                </c:pt>
                <c:pt idx="9">
                  <c:v>6.5523987035199419E-2</c:v>
                </c:pt>
                <c:pt idx="10">
                  <c:v>6.573617568744182E-2</c:v>
                </c:pt>
                <c:pt idx="11">
                  <c:v>7.9303381585565921E-2</c:v>
                </c:pt>
                <c:pt idx="12">
                  <c:v>8.3184695033322389E-2</c:v>
                </c:pt>
                <c:pt idx="13">
                  <c:v>9.1653120059950757E-2</c:v>
                </c:pt>
                <c:pt idx="14">
                  <c:v>9.1289541380381894E-2</c:v>
                </c:pt>
                <c:pt idx="15">
                  <c:v>9.4169914483747522E-2</c:v>
                </c:pt>
                <c:pt idx="16">
                  <c:v>8.4841549598698163E-2</c:v>
                </c:pt>
              </c:numCache>
            </c:numRef>
          </c:val>
          <c:smooth val="0"/>
          <c:extLst>
            <c:ext xmlns:c16="http://schemas.microsoft.com/office/drawing/2014/chart" uri="{C3380CC4-5D6E-409C-BE32-E72D297353CC}">
              <c16:uniqueId val="{00000001-88A7-3E4B-804F-1E7A3B33DAC7}"/>
            </c:ext>
          </c:extLst>
        </c:ser>
        <c:ser>
          <c:idx val="3"/>
          <c:order val="2"/>
          <c:tx>
            <c:strRef>
              <c:f>'6. Chgs in Tot Share'!$HV$3</c:f>
              <c:strCache>
                <c:ptCount val="1"/>
                <c:pt idx="0">
                  <c:v> Mortgages </c:v>
                </c:pt>
              </c:strCache>
            </c:strRef>
          </c:tx>
          <c:spPr>
            <a:ln w="28575" cap="rnd">
              <a:solidFill>
                <a:schemeClr val="accent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Share'!$HV$4:$HV$27</c:f>
              <c:numCache>
                <c:formatCode>0.00%</c:formatCode>
                <c:ptCount val="24"/>
                <c:pt idx="0">
                  <c:v>0</c:v>
                </c:pt>
                <c:pt idx="1">
                  <c:v>-6.3375836418583685E-3</c:v>
                </c:pt>
                <c:pt idx="2">
                  <c:v>-6.9804154909157761E-3</c:v>
                </c:pt>
                <c:pt idx="3">
                  <c:v>-9.5108117127060115E-3</c:v>
                </c:pt>
                <c:pt idx="4">
                  <c:v>-1.0244796322602331E-2</c:v>
                </c:pt>
                <c:pt idx="5">
                  <c:v>-1.1096697863935662E-2</c:v>
                </c:pt>
                <c:pt idx="6">
                  <c:v>-1.1604512448629487E-2</c:v>
                </c:pt>
                <c:pt idx="7">
                  <c:v>-1.3320211064796311E-2</c:v>
                </c:pt>
                <c:pt idx="8">
                  <c:v>-1.3941413041929796E-2</c:v>
                </c:pt>
                <c:pt idx="9">
                  <c:v>-1.275143587761652E-2</c:v>
                </c:pt>
                <c:pt idx="10">
                  <c:v>-1.248510296471373E-2</c:v>
                </c:pt>
                <c:pt idx="11">
                  <c:v>-1.0488226134426406E-2</c:v>
                </c:pt>
                <c:pt idx="12">
                  <c:v>-1.0961967638825823E-2</c:v>
                </c:pt>
                <c:pt idx="13">
                  <c:v>-1.0746101303295938E-2</c:v>
                </c:pt>
                <c:pt idx="14">
                  <c:v>-1.1442111699567242E-2</c:v>
                </c:pt>
                <c:pt idx="15">
                  <c:v>-1.2461020388620309E-2</c:v>
                </c:pt>
                <c:pt idx="16">
                  <c:v>-1.3796911553825021E-2</c:v>
                </c:pt>
              </c:numCache>
            </c:numRef>
          </c:val>
          <c:smooth val="0"/>
          <c:extLst>
            <c:ext xmlns:c16="http://schemas.microsoft.com/office/drawing/2014/chart" uri="{C3380CC4-5D6E-409C-BE32-E72D297353CC}">
              <c16:uniqueId val="{00000002-88A7-3E4B-804F-1E7A3B33DAC7}"/>
            </c:ext>
          </c:extLst>
        </c:ser>
        <c:ser>
          <c:idx val="4"/>
          <c:order val="3"/>
          <c:tx>
            <c:strRef>
              <c:f>'6. Chgs in Tot Share'!$HW$3</c:f>
              <c:strCache>
                <c:ptCount val="1"/>
                <c:pt idx="0">
                  <c:v> Real Secured Personal Loans </c:v>
                </c:pt>
              </c:strCache>
            </c:strRef>
          </c:tx>
          <c:spPr>
            <a:ln w="28575" cap="rnd">
              <a:solidFill>
                <a:srgbClr val="0070C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Share'!$HW$4:$HW$27</c:f>
              <c:numCache>
                <c:formatCode>0.00%</c:formatCode>
                <c:ptCount val="24"/>
                <c:pt idx="0">
                  <c:v>0</c:v>
                </c:pt>
                <c:pt idx="1">
                  <c:v>-5.5351838592601768E-3</c:v>
                </c:pt>
                <c:pt idx="2">
                  <c:v>-6.1218665926745502E-3</c:v>
                </c:pt>
                <c:pt idx="3">
                  <c:v>-3.6003728955216084E-3</c:v>
                </c:pt>
                <c:pt idx="4">
                  <c:v>-8.1143148141051241E-4</c:v>
                </c:pt>
                <c:pt idx="5">
                  <c:v>1.5862138468323154E-3</c:v>
                </c:pt>
                <c:pt idx="6">
                  <c:v>3.1269500010003564E-3</c:v>
                </c:pt>
                <c:pt idx="7">
                  <c:v>6.8908854998944282E-3</c:v>
                </c:pt>
                <c:pt idx="8">
                  <c:v>9.5332400122410347E-3</c:v>
                </c:pt>
                <c:pt idx="9">
                  <c:v>1.4084430541083034E-2</c:v>
                </c:pt>
                <c:pt idx="10">
                  <c:v>1.8994646236878743E-2</c:v>
                </c:pt>
                <c:pt idx="11">
                  <c:v>2.7230432258648067E-2</c:v>
                </c:pt>
                <c:pt idx="12">
                  <c:v>3.548677385870691E-2</c:v>
                </c:pt>
                <c:pt idx="13">
                  <c:v>4.6098474077753054E-2</c:v>
                </c:pt>
                <c:pt idx="14">
                  <c:v>5.3545777527264769E-2</c:v>
                </c:pt>
                <c:pt idx="15">
                  <c:v>5.9022905114160279E-2</c:v>
                </c:pt>
                <c:pt idx="16">
                  <c:v>6.1073866511539197E-2</c:v>
                </c:pt>
              </c:numCache>
            </c:numRef>
          </c:val>
          <c:smooth val="0"/>
          <c:extLst>
            <c:ext xmlns:c16="http://schemas.microsoft.com/office/drawing/2014/chart" uri="{C3380CC4-5D6E-409C-BE32-E72D297353CC}">
              <c16:uniqueId val="{00000003-88A7-3E4B-804F-1E7A3B33DAC7}"/>
            </c:ext>
          </c:extLst>
        </c:ser>
        <c:ser>
          <c:idx val="1"/>
          <c:order val="4"/>
          <c:tx>
            <c:strRef>
              <c:f>'6. Chgs in Tot Share'!$HX$3</c:f>
              <c:strCache>
                <c:ptCount val="1"/>
                <c:pt idx="0">
                  <c:v> Other Personal Loans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Share'!$HX$4:$HX$27</c:f>
              <c:numCache>
                <c:formatCode>0.00%</c:formatCode>
                <c:ptCount val="24"/>
                <c:pt idx="0">
                  <c:v>0</c:v>
                </c:pt>
                <c:pt idx="1">
                  <c:v>6.1973756335082066E-3</c:v>
                </c:pt>
                <c:pt idx="2">
                  <c:v>5.3892232725490435E-3</c:v>
                </c:pt>
                <c:pt idx="3">
                  <c:v>6.1045721371058041E-3</c:v>
                </c:pt>
                <c:pt idx="4">
                  <c:v>7.2644664485966015E-3</c:v>
                </c:pt>
                <c:pt idx="5">
                  <c:v>6.3615827410840476E-3</c:v>
                </c:pt>
                <c:pt idx="6">
                  <c:v>5.8101595889734304E-3</c:v>
                </c:pt>
                <c:pt idx="7">
                  <c:v>1.0159326062875453E-2</c:v>
                </c:pt>
                <c:pt idx="8">
                  <c:v>8.7063317875741945E-3</c:v>
                </c:pt>
                <c:pt idx="9">
                  <c:v>6.8817060854614179E-3</c:v>
                </c:pt>
                <c:pt idx="10">
                  <c:v>7.6813402751092731E-3</c:v>
                </c:pt>
                <c:pt idx="11">
                  <c:v>4.6065200738333529E-3</c:v>
                </c:pt>
                <c:pt idx="12">
                  <c:v>8.07983066163891E-3</c:v>
                </c:pt>
                <c:pt idx="13">
                  <c:v>9.2342205120392786E-3</c:v>
                </c:pt>
                <c:pt idx="14">
                  <c:v>5.6916917981282358E-3</c:v>
                </c:pt>
                <c:pt idx="15">
                  <c:v>1.0489813856705143E-2</c:v>
                </c:pt>
                <c:pt idx="16">
                  <c:v>1.4216603568210107E-2</c:v>
                </c:pt>
              </c:numCache>
            </c:numRef>
          </c:val>
          <c:smooth val="0"/>
          <c:extLst>
            <c:ext xmlns:c16="http://schemas.microsoft.com/office/drawing/2014/chart" uri="{C3380CC4-5D6E-409C-BE32-E72D297353CC}">
              <c16:uniqueId val="{00000004-88A7-3E4B-804F-1E7A3B33DAC7}"/>
            </c:ext>
          </c:extLst>
        </c:ser>
        <c:dLbls>
          <c:showLegendKey val="0"/>
          <c:showVal val="0"/>
          <c:showCatName val="0"/>
          <c:showSerName val="0"/>
          <c:showPercent val="0"/>
          <c:showBubbleSize val="0"/>
        </c:dLbls>
        <c:smooth val="0"/>
        <c:axId val="402564776"/>
        <c:axId val="402568696"/>
      </c:lineChart>
      <c:catAx>
        <c:axId val="40256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8696"/>
        <c:crosses val="autoZero"/>
        <c:auto val="1"/>
        <c:lblAlgn val="ctr"/>
        <c:lblOffset val="100"/>
        <c:noMultiLvlLbl val="0"/>
      </c:catAx>
      <c:valAx>
        <c:axId val="4025686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4776"/>
        <c:crosses val="autoZero"/>
        <c:crossBetween val="between"/>
      </c:valAx>
      <c:spPr>
        <a:noFill/>
        <a:ln>
          <a:noFill/>
        </a:ln>
        <a:effectLst/>
      </c:spPr>
    </c:plotArea>
    <c:legend>
      <c:legendPos val="b"/>
      <c:layout>
        <c:manualLayout>
          <c:xMode val="edge"/>
          <c:yMode val="edge"/>
          <c:x val="1.6390948704227529E-2"/>
          <c:y val="0.85012919270475917"/>
          <c:w val="0.95427311877277488"/>
          <c:h val="0.133084237080123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BMO Bank of Montreal</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702704375329668"/>
          <c:y val="0.15851696543031404"/>
          <c:w val="0.83972048885173545"/>
          <c:h val="0.63553498677867004"/>
        </c:manualLayout>
      </c:layout>
      <c:lineChart>
        <c:grouping val="standard"/>
        <c:varyColors val="0"/>
        <c:ser>
          <c:idx val="0"/>
          <c:order val="0"/>
          <c:tx>
            <c:strRef>
              <c:f>'Qtrly Share Change'!$CP$2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Change'!$CP$3:$CP$23</c:f>
              <c:numCache>
                <c:formatCode>0.00%</c:formatCode>
                <c:ptCount val="21"/>
                <c:pt idx="0">
                  <c:v>0</c:v>
                </c:pt>
                <c:pt idx="1">
                  <c:v>-5.0100927310497943E-3</c:v>
                </c:pt>
                <c:pt idx="2">
                  <c:v>-9.5068303339097965E-3</c:v>
                </c:pt>
                <c:pt idx="3">
                  <c:v>-1.8236086032429551E-2</c:v>
                </c:pt>
                <c:pt idx="4">
                  <c:v>-1.4445236975753209E-2</c:v>
                </c:pt>
                <c:pt idx="5">
                  <c:v>-1.1033302845776062E-2</c:v>
                </c:pt>
                <c:pt idx="6">
                  <c:v>-1.3346627171204113E-2</c:v>
                </c:pt>
                <c:pt idx="7">
                  <c:v>-1.9301685136354507E-2</c:v>
                </c:pt>
                <c:pt idx="8">
                  <c:v>-1.5592478473067922E-2</c:v>
                </c:pt>
                <c:pt idx="9">
                  <c:v>-1.5928621754227664E-3</c:v>
                </c:pt>
                <c:pt idx="10">
                  <c:v>-1.5639622683728007E-2</c:v>
                </c:pt>
                <c:pt idx="11">
                  <c:v>-1.588909671538467E-2</c:v>
                </c:pt>
                <c:pt idx="12">
                  <c:v>-1.4522448706308288E-2</c:v>
                </c:pt>
                <c:pt idx="13">
                  <c:v>-1.5458931535017708E-2</c:v>
                </c:pt>
                <c:pt idx="14">
                  <c:v>-1.3668899991104037E-2</c:v>
                </c:pt>
                <c:pt idx="15">
                  <c:v>-2.1654089437640217E-2</c:v>
                </c:pt>
                <c:pt idx="16">
                  <c:v>-2.5017451789898035E-2</c:v>
                </c:pt>
                <c:pt idx="17">
                  <c:v>-1.797567692160627E-2</c:v>
                </c:pt>
                <c:pt idx="18">
                  <c:v>-2.4883717241140555E-2</c:v>
                </c:pt>
                <c:pt idx="19">
                  <c:v>-2.7883000923712688E-2</c:v>
                </c:pt>
                <c:pt idx="20">
                  <c:v>-2.0159542620428843E-2</c:v>
                </c:pt>
              </c:numCache>
            </c:numRef>
          </c:val>
          <c:smooth val="0"/>
          <c:extLst>
            <c:ext xmlns:c16="http://schemas.microsoft.com/office/drawing/2014/chart" uri="{C3380CC4-5D6E-409C-BE32-E72D297353CC}">
              <c16:uniqueId val="{00000000-C860-3743-A5BC-F60D71F9539D}"/>
            </c:ext>
          </c:extLst>
        </c:ser>
        <c:ser>
          <c:idx val="2"/>
          <c:order val="1"/>
          <c:tx>
            <c:strRef>
              <c:f>'Qtrly Share Change'!$CQ$2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Change'!$CQ$3:$CQ$23</c:f>
              <c:numCache>
                <c:formatCode>0.00%</c:formatCode>
                <c:ptCount val="21"/>
                <c:pt idx="0">
                  <c:v>0</c:v>
                </c:pt>
                <c:pt idx="1">
                  <c:v>-7.0192087779865136E-3</c:v>
                </c:pt>
                <c:pt idx="2">
                  <c:v>-1.5476996294800802E-2</c:v>
                </c:pt>
                <c:pt idx="3">
                  <c:v>3.5163688583406453E-3</c:v>
                </c:pt>
                <c:pt idx="4">
                  <c:v>3.0124421237927957E-2</c:v>
                </c:pt>
                <c:pt idx="5">
                  <c:v>4.332448090698459E-2</c:v>
                </c:pt>
                <c:pt idx="6">
                  <c:v>5.5058851436801823E-2</c:v>
                </c:pt>
                <c:pt idx="7">
                  <c:v>5.9611872377927179E-2</c:v>
                </c:pt>
                <c:pt idx="8">
                  <c:v>5.45184897049504E-2</c:v>
                </c:pt>
                <c:pt idx="9">
                  <c:v>6.7188367887678055E-2</c:v>
                </c:pt>
                <c:pt idx="10">
                  <c:v>5.7520776700367232E-2</c:v>
                </c:pt>
                <c:pt idx="11">
                  <c:v>3.0607957991194066E-2</c:v>
                </c:pt>
                <c:pt idx="12">
                  <c:v>1.9418090196695315E-2</c:v>
                </c:pt>
                <c:pt idx="13">
                  <c:v>1.1481421685045025E-2</c:v>
                </c:pt>
                <c:pt idx="14">
                  <c:v>1.0233386954861833E-2</c:v>
                </c:pt>
                <c:pt idx="15">
                  <c:v>2.9857923157030657E-2</c:v>
                </c:pt>
                <c:pt idx="16">
                  <c:v>3.3947619702044331E-2</c:v>
                </c:pt>
                <c:pt idx="17">
                  <c:v>5.6926330123323841E-2</c:v>
                </c:pt>
                <c:pt idx="18">
                  <c:v>9.7338320362069339E-2</c:v>
                </c:pt>
                <c:pt idx="19">
                  <c:v>0.11552634042249901</c:v>
                </c:pt>
                <c:pt idx="20">
                  <c:v>0.124975054085892</c:v>
                </c:pt>
              </c:numCache>
            </c:numRef>
          </c:val>
          <c:smooth val="0"/>
          <c:extLst>
            <c:ext xmlns:c16="http://schemas.microsoft.com/office/drawing/2014/chart" uri="{C3380CC4-5D6E-409C-BE32-E72D297353CC}">
              <c16:uniqueId val="{00000001-C860-3743-A5BC-F60D71F9539D}"/>
            </c:ext>
          </c:extLst>
        </c:ser>
        <c:ser>
          <c:idx val="4"/>
          <c:order val="2"/>
          <c:tx>
            <c:strRef>
              <c:f>'Qtrly Share Change'!$CS$2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Change'!$CS$3:$CS$23</c:f>
              <c:numCache>
                <c:formatCode>0.00%</c:formatCode>
                <c:ptCount val="21"/>
                <c:pt idx="0">
                  <c:v>0</c:v>
                </c:pt>
                <c:pt idx="1">
                  <c:v>-5.2725123382290255E-3</c:v>
                </c:pt>
                <c:pt idx="2">
                  <c:v>-6.0932955395395956E-3</c:v>
                </c:pt>
                <c:pt idx="3">
                  <c:v>-7.2654937376878505E-3</c:v>
                </c:pt>
                <c:pt idx="4">
                  <c:v>-1.2799915604465258E-2</c:v>
                </c:pt>
                <c:pt idx="5">
                  <c:v>-1.1968487642407327E-2</c:v>
                </c:pt>
                <c:pt idx="6">
                  <c:v>-6.6323673951187642E-3</c:v>
                </c:pt>
                <c:pt idx="7">
                  <c:v>-4.04509214677716E-3</c:v>
                </c:pt>
                <c:pt idx="8">
                  <c:v>-1.0869005319226835E-2</c:v>
                </c:pt>
                <c:pt idx="9">
                  <c:v>-1.9099886331638918E-2</c:v>
                </c:pt>
                <c:pt idx="10">
                  <c:v>-2.17427246302253E-2</c:v>
                </c:pt>
                <c:pt idx="11">
                  <c:v>-2.7560096308559871E-2</c:v>
                </c:pt>
                <c:pt idx="12">
                  <c:v>-3.6240352938516553E-2</c:v>
                </c:pt>
                <c:pt idx="13">
                  <c:v>-4.0680653462667089E-2</c:v>
                </c:pt>
                <c:pt idx="14">
                  <c:v>-4.5209843481478211E-2</c:v>
                </c:pt>
                <c:pt idx="15">
                  <c:v>-4.9328375430324985E-2</c:v>
                </c:pt>
                <c:pt idx="16">
                  <c:v>-5.8373044919680518E-2</c:v>
                </c:pt>
                <c:pt idx="17">
                  <c:v>-6.0301901593809992E-2</c:v>
                </c:pt>
                <c:pt idx="18">
                  <c:v>-6.0998708045258553E-2</c:v>
                </c:pt>
                <c:pt idx="19">
                  <c:v>-5.9726428864187796E-2</c:v>
                </c:pt>
                <c:pt idx="20">
                  <c:v>-6.3094937429680961E-2</c:v>
                </c:pt>
              </c:numCache>
            </c:numRef>
          </c:val>
          <c:smooth val="0"/>
          <c:extLst>
            <c:ext xmlns:c16="http://schemas.microsoft.com/office/drawing/2014/chart" uri="{C3380CC4-5D6E-409C-BE32-E72D297353CC}">
              <c16:uniqueId val="{00000002-C860-3743-A5BC-F60D71F9539D}"/>
            </c:ext>
          </c:extLst>
        </c:ser>
        <c:ser>
          <c:idx val="1"/>
          <c:order val="3"/>
          <c:tx>
            <c:strRef>
              <c:f>'Qtrly Share Change'!$CT$2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Change'!$CT$3:$CT$23</c:f>
              <c:numCache>
                <c:formatCode>0.00%</c:formatCode>
                <c:ptCount val="21"/>
                <c:pt idx="0">
                  <c:v>0</c:v>
                </c:pt>
                <c:pt idx="1">
                  <c:v>1.0987242414753712E-2</c:v>
                </c:pt>
                <c:pt idx="2">
                  <c:v>2.1347704964712257E-2</c:v>
                </c:pt>
                <c:pt idx="3">
                  <c:v>3.1043537841898627E-2</c:v>
                </c:pt>
                <c:pt idx="4">
                  <c:v>3.9419445275585878E-2</c:v>
                </c:pt>
                <c:pt idx="5">
                  <c:v>3.4284830969960205E-2</c:v>
                </c:pt>
                <c:pt idx="6">
                  <c:v>4.1629483300798555E-2</c:v>
                </c:pt>
                <c:pt idx="7">
                  <c:v>4.3802146269674526E-2</c:v>
                </c:pt>
                <c:pt idx="8">
                  <c:v>4.0622266093947521E-2</c:v>
                </c:pt>
                <c:pt idx="9">
                  <c:v>3.1484234143981528E-2</c:v>
                </c:pt>
                <c:pt idx="10">
                  <c:v>2.8844772694892423E-2</c:v>
                </c:pt>
                <c:pt idx="11">
                  <c:v>3.0092414991150462E-2</c:v>
                </c:pt>
                <c:pt idx="12">
                  <c:v>2.3488948699861477E-2</c:v>
                </c:pt>
                <c:pt idx="13">
                  <c:v>9.4264889422175403E-3</c:v>
                </c:pt>
                <c:pt idx="14">
                  <c:v>5.4550279269312959E-3</c:v>
                </c:pt>
                <c:pt idx="15">
                  <c:v>6.0169287326832888E-4</c:v>
                </c:pt>
                <c:pt idx="16">
                  <c:v>-3.0008463409656235E-3</c:v>
                </c:pt>
                <c:pt idx="17">
                  <c:v>3.7305243377993534E-3</c:v>
                </c:pt>
                <c:pt idx="18">
                  <c:v>1.4694597915831975E-2</c:v>
                </c:pt>
                <c:pt idx="19">
                  <c:v>3.6109818870901304E-2</c:v>
                </c:pt>
                <c:pt idx="20">
                  <c:v>5.9660111648795394E-2</c:v>
                </c:pt>
              </c:numCache>
            </c:numRef>
          </c:val>
          <c:smooth val="0"/>
          <c:extLst>
            <c:ext xmlns:c16="http://schemas.microsoft.com/office/drawing/2014/chart" uri="{C3380CC4-5D6E-409C-BE32-E72D297353CC}">
              <c16:uniqueId val="{00000003-C860-3743-A5BC-F60D71F9539D}"/>
            </c:ext>
          </c:extLst>
        </c:ser>
        <c:ser>
          <c:idx val="5"/>
          <c:order val="4"/>
          <c:tx>
            <c:strRef>
              <c:f>'Qtrly Share Change'!$CU$2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Change'!$CU$3:$CU$23</c:f>
              <c:numCache>
                <c:formatCode>0.00%</c:formatCode>
                <c:ptCount val="21"/>
                <c:pt idx="0">
                  <c:v>0</c:v>
                </c:pt>
                <c:pt idx="1">
                  <c:v>-2.1136595623824028E-2</c:v>
                </c:pt>
                <c:pt idx="2">
                  <c:v>-3.315958218951244E-2</c:v>
                </c:pt>
                <c:pt idx="3">
                  <c:v>-4.1322062905990595E-2</c:v>
                </c:pt>
                <c:pt idx="4">
                  <c:v>-4.3472113730083327E-2</c:v>
                </c:pt>
                <c:pt idx="5">
                  <c:v>-3.901167756161053E-2</c:v>
                </c:pt>
                <c:pt idx="6">
                  <c:v>-6.0576408309142411E-2</c:v>
                </c:pt>
                <c:pt idx="7">
                  <c:v>-6.1372496689157834E-2</c:v>
                </c:pt>
                <c:pt idx="8">
                  <c:v>-5.6119273224688175E-2</c:v>
                </c:pt>
                <c:pt idx="9">
                  <c:v>-6.6346893763236173E-2</c:v>
                </c:pt>
                <c:pt idx="10">
                  <c:v>-8.4004710243839181E-2</c:v>
                </c:pt>
                <c:pt idx="11">
                  <c:v>-9.6309983666353238E-2</c:v>
                </c:pt>
                <c:pt idx="12">
                  <c:v>-9.6960398310604476E-2</c:v>
                </c:pt>
                <c:pt idx="13">
                  <c:v>-9.8885565443406986E-2</c:v>
                </c:pt>
                <c:pt idx="14">
                  <c:v>-0.1122237707173509</c:v>
                </c:pt>
                <c:pt idx="15">
                  <c:v>-0.11277162427679968</c:v>
                </c:pt>
                <c:pt idx="16">
                  <c:v>-0.10735547465511019</c:v>
                </c:pt>
                <c:pt idx="17">
                  <c:v>-0.10761668582198221</c:v>
                </c:pt>
                <c:pt idx="18">
                  <c:v>-0.10666597936439129</c:v>
                </c:pt>
                <c:pt idx="19">
                  <c:v>-0.10560296924275528</c:v>
                </c:pt>
                <c:pt idx="20">
                  <c:v>-0.10346476376707646</c:v>
                </c:pt>
              </c:numCache>
            </c:numRef>
          </c:val>
          <c:smooth val="0"/>
          <c:extLst>
            <c:ext xmlns:c16="http://schemas.microsoft.com/office/drawing/2014/chart" uri="{C3380CC4-5D6E-409C-BE32-E72D297353CC}">
              <c16:uniqueId val="{00000004-C860-3743-A5BC-F60D71F9539D}"/>
            </c:ext>
          </c:extLst>
        </c:ser>
        <c:dLbls>
          <c:showLegendKey val="0"/>
          <c:showVal val="0"/>
          <c:showCatName val="0"/>
          <c:showSerName val="0"/>
          <c:showPercent val="0"/>
          <c:showBubbleSize val="0"/>
        </c:dLbls>
        <c:smooth val="0"/>
        <c:axId val="402563208"/>
        <c:axId val="403134016"/>
      </c:lineChart>
      <c:catAx>
        <c:axId val="402563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4016"/>
        <c:crosses val="autoZero"/>
        <c:auto val="1"/>
        <c:lblAlgn val="ctr"/>
        <c:lblOffset val="100"/>
        <c:noMultiLvlLbl val="0"/>
      </c:catAx>
      <c:valAx>
        <c:axId val="4031340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3208"/>
        <c:crosses val="autoZero"/>
        <c:crossBetween val="between"/>
      </c:valAx>
      <c:spPr>
        <a:noFill/>
        <a:ln>
          <a:noFill/>
        </a:ln>
        <a:effectLst/>
      </c:spPr>
    </c:plotArea>
    <c:legend>
      <c:legendPos val="b"/>
      <c:layout>
        <c:manualLayout>
          <c:xMode val="edge"/>
          <c:yMode val="edge"/>
          <c:x val="0.27049680186004355"/>
          <c:y val="0.81149559602153531"/>
          <c:w val="0.45900639627991296"/>
          <c:h val="0.171254762044358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Desjardins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Share'!$IA$3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Share'!$IA$4:$IA$27</c:f>
              <c:numCache>
                <c:formatCode>0.00%</c:formatCode>
                <c:ptCount val="24"/>
                <c:pt idx="0">
                  <c:v>0</c:v>
                </c:pt>
                <c:pt idx="1">
                  <c:v>0</c:v>
                </c:pt>
                <c:pt idx="2">
                  <c:v>-2.3665599868698879E-2</c:v>
                </c:pt>
                <c:pt idx="3">
                  <c:v>-2.3665599868698879E-2</c:v>
                </c:pt>
                <c:pt idx="4">
                  <c:v>-2.3665599868698879E-2</c:v>
                </c:pt>
                <c:pt idx="5">
                  <c:v>-9.6815837771971787E-3</c:v>
                </c:pt>
                <c:pt idx="6">
                  <c:v>-9.6815837771971787E-3</c:v>
                </c:pt>
                <c:pt idx="7">
                  <c:v>-9.6815837771971787E-3</c:v>
                </c:pt>
                <c:pt idx="8">
                  <c:v>1.1200475533786919E-2</c:v>
                </c:pt>
                <c:pt idx="9">
                  <c:v>1.1200475533786919E-2</c:v>
                </c:pt>
                <c:pt idx="10">
                  <c:v>1.1200475533786919E-2</c:v>
                </c:pt>
                <c:pt idx="11">
                  <c:v>-1.4175206072598099E-2</c:v>
                </c:pt>
                <c:pt idx="12">
                  <c:v>-1.4175206072598099E-2</c:v>
                </c:pt>
                <c:pt idx="13">
                  <c:v>-1.4175206072598099E-2</c:v>
                </c:pt>
                <c:pt idx="14">
                  <c:v>-8.9213021751565133E-3</c:v>
                </c:pt>
                <c:pt idx="15">
                  <c:v>-8.9213021751565133E-3</c:v>
                </c:pt>
                <c:pt idx="16">
                  <c:v>-8.9213021751565133E-3</c:v>
                </c:pt>
              </c:numCache>
            </c:numRef>
          </c:val>
          <c:smooth val="0"/>
          <c:extLst>
            <c:ext xmlns:c16="http://schemas.microsoft.com/office/drawing/2014/chart" uri="{C3380CC4-5D6E-409C-BE32-E72D297353CC}">
              <c16:uniqueId val="{00000000-29AE-6D44-BC33-81B3011F07A3}"/>
            </c:ext>
          </c:extLst>
        </c:ser>
        <c:ser>
          <c:idx val="2"/>
          <c:order val="1"/>
          <c:tx>
            <c:strRef>
              <c:f>'6. Chgs in Tot Share'!$IB$3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Share'!$IB$4:$IB$27</c:f>
              <c:numCache>
                <c:formatCode>0.00%</c:formatCode>
                <c:ptCount val="24"/>
                <c:pt idx="0">
                  <c:v>0</c:v>
                </c:pt>
                <c:pt idx="1">
                  <c:v>0</c:v>
                </c:pt>
                <c:pt idx="2">
                  <c:v>-1.6923658749899567E-2</c:v>
                </c:pt>
                <c:pt idx="3">
                  <c:v>-1.6923658749899567E-2</c:v>
                </c:pt>
                <c:pt idx="4">
                  <c:v>-1.6923658749899567E-2</c:v>
                </c:pt>
                <c:pt idx="5">
                  <c:v>-4.266600750732278E-2</c:v>
                </c:pt>
                <c:pt idx="6">
                  <c:v>-4.266600750732278E-2</c:v>
                </c:pt>
                <c:pt idx="7">
                  <c:v>-4.266600750732278E-2</c:v>
                </c:pt>
                <c:pt idx="8">
                  <c:v>-4.370412328571889E-2</c:v>
                </c:pt>
                <c:pt idx="9">
                  <c:v>-4.370412328571889E-2</c:v>
                </c:pt>
                <c:pt idx="10">
                  <c:v>-4.370412328571889E-2</c:v>
                </c:pt>
                <c:pt idx="11">
                  <c:v>-4.410357966845134E-2</c:v>
                </c:pt>
                <c:pt idx="12">
                  <c:v>-4.410357966845134E-2</c:v>
                </c:pt>
                <c:pt idx="13">
                  <c:v>-4.410357966845134E-2</c:v>
                </c:pt>
                <c:pt idx="14">
                  <c:v>-3.7919480124203667E-2</c:v>
                </c:pt>
                <c:pt idx="15">
                  <c:v>-3.7919480124203667E-2</c:v>
                </c:pt>
                <c:pt idx="16">
                  <c:v>-3.7919480124203667E-2</c:v>
                </c:pt>
              </c:numCache>
            </c:numRef>
          </c:val>
          <c:smooth val="0"/>
          <c:extLst>
            <c:ext xmlns:c16="http://schemas.microsoft.com/office/drawing/2014/chart" uri="{C3380CC4-5D6E-409C-BE32-E72D297353CC}">
              <c16:uniqueId val="{00000001-29AE-6D44-BC33-81B3011F07A3}"/>
            </c:ext>
          </c:extLst>
        </c:ser>
        <c:ser>
          <c:idx val="3"/>
          <c:order val="2"/>
          <c:tx>
            <c:strRef>
              <c:f>'6. Chgs in Tot Share'!$IC$3</c:f>
              <c:strCache>
                <c:ptCount val="1"/>
                <c:pt idx="0">
                  <c:v> Total Deposits </c:v>
                </c:pt>
              </c:strCache>
            </c:strRef>
          </c:tx>
          <c:spPr>
            <a:ln w="28575" cap="rnd">
              <a:solidFill>
                <a:srgbClr val="0432FF"/>
              </a:solidFill>
              <a:prstDash val="sysDot"/>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Share'!$IC$4:$IC$27</c:f>
              <c:numCache>
                <c:formatCode>0.00%</c:formatCode>
                <c:ptCount val="24"/>
                <c:pt idx="0">
                  <c:v>0</c:v>
                </c:pt>
                <c:pt idx="1">
                  <c:v>0</c:v>
                </c:pt>
                <c:pt idx="2">
                  <c:v>-2.0196465908354801E-2</c:v>
                </c:pt>
                <c:pt idx="3">
                  <c:v>-2.0196465908354801E-2</c:v>
                </c:pt>
                <c:pt idx="4">
                  <c:v>-2.0196465908354801E-2</c:v>
                </c:pt>
                <c:pt idx="5">
                  <c:v>-2.3003777911063054E-2</c:v>
                </c:pt>
                <c:pt idx="6">
                  <c:v>-2.3003777911063054E-2</c:v>
                </c:pt>
                <c:pt idx="7">
                  <c:v>-2.3003777911063054E-2</c:v>
                </c:pt>
                <c:pt idx="8">
                  <c:v>-1.2547120449712108E-2</c:v>
                </c:pt>
                <c:pt idx="9">
                  <c:v>-1.2547120449712108E-2</c:v>
                </c:pt>
                <c:pt idx="10">
                  <c:v>-1.2547120449712108E-2</c:v>
                </c:pt>
                <c:pt idx="11">
                  <c:v>-2.5252090974005499E-2</c:v>
                </c:pt>
                <c:pt idx="12">
                  <c:v>-2.5252090974005499E-2</c:v>
                </c:pt>
                <c:pt idx="13">
                  <c:v>-2.5252090974005499E-2</c:v>
                </c:pt>
                <c:pt idx="14">
                  <c:v>-2.161483977759281E-2</c:v>
                </c:pt>
                <c:pt idx="15">
                  <c:v>-2.161483977759281E-2</c:v>
                </c:pt>
                <c:pt idx="16">
                  <c:v>-2.161483977759281E-2</c:v>
                </c:pt>
              </c:numCache>
            </c:numRef>
          </c:val>
          <c:smooth val="0"/>
          <c:extLst>
            <c:ext xmlns:c16="http://schemas.microsoft.com/office/drawing/2014/chart" uri="{C3380CC4-5D6E-409C-BE32-E72D297353CC}">
              <c16:uniqueId val="{00000002-29AE-6D44-BC33-81B3011F07A3}"/>
            </c:ext>
          </c:extLst>
        </c:ser>
        <c:ser>
          <c:idx val="4"/>
          <c:order val="3"/>
          <c:tx>
            <c:strRef>
              <c:f>'6. Chgs in Tot Share'!$ID$3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Share'!$ID$4:$ID$27</c:f>
              <c:numCache>
                <c:formatCode>0.00%</c:formatCode>
                <c:ptCount val="24"/>
                <c:pt idx="0">
                  <c:v>0</c:v>
                </c:pt>
                <c:pt idx="1">
                  <c:v>0</c:v>
                </c:pt>
                <c:pt idx="2">
                  <c:v>-2.6997237945022069E-3</c:v>
                </c:pt>
                <c:pt idx="3">
                  <c:v>-2.6997237945022069E-3</c:v>
                </c:pt>
                <c:pt idx="4">
                  <c:v>-2.6997237945022069E-3</c:v>
                </c:pt>
                <c:pt idx="5">
                  <c:v>-3.3861452052155903E-3</c:v>
                </c:pt>
                <c:pt idx="6">
                  <c:v>-3.3861452052155903E-3</c:v>
                </c:pt>
                <c:pt idx="7">
                  <c:v>-3.3861452052155903E-3</c:v>
                </c:pt>
                <c:pt idx="8">
                  <c:v>4.7376495117172936E-3</c:v>
                </c:pt>
                <c:pt idx="9">
                  <c:v>4.7376495117172936E-3</c:v>
                </c:pt>
                <c:pt idx="10">
                  <c:v>4.7376495117172936E-3</c:v>
                </c:pt>
                <c:pt idx="11">
                  <c:v>1.5072718914506604E-3</c:v>
                </c:pt>
                <c:pt idx="12">
                  <c:v>1.5072718914506604E-3</c:v>
                </c:pt>
                <c:pt idx="13">
                  <c:v>1.5072718914506604E-3</c:v>
                </c:pt>
                <c:pt idx="14">
                  <c:v>3.2025761555015153E-3</c:v>
                </c:pt>
                <c:pt idx="15">
                  <c:v>3.2025761555015153E-3</c:v>
                </c:pt>
                <c:pt idx="16">
                  <c:v>3.2025761555015153E-3</c:v>
                </c:pt>
              </c:numCache>
            </c:numRef>
          </c:val>
          <c:smooth val="0"/>
          <c:extLst>
            <c:ext xmlns:c16="http://schemas.microsoft.com/office/drawing/2014/chart" uri="{C3380CC4-5D6E-409C-BE32-E72D297353CC}">
              <c16:uniqueId val="{00000003-29AE-6D44-BC33-81B3011F07A3}"/>
            </c:ext>
          </c:extLst>
        </c:ser>
        <c:ser>
          <c:idx val="1"/>
          <c:order val="4"/>
          <c:tx>
            <c:strRef>
              <c:f>'6. Chgs in Tot Share'!$IE$3</c:f>
              <c:strCache>
                <c:ptCount val="1"/>
                <c:pt idx="0">
                  <c:v> Personal Loans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Share'!$IE$4:$IE$27</c:f>
              <c:numCache>
                <c:formatCode>0.00%</c:formatCode>
                <c:ptCount val="24"/>
                <c:pt idx="0">
                  <c:v>0</c:v>
                </c:pt>
                <c:pt idx="1">
                  <c:v>0</c:v>
                </c:pt>
                <c:pt idx="2">
                  <c:v>1.4652087138347491E-2</c:v>
                </c:pt>
                <c:pt idx="3">
                  <c:v>1.4652087138347491E-2</c:v>
                </c:pt>
                <c:pt idx="4">
                  <c:v>1.4652087138347491E-2</c:v>
                </c:pt>
                <c:pt idx="5">
                  <c:v>8.5592138962302805E-3</c:v>
                </c:pt>
                <c:pt idx="6">
                  <c:v>8.5592138962302805E-3</c:v>
                </c:pt>
                <c:pt idx="7">
                  <c:v>8.5592138962302805E-3</c:v>
                </c:pt>
                <c:pt idx="8">
                  <c:v>-5.4465658522039728E-3</c:v>
                </c:pt>
                <c:pt idx="9">
                  <c:v>-5.4465658522039728E-3</c:v>
                </c:pt>
                <c:pt idx="10">
                  <c:v>-5.4465658522039728E-3</c:v>
                </c:pt>
                <c:pt idx="11">
                  <c:v>-6.4744674854859763E-3</c:v>
                </c:pt>
                <c:pt idx="12">
                  <c:v>-6.4744674854859763E-3</c:v>
                </c:pt>
                <c:pt idx="13">
                  <c:v>-6.4744674854859763E-3</c:v>
                </c:pt>
                <c:pt idx="14">
                  <c:v>-2.9190972538520746E-3</c:v>
                </c:pt>
                <c:pt idx="15">
                  <c:v>-2.9190972538520746E-3</c:v>
                </c:pt>
                <c:pt idx="16">
                  <c:v>-2.9190972538520746E-3</c:v>
                </c:pt>
              </c:numCache>
            </c:numRef>
          </c:val>
          <c:smooth val="0"/>
          <c:extLst>
            <c:ext xmlns:c16="http://schemas.microsoft.com/office/drawing/2014/chart" uri="{C3380CC4-5D6E-409C-BE32-E72D297353CC}">
              <c16:uniqueId val="{00000004-29AE-6D44-BC33-81B3011F07A3}"/>
            </c:ext>
          </c:extLst>
        </c:ser>
        <c:ser>
          <c:idx val="5"/>
          <c:order val="5"/>
          <c:tx>
            <c:strRef>
              <c:f>'6. Chgs in Tot Share'!$IF$3</c:f>
              <c:strCache>
                <c:ptCount val="1"/>
                <c:pt idx="0">
                  <c:v> Total Loans </c:v>
                </c:pt>
              </c:strCache>
            </c:strRef>
          </c:tx>
          <c:spPr>
            <a:ln w="28575" cap="rnd">
              <a:solidFill>
                <a:srgbClr val="FF0000"/>
              </a:solidFill>
              <a:prstDash val="sysDot"/>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Share'!$IF$4:$IF$27</c:f>
              <c:numCache>
                <c:formatCode>0.00%</c:formatCode>
                <c:ptCount val="24"/>
                <c:pt idx="0">
                  <c:v>0</c:v>
                </c:pt>
                <c:pt idx="1">
                  <c:v>0</c:v>
                </c:pt>
                <c:pt idx="2">
                  <c:v>1.1629466751390607E-3</c:v>
                </c:pt>
                <c:pt idx="3">
                  <c:v>1.1629466751390607E-3</c:v>
                </c:pt>
                <c:pt idx="4">
                  <c:v>1.1629466751390607E-3</c:v>
                </c:pt>
                <c:pt idx="5">
                  <c:v>2.3252177492659503E-4</c:v>
                </c:pt>
                <c:pt idx="6">
                  <c:v>2.3252177492659503E-4</c:v>
                </c:pt>
                <c:pt idx="7">
                  <c:v>2.3252177492659503E-4</c:v>
                </c:pt>
                <c:pt idx="8">
                  <c:v>3.8546152977284552E-3</c:v>
                </c:pt>
                <c:pt idx="9">
                  <c:v>3.8546152977284552E-3</c:v>
                </c:pt>
                <c:pt idx="10">
                  <c:v>3.8546152977284552E-3</c:v>
                </c:pt>
                <c:pt idx="11">
                  <c:v>1.5493756786845875E-3</c:v>
                </c:pt>
                <c:pt idx="12">
                  <c:v>1.5493756786845875E-3</c:v>
                </c:pt>
                <c:pt idx="13">
                  <c:v>1.5493756786845875E-3</c:v>
                </c:pt>
                <c:pt idx="14">
                  <c:v>4.6791784168688615E-3</c:v>
                </c:pt>
                <c:pt idx="15">
                  <c:v>4.6791784168688615E-3</c:v>
                </c:pt>
                <c:pt idx="16">
                  <c:v>4.6791784168688615E-3</c:v>
                </c:pt>
              </c:numCache>
            </c:numRef>
          </c:val>
          <c:smooth val="0"/>
          <c:extLst>
            <c:ext xmlns:c16="http://schemas.microsoft.com/office/drawing/2014/chart" uri="{C3380CC4-5D6E-409C-BE32-E72D297353CC}">
              <c16:uniqueId val="{00000005-29AE-6D44-BC33-81B3011F07A3}"/>
            </c:ext>
          </c:extLst>
        </c:ser>
        <c:ser>
          <c:idx val="6"/>
          <c:order val="6"/>
          <c:tx>
            <c:strRef>
              <c:f>'6. Chgs in Tot Share'!$IG$3</c:f>
              <c:strCache>
                <c:ptCount val="1"/>
                <c:pt idx="0">
                  <c:v> Total </c:v>
                </c:pt>
              </c:strCache>
            </c:strRef>
          </c:tx>
          <c:spPr>
            <a:ln w="28575" cap="rnd">
              <a:solidFill>
                <a:schemeClr val="tx1"/>
              </a:solidFill>
              <a:prstDash val="sysDot"/>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Share'!$IG$4:$IG$27</c:f>
              <c:numCache>
                <c:formatCode>0.00%</c:formatCode>
                <c:ptCount val="24"/>
                <c:pt idx="0">
                  <c:v>0</c:v>
                </c:pt>
                <c:pt idx="1">
                  <c:v>0</c:v>
                </c:pt>
                <c:pt idx="2">
                  <c:v>-7.065242286860735E-3</c:v>
                </c:pt>
                <c:pt idx="3">
                  <c:v>-7.065242286860735E-3</c:v>
                </c:pt>
                <c:pt idx="4">
                  <c:v>-7.065242286860735E-3</c:v>
                </c:pt>
                <c:pt idx="5">
                  <c:v>-8.2636824146013789E-3</c:v>
                </c:pt>
                <c:pt idx="6">
                  <c:v>-8.2636824146013789E-3</c:v>
                </c:pt>
                <c:pt idx="7">
                  <c:v>-8.2636824146013789E-3</c:v>
                </c:pt>
                <c:pt idx="8">
                  <c:v>-1.7959697060936025E-3</c:v>
                </c:pt>
                <c:pt idx="9">
                  <c:v>-1.7959697060936025E-3</c:v>
                </c:pt>
                <c:pt idx="10">
                  <c:v>-1.7959697060936025E-3</c:v>
                </c:pt>
                <c:pt idx="11">
                  <c:v>-8.6996133413360394E-3</c:v>
                </c:pt>
                <c:pt idx="12">
                  <c:v>-8.6996133413360394E-3</c:v>
                </c:pt>
                <c:pt idx="13">
                  <c:v>-8.6996133413360394E-3</c:v>
                </c:pt>
                <c:pt idx="14">
                  <c:v>-5.0751403040795017E-3</c:v>
                </c:pt>
                <c:pt idx="15">
                  <c:v>-5.0751403040795017E-3</c:v>
                </c:pt>
                <c:pt idx="16">
                  <c:v>-5.0751403040795017E-3</c:v>
                </c:pt>
              </c:numCache>
            </c:numRef>
          </c:val>
          <c:smooth val="0"/>
          <c:extLst>
            <c:ext xmlns:c16="http://schemas.microsoft.com/office/drawing/2014/chart" uri="{C3380CC4-5D6E-409C-BE32-E72D297353CC}">
              <c16:uniqueId val="{00000006-29AE-6D44-BC33-81B3011F07A3}"/>
            </c:ext>
          </c:extLst>
        </c:ser>
        <c:dLbls>
          <c:showLegendKey val="0"/>
          <c:showVal val="0"/>
          <c:showCatName val="0"/>
          <c:showSerName val="0"/>
          <c:showPercent val="0"/>
          <c:showBubbleSize val="0"/>
        </c:dLbls>
        <c:smooth val="0"/>
        <c:axId val="403135976"/>
        <c:axId val="403132840"/>
      </c:lineChart>
      <c:catAx>
        <c:axId val="40313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2840"/>
        <c:crosses val="autoZero"/>
        <c:auto val="1"/>
        <c:lblAlgn val="ctr"/>
        <c:lblOffset val="100"/>
        <c:noMultiLvlLbl val="0"/>
      </c:catAx>
      <c:valAx>
        <c:axId val="40313284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5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Desjardins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'Qtrly Share Change'!$CX$2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Change'!$CX$3:$CX$23</c:f>
              <c:numCache>
                <c:formatCode>0.00%</c:formatCode>
                <c:ptCount val="21"/>
                <c:pt idx="0">
                  <c:v>0</c:v>
                </c:pt>
                <c:pt idx="1">
                  <c:v>-1.4076373285647582E-2</c:v>
                </c:pt>
                <c:pt idx="2">
                  <c:v>2.4303457930409003E-3</c:v>
                </c:pt>
                <c:pt idx="3">
                  <c:v>-5.9417610825098829E-3</c:v>
                </c:pt>
                <c:pt idx="4">
                  <c:v>-1.7518866188787686E-3</c:v>
                </c:pt>
                <c:pt idx="5">
                  <c:v>-5.4390410091160971E-3</c:v>
                </c:pt>
                <c:pt idx="6">
                  <c:v>1.8825981356086312E-3</c:v>
                </c:pt>
                <c:pt idx="7">
                  <c:v>3.1958266648333171E-2</c:v>
                </c:pt>
                <c:pt idx="8">
                  <c:v>2.9187141419589065E-2</c:v>
                </c:pt>
                <c:pt idx="9">
                  <c:v>2.2890470597532093E-2</c:v>
                </c:pt>
                <c:pt idx="10">
                  <c:v>6.5433055399972434E-2</c:v>
                </c:pt>
                <c:pt idx="11">
                  <c:v>6.6444774346164068E-2</c:v>
                </c:pt>
                <c:pt idx="12">
                  <c:v>7.0412209063776807E-2</c:v>
                </c:pt>
                <c:pt idx="13">
                  <c:v>7.7733909709262403E-2</c:v>
                </c:pt>
                <c:pt idx="14">
                  <c:v>0.11461271315502211</c:v>
                </c:pt>
                <c:pt idx="15">
                  <c:v>0.1131714921846993</c:v>
                </c:pt>
                <c:pt idx="16">
                  <c:v>8.9189301146482325E-2</c:v>
                </c:pt>
                <c:pt idx="17">
                  <c:v>0.10929204144790103</c:v>
                </c:pt>
                <c:pt idx="18">
                  <c:v>0.13267924884792845</c:v>
                </c:pt>
                <c:pt idx="19">
                  <c:v>8.5653315224296131E-2</c:v>
                </c:pt>
                <c:pt idx="20">
                  <c:v>0.10072470269431499</c:v>
                </c:pt>
              </c:numCache>
            </c:numRef>
          </c:val>
          <c:smooth val="0"/>
          <c:extLst>
            <c:ext xmlns:c16="http://schemas.microsoft.com/office/drawing/2014/chart" uri="{C3380CC4-5D6E-409C-BE32-E72D297353CC}">
              <c16:uniqueId val="{00000000-0EA2-7247-A63C-E78F354B2DEB}"/>
            </c:ext>
          </c:extLst>
        </c:ser>
        <c:ser>
          <c:idx val="2"/>
          <c:order val="1"/>
          <c:tx>
            <c:strRef>
              <c:f>'Qtrly Share Change'!$CY$2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Change'!$CY$3:$CY$23</c:f>
              <c:numCache>
                <c:formatCode>0.00%</c:formatCode>
                <c:ptCount val="21"/>
                <c:pt idx="0">
                  <c:v>0</c:v>
                </c:pt>
                <c:pt idx="1">
                  <c:v>5.1431158945254322E-3</c:v>
                </c:pt>
                <c:pt idx="2">
                  <c:v>-6.0364627666213621E-3</c:v>
                </c:pt>
                <c:pt idx="3">
                  <c:v>-1.48600877522103E-2</c:v>
                </c:pt>
                <c:pt idx="4">
                  <c:v>-2.0705916850076833E-2</c:v>
                </c:pt>
                <c:pt idx="5">
                  <c:v>-2.5497024594911849E-2</c:v>
                </c:pt>
                <c:pt idx="6">
                  <c:v>-3.5056861557826467E-2</c:v>
                </c:pt>
                <c:pt idx="7">
                  <c:v>-4.5503457424078415E-2</c:v>
                </c:pt>
                <c:pt idx="8">
                  <c:v>-4.5332120490853563E-2</c:v>
                </c:pt>
                <c:pt idx="9">
                  <c:v>-5.0967389500638539E-2</c:v>
                </c:pt>
                <c:pt idx="10">
                  <c:v>-5.5992136770543231E-2</c:v>
                </c:pt>
                <c:pt idx="11">
                  <c:v>-6.861411409412585E-2</c:v>
                </c:pt>
                <c:pt idx="12">
                  <c:v>-7.3663043717361112E-2</c:v>
                </c:pt>
                <c:pt idx="13">
                  <c:v>-9.2177288599219226E-2</c:v>
                </c:pt>
                <c:pt idx="14">
                  <c:v>-0.11611711420956702</c:v>
                </c:pt>
                <c:pt idx="15">
                  <c:v>-0.12254244584743706</c:v>
                </c:pt>
                <c:pt idx="16">
                  <c:v>-0.15279314819993853</c:v>
                </c:pt>
                <c:pt idx="17">
                  <c:v>-0.16709673499924196</c:v>
                </c:pt>
                <c:pt idx="18">
                  <c:v>-0.16370060403411638</c:v>
                </c:pt>
                <c:pt idx="19">
                  <c:v>-0.16132734175275759</c:v>
                </c:pt>
                <c:pt idx="20">
                  <c:v>-0.15561681374835787</c:v>
                </c:pt>
              </c:numCache>
            </c:numRef>
          </c:val>
          <c:smooth val="0"/>
          <c:extLst>
            <c:ext xmlns:c16="http://schemas.microsoft.com/office/drawing/2014/chart" uri="{C3380CC4-5D6E-409C-BE32-E72D297353CC}">
              <c16:uniqueId val="{00000001-0EA2-7247-A63C-E78F354B2DEB}"/>
            </c:ext>
          </c:extLst>
        </c:ser>
        <c:ser>
          <c:idx val="4"/>
          <c:order val="2"/>
          <c:tx>
            <c:strRef>
              <c:f>'Qtrly Share Change'!$DA$2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Change'!$DA$3:$DA$23</c:f>
              <c:numCache>
                <c:formatCode>0.00%</c:formatCode>
                <c:ptCount val="21"/>
                <c:pt idx="0">
                  <c:v>0</c:v>
                </c:pt>
                <c:pt idx="1">
                  <c:v>-4.3382723489548934E-3</c:v>
                </c:pt>
                <c:pt idx="2">
                  <c:v>5.2732417224734211E-3</c:v>
                </c:pt>
                <c:pt idx="3">
                  <c:v>-1.0662090808294753E-2</c:v>
                </c:pt>
                <c:pt idx="4">
                  <c:v>-1.3453769119474724E-2</c:v>
                </c:pt>
                <c:pt idx="5">
                  <c:v>-1.3024870898969676E-2</c:v>
                </c:pt>
                <c:pt idx="6">
                  <c:v>-1.6477525868627083E-2</c:v>
                </c:pt>
                <c:pt idx="7">
                  <c:v>-2.7185508551515768E-2</c:v>
                </c:pt>
                <c:pt idx="8">
                  <c:v>-3.0784033722968528E-2</c:v>
                </c:pt>
                <c:pt idx="9">
                  <c:v>-3.5351923812196484E-2</c:v>
                </c:pt>
                <c:pt idx="10">
                  <c:v>-3.1893908595859555E-2</c:v>
                </c:pt>
                <c:pt idx="11">
                  <c:v>-3.0243074387710251E-2</c:v>
                </c:pt>
                <c:pt idx="12">
                  <c:v>-2.2377954376783145E-2</c:v>
                </c:pt>
                <c:pt idx="13">
                  <c:v>-1.6438478911173445E-2</c:v>
                </c:pt>
                <c:pt idx="14">
                  <c:v>-2.0705218320477147E-3</c:v>
                </c:pt>
                <c:pt idx="15">
                  <c:v>3.280193639886299E-4</c:v>
                </c:pt>
                <c:pt idx="16">
                  <c:v>-5.3340199100987157E-3</c:v>
                </c:pt>
                <c:pt idx="17">
                  <c:v>-5.7090367219989604E-3</c:v>
                </c:pt>
                <c:pt idx="18">
                  <c:v>8.1978335197080714E-4</c:v>
                </c:pt>
                <c:pt idx="19">
                  <c:v>-3.8044446633409101E-3</c:v>
                </c:pt>
                <c:pt idx="20">
                  <c:v>-1.0591199949724762E-3</c:v>
                </c:pt>
              </c:numCache>
            </c:numRef>
          </c:val>
          <c:smooth val="0"/>
          <c:extLst>
            <c:ext xmlns:c16="http://schemas.microsoft.com/office/drawing/2014/chart" uri="{C3380CC4-5D6E-409C-BE32-E72D297353CC}">
              <c16:uniqueId val="{00000002-0EA2-7247-A63C-E78F354B2DEB}"/>
            </c:ext>
          </c:extLst>
        </c:ser>
        <c:ser>
          <c:idx val="1"/>
          <c:order val="3"/>
          <c:tx>
            <c:strRef>
              <c:f>'Qtrly Share Change'!$DB$2</c:f>
              <c:strCache>
                <c:ptCount val="1"/>
                <c:pt idx="0">
                  <c:v> Personal Loans </c:v>
                </c:pt>
              </c:strCache>
            </c:strRef>
          </c:tx>
          <c:spPr>
            <a:ln w="28575" cap="rnd">
              <a:solidFill>
                <a:srgbClr val="00B0F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Change'!$DB$3:$DB$23</c:f>
              <c:numCache>
                <c:formatCode>0.00%</c:formatCode>
                <c:ptCount val="21"/>
                <c:pt idx="0">
                  <c:v>0</c:v>
                </c:pt>
                <c:pt idx="1">
                  <c:v>5.1293432114495035E-3</c:v>
                </c:pt>
                <c:pt idx="2">
                  <c:v>4.6312085033536265E-3</c:v>
                </c:pt>
                <c:pt idx="3">
                  <c:v>5.9938527289942808E-3</c:v>
                </c:pt>
                <c:pt idx="4">
                  <c:v>1.6462258559494257E-2</c:v>
                </c:pt>
                <c:pt idx="5">
                  <c:v>-1.1920730837929033E-2</c:v>
                </c:pt>
                <c:pt idx="6">
                  <c:v>-1.1817077634140336E-2</c:v>
                </c:pt>
                <c:pt idx="7">
                  <c:v>-4.1642895559934707E-3</c:v>
                </c:pt>
                <c:pt idx="8">
                  <c:v>6.7182448962277127E-3</c:v>
                </c:pt>
                <c:pt idx="9">
                  <c:v>-6.1718819073008505E-3</c:v>
                </c:pt>
                <c:pt idx="10">
                  <c:v>-1.8460464793135403E-3</c:v>
                </c:pt>
                <c:pt idx="11">
                  <c:v>1.3504729394477753E-2</c:v>
                </c:pt>
                <c:pt idx="12">
                  <c:v>4.5240793021747203E-2</c:v>
                </c:pt>
                <c:pt idx="13">
                  <c:v>5.9519675148189288E-2</c:v>
                </c:pt>
                <c:pt idx="14">
                  <c:v>7.6505327724150182E-2</c:v>
                </c:pt>
                <c:pt idx="15">
                  <c:v>8.0608790959440929E-2</c:v>
                </c:pt>
                <c:pt idx="16">
                  <c:v>9.9387963479123223E-2</c:v>
                </c:pt>
                <c:pt idx="17">
                  <c:v>8.1296476087724695E-2</c:v>
                </c:pt>
                <c:pt idx="18">
                  <c:v>7.2134092115796564E-2</c:v>
                </c:pt>
                <c:pt idx="19">
                  <c:v>7.558643546444041E-2</c:v>
                </c:pt>
                <c:pt idx="20">
                  <c:v>8.9416217720699062E-2</c:v>
                </c:pt>
              </c:numCache>
            </c:numRef>
          </c:val>
          <c:smooth val="0"/>
          <c:extLst>
            <c:ext xmlns:c16="http://schemas.microsoft.com/office/drawing/2014/chart" uri="{C3380CC4-5D6E-409C-BE32-E72D297353CC}">
              <c16:uniqueId val="{00000003-0EA2-7247-A63C-E78F354B2DEB}"/>
            </c:ext>
          </c:extLst>
        </c:ser>
        <c:dLbls>
          <c:showLegendKey val="0"/>
          <c:showVal val="0"/>
          <c:showCatName val="0"/>
          <c:showSerName val="0"/>
          <c:showPercent val="0"/>
          <c:showBubbleSize val="0"/>
        </c:dLbls>
        <c:smooth val="0"/>
        <c:axId val="403135976"/>
        <c:axId val="403132840"/>
      </c:lineChart>
      <c:catAx>
        <c:axId val="40313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2840"/>
        <c:crosses val="autoZero"/>
        <c:auto val="1"/>
        <c:lblAlgn val="ctr"/>
        <c:lblOffset val="100"/>
        <c:noMultiLvlLbl val="0"/>
      </c:catAx>
      <c:valAx>
        <c:axId val="40313284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5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National Bank</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598985806385852"/>
          <c:y val="0.16288768187580688"/>
          <c:w val="0.82841143643452331"/>
          <c:h val="0.6313941776480303"/>
        </c:manualLayout>
      </c:layout>
      <c:lineChart>
        <c:grouping val="standard"/>
        <c:varyColors val="0"/>
        <c:ser>
          <c:idx val="0"/>
          <c:order val="0"/>
          <c:tx>
            <c:strRef>
              <c:f>'6. Chgs in Tot Share'!$IH$3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Share'!$IH$4:$IH$27</c:f>
              <c:numCache>
                <c:formatCode>0.00%</c:formatCode>
                <c:ptCount val="24"/>
                <c:pt idx="0">
                  <c:v>0</c:v>
                </c:pt>
                <c:pt idx="1">
                  <c:v>-4.0214619284210306E-3</c:v>
                </c:pt>
                <c:pt idx="2">
                  <c:v>2.5161785585579481E-3</c:v>
                </c:pt>
                <c:pt idx="3">
                  <c:v>6.7811220334211483E-3</c:v>
                </c:pt>
                <c:pt idx="4">
                  <c:v>6.4139085466866077E-3</c:v>
                </c:pt>
                <c:pt idx="5">
                  <c:v>-3.6729371006518456E-3</c:v>
                </c:pt>
                <c:pt idx="6">
                  <c:v>4.1906499147682996E-3</c:v>
                </c:pt>
                <c:pt idx="7">
                  <c:v>2.727348230941761E-3</c:v>
                </c:pt>
                <c:pt idx="8">
                  <c:v>6.4306442290375425E-3</c:v>
                </c:pt>
                <c:pt idx="9">
                  <c:v>1.0826968401762789E-2</c:v>
                </c:pt>
                <c:pt idx="10">
                  <c:v>7.0297757452971775E-3</c:v>
                </c:pt>
                <c:pt idx="11">
                  <c:v>1.2261345994155369E-2</c:v>
                </c:pt>
                <c:pt idx="12">
                  <c:v>2.3534173792984264E-2</c:v>
                </c:pt>
                <c:pt idx="13">
                  <c:v>2.786721099988354E-2</c:v>
                </c:pt>
                <c:pt idx="14">
                  <c:v>5.984161792463203E-2</c:v>
                </c:pt>
                <c:pt idx="15">
                  <c:v>2.1786626576789977E-2</c:v>
                </c:pt>
                <c:pt idx="16">
                  <c:v>2.2620244353532364E-2</c:v>
                </c:pt>
              </c:numCache>
            </c:numRef>
          </c:val>
          <c:smooth val="0"/>
          <c:extLst>
            <c:ext xmlns:c16="http://schemas.microsoft.com/office/drawing/2014/chart" uri="{C3380CC4-5D6E-409C-BE32-E72D297353CC}">
              <c16:uniqueId val="{00000000-8359-6148-A377-4015BB38DCEA}"/>
            </c:ext>
          </c:extLst>
        </c:ser>
        <c:ser>
          <c:idx val="2"/>
          <c:order val="1"/>
          <c:tx>
            <c:strRef>
              <c:f>'6. Chgs in Tot Share'!$II$3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Share'!$II$4:$II$27</c:f>
              <c:numCache>
                <c:formatCode>0.00%</c:formatCode>
                <c:ptCount val="24"/>
                <c:pt idx="0">
                  <c:v>0</c:v>
                </c:pt>
                <c:pt idx="1">
                  <c:v>-2.0155933177301869E-2</c:v>
                </c:pt>
                <c:pt idx="2">
                  <c:v>-3.7334579570959939E-2</c:v>
                </c:pt>
                <c:pt idx="3">
                  <c:v>-3.6763302554396686E-2</c:v>
                </c:pt>
                <c:pt idx="4">
                  <c:v>-5.1352002277425479E-2</c:v>
                </c:pt>
                <c:pt idx="5">
                  <c:v>-4.9566830670774401E-2</c:v>
                </c:pt>
                <c:pt idx="6">
                  <c:v>-5.7068890497986573E-2</c:v>
                </c:pt>
                <c:pt idx="7">
                  <c:v>-6.8186476809592028E-2</c:v>
                </c:pt>
                <c:pt idx="8">
                  <c:v>-7.7440943202672002E-2</c:v>
                </c:pt>
                <c:pt idx="9">
                  <c:v>-7.4160074569849535E-2</c:v>
                </c:pt>
                <c:pt idx="10">
                  <c:v>-8.1577313194490492E-2</c:v>
                </c:pt>
                <c:pt idx="11">
                  <c:v>-7.6636467898628949E-2</c:v>
                </c:pt>
                <c:pt idx="12">
                  <c:v>-6.9509761901626305E-2</c:v>
                </c:pt>
                <c:pt idx="13">
                  <c:v>-7.2157700118379464E-2</c:v>
                </c:pt>
                <c:pt idx="14">
                  <c:v>-7.3491439591008983E-2</c:v>
                </c:pt>
                <c:pt idx="15">
                  <c:v>-5.8582455223368461E-2</c:v>
                </c:pt>
                <c:pt idx="16">
                  <c:v>-7.0797039503729453E-2</c:v>
                </c:pt>
              </c:numCache>
            </c:numRef>
          </c:val>
          <c:smooth val="0"/>
          <c:extLst>
            <c:ext xmlns:c16="http://schemas.microsoft.com/office/drawing/2014/chart" uri="{C3380CC4-5D6E-409C-BE32-E72D297353CC}">
              <c16:uniqueId val="{00000001-8359-6148-A377-4015BB38DCEA}"/>
            </c:ext>
          </c:extLst>
        </c:ser>
        <c:ser>
          <c:idx val="4"/>
          <c:order val="2"/>
          <c:tx>
            <c:strRef>
              <c:f>'6. Chgs in Tot Share'!$IK$3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Share'!$IK$4:$IK$27</c:f>
              <c:numCache>
                <c:formatCode>0.00%</c:formatCode>
                <c:ptCount val="24"/>
                <c:pt idx="0">
                  <c:v>0</c:v>
                </c:pt>
                <c:pt idx="1">
                  <c:v>-4.4434307014834763E-3</c:v>
                </c:pt>
                <c:pt idx="2">
                  <c:v>-6.9837913606895967E-3</c:v>
                </c:pt>
                <c:pt idx="3">
                  <c:v>-1.016927856730241E-2</c:v>
                </c:pt>
                <c:pt idx="4">
                  <c:v>-9.1861704097960864E-3</c:v>
                </c:pt>
                <c:pt idx="5">
                  <c:v>-1.0952018071096739E-2</c:v>
                </c:pt>
                <c:pt idx="6">
                  <c:v>-1.1430529780113032E-2</c:v>
                </c:pt>
                <c:pt idx="7">
                  <c:v>-6.1792666715533365E-3</c:v>
                </c:pt>
                <c:pt idx="8">
                  <c:v>-4.0031750682051901E-3</c:v>
                </c:pt>
                <c:pt idx="9">
                  <c:v>-6.1805601271884454E-3</c:v>
                </c:pt>
                <c:pt idx="10">
                  <c:v>-7.2350900219563512E-3</c:v>
                </c:pt>
                <c:pt idx="11">
                  <c:v>-7.4726303648750235E-3</c:v>
                </c:pt>
                <c:pt idx="12">
                  <c:v>-5.2810459245331391E-3</c:v>
                </c:pt>
                <c:pt idx="13">
                  <c:v>8.475409559523117E-4</c:v>
                </c:pt>
                <c:pt idx="14">
                  <c:v>-2.9988301850059665E-4</c:v>
                </c:pt>
                <c:pt idx="15">
                  <c:v>1.0024686959275409E-3</c:v>
                </c:pt>
                <c:pt idx="16">
                  <c:v>2.6604754848088357E-3</c:v>
                </c:pt>
              </c:numCache>
            </c:numRef>
          </c:val>
          <c:smooth val="0"/>
          <c:extLst>
            <c:ext xmlns:c16="http://schemas.microsoft.com/office/drawing/2014/chart" uri="{C3380CC4-5D6E-409C-BE32-E72D297353CC}">
              <c16:uniqueId val="{00000002-8359-6148-A377-4015BB38DCEA}"/>
            </c:ext>
          </c:extLst>
        </c:ser>
        <c:ser>
          <c:idx val="1"/>
          <c:order val="3"/>
          <c:tx>
            <c:strRef>
              <c:f>'6. Chgs in Tot Share'!$IL$3</c:f>
              <c:strCache>
                <c:ptCount val="1"/>
                <c:pt idx="0">
                  <c:v> Real Secured Personal Loans </c:v>
                </c:pt>
              </c:strCache>
            </c:strRef>
          </c:tx>
          <c:spPr>
            <a:ln w="28575" cap="rnd">
              <a:solidFill>
                <a:srgbClr val="0070C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Share'!$IL$4:$IL$27</c:f>
              <c:numCache>
                <c:formatCode>0.00%</c:formatCode>
                <c:ptCount val="24"/>
                <c:pt idx="0">
                  <c:v>0</c:v>
                </c:pt>
                <c:pt idx="1">
                  <c:v>-3.2745408669590296E-3</c:v>
                </c:pt>
                <c:pt idx="2">
                  <c:v>-4.0798483906884491E-3</c:v>
                </c:pt>
                <c:pt idx="3">
                  <c:v>-2.576172241927837E-3</c:v>
                </c:pt>
                <c:pt idx="4">
                  <c:v>-2.8075323191752541E-3</c:v>
                </c:pt>
                <c:pt idx="5">
                  <c:v>-5.809772905582889E-4</c:v>
                </c:pt>
                <c:pt idx="6">
                  <c:v>-5.7338368944755071E-4</c:v>
                </c:pt>
                <c:pt idx="7">
                  <c:v>1.6012872487980417E-3</c:v>
                </c:pt>
                <c:pt idx="8">
                  <c:v>2.0425202311195535E-3</c:v>
                </c:pt>
                <c:pt idx="9">
                  <c:v>3.2340469573549626E-3</c:v>
                </c:pt>
                <c:pt idx="10">
                  <c:v>5.3245631677183687E-3</c:v>
                </c:pt>
                <c:pt idx="11">
                  <c:v>9.2364943361448633E-3</c:v>
                </c:pt>
                <c:pt idx="12">
                  <c:v>1.1289590501805443E-2</c:v>
                </c:pt>
                <c:pt idx="13">
                  <c:v>1.5768974320627561E-2</c:v>
                </c:pt>
                <c:pt idx="14">
                  <c:v>1.8468608534672037E-2</c:v>
                </c:pt>
                <c:pt idx="15">
                  <c:v>2.3140727712584214E-2</c:v>
                </c:pt>
                <c:pt idx="16">
                  <c:v>2.44994193704293E-2</c:v>
                </c:pt>
              </c:numCache>
            </c:numRef>
          </c:val>
          <c:smooth val="0"/>
          <c:extLst>
            <c:ext xmlns:c16="http://schemas.microsoft.com/office/drawing/2014/chart" uri="{C3380CC4-5D6E-409C-BE32-E72D297353CC}">
              <c16:uniqueId val="{00000003-8359-6148-A377-4015BB38DCEA}"/>
            </c:ext>
          </c:extLst>
        </c:ser>
        <c:ser>
          <c:idx val="5"/>
          <c:order val="4"/>
          <c:tx>
            <c:strRef>
              <c:f>'6. Chgs in Tot Share'!$IM$3</c:f>
              <c:strCache>
                <c:ptCount val="1"/>
                <c:pt idx="0">
                  <c:v> Other Personal Loans </c:v>
                </c:pt>
              </c:strCache>
            </c:strRef>
          </c:tx>
          <c:spPr>
            <a:ln w="28575" cap="rnd">
              <a:solidFill>
                <a:srgbClr val="00B0F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Share'!$IM$4:$IM$27</c:f>
              <c:numCache>
                <c:formatCode>0.00%</c:formatCode>
                <c:ptCount val="24"/>
                <c:pt idx="0">
                  <c:v>0</c:v>
                </c:pt>
                <c:pt idx="1">
                  <c:v>-1.786031537049676E-2</c:v>
                </c:pt>
                <c:pt idx="2">
                  <c:v>-1.9702258344788295E-2</c:v>
                </c:pt>
                <c:pt idx="3">
                  <c:v>-2.0320001459808043E-2</c:v>
                </c:pt>
                <c:pt idx="4">
                  <c:v>-1.6718712316838486E-2</c:v>
                </c:pt>
                <c:pt idx="5">
                  <c:v>-1.7009330913434567E-2</c:v>
                </c:pt>
                <c:pt idx="6">
                  <c:v>-2.7588718841497953E-2</c:v>
                </c:pt>
                <c:pt idx="7">
                  <c:v>-3.3453657904892138E-2</c:v>
                </c:pt>
                <c:pt idx="8">
                  <c:v>-4.0070218581919836E-2</c:v>
                </c:pt>
                <c:pt idx="9">
                  <c:v>-4.8587221683064001E-2</c:v>
                </c:pt>
                <c:pt idx="10">
                  <c:v>-4.9018363938009402E-2</c:v>
                </c:pt>
                <c:pt idx="11">
                  <c:v>-5.8942489946972078E-2</c:v>
                </c:pt>
                <c:pt idx="12">
                  <c:v>-6.3461587357060992E-2</c:v>
                </c:pt>
                <c:pt idx="13">
                  <c:v>-6.7869494359178995E-2</c:v>
                </c:pt>
                <c:pt idx="14">
                  <c:v>-7.2830713516704559E-2</c:v>
                </c:pt>
                <c:pt idx="15">
                  <c:v>-7.2212932490669179E-2</c:v>
                </c:pt>
                <c:pt idx="16">
                  <c:v>-7.346708868637758E-2</c:v>
                </c:pt>
              </c:numCache>
            </c:numRef>
          </c:val>
          <c:smooth val="0"/>
          <c:extLst>
            <c:ext xmlns:c16="http://schemas.microsoft.com/office/drawing/2014/chart" uri="{C3380CC4-5D6E-409C-BE32-E72D297353CC}">
              <c16:uniqueId val="{00000004-8359-6148-A377-4015BB38DCEA}"/>
            </c:ext>
          </c:extLst>
        </c:ser>
        <c:dLbls>
          <c:showLegendKey val="0"/>
          <c:showVal val="0"/>
          <c:showCatName val="0"/>
          <c:showSerName val="0"/>
          <c:showPercent val="0"/>
          <c:showBubbleSize val="0"/>
        </c:dLbls>
        <c:smooth val="0"/>
        <c:axId val="403135192"/>
        <c:axId val="403132448"/>
      </c:lineChart>
      <c:catAx>
        <c:axId val="40313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2448"/>
        <c:crosses val="autoZero"/>
        <c:auto val="1"/>
        <c:lblAlgn val="ctr"/>
        <c:lblOffset val="100"/>
        <c:noMultiLvlLbl val="0"/>
      </c:catAx>
      <c:valAx>
        <c:axId val="4031324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5192"/>
        <c:crosses val="autoZero"/>
        <c:crossBetween val="between"/>
      </c:valAx>
      <c:spPr>
        <a:noFill/>
        <a:ln>
          <a:noFill/>
        </a:ln>
        <a:effectLst/>
      </c:spPr>
    </c:plotArea>
    <c:legend>
      <c:legendPos val="b"/>
      <c:layout>
        <c:manualLayout>
          <c:xMode val="edge"/>
          <c:yMode val="edge"/>
          <c:x val="2.9335932522997751E-2"/>
          <c:y val="0.82697751776596595"/>
          <c:w val="0.94780062686338962"/>
          <c:h val="0.155297223740680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National Bank</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55793735562235"/>
          <c:y val="0.15851696543031404"/>
          <c:w val="0.83274174718696437"/>
          <c:h val="0.63266004645631913"/>
        </c:manualLayout>
      </c:layout>
      <c:lineChart>
        <c:grouping val="standard"/>
        <c:varyColors val="0"/>
        <c:ser>
          <c:idx val="0"/>
          <c:order val="0"/>
          <c:tx>
            <c:strRef>
              <c:f>'Qtrly Share Change'!$DE$2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Change'!$DE$3:$DE$23</c:f>
              <c:numCache>
                <c:formatCode>0.00%</c:formatCode>
                <c:ptCount val="21"/>
                <c:pt idx="0">
                  <c:v>0</c:v>
                </c:pt>
                <c:pt idx="1">
                  <c:v>-1.4237321739751509E-2</c:v>
                </c:pt>
                <c:pt idx="2">
                  <c:v>-5.151690487833166E-2</c:v>
                </c:pt>
                <c:pt idx="3">
                  <c:v>-7.5944288832061488E-2</c:v>
                </c:pt>
                <c:pt idx="4">
                  <c:v>-3.6747580276607121E-2</c:v>
                </c:pt>
                <c:pt idx="5">
                  <c:v>-5.6176346265794916E-2</c:v>
                </c:pt>
                <c:pt idx="6">
                  <c:v>-8.4298025117312561E-2</c:v>
                </c:pt>
                <c:pt idx="7">
                  <c:v>-9.077888123612822E-2</c:v>
                </c:pt>
                <c:pt idx="8">
                  <c:v>-6.0146821210895644E-2</c:v>
                </c:pt>
                <c:pt idx="9">
                  <c:v>-8.526719618110451E-2</c:v>
                </c:pt>
                <c:pt idx="10">
                  <c:v>-0.12083711240461896</c:v>
                </c:pt>
                <c:pt idx="11">
                  <c:v>-0.11815900684043901</c:v>
                </c:pt>
                <c:pt idx="12">
                  <c:v>-0.11556329876473947</c:v>
                </c:pt>
                <c:pt idx="13">
                  <c:v>-0.10850335203238473</c:v>
                </c:pt>
                <c:pt idx="14">
                  <c:v>-0.12694319359434747</c:v>
                </c:pt>
                <c:pt idx="15">
                  <c:v>-0.16670597189804631</c:v>
                </c:pt>
                <c:pt idx="16">
                  <c:v>-0.16105530340376589</c:v>
                </c:pt>
                <c:pt idx="17">
                  <c:v>-0.16321392835020393</c:v>
                </c:pt>
                <c:pt idx="18">
                  <c:v>-0.15768392378640883</c:v>
                </c:pt>
                <c:pt idx="19">
                  <c:v>-0.14709508542003902</c:v>
                </c:pt>
                <c:pt idx="20">
                  <c:v>-0.1455575867187586</c:v>
                </c:pt>
              </c:numCache>
            </c:numRef>
          </c:val>
          <c:smooth val="0"/>
          <c:extLst>
            <c:ext xmlns:c16="http://schemas.microsoft.com/office/drawing/2014/chart" uri="{C3380CC4-5D6E-409C-BE32-E72D297353CC}">
              <c16:uniqueId val="{00000000-A1D3-4348-9AF2-614C54F48E58}"/>
            </c:ext>
          </c:extLst>
        </c:ser>
        <c:ser>
          <c:idx val="2"/>
          <c:order val="1"/>
          <c:tx>
            <c:strRef>
              <c:f>'Qtrly Share Change'!$DF$2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Change'!$DF$3:$DF$23</c:f>
              <c:numCache>
                <c:formatCode>0.00%</c:formatCode>
                <c:ptCount val="21"/>
                <c:pt idx="0">
                  <c:v>0</c:v>
                </c:pt>
                <c:pt idx="1">
                  <c:v>-1.7273944652716536E-2</c:v>
                </c:pt>
                <c:pt idx="2">
                  <c:v>2.0074973483891621E-2</c:v>
                </c:pt>
                <c:pt idx="3">
                  <c:v>2.3849989055630853E-2</c:v>
                </c:pt>
                <c:pt idx="4">
                  <c:v>2.5128095329920358E-2</c:v>
                </c:pt>
                <c:pt idx="5">
                  <c:v>3.7589406197569716E-2</c:v>
                </c:pt>
                <c:pt idx="6">
                  <c:v>6.9828173378472358E-2</c:v>
                </c:pt>
                <c:pt idx="7">
                  <c:v>6.6289798240404652E-2</c:v>
                </c:pt>
                <c:pt idx="8">
                  <c:v>0.17054019551778479</c:v>
                </c:pt>
                <c:pt idx="9">
                  <c:v>0.15357397974800061</c:v>
                </c:pt>
                <c:pt idx="10">
                  <c:v>0.14499658557186226</c:v>
                </c:pt>
                <c:pt idx="11">
                  <c:v>0.15260532050252501</c:v>
                </c:pt>
                <c:pt idx="12">
                  <c:v>0.15110599998561719</c:v>
                </c:pt>
                <c:pt idx="13">
                  <c:v>0.12855240693131179</c:v>
                </c:pt>
                <c:pt idx="14">
                  <c:v>0.10134990768475184</c:v>
                </c:pt>
                <c:pt idx="15">
                  <c:v>8.9260657866919335E-2</c:v>
                </c:pt>
                <c:pt idx="16">
                  <c:v>4.9215838741156599E-2</c:v>
                </c:pt>
                <c:pt idx="17">
                  <c:v>2.7097760659347301E-2</c:v>
                </c:pt>
                <c:pt idx="18">
                  <c:v>8.4810062535052352E-3</c:v>
                </c:pt>
                <c:pt idx="19">
                  <c:v>1.3546408889780936E-2</c:v>
                </c:pt>
                <c:pt idx="20">
                  <c:v>2.3752356143245393E-2</c:v>
                </c:pt>
              </c:numCache>
            </c:numRef>
          </c:val>
          <c:smooth val="0"/>
          <c:extLst>
            <c:ext xmlns:c16="http://schemas.microsoft.com/office/drawing/2014/chart" uri="{C3380CC4-5D6E-409C-BE32-E72D297353CC}">
              <c16:uniqueId val="{00000001-A1D3-4348-9AF2-614C54F48E58}"/>
            </c:ext>
          </c:extLst>
        </c:ser>
        <c:ser>
          <c:idx val="4"/>
          <c:order val="2"/>
          <c:tx>
            <c:strRef>
              <c:f>'Qtrly Share Change'!$DH$2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Change'!$DH$3:$DH$23</c:f>
              <c:numCache>
                <c:formatCode>0.00%</c:formatCode>
                <c:ptCount val="21"/>
                <c:pt idx="0">
                  <c:v>0</c:v>
                </c:pt>
                <c:pt idx="1">
                  <c:v>3.2888697161701751E-3</c:v>
                </c:pt>
                <c:pt idx="2">
                  <c:v>2.1192419396971144E-2</c:v>
                </c:pt>
                <c:pt idx="3">
                  <c:v>3.4011702615649536E-2</c:v>
                </c:pt>
                <c:pt idx="4">
                  <c:v>4.2592334977548434E-2</c:v>
                </c:pt>
                <c:pt idx="5">
                  <c:v>5.3269360360788422E-2</c:v>
                </c:pt>
                <c:pt idx="6">
                  <c:v>6.9449840403634916E-2</c:v>
                </c:pt>
                <c:pt idx="7">
                  <c:v>7.5224511840394068E-2</c:v>
                </c:pt>
                <c:pt idx="8">
                  <c:v>7.478794281682527E-2</c:v>
                </c:pt>
                <c:pt idx="9">
                  <c:v>6.3566285864766675E-2</c:v>
                </c:pt>
                <c:pt idx="10">
                  <c:v>5.5218884425925929E-2</c:v>
                </c:pt>
                <c:pt idx="11">
                  <c:v>4.1264221497015398E-2</c:v>
                </c:pt>
                <c:pt idx="12">
                  <c:v>3.22799632539221E-2</c:v>
                </c:pt>
                <c:pt idx="13">
                  <c:v>3.0107159151433735E-2</c:v>
                </c:pt>
                <c:pt idx="14">
                  <c:v>3.1711921856142751E-2</c:v>
                </c:pt>
                <c:pt idx="15">
                  <c:v>3.0227521592075573E-2</c:v>
                </c:pt>
                <c:pt idx="16">
                  <c:v>1.9747590494437074E-2</c:v>
                </c:pt>
                <c:pt idx="17">
                  <c:v>1.8514941005625955E-2</c:v>
                </c:pt>
                <c:pt idx="18">
                  <c:v>2.435332805918973E-2</c:v>
                </c:pt>
                <c:pt idx="19">
                  <c:v>2.4812104799033612E-2</c:v>
                </c:pt>
                <c:pt idx="20">
                  <c:v>2.915100726449206E-2</c:v>
                </c:pt>
              </c:numCache>
            </c:numRef>
          </c:val>
          <c:smooth val="0"/>
          <c:extLst>
            <c:ext xmlns:c16="http://schemas.microsoft.com/office/drawing/2014/chart" uri="{C3380CC4-5D6E-409C-BE32-E72D297353CC}">
              <c16:uniqueId val="{00000002-A1D3-4348-9AF2-614C54F48E58}"/>
            </c:ext>
          </c:extLst>
        </c:ser>
        <c:ser>
          <c:idx val="1"/>
          <c:order val="3"/>
          <c:tx>
            <c:strRef>
              <c:f>'Qtrly Share Change'!$DI$2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Change'!$DI$3:$DI$23</c:f>
              <c:numCache>
                <c:formatCode>0.00%</c:formatCode>
                <c:ptCount val="21"/>
                <c:pt idx="0">
                  <c:v>0</c:v>
                </c:pt>
                <c:pt idx="1">
                  <c:v>1.7971895267225736E-2</c:v>
                </c:pt>
                <c:pt idx="2">
                  <c:v>3.3658713651763775E-2</c:v>
                </c:pt>
                <c:pt idx="3">
                  <c:v>4.9969099208274054E-2</c:v>
                </c:pt>
                <c:pt idx="4">
                  <c:v>7.2423397318623586E-2</c:v>
                </c:pt>
                <c:pt idx="5">
                  <c:v>7.7520132505885422E-2</c:v>
                </c:pt>
                <c:pt idx="6">
                  <c:v>7.3250551178478632E-2</c:v>
                </c:pt>
                <c:pt idx="7">
                  <c:v>8.1081479624731417E-2</c:v>
                </c:pt>
                <c:pt idx="8">
                  <c:v>9.00090581771648E-2</c:v>
                </c:pt>
                <c:pt idx="9">
                  <c:v>7.982105447245455E-2</c:v>
                </c:pt>
                <c:pt idx="10">
                  <c:v>6.771755718212244E-2</c:v>
                </c:pt>
                <c:pt idx="11">
                  <c:v>7.2379072345654563E-2</c:v>
                </c:pt>
                <c:pt idx="12">
                  <c:v>7.5711595414577074E-2</c:v>
                </c:pt>
                <c:pt idx="13">
                  <c:v>7.277929298039322E-2</c:v>
                </c:pt>
                <c:pt idx="14">
                  <c:v>7.6567360363531636E-2</c:v>
                </c:pt>
                <c:pt idx="15">
                  <c:v>7.983367552929975E-2</c:v>
                </c:pt>
                <c:pt idx="16">
                  <c:v>7.7051837988502264E-2</c:v>
                </c:pt>
                <c:pt idx="17">
                  <c:v>7.9214516512435051E-2</c:v>
                </c:pt>
                <c:pt idx="18">
                  <c:v>8.3325908342094718E-2</c:v>
                </c:pt>
                <c:pt idx="19">
                  <c:v>9.2024555536085004E-2</c:v>
                </c:pt>
                <c:pt idx="20">
                  <c:v>0.1048218125896023</c:v>
                </c:pt>
              </c:numCache>
            </c:numRef>
          </c:val>
          <c:smooth val="0"/>
          <c:extLst>
            <c:ext xmlns:c16="http://schemas.microsoft.com/office/drawing/2014/chart" uri="{C3380CC4-5D6E-409C-BE32-E72D297353CC}">
              <c16:uniqueId val="{00000003-A1D3-4348-9AF2-614C54F48E58}"/>
            </c:ext>
          </c:extLst>
        </c:ser>
        <c:ser>
          <c:idx val="5"/>
          <c:order val="4"/>
          <c:tx>
            <c:strRef>
              <c:f>'Qtrly Share Change'!$DJ$2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Change'!$DJ$3:$DJ$23</c:f>
              <c:numCache>
                <c:formatCode>0.00%</c:formatCode>
                <c:ptCount val="21"/>
                <c:pt idx="0">
                  <c:v>0</c:v>
                </c:pt>
                <c:pt idx="1">
                  <c:v>4.2714353374665821E-3</c:v>
                </c:pt>
                <c:pt idx="2">
                  <c:v>-3.7530861456592894E-3</c:v>
                </c:pt>
                <c:pt idx="3">
                  <c:v>1.0094021928623623E-3</c:v>
                </c:pt>
                <c:pt idx="4">
                  <c:v>7.0623440021811319E-3</c:v>
                </c:pt>
                <c:pt idx="5">
                  <c:v>9.3558687109336694E-3</c:v>
                </c:pt>
                <c:pt idx="6">
                  <c:v>7.8416060145274982E-3</c:v>
                </c:pt>
                <c:pt idx="7">
                  <c:v>7.5554826670247207E-3</c:v>
                </c:pt>
                <c:pt idx="8">
                  <c:v>4.5671345509737714E-3</c:v>
                </c:pt>
                <c:pt idx="9">
                  <c:v>1.9659525481703598E-2</c:v>
                </c:pt>
                <c:pt idx="10">
                  <c:v>1.7626973355549479E-2</c:v>
                </c:pt>
                <c:pt idx="11">
                  <c:v>2.0940641128883546E-2</c:v>
                </c:pt>
                <c:pt idx="12">
                  <c:v>2.5901350891198473E-2</c:v>
                </c:pt>
                <c:pt idx="13">
                  <c:v>2.3850824868887809E-2</c:v>
                </c:pt>
                <c:pt idx="14">
                  <c:v>5.2017777032557907E-3</c:v>
                </c:pt>
                <c:pt idx="15">
                  <c:v>3.9474536925980623E-3</c:v>
                </c:pt>
                <c:pt idx="16">
                  <c:v>-1.6452760032006099E-2</c:v>
                </c:pt>
                <c:pt idx="17">
                  <c:v>-2.3750170338964812E-2</c:v>
                </c:pt>
                <c:pt idx="18">
                  <c:v>-4.4831563798111831E-2</c:v>
                </c:pt>
                <c:pt idx="19">
                  <c:v>-5.9764645341813694E-2</c:v>
                </c:pt>
                <c:pt idx="20">
                  <c:v>-6.8550536005084747E-2</c:v>
                </c:pt>
              </c:numCache>
            </c:numRef>
          </c:val>
          <c:smooth val="0"/>
          <c:extLst>
            <c:ext xmlns:c16="http://schemas.microsoft.com/office/drawing/2014/chart" uri="{C3380CC4-5D6E-409C-BE32-E72D297353CC}">
              <c16:uniqueId val="{00000004-A1D3-4348-9AF2-614C54F48E58}"/>
            </c:ext>
          </c:extLst>
        </c:ser>
        <c:dLbls>
          <c:showLegendKey val="0"/>
          <c:showVal val="0"/>
          <c:showCatName val="0"/>
          <c:showSerName val="0"/>
          <c:showPercent val="0"/>
          <c:showBubbleSize val="0"/>
        </c:dLbls>
        <c:smooth val="0"/>
        <c:axId val="403135192"/>
        <c:axId val="403132448"/>
      </c:lineChart>
      <c:catAx>
        <c:axId val="40313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2448"/>
        <c:crosses val="autoZero"/>
        <c:auto val="1"/>
        <c:lblAlgn val="ctr"/>
        <c:lblOffset val="100"/>
        <c:noMultiLvlLbl val="0"/>
      </c:catAx>
      <c:valAx>
        <c:axId val="4031324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5192"/>
        <c:crosses val="autoZero"/>
        <c:crossBetween val="between"/>
      </c:valAx>
      <c:spPr>
        <a:noFill/>
        <a:ln>
          <a:noFill/>
        </a:ln>
        <a:effectLst/>
      </c:spPr>
    </c:plotArea>
    <c:legend>
      <c:legendPos val="b"/>
      <c:layout>
        <c:manualLayout>
          <c:xMode val="edge"/>
          <c:yMode val="edge"/>
          <c:x val="0.26050398668620683"/>
          <c:y val="0.81724547666623726"/>
          <c:w val="0.47899202662758639"/>
          <c:h val="0.165504881399656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HSBC</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Share'!$IP$3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Share'!$IP$4:$IP$27</c:f>
              <c:numCache>
                <c:formatCode>0.00%</c:formatCode>
                <c:ptCount val="24"/>
                <c:pt idx="0">
                  <c:v>0</c:v>
                </c:pt>
                <c:pt idx="1">
                  <c:v>-0.10318425723785227</c:v>
                </c:pt>
                <c:pt idx="2">
                  <c:v>-0.14669930658343808</c:v>
                </c:pt>
                <c:pt idx="3">
                  <c:v>-0.15857444707866858</c:v>
                </c:pt>
                <c:pt idx="4">
                  <c:v>-0.16134395590958434</c:v>
                </c:pt>
                <c:pt idx="5">
                  <c:v>-0.14480324978451395</c:v>
                </c:pt>
                <c:pt idx="6">
                  <c:v>-7.6737350597863338E-2</c:v>
                </c:pt>
                <c:pt idx="7">
                  <c:v>-3.57539066244668E-2</c:v>
                </c:pt>
                <c:pt idx="8">
                  <c:v>-2.3490937589415197E-2</c:v>
                </c:pt>
                <c:pt idx="9">
                  <c:v>-6.2809566847256198E-3</c:v>
                </c:pt>
                <c:pt idx="10">
                  <c:v>-2.2095632821093225E-2</c:v>
                </c:pt>
                <c:pt idx="11">
                  <c:v>-8.5488282210977873E-2</c:v>
                </c:pt>
                <c:pt idx="12">
                  <c:v>-0.10437163159452756</c:v>
                </c:pt>
                <c:pt idx="13">
                  <c:v>-0.10883647419199965</c:v>
                </c:pt>
                <c:pt idx="14">
                  <c:v>-9.7436708365645164E-2</c:v>
                </c:pt>
                <c:pt idx="15">
                  <c:v>-0.10663414185777206</c:v>
                </c:pt>
                <c:pt idx="16">
                  <c:v>-0.11091697813887176</c:v>
                </c:pt>
              </c:numCache>
            </c:numRef>
          </c:val>
          <c:smooth val="0"/>
          <c:extLst>
            <c:ext xmlns:c16="http://schemas.microsoft.com/office/drawing/2014/chart" uri="{C3380CC4-5D6E-409C-BE32-E72D297353CC}">
              <c16:uniqueId val="{00000000-135A-FF4D-AF50-862A033BE482}"/>
            </c:ext>
          </c:extLst>
        </c:ser>
        <c:ser>
          <c:idx val="1"/>
          <c:order val="1"/>
          <c:tx>
            <c:strRef>
              <c:f>'6. Chgs in Tot Share'!$IQ$3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Share'!$IQ$4:$IQ$27</c:f>
              <c:numCache>
                <c:formatCode>0.00%</c:formatCode>
                <c:ptCount val="24"/>
                <c:pt idx="0">
                  <c:v>0</c:v>
                </c:pt>
                <c:pt idx="1">
                  <c:v>3.0742184451681302E-2</c:v>
                </c:pt>
                <c:pt idx="2">
                  <c:v>8.6105887501098585E-2</c:v>
                </c:pt>
                <c:pt idx="3">
                  <c:v>0.1107529298722343</c:v>
                </c:pt>
                <c:pt idx="4">
                  <c:v>0.12654666352200344</c:v>
                </c:pt>
                <c:pt idx="5">
                  <c:v>0.1479831556643432</c:v>
                </c:pt>
                <c:pt idx="6">
                  <c:v>8.6866528325363748E-2</c:v>
                </c:pt>
                <c:pt idx="7">
                  <c:v>8.960995096435595E-2</c:v>
                </c:pt>
                <c:pt idx="8">
                  <c:v>7.6569962132891883E-2</c:v>
                </c:pt>
                <c:pt idx="9">
                  <c:v>6.8939300959135225E-2</c:v>
                </c:pt>
                <c:pt idx="10">
                  <c:v>8.9764174227403903E-2</c:v>
                </c:pt>
                <c:pt idx="11">
                  <c:v>0.11372836470851935</c:v>
                </c:pt>
                <c:pt idx="12">
                  <c:v>0.11464558777008491</c:v>
                </c:pt>
                <c:pt idx="13">
                  <c:v>0.10382703389138355</c:v>
                </c:pt>
                <c:pt idx="14">
                  <c:v>8.2715819285038489E-2</c:v>
                </c:pt>
                <c:pt idx="15">
                  <c:v>0.10441127959873912</c:v>
                </c:pt>
                <c:pt idx="16">
                  <c:v>0.12089269193626043</c:v>
                </c:pt>
              </c:numCache>
            </c:numRef>
          </c:val>
          <c:smooth val="0"/>
          <c:extLst>
            <c:ext xmlns:c16="http://schemas.microsoft.com/office/drawing/2014/chart" uri="{C3380CC4-5D6E-409C-BE32-E72D297353CC}">
              <c16:uniqueId val="{00000001-135A-FF4D-AF50-862A033BE482}"/>
            </c:ext>
          </c:extLst>
        </c:ser>
        <c:ser>
          <c:idx val="3"/>
          <c:order val="2"/>
          <c:tx>
            <c:strRef>
              <c:f>'6. Chgs in Tot Share'!$IS$3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Share'!$IS$4:$IS$27</c:f>
              <c:numCache>
                <c:formatCode>0.00%</c:formatCode>
                <c:ptCount val="24"/>
                <c:pt idx="0">
                  <c:v>0</c:v>
                </c:pt>
                <c:pt idx="1">
                  <c:v>-8.5723726491757392E-3</c:v>
                </c:pt>
                <c:pt idx="2">
                  <c:v>-9.9096877891536265E-3</c:v>
                </c:pt>
                <c:pt idx="3">
                  <c:v>-1.3220517242581867E-2</c:v>
                </c:pt>
                <c:pt idx="4">
                  <c:v>-1.3451585820620308E-2</c:v>
                </c:pt>
                <c:pt idx="5">
                  <c:v>-1.6753401958668552E-2</c:v>
                </c:pt>
                <c:pt idx="6">
                  <c:v>-1.7461220781720091E-2</c:v>
                </c:pt>
                <c:pt idx="7">
                  <c:v>-2.0188795256331167E-2</c:v>
                </c:pt>
                <c:pt idx="8">
                  <c:v>-1.7321992819088201E-2</c:v>
                </c:pt>
                <c:pt idx="9">
                  <c:v>-1.0270505815926116E-2</c:v>
                </c:pt>
                <c:pt idx="10">
                  <c:v>-4.6118918311566061E-3</c:v>
                </c:pt>
                <c:pt idx="11">
                  <c:v>-1.1051693082108527E-3</c:v>
                </c:pt>
                <c:pt idx="12">
                  <c:v>1.0140528826822379E-3</c:v>
                </c:pt>
                <c:pt idx="13">
                  <c:v>1.6517934004096017E-3</c:v>
                </c:pt>
                <c:pt idx="14">
                  <c:v>3.845532018676494E-3</c:v>
                </c:pt>
                <c:pt idx="15">
                  <c:v>7.9617041140632189E-3</c:v>
                </c:pt>
                <c:pt idx="16">
                  <c:v>7.2238813516533546E-3</c:v>
                </c:pt>
              </c:numCache>
            </c:numRef>
          </c:val>
          <c:smooth val="0"/>
          <c:extLst>
            <c:ext xmlns:c16="http://schemas.microsoft.com/office/drawing/2014/chart" uri="{C3380CC4-5D6E-409C-BE32-E72D297353CC}">
              <c16:uniqueId val="{00000002-135A-FF4D-AF50-862A033BE482}"/>
            </c:ext>
          </c:extLst>
        </c:ser>
        <c:ser>
          <c:idx val="4"/>
          <c:order val="3"/>
          <c:tx>
            <c:strRef>
              <c:f>'6. Chgs in Tot Share'!$IT$3</c:f>
              <c:strCache>
                <c:ptCount val="1"/>
                <c:pt idx="0">
                  <c:v> Real Secured Personal Loans </c:v>
                </c:pt>
              </c:strCache>
            </c:strRef>
          </c:tx>
          <c:spPr>
            <a:ln w="28575" cap="rnd">
              <a:solidFill>
                <a:srgbClr val="0070C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Share'!$IT$4:$IT$27</c:f>
              <c:numCache>
                <c:formatCode>0.00%</c:formatCode>
                <c:ptCount val="24"/>
                <c:pt idx="0">
                  <c:v>0</c:v>
                </c:pt>
                <c:pt idx="1">
                  <c:v>-1.253857973873458E-2</c:v>
                </c:pt>
                <c:pt idx="2">
                  <c:v>-1.5761831361678962E-2</c:v>
                </c:pt>
                <c:pt idx="3">
                  <c:v>-2.5249141986276463E-2</c:v>
                </c:pt>
                <c:pt idx="4">
                  <c:v>-2.607896923544565E-2</c:v>
                </c:pt>
                <c:pt idx="5">
                  <c:v>-3.0976008199191739E-2</c:v>
                </c:pt>
                <c:pt idx="6">
                  <c:v>-4.3471053445284805E-2</c:v>
                </c:pt>
                <c:pt idx="7">
                  <c:v>-5.1434833114043906E-2</c:v>
                </c:pt>
                <c:pt idx="8">
                  <c:v>-5.3700660972700903E-2</c:v>
                </c:pt>
                <c:pt idx="9">
                  <c:v>-5.1273819749549282E-2</c:v>
                </c:pt>
                <c:pt idx="10">
                  <c:v>-5.5836827434976762E-2</c:v>
                </c:pt>
                <c:pt idx="11">
                  <c:v>-5.9354946649669421E-2</c:v>
                </c:pt>
                <c:pt idx="12">
                  <c:v>-6.4726069075916159E-2</c:v>
                </c:pt>
                <c:pt idx="13">
                  <c:v>-7.4698783930542217E-2</c:v>
                </c:pt>
                <c:pt idx="14">
                  <c:v>-6.9661226518028224E-2</c:v>
                </c:pt>
                <c:pt idx="15">
                  <c:v>-8.5355920032725935E-2</c:v>
                </c:pt>
                <c:pt idx="16">
                  <c:v>-8.2164946003378564E-2</c:v>
                </c:pt>
              </c:numCache>
            </c:numRef>
          </c:val>
          <c:smooth val="0"/>
          <c:extLst>
            <c:ext xmlns:c16="http://schemas.microsoft.com/office/drawing/2014/chart" uri="{C3380CC4-5D6E-409C-BE32-E72D297353CC}">
              <c16:uniqueId val="{00000003-135A-FF4D-AF50-862A033BE482}"/>
            </c:ext>
          </c:extLst>
        </c:ser>
        <c:ser>
          <c:idx val="5"/>
          <c:order val="4"/>
          <c:tx>
            <c:strRef>
              <c:f>'6. Chgs in Tot Share'!$IU$3</c:f>
              <c:strCache>
                <c:ptCount val="1"/>
                <c:pt idx="0">
                  <c:v> Other Personal Loans </c:v>
                </c:pt>
              </c:strCache>
            </c:strRef>
          </c:tx>
          <c:spPr>
            <a:ln w="28575" cap="rnd">
              <a:solidFill>
                <a:srgbClr val="00B0F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Share'!$IU$4:$IU$27</c:f>
              <c:numCache>
                <c:formatCode>0.00%</c:formatCode>
                <c:ptCount val="24"/>
                <c:pt idx="0">
                  <c:v>0</c:v>
                </c:pt>
                <c:pt idx="1">
                  <c:v>-1.4807079675477564E-2</c:v>
                </c:pt>
                <c:pt idx="2">
                  <c:v>-1.6503016405285904E-2</c:v>
                </c:pt>
                <c:pt idx="3">
                  <c:v>-2.4668543585498956E-2</c:v>
                </c:pt>
                <c:pt idx="4">
                  <c:v>-2.7864304940288995E-2</c:v>
                </c:pt>
                <c:pt idx="5">
                  <c:v>-3.5227746428533178E-2</c:v>
                </c:pt>
                <c:pt idx="6">
                  <c:v>-9.0537621086262052E-2</c:v>
                </c:pt>
                <c:pt idx="7">
                  <c:v>-0.11397097545186509</c:v>
                </c:pt>
                <c:pt idx="8">
                  <c:v>-0.1233188668939396</c:v>
                </c:pt>
                <c:pt idx="9">
                  <c:v>-0.15493197781846374</c:v>
                </c:pt>
                <c:pt idx="10">
                  <c:v>-0.15785807745753719</c:v>
                </c:pt>
                <c:pt idx="11">
                  <c:v>-0.18468884949552225</c:v>
                </c:pt>
                <c:pt idx="12">
                  <c:v>-0.19881617868956653</c:v>
                </c:pt>
                <c:pt idx="13">
                  <c:v>-0.19679113479198374</c:v>
                </c:pt>
                <c:pt idx="14">
                  <c:v>-0.21779788900287736</c:v>
                </c:pt>
                <c:pt idx="15">
                  <c:v>-0.22208883479006186</c:v>
                </c:pt>
                <c:pt idx="16">
                  <c:v>-0.2333638441255167</c:v>
                </c:pt>
              </c:numCache>
            </c:numRef>
          </c:val>
          <c:smooth val="0"/>
          <c:extLst>
            <c:ext xmlns:c16="http://schemas.microsoft.com/office/drawing/2014/chart" uri="{C3380CC4-5D6E-409C-BE32-E72D297353CC}">
              <c16:uniqueId val="{00000004-135A-FF4D-AF50-862A033BE482}"/>
            </c:ext>
          </c:extLst>
        </c:ser>
        <c:dLbls>
          <c:showLegendKey val="0"/>
          <c:showVal val="0"/>
          <c:showCatName val="0"/>
          <c:showSerName val="0"/>
          <c:showPercent val="0"/>
          <c:showBubbleSize val="0"/>
        </c:dLbls>
        <c:smooth val="0"/>
        <c:axId val="99723168"/>
        <c:axId val="99721992"/>
      </c:lineChart>
      <c:catAx>
        <c:axId val="9972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21992"/>
        <c:crossesAt val="0"/>
        <c:auto val="1"/>
        <c:lblAlgn val="ctr"/>
        <c:lblOffset val="100"/>
        <c:noMultiLvlLbl val="0"/>
      </c:catAx>
      <c:valAx>
        <c:axId val="99721992"/>
        <c:scaling>
          <c:orientation val="minMax"/>
          <c:max val="0.15000000000000002"/>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23168"/>
        <c:crosses val="autoZero"/>
        <c:crossBetween val="between"/>
      </c:valAx>
      <c:spPr>
        <a:noFill/>
        <a:ln>
          <a:noFill/>
        </a:ln>
        <a:effectLst/>
      </c:spPr>
    </c:plotArea>
    <c:legend>
      <c:legendPos val="b"/>
      <c:layout>
        <c:manualLayout>
          <c:xMode val="edge"/>
          <c:yMode val="edge"/>
          <c:x val="3.1463168255283898E-2"/>
          <c:y val="0.81319626713327497"/>
          <c:w val="0.95352103191048498"/>
          <c:h val="0.1697097157727079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HSBC</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358292019053173"/>
          <c:y val="0.14702099448392"/>
          <c:w val="0.82246646252551769"/>
          <c:h val="0.63250535469944147"/>
        </c:manualLayout>
      </c:layout>
      <c:lineChart>
        <c:grouping val="standard"/>
        <c:varyColors val="0"/>
        <c:ser>
          <c:idx val="0"/>
          <c:order val="0"/>
          <c:tx>
            <c:strRef>
              <c:f>'Qtrly Share Change'!$DM$2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Change'!$DM$3:$DM$23</c:f>
              <c:numCache>
                <c:formatCode>0.00%</c:formatCode>
                <c:ptCount val="21"/>
                <c:pt idx="0">
                  <c:v>0</c:v>
                </c:pt>
                <c:pt idx="1">
                  <c:v>1.7016045217366608E-2</c:v>
                </c:pt>
                <c:pt idx="2">
                  <c:v>8.9738980880322686E-2</c:v>
                </c:pt>
                <c:pt idx="3">
                  <c:v>0.13447463807248852</c:v>
                </c:pt>
                <c:pt idx="4">
                  <c:v>0.155608434396839</c:v>
                </c:pt>
                <c:pt idx="5">
                  <c:v>0.12143755749726416</c:v>
                </c:pt>
                <c:pt idx="6">
                  <c:v>7.7132281770093999E-2</c:v>
                </c:pt>
                <c:pt idx="7">
                  <c:v>7.0016813013825424E-2</c:v>
                </c:pt>
                <c:pt idx="8">
                  <c:v>3.5147057028140131E-2</c:v>
                </c:pt>
                <c:pt idx="9">
                  <c:v>4.1593232257086853E-2</c:v>
                </c:pt>
                <c:pt idx="10">
                  <c:v>5.0321691808766632E-2</c:v>
                </c:pt>
                <c:pt idx="11">
                  <c:v>-1.7198483857705005E-2</c:v>
                </c:pt>
                <c:pt idx="12">
                  <c:v>6.1500207940432443E-3</c:v>
                </c:pt>
                <c:pt idx="13">
                  <c:v>-3.7983325432659573E-2</c:v>
                </c:pt>
                <c:pt idx="14">
                  <c:v>-1.2985167533197747E-2</c:v>
                </c:pt>
                <c:pt idx="15">
                  <c:v>4.5889883277307406E-2</c:v>
                </c:pt>
                <c:pt idx="16">
                  <c:v>-0.11996152666856484</c:v>
                </c:pt>
                <c:pt idx="17">
                  <c:v>-3.43689353825017E-2</c:v>
                </c:pt>
                <c:pt idx="18">
                  <c:v>3.9320694223449901E-2</c:v>
                </c:pt>
                <c:pt idx="19">
                  <c:v>-6.3271350308555158E-2</c:v>
                </c:pt>
                <c:pt idx="20">
                  <c:v>-6.2352440750543567E-2</c:v>
                </c:pt>
              </c:numCache>
            </c:numRef>
          </c:val>
          <c:smooth val="0"/>
          <c:extLst>
            <c:ext xmlns:c16="http://schemas.microsoft.com/office/drawing/2014/chart" uri="{C3380CC4-5D6E-409C-BE32-E72D297353CC}">
              <c16:uniqueId val="{00000000-4A74-294A-BB7F-83E67A038D0A}"/>
            </c:ext>
          </c:extLst>
        </c:ser>
        <c:ser>
          <c:idx val="1"/>
          <c:order val="1"/>
          <c:tx>
            <c:strRef>
              <c:f>'Qtrly Share Change'!$DN$2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Change'!$DN$3:$DN$23</c:f>
              <c:numCache>
                <c:formatCode>0.00%</c:formatCode>
                <c:ptCount val="21"/>
                <c:pt idx="0">
                  <c:v>0</c:v>
                </c:pt>
                <c:pt idx="1">
                  <c:v>-3.2715935090944163E-2</c:v>
                </c:pt>
                <c:pt idx="2">
                  <c:v>-7.8179921811564967E-2</c:v>
                </c:pt>
                <c:pt idx="3">
                  <c:v>-0.1525887766487907</c:v>
                </c:pt>
                <c:pt idx="4">
                  <c:v>-0.15816067431382952</c:v>
                </c:pt>
                <c:pt idx="5">
                  <c:v>-0.12535728932306558</c:v>
                </c:pt>
                <c:pt idx="6">
                  <c:v>-0.14662617842605785</c:v>
                </c:pt>
                <c:pt idx="7">
                  <c:v>-0.14051468138982762</c:v>
                </c:pt>
                <c:pt idx="8">
                  <c:v>-0.18490979001240165</c:v>
                </c:pt>
                <c:pt idx="9">
                  <c:v>-0.17504733244343568</c:v>
                </c:pt>
                <c:pt idx="10">
                  <c:v>-0.19935731808039694</c:v>
                </c:pt>
                <c:pt idx="11">
                  <c:v>-0.14975226634882599</c:v>
                </c:pt>
                <c:pt idx="12">
                  <c:v>-0.14919375443447039</c:v>
                </c:pt>
                <c:pt idx="13">
                  <c:v>-4.502327906648828E-2</c:v>
                </c:pt>
                <c:pt idx="14">
                  <c:v>-8.3195082090047834E-2</c:v>
                </c:pt>
                <c:pt idx="15">
                  <c:v>-0.13077055569606569</c:v>
                </c:pt>
                <c:pt idx="16">
                  <c:v>-3.4500848008190865E-2</c:v>
                </c:pt>
                <c:pt idx="17">
                  <c:v>-5.5263611551197779E-2</c:v>
                </c:pt>
                <c:pt idx="18">
                  <c:v>-7.0846485432654885E-2</c:v>
                </c:pt>
                <c:pt idx="19">
                  <c:v>-3.1117235146776851E-2</c:v>
                </c:pt>
                <c:pt idx="20">
                  <c:v>-4.1601619340738374E-2</c:v>
                </c:pt>
              </c:numCache>
            </c:numRef>
          </c:val>
          <c:smooth val="0"/>
          <c:extLst>
            <c:ext xmlns:c16="http://schemas.microsoft.com/office/drawing/2014/chart" uri="{C3380CC4-5D6E-409C-BE32-E72D297353CC}">
              <c16:uniqueId val="{00000001-4A74-294A-BB7F-83E67A038D0A}"/>
            </c:ext>
          </c:extLst>
        </c:ser>
        <c:ser>
          <c:idx val="3"/>
          <c:order val="2"/>
          <c:tx>
            <c:strRef>
              <c:f>'Qtrly Share Change'!$DP$2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Change'!$DP$3:$DP$23</c:f>
              <c:numCache>
                <c:formatCode>0.00%</c:formatCode>
                <c:ptCount val="21"/>
                <c:pt idx="0">
                  <c:v>0</c:v>
                </c:pt>
                <c:pt idx="1">
                  <c:v>4.8722331432479605E-3</c:v>
                </c:pt>
                <c:pt idx="2">
                  <c:v>6.9652698055655765E-3</c:v>
                </c:pt>
                <c:pt idx="3">
                  <c:v>7.0623728907403087E-3</c:v>
                </c:pt>
                <c:pt idx="4">
                  <c:v>4.6327815871794872E-3</c:v>
                </c:pt>
                <c:pt idx="5">
                  <c:v>1.7852071492679627E-2</c:v>
                </c:pt>
                <c:pt idx="6">
                  <c:v>1.9439741056335495E-2</c:v>
                </c:pt>
                <c:pt idx="7">
                  <c:v>-1.1701603545168167E-2</c:v>
                </c:pt>
                <c:pt idx="8">
                  <c:v>-3.9305902236639906E-2</c:v>
                </c:pt>
                <c:pt idx="9">
                  <c:v>-3.6687691393335609E-2</c:v>
                </c:pt>
                <c:pt idx="10">
                  <c:v>-8.2072889819428622E-3</c:v>
                </c:pt>
                <c:pt idx="11">
                  <c:v>3.1216556998167243E-2</c:v>
                </c:pt>
                <c:pt idx="12">
                  <c:v>4.8478803176669263E-2</c:v>
                </c:pt>
                <c:pt idx="13">
                  <c:v>5.5755464595820876E-2</c:v>
                </c:pt>
                <c:pt idx="14">
                  <c:v>6.8233325451166532E-2</c:v>
                </c:pt>
                <c:pt idx="15">
                  <c:v>7.4707620832470623E-2</c:v>
                </c:pt>
                <c:pt idx="16">
                  <c:v>6.0496039472481881E-2</c:v>
                </c:pt>
                <c:pt idx="17">
                  <c:v>5.6007715821314988E-2</c:v>
                </c:pt>
                <c:pt idx="18">
                  <c:v>6.4182195751173149E-2</c:v>
                </c:pt>
                <c:pt idx="19">
                  <c:v>7.5823950718664213E-2</c:v>
                </c:pt>
                <c:pt idx="20">
                  <c:v>8.1048473867114862E-2</c:v>
                </c:pt>
              </c:numCache>
            </c:numRef>
          </c:val>
          <c:smooth val="0"/>
          <c:extLst>
            <c:ext xmlns:c16="http://schemas.microsoft.com/office/drawing/2014/chart" uri="{C3380CC4-5D6E-409C-BE32-E72D297353CC}">
              <c16:uniqueId val="{00000002-4A74-294A-BB7F-83E67A038D0A}"/>
            </c:ext>
          </c:extLst>
        </c:ser>
        <c:ser>
          <c:idx val="4"/>
          <c:order val="3"/>
          <c:tx>
            <c:strRef>
              <c:f>'Qtrly Share Change'!$DQ$2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Change'!$DQ$3:$DQ$23</c:f>
              <c:numCache>
                <c:formatCode>0.00%</c:formatCode>
                <c:ptCount val="21"/>
                <c:pt idx="0">
                  <c:v>0</c:v>
                </c:pt>
                <c:pt idx="1">
                  <c:v>-1.2221451396025073E-2</c:v>
                </c:pt>
                <c:pt idx="2">
                  <c:v>-3.1242114008482688E-2</c:v>
                </c:pt>
                <c:pt idx="3">
                  <c:v>-5.3149396807188651E-2</c:v>
                </c:pt>
                <c:pt idx="4">
                  <c:v>-6.4630054309940052E-2</c:v>
                </c:pt>
                <c:pt idx="5">
                  <c:v>-8.534619771953654E-2</c:v>
                </c:pt>
                <c:pt idx="6">
                  <c:v>-9.1732565396054164E-2</c:v>
                </c:pt>
                <c:pt idx="7">
                  <c:v>-0.11567963890387432</c:v>
                </c:pt>
                <c:pt idx="8">
                  <c:v>-0.13973793022087522</c:v>
                </c:pt>
                <c:pt idx="9">
                  <c:v>-0.15952998918150868</c:v>
                </c:pt>
                <c:pt idx="10">
                  <c:v>-0.18775752320895778</c:v>
                </c:pt>
                <c:pt idx="11">
                  <c:v>-0.22421951812590804</c:v>
                </c:pt>
                <c:pt idx="12">
                  <c:v>-0.23669052838360241</c:v>
                </c:pt>
                <c:pt idx="13">
                  <c:v>-0.25377804006683952</c:v>
                </c:pt>
                <c:pt idx="14">
                  <c:v>-0.26932864244314214</c:v>
                </c:pt>
                <c:pt idx="15">
                  <c:v>-0.27685658148968018</c:v>
                </c:pt>
                <c:pt idx="16">
                  <c:v>-0.29511533234008858</c:v>
                </c:pt>
                <c:pt idx="17">
                  <c:v>-0.30829238768434825</c:v>
                </c:pt>
                <c:pt idx="18">
                  <c:v>-0.31393490678345115</c:v>
                </c:pt>
                <c:pt idx="19">
                  <c:v>-0.32366281234797328</c:v>
                </c:pt>
                <c:pt idx="20">
                  <c:v>-0.33858115329223909</c:v>
                </c:pt>
              </c:numCache>
            </c:numRef>
          </c:val>
          <c:smooth val="0"/>
          <c:extLst>
            <c:ext xmlns:c16="http://schemas.microsoft.com/office/drawing/2014/chart" uri="{C3380CC4-5D6E-409C-BE32-E72D297353CC}">
              <c16:uniqueId val="{00000003-4A74-294A-BB7F-83E67A038D0A}"/>
            </c:ext>
          </c:extLst>
        </c:ser>
        <c:ser>
          <c:idx val="5"/>
          <c:order val="4"/>
          <c:tx>
            <c:strRef>
              <c:f>'Qtrly Share Change'!$DR$2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Change'!$DR$3:$DR$23</c:f>
              <c:numCache>
                <c:formatCode>0.00%</c:formatCode>
                <c:ptCount val="21"/>
                <c:pt idx="0">
                  <c:v>0</c:v>
                </c:pt>
                <c:pt idx="1">
                  <c:v>-2.095487486010611E-2</c:v>
                </c:pt>
                <c:pt idx="2">
                  <c:v>-8.2451563372594114E-2</c:v>
                </c:pt>
                <c:pt idx="3">
                  <c:v>-0.15891605413734639</c:v>
                </c:pt>
                <c:pt idx="4">
                  <c:v>-0.18878056428614878</c:v>
                </c:pt>
                <c:pt idx="5">
                  <c:v>-0.21698140517616399</c:v>
                </c:pt>
                <c:pt idx="6">
                  <c:v>-0.25591113610876454</c:v>
                </c:pt>
                <c:pt idx="7">
                  <c:v>-0.28559419228246502</c:v>
                </c:pt>
                <c:pt idx="8">
                  <c:v>-0.32317832281070286</c:v>
                </c:pt>
                <c:pt idx="9">
                  <c:v>-0.35691909126140353</c:v>
                </c:pt>
                <c:pt idx="10">
                  <c:v>-0.39374621725044057</c:v>
                </c:pt>
                <c:pt idx="11">
                  <c:v>-0.41570148822700187</c:v>
                </c:pt>
                <c:pt idx="12">
                  <c:v>-0.42284423913687513</c:v>
                </c:pt>
                <c:pt idx="13">
                  <c:v>-0.43633369631385016</c:v>
                </c:pt>
                <c:pt idx="14">
                  <c:v>-0.4679484682475244</c:v>
                </c:pt>
                <c:pt idx="15">
                  <c:v>-0.48789007202848117</c:v>
                </c:pt>
                <c:pt idx="16">
                  <c:v>-0.5005230781072133</c:v>
                </c:pt>
                <c:pt idx="17">
                  <c:v>-0.53425528664167954</c:v>
                </c:pt>
                <c:pt idx="18">
                  <c:v>-0.5672322760295796</c:v>
                </c:pt>
                <c:pt idx="19">
                  <c:v>-0.58970581097676766</c:v>
                </c:pt>
                <c:pt idx="20">
                  <c:v>-0.60162396921609829</c:v>
                </c:pt>
              </c:numCache>
            </c:numRef>
          </c:val>
          <c:smooth val="0"/>
          <c:extLst>
            <c:ext xmlns:c16="http://schemas.microsoft.com/office/drawing/2014/chart" uri="{C3380CC4-5D6E-409C-BE32-E72D297353CC}">
              <c16:uniqueId val="{00000004-4A74-294A-BB7F-83E67A038D0A}"/>
            </c:ext>
          </c:extLst>
        </c:ser>
        <c:dLbls>
          <c:showLegendKey val="0"/>
          <c:showVal val="0"/>
          <c:showCatName val="0"/>
          <c:showSerName val="0"/>
          <c:showPercent val="0"/>
          <c:showBubbleSize val="0"/>
        </c:dLbls>
        <c:smooth val="0"/>
        <c:axId val="99723168"/>
        <c:axId val="99721992"/>
      </c:lineChart>
      <c:catAx>
        <c:axId val="9972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21992"/>
        <c:crossesAt val="0"/>
        <c:auto val="1"/>
        <c:lblAlgn val="ctr"/>
        <c:lblOffset val="100"/>
        <c:noMultiLvlLbl val="0"/>
      </c:catAx>
      <c:valAx>
        <c:axId val="99721992"/>
        <c:scaling>
          <c:orientation val="minMax"/>
          <c:max val="0.2"/>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23168"/>
        <c:crosses val="autoZero"/>
        <c:crossBetween val="between"/>
      </c:valAx>
      <c:spPr>
        <a:noFill/>
        <a:ln>
          <a:noFill/>
        </a:ln>
        <a:effectLst/>
      </c:spPr>
    </c:plotArea>
    <c:legend>
      <c:legendPos val="b"/>
      <c:layout>
        <c:manualLayout>
          <c:xMode val="edge"/>
          <c:yMode val="edge"/>
          <c:x val="0.26567828327014681"/>
          <c:y val="0.79653797873838816"/>
          <c:w val="0.46864343345970644"/>
          <c:h val="0.1866395888791800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Laurentian</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302916493990884"/>
          <c:y val="0.15025065992825395"/>
          <c:w val="0.81078662453377537"/>
          <c:h val="0.69606569952394914"/>
        </c:manualLayout>
      </c:layout>
      <c:lineChart>
        <c:grouping val="standard"/>
        <c:varyColors val="0"/>
        <c:ser>
          <c:idx val="0"/>
          <c:order val="0"/>
          <c:tx>
            <c:strRef>
              <c:f>'6. Chgs in Tot Share'!$IX$3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Share'!$IX$4:$IX$27</c:f>
              <c:numCache>
                <c:formatCode>0.00%</c:formatCode>
                <c:ptCount val="24"/>
                <c:pt idx="0">
                  <c:v>0</c:v>
                </c:pt>
                <c:pt idx="1">
                  <c:v>-2.0737006940230281E-2</c:v>
                </c:pt>
                <c:pt idx="2">
                  <c:v>-1.6928875467379163E-2</c:v>
                </c:pt>
                <c:pt idx="3">
                  <c:v>-3.7891542306901123E-2</c:v>
                </c:pt>
                <c:pt idx="4">
                  <c:v>-4.3907024538001604E-2</c:v>
                </c:pt>
                <c:pt idx="5">
                  <c:v>-7.1073214331328974E-2</c:v>
                </c:pt>
                <c:pt idx="6">
                  <c:v>-6.6378615208393138E-2</c:v>
                </c:pt>
                <c:pt idx="7">
                  <c:v>-8.3800368789677199E-2</c:v>
                </c:pt>
                <c:pt idx="8">
                  <c:v>-0.10497911099758518</c:v>
                </c:pt>
                <c:pt idx="9">
                  <c:v>-0.1118365665443903</c:v>
                </c:pt>
                <c:pt idx="10">
                  <c:v>-0.12772104388702335</c:v>
                </c:pt>
                <c:pt idx="11">
                  <c:v>-0.13451741040735979</c:v>
                </c:pt>
                <c:pt idx="12">
                  <c:v>-0.13462854549524417</c:v>
                </c:pt>
                <c:pt idx="13">
                  <c:v>-0.10072132917021945</c:v>
                </c:pt>
                <c:pt idx="14">
                  <c:v>-3.8116809827884027E-2</c:v>
                </c:pt>
                <c:pt idx="15">
                  <c:v>2.5274565835703887E-2</c:v>
                </c:pt>
                <c:pt idx="16">
                  <c:v>4.73650388130833E-2</c:v>
                </c:pt>
              </c:numCache>
            </c:numRef>
          </c:val>
          <c:smooth val="0"/>
          <c:extLst>
            <c:ext xmlns:c16="http://schemas.microsoft.com/office/drawing/2014/chart" uri="{C3380CC4-5D6E-409C-BE32-E72D297353CC}">
              <c16:uniqueId val="{00000000-43C0-FB41-BF2A-4071A9937CF6}"/>
            </c:ext>
          </c:extLst>
        </c:ser>
        <c:ser>
          <c:idx val="1"/>
          <c:order val="1"/>
          <c:tx>
            <c:strRef>
              <c:f>'6. Chgs in Tot Share'!$IY$3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Share'!$IY$4:$IY$27</c:f>
              <c:numCache>
                <c:formatCode>0.00%</c:formatCode>
                <c:ptCount val="24"/>
                <c:pt idx="0">
                  <c:v>0</c:v>
                </c:pt>
                <c:pt idx="1">
                  <c:v>-3.7914014296187452E-2</c:v>
                </c:pt>
                <c:pt idx="2">
                  <c:v>-1.3780923522505177E-2</c:v>
                </c:pt>
                <c:pt idx="3">
                  <c:v>-2.3388110418939199E-2</c:v>
                </c:pt>
                <c:pt idx="4">
                  <c:v>-4.4460244861514051E-2</c:v>
                </c:pt>
                <c:pt idx="5">
                  <c:v>-6.0728519162243658E-2</c:v>
                </c:pt>
                <c:pt idx="6">
                  <c:v>-9.1795704473055129E-2</c:v>
                </c:pt>
                <c:pt idx="7">
                  <c:v>-8.8719930496956409E-2</c:v>
                </c:pt>
                <c:pt idx="8">
                  <c:v>-0.10351939456239272</c:v>
                </c:pt>
                <c:pt idx="9">
                  <c:v>-0.12143111946738973</c:v>
                </c:pt>
                <c:pt idx="10">
                  <c:v>-0.11997887701348943</c:v>
                </c:pt>
                <c:pt idx="11">
                  <c:v>-0.13852022798941152</c:v>
                </c:pt>
                <c:pt idx="12">
                  <c:v>-0.14511957124251867</c:v>
                </c:pt>
                <c:pt idx="13">
                  <c:v>-0.15709610797453868</c:v>
                </c:pt>
                <c:pt idx="14">
                  <c:v>-0.17441085017177713</c:v>
                </c:pt>
                <c:pt idx="15">
                  <c:v>-0.17624517101031978</c:v>
                </c:pt>
                <c:pt idx="16">
                  <c:v>-0.19078789537448962</c:v>
                </c:pt>
              </c:numCache>
            </c:numRef>
          </c:val>
          <c:smooth val="0"/>
          <c:extLst>
            <c:ext xmlns:c16="http://schemas.microsoft.com/office/drawing/2014/chart" uri="{C3380CC4-5D6E-409C-BE32-E72D297353CC}">
              <c16:uniqueId val="{00000001-43C0-FB41-BF2A-4071A9937CF6}"/>
            </c:ext>
          </c:extLst>
        </c:ser>
        <c:ser>
          <c:idx val="3"/>
          <c:order val="2"/>
          <c:tx>
            <c:strRef>
              <c:f>'6. Chgs in Tot Share'!$JA$3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Share'!$JA$4:$JA$27</c:f>
              <c:numCache>
                <c:formatCode>0.00%</c:formatCode>
                <c:ptCount val="24"/>
                <c:pt idx="0">
                  <c:v>0</c:v>
                </c:pt>
                <c:pt idx="1">
                  <c:v>-1.736690530148639E-2</c:v>
                </c:pt>
                <c:pt idx="2">
                  <c:v>-2.6952768217708173E-2</c:v>
                </c:pt>
                <c:pt idx="3">
                  <c:v>-3.502988286423863E-2</c:v>
                </c:pt>
                <c:pt idx="4">
                  <c:v>-4.1909199687939089E-2</c:v>
                </c:pt>
                <c:pt idx="5">
                  <c:v>-4.871537558006532E-2</c:v>
                </c:pt>
                <c:pt idx="6">
                  <c:v>-5.0867233568072406E-2</c:v>
                </c:pt>
                <c:pt idx="7">
                  <c:v>-5.510815328269502E-2</c:v>
                </c:pt>
                <c:pt idx="8">
                  <c:v>-6.2836667331372442E-2</c:v>
                </c:pt>
                <c:pt idx="9">
                  <c:v>-7.1660435282360477E-2</c:v>
                </c:pt>
                <c:pt idx="10">
                  <c:v>-7.601943173674866E-2</c:v>
                </c:pt>
                <c:pt idx="11">
                  <c:v>-8.1489358468940176E-2</c:v>
                </c:pt>
                <c:pt idx="12">
                  <c:v>-8.7488830862026981E-2</c:v>
                </c:pt>
                <c:pt idx="13">
                  <c:v>-9.1362501344554287E-2</c:v>
                </c:pt>
                <c:pt idx="14">
                  <c:v>-9.6947444064869048E-2</c:v>
                </c:pt>
                <c:pt idx="15">
                  <c:v>-0.10168581041759281</c:v>
                </c:pt>
                <c:pt idx="16">
                  <c:v>-0.10736427331484598</c:v>
                </c:pt>
              </c:numCache>
            </c:numRef>
          </c:val>
          <c:smooth val="0"/>
          <c:extLst>
            <c:ext xmlns:c16="http://schemas.microsoft.com/office/drawing/2014/chart" uri="{C3380CC4-5D6E-409C-BE32-E72D297353CC}">
              <c16:uniqueId val="{00000002-43C0-FB41-BF2A-4071A9937CF6}"/>
            </c:ext>
          </c:extLst>
        </c:ser>
        <c:ser>
          <c:idx val="4"/>
          <c:order val="3"/>
          <c:tx>
            <c:strRef>
              <c:f>'6. Chgs in Tot Share'!$JB$3</c:f>
              <c:strCache>
                <c:ptCount val="1"/>
                <c:pt idx="0">
                  <c:v> Real Secured Personal Loans </c:v>
                </c:pt>
              </c:strCache>
            </c:strRef>
          </c:tx>
          <c:spPr>
            <a:ln w="28575" cap="rnd">
              <a:solidFill>
                <a:srgbClr val="0070C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Share'!$JB$4:$JB$27</c:f>
              <c:numCache>
                <c:formatCode>0.00%</c:formatCode>
                <c:ptCount val="24"/>
                <c:pt idx="0">
                  <c:v>0</c:v>
                </c:pt>
                <c:pt idx="1">
                  <c:v>-1.9919942378928638E-2</c:v>
                </c:pt>
                <c:pt idx="2">
                  <c:v>-3.5662882912715542E-2</c:v>
                </c:pt>
                <c:pt idx="3">
                  <c:v>-5.5422814888666239E-2</c:v>
                </c:pt>
                <c:pt idx="4">
                  <c:v>-6.1464583788600737E-2</c:v>
                </c:pt>
                <c:pt idx="5">
                  <c:v>-6.9228288100697338E-2</c:v>
                </c:pt>
                <c:pt idx="6">
                  <c:v>-8.6948906515568775E-2</c:v>
                </c:pt>
                <c:pt idx="7">
                  <c:v>-0.10110157488621839</c:v>
                </c:pt>
                <c:pt idx="8">
                  <c:v>-0.12465315556385927</c:v>
                </c:pt>
                <c:pt idx="9">
                  <c:v>-0.14376709196111115</c:v>
                </c:pt>
                <c:pt idx="10">
                  <c:v>-0.15238291072964416</c:v>
                </c:pt>
                <c:pt idx="11">
                  <c:v>-0.16403571106666465</c:v>
                </c:pt>
                <c:pt idx="12">
                  <c:v>-0.17592447517711501</c:v>
                </c:pt>
                <c:pt idx="13">
                  <c:v>-0.19012463535162566</c:v>
                </c:pt>
                <c:pt idx="14">
                  <c:v>-0.20529026594961106</c:v>
                </c:pt>
                <c:pt idx="15">
                  <c:v>-0.2186101804874569</c:v>
                </c:pt>
                <c:pt idx="16">
                  <c:v>-0.22480477015385722</c:v>
                </c:pt>
              </c:numCache>
            </c:numRef>
          </c:val>
          <c:smooth val="0"/>
          <c:extLst>
            <c:ext xmlns:c16="http://schemas.microsoft.com/office/drawing/2014/chart" uri="{C3380CC4-5D6E-409C-BE32-E72D297353CC}">
              <c16:uniqueId val="{00000003-43C0-FB41-BF2A-4071A9937CF6}"/>
            </c:ext>
          </c:extLst>
        </c:ser>
        <c:ser>
          <c:idx val="5"/>
          <c:order val="4"/>
          <c:tx>
            <c:strRef>
              <c:f>'6. Chgs in Tot Share'!$JC$3</c:f>
              <c:strCache>
                <c:ptCount val="1"/>
                <c:pt idx="0">
                  <c:v> Other Personal Loans </c:v>
                </c:pt>
              </c:strCache>
            </c:strRef>
          </c:tx>
          <c:spPr>
            <a:ln w="28575" cap="rnd" cmpd="sng">
              <a:solidFill>
                <a:srgbClr val="00B0F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Share'!$JC$4:$JC$27</c:f>
              <c:numCache>
                <c:formatCode>0.00%</c:formatCode>
                <c:ptCount val="24"/>
                <c:pt idx="0">
                  <c:v>0</c:v>
                </c:pt>
                <c:pt idx="1">
                  <c:v>-1.2179207277726003E-2</c:v>
                </c:pt>
                <c:pt idx="2">
                  <c:v>-2.1478541404201721E-2</c:v>
                </c:pt>
                <c:pt idx="3">
                  <c:v>-1.5958862883650775E-2</c:v>
                </c:pt>
                <c:pt idx="4">
                  <c:v>-2.2115428920166803E-2</c:v>
                </c:pt>
                <c:pt idx="5">
                  <c:v>-2.8892128360092684E-2</c:v>
                </c:pt>
                <c:pt idx="6">
                  <c:v>-5.6346233485049753E-2</c:v>
                </c:pt>
                <c:pt idx="7">
                  <c:v>-7.6383888101123523E-2</c:v>
                </c:pt>
                <c:pt idx="8">
                  <c:v>-9.3902356170552842E-2</c:v>
                </c:pt>
                <c:pt idx="9">
                  <c:v>-0.11198765608224114</c:v>
                </c:pt>
                <c:pt idx="10">
                  <c:v>-0.12910684558506461</c:v>
                </c:pt>
                <c:pt idx="11">
                  <c:v>-0.14885677100188308</c:v>
                </c:pt>
                <c:pt idx="12">
                  <c:v>-0.15641273582130275</c:v>
                </c:pt>
                <c:pt idx="13">
                  <c:v>-0.17187580001420852</c:v>
                </c:pt>
                <c:pt idx="14">
                  <c:v>-0.18595083632746764</c:v>
                </c:pt>
                <c:pt idx="15">
                  <c:v>-0.18675071688359296</c:v>
                </c:pt>
                <c:pt idx="16">
                  <c:v>-0.19625375012515506</c:v>
                </c:pt>
              </c:numCache>
            </c:numRef>
          </c:val>
          <c:smooth val="0"/>
          <c:extLst>
            <c:ext xmlns:c16="http://schemas.microsoft.com/office/drawing/2014/chart" uri="{C3380CC4-5D6E-409C-BE32-E72D297353CC}">
              <c16:uniqueId val="{00000004-43C0-FB41-BF2A-4071A9937CF6}"/>
            </c:ext>
          </c:extLst>
        </c:ser>
        <c:dLbls>
          <c:showLegendKey val="0"/>
          <c:showVal val="0"/>
          <c:showCatName val="0"/>
          <c:showSerName val="0"/>
          <c:showPercent val="0"/>
          <c:showBubbleSize val="0"/>
        </c:dLbls>
        <c:smooth val="0"/>
        <c:axId val="403137936"/>
        <c:axId val="403138720"/>
      </c:lineChart>
      <c:catAx>
        <c:axId val="403137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8720"/>
        <c:crossesAt val="0"/>
        <c:auto val="1"/>
        <c:lblAlgn val="ctr"/>
        <c:lblOffset val="100"/>
        <c:noMultiLvlLbl val="0"/>
      </c:catAx>
      <c:valAx>
        <c:axId val="4031387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7936"/>
        <c:crosses val="autoZero"/>
        <c:crossBetween val="between"/>
      </c:valAx>
      <c:spPr>
        <a:noFill/>
        <a:ln>
          <a:noFill/>
        </a:ln>
        <a:effectLst/>
      </c:spPr>
    </c:plotArea>
    <c:legend>
      <c:legendPos val="b"/>
      <c:layout>
        <c:manualLayout>
          <c:xMode val="edge"/>
          <c:yMode val="edge"/>
          <c:x val="2.4884220886862849E-2"/>
          <c:y val="0.88089366694492688"/>
          <c:w val="0.94694208454206386"/>
          <c:h val="0.1019143559777091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Laurentian</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358292019053173"/>
          <c:y val="0.14785006036499621"/>
          <c:w val="0.82246646252551769"/>
          <c:h val="0.63043301616733993"/>
        </c:manualLayout>
      </c:layout>
      <c:lineChart>
        <c:grouping val="standard"/>
        <c:varyColors val="0"/>
        <c:ser>
          <c:idx val="0"/>
          <c:order val="0"/>
          <c:tx>
            <c:strRef>
              <c:f>'Qtrly Share Change'!$DU$2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Change'!$DU$3:$DU$23</c:f>
              <c:numCache>
                <c:formatCode>0.00%</c:formatCode>
                <c:ptCount val="21"/>
                <c:pt idx="0">
                  <c:v>0</c:v>
                </c:pt>
                <c:pt idx="1">
                  <c:v>3.1755903518887456E-2</c:v>
                </c:pt>
                <c:pt idx="2">
                  <c:v>-6.6342712638656199E-4</c:v>
                </c:pt>
                <c:pt idx="3">
                  <c:v>-2.3329275709194811E-2</c:v>
                </c:pt>
                <c:pt idx="4">
                  <c:v>-8.5208991943708332E-2</c:v>
                </c:pt>
                <c:pt idx="5">
                  <c:v>-0.13323709676836606</c:v>
                </c:pt>
                <c:pt idx="6">
                  <c:v>-0.18839289423808064</c:v>
                </c:pt>
                <c:pt idx="7">
                  <c:v>-0.20762765457842275</c:v>
                </c:pt>
                <c:pt idx="8">
                  <c:v>-0.2295169791932849</c:v>
                </c:pt>
                <c:pt idx="9">
                  <c:v>-0.24095049634565974</c:v>
                </c:pt>
                <c:pt idx="10">
                  <c:v>-0.25605083036780979</c:v>
                </c:pt>
                <c:pt idx="11">
                  <c:v>-0.28443777571563911</c:v>
                </c:pt>
                <c:pt idx="12">
                  <c:v>-0.31929721089220187</c:v>
                </c:pt>
                <c:pt idx="13">
                  <c:v>-0.33184281725007703</c:v>
                </c:pt>
                <c:pt idx="14">
                  <c:v>-0.35487073324499291</c:v>
                </c:pt>
                <c:pt idx="15">
                  <c:v>-0.36752471985030971</c:v>
                </c:pt>
                <c:pt idx="16">
                  <c:v>-0.39149018368617083</c:v>
                </c:pt>
                <c:pt idx="17">
                  <c:v>-0.40950755310018666</c:v>
                </c:pt>
                <c:pt idx="18">
                  <c:v>-0.43825858360645248</c:v>
                </c:pt>
                <c:pt idx="19">
                  <c:v>-0.45267394687855961</c:v>
                </c:pt>
                <c:pt idx="20">
                  <c:v>-0.34925917389266342</c:v>
                </c:pt>
              </c:numCache>
            </c:numRef>
          </c:val>
          <c:smooth val="0"/>
          <c:extLst>
            <c:ext xmlns:c16="http://schemas.microsoft.com/office/drawing/2014/chart" uri="{C3380CC4-5D6E-409C-BE32-E72D297353CC}">
              <c16:uniqueId val="{00000000-7ADA-9549-B9E3-7B04B22ABEE5}"/>
            </c:ext>
          </c:extLst>
        </c:ser>
        <c:ser>
          <c:idx val="1"/>
          <c:order val="1"/>
          <c:tx>
            <c:strRef>
              <c:f>'Qtrly Share Change'!$DV$2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Change'!$DV$3:$DV$23</c:f>
              <c:numCache>
                <c:formatCode>0.00%</c:formatCode>
                <c:ptCount val="21"/>
                <c:pt idx="0">
                  <c:v>0</c:v>
                </c:pt>
                <c:pt idx="1">
                  <c:v>-1.0962906525578109E-3</c:v>
                </c:pt>
                <c:pt idx="2">
                  <c:v>3.3848333240817742E-2</c:v>
                </c:pt>
                <c:pt idx="3">
                  <c:v>6.6626570755512954E-2</c:v>
                </c:pt>
                <c:pt idx="4">
                  <c:v>0.12282710237849313</c:v>
                </c:pt>
                <c:pt idx="5">
                  <c:v>0.15918699419557911</c:v>
                </c:pt>
                <c:pt idx="6">
                  <c:v>0.15407904459373978</c:v>
                </c:pt>
                <c:pt idx="7">
                  <c:v>0.19477371390320686</c:v>
                </c:pt>
                <c:pt idx="8">
                  <c:v>0.15739756568949992</c:v>
                </c:pt>
                <c:pt idx="9">
                  <c:v>0.15404281771719744</c:v>
                </c:pt>
                <c:pt idx="10">
                  <c:v>0.15430925144337193</c:v>
                </c:pt>
                <c:pt idx="11">
                  <c:v>0.19157370654753061</c:v>
                </c:pt>
                <c:pt idx="12">
                  <c:v>0.23269864689042338</c:v>
                </c:pt>
                <c:pt idx="13">
                  <c:v>0.22742382560309568</c:v>
                </c:pt>
                <c:pt idx="14">
                  <c:v>0.18248830065083946</c:v>
                </c:pt>
                <c:pt idx="15">
                  <c:v>0.10660476727861977</c:v>
                </c:pt>
                <c:pt idx="16">
                  <c:v>8.0723372791382905E-2</c:v>
                </c:pt>
                <c:pt idx="17">
                  <c:v>5.0232030930376431E-3</c:v>
                </c:pt>
                <c:pt idx="18">
                  <c:v>-2.7771488419973317E-2</c:v>
                </c:pt>
                <c:pt idx="19">
                  <c:v>-5.3985242083780673E-2</c:v>
                </c:pt>
                <c:pt idx="20">
                  <c:v>-8.9937291194228094E-2</c:v>
                </c:pt>
              </c:numCache>
            </c:numRef>
          </c:val>
          <c:smooth val="0"/>
          <c:extLst>
            <c:ext xmlns:c16="http://schemas.microsoft.com/office/drawing/2014/chart" uri="{C3380CC4-5D6E-409C-BE32-E72D297353CC}">
              <c16:uniqueId val="{00000001-7ADA-9549-B9E3-7B04B22ABEE5}"/>
            </c:ext>
          </c:extLst>
        </c:ser>
        <c:ser>
          <c:idx val="3"/>
          <c:order val="2"/>
          <c:tx>
            <c:strRef>
              <c:f>'Qtrly Share Change'!$DX$2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Change'!$DX$3:$DX$23</c:f>
              <c:numCache>
                <c:formatCode>0.00%</c:formatCode>
                <c:ptCount val="21"/>
                <c:pt idx="0">
                  <c:v>0</c:v>
                </c:pt>
                <c:pt idx="1">
                  <c:v>6.1710144764449614E-3</c:v>
                </c:pt>
                <c:pt idx="2">
                  <c:v>1.4307824022781612E-2</c:v>
                </c:pt>
                <c:pt idx="3">
                  <c:v>3.5043156351596848E-2</c:v>
                </c:pt>
                <c:pt idx="4">
                  <c:v>5.9426235681017681E-2</c:v>
                </c:pt>
                <c:pt idx="5">
                  <c:v>8.6971709821539955E-2</c:v>
                </c:pt>
                <c:pt idx="6">
                  <c:v>8.5100758757706826E-2</c:v>
                </c:pt>
                <c:pt idx="7">
                  <c:v>8.8698051554626497E-2</c:v>
                </c:pt>
                <c:pt idx="8">
                  <c:v>0.10457297033058312</c:v>
                </c:pt>
                <c:pt idx="9">
                  <c:v>0.10857790769821916</c:v>
                </c:pt>
                <c:pt idx="10">
                  <c:v>0.11324321049680815</c:v>
                </c:pt>
                <c:pt idx="11">
                  <c:v>0.13400172366782223</c:v>
                </c:pt>
                <c:pt idx="12">
                  <c:v>0.12701927066321866</c:v>
                </c:pt>
                <c:pt idx="13">
                  <c:v>0.10064030243735353</c:v>
                </c:pt>
                <c:pt idx="14">
                  <c:v>4.6768698553585328E-2</c:v>
                </c:pt>
                <c:pt idx="15">
                  <c:v>3.5746751982976819E-3</c:v>
                </c:pt>
                <c:pt idx="16">
                  <c:v>-3.1583524441112162E-2</c:v>
                </c:pt>
                <c:pt idx="17">
                  <c:v>-4.7415034662204876E-2</c:v>
                </c:pt>
                <c:pt idx="18">
                  <c:v>-6.7893146644726829E-2</c:v>
                </c:pt>
                <c:pt idx="19">
                  <c:v>-8.4204325058437904E-2</c:v>
                </c:pt>
                <c:pt idx="20">
                  <c:v>-0.10031856119639612</c:v>
                </c:pt>
              </c:numCache>
            </c:numRef>
          </c:val>
          <c:smooth val="0"/>
          <c:extLst>
            <c:ext xmlns:c16="http://schemas.microsoft.com/office/drawing/2014/chart" uri="{C3380CC4-5D6E-409C-BE32-E72D297353CC}">
              <c16:uniqueId val="{00000002-7ADA-9549-B9E3-7B04B22ABEE5}"/>
            </c:ext>
          </c:extLst>
        </c:ser>
        <c:ser>
          <c:idx val="4"/>
          <c:order val="3"/>
          <c:tx>
            <c:strRef>
              <c:f>'Qtrly Share Change'!$DY$2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Change'!$DY$3:$DY$23</c:f>
              <c:numCache>
                <c:formatCode>0.00%</c:formatCode>
                <c:ptCount val="21"/>
                <c:pt idx="0">
                  <c:v>0</c:v>
                </c:pt>
                <c:pt idx="1">
                  <c:v>-4.7791802863039346E-3</c:v>
                </c:pt>
                <c:pt idx="2">
                  <c:v>-2.6117197813200852E-2</c:v>
                </c:pt>
                <c:pt idx="3">
                  <c:v>-2.2259764135774893E-2</c:v>
                </c:pt>
                <c:pt idx="4">
                  <c:v>-1.1332191531549969E-2</c:v>
                </c:pt>
                <c:pt idx="5">
                  <c:v>-2.7005863873661124E-2</c:v>
                </c:pt>
                <c:pt idx="6">
                  <c:v>-5.9219194950336625E-2</c:v>
                </c:pt>
                <c:pt idx="7">
                  <c:v>-8.107616570522809E-2</c:v>
                </c:pt>
                <c:pt idx="8">
                  <c:v>-9.4096792705072582E-2</c:v>
                </c:pt>
                <c:pt idx="9">
                  <c:v>-0.11174138505932388</c:v>
                </c:pt>
                <c:pt idx="10">
                  <c:v>-0.16066444489672385</c:v>
                </c:pt>
                <c:pt idx="11">
                  <c:v>-0.20062592797592194</c:v>
                </c:pt>
                <c:pt idx="12">
                  <c:v>-0.23457041053731101</c:v>
                </c:pt>
                <c:pt idx="13">
                  <c:v>-0.26451165793246045</c:v>
                </c:pt>
                <c:pt idx="14">
                  <c:v>-0.30612048399141062</c:v>
                </c:pt>
                <c:pt idx="15">
                  <c:v>-0.33705477317401145</c:v>
                </c:pt>
                <c:pt idx="16">
                  <c:v>-0.37379706376171307</c:v>
                </c:pt>
                <c:pt idx="17">
                  <c:v>-0.39469713572624687</c:v>
                </c:pt>
                <c:pt idx="18">
                  <c:v>-0.432364480564283</c:v>
                </c:pt>
                <c:pt idx="19">
                  <c:v>-0.45368306427454697</c:v>
                </c:pt>
                <c:pt idx="20">
                  <c:v>-0.48198134886373883</c:v>
                </c:pt>
              </c:numCache>
            </c:numRef>
          </c:val>
          <c:smooth val="0"/>
          <c:extLst>
            <c:ext xmlns:c16="http://schemas.microsoft.com/office/drawing/2014/chart" uri="{C3380CC4-5D6E-409C-BE32-E72D297353CC}">
              <c16:uniqueId val="{00000003-7ADA-9549-B9E3-7B04B22ABEE5}"/>
            </c:ext>
          </c:extLst>
        </c:ser>
        <c:ser>
          <c:idx val="5"/>
          <c:order val="4"/>
          <c:tx>
            <c:strRef>
              <c:f>'Qtrly Share Change'!$DZ$2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Change'!$DZ$3:$DZ$23</c:f>
              <c:numCache>
                <c:formatCode>0.00%</c:formatCode>
                <c:ptCount val="21"/>
                <c:pt idx="0">
                  <c:v>0</c:v>
                </c:pt>
                <c:pt idx="1">
                  <c:v>-2.0154735053866574E-2</c:v>
                </c:pt>
                <c:pt idx="2">
                  <c:v>-5.2083476023025647E-2</c:v>
                </c:pt>
                <c:pt idx="3">
                  <c:v>2.7866485947060933E-2</c:v>
                </c:pt>
                <c:pt idx="4">
                  <c:v>1.4296984551916123E-2</c:v>
                </c:pt>
                <c:pt idx="5">
                  <c:v>1.9907909345573305E-3</c:v>
                </c:pt>
                <c:pt idx="6">
                  <c:v>-3.7265938644119728E-2</c:v>
                </c:pt>
                <c:pt idx="7">
                  <c:v>-6.55419877077799E-2</c:v>
                </c:pt>
                <c:pt idx="8">
                  <c:v>-8.9052632447355645E-2</c:v>
                </c:pt>
                <c:pt idx="9">
                  <c:v>-0.11472430315642448</c:v>
                </c:pt>
                <c:pt idx="10">
                  <c:v>-0.15464542432503689</c:v>
                </c:pt>
                <c:pt idx="11">
                  <c:v>-0.17600247257888729</c:v>
                </c:pt>
                <c:pt idx="12">
                  <c:v>-0.19216745285134426</c:v>
                </c:pt>
                <c:pt idx="13">
                  <c:v>-0.21248693657566148</c:v>
                </c:pt>
                <c:pt idx="14">
                  <c:v>-0.25138681516213118</c:v>
                </c:pt>
                <c:pt idx="15">
                  <c:v>-0.28311189329444553</c:v>
                </c:pt>
                <c:pt idx="16">
                  <c:v>-0.29455261229227953</c:v>
                </c:pt>
                <c:pt idx="17">
                  <c:v>-0.32350583793753196</c:v>
                </c:pt>
                <c:pt idx="18">
                  <c:v>-0.36339451203763617</c:v>
                </c:pt>
                <c:pt idx="19">
                  <c:v>-0.39524232334201531</c:v>
                </c:pt>
                <c:pt idx="20">
                  <c:v>-0.41699126114702956</c:v>
                </c:pt>
              </c:numCache>
            </c:numRef>
          </c:val>
          <c:smooth val="0"/>
          <c:extLst>
            <c:ext xmlns:c16="http://schemas.microsoft.com/office/drawing/2014/chart" uri="{C3380CC4-5D6E-409C-BE32-E72D297353CC}">
              <c16:uniqueId val="{00000004-7ADA-9549-B9E3-7B04B22ABEE5}"/>
            </c:ext>
          </c:extLst>
        </c:ser>
        <c:dLbls>
          <c:showLegendKey val="0"/>
          <c:showVal val="0"/>
          <c:showCatName val="0"/>
          <c:showSerName val="0"/>
          <c:showPercent val="0"/>
          <c:showBubbleSize val="0"/>
        </c:dLbls>
        <c:smooth val="0"/>
        <c:axId val="403137936"/>
        <c:axId val="403138720"/>
      </c:lineChart>
      <c:catAx>
        <c:axId val="403137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8720"/>
        <c:crossesAt val="0"/>
        <c:auto val="1"/>
        <c:lblAlgn val="ctr"/>
        <c:lblOffset val="100"/>
        <c:noMultiLvlLbl val="0"/>
      </c:catAx>
      <c:valAx>
        <c:axId val="4031387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7936"/>
        <c:crosses val="autoZero"/>
        <c:crossBetween val="between"/>
      </c:valAx>
      <c:spPr>
        <a:noFill/>
        <a:ln>
          <a:noFill/>
        </a:ln>
        <a:effectLst/>
      </c:spPr>
    </c:plotArea>
    <c:legend>
      <c:legendPos val="b"/>
      <c:layout>
        <c:manualLayout>
          <c:xMode val="edge"/>
          <c:yMode val="edge"/>
          <c:x val="0.26567828327014681"/>
          <c:y val="0.79539063634341312"/>
          <c:w val="0.46864343345970644"/>
          <c:h val="0.187692067919612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Smaller Full-Service Banks </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Share'!$BT$3</c:f>
              <c:strCache>
                <c:ptCount val="1"/>
                <c:pt idx="0">
                  <c:v> National </c:v>
                </c:pt>
              </c:strCache>
            </c:strRef>
          </c:tx>
          <c:spPr>
            <a:ln w="28575" cap="rnd">
              <a:solidFill>
                <a:schemeClr val="tx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Share'!$BT$4:$BT$27</c:f>
              <c:numCache>
                <c:formatCode>0.00%</c:formatCode>
                <c:ptCount val="24"/>
                <c:pt idx="0">
                  <c:v>0</c:v>
                </c:pt>
                <c:pt idx="1">
                  <c:v>-8.4948806854403796E-3</c:v>
                </c:pt>
                <c:pt idx="2">
                  <c:v>-1.2201141547033058E-2</c:v>
                </c:pt>
                <c:pt idx="3">
                  <c:v>-1.3553783975233597E-2</c:v>
                </c:pt>
                <c:pt idx="4">
                  <c:v>-1.5262606477688505E-2</c:v>
                </c:pt>
                <c:pt idx="5">
                  <c:v>-1.7018118789444994E-2</c:v>
                </c:pt>
                <c:pt idx="6">
                  <c:v>-1.7331977162355201E-2</c:v>
                </c:pt>
                <c:pt idx="7">
                  <c:v>-1.8490353886502116E-2</c:v>
                </c:pt>
                <c:pt idx="8">
                  <c:v>-1.9294533884663269E-2</c:v>
                </c:pt>
                <c:pt idx="9">
                  <c:v>-1.9114080296230816E-2</c:v>
                </c:pt>
                <c:pt idx="10">
                  <c:v>-2.1934493894863828E-2</c:v>
                </c:pt>
                <c:pt idx="11">
                  <c:v>-2.0432607384822478E-2</c:v>
                </c:pt>
                <c:pt idx="12">
                  <c:v>-1.7041917740815548E-2</c:v>
                </c:pt>
                <c:pt idx="13">
                  <c:v>-1.5161424368378223E-2</c:v>
                </c:pt>
                <c:pt idx="14">
                  <c:v>-1.0447837087791581E-2</c:v>
                </c:pt>
                <c:pt idx="15">
                  <c:v>-1.4593862443106991E-2</c:v>
                </c:pt>
                <c:pt idx="16">
                  <c:v>-1.6061092613258554E-2</c:v>
                </c:pt>
              </c:numCache>
            </c:numRef>
          </c:val>
          <c:smooth val="0"/>
          <c:extLst>
            <c:ext xmlns:c16="http://schemas.microsoft.com/office/drawing/2014/chart" uri="{C3380CC4-5D6E-409C-BE32-E72D297353CC}">
              <c16:uniqueId val="{00000000-BDE4-C342-A64A-CCA6159F5113}"/>
            </c:ext>
          </c:extLst>
        </c:ser>
        <c:ser>
          <c:idx val="1"/>
          <c:order val="1"/>
          <c:tx>
            <c:strRef>
              <c:f>'6. Chgs in Tot Share'!$BU$3</c:f>
              <c:strCache>
                <c:ptCount val="1"/>
                <c:pt idx="0">
                  <c:v>Laurentian</c:v>
                </c:pt>
              </c:strCache>
            </c:strRef>
          </c:tx>
          <c:spPr>
            <a:ln w="28575" cap="rnd">
              <a:solidFill>
                <a:srgbClr val="7030A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Share'!$BU$4:$BU$27</c:f>
              <c:numCache>
                <c:formatCode>0.00%</c:formatCode>
                <c:ptCount val="24"/>
                <c:pt idx="0">
                  <c:v>0</c:v>
                </c:pt>
                <c:pt idx="1">
                  <c:v>-2.102288597306386E-2</c:v>
                </c:pt>
                <c:pt idx="2">
                  <c:v>-1.8288700686105448E-2</c:v>
                </c:pt>
                <c:pt idx="3">
                  <c:v>-2.421484648083749E-2</c:v>
                </c:pt>
                <c:pt idx="4">
                  <c:v>-3.3426230694397686E-2</c:v>
                </c:pt>
                <c:pt idx="5">
                  <c:v>-4.4705145289695304E-2</c:v>
                </c:pt>
                <c:pt idx="6">
                  <c:v>-5.7870770607736842E-2</c:v>
                </c:pt>
                <c:pt idx="7">
                  <c:v>-6.3416948896585862E-2</c:v>
                </c:pt>
                <c:pt idx="8">
                  <c:v>-7.6022238744657258E-2</c:v>
                </c:pt>
                <c:pt idx="9">
                  <c:v>-8.823392936948847E-2</c:v>
                </c:pt>
                <c:pt idx="10">
                  <c:v>-9.4101724988668242E-2</c:v>
                </c:pt>
                <c:pt idx="11">
                  <c:v>-0.10599244978075273</c:v>
                </c:pt>
                <c:pt idx="12">
                  <c:v>-0.1133459357122292</c:v>
                </c:pt>
                <c:pt idx="13">
                  <c:v>-0.11919464520824143</c:v>
                </c:pt>
                <c:pt idx="14">
                  <c:v>-0.12374559644009958</c:v>
                </c:pt>
                <c:pt idx="15">
                  <c:v>-0.12124087262377635</c:v>
                </c:pt>
                <c:pt idx="16">
                  <c:v>-0.12784136002291838</c:v>
                </c:pt>
              </c:numCache>
            </c:numRef>
          </c:val>
          <c:smooth val="0"/>
          <c:extLst>
            <c:ext xmlns:c16="http://schemas.microsoft.com/office/drawing/2014/chart" uri="{C3380CC4-5D6E-409C-BE32-E72D297353CC}">
              <c16:uniqueId val="{00000001-BDE4-C342-A64A-CCA6159F5113}"/>
            </c:ext>
          </c:extLst>
        </c:ser>
        <c:ser>
          <c:idx val="2"/>
          <c:order val="2"/>
          <c:tx>
            <c:strRef>
              <c:f>'6. Chgs in Tot Share'!$BV$3</c:f>
              <c:strCache>
                <c:ptCount val="1"/>
                <c:pt idx="0">
                  <c:v>HSBC</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Share'!$BV$4:$BV$27</c:f>
              <c:numCache>
                <c:formatCode>0.00%</c:formatCode>
                <c:ptCount val="24"/>
                <c:pt idx="0">
                  <c:v>0</c:v>
                </c:pt>
                <c:pt idx="1">
                  <c:v>-2.4368036956557797E-2</c:v>
                </c:pt>
                <c:pt idx="2">
                  <c:v>-2.5425887416084043E-2</c:v>
                </c:pt>
                <c:pt idx="3">
                  <c:v>-2.4281784767423195E-2</c:v>
                </c:pt>
                <c:pt idx="4">
                  <c:v>-2.076471106925545E-2</c:v>
                </c:pt>
                <c:pt idx="5">
                  <c:v>-1.2776913824824867E-2</c:v>
                </c:pt>
                <c:pt idx="6">
                  <c:v>-9.7368937605766728E-3</c:v>
                </c:pt>
                <c:pt idx="7">
                  <c:v>-8.7797631457506157E-5</c:v>
                </c:pt>
                <c:pt idx="8">
                  <c:v>1.4358958823992858E-3</c:v>
                </c:pt>
                <c:pt idx="9">
                  <c:v>6.6263934971382676E-3</c:v>
                </c:pt>
                <c:pt idx="10">
                  <c:v>9.7635772088580878E-3</c:v>
                </c:pt>
                <c:pt idx="11">
                  <c:v>-1.7948760104003437E-3</c:v>
                </c:pt>
                <c:pt idx="12">
                  <c:v>-5.6930214730061719E-3</c:v>
                </c:pt>
                <c:pt idx="13">
                  <c:v>-8.7630963914844696E-3</c:v>
                </c:pt>
                <c:pt idx="14">
                  <c:v>-9.643138363037717E-3</c:v>
                </c:pt>
                <c:pt idx="15">
                  <c:v>-5.1349609665847533E-3</c:v>
                </c:pt>
                <c:pt idx="16">
                  <c:v>-3.3408642610225797E-3</c:v>
                </c:pt>
              </c:numCache>
            </c:numRef>
          </c:val>
          <c:smooth val="0"/>
          <c:extLst>
            <c:ext xmlns:c16="http://schemas.microsoft.com/office/drawing/2014/chart" uri="{C3380CC4-5D6E-409C-BE32-E72D297353CC}">
              <c16:uniqueId val="{00000002-BDE4-C342-A64A-CCA6159F5113}"/>
            </c:ext>
          </c:extLst>
        </c:ser>
        <c:ser>
          <c:idx val="3"/>
          <c:order val="3"/>
          <c:tx>
            <c:strRef>
              <c:f>'6. Chgs in Tot Share'!$BW$3</c:f>
              <c:strCache>
                <c:ptCount val="1"/>
                <c:pt idx="0">
                  <c:v>Canadian Western Bank</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Share'!$BW$4:$BW$27</c:f>
              <c:numCache>
                <c:formatCode>0.00%</c:formatCode>
                <c:ptCount val="24"/>
                <c:pt idx="0">
                  <c:v>0</c:v>
                </c:pt>
                <c:pt idx="1">
                  <c:v>-4.8962134978869304E-3</c:v>
                </c:pt>
                <c:pt idx="2">
                  <c:v>9.3779851608821064E-3</c:v>
                </c:pt>
                <c:pt idx="3">
                  <c:v>8.3041945302342914E-3</c:v>
                </c:pt>
                <c:pt idx="4">
                  <c:v>1.5627913252011443E-2</c:v>
                </c:pt>
                <c:pt idx="5">
                  <c:v>1.1110047443512579E-2</c:v>
                </c:pt>
                <c:pt idx="6">
                  <c:v>2.1090874132684862E-2</c:v>
                </c:pt>
                <c:pt idx="7">
                  <c:v>1.3736616025941815E-2</c:v>
                </c:pt>
                <c:pt idx="8">
                  <c:v>1.4398039437504001E-2</c:v>
                </c:pt>
                <c:pt idx="9">
                  <c:v>1.1985143635128129E-2</c:v>
                </c:pt>
                <c:pt idx="10">
                  <c:v>4.8179289764246078E-3</c:v>
                </c:pt>
                <c:pt idx="11">
                  <c:v>-1.714496409571765E-3</c:v>
                </c:pt>
                <c:pt idx="12">
                  <c:v>-9.9113395780403638E-3</c:v>
                </c:pt>
                <c:pt idx="13">
                  <c:v>-2.1809941087044149E-2</c:v>
                </c:pt>
                <c:pt idx="14">
                  <c:v>-2.7156846283444457E-2</c:v>
                </c:pt>
                <c:pt idx="15">
                  <c:v>-2.4576564362699938E-2</c:v>
                </c:pt>
                <c:pt idx="16">
                  <c:v>-2.1987732825773799E-2</c:v>
                </c:pt>
              </c:numCache>
            </c:numRef>
          </c:val>
          <c:smooth val="0"/>
          <c:extLst>
            <c:ext xmlns:c16="http://schemas.microsoft.com/office/drawing/2014/chart" uri="{C3380CC4-5D6E-409C-BE32-E72D297353CC}">
              <c16:uniqueId val="{00000003-BDE4-C342-A64A-CCA6159F5113}"/>
            </c:ext>
          </c:extLst>
        </c:ser>
        <c:ser>
          <c:idx val="4"/>
          <c:order val="4"/>
          <c:tx>
            <c:strRef>
              <c:f>'6. Chgs in Tot Share'!$BX$3</c:f>
              <c:strCache>
                <c:ptCount val="1"/>
                <c:pt idx="0">
                  <c:v>ICICI</c:v>
                </c:pt>
              </c:strCache>
            </c:strRef>
          </c:tx>
          <c:spPr>
            <a:ln w="28575" cap="rnd">
              <a:solidFill>
                <a:schemeClr val="accent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Share'!$BX$4:$BX$27</c:f>
              <c:numCache>
                <c:formatCode>0.00%</c:formatCode>
                <c:ptCount val="24"/>
                <c:pt idx="0">
                  <c:v>0</c:v>
                </c:pt>
                <c:pt idx="1">
                  <c:v>-7.8317775989838866E-3</c:v>
                </c:pt>
                <c:pt idx="2">
                  <c:v>-2.6690324247806599E-3</c:v>
                </c:pt>
                <c:pt idx="3">
                  <c:v>9.2480200644365091E-4</c:v>
                </c:pt>
                <c:pt idx="4">
                  <c:v>1.8916849652947073E-3</c:v>
                </c:pt>
                <c:pt idx="5">
                  <c:v>-3.4094314415456786E-3</c:v>
                </c:pt>
                <c:pt idx="6">
                  <c:v>-2.1858244131427097E-2</c:v>
                </c:pt>
                <c:pt idx="7">
                  <c:v>-3.8821622023117119E-2</c:v>
                </c:pt>
                <c:pt idx="8">
                  <c:v>-4.6412189534508333E-2</c:v>
                </c:pt>
                <c:pt idx="9">
                  <c:v>-4.8387806993548735E-2</c:v>
                </c:pt>
                <c:pt idx="10">
                  <c:v>-5.4299375195647322E-2</c:v>
                </c:pt>
                <c:pt idx="11">
                  <c:v>-5.6013655306855106E-2</c:v>
                </c:pt>
                <c:pt idx="12">
                  <c:v>-5.7033247561374956E-2</c:v>
                </c:pt>
                <c:pt idx="13">
                  <c:v>-5.5415615921997272E-2</c:v>
                </c:pt>
                <c:pt idx="14">
                  <c:v>-6.2206440829259642E-2</c:v>
                </c:pt>
                <c:pt idx="15">
                  <c:v>-6.2861882865155191E-2</c:v>
                </c:pt>
                <c:pt idx="16">
                  <c:v>-6.4920010422369209E-2</c:v>
                </c:pt>
              </c:numCache>
            </c:numRef>
          </c:val>
          <c:smooth val="0"/>
          <c:extLst>
            <c:ext xmlns:c16="http://schemas.microsoft.com/office/drawing/2014/chart" uri="{C3380CC4-5D6E-409C-BE32-E72D297353CC}">
              <c16:uniqueId val="{00000004-BDE4-C342-A64A-CCA6159F5113}"/>
            </c:ext>
          </c:extLst>
        </c:ser>
        <c:dLbls>
          <c:showLegendKey val="0"/>
          <c:showVal val="0"/>
          <c:showCatName val="0"/>
          <c:showSerName val="0"/>
          <c:showPercent val="0"/>
          <c:showBubbleSize val="0"/>
        </c:dLbls>
        <c:smooth val="0"/>
        <c:axId val="400456392"/>
        <c:axId val="400462272"/>
      </c:lineChart>
      <c:catAx>
        <c:axId val="400456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462272"/>
        <c:crosses val="autoZero"/>
        <c:auto val="1"/>
        <c:lblAlgn val="ctr"/>
        <c:lblOffset val="100"/>
        <c:noMultiLvlLbl val="0"/>
      </c:catAx>
      <c:valAx>
        <c:axId val="4004622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456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Canadian Western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055296485997502"/>
          <c:y val="0.15025065992825395"/>
          <c:w val="0.81384832963840681"/>
          <c:h val="0.66168174536922142"/>
        </c:manualLayout>
      </c:layout>
      <c:lineChart>
        <c:grouping val="standard"/>
        <c:varyColors val="0"/>
        <c:ser>
          <c:idx val="7"/>
          <c:order val="0"/>
          <c:tx>
            <c:strRef>
              <c:f>'6. Chgs in Tot Share'!$JF$3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Share'!$JF$4:$JF$27</c:f>
              <c:numCache>
                <c:formatCode>0.00%</c:formatCode>
                <c:ptCount val="24"/>
                <c:pt idx="0">
                  <c:v>0</c:v>
                </c:pt>
                <c:pt idx="1">
                  <c:v>-8.9675157918702297E-3</c:v>
                </c:pt>
                <c:pt idx="2">
                  <c:v>-9.851524117486847E-3</c:v>
                </c:pt>
                <c:pt idx="3">
                  <c:v>-8.5093196429899577E-3</c:v>
                </c:pt>
                <c:pt idx="4">
                  <c:v>1.1895243474822667E-2</c:v>
                </c:pt>
                <c:pt idx="5">
                  <c:v>1.6077142486496832E-2</c:v>
                </c:pt>
                <c:pt idx="6">
                  <c:v>3.5300559582542732E-2</c:v>
                </c:pt>
                <c:pt idx="7">
                  <c:v>2.3566071940667437E-2</c:v>
                </c:pt>
                <c:pt idx="8">
                  <c:v>2.5641282039582623E-2</c:v>
                </c:pt>
                <c:pt idx="9">
                  <c:v>4.9972868426781406E-2</c:v>
                </c:pt>
                <c:pt idx="10">
                  <c:v>7.4268470139442072E-2</c:v>
                </c:pt>
                <c:pt idx="11">
                  <c:v>0.11544510598549534</c:v>
                </c:pt>
                <c:pt idx="12">
                  <c:v>0.1333317525738025</c:v>
                </c:pt>
                <c:pt idx="13">
                  <c:v>0.1491053087338387</c:v>
                </c:pt>
                <c:pt idx="14">
                  <c:v>0.18082825146695139</c:v>
                </c:pt>
                <c:pt idx="15">
                  <c:v>0.23162777111266994</c:v>
                </c:pt>
                <c:pt idx="16">
                  <c:v>0.30748156309529312</c:v>
                </c:pt>
              </c:numCache>
            </c:numRef>
          </c:val>
          <c:smooth val="0"/>
          <c:extLst>
            <c:ext xmlns:c16="http://schemas.microsoft.com/office/drawing/2014/chart" uri="{C3380CC4-5D6E-409C-BE32-E72D297353CC}">
              <c16:uniqueId val="{00000000-0BEC-5D4A-B18E-06EAD7D625D7}"/>
            </c:ext>
          </c:extLst>
        </c:ser>
        <c:ser>
          <c:idx val="8"/>
          <c:order val="1"/>
          <c:tx>
            <c:strRef>
              <c:f>'6. Chgs in Tot Share'!$JG$3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Share'!$JG$4:$JG$27</c:f>
              <c:numCache>
                <c:formatCode>0.00%</c:formatCode>
                <c:ptCount val="24"/>
                <c:pt idx="0">
                  <c:v>0</c:v>
                </c:pt>
                <c:pt idx="1">
                  <c:v>-1.211027403646699E-2</c:v>
                </c:pt>
                <c:pt idx="2">
                  <c:v>2.2279797605124919E-2</c:v>
                </c:pt>
                <c:pt idx="3">
                  <c:v>1.6212815360926406E-3</c:v>
                </c:pt>
                <c:pt idx="4">
                  <c:v>-1.2621009783872231E-4</c:v>
                </c:pt>
                <c:pt idx="5">
                  <c:v>-1.384053373100771E-2</c:v>
                </c:pt>
                <c:pt idx="6">
                  <c:v>-1.4176366958015553E-2</c:v>
                </c:pt>
                <c:pt idx="7">
                  <c:v>-2.4999345287080914E-2</c:v>
                </c:pt>
                <c:pt idx="8">
                  <c:v>-3.2578142981456247E-2</c:v>
                </c:pt>
                <c:pt idx="9">
                  <c:v>-4.0793423689750648E-2</c:v>
                </c:pt>
                <c:pt idx="10">
                  <c:v>-5.1511539411528265E-2</c:v>
                </c:pt>
                <c:pt idx="11">
                  <c:v>-7.628830992162744E-2</c:v>
                </c:pt>
                <c:pt idx="12">
                  <c:v>-9.545236366942228E-2</c:v>
                </c:pt>
                <c:pt idx="13">
                  <c:v>-0.11781146468976426</c:v>
                </c:pt>
                <c:pt idx="14">
                  <c:v>-0.13252341910060464</c:v>
                </c:pt>
                <c:pt idx="15">
                  <c:v>-0.15029553625340583</c:v>
                </c:pt>
                <c:pt idx="16">
                  <c:v>-0.16462647313728188</c:v>
                </c:pt>
              </c:numCache>
            </c:numRef>
          </c:val>
          <c:smooth val="0"/>
          <c:extLst>
            <c:ext xmlns:c16="http://schemas.microsoft.com/office/drawing/2014/chart" uri="{C3380CC4-5D6E-409C-BE32-E72D297353CC}">
              <c16:uniqueId val="{00000001-0BEC-5D4A-B18E-06EAD7D625D7}"/>
            </c:ext>
          </c:extLst>
        </c:ser>
        <c:ser>
          <c:idx val="10"/>
          <c:order val="2"/>
          <c:tx>
            <c:strRef>
              <c:f>'6. Chgs in Tot Share'!$JI$3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Share'!$JI$4:$JI$27</c:f>
              <c:numCache>
                <c:formatCode>0.00%</c:formatCode>
                <c:ptCount val="24"/>
                <c:pt idx="0">
                  <c:v>0</c:v>
                </c:pt>
                <c:pt idx="1">
                  <c:v>-1.3446120412073282E-2</c:v>
                </c:pt>
                <c:pt idx="2">
                  <c:v>-1.6629569513417087E-2</c:v>
                </c:pt>
                <c:pt idx="3">
                  <c:v>-7.3338446981476473E-3</c:v>
                </c:pt>
                <c:pt idx="4">
                  <c:v>-7.2580657572290227E-3</c:v>
                </c:pt>
                <c:pt idx="5">
                  <c:v>-8.9505394500688767E-3</c:v>
                </c:pt>
                <c:pt idx="6">
                  <c:v>7.7921946729381754E-3</c:v>
                </c:pt>
                <c:pt idx="7">
                  <c:v>1.066306943916963E-2</c:v>
                </c:pt>
                <c:pt idx="8">
                  <c:v>2.0758854797664907E-2</c:v>
                </c:pt>
                <c:pt idx="9">
                  <c:v>1.2718106952079497E-2</c:v>
                </c:pt>
                <c:pt idx="10">
                  <c:v>-1.6147222971662279E-3</c:v>
                </c:pt>
                <c:pt idx="11">
                  <c:v>-3.032070092500028E-3</c:v>
                </c:pt>
                <c:pt idx="12">
                  <c:v>-5.3033531379019557E-3</c:v>
                </c:pt>
                <c:pt idx="13">
                  <c:v>-1.4940298641137792E-2</c:v>
                </c:pt>
                <c:pt idx="14">
                  <c:v>-2.2779125549674335E-2</c:v>
                </c:pt>
                <c:pt idx="15">
                  <c:v>-1.5462538509686326E-2</c:v>
                </c:pt>
                <c:pt idx="16">
                  <c:v>-2.4240112047475799E-2</c:v>
                </c:pt>
              </c:numCache>
            </c:numRef>
          </c:val>
          <c:smooth val="0"/>
          <c:extLst>
            <c:ext xmlns:c16="http://schemas.microsoft.com/office/drawing/2014/chart" uri="{C3380CC4-5D6E-409C-BE32-E72D297353CC}">
              <c16:uniqueId val="{00000002-0BEC-5D4A-B18E-06EAD7D625D7}"/>
            </c:ext>
          </c:extLst>
        </c:ser>
        <c:ser>
          <c:idx val="11"/>
          <c:order val="3"/>
          <c:tx>
            <c:strRef>
              <c:f>'6. Chgs in Tot Share'!$JJ$3</c:f>
              <c:strCache>
                <c:ptCount val="1"/>
                <c:pt idx="0">
                  <c:v> Real Secured Personal Loans </c:v>
                </c:pt>
              </c:strCache>
            </c:strRef>
          </c:tx>
          <c:spPr>
            <a:ln w="28575" cap="rnd">
              <a:solidFill>
                <a:srgbClr val="0070C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Share'!$JJ$4:$JJ$27</c:f>
              <c:numCache>
                <c:formatCode>0.00%</c:formatCode>
                <c:ptCount val="24"/>
                <c:pt idx="0">
                  <c:v>0</c:v>
                </c:pt>
                <c:pt idx="1">
                  <c:v>7.2852680236551006E-3</c:v>
                </c:pt>
                <c:pt idx="2">
                  <c:v>-9.6635099696173454E-3</c:v>
                </c:pt>
                <c:pt idx="3">
                  <c:v>-3.0237931959574298E-2</c:v>
                </c:pt>
                <c:pt idx="4">
                  <c:v>-3.0204187060685606E-2</c:v>
                </c:pt>
                <c:pt idx="5">
                  <c:v>-3.876910892124847E-2</c:v>
                </c:pt>
                <c:pt idx="6">
                  <c:v>-4.9036616672905133E-2</c:v>
                </c:pt>
                <c:pt idx="7">
                  <c:v>-3.0304792616001771E-2</c:v>
                </c:pt>
                <c:pt idx="8">
                  <c:v>-1.5402368345969952E-2</c:v>
                </c:pt>
                <c:pt idx="9">
                  <c:v>-1.6309598567353225E-2</c:v>
                </c:pt>
                <c:pt idx="10">
                  <c:v>-1.5361603899728274E-2</c:v>
                </c:pt>
                <c:pt idx="11">
                  <c:v>-1.6662624886343003E-2</c:v>
                </c:pt>
                <c:pt idx="12">
                  <c:v>-1.4869309034089652E-2</c:v>
                </c:pt>
                <c:pt idx="13">
                  <c:v>1.325621405972337E-3</c:v>
                </c:pt>
                <c:pt idx="14">
                  <c:v>5.0085265248565602E-3</c:v>
                </c:pt>
                <c:pt idx="15">
                  <c:v>2.2658689180737057E-6</c:v>
                </c:pt>
                <c:pt idx="16">
                  <c:v>3.5384505588431036E-3</c:v>
                </c:pt>
              </c:numCache>
            </c:numRef>
          </c:val>
          <c:smooth val="0"/>
          <c:extLst>
            <c:ext xmlns:c16="http://schemas.microsoft.com/office/drawing/2014/chart" uri="{C3380CC4-5D6E-409C-BE32-E72D297353CC}">
              <c16:uniqueId val="{00000003-0BEC-5D4A-B18E-06EAD7D625D7}"/>
            </c:ext>
          </c:extLst>
        </c:ser>
        <c:ser>
          <c:idx val="12"/>
          <c:order val="4"/>
          <c:tx>
            <c:strRef>
              <c:f>'6. Chgs in Tot Share'!$JK$3</c:f>
              <c:strCache>
                <c:ptCount val="1"/>
                <c:pt idx="0">
                  <c:v> Other Personal Loans </c:v>
                </c:pt>
              </c:strCache>
            </c:strRef>
          </c:tx>
          <c:spPr>
            <a:ln w="28575" cap="rnd">
              <a:solidFill>
                <a:srgbClr val="00B0F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Share'!$JK$4:$JK$27</c:f>
              <c:numCache>
                <c:formatCode>0.00%</c:formatCode>
                <c:ptCount val="24"/>
                <c:pt idx="0">
                  <c:v>0</c:v>
                </c:pt>
                <c:pt idx="1">
                  <c:v>-0.13595032187858086</c:v>
                </c:pt>
                <c:pt idx="2">
                  <c:v>-0.12681060830092583</c:v>
                </c:pt>
                <c:pt idx="3">
                  <c:v>-0.114113428000354</c:v>
                </c:pt>
                <c:pt idx="4">
                  <c:v>-0.1546464210002991</c:v>
                </c:pt>
                <c:pt idx="5">
                  <c:v>-0.15962003021797855</c:v>
                </c:pt>
                <c:pt idx="6">
                  <c:v>-0.14085842796721088</c:v>
                </c:pt>
                <c:pt idx="7">
                  <c:v>-0.1414107040880129</c:v>
                </c:pt>
                <c:pt idx="8">
                  <c:v>-0.11790620103084119</c:v>
                </c:pt>
                <c:pt idx="9">
                  <c:v>-0.12631810831387572</c:v>
                </c:pt>
                <c:pt idx="10">
                  <c:v>-0.13755949562684286</c:v>
                </c:pt>
                <c:pt idx="11">
                  <c:v>-0.14423475890876467</c:v>
                </c:pt>
                <c:pt idx="12">
                  <c:v>-0.15122277955543464</c:v>
                </c:pt>
                <c:pt idx="13">
                  <c:v>-0.15493537190439505</c:v>
                </c:pt>
                <c:pt idx="14">
                  <c:v>-0.16001766665772577</c:v>
                </c:pt>
                <c:pt idx="15">
                  <c:v>-0.14413985410016733</c:v>
                </c:pt>
                <c:pt idx="16">
                  <c:v>-0.18983788374952965</c:v>
                </c:pt>
              </c:numCache>
            </c:numRef>
          </c:val>
          <c:smooth val="0"/>
          <c:extLst>
            <c:ext xmlns:c16="http://schemas.microsoft.com/office/drawing/2014/chart" uri="{C3380CC4-5D6E-409C-BE32-E72D297353CC}">
              <c16:uniqueId val="{00000004-0BEC-5D4A-B18E-06EAD7D625D7}"/>
            </c:ext>
          </c:extLst>
        </c:ser>
        <c:dLbls>
          <c:showLegendKey val="0"/>
          <c:showVal val="0"/>
          <c:showCatName val="0"/>
          <c:showSerName val="0"/>
          <c:showPercent val="0"/>
          <c:showBubbleSize val="0"/>
        </c:dLbls>
        <c:smooth val="0"/>
        <c:axId val="403873008"/>
        <c:axId val="403873400"/>
      </c:lineChart>
      <c:catAx>
        <c:axId val="40387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3400"/>
        <c:crossesAt val="0"/>
        <c:auto val="1"/>
        <c:lblAlgn val="ctr"/>
        <c:lblOffset val="100"/>
        <c:noMultiLvlLbl val="0"/>
      </c:catAx>
      <c:valAx>
        <c:axId val="403873400"/>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3008"/>
        <c:crosses val="autoZero"/>
        <c:crossBetween val="between"/>
      </c:valAx>
      <c:spPr>
        <a:noFill/>
        <a:ln>
          <a:noFill/>
        </a:ln>
        <a:effectLst/>
      </c:spPr>
    </c:plotArea>
    <c:legend>
      <c:legendPos val="b"/>
      <c:layout>
        <c:manualLayout>
          <c:xMode val="edge"/>
          <c:yMode val="edge"/>
          <c:x val="3.5808424432382871E-2"/>
          <c:y val="0.81212575863547132"/>
          <c:w val="0.93485564304461943"/>
          <c:h val="0.1706822642871646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Canadian Western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675352095183686"/>
          <c:y val="0.14702096202656839"/>
          <c:w val="0.81854616359074994"/>
          <c:h val="0.66895403127867892"/>
        </c:manualLayout>
      </c:layout>
      <c:lineChart>
        <c:grouping val="standard"/>
        <c:varyColors val="0"/>
        <c:ser>
          <c:idx val="7"/>
          <c:order val="0"/>
          <c:tx>
            <c:strRef>
              <c:f>'Qtrly Share Change'!$EC$2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Change'!$EC$3:$EC$23</c:f>
              <c:numCache>
                <c:formatCode>0.00%</c:formatCode>
                <c:ptCount val="21"/>
                <c:pt idx="0">
                  <c:v>0</c:v>
                </c:pt>
                <c:pt idx="1">
                  <c:v>2.8912160499355653E-2</c:v>
                </c:pt>
                <c:pt idx="2">
                  <c:v>1.2238040846289867E-2</c:v>
                </c:pt>
                <c:pt idx="3">
                  <c:v>2.217899908227365E-3</c:v>
                </c:pt>
                <c:pt idx="4">
                  <c:v>4.6804879294636094E-2</c:v>
                </c:pt>
                <c:pt idx="5">
                  <c:v>3.112551493854054E-2</c:v>
                </c:pt>
                <c:pt idx="6">
                  <c:v>2.4198399104077752E-2</c:v>
                </c:pt>
                <c:pt idx="7">
                  <c:v>0.10051125245573087</c:v>
                </c:pt>
                <c:pt idx="8">
                  <c:v>9.2170857489668162E-2</c:v>
                </c:pt>
                <c:pt idx="9">
                  <c:v>9.7944140946530409E-2</c:v>
                </c:pt>
                <c:pt idx="10">
                  <c:v>3.2103321363209293E-2</c:v>
                </c:pt>
                <c:pt idx="11">
                  <c:v>-1.334593244759541E-3</c:v>
                </c:pt>
                <c:pt idx="12">
                  <c:v>-1.5631804555117815E-2</c:v>
                </c:pt>
                <c:pt idx="13">
                  <c:v>-4.0574076078463535E-2</c:v>
                </c:pt>
                <c:pt idx="14">
                  <c:v>-9.395542874025338E-2</c:v>
                </c:pt>
                <c:pt idx="15">
                  <c:v>-1.9487587383632661E-2</c:v>
                </c:pt>
                <c:pt idx="16">
                  <c:v>-2.7831080916504589E-2</c:v>
                </c:pt>
                <c:pt idx="17">
                  <c:v>1.512504945935414E-2</c:v>
                </c:pt>
                <c:pt idx="18">
                  <c:v>2.9511430402871061E-2</c:v>
                </c:pt>
                <c:pt idx="19">
                  <c:v>0.11124585101087497</c:v>
                </c:pt>
                <c:pt idx="20">
                  <c:v>0.21187236795595027</c:v>
                </c:pt>
              </c:numCache>
            </c:numRef>
          </c:val>
          <c:smooth val="0"/>
          <c:extLst>
            <c:ext xmlns:c16="http://schemas.microsoft.com/office/drawing/2014/chart" uri="{C3380CC4-5D6E-409C-BE32-E72D297353CC}">
              <c16:uniqueId val="{00000000-71A5-8442-8C25-225E6B53076B}"/>
            </c:ext>
          </c:extLst>
        </c:ser>
        <c:ser>
          <c:idx val="8"/>
          <c:order val="1"/>
          <c:tx>
            <c:strRef>
              <c:f>'Qtrly Share Change'!$ED$2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Change'!$ED$3:$ED$23</c:f>
              <c:numCache>
                <c:formatCode>0.00%</c:formatCode>
                <c:ptCount val="21"/>
                <c:pt idx="0">
                  <c:v>0</c:v>
                </c:pt>
                <c:pt idx="1">
                  <c:v>1.9750453412146065E-2</c:v>
                </c:pt>
                <c:pt idx="2">
                  <c:v>5.804483712407154E-2</c:v>
                </c:pt>
                <c:pt idx="3">
                  <c:v>0.12879253789018277</c:v>
                </c:pt>
                <c:pt idx="4">
                  <c:v>0.16837430284569671</c:v>
                </c:pt>
                <c:pt idx="5">
                  <c:v>0.1961595774196993</c:v>
                </c:pt>
                <c:pt idx="6">
                  <c:v>0.25866889326896925</c:v>
                </c:pt>
                <c:pt idx="7">
                  <c:v>0.22875064700201855</c:v>
                </c:pt>
                <c:pt idx="8">
                  <c:v>0.19942556972868217</c:v>
                </c:pt>
                <c:pt idx="9">
                  <c:v>0.12121056113392338</c:v>
                </c:pt>
                <c:pt idx="10">
                  <c:v>0.15874615132277786</c:v>
                </c:pt>
                <c:pt idx="11">
                  <c:v>0.23297194146074399</c:v>
                </c:pt>
                <c:pt idx="12">
                  <c:v>0.26234993979651289</c:v>
                </c:pt>
                <c:pt idx="13">
                  <c:v>0.25459777685283885</c:v>
                </c:pt>
                <c:pt idx="14">
                  <c:v>0.24558525902561379</c:v>
                </c:pt>
                <c:pt idx="15">
                  <c:v>0.25145949744358265</c:v>
                </c:pt>
                <c:pt idx="16">
                  <c:v>0.25348846561995569</c:v>
                </c:pt>
                <c:pt idx="17">
                  <c:v>0.23371834837472868</c:v>
                </c:pt>
                <c:pt idx="18">
                  <c:v>0.20040817993380414</c:v>
                </c:pt>
                <c:pt idx="19">
                  <c:v>0.13200473037604532</c:v>
                </c:pt>
                <c:pt idx="20">
                  <c:v>6.1611236937133447E-2</c:v>
                </c:pt>
              </c:numCache>
            </c:numRef>
          </c:val>
          <c:smooth val="0"/>
          <c:extLst>
            <c:ext xmlns:c16="http://schemas.microsoft.com/office/drawing/2014/chart" uri="{C3380CC4-5D6E-409C-BE32-E72D297353CC}">
              <c16:uniqueId val="{00000001-71A5-8442-8C25-225E6B53076B}"/>
            </c:ext>
          </c:extLst>
        </c:ser>
        <c:ser>
          <c:idx val="11"/>
          <c:order val="2"/>
          <c:tx>
            <c:strRef>
              <c:f>'Qtrly Share Change'!$EF$2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Change'!$EF$3:$EF$23</c:f>
              <c:numCache>
                <c:formatCode>0.00%</c:formatCode>
                <c:ptCount val="21"/>
                <c:pt idx="0">
                  <c:v>0</c:v>
                </c:pt>
                <c:pt idx="1">
                  <c:v>-1.0322501526237235E-3</c:v>
                </c:pt>
                <c:pt idx="2">
                  <c:v>1.7493013518328326E-2</c:v>
                </c:pt>
                <c:pt idx="3">
                  <c:v>2.0588084835694465E-2</c:v>
                </c:pt>
                <c:pt idx="4">
                  <c:v>0.11544641066827468</c:v>
                </c:pt>
                <c:pt idx="5">
                  <c:v>0.17298818949169212</c:v>
                </c:pt>
                <c:pt idx="6">
                  <c:v>0.16390485545374345</c:v>
                </c:pt>
                <c:pt idx="7">
                  <c:v>0.21990795860560525</c:v>
                </c:pt>
                <c:pt idx="8">
                  <c:v>0.22199937421561036</c:v>
                </c:pt>
                <c:pt idx="9">
                  <c:v>0.25775462304346108</c:v>
                </c:pt>
                <c:pt idx="10">
                  <c:v>0.25752597198305449</c:v>
                </c:pt>
                <c:pt idx="11">
                  <c:v>0.27343146083061576</c:v>
                </c:pt>
                <c:pt idx="12">
                  <c:v>0.27009656108503133</c:v>
                </c:pt>
                <c:pt idx="13">
                  <c:v>0.30347432702274696</c:v>
                </c:pt>
                <c:pt idx="14">
                  <c:v>0.34190301558210945</c:v>
                </c:pt>
                <c:pt idx="15">
                  <c:v>0.35105448299739578</c:v>
                </c:pt>
                <c:pt idx="16">
                  <c:v>0.34114177120264755</c:v>
                </c:pt>
                <c:pt idx="17">
                  <c:v>0.36166701083957248</c:v>
                </c:pt>
                <c:pt idx="18">
                  <c:v>0.36889641323170147</c:v>
                </c:pt>
                <c:pt idx="19">
                  <c:v>0.34392249223565624</c:v>
                </c:pt>
                <c:pt idx="20">
                  <c:v>0.32744310455890985</c:v>
                </c:pt>
              </c:numCache>
            </c:numRef>
          </c:val>
          <c:smooth val="0"/>
          <c:extLst>
            <c:ext xmlns:c16="http://schemas.microsoft.com/office/drawing/2014/chart" uri="{C3380CC4-5D6E-409C-BE32-E72D297353CC}">
              <c16:uniqueId val="{00000002-71A5-8442-8C25-225E6B53076B}"/>
            </c:ext>
          </c:extLst>
        </c:ser>
        <c:ser>
          <c:idx val="0"/>
          <c:order val="3"/>
          <c:tx>
            <c:strRef>
              <c:f>'Qtrly Share Change'!$EG$2</c:f>
              <c:strCache>
                <c:ptCount val="1"/>
                <c:pt idx="0">
                  <c:v> Real Estate Secured Pers Loans </c:v>
                </c:pt>
              </c:strCache>
            </c:strRef>
          </c:tx>
          <c:spPr>
            <a:ln w="28575" cap="rnd">
              <a:solidFill>
                <a:schemeClr val="accent1"/>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Change'!$EG$3:$EG$23</c:f>
              <c:numCache>
                <c:formatCode>0.00%</c:formatCode>
                <c:ptCount val="21"/>
                <c:pt idx="0">
                  <c:v>0</c:v>
                </c:pt>
                <c:pt idx="1">
                  <c:v>3.1051284131258679E-2</c:v>
                </c:pt>
                <c:pt idx="2">
                  <c:v>3.505036309231345E-2</c:v>
                </c:pt>
                <c:pt idx="3">
                  <c:v>1.912372363608747E-2</c:v>
                </c:pt>
                <c:pt idx="4">
                  <c:v>1.3420335378020549E-2</c:v>
                </c:pt>
                <c:pt idx="5">
                  <c:v>1.2552046482684454E-2</c:v>
                </c:pt>
                <c:pt idx="6">
                  <c:v>0.12448267201279795</c:v>
                </c:pt>
                <c:pt idx="7">
                  <c:v>7.4941055248206948E-2</c:v>
                </c:pt>
                <c:pt idx="8">
                  <c:v>7.8640284797601406E-2</c:v>
                </c:pt>
                <c:pt idx="9">
                  <c:v>6.5661306033669847E-2</c:v>
                </c:pt>
                <c:pt idx="10">
                  <c:v>2.066461547620935E-2</c:v>
                </c:pt>
                <c:pt idx="11">
                  <c:v>2.0067179326735379E-2</c:v>
                </c:pt>
                <c:pt idx="12">
                  <c:v>2.4889120694481619E-2</c:v>
                </c:pt>
                <c:pt idx="13">
                  <c:v>-1.3055224918104605E-2</c:v>
                </c:pt>
                <c:pt idx="14">
                  <c:v>3.5401650601325725E-2</c:v>
                </c:pt>
                <c:pt idx="15">
                  <c:v>5.3785880584015393E-2</c:v>
                </c:pt>
                <c:pt idx="16">
                  <c:v>2.1921574826955847E-2</c:v>
                </c:pt>
                <c:pt idx="17">
                  <c:v>2.1117863024972452E-3</c:v>
                </c:pt>
                <c:pt idx="18">
                  <c:v>3.6599055895745282E-2</c:v>
                </c:pt>
                <c:pt idx="19">
                  <c:v>3.8116812669851376E-2</c:v>
                </c:pt>
                <c:pt idx="20">
                  <c:v>5.3788268324688512E-2</c:v>
                </c:pt>
              </c:numCache>
            </c:numRef>
          </c:val>
          <c:smooth val="0"/>
          <c:extLst>
            <c:ext xmlns:c16="http://schemas.microsoft.com/office/drawing/2014/chart" uri="{C3380CC4-5D6E-409C-BE32-E72D297353CC}">
              <c16:uniqueId val="{00000003-71A5-8442-8C25-225E6B53076B}"/>
            </c:ext>
          </c:extLst>
        </c:ser>
        <c:ser>
          <c:idx val="1"/>
          <c:order val="4"/>
          <c:tx>
            <c:strRef>
              <c:f>'Qtrly Share Change'!$EH$2</c:f>
              <c:strCache>
                <c:ptCount val="1"/>
                <c:pt idx="0">
                  <c:v> Other Personal Loans </c:v>
                </c:pt>
              </c:strCache>
            </c:strRef>
          </c:tx>
          <c:spPr>
            <a:ln w="28575" cap="rnd">
              <a:solidFill>
                <a:srgbClr val="00B0F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Change'!$EH$3:$EH$23</c:f>
              <c:numCache>
                <c:formatCode>0.00%</c:formatCode>
                <c:ptCount val="21"/>
                <c:pt idx="0">
                  <c:v>0</c:v>
                </c:pt>
                <c:pt idx="1">
                  <c:v>-2.1023288685274925E-2</c:v>
                </c:pt>
                <c:pt idx="2">
                  <c:v>-7.5381807223772176E-2</c:v>
                </c:pt>
                <c:pt idx="3">
                  <c:v>-7.7520091675801678E-2</c:v>
                </c:pt>
                <c:pt idx="4">
                  <c:v>-7.8481816043889471E-2</c:v>
                </c:pt>
                <c:pt idx="5">
                  <c:v>-7.5477072034873874E-2</c:v>
                </c:pt>
                <c:pt idx="6">
                  <c:v>-0.26115752286200944</c:v>
                </c:pt>
                <c:pt idx="7">
                  <c:v>-0.28848036997993604</c:v>
                </c:pt>
                <c:pt idx="8">
                  <c:v>-0.24899364503101251</c:v>
                </c:pt>
                <c:pt idx="9">
                  <c:v>-0.27522271424504197</c:v>
                </c:pt>
                <c:pt idx="10">
                  <c:v>-0.28507082656981741</c:v>
                </c:pt>
                <c:pt idx="11">
                  <c:v>-0.31010152090350401</c:v>
                </c:pt>
                <c:pt idx="12">
                  <c:v>-0.3006909385705695</c:v>
                </c:pt>
                <c:pt idx="13">
                  <c:v>-0.31937842469489097</c:v>
                </c:pt>
                <c:pt idx="14">
                  <c:v>-0.3216979680849511</c:v>
                </c:pt>
                <c:pt idx="15">
                  <c:v>-0.32743757670834667</c:v>
                </c:pt>
                <c:pt idx="16">
                  <c:v>-0.40418598037438236</c:v>
                </c:pt>
                <c:pt idx="17">
                  <c:v>-0.42217366236302684</c:v>
                </c:pt>
                <c:pt idx="18">
                  <c:v>-0.41239438974154446</c:v>
                </c:pt>
                <c:pt idx="19">
                  <c:v>-0.42914433578304928</c:v>
                </c:pt>
                <c:pt idx="20">
                  <c:v>-0.42438062627486056</c:v>
                </c:pt>
              </c:numCache>
            </c:numRef>
          </c:val>
          <c:smooth val="0"/>
          <c:extLst>
            <c:ext xmlns:c16="http://schemas.microsoft.com/office/drawing/2014/chart" uri="{C3380CC4-5D6E-409C-BE32-E72D297353CC}">
              <c16:uniqueId val="{00000004-71A5-8442-8C25-225E6B53076B}"/>
            </c:ext>
          </c:extLst>
        </c:ser>
        <c:dLbls>
          <c:showLegendKey val="0"/>
          <c:showVal val="0"/>
          <c:showCatName val="0"/>
          <c:showSerName val="0"/>
          <c:showPercent val="0"/>
          <c:showBubbleSize val="0"/>
        </c:dLbls>
        <c:smooth val="0"/>
        <c:axId val="403873008"/>
        <c:axId val="403873400"/>
      </c:lineChart>
      <c:catAx>
        <c:axId val="40387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3400"/>
        <c:crossesAt val="0"/>
        <c:auto val="1"/>
        <c:lblAlgn val="ctr"/>
        <c:lblOffset val="100"/>
        <c:noMultiLvlLbl val="0"/>
      </c:catAx>
      <c:valAx>
        <c:axId val="4038734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3008"/>
        <c:crosses val="autoZero"/>
        <c:crossBetween val="between"/>
      </c:valAx>
      <c:spPr>
        <a:noFill/>
        <a:ln>
          <a:noFill/>
        </a:ln>
        <a:effectLst/>
      </c:spPr>
    </c:plotArea>
    <c:legend>
      <c:legendPos val="b"/>
      <c:layout>
        <c:manualLayout>
          <c:xMode val="edge"/>
          <c:yMode val="edge"/>
          <c:x val="0.26050398668620683"/>
          <c:y val="0.83298661910467153"/>
          <c:w val="0.47899202662758639"/>
          <c:h val="0.1501909522267310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Tangerine</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732309196644538"/>
          <c:y val="0.15641838387222873"/>
          <c:w val="0.82672919561525393"/>
          <c:h val="0.64036008264924338"/>
        </c:manualLayout>
      </c:layout>
      <c:lineChart>
        <c:grouping val="standard"/>
        <c:varyColors val="0"/>
        <c:ser>
          <c:idx val="0"/>
          <c:order val="0"/>
          <c:tx>
            <c:strRef>
              <c:f>'6. Chgs in Tot Share'!$JN$3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Share'!$JN$4:$JN$27</c:f>
              <c:numCache>
                <c:formatCode>0.00%</c:formatCode>
                <c:ptCount val="24"/>
                <c:pt idx="0">
                  <c:v>0</c:v>
                </c:pt>
                <c:pt idx="1">
                  <c:v>-3.8191307608302652E-2</c:v>
                </c:pt>
                <c:pt idx="2">
                  <c:v>-5.4080446557053831E-2</c:v>
                </c:pt>
                <c:pt idx="3">
                  <c:v>-5.3877087035991859E-2</c:v>
                </c:pt>
                <c:pt idx="4">
                  <c:v>-5.4399540518571626E-2</c:v>
                </c:pt>
                <c:pt idx="5">
                  <c:v>-4.5858933549252294E-2</c:v>
                </c:pt>
                <c:pt idx="6">
                  <c:v>-4.6903413524082838E-2</c:v>
                </c:pt>
                <c:pt idx="7">
                  <c:v>-5.9452921276623376E-2</c:v>
                </c:pt>
                <c:pt idx="8">
                  <c:v>-5.7115370847175703E-2</c:v>
                </c:pt>
                <c:pt idx="9">
                  <c:v>-4.1421248899611164E-2</c:v>
                </c:pt>
                <c:pt idx="10">
                  <c:v>-4.0775073512272851E-2</c:v>
                </c:pt>
                <c:pt idx="11">
                  <c:v>-2.9001930018709106E-2</c:v>
                </c:pt>
                <c:pt idx="12">
                  <c:v>-2.8974394243035349E-2</c:v>
                </c:pt>
                <c:pt idx="13">
                  <c:v>-4.0097353231665023E-2</c:v>
                </c:pt>
                <c:pt idx="14">
                  <c:v>-5.1969711492052303E-2</c:v>
                </c:pt>
                <c:pt idx="15">
                  <c:v>-5.5785055913106375E-2</c:v>
                </c:pt>
                <c:pt idx="16">
                  <c:v>-6.1494456489436279E-2</c:v>
                </c:pt>
              </c:numCache>
            </c:numRef>
          </c:val>
          <c:smooth val="0"/>
          <c:extLst>
            <c:ext xmlns:c16="http://schemas.microsoft.com/office/drawing/2014/chart" uri="{C3380CC4-5D6E-409C-BE32-E72D297353CC}">
              <c16:uniqueId val="{00000000-87DC-3148-8D34-8896273D304E}"/>
            </c:ext>
          </c:extLst>
        </c:ser>
        <c:ser>
          <c:idx val="2"/>
          <c:order val="1"/>
          <c:tx>
            <c:strRef>
              <c:f>'6. Chgs in Tot Share'!$JO$3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Share'!$JO$4:$JO$27</c:f>
              <c:numCache>
                <c:formatCode>0.00%</c:formatCode>
                <c:ptCount val="24"/>
                <c:pt idx="0">
                  <c:v>0</c:v>
                </c:pt>
                <c:pt idx="1">
                  <c:v>3.6405523847743648E-2</c:v>
                </c:pt>
                <c:pt idx="2">
                  <c:v>0.10010103084725883</c:v>
                </c:pt>
                <c:pt idx="3">
                  <c:v>0.17219860848047427</c:v>
                </c:pt>
                <c:pt idx="4">
                  <c:v>0.2015248599953775</c:v>
                </c:pt>
                <c:pt idx="5">
                  <c:v>0.2169048720164177</c:v>
                </c:pt>
                <c:pt idx="6">
                  <c:v>0.22583055440721433</c:v>
                </c:pt>
                <c:pt idx="7">
                  <c:v>0.20787083616370541</c:v>
                </c:pt>
                <c:pt idx="8">
                  <c:v>0.19400520197519605</c:v>
                </c:pt>
                <c:pt idx="9">
                  <c:v>0.18076349847455792</c:v>
                </c:pt>
                <c:pt idx="10">
                  <c:v>0.17567964555414028</c:v>
                </c:pt>
                <c:pt idx="11">
                  <c:v>0.16665930347939931</c:v>
                </c:pt>
                <c:pt idx="12">
                  <c:v>0.14880309123831309</c:v>
                </c:pt>
                <c:pt idx="13">
                  <c:v>0.1081107330279099</c:v>
                </c:pt>
                <c:pt idx="14">
                  <c:v>7.4298784137726018E-2</c:v>
                </c:pt>
                <c:pt idx="15">
                  <c:v>4.8965334923615503E-2</c:v>
                </c:pt>
                <c:pt idx="16">
                  <c:v>5.9144025721180792E-2</c:v>
                </c:pt>
              </c:numCache>
            </c:numRef>
          </c:val>
          <c:smooth val="0"/>
          <c:extLst>
            <c:ext xmlns:c16="http://schemas.microsoft.com/office/drawing/2014/chart" uri="{C3380CC4-5D6E-409C-BE32-E72D297353CC}">
              <c16:uniqueId val="{00000001-87DC-3148-8D34-8896273D304E}"/>
            </c:ext>
          </c:extLst>
        </c:ser>
        <c:ser>
          <c:idx val="4"/>
          <c:order val="2"/>
          <c:tx>
            <c:strRef>
              <c:f>'6. Chgs in Tot Share'!$JQ$3</c:f>
              <c:strCache>
                <c:ptCount val="1"/>
                <c:pt idx="0">
                  <c:v> Mortgages </c:v>
                </c:pt>
              </c:strCache>
            </c:strRef>
          </c:tx>
          <c:spPr>
            <a:ln w="28575" cap="rnd">
              <a:solidFill>
                <a:srgbClr val="DD5A0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Share'!$JQ$4:$JQ$27</c:f>
              <c:numCache>
                <c:formatCode>0.00%</c:formatCode>
                <c:ptCount val="24"/>
                <c:pt idx="0">
                  <c:v>0</c:v>
                </c:pt>
                <c:pt idx="1">
                  <c:v>-7.8785502800642407E-3</c:v>
                </c:pt>
                <c:pt idx="2">
                  <c:v>-1.2805208896174741E-2</c:v>
                </c:pt>
                <c:pt idx="3">
                  <c:v>-2.2293704004618088E-2</c:v>
                </c:pt>
                <c:pt idx="4">
                  <c:v>-3.2063508133024117E-2</c:v>
                </c:pt>
                <c:pt idx="5">
                  <c:v>-4.3304618055814155E-2</c:v>
                </c:pt>
                <c:pt idx="6">
                  <c:v>-5.3245295179779634E-2</c:v>
                </c:pt>
                <c:pt idx="7">
                  <c:v>-6.333718661765543E-2</c:v>
                </c:pt>
                <c:pt idx="8">
                  <c:v>-7.3078532377434197E-2</c:v>
                </c:pt>
                <c:pt idx="9">
                  <c:v>-7.9514836559705981E-2</c:v>
                </c:pt>
                <c:pt idx="10">
                  <c:v>-8.7153321449993174E-2</c:v>
                </c:pt>
                <c:pt idx="11">
                  <c:v>-9.713192457196311E-2</c:v>
                </c:pt>
                <c:pt idx="12">
                  <c:v>-0.10823721949592381</c:v>
                </c:pt>
                <c:pt idx="13">
                  <c:v>-0.11955053976451785</c:v>
                </c:pt>
                <c:pt idx="14">
                  <c:v>-0.12970551462510629</c:v>
                </c:pt>
                <c:pt idx="15">
                  <c:v>-0.13679614789596894</c:v>
                </c:pt>
                <c:pt idx="16">
                  <c:v>-0.14372730877423054</c:v>
                </c:pt>
              </c:numCache>
            </c:numRef>
          </c:val>
          <c:smooth val="0"/>
          <c:extLst>
            <c:ext xmlns:c16="http://schemas.microsoft.com/office/drawing/2014/chart" uri="{C3380CC4-5D6E-409C-BE32-E72D297353CC}">
              <c16:uniqueId val="{00000002-87DC-3148-8D34-8896273D304E}"/>
            </c:ext>
          </c:extLst>
        </c:ser>
        <c:ser>
          <c:idx val="1"/>
          <c:order val="3"/>
          <c:tx>
            <c:strRef>
              <c:f>'6. Chgs in Tot Share'!$JR$3</c:f>
              <c:strCache>
                <c:ptCount val="1"/>
                <c:pt idx="0">
                  <c:v> Real Secured Personal Loans </c:v>
                </c:pt>
              </c:strCache>
            </c:strRef>
          </c:tx>
          <c:spPr>
            <a:ln w="28575" cap="rnd">
              <a:solidFill>
                <a:srgbClr val="0070C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Share'!$JR$4:$JR$27</c:f>
              <c:numCache>
                <c:formatCode>0.00%</c:formatCode>
                <c:ptCount val="24"/>
                <c:pt idx="0">
                  <c:v>0</c:v>
                </c:pt>
                <c:pt idx="1">
                  <c:v>-1.67773924102901E-3</c:v>
                </c:pt>
                <c:pt idx="2">
                  <c:v>-4.6941576953556594E-3</c:v>
                </c:pt>
                <c:pt idx="3">
                  <c:v>-1.9486728739848338E-3</c:v>
                </c:pt>
                <c:pt idx="4">
                  <c:v>5.7293552557830332E-4</c:v>
                </c:pt>
                <c:pt idx="5">
                  <c:v>-3.3128933001383004E-3</c:v>
                </c:pt>
                <c:pt idx="6">
                  <c:v>-2.2814562045004186E-3</c:v>
                </c:pt>
                <c:pt idx="7">
                  <c:v>-5.2356585051644231E-3</c:v>
                </c:pt>
                <c:pt idx="8">
                  <c:v>-1.3224286005263434E-2</c:v>
                </c:pt>
                <c:pt idx="9">
                  <c:v>-3.4001441736573835E-3</c:v>
                </c:pt>
                <c:pt idx="10">
                  <c:v>1.3630654607784863E-2</c:v>
                </c:pt>
                <c:pt idx="11">
                  <c:v>3.9591742838359652E-2</c:v>
                </c:pt>
                <c:pt idx="12">
                  <c:v>3.6882653124916218E-2</c:v>
                </c:pt>
                <c:pt idx="13">
                  <c:v>5.500071858551412E-2</c:v>
                </c:pt>
                <c:pt idx="14">
                  <c:v>7.5375647106120616E-2</c:v>
                </c:pt>
                <c:pt idx="15">
                  <c:v>0.10044987390558274</c:v>
                </c:pt>
                <c:pt idx="16">
                  <c:v>0.12925345248919259</c:v>
                </c:pt>
              </c:numCache>
            </c:numRef>
          </c:val>
          <c:smooth val="0"/>
          <c:extLst>
            <c:ext xmlns:c16="http://schemas.microsoft.com/office/drawing/2014/chart" uri="{C3380CC4-5D6E-409C-BE32-E72D297353CC}">
              <c16:uniqueId val="{00000003-87DC-3148-8D34-8896273D304E}"/>
            </c:ext>
          </c:extLst>
        </c:ser>
        <c:ser>
          <c:idx val="5"/>
          <c:order val="4"/>
          <c:tx>
            <c:strRef>
              <c:f>'6. Chgs in Tot Share'!$JS$3</c:f>
              <c:strCache>
                <c:ptCount val="1"/>
                <c:pt idx="0">
                  <c:v> Other Personal Loans </c:v>
                </c:pt>
              </c:strCache>
            </c:strRef>
          </c:tx>
          <c:spPr>
            <a:ln w="28575" cap="rnd">
              <a:solidFill>
                <a:srgbClr val="00B0F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Share'!$JS$4:$JS$27</c:f>
              <c:numCache>
                <c:formatCode>0.00%</c:formatCode>
                <c:ptCount val="24"/>
                <c:pt idx="0">
                  <c:v>0</c:v>
                </c:pt>
                <c:pt idx="1">
                  <c:v>2.2240670194461118E-2</c:v>
                </c:pt>
                <c:pt idx="2">
                  <c:v>5.0335128057274504E-2</c:v>
                </c:pt>
                <c:pt idx="3">
                  <c:v>3.9126955091910248E-2</c:v>
                </c:pt>
                <c:pt idx="4">
                  <c:v>0.10727210354902415</c:v>
                </c:pt>
                <c:pt idx="5">
                  <c:v>0.122569052659541</c:v>
                </c:pt>
                <c:pt idx="6">
                  <c:v>0.18582085621620034</c:v>
                </c:pt>
                <c:pt idx="7">
                  <c:v>0.21402177257467025</c:v>
                </c:pt>
                <c:pt idx="8">
                  <c:v>0.21329346822452047</c:v>
                </c:pt>
                <c:pt idx="9">
                  <c:v>0.25170695259964637</c:v>
                </c:pt>
                <c:pt idx="10">
                  <c:v>0.3883831449735442</c:v>
                </c:pt>
                <c:pt idx="11">
                  <c:v>0.52752793888939531</c:v>
                </c:pt>
                <c:pt idx="12">
                  <c:v>0.632310948311258</c:v>
                </c:pt>
                <c:pt idx="13">
                  <c:v>0.5274744279802257</c:v>
                </c:pt>
                <c:pt idx="14">
                  <c:v>0.48460874631014877</c:v>
                </c:pt>
                <c:pt idx="15">
                  <c:v>0.43138630119141208</c:v>
                </c:pt>
                <c:pt idx="16">
                  <c:v>0.51187460431919574</c:v>
                </c:pt>
              </c:numCache>
            </c:numRef>
          </c:val>
          <c:smooth val="0"/>
          <c:extLst>
            <c:ext xmlns:c16="http://schemas.microsoft.com/office/drawing/2014/chart" uri="{C3380CC4-5D6E-409C-BE32-E72D297353CC}">
              <c16:uniqueId val="{00000004-87DC-3148-8D34-8896273D304E}"/>
            </c:ext>
          </c:extLst>
        </c:ser>
        <c:dLbls>
          <c:showLegendKey val="0"/>
          <c:showVal val="0"/>
          <c:showCatName val="0"/>
          <c:showSerName val="0"/>
          <c:showPercent val="0"/>
          <c:showBubbleSize val="0"/>
        </c:dLbls>
        <c:smooth val="0"/>
        <c:axId val="402563600"/>
        <c:axId val="402565952"/>
      </c:lineChart>
      <c:catAx>
        <c:axId val="40256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5952"/>
        <c:crosses val="autoZero"/>
        <c:auto val="1"/>
        <c:lblAlgn val="ctr"/>
        <c:lblOffset val="100"/>
        <c:noMultiLvlLbl val="0"/>
      </c:catAx>
      <c:valAx>
        <c:axId val="4025659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3600"/>
        <c:crosses val="autoZero"/>
        <c:crossBetween val="between"/>
      </c:valAx>
      <c:spPr>
        <a:noFill/>
        <a:ln>
          <a:noFill/>
        </a:ln>
        <a:effectLst/>
      </c:spPr>
    </c:plotArea>
    <c:legend>
      <c:legendPos val="b"/>
      <c:layout>
        <c:manualLayout>
          <c:xMode val="edge"/>
          <c:yMode val="edge"/>
          <c:x val="2.7989552776491192E-2"/>
          <c:y val="0.83101245323058015"/>
          <c:w val="0.94402089444701764"/>
          <c:h val="0.1519662701736751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Tangerine</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937181748180532"/>
          <c:y val="0.17289166704206899"/>
          <c:w val="0.81854616359074994"/>
          <c:h val="0.62116028516691524"/>
        </c:manualLayout>
      </c:layout>
      <c:lineChart>
        <c:grouping val="standard"/>
        <c:varyColors val="0"/>
        <c:ser>
          <c:idx val="0"/>
          <c:order val="0"/>
          <c:tx>
            <c:strRef>
              <c:f>'Qtrly Share Change'!$EK$2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Change'!$EK$3:$EK$23</c:f>
              <c:numCache>
                <c:formatCode>0.00%</c:formatCode>
                <c:ptCount val="21"/>
                <c:pt idx="0">
                  <c:v>0</c:v>
                </c:pt>
                <c:pt idx="1">
                  <c:v>-1.0492198302068306E-2</c:v>
                </c:pt>
                <c:pt idx="2">
                  <c:v>1.9609445455369034E-2</c:v>
                </c:pt>
                <c:pt idx="3">
                  <c:v>2.7577221202331581E-2</c:v>
                </c:pt>
                <c:pt idx="4">
                  <c:v>-1.8267383923017123E-2</c:v>
                </c:pt>
                <c:pt idx="5">
                  <c:v>-2.0407787883171016E-2</c:v>
                </c:pt>
                <c:pt idx="6">
                  <c:v>-2.5960850126188956E-2</c:v>
                </c:pt>
                <c:pt idx="7">
                  <c:v>-2.147396449927394E-2</c:v>
                </c:pt>
                <c:pt idx="8">
                  <c:v>-2.039240811854949E-2</c:v>
                </c:pt>
                <c:pt idx="9">
                  <c:v>-2.9755764607020757E-2</c:v>
                </c:pt>
                <c:pt idx="10">
                  <c:v>-4.1032057147510813E-2</c:v>
                </c:pt>
                <c:pt idx="11">
                  <c:v>-2.5502652857680792E-2</c:v>
                </c:pt>
                <c:pt idx="12">
                  <c:v>-5.3749724785332464E-2</c:v>
                </c:pt>
                <c:pt idx="13">
                  <c:v>-2.0531762464830475E-2</c:v>
                </c:pt>
                <c:pt idx="14">
                  <c:v>-2.483279871508088E-2</c:v>
                </c:pt>
                <c:pt idx="15">
                  <c:v>-4.3157405636700244E-2</c:v>
                </c:pt>
                <c:pt idx="16">
                  <c:v>-9.4709297372955997E-2</c:v>
                </c:pt>
                <c:pt idx="17">
                  <c:v>-8.8036589517578354E-2</c:v>
                </c:pt>
                <c:pt idx="18">
                  <c:v>-8.2791020895572165E-2</c:v>
                </c:pt>
                <c:pt idx="19">
                  <c:v>-7.0881340194311249E-2</c:v>
                </c:pt>
                <c:pt idx="20">
                  <c:v>-9.3358312727692863E-2</c:v>
                </c:pt>
              </c:numCache>
            </c:numRef>
          </c:val>
          <c:smooth val="0"/>
          <c:extLst>
            <c:ext xmlns:c16="http://schemas.microsoft.com/office/drawing/2014/chart" uri="{C3380CC4-5D6E-409C-BE32-E72D297353CC}">
              <c16:uniqueId val="{00000000-9085-ED42-A02E-5F0D50FEF9C8}"/>
            </c:ext>
          </c:extLst>
        </c:ser>
        <c:ser>
          <c:idx val="2"/>
          <c:order val="1"/>
          <c:tx>
            <c:strRef>
              <c:f>'Qtrly Share Change'!$EL$2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Change'!$EL$3:$EL$23</c:f>
              <c:numCache>
                <c:formatCode>0.00%</c:formatCode>
                <c:ptCount val="21"/>
                <c:pt idx="0">
                  <c:v>0</c:v>
                </c:pt>
                <c:pt idx="1">
                  <c:v>-3.3242176274892406E-2</c:v>
                </c:pt>
                <c:pt idx="2">
                  <c:v>-6.5106795829374842E-2</c:v>
                </c:pt>
                <c:pt idx="3">
                  <c:v>-0.13930459367407441</c:v>
                </c:pt>
                <c:pt idx="4">
                  <c:v>-0.1724469046662867</c:v>
                </c:pt>
                <c:pt idx="5">
                  <c:v>-0.16681284599406601</c:v>
                </c:pt>
                <c:pt idx="6">
                  <c:v>-0.18514326578452747</c:v>
                </c:pt>
                <c:pt idx="7">
                  <c:v>-0.21378238534952251</c:v>
                </c:pt>
                <c:pt idx="8">
                  <c:v>-0.24737875188110758</c:v>
                </c:pt>
                <c:pt idx="9">
                  <c:v>-0.24802683816622587</c:v>
                </c:pt>
                <c:pt idx="10">
                  <c:v>-0.26638561887297268</c:v>
                </c:pt>
                <c:pt idx="11">
                  <c:v>-0.28423149991722962</c:v>
                </c:pt>
                <c:pt idx="12">
                  <c:v>-0.25862108008156898</c:v>
                </c:pt>
                <c:pt idx="13">
                  <c:v>-0.2211587275903304</c:v>
                </c:pt>
                <c:pt idx="14">
                  <c:v>-0.10772724674805202</c:v>
                </c:pt>
                <c:pt idx="15">
                  <c:v>-1.5899055648770099E-2</c:v>
                </c:pt>
                <c:pt idx="16">
                  <c:v>0.15356175757283233</c:v>
                </c:pt>
                <c:pt idx="17">
                  <c:v>0.20634100620673132</c:v>
                </c:pt>
                <c:pt idx="18">
                  <c:v>0.16199047390427446</c:v>
                </c:pt>
                <c:pt idx="19">
                  <c:v>0.13053820696123605</c:v>
                </c:pt>
                <c:pt idx="20">
                  <c:v>3.0579723198651623E-2</c:v>
                </c:pt>
              </c:numCache>
            </c:numRef>
          </c:val>
          <c:smooth val="0"/>
          <c:extLst>
            <c:ext xmlns:c16="http://schemas.microsoft.com/office/drawing/2014/chart" uri="{C3380CC4-5D6E-409C-BE32-E72D297353CC}">
              <c16:uniqueId val="{00000001-9085-ED42-A02E-5F0D50FEF9C8}"/>
            </c:ext>
          </c:extLst>
        </c:ser>
        <c:ser>
          <c:idx val="4"/>
          <c:order val="2"/>
          <c:tx>
            <c:strRef>
              <c:f>'Qtrly Share Change'!$EN$2</c:f>
              <c:strCache>
                <c:ptCount val="1"/>
                <c:pt idx="0">
                  <c:v> Mortgages </c:v>
                </c:pt>
              </c:strCache>
            </c:strRef>
          </c:tx>
          <c:spPr>
            <a:ln w="28575" cap="rnd">
              <a:solidFill>
                <a:srgbClr val="DD5A01"/>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Change'!$EN$3:$EN$23</c:f>
              <c:numCache>
                <c:formatCode>0.00%</c:formatCode>
                <c:ptCount val="21"/>
                <c:pt idx="0">
                  <c:v>0</c:v>
                </c:pt>
                <c:pt idx="1">
                  <c:v>-8.452488356812235E-2</c:v>
                </c:pt>
                <c:pt idx="2">
                  <c:v>-0.21031830588340844</c:v>
                </c:pt>
                <c:pt idx="3">
                  <c:v>-0.30160500693736148</c:v>
                </c:pt>
                <c:pt idx="4">
                  <c:v>-0.36393848129277323</c:v>
                </c:pt>
                <c:pt idx="5">
                  <c:v>-0.41711933070697982</c:v>
                </c:pt>
                <c:pt idx="6">
                  <c:v>-0.50226792421598332</c:v>
                </c:pt>
                <c:pt idx="7">
                  <c:v>-0.57464897968723183</c:v>
                </c:pt>
                <c:pt idx="8">
                  <c:v>-0.61242696888202197</c:v>
                </c:pt>
                <c:pt idx="9">
                  <c:v>-0.63625464952181199</c:v>
                </c:pt>
                <c:pt idx="10">
                  <c:v>-0.66897725634797744</c:v>
                </c:pt>
                <c:pt idx="11">
                  <c:v>-0.69285584338835249</c:v>
                </c:pt>
                <c:pt idx="12">
                  <c:v>-0.70866087143631673</c:v>
                </c:pt>
                <c:pt idx="13">
                  <c:v>-0.72001430988368298</c:v>
                </c:pt>
                <c:pt idx="14">
                  <c:v>-0.73158340539776823</c:v>
                </c:pt>
                <c:pt idx="15">
                  <c:v>-0.74227054964210792</c:v>
                </c:pt>
                <c:pt idx="16">
                  <c:v>-0.74801709938755057</c:v>
                </c:pt>
                <c:pt idx="17">
                  <c:v>-0.75597822479977628</c:v>
                </c:pt>
                <c:pt idx="18">
                  <c:v>-0.76264958900264712</c:v>
                </c:pt>
                <c:pt idx="19">
                  <c:v>-0.77016080309554191</c:v>
                </c:pt>
                <c:pt idx="20">
                  <c:v>-0.77798198024952214</c:v>
                </c:pt>
              </c:numCache>
            </c:numRef>
          </c:val>
          <c:smooth val="0"/>
          <c:extLst>
            <c:ext xmlns:c16="http://schemas.microsoft.com/office/drawing/2014/chart" uri="{C3380CC4-5D6E-409C-BE32-E72D297353CC}">
              <c16:uniqueId val="{00000002-9085-ED42-A02E-5F0D50FEF9C8}"/>
            </c:ext>
          </c:extLst>
        </c:ser>
        <c:ser>
          <c:idx val="1"/>
          <c:order val="3"/>
          <c:tx>
            <c:strRef>
              <c:f>'Qtrly Share Change'!$EO$2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Change'!$EO$3:$EO$23</c:f>
              <c:numCache>
                <c:formatCode>0.00%</c:formatCode>
                <c:ptCount val="21"/>
                <c:pt idx="0">
                  <c:v>0</c:v>
                </c:pt>
                <c:pt idx="1">
                  <c:v>-1.172506677874159E-2</c:v>
                </c:pt>
                <c:pt idx="2">
                  <c:v>-3.5598831970365313E-2</c:v>
                </c:pt>
                <c:pt idx="3">
                  <c:v>-3.7462041748118555E-2</c:v>
                </c:pt>
                <c:pt idx="4">
                  <c:v>-3.3249729014586185E-2</c:v>
                </c:pt>
                <c:pt idx="5">
                  <c:v>-5.9281755367801212E-2</c:v>
                </c:pt>
                <c:pt idx="6">
                  <c:v>-5.3034913144643953E-2</c:v>
                </c:pt>
                <c:pt idx="7">
                  <c:v>-6.2173985328145755E-2</c:v>
                </c:pt>
                <c:pt idx="8">
                  <c:v>-7.6250571372782322E-2</c:v>
                </c:pt>
                <c:pt idx="9">
                  <c:v>-9.4226102573735704E-2</c:v>
                </c:pt>
                <c:pt idx="10">
                  <c:v>-0.11319370251875439</c:v>
                </c:pt>
                <c:pt idx="11">
                  <c:v>-0.14069759773057344</c:v>
                </c:pt>
                <c:pt idx="12">
                  <c:v>-0.15148222769256675</c:v>
                </c:pt>
                <c:pt idx="13">
                  <c:v>-0.16000941814392927</c:v>
                </c:pt>
                <c:pt idx="14">
                  <c:v>-0.17798671070762487</c:v>
                </c:pt>
                <c:pt idx="15">
                  <c:v>-0.17890267644188407</c:v>
                </c:pt>
                <c:pt idx="16">
                  <c:v>-0.18050272652320332</c:v>
                </c:pt>
                <c:pt idx="17">
                  <c:v>-0.18077597402521442</c:v>
                </c:pt>
                <c:pt idx="18">
                  <c:v>-0.18169452572258588</c:v>
                </c:pt>
                <c:pt idx="19">
                  <c:v>-0.14861842867529299</c:v>
                </c:pt>
                <c:pt idx="20">
                  <c:v>-9.6423553826259861E-2</c:v>
                </c:pt>
              </c:numCache>
            </c:numRef>
          </c:val>
          <c:smooth val="0"/>
          <c:extLst>
            <c:ext xmlns:c16="http://schemas.microsoft.com/office/drawing/2014/chart" uri="{C3380CC4-5D6E-409C-BE32-E72D297353CC}">
              <c16:uniqueId val="{00000003-9085-ED42-A02E-5F0D50FEF9C8}"/>
            </c:ext>
          </c:extLst>
        </c:ser>
        <c:ser>
          <c:idx val="5"/>
          <c:order val="4"/>
          <c:tx>
            <c:strRef>
              <c:f>'Qtrly Share Change'!$EP$2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Change'!$EP$3:$EP$23</c:f>
              <c:numCache>
                <c:formatCode>0.00%</c:formatCode>
                <c:ptCount val="21"/>
                <c:pt idx="0">
                  <c:v>0</c:v>
                </c:pt>
                <c:pt idx="1">
                  <c:v>3.3377046775079716E-2</c:v>
                </c:pt>
                <c:pt idx="2">
                  <c:v>-6.1936646078984733E-2</c:v>
                </c:pt>
                <c:pt idx="3">
                  <c:v>-0.13892663375948885</c:v>
                </c:pt>
                <c:pt idx="4">
                  <c:v>-0.1003758687799983</c:v>
                </c:pt>
                <c:pt idx="5">
                  <c:v>3.1183772123756535E-2</c:v>
                </c:pt>
                <c:pt idx="6">
                  <c:v>0.14998606785485552</c:v>
                </c:pt>
                <c:pt idx="7">
                  <c:v>0.19121376984068109</c:v>
                </c:pt>
                <c:pt idx="8">
                  <c:v>0.26746216282476704</c:v>
                </c:pt>
                <c:pt idx="9">
                  <c:v>0.35383451987034564</c:v>
                </c:pt>
                <c:pt idx="10">
                  <c:v>0.2899078231825114</c:v>
                </c:pt>
                <c:pt idx="11">
                  <c:v>0.26665218491845694</c:v>
                </c:pt>
                <c:pt idx="12">
                  <c:v>0.22401835162218434</c:v>
                </c:pt>
                <c:pt idx="13">
                  <c:v>0.41776643949116821</c:v>
                </c:pt>
                <c:pt idx="14">
                  <c:v>0.4421585478997172</c:v>
                </c:pt>
                <c:pt idx="15">
                  <c:v>0.43522898387716585</c:v>
                </c:pt>
                <c:pt idx="16">
                  <c:v>0.49138512387593569</c:v>
                </c:pt>
                <c:pt idx="17">
                  <c:v>0.70192446252752805</c:v>
                </c:pt>
                <c:pt idx="18">
                  <c:v>0.7964860976915743</c:v>
                </c:pt>
                <c:pt idx="19">
                  <c:v>1.3427399837163398</c:v>
                </c:pt>
                <c:pt idx="20">
                  <c:v>1.0543671065946452</c:v>
                </c:pt>
              </c:numCache>
            </c:numRef>
          </c:val>
          <c:smooth val="0"/>
          <c:extLst>
            <c:ext xmlns:c16="http://schemas.microsoft.com/office/drawing/2014/chart" uri="{C3380CC4-5D6E-409C-BE32-E72D297353CC}">
              <c16:uniqueId val="{00000004-9085-ED42-A02E-5F0D50FEF9C8}"/>
            </c:ext>
          </c:extLst>
        </c:ser>
        <c:dLbls>
          <c:showLegendKey val="0"/>
          <c:showVal val="0"/>
          <c:showCatName val="0"/>
          <c:showSerName val="0"/>
          <c:showPercent val="0"/>
          <c:showBubbleSize val="0"/>
        </c:dLbls>
        <c:smooth val="0"/>
        <c:axId val="402563600"/>
        <c:axId val="402565952"/>
      </c:lineChart>
      <c:catAx>
        <c:axId val="40256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5952"/>
        <c:crosses val="autoZero"/>
        <c:auto val="1"/>
        <c:lblAlgn val="ctr"/>
        <c:lblOffset val="100"/>
        <c:noMultiLvlLbl val="0"/>
      </c:catAx>
      <c:valAx>
        <c:axId val="4025659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3600"/>
        <c:crosses val="autoZero"/>
        <c:crossBetween val="between"/>
      </c:valAx>
      <c:spPr>
        <a:noFill/>
        <a:ln>
          <a:noFill/>
        </a:ln>
        <a:effectLst/>
      </c:spPr>
    </c:plotArea>
    <c:legend>
      <c:legendPos val="b"/>
      <c:layout>
        <c:manualLayout>
          <c:xMode val="edge"/>
          <c:yMode val="edge"/>
          <c:x val="0.26050398668620683"/>
          <c:y val="0.82874523795564126"/>
          <c:w val="0.47899202662758639"/>
          <c:h val="0.154005120110252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Equitable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252742997289273"/>
          <c:y val="0.1471191786054257"/>
          <c:w val="0.8114069962566155"/>
          <c:h val="0.70243842953818103"/>
        </c:manualLayout>
      </c:layout>
      <c:lineChart>
        <c:grouping val="standard"/>
        <c:varyColors val="0"/>
        <c:ser>
          <c:idx val="7"/>
          <c:order val="0"/>
          <c:tx>
            <c:strRef>
              <c:f>'6. Chgs in Tot Share'!$JV$3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Share'!$JV$4:$JV$27</c:f>
              <c:numCache>
                <c:formatCode>0.00%</c:formatCode>
                <c:ptCount val="24"/>
                <c:pt idx="0">
                  <c:v>0</c:v>
                </c:pt>
                <c:pt idx="1">
                  <c:v>-0.12385396133245652</c:v>
                </c:pt>
                <c:pt idx="2">
                  <c:v>-0.14996779578529537</c:v>
                </c:pt>
                <c:pt idx="3">
                  <c:v>-0.14491011249597804</c:v>
                </c:pt>
                <c:pt idx="4">
                  <c:v>-6.2726823764356426E-2</c:v>
                </c:pt>
                <c:pt idx="5">
                  <c:v>-1.4976377690464358E-2</c:v>
                </c:pt>
                <c:pt idx="6">
                  <c:v>7.9822609535690203E-3</c:v>
                </c:pt>
                <c:pt idx="7">
                  <c:v>2.5097128650926351E-2</c:v>
                </c:pt>
                <c:pt idx="8">
                  <c:v>1.0675325366520171E-2</c:v>
                </c:pt>
                <c:pt idx="9">
                  <c:v>-6.4816418578286641E-2</c:v>
                </c:pt>
                <c:pt idx="10">
                  <c:v>-5.2934167691715765E-2</c:v>
                </c:pt>
                <c:pt idx="11">
                  <c:v>-1.1646919006258147E-2</c:v>
                </c:pt>
                <c:pt idx="12">
                  <c:v>0.14106315148771645</c:v>
                </c:pt>
                <c:pt idx="13">
                  <c:v>0.1427906270874798</c:v>
                </c:pt>
                <c:pt idx="14">
                  <c:v>0.17655626886525078</c:v>
                </c:pt>
                <c:pt idx="15">
                  <c:v>0.18048649545956275</c:v>
                </c:pt>
                <c:pt idx="16">
                  <c:v>0.21326999769735858</c:v>
                </c:pt>
              </c:numCache>
            </c:numRef>
          </c:val>
          <c:smooth val="0"/>
          <c:extLst>
            <c:ext xmlns:c16="http://schemas.microsoft.com/office/drawing/2014/chart" uri="{C3380CC4-5D6E-409C-BE32-E72D297353CC}">
              <c16:uniqueId val="{00000000-745E-4E42-98D0-687E7C439098}"/>
            </c:ext>
          </c:extLst>
        </c:ser>
        <c:ser>
          <c:idx val="8"/>
          <c:order val="1"/>
          <c:tx>
            <c:strRef>
              <c:f>'6. Chgs in Tot Share'!$JW$3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Share'!$JW$4:$JW$27</c:f>
              <c:numCache>
                <c:formatCode>0.00%</c:formatCode>
                <c:ptCount val="24"/>
                <c:pt idx="0">
                  <c:v>0</c:v>
                </c:pt>
                <c:pt idx="1">
                  <c:v>3.0648484922313524E-2</c:v>
                </c:pt>
                <c:pt idx="2">
                  <c:v>4.7160897166752612E-2</c:v>
                </c:pt>
                <c:pt idx="3">
                  <c:v>6.2505664227624394E-2</c:v>
                </c:pt>
                <c:pt idx="4">
                  <c:v>5.8548098057248719E-2</c:v>
                </c:pt>
                <c:pt idx="5">
                  <c:v>6.9089750174567435E-2</c:v>
                </c:pt>
                <c:pt idx="6">
                  <c:v>5.7610070155409379E-2</c:v>
                </c:pt>
                <c:pt idx="7">
                  <c:v>4.7295984096733509E-2</c:v>
                </c:pt>
                <c:pt idx="8">
                  <c:v>3.1987908230186018E-2</c:v>
                </c:pt>
                <c:pt idx="9">
                  <c:v>4.9448232573058734E-2</c:v>
                </c:pt>
                <c:pt idx="10">
                  <c:v>4.6177594939739004E-2</c:v>
                </c:pt>
                <c:pt idx="11">
                  <c:v>4.1960343698734283E-2</c:v>
                </c:pt>
                <c:pt idx="12">
                  <c:v>1.28487547120428E-2</c:v>
                </c:pt>
                <c:pt idx="13">
                  <c:v>5.259742632497795E-3</c:v>
                </c:pt>
                <c:pt idx="14">
                  <c:v>1.4382864793535663E-2</c:v>
                </c:pt>
                <c:pt idx="15">
                  <c:v>1.2952647256401079E-2</c:v>
                </c:pt>
                <c:pt idx="16">
                  <c:v>9.3131031920285334E-3</c:v>
                </c:pt>
              </c:numCache>
            </c:numRef>
          </c:val>
          <c:smooth val="0"/>
          <c:extLst>
            <c:ext xmlns:c16="http://schemas.microsoft.com/office/drawing/2014/chart" uri="{C3380CC4-5D6E-409C-BE32-E72D297353CC}">
              <c16:uniqueId val="{00000001-745E-4E42-98D0-687E7C439098}"/>
            </c:ext>
          </c:extLst>
        </c:ser>
        <c:ser>
          <c:idx val="10"/>
          <c:order val="2"/>
          <c:tx>
            <c:strRef>
              <c:f>'6. Chgs in Tot Share'!$JY$3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Share'!$JY$4:$JY$27</c:f>
              <c:numCache>
                <c:formatCode>0.00%</c:formatCode>
                <c:ptCount val="24"/>
                <c:pt idx="0">
                  <c:v>0</c:v>
                </c:pt>
                <c:pt idx="1">
                  <c:v>2.5105882546889908E-2</c:v>
                </c:pt>
                <c:pt idx="2">
                  <c:v>4.036409116546083E-2</c:v>
                </c:pt>
                <c:pt idx="3">
                  <c:v>4.6773693180682203E-2</c:v>
                </c:pt>
                <c:pt idx="4">
                  <c:v>5.9083278021045876E-2</c:v>
                </c:pt>
                <c:pt idx="5">
                  <c:v>6.1351527903734271E-2</c:v>
                </c:pt>
                <c:pt idx="6">
                  <c:v>7.1167384032953515E-2</c:v>
                </c:pt>
                <c:pt idx="7">
                  <c:v>7.3153624545753748E-2</c:v>
                </c:pt>
                <c:pt idx="8">
                  <c:v>6.9959221147003425E-2</c:v>
                </c:pt>
                <c:pt idx="9">
                  <c:v>9.307478573585333E-2</c:v>
                </c:pt>
                <c:pt idx="10">
                  <c:v>8.6105005647785518E-2</c:v>
                </c:pt>
                <c:pt idx="11">
                  <c:v>0.10277666841964267</c:v>
                </c:pt>
                <c:pt idx="12">
                  <c:v>0.10292539614648571</c:v>
                </c:pt>
                <c:pt idx="13">
                  <c:v>0.11153321739843446</c:v>
                </c:pt>
                <c:pt idx="14">
                  <c:v>0.20884301921785511</c:v>
                </c:pt>
                <c:pt idx="15">
                  <c:v>0.12927529268016891</c:v>
                </c:pt>
                <c:pt idx="16">
                  <c:v>0.12091153027650151</c:v>
                </c:pt>
              </c:numCache>
            </c:numRef>
          </c:val>
          <c:smooth val="0"/>
          <c:extLst>
            <c:ext xmlns:c16="http://schemas.microsoft.com/office/drawing/2014/chart" uri="{C3380CC4-5D6E-409C-BE32-E72D297353CC}">
              <c16:uniqueId val="{00000002-745E-4E42-98D0-687E7C439098}"/>
            </c:ext>
          </c:extLst>
        </c:ser>
        <c:ser>
          <c:idx val="11"/>
          <c:order val="3"/>
          <c:tx>
            <c:strRef>
              <c:f>'6. Chgs in Tot Share'!$JZ$3</c:f>
              <c:strCache>
                <c:ptCount val="1"/>
                <c:pt idx="0">
                  <c:v> Real Secured Personal Loans </c:v>
                </c:pt>
              </c:strCache>
            </c:strRef>
          </c:tx>
          <c:spPr>
            <a:ln w="28575" cap="rnd">
              <a:solidFill>
                <a:srgbClr val="0070C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Share'!$JZ$4:$JZ$27</c:f>
              <c:numCache>
                <c:formatCode>0.00%</c:formatCode>
                <c:ptCount val="24"/>
                <c:pt idx="0">
                  <c:v>0</c:v>
                </c:pt>
                <c:pt idx="1">
                  <c:v>4.4814862990435892E-3</c:v>
                </c:pt>
                <c:pt idx="2">
                  <c:v>1.1288189378666366E-2</c:v>
                </c:pt>
                <c:pt idx="3">
                  <c:v>2.9473662333288186E-2</c:v>
                </c:pt>
                <c:pt idx="4">
                  <c:v>1.4820686730372203E-2</c:v>
                </c:pt>
                <c:pt idx="5">
                  <c:v>3.2353864948631357E-2</c:v>
                </c:pt>
                <c:pt idx="6">
                  <c:v>6.3990831439752038E-2</c:v>
                </c:pt>
                <c:pt idx="7">
                  <c:v>7.2160399846180917E-2</c:v>
                </c:pt>
                <c:pt idx="8">
                  <c:v>8.314958391165872E-2</c:v>
                </c:pt>
                <c:pt idx="9">
                  <c:v>0.1216703593636632</c:v>
                </c:pt>
                <c:pt idx="10">
                  <c:v>0.11723629844307998</c:v>
                </c:pt>
                <c:pt idx="11">
                  <c:v>0.12872580821372714</c:v>
                </c:pt>
                <c:pt idx="12">
                  <c:v>0.1286958854605057</c:v>
                </c:pt>
                <c:pt idx="13">
                  <c:v>0.13122020396408066</c:v>
                </c:pt>
                <c:pt idx="14">
                  <c:v>0.1673595264712178</c:v>
                </c:pt>
                <c:pt idx="15">
                  <c:v>0.20122095291345377</c:v>
                </c:pt>
                <c:pt idx="16">
                  <c:v>0.20668626276724555</c:v>
                </c:pt>
              </c:numCache>
            </c:numRef>
          </c:val>
          <c:smooth val="0"/>
          <c:extLst>
            <c:ext xmlns:c16="http://schemas.microsoft.com/office/drawing/2014/chart" uri="{C3380CC4-5D6E-409C-BE32-E72D297353CC}">
              <c16:uniqueId val="{00000003-745E-4E42-98D0-687E7C439098}"/>
            </c:ext>
          </c:extLst>
        </c:ser>
        <c:dLbls>
          <c:showLegendKey val="0"/>
          <c:showVal val="0"/>
          <c:showCatName val="0"/>
          <c:showSerName val="0"/>
          <c:showPercent val="0"/>
          <c:showBubbleSize val="0"/>
        </c:dLbls>
        <c:smooth val="0"/>
        <c:axId val="403875360"/>
        <c:axId val="403878104"/>
      </c:lineChart>
      <c:catAx>
        <c:axId val="40387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8104"/>
        <c:crossesAt val="0"/>
        <c:auto val="1"/>
        <c:lblAlgn val="ctr"/>
        <c:lblOffset val="100"/>
        <c:noMultiLvlLbl val="0"/>
      </c:catAx>
      <c:valAx>
        <c:axId val="403878104"/>
        <c:scaling>
          <c:orientation val="minMax"/>
          <c:max val="0.25"/>
          <c:min val="-0.15000000000000002"/>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5360"/>
        <c:crosses val="autoZero"/>
        <c:crossBetween val="between"/>
      </c:valAx>
      <c:spPr>
        <a:noFill/>
        <a:ln>
          <a:noFill/>
        </a:ln>
        <a:effectLst/>
      </c:spPr>
    </c:plotArea>
    <c:legend>
      <c:legendPos val="b"/>
      <c:layout>
        <c:manualLayout>
          <c:xMode val="edge"/>
          <c:yMode val="edge"/>
          <c:x val="1.6605911965922291E-2"/>
          <c:y val="0.86658059846999203"/>
          <c:w val="0.96678817606815548"/>
          <c:h val="0.1165857347265954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Equitable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'Qtrly Share Change'!$DL$2</c:f>
              <c:strCache>
                <c:ptCount val="1"/>
                <c:pt idx="0">
                  <c:v> Total </c:v>
                </c:pt>
              </c:strCache>
            </c:strRef>
          </c:tx>
          <c:spPr>
            <a:ln w="28575" cap="rnd">
              <a:solidFill>
                <a:srgbClr val="00FA00"/>
              </a:solidFill>
              <a:round/>
            </a:ln>
            <a:effectLst/>
          </c:spPr>
          <c:marker>
            <c:symbol val="none"/>
          </c:marker>
          <c:cat>
            <c:multiLvlStrRef>
              <c:f>'Qtrly Share Change'!$A$3:$A$23</c:f>
            </c:multiLvlStrRef>
          </c:cat>
          <c:val>
            <c:numRef>
              <c:f>'Qtrly Share Change'!$DL$3:$DL$23</c:f>
            </c:numRef>
          </c:val>
          <c:smooth val="0"/>
          <c:extLst>
            <c:ext xmlns:c16="http://schemas.microsoft.com/office/drawing/2014/chart" uri="{C3380CC4-5D6E-409C-BE32-E72D297353CC}">
              <c16:uniqueId val="{00000000-7ED3-7D4F-8241-AD1DE97995A1}"/>
            </c:ext>
          </c:extLst>
        </c:ser>
        <c:ser>
          <c:idx val="8"/>
          <c:order val="1"/>
          <c:tx>
            <c:strRef>
              <c:f>'Qtrly Share Change'!$DM$2</c:f>
              <c:strCache>
                <c:ptCount val="1"/>
                <c:pt idx="0">
                  <c:v> Demand </c:v>
                </c:pt>
              </c:strCache>
            </c:strRef>
          </c:tx>
          <c:spPr>
            <a:ln w="28575" cap="rnd">
              <a:solidFill>
                <a:srgbClr val="FF0000"/>
              </a:solidFill>
              <a:round/>
            </a:ln>
            <a:effectLst/>
          </c:spPr>
          <c:marker>
            <c:symbol val="none"/>
          </c:marker>
          <c:cat>
            <c:multiLvlStrRef>
              <c:f>'Qtrly Share Change'!$A$3:$A$23</c:f>
            </c:multiLvlStrRef>
          </c:cat>
          <c:val>
            <c:numRef>
              <c:f>'Qtrly Share Change'!$DM$3:$DM$23</c:f>
            </c:numRef>
          </c:val>
          <c:smooth val="0"/>
          <c:extLst>
            <c:ext xmlns:c16="http://schemas.microsoft.com/office/drawing/2014/chart" uri="{C3380CC4-5D6E-409C-BE32-E72D297353CC}">
              <c16:uniqueId val="{00000001-7ED3-7D4F-8241-AD1DE97995A1}"/>
            </c:ext>
          </c:extLst>
        </c:ser>
        <c:ser>
          <c:idx val="10"/>
          <c:order val="2"/>
          <c:tx>
            <c:strRef>
              <c:f>'Qtrly Share Change'!$DO$2</c:f>
              <c:strCache>
                <c:ptCount val="1"/>
                <c:pt idx="0">
                  <c:v> Total Deposits </c:v>
                </c:pt>
              </c:strCache>
            </c:strRef>
          </c:tx>
          <c:spPr>
            <a:ln w="28575" cap="rnd">
              <a:solidFill>
                <a:srgbClr val="AB7942"/>
              </a:solidFill>
              <a:round/>
            </a:ln>
            <a:effectLst/>
          </c:spPr>
          <c:marker>
            <c:symbol val="none"/>
          </c:marker>
          <c:cat>
            <c:multiLvlStrRef>
              <c:f>'Qtrly Share Change'!$A$3:$A$23</c:f>
            </c:multiLvlStrRef>
          </c:cat>
          <c:val>
            <c:numRef>
              <c:f>'Qtrly Share Change'!$DO$3:$DO$23</c:f>
            </c:numRef>
          </c:val>
          <c:smooth val="0"/>
          <c:extLst>
            <c:ext xmlns:c16="http://schemas.microsoft.com/office/drawing/2014/chart" uri="{C3380CC4-5D6E-409C-BE32-E72D297353CC}">
              <c16:uniqueId val="{00000003-7ED3-7D4F-8241-AD1DE97995A1}"/>
            </c:ext>
          </c:extLst>
        </c:ser>
        <c:ser>
          <c:idx val="11"/>
          <c:order val="3"/>
          <c:tx>
            <c:strRef>
              <c:f>'Qtrly Share Change'!$DP$2</c:f>
              <c:strCache>
                <c:ptCount val="1"/>
                <c:pt idx="0">
                  <c:v> Mortgages </c:v>
                </c:pt>
              </c:strCache>
            </c:strRef>
          </c:tx>
          <c:spPr>
            <a:ln w="28575" cap="rnd">
              <a:solidFill>
                <a:srgbClr val="00B0F0"/>
              </a:solidFill>
              <a:round/>
            </a:ln>
            <a:effectLst/>
          </c:spPr>
          <c:marker>
            <c:symbol val="none"/>
          </c:marker>
          <c:cat>
            <c:multiLvlStrRef>
              <c:f>'Qtrly Share Change'!$A$3:$A$23</c:f>
            </c:multiLvlStrRef>
          </c:cat>
          <c:val>
            <c:numRef>
              <c:f>'Qtrly Share Change'!$DP$3:$DP$23</c:f>
            </c:numRef>
          </c:val>
          <c:smooth val="0"/>
          <c:extLst>
            <c:ext xmlns:c16="http://schemas.microsoft.com/office/drawing/2014/chart" uri="{C3380CC4-5D6E-409C-BE32-E72D297353CC}">
              <c16:uniqueId val="{00000004-7ED3-7D4F-8241-AD1DE97995A1}"/>
            </c:ext>
          </c:extLst>
        </c:ser>
        <c:dLbls>
          <c:showLegendKey val="0"/>
          <c:showVal val="0"/>
          <c:showCatName val="0"/>
          <c:showSerName val="0"/>
          <c:showPercent val="0"/>
          <c:showBubbleSize val="0"/>
        </c:dLbls>
        <c:marker val="1"/>
        <c:smooth val="0"/>
        <c:axId val="403875360"/>
        <c:axId val="403878104"/>
      </c:lineChart>
      <c:catAx>
        <c:axId val="40387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8104"/>
        <c:crossesAt val="0"/>
        <c:auto val="1"/>
        <c:lblAlgn val="ctr"/>
        <c:lblOffset val="100"/>
        <c:noMultiLvlLbl val="0"/>
      </c:catAx>
      <c:valAx>
        <c:axId val="4038781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5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Equitable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'Qtrly Share Change'!$ES$2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Change'!$ES$3:$ES$23</c:f>
              <c:numCache>
                <c:formatCode>0.00%</c:formatCode>
                <c:ptCount val="21"/>
                <c:pt idx="0">
                  <c:v>0</c:v>
                </c:pt>
                <c:pt idx="1">
                  <c:v>0.30880113732982284</c:v>
                </c:pt>
                <c:pt idx="2">
                  <c:v>0.68413777002653353</c:v>
                </c:pt>
                <c:pt idx="3">
                  <c:v>0.89263758002573412</c:v>
                </c:pt>
                <c:pt idx="4">
                  <c:v>1.4216531410677764</c:v>
                </c:pt>
                <c:pt idx="5">
                  <c:v>3.368106714107765</c:v>
                </c:pt>
                <c:pt idx="6">
                  <c:v>3.6352177863190822</c:v>
                </c:pt>
                <c:pt idx="7">
                  <c:v>3.7665739166753749</c:v>
                </c:pt>
                <c:pt idx="8">
                  <c:v>3.9053255614654683</c:v>
                </c:pt>
                <c:pt idx="9">
                  <c:v>3.3644629247464199</c:v>
                </c:pt>
                <c:pt idx="10">
                  <c:v>3.7231641487450697</c:v>
                </c:pt>
                <c:pt idx="11">
                  <c:v>4.3713122051049016</c:v>
                </c:pt>
                <c:pt idx="12">
                  <c:v>4.2482790209675629</c:v>
                </c:pt>
                <c:pt idx="13">
                  <c:v>4.4279978426803055</c:v>
                </c:pt>
                <c:pt idx="14">
                  <c:v>4.4220231911521033</c:v>
                </c:pt>
                <c:pt idx="15">
                  <c:v>4.3036300348753622</c:v>
                </c:pt>
                <c:pt idx="16">
                  <c:v>3.5350804098845248</c:v>
                </c:pt>
                <c:pt idx="17">
                  <c:v>4.3459649938149232</c:v>
                </c:pt>
                <c:pt idx="18">
                  <c:v>3.9598677305505072</c:v>
                </c:pt>
                <c:pt idx="19">
                  <c:v>5.0517768019197877</c:v>
                </c:pt>
                <c:pt idx="20">
                  <c:v>5.282877018981293</c:v>
                </c:pt>
              </c:numCache>
            </c:numRef>
          </c:val>
          <c:smooth val="0"/>
          <c:extLst>
            <c:ext xmlns:c16="http://schemas.microsoft.com/office/drawing/2014/chart" uri="{C3380CC4-5D6E-409C-BE32-E72D297353CC}">
              <c16:uniqueId val="{00000000-D9F6-DB4D-B255-081A5EA9D748}"/>
            </c:ext>
          </c:extLst>
        </c:ser>
        <c:ser>
          <c:idx val="8"/>
          <c:order val="1"/>
          <c:tx>
            <c:strRef>
              <c:f>'Qtrly Share Change'!$ET$2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Change'!$ET$3:$ET$23</c:f>
              <c:numCache>
                <c:formatCode>0.00%</c:formatCode>
                <c:ptCount val="21"/>
                <c:pt idx="0">
                  <c:v>0</c:v>
                </c:pt>
                <c:pt idx="1">
                  <c:v>1.4304543589721601E-2</c:v>
                </c:pt>
                <c:pt idx="2">
                  <c:v>4.4662829186497471E-2</c:v>
                </c:pt>
                <c:pt idx="3">
                  <c:v>7.130009623190897E-3</c:v>
                </c:pt>
                <c:pt idx="4">
                  <c:v>-8.694969251742742E-4</c:v>
                </c:pt>
                <c:pt idx="5">
                  <c:v>-5.7637262723609146E-2</c:v>
                </c:pt>
                <c:pt idx="6">
                  <c:v>-4.1168764140241662E-2</c:v>
                </c:pt>
                <c:pt idx="7">
                  <c:v>-2.7466035789846275E-2</c:v>
                </c:pt>
                <c:pt idx="8">
                  <c:v>2.1433000201898429E-2</c:v>
                </c:pt>
                <c:pt idx="9">
                  <c:v>5.1817215249627999E-2</c:v>
                </c:pt>
                <c:pt idx="10">
                  <c:v>6.2264880898078315E-2</c:v>
                </c:pt>
                <c:pt idx="11">
                  <c:v>7.2674108962601888E-2</c:v>
                </c:pt>
                <c:pt idx="12">
                  <c:v>0.15512154972726142</c:v>
                </c:pt>
                <c:pt idx="13">
                  <c:v>0.21156180826100512</c:v>
                </c:pt>
                <c:pt idx="14">
                  <c:v>0.24181816035770567</c:v>
                </c:pt>
                <c:pt idx="15">
                  <c:v>0.27274352979409983</c:v>
                </c:pt>
                <c:pt idx="16">
                  <c:v>0.35229720951529131</c:v>
                </c:pt>
                <c:pt idx="17">
                  <c:v>0.3460663738353813</c:v>
                </c:pt>
                <c:pt idx="18">
                  <c:v>0.3356784478612142</c:v>
                </c:pt>
                <c:pt idx="19">
                  <c:v>0.28909669921976378</c:v>
                </c:pt>
                <c:pt idx="20">
                  <c:v>0.28709573196240196</c:v>
                </c:pt>
              </c:numCache>
            </c:numRef>
          </c:val>
          <c:smooth val="0"/>
          <c:extLst>
            <c:ext xmlns:c16="http://schemas.microsoft.com/office/drawing/2014/chart" uri="{C3380CC4-5D6E-409C-BE32-E72D297353CC}">
              <c16:uniqueId val="{00000001-D9F6-DB4D-B255-081A5EA9D748}"/>
            </c:ext>
          </c:extLst>
        </c:ser>
        <c:ser>
          <c:idx val="10"/>
          <c:order val="2"/>
          <c:tx>
            <c:strRef>
              <c:f>'Qtrly Share Change'!$EV$2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Change'!$EV$3:$EV$23</c:f>
              <c:numCache>
                <c:formatCode>0.00%</c:formatCode>
                <c:ptCount val="21"/>
                <c:pt idx="0">
                  <c:v>0</c:v>
                </c:pt>
                <c:pt idx="1">
                  <c:v>4.9572775673293212E-2</c:v>
                </c:pt>
                <c:pt idx="2">
                  <c:v>6.4695117045186101E-2</c:v>
                </c:pt>
                <c:pt idx="3">
                  <c:v>0.12340735266515464</c:v>
                </c:pt>
                <c:pt idx="4">
                  <c:v>0.17182443739622905</c:v>
                </c:pt>
                <c:pt idx="5">
                  <c:v>0.23698309870728299</c:v>
                </c:pt>
                <c:pt idx="6">
                  <c:v>0.27307454915965296</c:v>
                </c:pt>
                <c:pt idx="7">
                  <c:v>0.28532790467233793</c:v>
                </c:pt>
                <c:pt idx="8">
                  <c:v>0.31556131883300387</c:v>
                </c:pt>
                <c:pt idx="9">
                  <c:v>0.30357981965384756</c:v>
                </c:pt>
                <c:pt idx="10">
                  <c:v>0.3075865337996383</c:v>
                </c:pt>
                <c:pt idx="11">
                  <c:v>0.3226267241380042</c:v>
                </c:pt>
                <c:pt idx="12">
                  <c:v>0.34613243591959242</c:v>
                </c:pt>
                <c:pt idx="13">
                  <c:v>0.37332842428790652</c:v>
                </c:pt>
                <c:pt idx="14">
                  <c:v>0.41895527094042129</c:v>
                </c:pt>
                <c:pt idx="15">
                  <c:v>0.50157637074534045</c:v>
                </c:pt>
                <c:pt idx="16">
                  <c:v>0.57180561765783866</c:v>
                </c:pt>
                <c:pt idx="17">
                  <c:v>0.60853986443366848</c:v>
                </c:pt>
                <c:pt idx="18">
                  <c:v>0.64212589479461224</c:v>
                </c:pt>
                <c:pt idx="19">
                  <c:v>0.65616753879396683</c:v>
                </c:pt>
                <c:pt idx="20">
                  <c:v>0.69222481473245967</c:v>
                </c:pt>
              </c:numCache>
            </c:numRef>
          </c:val>
          <c:smooth val="0"/>
          <c:extLst>
            <c:ext xmlns:c16="http://schemas.microsoft.com/office/drawing/2014/chart" uri="{C3380CC4-5D6E-409C-BE32-E72D297353CC}">
              <c16:uniqueId val="{00000002-D9F6-DB4D-B255-081A5EA9D748}"/>
            </c:ext>
          </c:extLst>
        </c:ser>
        <c:ser>
          <c:idx val="11"/>
          <c:order val="3"/>
          <c:tx>
            <c:strRef>
              <c:f>'Qtrly Share Change'!$EW$2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Change'!$EW$3:$EW$23</c:f>
              <c:numCache>
                <c:formatCode>0.00%</c:formatCode>
                <c:ptCount val="21"/>
                <c:pt idx="0">
                  <c:v>0</c:v>
                </c:pt>
                <c:pt idx="1">
                  <c:v>0</c:v>
                </c:pt>
                <c:pt idx="2">
                  <c:v>0.25879540054435674</c:v>
                </c:pt>
                <c:pt idx="3">
                  <c:v>0.45780717747613242</c:v>
                </c:pt>
                <c:pt idx="4">
                  <c:v>0.64683609434983069</c:v>
                </c:pt>
                <c:pt idx="5">
                  <c:v>0.82112394213978634</c:v>
                </c:pt>
                <c:pt idx="6">
                  <c:v>0.96859540995153659</c:v>
                </c:pt>
                <c:pt idx="7">
                  <c:v>1.1034973994693411</c:v>
                </c:pt>
                <c:pt idx="8">
                  <c:v>1.3370770313001055</c:v>
                </c:pt>
                <c:pt idx="9">
                  <c:v>1.4861774338671956</c:v>
                </c:pt>
                <c:pt idx="10">
                  <c:v>1.5786549245941135</c:v>
                </c:pt>
                <c:pt idx="11">
                  <c:v>1.8774672292184453</c:v>
                </c:pt>
                <c:pt idx="12">
                  <c:v>2.0219951844309771</c:v>
                </c:pt>
                <c:pt idx="13">
                  <c:v>2.1426223689912933</c:v>
                </c:pt>
                <c:pt idx="14">
                  <c:v>2.2492510260564686</c:v>
                </c:pt>
                <c:pt idx="15">
                  <c:v>2.3738923335124671</c:v>
                </c:pt>
                <c:pt idx="16">
                  <c:v>2.4733332968992832</c:v>
                </c:pt>
                <c:pt idx="17">
                  <c:v>2.5897905091221349</c:v>
                </c:pt>
                <c:pt idx="18">
                  <c:v>2.784395026185237</c:v>
                </c:pt>
                <c:pt idx="19">
                  <c:v>2.8080983948222658</c:v>
                </c:pt>
                <c:pt idx="20">
                  <c:v>3.0527901638892416</c:v>
                </c:pt>
              </c:numCache>
            </c:numRef>
          </c:val>
          <c:smooth val="0"/>
          <c:extLst>
            <c:ext xmlns:c16="http://schemas.microsoft.com/office/drawing/2014/chart" uri="{C3380CC4-5D6E-409C-BE32-E72D297353CC}">
              <c16:uniqueId val="{00000003-D9F6-DB4D-B255-081A5EA9D748}"/>
            </c:ext>
          </c:extLst>
        </c:ser>
        <c:dLbls>
          <c:showLegendKey val="0"/>
          <c:showVal val="0"/>
          <c:showCatName val="0"/>
          <c:showSerName val="0"/>
          <c:showPercent val="0"/>
          <c:showBubbleSize val="0"/>
        </c:dLbls>
        <c:smooth val="0"/>
        <c:axId val="403875360"/>
        <c:axId val="403878104"/>
      </c:lineChart>
      <c:catAx>
        <c:axId val="40387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8104"/>
        <c:crossesAt val="0"/>
        <c:auto val="1"/>
        <c:lblAlgn val="ctr"/>
        <c:lblOffset val="100"/>
        <c:noMultiLvlLbl val="0"/>
      </c:catAx>
      <c:valAx>
        <c:axId val="4038781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5360"/>
        <c:crosses val="autoZero"/>
        <c:crossBetween val="between"/>
      </c:valAx>
      <c:spPr>
        <a:noFill/>
        <a:ln>
          <a:noFill/>
        </a:ln>
        <a:effectLst/>
      </c:spPr>
    </c:plotArea>
    <c:legend>
      <c:legendPos val="b"/>
      <c:layout>
        <c:manualLayout>
          <c:xMode val="edge"/>
          <c:yMode val="edge"/>
          <c:x val="0.24622784530270408"/>
          <c:y val="0.80779116875478918"/>
          <c:w val="0.50754430939459183"/>
          <c:h val="0.1753864025766132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Manulife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055296485997502"/>
          <c:y val="0.15025065992825395"/>
          <c:w val="0.81384832963840681"/>
          <c:h val="0.62156713218870563"/>
        </c:manualLayout>
      </c:layout>
      <c:lineChart>
        <c:grouping val="standard"/>
        <c:varyColors val="0"/>
        <c:ser>
          <c:idx val="0"/>
          <c:order val="0"/>
          <c:tx>
            <c:strRef>
              <c:f>'6. Chgs in Tot Share'!$KC$3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Share'!$KC$4:$KC$27</c:f>
              <c:numCache>
                <c:formatCode>0.00%</c:formatCode>
                <c:ptCount val="24"/>
                <c:pt idx="0">
                  <c:v>0</c:v>
                </c:pt>
                <c:pt idx="1">
                  <c:v>-1.628171783052288E-3</c:v>
                </c:pt>
                <c:pt idx="2">
                  <c:v>2.8178338711238416E-2</c:v>
                </c:pt>
                <c:pt idx="3">
                  <c:v>3.6753087531916785E-2</c:v>
                </c:pt>
                <c:pt idx="4">
                  <c:v>4.2586398644336283E-2</c:v>
                </c:pt>
                <c:pt idx="5">
                  <c:v>4.6322192963922655E-2</c:v>
                </c:pt>
                <c:pt idx="6">
                  <c:v>5.4692423126235644E-2</c:v>
                </c:pt>
                <c:pt idx="7">
                  <c:v>0.10648388256546115</c:v>
                </c:pt>
                <c:pt idx="8">
                  <c:v>0.16252647726407018</c:v>
                </c:pt>
                <c:pt idx="9">
                  <c:v>0.22177923088334875</c:v>
                </c:pt>
                <c:pt idx="10">
                  <c:v>0.23002824696714194</c:v>
                </c:pt>
                <c:pt idx="11">
                  <c:v>0.24069249516733407</c:v>
                </c:pt>
                <c:pt idx="12">
                  <c:v>0.21861123110409675</c:v>
                </c:pt>
                <c:pt idx="13">
                  <c:v>0.15840664489939332</c:v>
                </c:pt>
                <c:pt idx="14">
                  <c:v>0.13182405911668271</c:v>
                </c:pt>
                <c:pt idx="15">
                  <c:v>0.10655454288285923</c:v>
                </c:pt>
                <c:pt idx="16">
                  <c:v>8.9811211396067792E-2</c:v>
                </c:pt>
              </c:numCache>
            </c:numRef>
          </c:val>
          <c:smooth val="0"/>
          <c:extLst>
            <c:ext xmlns:c16="http://schemas.microsoft.com/office/drawing/2014/chart" uri="{C3380CC4-5D6E-409C-BE32-E72D297353CC}">
              <c16:uniqueId val="{00000000-8C5D-7B47-8927-5D555D1B41BF}"/>
            </c:ext>
          </c:extLst>
        </c:ser>
        <c:ser>
          <c:idx val="1"/>
          <c:order val="1"/>
          <c:tx>
            <c:strRef>
              <c:f>'6. Chgs in Tot Share'!$KD$3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Share'!$KD$4:$KD$27</c:f>
              <c:numCache>
                <c:formatCode>0.00%</c:formatCode>
                <c:ptCount val="24"/>
                <c:pt idx="0">
                  <c:v>0</c:v>
                </c:pt>
                <c:pt idx="1">
                  <c:v>-4.3656599576316971E-3</c:v>
                </c:pt>
                <c:pt idx="2">
                  <c:v>-1.0836521072470247E-3</c:v>
                </c:pt>
                <c:pt idx="3">
                  <c:v>-2.750138961365407E-2</c:v>
                </c:pt>
                <c:pt idx="4">
                  <c:v>-5.770257672761938E-2</c:v>
                </c:pt>
                <c:pt idx="5">
                  <c:v>-7.9422792966350311E-2</c:v>
                </c:pt>
                <c:pt idx="6">
                  <c:v>-7.8673325670830477E-2</c:v>
                </c:pt>
                <c:pt idx="7">
                  <c:v>-8.206312241073839E-2</c:v>
                </c:pt>
                <c:pt idx="8">
                  <c:v>-9.183546052053089E-2</c:v>
                </c:pt>
                <c:pt idx="9">
                  <c:v>-0.10805813932350181</c:v>
                </c:pt>
                <c:pt idx="10">
                  <c:v>-0.11917057537296935</c:v>
                </c:pt>
                <c:pt idx="11">
                  <c:v>-0.1175477346102438</c:v>
                </c:pt>
                <c:pt idx="12">
                  <c:v>-0.13337081882676755</c:v>
                </c:pt>
                <c:pt idx="13">
                  <c:v>-0.13184101607116386</c:v>
                </c:pt>
                <c:pt idx="14">
                  <c:v>-0.1308393997278792</c:v>
                </c:pt>
                <c:pt idx="15">
                  <c:v>-0.18117456619329553</c:v>
                </c:pt>
                <c:pt idx="16">
                  <c:v>-0.19958073563438578</c:v>
                </c:pt>
              </c:numCache>
            </c:numRef>
          </c:val>
          <c:smooth val="0"/>
          <c:extLst>
            <c:ext xmlns:c16="http://schemas.microsoft.com/office/drawing/2014/chart" uri="{C3380CC4-5D6E-409C-BE32-E72D297353CC}">
              <c16:uniqueId val="{00000001-8C5D-7B47-8927-5D555D1B41BF}"/>
            </c:ext>
          </c:extLst>
        </c:ser>
        <c:ser>
          <c:idx val="3"/>
          <c:order val="2"/>
          <c:tx>
            <c:strRef>
              <c:f>'6. Chgs in Tot Share'!$KF$3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Share'!$KF$4:$KF$27</c:f>
              <c:numCache>
                <c:formatCode>0.00%</c:formatCode>
                <c:ptCount val="24"/>
                <c:pt idx="0">
                  <c:v>0</c:v>
                </c:pt>
                <c:pt idx="1">
                  <c:v>-7.6514183840144176E-3</c:v>
                </c:pt>
                <c:pt idx="2">
                  <c:v>-1.0756654209765987E-2</c:v>
                </c:pt>
                <c:pt idx="3">
                  <c:v>-9.9071934663781426E-3</c:v>
                </c:pt>
                <c:pt idx="4">
                  <c:v>-4.2319601174392952E-3</c:v>
                </c:pt>
                <c:pt idx="5">
                  <c:v>2.9684151203078686E-3</c:v>
                </c:pt>
                <c:pt idx="6">
                  <c:v>6.5709912474829751E-3</c:v>
                </c:pt>
                <c:pt idx="7">
                  <c:v>1.2488635974456336E-2</c:v>
                </c:pt>
                <c:pt idx="8">
                  <c:v>1.8988738571067029E-2</c:v>
                </c:pt>
                <c:pt idx="9">
                  <c:v>2.0769344580161029E-2</c:v>
                </c:pt>
                <c:pt idx="10">
                  <c:v>1.4215233801157223E-2</c:v>
                </c:pt>
                <c:pt idx="11">
                  <c:v>1.2190668024057548E-2</c:v>
                </c:pt>
                <c:pt idx="12">
                  <c:v>1.0889233972500859E-2</c:v>
                </c:pt>
                <c:pt idx="13">
                  <c:v>2.0087907191027998E-2</c:v>
                </c:pt>
                <c:pt idx="14">
                  <c:v>2.0233484955241042E-2</c:v>
                </c:pt>
                <c:pt idx="15">
                  <c:v>2.0905730822797595E-2</c:v>
                </c:pt>
                <c:pt idx="16">
                  <c:v>2.2361439689090983E-2</c:v>
                </c:pt>
              </c:numCache>
            </c:numRef>
          </c:val>
          <c:smooth val="0"/>
          <c:extLst>
            <c:ext xmlns:c16="http://schemas.microsoft.com/office/drawing/2014/chart" uri="{C3380CC4-5D6E-409C-BE32-E72D297353CC}">
              <c16:uniqueId val="{00000002-8C5D-7B47-8927-5D555D1B41BF}"/>
            </c:ext>
          </c:extLst>
        </c:ser>
        <c:ser>
          <c:idx val="4"/>
          <c:order val="3"/>
          <c:tx>
            <c:strRef>
              <c:f>'6. Chgs in Tot Share'!$KG$3</c:f>
              <c:strCache>
                <c:ptCount val="1"/>
                <c:pt idx="0">
                  <c:v> Real Secured Personal Loans </c:v>
                </c:pt>
              </c:strCache>
            </c:strRef>
          </c:tx>
          <c:spPr>
            <a:ln w="28575" cap="rnd">
              <a:solidFill>
                <a:srgbClr val="0070C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Share'!$KG$4:$KG$27</c:f>
              <c:numCache>
                <c:formatCode>0.00%</c:formatCode>
                <c:ptCount val="24"/>
                <c:pt idx="0">
                  <c:v>0</c:v>
                </c:pt>
                <c:pt idx="1">
                  <c:v>-4.4816180645461164E-3</c:v>
                </c:pt>
                <c:pt idx="2">
                  <c:v>-4.0580079275408156E-3</c:v>
                </c:pt>
                <c:pt idx="3">
                  <c:v>-1.0883084604387252E-3</c:v>
                </c:pt>
                <c:pt idx="4">
                  <c:v>-1.4090212939400991E-3</c:v>
                </c:pt>
                <c:pt idx="5">
                  <c:v>-9.8614030092298742E-4</c:v>
                </c:pt>
                <c:pt idx="6">
                  <c:v>-5.22836500937036E-3</c:v>
                </c:pt>
                <c:pt idx="7">
                  <c:v>-1.0159165246642246E-2</c:v>
                </c:pt>
                <c:pt idx="8">
                  <c:v>-1.1154505422600196E-2</c:v>
                </c:pt>
                <c:pt idx="9">
                  <c:v>-1.2474888784526626E-2</c:v>
                </c:pt>
                <c:pt idx="10">
                  <c:v>-1.4255034793945177E-2</c:v>
                </c:pt>
                <c:pt idx="11">
                  <c:v>-1.3804818447426785E-2</c:v>
                </c:pt>
                <c:pt idx="12">
                  <c:v>-1.3566215732934938E-2</c:v>
                </c:pt>
                <c:pt idx="13">
                  <c:v>-1.2225769782852815E-2</c:v>
                </c:pt>
                <c:pt idx="14">
                  <c:v>-8.9166217105223419E-3</c:v>
                </c:pt>
                <c:pt idx="15">
                  <c:v>-4.60622435113614E-3</c:v>
                </c:pt>
                <c:pt idx="16">
                  <c:v>-4.8767828328959107E-3</c:v>
                </c:pt>
              </c:numCache>
            </c:numRef>
          </c:val>
          <c:smooth val="0"/>
          <c:extLst>
            <c:ext xmlns:c16="http://schemas.microsoft.com/office/drawing/2014/chart" uri="{C3380CC4-5D6E-409C-BE32-E72D297353CC}">
              <c16:uniqueId val="{00000003-8C5D-7B47-8927-5D555D1B41BF}"/>
            </c:ext>
          </c:extLst>
        </c:ser>
        <c:ser>
          <c:idx val="5"/>
          <c:order val="4"/>
          <c:tx>
            <c:strRef>
              <c:f>'6. Chgs in Tot Share'!$KH$3</c:f>
              <c:strCache>
                <c:ptCount val="1"/>
                <c:pt idx="0">
                  <c:v> Other Personal Loans </c:v>
                </c:pt>
              </c:strCache>
            </c:strRef>
          </c:tx>
          <c:spPr>
            <a:ln w="28575" cap="rnd">
              <a:solidFill>
                <a:srgbClr val="00B0F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Share'!$KH$4:$KH$27</c:f>
              <c:numCache>
                <c:formatCode>0.00%</c:formatCode>
                <c:ptCount val="24"/>
                <c:pt idx="0">
                  <c:v>0</c:v>
                </c:pt>
                <c:pt idx="1">
                  <c:v>9.1934663227480253E-4</c:v>
                </c:pt>
                <c:pt idx="2">
                  <c:v>-1.015559168255592E-3</c:v>
                </c:pt>
                <c:pt idx="3">
                  <c:v>1.0240533474603668E-2</c:v>
                </c:pt>
                <c:pt idx="4">
                  <c:v>1.8937759937866953E-2</c:v>
                </c:pt>
                <c:pt idx="5">
                  <c:v>1.19574183094894E-2</c:v>
                </c:pt>
                <c:pt idx="6">
                  <c:v>-9.9087765610923039E-3</c:v>
                </c:pt>
                <c:pt idx="7">
                  <c:v>-1.7478363198137E-2</c:v>
                </c:pt>
                <c:pt idx="8">
                  <c:v>-3.1460983057517149E-2</c:v>
                </c:pt>
                <c:pt idx="9">
                  <c:v>-4.5219663472213685E-2</c:v>
                </c:pt>
                <c:pt idx="10">
                  <c:v>-5.3292769580001322E-2</c:v>
                </c:pt>
                <c:pt idx="11">
                  <c:v>-7.7529615530201948E-2</c:v>
                </c:pt>
                <c:pt idx="12">
                  <c:v>-7.5485219066008608E-2</c:v>
                </c:pt>
                <c:pt idx="13">
                  <c:v>-7.9454339394474868E-2</c:v>
                </c:pt>
                <c:pt idx="14">
                  <c:v>-8.9806911023985012E-2</c:v>
                </c:pt>
                <c:pt idx="15">
                  <c:v>-7.3851600406863949E-2</c:v>
                </c:pt>
                <c:pt idx="16">
                  <c:v>-6.6462833457635137E-2</c:v>
                </c:pt>
              </c:numCache>
            </c:numRef>
          </c:val>
          <c:smooth val="0"/>
          <c:extLst>
            <c:ext xmlns:c16="http://schemas.microsoft.com/office/drawing/2014/chart" uri="{C3380CC4-5D6E-409C-BE32-E72D297353CC}">
              <c16:uniqueId val="{00000004-8C5D-7B47-8927-5D555D1B41BF}"/>
            </c:ext>
          </c:extLst>
        </c:ser>
        <c:dLbls>
          <c:showLegendKey val="0"/>
          <c:showVal val="0"/>
          <c:showCatName val="0"/>
          <c:showSerName val="0"/>
          <c:showPercent val="0"/>
          <c:showBubbleSize val="0"/>
        </c:dLbls>
        <c:smooth val="0"/>
        <c:axId val="403133232"/>
        <c:axId val="403136760"/>
      </c:lineChart>
      <c:catAx>
        <c:axId val="40313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6760"/>
        <c:crossesAt val="0"/>
        <c:auto val="1"/>
        <c:lblAlgn val="ctr"/>
        <c:lblOffset val="100"/>
        <c:noMultiLvlLbl val="0"/>
      </c:catAx>
      <c:valAx>
        <c:axId val="4031367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3232"/>
        <c:crosses val="autoZero"/>
        <c:crossBetween val="between"/>
      </c:valAx>
      <c:spPr>
        <a:noFill/>
        <a:ln>
          <a:noFill/>
        </a:ln>
        <a:effectLst/>
      </c:spPr>
    </c:plotArea>
    <c:legend>
      <c:legendPos val="b"/>
      <c:layout>
        <c:manualLayout>
          <c:xMode val="edge"/>
          <c:yMode val="edge"/>
          <c:x val="2.2863440613612642E-2"/>
          <c:y val="0.80639509960968336"/>
          <c:w val="0.95427311877277488"/>
          <c:h val="0.1764129233129526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Manulife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876245260400813"/>
          <c:y val="0.14702096202656839"/>
          <c:w val="0.82842674430402574"/>
          <c:h val="0.61844855261987253"/>
        </c:manualLayout>
      </c:layout>
      <c:lineChart>
        <c:grouping val="standard"/>
        <c:varyColors val="0"/>
        <c:ser>
          <c:idx val="0"/>
          <c:order val="0"/>
          <c:tx>
            <c:strRef>
              <c:f>'Qtrly Share Change'!$EZ$2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Change'!$EZ$3:$EZ$23</c:f>
              <c:numCache>
                <c:formatCode>0.00%</c:formatCode>
                <c:ptCount val="21"/>
                <c:pt idx="0">
                  <c:v>0</c:v>
                </c:pt>
                <c:pt idx="1">
                  <c:v>-4.9422225074889123E-2</c:v>
                </c:pt>
                <c:pt idx="2">
                  <c:v>-6.0937703517505729E-2</c:v>
                </c:pt>
                <c:pt idx="3">
                  <c:v>-6.4354426202150358E-2</c:v>
                </c:pt>
                <c:pt idx="4">
                  <c:v>-7.1183930452112507E-2</c:v>
                </c:pt>
                <c:pt idx="5">
                  <c:v>-5.3801163578306117E-2</c:v>
                </c:pt>
                <c:pt idx="6">
                  <c:v>-6.6082405933344399E-2</c:v>
                </c:pt>
                <c:pt idx="7">
                  <c:v>-8.3892982850542669E-2</c:v>
                </c:pt>
                <c:pt idx="8">
                  <c:v>-9.9182529244639536E-2</c:v>
                </c:pt>
                <c:pt idx="9">
                  <c:v>-8.797357960779241E-2</c:v>
                </c:pt>
                <c:pt idx="10">
                  <c:v>-0.10458107023891633</c:v>
                </c:pt>
                <c:pt idx="11">
                  <c:v>-0.11171190937022875</c:v>
                </c:pt>
                <c:pt idx="12">
                  <c:v>-0.12702331339858086</c:v>
                </c:pt>
                <c:pt idx="13">
                  <c:v>-0.11499308021826997</c:v>
                </c:pt>
                <c:pt idx="14">
                  <c:v>-9.885818299059039E-2</c:v>
                </c:pt>
                <c:pt idx="15">
                  <c:v>-0.1306905532450682</c:v>
                </c:pt>
                <c:pt idx="16">
                  <c:v>-9.8740747056162051E-2</c:v>
                </c:pt>
                <c:pt idx="17">
                  <c:v>-8.3145913155513673E-2</c:v>
                </c:pt>
                <c:pt idx="18">
                  <c:v>6.2104227255869969E-2</c:v>
                </c:pt>
                <c:pt idx="19">
                  <c:v>5.9350255120448663E-2</c:v>
                </c:pt>
                <c:pt idx="20">
                  <c:v>-3.4679478303738784E-2</c:v>
                </c:pt>
              </c:numCache>
            </c:numRef>
          </c:val>
          <c:smooth val="0"/>
          <c:extLst>
            <c:ext xmlns:c16="http://schemas.microsoft.com/office/drawing/2014/chart" uri="{C3380CC4-5D6E-409C-BE32-E72D297353CC}">
              <c16:uniqueId val="{00000000-5099-2042-9665-21389083CADA}"/>
            </c:ext>
          </c:extLst>
        </c:ser>
        <c:ser>
          <c:idx val="1"/>
          <c:order val="1"/>
          <c:tx>
            <c:strRef>
              <c:f>'Qtrly Share Change'!$FA$2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Change'!$FA$3:$FA$23</c:f>
              <c:numCache>
                <c:formatCode>0.00%</c:formatCode>
                <c:ptCount val="21"/>
                <c:pt idx="0">
                  <c:v>0</c:v>
                </c:pt>
                <c:pt idx="1">
                  <c:v>-3.9521271243686949E-2</c:v>
                </c:pt>
                <c:pt idx="2">
                  <c:v>-5.8940239278104954E-2</c:v>
                </c:pt>
                <c:pt idx="3">
                  <c:v>6.0472887939534391E-3</c:v>
                </c:pt>
                <c:pt idx="4">
                  <c:v>4.096280076516251E-2</c:v>
                </c:pt>
                <c:pt idx="5">
                  <c:v>-0.17757852398322546</c:v>
                </c:pt>
                <c:pt idx="6">
                  <c:v>-0.20825020752843124</c:v>
                </c:pt>
                <c:pt idx="7">
                  <c:v>-0.25617702421743727</c:v>
                </c:pt>
                <c:pt idx="8">
                  <c:v>-0.27333551171323661</c:v>
                </c:pt>
                <c:pt idx="9">
                  <c:v>-0.28167530639112776</c:v>
                </c:pt>
                <c:pt idx="10">
                  <c:v>-0.31331386219818735</c:v>
                </c:pt>
                <c:pt idx="11">
                  <c:v>-0.32536330799702096</c:v>
                </c:pt>
                <c:pt idx="12">
                  <c:v>-0.32958386208066692</c:v>
                </c:pt>
                <c:pt idx="13">
                  <c:v>-0.30481349875772135</c:v>
                </c:pt>
                <c:pt idx="14">
                  <c:v>-0.27916627119514864</c:v>
                </c:pt>
                <c:pt idx="15">
                  <c:v>-0.22553339146148133</c:v>
                </c:pt>
                <c:pt idx="16">
                  <c:v>-0.24683229940566445</c:v>
                </c:pt>
                <c:pt idx="17">
                  <c:v>-0.28646325517621579</c:v>
                </c:pt>
                <c:pt idx="18">
                  <c:v>-0.30922081214833652</c:v>
                </c:pt>
                <c:pt idx="19">
                  <c:v>-0.32882463719625321</c:v>
                </c:pt>
                <c:pt idx="20">
                  <c:v>-0.36689633128993565</c:v>
                </c:pt>
              </c:numCache>
            </c:numRef>
          </c:val>
          <c:smooth val="0"/>
          <c:extLst>
            <c:ext xmlns:c16="http://schemas.microsoft.com/office/drawing/2014/chart" uri="{C3380CC4-5D6E-409C-BE32-E72D297353CC}">
              <c16:uniqueId val="{00000001-5099-2042-9665-21389083CADA}"/>
            </c:ext>
          </c:extLst>
        </c:ser>
        <c:ser>
          <c:idx val="3"/>
          <c:order val="2"/>
          <c:tx>
            <c:strRef>
              <c:f>'Qtrly Share Change'!$FC$2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Change'!$FC$3:$FC$23</c:f>
              <c:numCache>
                <c:formatCode>0.00%</c:formatCode>
                <c:ptCount val="21"/>
                <c:pt idx="0">
                  <c:v>0</c:v>
                </c:pt>
                <c:pt idx="1">
                  <c:v>-1.4270149969417081E-3</c:v>
                </c:pt>
                <c:pt idx="2">
                  <c:v>5.1906752053754168E-3</c:v>
                </c:pt>
                <c:pt idx="3">
                  <c:v>3.6101187129274244E-2</c:v>
                </c:pt>
                <c:pt idx="4">
                  <c:v>5.5913583455758913E-2</c:v>
                </c:pt>
                <c:pt idx="5">
                  <c:v>9.5576993973509161E-2</c:v>
                </c:pt>
                <c:pt idx="6">
                  <c:v>0.14006597452271413</c:v>
                </c:pt>
                <c:pt idx="7">
                  <c:v>0.11850622858719916</c:v>
                </c:pt>
                <c:pt idx="8">
                  <c:v>0.16656884909162764</c:v>
                </c:pt>
                <c:pt idx="9">
                  <c:v>0.19485704218482996</c:v>
                </c:pt>
                <c:pt idx="10">
                  <c:v>0.23464960402280893</c:v>
                </c:pt>
                <c:pt idx="11">
                  <c:v>0.28298658098446472</c:v>
                </c:pt>
                <c:pt idx="12">
                  <c:v>0.30533027845962996</c:v>
                </c:pt>
                <c:pt idx="13">
                  <c:v>0.34016181974635595</c:v>
                </c:pt>
                <c:pt idx="14">
                  <c:v>0.34996525423580382</c:v>
                </c:pt>
                <c:pt idx="15">
                  <c:v>0.34608030555885594</c:v>
                </c:pt>
                <c:pt idx="16">
                  <c:v>0.33274016637517712</c:v>
                </c:pt>
                <c:pt idx="17">
                  <c:v>0.35500982093869116</c:v>
                </c:pt>
                <c:pt idx="18">
                  <c:v>0.3746993800006565</c:v>
                </c:pt>
                <c:pt idx="19">
                  <c:v>0.36077163256059286</c:v>
                </c:pt>
                <c:pt idx="20">
                  <c:v>0.37141033906267856</c:v>
                </c:pt>
              </c:numCache>
            </c:numRef>
          </c:val>
          <c:smooth val="0"/>
          <c:extLst>
            <c:ext xmlns:c16="http://schemas.microsoft.com/office/drawing/2014/chart" uri="{C3380CC4-5D6E-409C-BE32-E72D297353CC}">
              <c16:uniqueId val="{00000002-5099-2042-9665-21389083CADA}"/>
            </c:ext>
          </c:extLst>
        </c:ser>
        <c:ser>
          <c:idx val="4"/>
          <c:order val="3"/>
          <c:tx>
            <c:strRef>
              <c:f>'Qtrly Share Change'!$FD$2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Change'!$FD$3:$FD$23</c:f>
              <c:numCache>
                <c:formatCode>0.00%</c:formatCode>
                <c:ptCount val="21"/>
                <c:pt idx="0">
                  <c:v>0</c:v>
                </c:pt>
                <c:pt idx="1">
                  <c:v>-8.9804528061196726E-3</c:v>
                </c:pt>
                <c:pt idx="2">
                  <c:v>-2.0703508784744026E-2</c:v>
                </c:pt>
                <c:pt idx="3">
                  <c:v>-2.5198441308607641E-2</c:v>
                </c:pt>
                <c:pt idx="4">
                  <c:v>-2.132745928408775E-2</c:v>
                </c:pt>
                <c:pt idx="5">
                  <c:v>-3.1743947644428179E-2</c:v>
                </c:pt>
                <c:pt idx="6">
                  <c:v>-5.7777785367621709E-2</c:v>
                </c:pt>
                <c:pt idx="7">
                  <c:v>-6.3874259041560411E-2</c:v>
                </c:pt>
                <c:pt idx="8">
                  <c:v>-6.9769406961057212E-2</c:v>
                </c:pt>
                <c:pt idx="9">
                  <c:v>-8.3993583706488142E-2</c:v>
                </c:pt>
                <c:pt idx="10">
                  <c:v>-0.10611356310379005</c:v>
                </c:pt>
                <c:pt idx="11">
                  <c:v>-0.10757577117694707</c:v>
                </c:pt>
                <c:pt idx="12">
                  <c:v>-9.8770714167229628E-2</c:v>
                </c:pt>
                <c:pt idx="13">
                  <c:v>-0.10418411170675444</c:v>
                </c:pt>
                <c:pt idx="14">
                  <c:v>-0.10869373253468995</c:v>
                </c:pt>
                <c:pt idx="15">
                  <c:v>-0.11299011422222974</c:v>
                </c:pt>
                <c:pt idx="16">
                  <c:v>-0.11395545458541448</c:v>
                </c:pt>
                <c:pt idx="17">
                  <c:v>-0.11762772567199584</c:v>
                </c:pt>
                <c:pt idx="18">
                  <c:v>-0.12405546389808308</c:v>
                </c:pt>
                <c:pt idx="19">
                  <c:v>-0.12502348168993696</c:v>
                </c:pt>
                <c:pt idx="20">
                  <c:v>-0.11707588075779779</c:v>
                </c:pt>
              </c:numCache>
            </c:numRef>
          </c:val>
          <c:smooth val="0"/>
          <c:extLst>
            <c:ext xmlns:c16="http://schemas.microsoft.com/office/drawing/2014/chart" uri="{C3380CC4-5D6E-409C-BE32-E72D297353CC}">
              <c16:uniqueId val="{00000003-5099-2042-9665-21389083CADA}"/>
            </c:ext>
          </c:extLst>
        </c:ser>
        <c:ser>
          <c:idx val="5"/>
          <c:order val="4"/>
          <c:tx>
            <c:strRef>
              <c:f>'Qtrly Share Change'!$FE$2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Change'!$FE$3:$FE$23</c:f>
              <c:numCache>
                <c:formatCode>0.00%</c:formatCode>
                <c:ptCount val="21"/>
                <c:pt idx="0">
                  <c:v>0</c:v>
                </c:pt>
                <c:pt idx="1">
                  <c:v>-3.5069164030134018E-3</c:v>
                </c:pt>
                <c:pt idx="2">
                  <c:v>-3.1671657019417251E-2</c:v>
                </c:pt>
                <c:pt idx="3">
                  <c:v>-2.9585840946991446E-2</c:v>
                </c:pt>
                <c:pt idx="4">
                  <c:v>-2.1681883562706245E-2</c:v>
                </c:pt>
                <c:pt idx="5">
                  <c:v>1.0258602356269563E-2</c:v>
                </c:pt>
                <c:pt idx="6">
                  <c:v>4.7542155029227977E-2</c:v>
                </c:pt>
                <c:pt idx="7">
                  <c:v>-4.3097593802137214E-2</c:v>
                </c:pt>
                <c:pt idx="8">
                  <c:v>-5.7297894266200203E-2</c:v>
                </c:pt>
                <c:pt idx="9">
                  <c:v>-7.2803812901824708E-2</c:v>
                </c:pt>
                <c:pt idx="10">
                  <c:v>-8.8953531305377614E-2</c:v>
                </c:pt>
                <c:pt idx="11">
                  <c:v>-9.9727777755854327E-2</c:v>
                </c:pt>
                <c:pt idx="12">
                  <c:v>-9.1314411183782945E-2</c:v>
                </c:pt>
                <c:pt idx="13">
                  <c:v>-7.072184938348329E-2</c:v>
                </c:pt>
                <c:pt idx="14">
                  <c:v>-7.8264047944745202E-2</c:v>
                </c:pt>
                <c:pt idx="15">
                  <c:v>-9.8924084714583999E-2</c:v>
                </c:pt>
                <c:pt idx="16">
                  <c:v>-8.9696586640944556E-2</c:v>
                </c:pt>
                <c:pt idx="17">
                  <c:v>-0.10785264462372891</c:v>
                </c:pt>
                <c:pt idx="18">
                  <c:v>-0.13967043436670742</c:v>
                </c:pt>
                <c:pt idx="19">
                  <c:v>-0.16694199757500783</c:v>
                </c:pt>
                <c:pt idx="20">
                  <c:v>-0.16546998314649172</c:v>
                </c:pt>
              </c:numCache>
            </c:numRef>
          </c:val>
          <c:smooth val="0"/>
          <c:extLst>
            <c:ext xmlns:c16="http://schemas.microsoft.com/office/drawing/2014/chart" uri="{C3380CC4-5D6E-409C-BE32-E72D297353CC}">
              <c16:uniqueId val="{00000004-5099-2042-9665-21389083CADA}"/>
            </c:ext>
          </c:extLst>
        </c:ser>
        <c:ser>
          <c:idx val="7"/>
          <c:order val="5"/>
          <c:tx>
            <c:strRef>
              <c:f>'Qtrly Share Change'!$FG$2</c:f>
              <c:strCache>
                <c:ptCount val="1"/>
                <c:pt idx="0">
                  <c:v> Total </c:v>
                </c:pt>
              </c:strCache>
            </c:strRef>
          </c:tx>
          <c:spPr>
            <a:ln w="28575" cap="rnd">
              <a:solidFill>
                <a:schemeClr val="accent2">
                  <a:lumMod val="60000"/>
                </a:schemeClr>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Change'!$FG$3:$FG$23</c:f>
              <c:numCache>
                <c:formatCode>0.00%</c:formatCode>
                <c:ptCount val="21"/>
                <c:pt idx="0">
                  <c:v>0</c:v>
                </c:pt>
                <c:pt idx="1">
                  <c:v>-2.4197208101372311E-2</c:v>
                </c:pt>
                <c:pt idx="2">
                  <c:v>-4.4340271653393444E-2</c:v>
                </c:pt>
                <c:pt idx="3">
                  <c:v>-4.2211900585075707E-2</c:v>
                </c:pt>
                <c:pt idx="4">
                  <c:v>-4.1462965649494109E-2</c:v>
                </c:pt>
                <c:pt idx="5">
                  <c:v>-7.0160738633409728E-2</c:v>
                </c:pt>
                <c:pt idx="6">
                  <c:v>-8.7544025531006112E-2</c:v>
                </c:pt>
                <c:pt idx="7">
                  <c:v>-0.11086633622051274</c:v>
                </c:pt>
                <c:pt idx="8">
                  <c:v>-0.12043383117724067</c:v>
                </c:pt>
                <c:pt idx="9">
                  <c:v>-0.12040346385421836</c:v>
                </c:pt>
                <c:pt idx="10">
                  <c:v>-0.13304505376386905</c:v>
                </c:pt>
                <c:pt idx="11">
                  <c:v>-0.13617462733228761</c:v>
                </c:pt>
                <c:pt idx="12">
                  <c:v>-0.13501985198153948</c:v>
                </c:pt>
                <c:pt idx="13">
                  <c:v>-0.12370508621324554</c:v>
                </c:pt>
                <c:pt idx="14">
                  <c:v>-0.11514433590631876</c:v>
                </c:pt>
                <c:pt idx="15">
                  <c:v>-0.11701255338953927</c:v>
                </c:pt>
                <c:pt idx="16">
                  <c:v>-0.11643149439470799</c:v>
                </c:pt>
                <c:pt idx="17">
                  <c:v>-0.11962629352378247</c:v>
                </c:pt>
                <c:pt idx="18">
                  <c:v>-9.1096263486878201E-2</c:v>
                </c:pt>
                <c:pt idx="19">
                  <c:v>-9.9739322759115998E-2</c:v>
                </c:pt>
                <c:pt idx="20">
                  <c:v>-0.13078988073322087</c:v>
                </c:pt>
              </c:numCache>
            </c:numRef>
          </c:val>
          <c:smooth val="0"/>
          <c:extLst>
            <c:ext xmlns:c16="http://schemas.microsoft.com/office/drawing/2014/chart" uri="{C3380CC4-5D6E-409C-BE32-E72D297353CC}">
              <c16:uniqueId val="{00000005-5099-2042-9665-21389083CADA}"/>
            </c:ext>
          </c:extLst>
        </c:ser>
        <c:dLbls>
          <c:showLegendKey val="0"/>
          <c:showVal val="0"/>
          <c:showCatName val="0"/>
          <c:showSerName val="0"/>
          <c:showPercent val="0"/>
          <c:showBubbleSize val="0"/>
        </c:dLbls>
        <c:smooth val="0"/>
        <c:axId val="403133232"/>
        <c:axId val="403136760"/>
      </c:lineChart>
      <c:catAx>
        <c:axId val="40313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6760"/>
        <c:crossesAt val="0"/>
        <c:auto val="1"/>
        <c:lblAlgn val="ctr"/>
        <c:lblOffset val="100"/>
        <c:noMultiLvlLbl val="0"/>
      </c:catAx>
      <c:valAx>
        <c:axId val="4031367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3232"/>
        <c:crosses val="autoZero"/>
        <c:crossBetween val="between"/>
      </c:valAx>
      <c:spPr>
        <a:noFill/>
        <a:ln>
          <a:noFill/>
        </a:ln>
        <a:effectLst/>
      </c:spPr>
    </c:plotArea>
    <c:legend>
      <c:legendPos val="b"/>
      <c:layout>
        <c:manualLayout>
          <c:xMode val="edge"/>
          <c:yMode val="edge"/>
          <c:x val="0.27354509806132071"/>
          <c:y val="0.78248114044586514"/>
          <c:w val="0.45290980387735852"/>
          <c:h val="0.200696430885537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Home Trust</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055296485997502"/>
          <c:y val="0.15025065992825395"/>
          <c:w val="0.81384832963840681"/>
          <c:h val="0.63589377975317551"/>
        </c:manualLayout>
      </c:layout>
      <c:lineChart>
        <c:grouping val="standard"/>
        <c:varyColors val="0"/>
        <c:ser>
          <c:idx val="0"/>
          <c:order val="0"/>
          <c:tx>
            <c:strRef>
              <c:f>'6. Chgs in Tot Share'!$KK$3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Share'!$KK$4:$KK$27</c:f>
              <c:numCache>
                <c:formatCode>0.00%</c:formatCode>
                <c:ptCount val="24"/>
                <c:pt idx="0">
                  <c:v>0</c:v>
                </c:pt>
                <c:pt idx="1">
                  <c:v>7.6441098103915983E-4</c:v>
                </c:pt>
                <c:pt idx="2">
                  <c:v>9.0941357216384078E-2</c:v>
                </c:pt>
                <c:pt idx="3">
                  <c:v>0.15770590356284009</c:v>
                </c:pt>
                <c:pt idx="4">
                  <c:v>8.9908371291094233E-2</c:v>
                </c:pt>
                <c:pt idx="5">
                  <c:v>0.10678212542494075</c:v>
                </c:pt>
                <c:pt idx="6">
                  <c:v>0.2200263140032549</c:v>
                </c:pt>
                <c:pt idx="7">
                  <c:v>0.29765404896068615</c:v>
                </c:pt>
                <c:pt idx="8">
                  <c:v>0.22125864426518882</c:v>
                </c:pt>
                <c:pt idx="9">
                  <c:v>0.27964869817039112</c:v>
                </c:pt>
                <c:pt idx="10">
                  <c:v>0.36839486985036496</c:v>
                </c:pt>
                <c:pt idx="11">
                  <c:v>0.51448114786029631</c:v>
                </c:pt>
                <c:pt idx="12">
                  <c:v>0.63993169460251287</c:v>
                </c:pt>
                <c:pt idx="13">
                  <c:v>0.71865960264993833</c:v>
                </c:pt>
                <c:pt idx="14">
                  <c:v>0.87018540358101615</c:v>
                </c:pt>
                <c:pt idx="15">
                  <c:v>0.9257725078854192</c:v>
                </c:pt>
                <c:pt idx="16">
                  <c:v>0.85377251183908931</c:v>
                </c:pt>
              </c:numCache>
            </c:numRef>
          </c:val>
          <c:smooth val="0"/>
          <c:extLst>
            <c:ext xmlns:c16="http://schemas.microsoft.com/office/drawing/2014/chart" uri="{C3380CC4-5D6E-409C-BE32-E72D297353CC}">
              <c16:uniqueId val="{00000000-E98E-AE4D-9115-5AF60C70CC01}"/>
            </c:ext>
          </c:extLst>
        </c:ser>
        <c:ser>
          <c:idx val="1"/>
          <c:order val="1"/>
          <c:tx>
            <c:strRef>
              <c:f>'6. Chgs in Tot Share'!$KL$3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Share'!$KL$4:$KL$27</c:f>
              <c:numCache>
                <c:formatCode>0.00%</c:formatCode>
                <c:ptCount val="24"/>
                <c:pt idx="0">
                  <c:v>0</c:v>
                </c:pt>
                <c:pt idx="1">
                  <c:v>-1.354687713434337E-2</c:v>
                </c:pt>
                <c:pt idx="2">
                  <c:v>1.9216921977977121E-2</c:v>
                </c:pt>
                <c:pt idx="3">
                  <c:v>8.8207504006872946E-3</c:v>
                </c:pt>
                <c:pt idx="4">
                  <c:v>1.032924094287873E-2</c:v>
                </c:pt>
                <c:pt idx="5">
                  <c:v>2.0123659718256963E-2</c:v>
                </c:pt>
                <c:pt idx="6">
                  <c:v>7.4667249060638092E-3</c:v>
                </c:pt>
                <c:pt idx="7">
                  <c:v>1.8317499331925877E-2</c:v>
                </c:pt>
                <c:pt idx="8">
                  <c:v>-6.6915273799154759E-3</c:v>
                </c:pt>
                <c:pt idx="9">
                  <c:v>-2.0027572232965682E-2</c:v>
                </c:pt>
                <c:pt idx="10">
                  <c:v>-1.5779619447626844E-2</c:v>
                </c:pt>
                <c:pt idx="11">
                  <c:v>-2.4421249492810038E-2</c:v>
                </c:pt>
                <c:pt idx="12">
                  <c:v>-2.1854030182561511E-2</c:v>
                </c:pt>
                <c:pt idx="13">
                  <c:v>-1.6286429852398466E-2</c:v>
                </c:pt>
                <c:pt idx="14">
                  <c:v>-2.5646611258218627E-2</c:v>
                </c:pt>
                <c:pt idx="15">
                  <c:v>-1.4900244143835515E-2</c:v>
                </c:pt>
                <c:pt idx="16">
                  <c:v>-2.3374385127956882E-2</c:v>
                </c:pt>
              </c:numCache>
            </c:numRef>
          </c:val>
          <c:smooth val="0"/>
          <c:extLst>
            <c:ext xmlns:c16="http://schemas.microsoft.com/office/drawing/2014/chart" uri="{C3380CC4-5D6E-409C-BE32-E72D297353CC}">
              <c16:uniqueId val="{00000001-E98E-AE4D-9115-5AF60C70CC01}"/>
            </c:ext>
          </c:extLst>
        </c:ser>
        <c:ser>
          <c:idx val="3"/>
          <c:order val="2"/>
          <c:tx>
            <c:strRef>
              <c:f>'6. Chgs in Tot Share'!$KN$3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Share'!$KN$4:$KN$27</c:f>
              <c:numCache>
                <c:formatCode>0.00%</c:formatCode>
                <c:ptCount val="24"/>
                <c:pt idx="0">
                  <c:v>0</c:v>
                </c:pt>
                <c:pt idx="1">
                  <c:v>-4.6468396706115436E-3</c:v>
                </c:pt>
                <c:pt idx="2">
                  <c:v>-3.9881117763515489E-3</c:v>
                </c:pt>
                <c:pt idx="3">
                  <c:v>2.9070838394874149E-3</c:v>
                </c:pt>
                <c:pt idx="4">
                  <c:v>4.4172950140165222E-3</c:v>
                </c:pt>
                <c:pt idx="5">
                  <c:v>8.0736014547895182E-3</c:v>
                </c:pt>
                <c:pt idx="6">
                  <c:v>1.013520384053649E-2</c:v>
                </c:pt>
                <c:pt idx="7">
                  <c:v>4.8648639473773169E-3</c:v>
                </c:pt>
                <c:pt idx="8">
                  <c:v>4.2499811705863531E-3</c:v>
                </c:pt>
                <c:pt idx="9">
                  <c:v>4.421369204962544E-3</c:v>
                </c:pt>
                <c:pt idx="10">
                  <c:v>7.5834840454834266E-3</c:v>
                </c:pt>
                <c:pt idx="11">
                  <c:v>4.5532665712014701E-3</c:v>
                </c:pt>
                <c:pt idx="12">
                  <c:v>3.0695403201767115E-3</c:v>
                </c:pt>
                <c:pt idx="13">
                  <c:v>2.6286630232304651E-3</c:v>
                </c:pt>
                <c:pt idx="14">
                  <c:v>-1.1305378798784139E-3</c:v>
                </c:pt>
                <c:pt idx="15">
                  <c:v>6.8098449126052802E-3</c:v>
                </c:pt>
                <c:pt idx="16">
                  <c:v>2.5935529681320947E-3</c:v>
                </c:pt>
              </c:numCache>
            </c:numRef>
          </c:val>
          <c:smooth val="0"/>
          <c:extLst>
            <c:ext xmlns:c16="http://schemas.microsoft.com/office/drawing/2014/chart" uri="{C3380CC4-5D6E-409C-BE32-E72D297353CC}">
              <c16:uniqueId val="{00000002-E98E-AE4D-9115-5AF60C70CC01}"/>
            </c:ext>
          </c:extLst>
        </c:ser>
        <c:ser>
          <c:idx val="4"/>
          <c:order val="3"/>
          <c:tx>
            <c:strRef>
              <c:f>'6. Chgs in Tot Share'!$KO$3</c:f>
              <c:strCache>
                <c:ptCount val="1"/>
                <c:pt idx="0">
                  <c:v> Real Secured Personal Loans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Share'!$KO$4:$KO$27</c:f>
              <c:numCache>
                <c:formatCode>0.00%</c:formatCode>
                <c:ptCount val="24"/>
                <c:pt idx="0">
                  <c:v>0</c:v>
                </c:pt>
                <c:pt idx="1">
                  <c:v>8.4953371394446142E-3</c:v>
                </c:pt>
                <c:pt idx="2">
                  <c:v>3.0982701738758563E-2</c:v>
                </c:pt>
                <c:pt idx="3">
                  <c:v>3.9806126806019068E-2</c:v>
                </c:pt>
                <c:pt idx="4">
                  <c:v>4.9082291036424586E-2</c:v>
                </c:pt>
                <c:pt idx="5">
                  <c:v>7.6535635834882154E-2</c:v>
                </c:pt>
                <c:pt idx="6">
                  <c:v>7.6424022153892102E-2</c:v>
                </c:pt>
                <c:pt idx="7">
                  <c:v>9.8484574762187221E-2</c:v>
                </c:pt>
                <c:pt idx="8">
                  <c:v>0.11822911505435744</c:v>
                </c:pt>
                <c:pt idx="9">
                  <c:v>0.13846700082347688</c:v>
                </c:pt>
                <c:pt idx="10">
                  <c:v>0.1482782854631951</c:v>
                </c:pt>
                <c:pt idx="11">
                  <c:v>0.16189266961728838</c:v>
                </c:pt>
                <c:pt idx="12">
                  <c:v>0.17182347908308732</c:v>
                </c:pt>
                <c:pt idx="13">
                  <c:v>0.20408054656398822</c:v>
                </c:pt>
                <c:pt idx="14">
                  <c:v>0.22541527595541247</c:v>
                </c:pt>
                <c:pt idx="15">
                  <c:v>0.24019728129158494</c:v>
                </c:pt>
                <c:pt idx="16">
                  <c:v>0.26384476805031981</c:v>
                </c:pt>
              </c:numCache>
            </c:numRef>
          </c:val>
          <c:smooth val="0"/>
          <c:extLst>
            <c:ext xmlns:c16="http://schemas.microsoft.com/office/drawing/2014/chart" uri="{C3380CC4-5D6E-409C-BE32-E72D297353CC}">
              <c16:uniqueId val="{00000003-E98E-AE4D-9115-5AF60C70CC01}"/>
            </c:ext>
          </c:extLst>
        </c:ser>
        <c:ser>
          <c:idx val="5"/>
          <c:order val="4"/>
          <c:tx>
            <c:strRef>
              <c:f>'6. Chgs in Tot Share'!$KP$3</c:f>
              <c:strCache>
                <c:ptCount val="1"/>
                <c:pt idx="0">
                  <c:v> Other Personal Loans </c:v>
                </c:pt>
              </c:strCache>
            </c:strRef>
          </c:tx>
          <c:spPr>
            <a:ln w="28575" cap="rnd">
              <a:solidFill>
                <a:srgbClr val="00B0F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Share'!$KP$4:$KP$27</c:f>
              <c:numCache>
                <c:formatCode>0.00%</c:formatCode>
                <c:ptCount val="24"/>
                <c:pt idx="0">
                  <c:v>0</c:v>
                </c:pt>
                <c:pt idx="1">
                  <c:v>-9.7389193523435384E-3</c:v>
                </c:pt>
                <c:pt idx="2">
                  <c:v>-2.1023322322005381E-2</c:v>
                </c:pt>
                <c:pt idx="3">
                  <c:v>-1.8455877153915053E-2</c:v>
                </c:pt>
                <c:pt idx="4">
                  <c:v>-2.2496626453019378E-2</c:v>
                </c:pt>
                <c:pt idx="5">
                  <c:v>-4.495766475720947E-2</c:v>
                </c:pt>
                <c:pt idx="6">
                  <c:v>-5.1493273752754004E-2</c:v>
                </c:pt>
                <c:pt idx="7">
                  <c:v>-5.3372999909112387E-2</c:v>
                </c:pt>
                <c:pt idx="8">
                  <c:v>-6.2497428045315155E-2</c:v>
                </c:pt>
                <c:pt idx="9">
                  <c:v>-6.0330474492771749E-2</c:v>
                </c:pt>
                <c:pt idx="10">
                  <c:v>-7.4267548965325128E-2</c:v>
                </c:pt>
                <c:pt idx="11">
                  <c:v>-7.9309354340664481E-2</c:v>
                </c:pt>
                <c:pt idx="12">
                  <c:v>-9.063740158317514E-2</c:v>
                </c:pt>
                <c:pt idx="13">
                  <c:v>-0.1028067992208722</c:v>
                </c:pt>
                <c:pt idx="14">
                  <c:v>-0.13281990547993969</c:v>
                </c:pt>
                <c:pt idx="15">
                  <c:v>-0.15596893930024872</c:v>
                </c:pt>
                <c:pt idx="16">
                  <c:v>-0.20310924810764386</c:v>
                </c:pt>
              </c:numCache>
            </c:numRef>
          </c:val>
          <c:smooth val="0"/>
          <c:extLst>
            <c:ext xmlns:c16="http://schemas.microsoft.com/office/drawing/2014/chart" uri="{C3380CC4-5D6E-409C-BE32-E72D297353CC}">
              <c16:uniqueId val="{00000004-E98E-AE4D-9115-5AF60C70CC01}"/>
            </c:ext>
          </c:extLst>
        </c:ser>
        <c:dLbls>
          <c:showLegendKey val="0"/>
          <c:showVal val="0"/>
          <c:showCatName val="0"/>
          <c:showSerName val="0"/>
          <c:showPercent val="0"/>
          <c:showBubbleSize val="0"/>
        </c:dLbls>
        <c:smooth val="0"/>
        <c:axId val="403878888"/>
        <c:axId val="403879672"/>
      </c:lineChart>
      <c:catAx>
        <c:axId val="403878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9672"/>
        <c:crossesAt val="0"/>
        <c:auto val="1"/>
        <c:lblAlgn val="ctr"/>
        <c:lblOffset val="100"/>
        <c:noMultiLvlLbl val="0"/>
      </c:catAx>
      <c:valAx>
        <c:axId val="4038796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8888"/>
        <c:crosses val="autoZero"/>
        <c:crossBetween val="between"/>
      </c:valAx>
      <c:spPr>
        <a:noFill/>
        <a:ln>
          <a:noFill/>
        </a:ln>
        <a:effectLst/>
      </c:spPr>
    </c:plotArea>
    <c:legend>
      <c:legendPos val="b"/>
      <c:layout>
        <c:manualLayout>
          <c:xMode val="edge"/>
          <c:yMode val="edge"/>
          <c:x val="2.0971893076474277E-4"/>
          <c:y val="0.8264524061999412"/>
          <c:w val="0.97045434854623758"/>
          <c:h val="0.156355616722694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Direct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Share'!$BY$3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Share'!$BY$4:$BY$27</c:f>
              <c:numCache>
                <c:formatCode>0.00%</c:formatCode>
                <c:ptCount val="24"/>
                <c:pt idx="0">
                  <c:v>0</c:v>
                </c:pt>
                <c:pt idx="1">
                  <c:v>-3.514008080638862E-2</c:v>
                </c:pt>
                <c:pt idx="2">
                  <c:v>-3.688668751190833E-2</c:v>
                </c:pt>
                <c:pt idx="3">
                  <c:v>-3.7980094333606843E-2</c:v>
                </c:pt>
                <c:pt idx="4">
                  <c:v>-3.3612580431185896E-2</c:v>
                </c:pt>
                <c:pt idx="5">
                  <c:v>-2.4970847780452731E-2</c:v>
                </c:pt>
                <c:pt idx="6">
                  <c:v>-2.1677550728586958E-2</c:v>
                </c:pt>
                <c:pt idx="7">
                  <c:v>-1.8891612832309872E-2</c:v>
                </c:pt>
                <c:pt idx="8">
                  <c:v>-1.0808864704886786E-2</c:v>
                </c:pt>
                <c:pt idx="9">
                  <c:v>6.4038623713164374E-3</c:v>
                </c:pt>
                <c:pt idx="10">
                  <c:v>9.4623889099583365E-3</c:v>
                </c:pt>
                <c:pt idx="11">
                  <c:v>2.3231232734654043E-2</c:v>
                </c:pt>
                <c:pt idx="12">
                  <c:v>2.7898204153349825E-2</c:v>
                </c:pt>
                <c:pt idx="13">
                  <c:v>1.0914047985630197E-2</c:v>
                </c:pt>
                <c:pt idx="14">
                  <c:v>2.5372793390563398E-3</c:v>
                </c:pt>
                <c:pt idx="15">
                  <c:v>1.376053666129446E-3</c:v>
                </c:pt>
                <c:pt idx="16">
                  <c:v>1.376053666129446E-3</c:v>
                </c:pt>
              </c:numCache>
            </c:numRef>
          </c:val>
          <c:smooth val="0"/>
          <c:extLst>
            <c:ext xmlns:c16="http://schemas.microsoft.com/office/drawing/2014/chart" uri="{C3380CC4-5D6E-409C-BE32-E72D297353CC}">
              <c16:uniqueId val="{00000000-9CB8-E54F-85EF-5479908CF941}"/>
            </c:ext>
          </c:extLst>
        </c:ser>
        <c:ser>
          <c:idx val="2"/>
          <c:order val="1"/>
          <c:tx>
            <c:strRef>
              <c:f>'6. Chgs in Tot Share'!$BZ$3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Share'!$BZ$4:$BZ$27</c:f>
              <c:numCache>
                <c:formatCode>0.00%</c:formatCode>
                <c:ptCount val="24"/>
                <c:pt idx="0">
                  <c:v>0</c:v>
                </c:pt>
                <c:pt idx="1">
                  <c:v>2.4109469096683536E-4</c:v>
                </c:pt>
                <c:pt idx="2">
                  <c:v>2.7241809296159956E-2</c:v>
                </c:pt>
                <c:pt idx="3">
                  <c:v>3.2620275725855921E-2</c:v>
                </c:pt>
                <c:pt idx="4">
                  <c:v>2.8910466793123517E-2</c:v>
                </c:pt>
                <c:pt idx="5">
                  <c:v>3.3078230194622048E-2</c:v>
                </c:pt>
                <c:pt idx="6">
                  <c:v>3.015186533501114E-2</c:v>
                </c:pt>
                <c:pt idx="7">
                  <c:v>3.552216417592563E-2</c:v>
                </c:pt>
                <c:pt idx="8">
                  <c:v>2.3683805297640581E-2</c:v>
                </c:pt>
                <c:pt idx="9">
                  <c:v>1.9950227349495534E-2</c:v>
                </c:pt>
                <c:pt idx="10">
                  <c:v>2.3003789435641377E-2</c:v>
                </c:pt>
                <c:pt idx="11">
                  <c:v>1.9790918091613128E-2</c:v>
                </c:pt>
                <c:pt idx="12">
                  <c:v>1.1751710539027724E-2</c:v>
                </c:pt>
                <c:pt idx="13">
                  <c:v>6.3128416794969158E-3</c:v>
                </c:pt>
                <c:pt idx="14">
                  <c:v>9.2129365987885078E-4</c:v>
                </c:pt>
                <c:pt idx="15">
                  <c:v>-2.4004325856799773E-3</c:v>
                </c:pt>
                <c:pt idx="16">
                  <c:v>-2.4004325856799773E-3</c:v>
                </c:pt>
              </c:numCache>
            </c:numRef>
          </c:val>
          <c:smooth val="0"/>
          <c:extLst>
            <c:ext xmlns:c16="http://schemas.microsoft.com/office/drawing/2014/chart" uri="{C3380CC4-5D6E-409C-BE32-E72D297353CC}">
              <c16:uniqueId val="{00000001-9CB8-E54F-85EF-5479908CF941}"/>
            </c:ext>
          </c:extLst>
        </c:ser>
        <c:ser>
          <c:idx val="4"/>
          <c:order val="2"/>
          <c:tx>
            <c:strRef>
              <c:f>'6. Chgs in Tot Share'!$CB$3</c:f>
              <c:strCache>
                <c:ptCount val="1"/>
                <c:pt idx="0">
                  <c:v> Mortgages </c:v>
                </c:pt>
              </c:strCache>
            </c:strRef>
          </c:tx>
          <c:spPr>
            <a:ln w="28575" cap="rnd">
              <a:solidFill>
                <a:srgbClr val="DD5A01"/>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Share'!$CB$4:$CB$27</c:f>
              <c:numCache>
                <c:formatCode>0.00%</c:formatCode>
                <c:ptCount val="24"/>
                <c:pt idx="0">
                  <c:v>0</c:v>
                </c:pt>
                <c:pt idx="1">
                  <c:v>2.9114009426075633E-4</c:v>
                </c:pt>
                <c:pt idx="2">
                  <c:v>5.7097323206670861E-3</c:v>
                </c:pt>
                <c:pt idx="3">
                  <c:v>1.5075329259258471E-2</c:v>
                </c:pt>
                <c:pt idx="4">
                  <c:v>1.5962677076711423E-2</c:v>
                </c:pt>
                <c:pt idx="5">
                  <c:v>1.576860971845221E-2</c:v>
                </c:pt>
                <c:pt idx="6">
                  <c:v>2.3001675536085227E-2</c:v>
                </c:pt>
                <c:pt idx="7">
                  <c:v>2.3557392839200528E-2</c:v>
                </c:pt>
                <c:pt idx="8">
                  <c:v>2.2555705390800079E-2</c:v>
                </c:pt>
                <c:pt idx="9">
                  <c:v>3.208584909139417E-2</c:v>
                </c:pt>
                <c:pt idx="10">
                  <c:v>2.7279879393555456E-2</c:v>
                </c:pt>
                <c:pt idx="11">
                  <c:v>2.5785495955795004E-2</c:v>
                </c:pt>
                <c:pt idx="12">
                  <c:v>2.663799453441568E-2</c:v>
                </c:pt>
                <c:pt idx="13">
                  <c:v>2.4741522222490053E-2</c:v>
                </c:pt>
                <c:pt idx="14">
                  <c:v>5.4327317764473339E-2</c:v>
                </c:pt>
                <c:pt idx="15">
                  <c:v>3.3719033292268746E-2</c:v>
                </c:pt>
                <c:pt idx="16">
                  <c:v>3.3719033292268746E-2</c:v>
                </c:pt>
              </c:numCache>
            </c:numRef>
          </c:val>
          <c:smooth val="0"/>
          <c:extLst>
            <c:ext xmlns:c16="http://schemas.microsoft.com/office/drawing/2014/chart" uri="{C3380CC4-5D6E-409C-BE32-E72D297353CC}">
              <c16:uniqueId val="{00000002-9CB8-E54F-85EF-5479908CF941}"/>
            </c:ext>
          </c:extLst>
        </c:ser>
        <c:ser>
          <c:idx val="1"/>
          <c:order val="3"/>
          <c:tx>
            <c:strRef>
              <c:f>'6. Chgs in Tot Share'!$CC$3</c:f>
              <c:strCache>
                <c:ptCount val="1"/>
                <c:pt idx="0">
                  <c:v> Real Estate Secured Personal Loans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Share'!$CC$4:$CC$27</c:f>
              <c:numCache>
                <c:formatCode>0.00%</c:formatCode>
                <c:ptCount val="24"/>
                <c:pt idx="0">
                  <c:v>0</c:v>
                </c:pt>
                <c:pt idx="1">
                  <c:v>-4.2584036306380826E-3</c:v>
                </c:pt>
                <c:pt idx="2">
                  <c:v>-3.7690484672492893E-3</c:v>
                </c:pt>
                <c:pt idx="3">
                  <c:v>-1.3259121767519712E-3</c:v>
                </c:pt>
                <c:pt idx="4">
                  <c:v>-1.4337739338548532E-3</c:v>
                </c:pt>
                <c:pt idx="5">
                  <c:v>-5.7699080148979065E-4</c:v>
                </c:pt>
                <c:pt idx="6">
                  <c:v>-4.7564297462792558E-3</c:v>
                </c:pt>
                <c:pt idx="7">
                  <c:v>-9.0797537120004893E-3</c:v>
                </c:pt>
                <c:pt idx="8">
                  <c:v>-9.7072389339944425E-3</c:v>
                </c:pt>
                <c:pt idx="9">
                  <c:v>-1.0899283871209944E-2</c:v>
                </c:pt>
                <c:pt idx="10">
                  <c:v>-1.2434922590065723E-2</c:v>
                </c:pt>
                <c:pt idx="11">
                  <c:v>-1.1624578524646134E-2</c:v>
                </c:pt>
                <c:pt idx="12">
                  <c:v>-1.1369311276671972E-2</c:v>
                </c:pt>
                <c:pt idx="13">
                  <c:v>-9.4566893890504038E-3</c:v>
                </c:pt>
                <c:pt idx="14">
                  <c:v>-5.8638682237006938E-3</c:v>
                </c:pt>
                <c:pt idx="15">
                  <c:v>-1.2026339103175072E-3</c:v>
                </c:pt>
                <c:pt idx="16">
                  <c:v>-1.2026339103175072E-3</c:v>
                </c:pt>
              </c:numCache>
            </c:numRef>
          </c:val>
          <c:smooth val="0"/>
          <c:extLst>
            <c:ext xmlns:c16="http://schemas.microsoft.com/office/drawing/2014/chart" uri="{C3380CC4-5D6E-409C-BE32-E72D297353CC}">
              <c16:uniqueId val="{00000003-9CB8-E54F-85EF-5479908CF941}"/>
            </c:ext>
          </c:extLst>
        </c:ser>
        <c:ser>
          <c:idx val="5"/>
          <c:order val="4"/>
          <c:tx>
            <c:strRef>
              <c:f>'6. Chgs in Tot Share'!$CD$3</c:f>
              <c:strCache>
                <c:ptCount val="1"/>
                <c:pt idx="0">
                  <c:v> Other Personal Loans </c:v>
                </c:pt>
              </c:strCache>
            </c:strRef>
          </c:tx>
          <c:spPr>
            <a:ln w="28575" cap="rnd">
              <a:solidFill>
                <a:srgbClr val="0070C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Share'!$CD$4:$CD$27</c:f>
              <c:numCache>
                <c:formatCode>0.00%</c:formatCode>
                <c:ptCount val="24"/>
                <c:pt idx="0">
                  <c:v>0</c:v>
                </c:pt>
                <c:pt idx="1">
                  <c:v>1.5233038692325703E-2</c:v>
                </c:pt>
                <c:pt idx="2">
                  <c:v>2.4830082621686369E-2</c:v>
                </c:pt>
                <c:pt idx="3">
                  <c:v>1.2362973600030389E-2</c:v>
                </c:pt>
                <c:pt idx="4">
                  <c:v>1.2051073095177911E-2</c:v>
                </c:pt>
                <c:pt idx="5">
                  <c:v>5.6805740557971853E-3</c:v>
                </c:pt>
                <c:pt idx="6">
                  <c:v>7.9676673939591876E-3</c:v>
                </c:pt>
                <c:pt idx="7">
                  <c:v>8.0742680987548783E-3</c:v>
                </c:pt>
                <c:pt idx="8">
                  <c:v>8.5335765428649173E-3</c:v>
                </c:pt>
                <c:pt idx="9">
                  <c:v>2.2710177217271452E-3</c:v>
                </c:pt>
                <c:pt idx="10">
                  <c:v>4.0312261533664521E-3</c:v>
                </c:pt>
                <c:pt idx="11">
                  <c:v>4.164591199203942E-3</c:v>
                </c:pt>
                <c:pt idx="12">
                  <c:v>8.8805088253962627E-4</c:v>
                </c:pt>
                <c:pt idx="13">
                  <c:v>4.8905619667219697E-3</c:v>
                </c:pt>
                <c:pt idx="14">
                  <c:v>1.1761595493359754E-2</c:v>
                </c:pt>
                <c:pt idx="15">
                  <c:v>3.5932335031851077E-3</c:v>
                </c:pt>
                <c:pt idx="16">
                  <c:v>3.5932335031851077E-3</c:v>
                </c:pt>
              </c:numCache>
            </c:numRef>
          </c:val>
          <c:smooth val="0"/>
          <c:extLst>
            <c:ext xmlns:c16="http://schemas.microsoft.com/office/drawing/2014/chart" uri="{C3380CC4-5D6E-409C-BE32-E72D297353CC}">
              <c16:uniqueId val="{00000004-9CB8-E54F-85EF-5479908CF941}"/>
            </c:ext>
          </c:extLst>
        </c:ser>
        <c:dLbls>
          <c:showLegendKey val="0"/>
          <c:showVal val="0"/>
          <c:showCatName val="0"/>
          <c:showSerName val="0"/>
          <c:showPercent val="0"/>
          <c:showBubbleSize val="0"/>
        </c:dLbls>
        <c:smooth val="0"/>
        <c:axId val="402564776"/>
        <c:axId val="402568696"/>
      </c:lineChart>
      <c:catAx>
        <c:axId val="40256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8696"/>
        <c:crosses val="autoZero"/>
        <c:auto val="1"/>
        <c:lblAlgn val="ctr"/>
        <c:lblOffset val="100"/>
        <c:noMultiLvlLbl val="0"/>
      </c:catAx>
      <c:valAx>
        <c:axId val="4025686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4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Home Trust</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5010308254055"/>
          <c:y val="0.14702096202656839"/>
          <c:w val="0.8137986537171813"/>
          <c:h val="0.65493534072151438"/>
        </c:manualLayout>
      </c:layout>
      <c:lineChart>
        <c:grouping val="standard"/>
        <c:varyColors val="0"/>
        <c:ser>
          <c:idx val="0"/>
          <c:order val="0"/>
          <c:tx>
            <c:strRef>
              <c:f>'Qtrly Share Change'!$FH$2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Change'!$FH$3:$FH$23</c:f>
              <c:numCache>
                <c:formatCode>0.00%</c:formatCode>
                <c:ptCount val="21"/>
                <c:pt idx="0">
                  <c:v>0</c:v>
                </c:pt>
                <c:pt idx="1">
                  <c:v>8.8950765805316273E-2</c:v>
                </c:pt>
                <c:pt idx="2">
                  <c:v>0.18294922567599223</c:v>
                </c:pt>
                <c:pt idx="3">
                  <c:v>0.3212739385578911</c:v>
                </c:pt>
                <c:pt idx="4">
                  <c:v>0.8573098022630149</c:v>
                </c:pt>
                <c:pt idx="5">
                  <c:v>0.90401329456955126</c:v>
                </c:pt>
                <c:pt idx="6">
                  <c:v>0.86677198601745931</c:v>
                </c:pt>
                <c:pt idx="7">
                  <c:v>0.94319046826545472</c:v>
                </c:pt>
                <c:pt idx="8">
                  <c:v>1.0414877223625061</c:v>
                </c:pt>
                <c:pt idx="9">
                  <c:v>-0.26530751798345886</c:v>
                </c:pt>
                <c:pt idx="10">
                  <c:v>-0.66256709341339137</c:v>
                </c:pt>
                <c:pt idx="11">
                  <c:v>-0.60372370941410647</c:v>
                </c:pt>
                <c:pt idx="12">
                  <c:v>-0.53313476030678719</c:v>
                </c:pt>
                <c:pt idx="13">
                  <c:v>-0.59521290721275777</c:v>
                </c:pt>
                <c:pt idx="14">
                  <c:v>-0.64004325539146112</c:v>
                </c:pt>
                <c:pt idx="15">
                  <c:v>-0.66160059179072894</c:v>
                </c:pt>
                <c:pt idx="16">
                  <c:v>-0.60823300735395558</c:v>
                </c:pt>
                <c:pt idx="17">
                  <c:v>-0.5871438173415604</c:v>
                </c:pt>
                <c:pt idx="18">
                  <c:v>-0.56696763782337567</c:v>
                </c:pt>
                <c:pt idx="19">
                  <c:v>-0.44504808504288279</c:v>
                </c:pt>
                <c:pt idx="20">
                  <c:v>-0.34602839542147962</c:v>
                </c:pt>
              </c:numCache>
            </c:numRef>
          </c:val>
          <c:smooth val="0"/>
          <c:extLst>
            <c:ext xmlns:c16="http://schemas.microsoft.com/office/drawing/2014/chart" uri="{C3380CC4-5D6E-409C-BE32-E72D297353CC}">
              <c16:uniqueId val="{00000000-6750-F542-9BFC-770F3B628E4C}"/>
            </c:ext>
          </c:extLst>
        </c:ser>
        <c:ser>
          <c:idx val="1"/>
          <c:order val="1"/>
          <c:tx>
            <c:strRef>
              <c:f>'Qtrly Share Change'!$FI$2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Change'!$FI$3:$FI$23</c:f>
              <c:numCache>
                <c:formatCode>0.00%</c:formatCode>
                <c:ptCount val="21"/>
                <c:pt idx="0">
                  <c:v>0</c:v>
                </c:pt>
                <c:pt idx="1">
                  <c:v>1.1167109938458342E-2</c:v>
                </c:pt>
                <c:pt idx="2">
                  <c:v>2.5687164803226172E-3</c:v>
                </c:pt>
                <c:pt idx="3">
                  <c:v>-1.7612760009862428E-2</c:v>
                </c:pt>
                <c:pt idx="4">
                  <c:v>5.912738047697574E-3</c:v>
                </c:pt>
                <c:pt idx="5">
                  <c:v>-3.5504697204880649E-2</c:v>
                </c:pt>
                <c:pt idx="6">
                  <c:v>-1.9284106312181283E-2</c:v>
                </c:pt>
                <c:pt idx="7">
                  <c:v>-6.2531245362377641E-2</c:v>
                </c:pt>
                <c:pt idx="8">
                  <c:v>-4.4944873771111421E-2</c:v>
                </c:pt>
                <c:pt idx="9">
                  <c:v>-4.2456327016489152E-2</c:v>
                </c:pt>
                <c:pt idx="10">
                  <c:v>-7.5363016329468818E-2</c:v>
                </c:pt>
                <c:pt idx="11">
                  <c:v>-0.13670272113634263</c:v>
                </c:pt>
                <c:pt idx="12">
                  <c:v>-0.22268171767652603</c:v>
                </c:pt>
                <c:pt idx="13">
                  <c:v>-0.22612675837536969</c:v>
                </c:pt>
                <c:pt idx="14">
                  <c:v>-0.18306926893062603</c:v>
                </c:pt>
                <c:pt idx="15">
                  <c:v>-0.16992924068538706</c:v>
                </c:pt>
                <c:pt idx="16">
                  <c:v>-0.16260739370256388</c:v>
                </c:pt>
                <c:pt idx="17">
                  <c:v>-0.16373133067301734</c:v>
                </c:pt>
                <c:pt idx="18">
                  <c:v>-0.18655354277603314</c:v>
                </c:pt>
                <c:pt idx="19">
                  <c:v>-0.18806963211311037</c:v>
                </c:pt>
                <c:pt idx="20">
                  <c:v>-0.18365049208779283</c:v>
                </c:pt>
              </c:numCache>
            </c:numRef>
          </c:val>
          <c:smooth val="0"/>
          <c:extLst>
            <c:ext xmlns:c16="http://schemas.microsoft.com/office/drawing/2014/chart" uri="{C3380CC4-5D6E-409C-BE32-E72D297353CC}">
              <c16:uniqueId val="{00000001-6750-F542-9BFC-770F3B628E4C}"/>
            </c:ext>
          </c:extLst>
        </c:ser>
        <c:ser>
          <c:idx val="3"/>
          <c:order val="2"/>
          <c:tx>
            <c:strRef>
              <c:f>'Qtrly Share Change'!$FK$2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Change'!$FK$3:$FK$23</c:f>
              <c:numCache>
                <c:formatCode>0.00%</c:formatCode>
                <c:ptCount val="21"/>
                <c:pt idx="0">
                  <c:v>0</c:v>
                </c:pt>
                <c:pt idx="1">
                  <c:v>-2.9347256335516714E-2</c:v>
                </c:pt>
                <c:pt idx="2">
                  <c:v>-6.1117048365583536E-2</c:v>
                </c:pt>
                <c:pt idx="3">
                  <c:v>-7.00025193701454E-2</c:v>
                </c:pt>
                <c:pt idx="4">
                  <c:v>-0.10053353432078224</c:v>
                </c:pt>
                <c:pt idx="5">
                  <c:v>-0.1179370612132821</c:v>
                </c:pt>
                <c:pt idx="6">
                  <c:v>-0.14347790464994298</c:v>
                </c:pt>
                <c:pt idx="7">
                  <c:v>-0.17027044800162605</c:v>
                </c:pt>
                <c:pt idx="8">
                  <c:v>-0.17980921231036587</c:v>
                </c:pt>
                <c:pt idx="9">
                  <c:v>-0.17472941697432254</c:v>
                </c:pt>
                <c:pt idx="10">
                  <c:v>-0.26845471068614774</c:v>
                </c:pt>
                <c:pt idx="11">
                  <c:v>-0.32215902071901198</c:v>
                </c:pt>
                <c:pt idx="12">
                  <c:v>-0.33140359223658383</c:v>
                </c:pt>
                <c:pt idx="13">
                  <c:v>-0.3308955598875154</c:v>
                </c:pt>
                <c:pt idx="14">
                  <c:v>-0.32783765650950419</c:v>
                </c:pt>
                <c:pt idx="15">
                  <c:v>-0.31386377312835434</c:v>
                </c:pt>
                <c:pt idx="16">
                  <c:v>-0.3118713177479937</c:v>
                </c:pt>
                <c:pt idx="17">
                  <c:v>-0.30686645201700125</c:v>
                </c:pt>
                <c:pt idx="18">
                  <c:v>-0.31049814098025724</c:v>
                </c:pt>
                <c:pt idx="19">
                  <c:v>-0.31174068442531272</c:v>
                </c:pt>
                <c:pt idx="20">
                  <c:v>-0.31060423536820814</c:v>
                </c:pt>
              </c:numCache>
            </c:numRef>
          </c:val>
          <c:smooth val="0"/>
          <c:extLst>
            <c:ext xmlns:c16="http://schemas.microsoft.com/office/drawing/2014/chart" uri="{C3380CC4-5D6E-409C-BE32-E72D297353CC}">
              <c16:uniqueId val="{00000002-6750-F542-9BFC-770F3B628E4C}"/>
            </c:ext>
          </c:extLst>
        </c:ser>
        <c:ser>
          <c:idx val="4"/>
          <c:order val="3"/>
          <c:tx>
            <c:strRef>
              <c:f>'Qtrly Share Change'!$FL$2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Change'!$FL$3:$FL$23</c:f>
              <c:numCache>
                <c:formatCode>0.00%</c:formatCode>
                <c:ptCount val="21"/>
                <c:pt idx="0">
                  <c:v>0</c:v>
                </c:pt>
                <c:pt idx="1">
                  <c:v>8.8958697596201574E-3</c:v>
                </c:pt>
                <c:pt idx="2">
                  <c:v>9.349444456148508E-3</c:v>
                </c:pt>
                <c:pt idx="3">
                  <c:v>8.1494927143582353E-3</c:v>
                </c:pt>
                <c:pt idx="4">
                  <c:v>4.9607675085681932E-3</c:v>
                </c:pt>
                <c:pt idx="5">
                  <c:v>1.3418734600954317E-3</c:v>
                </c:pt>
                <c:pt idx="6">
                  <c:v>-2.0293293769238583E-2</c:v>
                </c:pt>
                <c:pt idx="7">
                  <c:v>-2.8911147327978354E-2</c:v>
                </c:pt>
                <c:pt idx="8">
                  <c:v>-1.5433320183180832E-2</c:v>
                </c:pt>
                <c:pt idx="9">
                  <c:v>3.3739933695897825E-2</c:v>
                </c:pt>
                <c:pt idx="10">
                  <c:v>-5.7486997409771305E-2</c:v>
                </c:pt>
                <c:pt idx="11">
                  <c:v>-0.11787267495827473</c:v>
                </c:pt>
                <c:pt idx="12">
                  <c:v>-0.12856018208736322</c:v>
                </c:pt>
                <c:pt idx="13">
                  <c:v>-0.12654609916071874</c:v>
                </c:pt>
                <c:pt idx="14">
                  <c:v>-0.12293777777016322</c:v>
                </c:pt>
                <c:pt idx="15">
                  <c:v>-8.403137467751795E-2</c:v>
                </c:pt>
                <c:pt idx="16">
                  <c:v>-4.7570211427596265E-2</c:v>
                </c:pt>
                <c:pt idx="17">
                  <c:v>-1.4029368163602488E-2</c:v>
                </c:pt>
                <c:pt idx="18">
                  <c:v>4.2800053719289154E-2</c:v>
                </c:pt>
                <c:pt idx="19">
                  <c:v>7.3353541256343774E-2</c:v>
                </c:pt>
                <c:pt idx="20">
                  <c:v>0.13598179887333264</c:v>
                </c:pt>
              </c:numCache>
            </c:numRef>
          </c:val>
          <c:smooth val="0"/>
          <c:extLst>
            <c:ext xmlns:c16="http://schemas.microsoft.com/office/drawing/2014/chart" uri="{C3380CC4-5D6E-409C-BE32-E72D297353CC}">
              <c16:uniqueId val="{00000003-6750-F542-9BFC-770F3B628E4C}"/>
            </c:ext>
          </c:extLst>
        </c:ser>
        <c:ser>
          <c:idx val="5"/>
          <c:order val="4"/>
          <c:tx>
            <c:strRef>
              <c:f>'Qtrly Share Change'!$FM$2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Change'!$FM$3:$FM$23</c:f>
              <c:numCache>
                <c:formatCode>0.00%</c:formatCode>
                <c:ptCount val="21"/>
                <c:pt idx="0">
                  <c:v>0</c:v>
                </c:pt>
                <c:pt idx="1">
                  <c:v>0.11484659895102024</c:v>
                </c:pt>
                <c:pt idx="2">
                  <c:v>0.23511613883153398</c:v>
                </c:pt>
                <c:pt idx="3">
                  <c:v>0.50027800817492596</c:v>
                </c:pt>
                <c:pt idx="4">
                  <c:v>0.64704906832997688</c:v>
                </c:pt>
                <c:pt idx="5">
                  <c:v>0.76602937093581347</c:v>
                </c:pt>
                <c:pt idx="6">
                  <c:v>0.83487454877304412</c:v>
                </c:pt>
                <c:pt idx="7">
                  <c:v>0.88390329762260378</c:v>
                </c:pt>
                <c:pt idx="8">
                  <c:v>0.97237964882745331</c:v>
                </c:pt>
                <c:pt idx="9">
                  <c:v>1.0199391397315345</c:v>
                </c:pt>
                <c:pt idx="10">
                  <c:v>0.71431691286941479</c:v>
                </c:pt>
                <c:pt idx="11">
                  <c:v>0.81075926736303094</c:v>
                </c:pt>
                <c:pt idx="12">
                  <c:v>0.6714373185784287</c:v>
                </c:pt>
                <c:pt idx="13">
                  <c:v>0.70572285687594838</c:v>
                </c:pt>
                <c:pt idx="14">
                  <c:v>0.68055715704206321</c:v>
                </c:pt>
                <c:pt idx="15">
                  <c:v>0.57611494006694619</c:v>
                </c:pt>
                <c:pt idx="16">
                  <c:v>0.54702635635262042</c:v>
                </c:pt>
                <c:pt idx="17">
                  <c:v>0.49495562199227344</c:v>
                </c:pt>
                <c:pt idx="18">
                  <c:v>0.48102717787756083</c:v>
                </c:pt>
                <c:pt idx="19">
                  <c:v>0.43325997730285637</c:v>
                </c:pt>
                <c:pt idx="20">
                  <c:v>0.3302899646494295</c:v>
                </c:pt>
              </c:numCache>
            </c:numRef>
          </c:val>
          <c:smooth val="0"/>
          <c:extLst>
            <c:ext xmlns:c16="http://schemas.microsoft.com/office/drawing/2014/chart" uri="{C3380CC4-5D6E-409C-BE32-E72D297353CC}">
              <c16:uniqueId val="{00000004-6750-F542-9BFC-770F3B628E4C}"/>
            </c:ext>
          </c:extLst>
        </c:ser>
        <c:dLbls>
          <c:showLegendKey val="0"/>
          <c:showVal val="0"/>
          <c:showCatName val="0"/>
          <c:showSerName val="0"/>
          <c:showPercent val="0"/>
          <c:showBubbleSize val="0"/>
        </c:dLbls>
        <c:smooth val="0"/>
        <c:axId val="403878888"/>
        <c:axId val="403879672"/>
      </c:lineChart>
      <c:catAx>
        <c:axId val="403878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9672"/>
        <c:crossesAt val="0"/>
        <c:auto val="1"/>
        <c:lblAlgn val="ctr"/>
        <c:lblOffset val="100"/>
        <c:noMultiLvlLbl val="0"/>
      </c:catAx>
      <c:valAx>
        <c:axId val="4038796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8888"/>
        <c:crosses val="autoZero"/>
        <c:crossBetween val="between"/>
      </c:valAx>
      <c:spPr>
        <a:noFill/>
        <a:ln>
          <a:noFill/>
        </a:ln>
        <a:effectLst/>
      </c:spPr>
    </c:plotArea>
    <c:legend>
      <c:legendPos val="b"/>
      <c:layout>
        <c:manualLayout>
          <c:xMode val="edge"/>
          <c:yMode val="edge"/>
          <c:x val="0.26050398668620683"/>
          <c:y val="0.83018288099323867"/>
          <c:w val="0.47899202662758639"/>
          <c:h val="0.152994690338163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Home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'6. Chgs in Tot Share'!$KS$3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Share'!$KS$4:$KS$27</c:f>
              <c:numCache>
                <c:formatCode>0.00%</c:formatCode>
                <c:ptCount val="24"/>
                <c:pt idx="0">
                  <c:v>0</c:v>
                </c:pt>
                <c:pt idx="1">
                  <c:v>-0.1019566122198437</c:v>
                </c:pt>
                <c:pt idx="2">
                  <c:v>-3.6240826206410549E-3</c:v>
                </c:pt>
                <c:pt idx="3">
                  <c:v>0.17359412064976396</c:v>
                </c:pt>
                <c:pt idx="4">
                  <c:v>0.34063261703562364</c:v>
                </c:pt>
                <c:pt idx="5">
                  <c:v>0.43153071874941873</c:v>
                </c:pt>
                <c:pt idx="6">
                  <c:v>0.65824607397063295</c:v>
                </c:pt>
                <c:pt idx="7">
                  <c:v>0.90555275204296515</c:v>
                </c:pt>
                <c:pt idx="8">
                  <c:v>0.96736090308529399</c:v>
                </c:pt>
                <c:pt idx="9">
                  <c:v>1.1842250905819285</c:v>
                </c:pt>
                <c:pt idx="10">
                  <c:v>1.4058940274270169</c:v>
                </c:pt>
                <c:pt idx="11">
                  <c:v>1.7259807385491772</c:v>
                </c:pt>
                <c:pt idx="12">
                  <c:v>2.0647717361675557</c:v>
                </c:pt>
                <c:pt idx="13">
                  <c:v>2.2942762572042166</c:v>
                </c:pt>
                <c:pt idx="14">
                  <c:v>2.650919856981607</c:v>
                </c:pt>
                <c:pt idx="15">
                  <c:v>2.8621760446335345</c:v>
                </c:pt>
                <c:pt idx="16">
                  <c:v>2.9608136844880577</c:v>
                </c:pt>
              </c:numCache>
            </c:numRef>
          </c:val>
          <c:smooth val="0"/>
          <c:extLst>
            <c:ext xmlns:c16="http://schemas.microsoft.com/office/drawing/2014/chart" uri="{C3380CC4-5D6E-409C-BE32-E72D297353CC}">
              <c16:uniqueId val="{00000000-D217-594D-97E8-0789FE48588C}"/>
            </c:ext>
          </c:extLst>
        </c:ser>
        <c:ser>
          <c:idx val="8"/>
          <c:order val="1"/>
          <c:tx>
            <c:strRef>
              <c:f>'6. Chgs in Tot Share'!$KT$3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Share'!$KT$4:$KT$27</c:f>
              <c:numCache>
                <c:formatCode>0.00%</c:formatCode>
                <c:ptCount val="24"/>
                <c:pt idx="0">
                  <c:v>0</c:v>
                </c:pt>
                <c:pt idx="1">
                  <c:v>-1.5133572446504187E-2</c:v>
                </c:pt>
                <c:pt idx="2">
                  <c:v>6.0243610471167643E-3</c:v>
                </c:pt>
                <c:pt idx="3">
                  <c:v>6.7191323552739371E-4</c:v>
                </c:pt>
                <c:pt idx="4">
                  <c:v>-2.1403583718976292E-3</c:v>
                </c:pt>
                <c:pt idx="5">
                  <c:v>1.4527905822364826E-2</c:v>
                </c:pt>
                <c:pt idx="6">
                  <c:v>2.3511708480033972E-3</c:v>
                </c:pt>
                <c:pt idx="7">
                  <c:v>-2.0841855356256334E-3</c:v>
                </c:pt>
                <c:pt idx="8">
                  <c:v>-1.3357351799798018E-2</c:v>
                </c:pt>
                <c:pt idx="9">
                  <c:v>-2.1147624365910441E-2</c:v>
                </c:pt>
                <c:pt idx="10">
                  <c:v>-2.173621647557002E-2</c:v>
                </c:pt>
                <c:pt idx="11">
                  <c:v>-2.5089675672969724E-2</c:v>
                </c:pt>
                <c:pt idx="12">
                  <c:v>-2.5510906808897661E-2</c:v>
                </c:pt>
                <c:pt idx="13">
                  <c:v>-2.7025408533914184E-2</c:v>
                </c:pt>
                <c:pt idx="14">
                  <c:v>-3.4000691620254764E-2</c:v>
                </c:pt>
                <c:pt idx="15">
                  <c:v>-3.5520018236959987E-2</c:v>
                </c:pt>
                <c:pt idx="16">
                  <c:v>-4.4319456145968016E-2</c:v>
                </c:pt>
              </c:numCache>
            </c:numRef>
          </c:val>
          <c:smooth val="0"/>
          <c:extLst>
            <c:ext xmlns:c16="http://schemas.microsoft.com/office/drawing/2014/chart" uri="{C3380CC4-5D6E-409C-BE32-E72D297353CC}">
              <c16:uniqueId val="{00000001-D217-594D-97E8-0789FE48588C}"/>
            </c:ext>
          </c:extLst>
        </c:ser>
        <c:ser>
          <c:idx val="10"/>
          <c:order val="2"/>
          <c:tx>
            <c:strRef>
              <c:f>'6. Chgs in Tot Share'!$KV$3</c:f>
              <c:strCache>
                <c:ptCount val="1"/>
                <c:pt idx="0">
                  <c:v> Mortgages </c:v>
                </c:pt>
              </c:strCache>
            </c:strRef>
          </c:tx>
          <c:spPr>
            <a:ln w="28575" cap="rnd">
              <a:solidFill>
                <a:schemeClr val="accent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Share'!$KV$4:$KV$27</c:f>
              <c:numCache>
                <c:formatCode>0.00%</c:formatCode>
                <c:ptCount val="24"/>
                <c:pt idx="0">
                  <c:v>0</c:v>
                </c:pt>
                <c:pt idx="1">
                  <c:v>-2.4361258401338126E-2</c:v>
                </c:pt>
                <c:pt idx="2">
                  <c:v>6.3396315592017971E-2</c:v>
                </c:pt>
                <c:pt idx="3">
                  <c:v>5.2033612304209789E-2</c:v>
                </c:pt>
                <c:pt idx="4">
                  <c:v>4.1560940977078138E-2</c:v>
                </c:pt>
                <c:pt idx="5">
                  <c:v>8.7540543517105399E-2</c:v>
                </c:pt>
                <c:pt idx="6">
                  <c:v>9.4193136888370999E-2</c:v>
                </c:pt>
                <c:pt idx="7">
                  <c:v>8.7133167727192096E-2</c:v>
                </c:pt>
                <c:pt idx="8">
                  <c:v>4.4387260661250719E-2</c:v>
                </c:pt>
                <c:pt idx="9">
                  <c:v>-7.4000991683990561E-2</c:v>
                </c:pt>
                <c:pt idx="10">
                  <c:v>8.3182071163004051E-2</c:v>
                </c:pt>
                <c:pt idx="11">
                  <c:v>9.5019439322316851E-2</c:v>
                </c:pt>
                <c:pt idx="12">
                  <c:v>4.4638754776851863E-2</c:v>
                </c:pt>
                <c:pt idx="13">
                  <c:v>9.6293869280170474E-2</c:v>
                </c:pt>
                <c:pt idx="14">
                  <c:v>9.5226312977790731E-2</c:v>
                </c:pt>
                <c:pt idx="15">
                  <c:v>5.6762082055304183E-2</c:v>
                </c:pt>
                <c:pt idx="16">
                  <c:v>7.4996281531705983E-2</c:v>
                </c:pt>
              </c:numCache>
            </c:numRef>
          </c:val>
          <c:smooth val="0"/>
          <c:extLst>
            <c:ext xmlns:c16="http://schemas.microsoft.com/office/drawing/2014/chart" uri="{C3380CC4-5D6E-409C-BE32-E72D297353CC}">
              <c16:uniqueId val="{00000002-D217-594D-97E8-0789FE48588C}"/>
            </c:ext>
          </c:extLst>
        </c:ser>
        <c:dLbls>
          <c:showLegendKey val="0"/>
          <c:showVal val="0"/>
          <c:showCatName val="0"/>
          <c:showSerName val="0"/>
          <c:showPercent val="0"/>
          <c:showBubbleSize val="0"/>
        </c:dLbls>
        <c:smooth val="0"/>
        <c:axId val="403874968"/>
        <c:axId val="403880064"/>
      </c:lineChart>
      <c:catAx>
        <c:axId val="403874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80064"/>
        <c:crossesAt val="0"/>
        <c:auto val="1"/>
        <c:lblAlgn val="ctr"/>
        <c:lblOffset val="100"/>
        <c:noMultiLvlLbl val="0"/>
      </c:catAx>
      <c:valAx>
        <c:axId val="4038800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4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B2B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958477859077904"/>
          <c:y val="0.15025065992825395"/>
          <c:w val="0.81504544648960675"/>
          <c:h val="0.62156713218870563"/>
        </c:manualLayout>
      </c:layout>
      <c:lineChart>
        <c:grouping val="standard"/>
        <c:varyColors val="0"/>
        <c:ser>
          <c:idx val="0"/>
          <c:order val="0"/>
          <c:tx>
            <c:strRef>
              <c:f>'6. Chgs in Tot Share'!$KZ$3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Share'!$KZ$4:$KZ$27</c:f>
              <c:numCache>
                <c:formatCode>0.00%</c:formatCode>
                <c:ptCount val="24"/>
                <c:pt idx="0">
                  <c:v>0</c:v>
                </c:pt>
                <c:pt idx="1">
                  <c:v>-2.7580274875015933E-2</c:v>
                </c:pt>
                <c:pt idx="2">
                  <c:v>-1.0205434672502378E-2</c:v>
                </c:pt>
                <c:pt idx="3">
                  <c:v>-4.3248246948212395E-2</c:v>
                </c:pt>
                <c:pt idx="4">
                  <c:v>-2.4966850896124024E-2</c:v>
                </c:pt>
                <c:pt idx="5">
                  <c:v>-6.1518613451024856E-2</c:v>
                </c:pt>
                <c:pt idx="6">
                  <c:v>-7.1468744026264824E-2</c:v>
                </c:pt>
                <c:pt idx="7">
                  <c:v>-9.0544131818279749E-2</c:v>
                </c:pt>
                <c:pt idx="8">
                  <c:v>-0.11183994649023397</c:v>
                </c:pt>
                <c:pt idx="9">
                  <c:v>-0.11851929194250155</c:v>
                </c:pt>
                <c:pt idx="10">
                  <c:v>-0.13336284597186826</c:v>
                </c:pt>
                <c:pt idx="11">
                  <c:v>-0.13320838280650937</c:v>
                </c:pt>
                <c:pt idx="12">
                  <c:v>-0.12865549903441273</c:v>
                </c:pt>
                <c:pt idx="13">
                  <c:v>-8.1675268018394906E-2</c:v>
                </c:pt>
                <c:pt idx="14">
                  <c:v>-7.1261770252729909E-2</c:v>
                </c:pt>
                <c:pt idx="15">
                  <c:v>-7.0915849714988419E-2</c:v>
                </c:pt>
                <c:pt idx="16">
                  <c:v>-6.3332462292771036E-2</c:v>
                </c:pt>
              </c:numCache>
            </c:numRef>
          </c:val>
          <c:smooth val="0"/>
          <c:extLst>
            <c:ext xmlns:c16="http://schemas.microsoft.com/office/drawing/2014/chart" uri="{C3380CC4-5D6E-409C-BE32-E72D297353CC}">
              <c16:uniqueId val="{00000000-9B39-4349-8420-1C781211831F}"/>
            </c:ext>
          </c:extLst>
        </c:ser>
        <c:ser>
          <c:idx val="1"/>
          <c:order val="1"/>
          <c:tx>
            <c:strRef>
              <c:f>'6. Chgs in Tot Share'!$LA$3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Share'!$LA$4:$LA$27</c:f>
              <c:numCache>
                <c:formatCode>0.00%</c:formatCode>
                <c:ptCount val="24"/>
                <c:pt idx="0">
                  <c:v>0</c:v>
                </c:pt>
                <c:pt idx="1">
                  <c:v>-4.6515757316560977E-2</c:v>
                </c:pt>
                <c:pt idx="2">
                  <c:v>-1.7837461117176556E-2</c:v>
                </c:pt>
                <c:pt idx="3">
                  <c:v>-3.077709795857277E-2</c:v>
                </c:pt>
                <c:pt idx="4">
                  <c:v>-5.6822834642394099E-2</c:v>
                </c:pt>
                <c:pt idx="5">
                  <c:v>-7.6311016651043201E-2</c:v>
                </c:pt>
                <c:pt idx="6">
                  <c:v>-0.11708297679220656</c:v>
                </c:pt>
                <c:pt idx="7">
                  <c:v>-0.11227406050389203</c:v>
                </c:pt>
                <c:pt idx="8">
                  <c:v>-0.12464689621591249</c:v>
                </c:pt>
                <c:pt idx="9">
                  <c:v>-0.14727770553579853</c:v>
                </c:pt>
                <c:pt idx="10">
                  <c:v>-0.14686736832192362</c:v>
                </c:pt>
                <c:pt idx="11">
                  <c:v>-0.17039331577241451</c:v>
                </c:pt>
                <c:pt idx="12">
                  <c:v>-0.18402425135678244</c:v>
                </c:pt>
                <c:pt idx="13">
                  <c:v>-0.19795921493121157</c:v>
                </c:pt>
                <c:pt idx="14">
                  <c:v>-0.22490700420461887</c:v>
                </c:pt>
                <c:pt idx="15">
                  <c:v>-0.22771995285849123</c:v>
                </c:pt>
                <c:pt idx="16">
                  <c:v>-0.24586043334302202</c:v>
                </c:pt>
              </c:numCache>
            </c:numRef>
          </c:val>
          <c:smooth val="0"/>
          <c:extLst>
            <c:ext xmlns:c16="http://schemas.microsoft.com/office/drawing/2014/chart" uri="{C3380CC4-5D6E-409C-BE32-E72D297353CC}">
              <c16:uniqueId val="{00000001-9B39-4349-8420-1C781211831F}"/>
            </c:ext>
          </c:extLst>
        </c:ser>
        <c:ser>
          <c:idx val="3"/>
          <c:order val="2"/>
          <c:tx>
            <c:strRef>
              <c:f>'6. Chgs in Tot Share'!$LC$3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Share'!$LC$4:$LC$27</c:f>
              <c:numCache>
                <c:formatCode>0.00%</c:formatCode>
                <c:ptCount val="24"/>
                <c:pt idx="0">
                  <c:v>0</c:v>
                </c:pt>
                <c:pt idx="1">
                  <c:v>-2.0312104556886743E-2</c:v>
                </c:pt>
                <c:pt idx="2">
                  <c:v>-3.2778089584516029E-2</c:v>
                </c:pt>
                <c:pt idx="3">
                  <c:v>-3.9096206978120294E-2</c:v>
                </c:pt>
                <c:pt idx="4">
                  <c:v>-4.8936279172108181E-2</c:v>
                </c:pt>
                <c:pt idx="5">
                  <c:v>-5.9826285586470171E-2</c:v>
                </c:pt>
                <c:pt idx="6">
                  <c:v>-7.2432840343571975E-2</c:v>
                </c:pt>
                <c:pt idx="7">
                  <c:v>-8.9344578548807493E-2</c:v>
                </c:pt>
                <c:pt idx="8">
                  <c:v>-0.10798552080653209</c:v>
                </c:pt>
                <c:pt idx="9">
                  <c:v>-0.12901771165518217</c:v>
                </c:pt>
                <c:pt idx="10">
                  <c:v>-0.15077268402946808</c:v>
                </c:pt>
                <c:pt idx="11">
                  <c:v>-0.16687835334544218</c:v>
                </c:pt>
                <c:pt idx="12">
                  <c:v>-0.18162663458311668</c:v>
                </c:pt>
                <c:pt idx="13">
                  <c:v>-0.19112832523177503</c:v>
                </c:pt>
                <c:pt idx="14">
                  <c:v>-0.20259714447295185</c:v>
                </c:pt>
                <c:pt idx="15">
                  <c:v>-0.2097586054807275</c:v>
                </c:pt>
                <c:pt idx="16">
                  <c:v>-0.21695555497857438</c:v>
                </c:pt>
              </c:numCache>
            </c:numRef>
          </c:val>
          <c:smooth val="0"/>
          <c:extLst>
            <c:ext xmlns:c16="http://schemas.microsoft.com/office/drawing/2014/chart" uri="{C3380CC4-5D6E-409C-BE32-E72D297353CC}">
              <c16:uniqueId val="{00000002-9B39-4349-8420-1C781211831F}"/>
            </c:ext>
          </c:extLst>
        </c:ser>
        <c:ser>
          <c:idx val="4"/>
          <c:order val="3"/>
          <c:tx>
            <c:strRef>
              <c:f>'6. Chgs in Tot Share'!$LD$3</c:f>
              <c:strCache>
                <c:ptCount val="1"/>
                <c:pt idx="0">
                  <c:v> Real Secured Personal Loans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Share'!$LD$4:$LD$27</c:f>
              <c:numCache>
                <c:formatCode>0.00%</c:formatCode>
                <c:ptCount val="24"/>
                <c:pt idx="0">
                  <c:v>0</c:v>
                </c:pt>
                <c:pt idx="1">
                  <c:v>-8.7123231778883647E-3</c:v>
                </c:pt>
                <c:pt idx="2">
                  <c:v>-3.057684985009659E-2</c:v>
                </c:pt>
                <c:pt idx="3">
                  <c:v>-8.1960993890332595E-2</c:v>
                </c:pt>
                <c:pt idx="4">
                  <c:v>-9.0910618232499796E-2</c:v>
                </c:pt>
                <c:pt idx="5">
                  <c:v>-9.823829063786213E-2</c:v>
                </c:pt>
                <c:pt idx="6">
                  <c:v>-0.1122068362046615</c:v>
                </c:pt>
                <c:pt idx="7">
                  <c:v>-0.11367371941684255</c:v>
                </c:pt>
                <c:pt idx="8">
                  <c:v>-0.13319448024424407</c:v>
                </c:pt>
                <c:pt idx="9">
                  <c:v>-0.16178159268750533</c:v>
                </c:pt>
                <c:pt idx="10">
                  <c:v>-0.17440120765130038</c:v>
                </c:pt>
                <c:pt idx="11">
                  <c:v>-0.18607941582719212</c:v>
                </c:pt>
                <c:pt idx="12">
                  <c:v>-0.20305659865027523</c:v>
                </c:pt>
                <c:pt idx="13">
                  <c:v>-0.21536611732404035</c:v>
                </c:pt>
                <c:pt idx="14">
                  <c:v>-0.234307577839827</c:v>
                </c:pt>
                <c:pt idx="15">
                  <c:v>-0.24245651732714499</c:v>
                </c:pt>
                <c:pt idx="16">
                  <c:v>-0.24216471221409577</c:v>
                </c:pt>
              </c:numCache>
            </c:numRef>
          </c:val>
          <c:smooth val="0"/>
          <c:extLst>
            <c:ext xmlns:c16="http://schemas.microsoft.com/office/drawing/2014/chart" uri="{C3380CC4-5D6E-409C-BE32-E72D297353CC}">
              <c16:uniqueId val="{00000003-9B39-4349-8420-1C781211831F}"/>
            </c:ext>
          </c:extLst>
        </c:ser>
        <c:ser>
          <c:idx val="5"/>
          <c:order val="4"/>
          <c:tx>
            <c:strRef>
              <c:f>'6. Chgs in Tot Share'!$LE$3</c:f>
              <c:strCache>
                <c:ptCount val="1"/>
                <c:pt idx="0">
                  <c:v> Other Personal Loans </c:v>
                </c:pt>
              </c:strCache>
            </c:strRef>
          </c:tx>
          <c:spPr>
            <a:ln w="28575" cap="rnd">
              <a:solidFill>
                <a:srgbClr val="00B0F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Share'!$LE$4:$LE$27</c:f>
              <c:numCache>
                <c:formatCode>0.00%</c:formatCode>
                <c:ptCount val="24"/>
                <c:pt idx="0">
                  <c:v>0</c:v>
                </c:pt>
                <c:pt idx="1">
                  <c:v>-1.265189419227029E-2</c:v>
                </c:pt>
                <c:pt idx="2">
                  <c:v>-2.1815478449583287E-2</c:v>
                </c:pt>
                <c:pt idx="3">
                  <c:v>-1.0166312597413411E-2</c:v>
                </c:pt>
                <c:pt idx="4">
                  <c:v>-1.859839250481916E-2</c:v>
                </c:pt>
                <c:pt idx="5">
                  <c:v>-2.8192213363828537E-2</c:v>
                </c:pt>
                <c:pt idx="6">
                  <c:v>-5.9173170927451106E-2</c:v>
                </c:pt>
                <c:pt idx="7">
                  <c:v>-8.3548204866004186E-2</c:v>
                </c:pt>
                <c:pt idx="8">
                  <c:v>-0.10401220695359276</c:v>
                </c:pt>
                <c:pt idx="9">
                  <c:v>-0.11981579058242034</c:v>
                </c:pt>
                <c:pt idx="10">
                  <c:v>-0.13719678685103692</c:v>
                </c:pt>
                <c:pt idx="11">
                  <c:v>-0.15679575271063453</c:v>
                </c:pt>
                <c:pt idx="12">
                  <c:v>-0.16523119054460395</c:v>
                </c:pt>
                <c:pt idx="13">
                  <c:v>-0.18175015950776743</c:v>
                </c:pt>
                <c:pt idx="14">
                  <c:v>-0.19757555209014532</c:v>
                </c:pt>
                <c:pt idx="15">
                  <c:v>-0.19459830193078248</c:v>
                </c:pt>
                <c:pt idx="16">
                  <c:v>-0.20733831065473912</c:v>
                </c:pt>
              </c:numCache>
            </c:numRef>
          </c:val>
          <c:smooth val="0"/>
          <c:extLst>
            <c:ext xmlns:c16="http://schemas.microsoft.com/office/drawing/2014/chart" uri="{C3380CC4-5D6E-409C-BE32-E72D297353CC}">
              <c16:uniqueId val="{00000004-9B39-4349-8420-1C781211831F}"/>
            </c:ext>
          </c:extLst>
        </c:ser>
        <c:dLbls>
          <c:showLegendKey val="0"/>
          <c:showVal val="0"/>
          <c:showCatName val="0"/>
          <c:showSerName val="0"/>
          <c:showPercent val="0"/>
          <c:showBubbleSize val="0"/>
        </c:dLbls>
        <c:smooth val="0"/>
        <c:axId val="403139112"/>
        <c:axId val="403136368"/>
      </c:lineChart>
      <c:catAx>
        <c:axId val="403139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6368"/>
        <c:crossesAt val="0"/>
        <c:auto val="1"/>
        <c:lblAlgn val="ctr"/>
        <c:lblOffset val="100"/>
        <c:noMultiLvlLbl val="0"/>
      </c:catAx>
      <c:valAx>
        <c:axId val="4031363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9112"/>
        <c:crosses val="autoZero"/>
        <c:crossBetween val="between"/>
      </c:valAx>
      <c:spPr>
        <a:noFill/>
        <a:ln>
          <a:noFill/>
        </a:ln>
        <a:effectLst/>
      </c:spPr>
    </c:plotArea>
    <c:legend>
      <c:legendPos val="b"/>
      <c:layout>
        <c:manualLayout>
          <c:xMode val="edge"/>
          <c:yMode val="edge"/>
          <c:x val="1.6285540673975262E-2"/>
          <c:y val="0.80639509960968336"/>
          <c:w val="0.94813631415044197"/>
          <c:h val="0.1764129233129526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B2B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319205730236576"/>
          <c:y val="0.14702096202656839"/>
          <c:w val="0.82401074301973698"/>
          <c:h val="0.63811291205291676"/>
        </c:manualLayout>
      </c:layout>
      <c:lineChart>
        <c:grouping val="standard"/>
        <c:varyColors val="0"/>
        <c:ser>
          <c:idx val="0"/>
          <c:order val="0"/>
          <c:tx>
            <c:strRef>
              <c:f>'Qtrly Share Change'!$FP$2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Change'!$FP$3:$FP$23</c:f>
              <c:numCache>
                <c:formatCode>0.00%</c:formatCode>
                <c:ptCount val="21"/>
                <c:pt idx="0">
                  <c:v>0</c:v>
                </c:pt>
                <c:pt idx="1">
                  <c:v>5.2242334563350826E-2</c:v>
                </c:pt>
                <c:pt idx="2">
                  <c:v>3.160558238607987E-2</c:v>
                </c:pt>
                <c:pt idx="3">
                  <c:v>1.2429823706680092E-2</c:v>
                </c:pt>
                <c:pt idx="4">
                  <c:v>-8.4374878386013347E-2</c:v>
                </c:pt>
                <c:pt idx="5">
                  <c:v>-0.16812854633100238</c:v>
                </c:pt>
                <c:pt idx="6">
                  <c:v>-0.23135677393938683</c:v>
                </c:pt>
                <c:pt idx="7">
                  <c:v>-0.24907439646414181</c:v>
                </c:pt>
                <c:pt idx="8">
                  <c:v>-0.28523890047622596</c:v>
                </c:pt>
                <c:pt idx="9">
                  <c:v>-0.29347356793408069</c:v>
                </c:pt>
                <c:pt idx="10">
                  <c:v>-0.30089680363334281</c:v>
                </c:pt>
                <c:pt idx="11">
                  <c:v>-0.34303388938335339</c:v>
                </c:pt>
                <c:pt idx="12">
                  <c:v>-0.39508606185266715</c:v>
                </c:pt>
                <c:pt idx="13">
                  <c:v>-0.40257080369585474</c:v>
                </c:pt>
                <c:pt idx="14">
                  <c:v>-0.42200208076046081</c:v>
                </c:pt>
                <c:pt idx="15">
                  <c:v>-0.4398080708905982</c:v>
                </c:pt>
                <c:pt idx="16">
                  <c:v>-0.46403538977911707</c:v>
                </c:pt>
                <c:pt idx="17">
                  <c:v>-0.4798442844776975</c:v>
                </c:pt>
                <c:pt idx="18">
                  <c:v>-0.5062016216805485</c:v>
                </c:pt>
                <c:pt idx="19">
                  <c:v>-0.51187984308521861</c:v>
                </c:pt>
                <c:pt idx="20">
                  <c:v>-0.47770458530944038</c:v>
                </c:pt>
              </c:numCache>
            </c:numRef>
          </c:val>
          <c:smooth val="0"/>
          <c:extLst>
            <c:ext xmlns:c16="http://schemas.microsoft.com/office/drawing/2014/chart" uri="{C3380CC4-5D6E-409C-BE32-E72D297353CC}">
              <c16:uniqueId val="{00000000-5D00-1545-ABA8-878D80A16466}"/>
            </c:ext>
          </c:extLst>
        </c:ser>
        <c:ser>
          <c:idx val="1"/>
          <c:order val="1"/>
          <c:tx>
            <c:strRef>
              <c:f>'Qtrly Share Change'!$FQ$2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Change'!$FQ$3:$FQ$23</c:f>
              <c:numCache>
                <c:formatCode>0.00%</c:formatCode>
                <c:ptCount val="21"/>
                <c:pt idx="0">
                  <c:v>0</c:v>
                </c:pt>
                <c:pt idx="1">
                  <c:v>-5.141850054345936E-2</c:v>
                </c:pt>
                <c:pt idx="2">
                  <c:v>-3.192543648882145E-2</c:v>
                </c:pt>
                <c:pt idx="3">
                  <c:v>2.1370998337332622E-2</c:v>
                </c:pt>
                <c:pt idx="4">
                  <c:v>0.10686173651650334</c:v>
                </c:pt>
                <c:pt idx="5">
                  <c:v>0.14933240309800494</c:v>
                </c:pt>
                <c:pt idx="6">
                  <c:v>0.14699518562070865</c:v>
                </c:pt>
                <c:pt idx="7">
                  <c:v>0.21219465216025354</c:v>
                </c:pt>
                <c:pt idx="8">
                  <c:v>0.16548694488731169</c:v>
                </c:pt>
                <c:pt idx="9">
                  <c:v>0.1845523444406563</c:v>
                </c:pt>
                <c:pt idx="10">
                  <c:v>0.18999009101549302</c:v>
                </c:pt>
                <c:pt idx="11">
                  <c:v>0.24536922644733913</c:v>
                </c:pt>
                <c:pt idx="12">
                  <c:v>0.26226585656080842</c:v>
                </c:pt>
                <c:pt idx="13">
                  <c:v>0.20920369399437877</c:v>
                </c:pt>
                <c:pt idx="14">
                  <c:v>0.13539862369112293</c:v>
                </c:pt>
                <c:pt idx="15">
                  <c:v>3.2900678631967557E-2</c:v>
                </c:pt>
                <c:pt idx="16">
                  <c:v>1.1109932642351975E-3</c:v>
                </c:pt>
                <c:pt idx="17">
                  <c:v>-8.8034407552953511E-2</c:v>
                </c:pt>
                <c:pt idx="18">
                  <c:v>-0.11922256336331784</c:v>
                </c:pt>
                <c:pt idx="19">
                  <c:v>-0.15717809547919281</c:v>
                </c:pt>
                <c:pt idx="20">
                  <c:v>-0.2036312940332998</c:v>
                </c:pt>
              </c:numCache>
            </c:numRef>
          </c:val>
          <c:smooth val="0"/>
          <c:extLst>
            <c:ext xmlns:c16="http://schemas.microsoft.com/office/drawing/2014/chart" uri="{C3380CC4-5D6E-409C-BE32-E72D297353CC}">
              <c16:uniqueId val="{00000001-5D00-1545-ABA8-878D80A16466}"/>
            </c:ext>
          </c:extLst>
        </c:ser>
        <c:ser>
          <c:idx val="3"/>
          <c:order val="2"/>
          <c:tx>
            <c:strRef>
              <c:f>'Qtrly Share Change'!$FS$2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Change'!$FS$3:$FS$23</c:f>
              <c:numCache>
                <c:formatCode>0.00%</c:formatCode>
                <c:ptCount val="21"/>
                <c:pt idx="0">
                  <c:v>0</c:v>
                </c:pt>
                <c:pt idx="1">
                  <c:v>0.10257348593821487</c:v>
                </c:pt>
                <c:pt idx="2">
                  <c:v>0.27347024754794674</c:v>
                </c:pt>
                <c:pt idx="3">
                  <c:v>0.48225847178501974</c:v>
                </c:pt>
                <c:pt idx="4">
                  <c:v>0.66920670434352292</c:v>
                </c:pt>
                <c:pt idx="5">
                  <c:v>0.79536727294808185</c:v>
                </c:pt>
                <c:pt idx="6">
                  <c:v>0.84926249914834229</c:v>
                </c:pt>
                <c:pt idx="7">
                  <c:v>0.87182968089456492</c:v>
                </c:pt>
                <c:pt idx="8">
                  <c:v>0.94683907310982995</c:v>
                </c:pt>
                <c:pt idx="9">
                  <c:v>1.0391088185959034</c:v>
                </c:pt>
                <c:pt idx="10">
                  <c:v>1.1419948318924762</c:v>
                </c:pt>
                <c:pt idx="11">
                  <c:v>1.258282121883517</c:v>
                </c:pt>
                <c:pt idx="12">
                  <c:v>1.2761852061282106</c:v>
                </c:pt>
                <c:pt idx="13">
                  <c:v>1.2140597316934771</c:v>
                </c:pt>
                <c:pt idx="14">
                  <c:v>1.0925503265877727</c:v>
                </c:pt>
                <c:pt idx="15">
                  <c:v>0.9780820662437465</c:v>
                </c:pt>
                <c:pt idx="16">
                  <c:v>0.90074048311736432</c:v>
                </c:pt>
                <c:pt idx="17">
                  <c:v>0.83491830131985567</c:v>
                </c:pt>
                <c:pt idx="18">
                  <c:v>0.72370434678329243</c:v>
                </c:pt>
                <c:pt idx="19">
                  <c:v>0.61884958296440074</c:v>
                </c:pt>
                <c:pt idx="20">
                  <c:v>0.55996512108498886</c:v>
                </c:pt>
              </c:numCache>
            </c:numRef>
          </c:val>
          <c:smooth val="0"/>
          <c:extLst>
            <c:ext xmlns:c16="http://schemas.microsoft.com/office/drawing/2014/chart" uri="{C3380CC4-5D6E-409C-BE32-E72D297353CC}">
              <c16:uniqueId val="{00000002-5D00-1545-ABA8-878D80A16466}"/>
            </c:ext>
          </c:extLst>
        </c:ser>
        <c:ser>
          <c:idx val="4"/>
          <c:order val="3"/>
          <c:tx>
            <c:strRef>
              <c:f>'Qtrly Share Change'!$FT$2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Change'!$FT$3:$FT$23</c:f>
              <c:numCache>
                <c:formatCode>0.00%</c:formatCode>
                <c:ptCount val="21"/>
                <c:pt idx="0">
                  <c:v>0</c:v>
                </c:pt>
                <c:pt idx="1">
                  <c:v>5.2154972394049356E-2</c:v>
                </c:pt>
                <c:pt idx="2">
                  <c:v>6.6742990209693431E-2</c:v>
                </c:pt>
                <c:pt idx="3">
                  <c:v>8.1363556507891469E-2</c:v>
                </c:pt>
                <c:pt idx="4">
                  <c:v>0.14286973693756136</c:v>
                </c:pt>
                <c:pt idx="5">
                  <c:v>0.16100559559715849</c:v>
                </c:pt>
                <c:pt idx="6">
                  <c:v>0.15492393239805607</c:v>
                </c:pt>
                <c:pt idx="7">
                  <c:v>0.12619108999567905</c:v>
                </c:pt>
                <c:pt idx="8">
                  <c:v>0.13290638517184963</c:v>
                </c:pt>
                <c:pt idx="9">
                  <c:v>0.13040474080222997</c:v>
                </c:pt>
                <c:pt idx="10">
                  <c:v>0.10016439408873916</c:v>
                </c:pt>
                <c:pt idx="11">
                  <c:v>9.6862878633434971E-2</c:v>
                </c:pt>
                <c:pt idx="12">
                  <c:v>9.3950121077160095E-2</c:v>
                </c:pt>
                <c:pt idx="13">
                  <c:v>6.6111563017120303E-2</c:v>
                </c:pt>
                <c:pt idx="14">
                  <c:v>1.4317391321613724E-2</c:v>
                </c:pt>
                <c:pt idx="15">
                  <c:v>-3.5860624053690102E-2</c:v>
                </c:pt>
                <c:pt idx="16">
                  <c:v>-0.1148824455550547</c:v>
                </c:pt>
                <c:pt idx="17">
                  <c:v>-0.14404365308896225</c:v>
                </c:pt>
                <c:pt idx="18">
                  <c:v>-0.19184062786702158</c:v>
                </c:pt>
                <c:pt idx="19">
                  <c:v>-0.23163548635814679</c:v>
                </c:pt>
                <c:pt idx="20">
                  <c:v>-0.26962249936359933</c:v>
                </c:pt>
              </c:numCache>
            </c:numRef>
          </c:val>
          <c:smooth val="0"/>
          <c:extLst>
            <c:ext xmlns:c16="http://schemas.microsoft.com/office/drawing/2014/chart" uri="{C3380CC4-5D6E-409C-BE32-E72D297353CC}">
              <c16:uniqueId val="{00000003-5D00-1545-ABA8-878D80A16466}"/>
            </c:ext>
          </c:extLst>
        </c:ser>
        <c:ser>
          <c:idx val="5"/>
          <c:order val="4"/>
          <c:tx>
            <c:strRef>
              <c:f>'Qtrly Share Change'!$FU$2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Change'!$FU$3:$FU$23</c:f>
              <c:numCache>
                <c:formatCode>0.00%</c:formatCode>
                <c:ptCount val="21"/>
                <c:pt idx="0">
                  <c:v>0</c:v>
                </c:pt>
                <c:pt idx="1">
                  <c:v>-1.8353234345597273E-2</c:v>
                </c:pt>
                <c:pt idx="2">
                  <c:v>-4.8436650691825622E-2</c:v>
                </c:pt>
                <c:pt idx="3">
                  <c:v>7.6017729206843979E-2</c:v>
                </c:pt>
                <c:pt idx="4">
                  <c:v>6.6571871985132175E-2</c:v>
                </c:pt>
                <c:pt idx="5">
                  <c:v>5.5444952499316344E-2</c:v>
                </c:pt>
                <c:pt idx="6">
                  <c:v>1.4980808838111594E-2</c:v>
                </c:pt>
                <c:pt idx="7">
                  <c:v>-1.8768062394164307E-2</c:v>
                </c:pt>
                <c:pt idx="8">
                  <c:v>-4.6691148540489717E-2</c:v>
                </c:pt>
                <c:pt idx="9">
                  <c:v>-7.7681908733640545E-2</c:v>
                </c:pt>
                <c:pt idx="10">
                  <c:v>-0.12007218180375055</c:v>
                </c:pt>
                <c:pt idx="11">
                  <c:v>-0.14685434439089332</c:v>
                </c:pt>
                <c:pt idx="12">
                  <c:v>-0.16788196212059481</c:v>
                </c:pt>
                <c:pt idx="13">
                  <c:v>-0.19193192404264156</c:v>
                </c:pt>
                <c:pt idx="14">
                  <c:v>-0.23385806313968113</c:v>
                </c:pt>
                <c:pt idx="15">
                  <c:v>-0.26868208485717354</c:v>
                </c:pt>
                <c:pt idx="16">
                  <c:v>-0.27611689139060414</c:v>
                </c:pt>
                <c:pt idx="17">
                  <c:v>-0.31195648485222721</c:v>
                </c:pt>
                <c:pt idx="18">
                  <c:v>-0.35630551902709867</c:v>
                </c:pt>
                <c:pt idx="19">
                  <c:v>-0.38951861464282039</c:v>
                </c:pt>
                <c:pt idx="20">
                  <c:v>-0.41099530931552763</c:v>
                </c:pt>
              </c:numCache>
            </c:numRef>
          </c:val>
          <c:smooth val="0"/>
          <c:extLst>
            <c:ext xmlns:c16="http://schemas.microsoft.com/office/drawing/2014/chart" uri="{C3380CC4-5D6E-409C-BE32-E72D297353CC}">
              <c16:uniqueId val="{00000004-5D00-1545-ABA8-878D80A16466}"/>
            </c:ext>
          </c:extLst>
        </c:ser>
        <c:dLbls>
          <c:showLegendKey val="0"/>
          <c:showVal val="0"/>
          <c:showCatName val="0"/>
          <c:showSerName val="0"/>
          <c:showPercent val="0"/>
          <c:showBubbleSize val="0"/>
        </c:dLbls>
        <c:smooth val="0"/>
        <c:axId val="403139112"/>
        <c:axId val="403136368"/>
      </c:lineChart>
      <c:catAx>
        <c:axId val="403139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6368"/>
        <c:crossesAt val="0"/>
        <c:auto val="1"/>
        <c:lblAlgn val="ctr"/>
        <c:lblOffset val="100"/>
        <c:noMultiLvlLbl val="0"/>
      </c:catAx>
      <c:valAx>
        <c:axId val="4031363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139112"/>
        <c:crosses val="autoZero"/>
        <c:crossBetween val="between"/>
      </c:valAx>
      <c:spPr>
        <a:noFill/>
        <a:ln>
          <a:noFill/>
        </a:ln>
        <a:effectLst/>
      </c:spPr>
    </c:plotArea>
    <c:legend>
      <c:legendPos val="b"/>
      <c:layout>
        <c:manualLayout>
          <c:xMode val="edge"/>
          <c:yMode val="edge"/>
          <c:x val="0.27363898664400366"/>
          <c:y val="0.78532307121031208"/>
          <c:w val="0.45272202671199269"/>
          <c:h val="0.1978545001210905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Canadian Tire Financial Services</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'6. Chgs in Tot Share'!$LH$3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Share'!$LH$4:$LH$27</c:f>
              <c:numCache>
                <c:formatCode>0.00%</c:formatCode>
                <c:ptCount val="24"/>
                <c:pt idx="0">
                  <c:v>0</c:v>
                </c:pt>
                <c:pt idx="1">
                  <c:v>-7.7812995277537572E-2</c:v>
                </c:pt>
                <c:pt idx="2">
                  <c:v>-6.5715918795889963E-2</c:v>
                </c:pt>
                <c:pt idx="3">
                  <c:v>-6.2079516837362063E-2</c:v>
                </c:pt>
                <c:pt idx="4">
                  <c:v>-6.7810445297105684E-2</c:v>
                </c:pt>
                <c:pt idx="5">
                  <c:v>-2.5530026511258557E-2</c:v>
                </c:pt>
                <c:pt idx="6">
                  <c:v>3.0975586311170242E-2</c:v>
                </c:pt>
                <c:pt idx="7">
                  <c:v>2.7684965405519457E-2</c:v>
                </c:pt>
                <c:pt idx="8">
                  <c:v>-1.5477324146522363E-2</c:v>
                </c:pt>
                <c:pt idx="9">
                  <c:v>-0.1035247674806638</c:v>
                </c:pt>
                <c:pt idx="10">
                  <c:v>-0.1296553889260639</c:v>
                </c:pt>
                <c:pt idx="11">
                  <c:v>-0.13870240131720021</c:v>
                </c:pt>
                <c:pt idx="12">
                  <c:v>-0.1913773172095859</c:v>
                </c:pt>
                <c:pt idx="13">
                  <c:v>-0.21725897286190007</c:v>
                </c:pt>
                <c:pt idx="14">
                  <c:v>-0.23050879088877388</c:v>
                </c:pt>
                <c:pt idx="15">
                  <c:v>-0.26538549408766071</c:v>
                </c:pt>
                <c:pt idx="16">
                  <c:v>-0.28364978368904409</c:v>
                </c:pt>
              </c:numCache>
            </c:numRef>
          </c:val>
          <c:smooth val="0"/>
          <c:extLst>
            <c:ext xmlns:c16="http://schemas.microsoft.com/office/drawing/2014/chart" uri="{C3380CC4-5D6E-409C-BE32-E72D297353CC}">
              <c16:uniqueId val="{00000000-DC25-AF49-9F5D-756568E5B07D}"/>
            </c:ext>
          </c:extLst>
        </c:ser>
        <c:ser>
          <c:idx val="8"/>
          <c:order val="1"/>
          <c:tx>
            <c:strRef>
              <c:f>'6. Chgs in Tot Share'!$LI$3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Share'!$LI$4:$LI$27</c:f>
              <c:numCache>
                <c:formatCode>0.00%</c:formatCode>
                <c:ptCount val="24"/>
                <c:pt idx="0">
                  <c:v>0</c:v>
                </c:pt>
                <c:pt idx="1">
                  <c:v>1.3151287587652412E-3</c:v>
                </c:pt>
                <c:pt idx="2">
                  <c:v>6.8096124343804743E-2</c:v>
                </c:pt>
                <c:pt idx="3">
                  <c:v>5.7418864936314838E-2</c:v>
                </c:pt>
                <c:pt idx="4">
                  <c:v>4.5824039633479752E-2</c:v>
                </c:pt>
                <c:pt idx="5">
                  <c:v>5.1299122744116549E-2</c:v>
                </c:pt>
                <c:pt idx="6">
                  <c:v>3.8460282832502017E-2</c:v>
                </c:pt>
                <c:pt idx="7">
                  <c:v>3.2727919679244134E-2</c:v>
                </c:pt>
                <c:pt idx="8">
                  <c:v>2.6345828856636454E-2</c:v>
                </c:pt>
                <c:pt idx="9">
                  <c:v>2.4262922859922792E-2</c:v>
                </c:pt>
                <c:pt idx="10">
                  <c:v>2.3715723635724269E-2</c:v>
                </c:pt>
                <c:pt idx="11">
                  <c:v>2.2952452781357432E-2</c:v>
                </c:pt>
                <c:pt idx="12">
                  <c:v>2.4089904010635627E-2</c:v>
                </c:pt>
                <c:pt idx="13">
                  <c:v>1.9293528976343732E-2</c:v>
                </c:pt>
                <c:pt idx="14">
                  <c:v>1.2077934302535674E-2</c:v>
                </c:pt>
                <c:pt idx="15">
                  <c:v>1.1383714204425429E-2</c:v>
                </c:pt>
                <c:pt idx="16">
                  <c:v>1.3220519681931881E-2</c:v>
                </c:pt>
              </c:numCache>
            </c:numRef>
          </c:val>
          <c:smooth val="0"/>
          <c:extLst>
            <c:ext xmlns:c16="http://schemas.microsoft.com/office/drawing/2014/chart" uri="{C3380CC4-5D6E-409C-BE32-E72D297353CC}">
              <c16:uniqueId val="{00000001-DC25-AF49-9F5D-756568E5B07D}"/>
            </c:ext>
          </c:extLst>
        </c:ser>
        <c:ser>
          <c:idx val="2"/>
          <c:order val="2"/>
          <c:tx>
            <c:strRef>
              <c:f>'6. Chgs in Tot Share'!$LL$3</c:f>
              <c:strCache>
                <c:ptCount val="1"/>
                <c:pt idx="0">
                  <c:v> Personal Loans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Share'!$LL$4:$LL$27</c:f>
              <c:numCache>
                <c:formatCode>0.00%</c:formatCode>
                <c:ptCount val="24"/>
                <c:pt idx="0">
                  <c:v>0</c:v>
                </c:pt>
                <c:pt idx="1">
                  <c:v>2.3836140091143532E-2</c:v>
                </c:pt>
                <c:pt idx="2">
                  <c:v>3.9174363946833546E-2</c:v>
                </c:pt>
                <c:pt idx="3">
                  <c:v>1.043045982697679E-2</c:v>
                </c:pt>
                <c:pt idx="4">
                  <c:v>6.5302544356102095E-3</c:v>
                </c:pt>
                <c:pt idx="5">
                  <c:v>1.7316622337021245E-4</c:v>
                </c:pt>
                <c:pt idx="6">
                  <c:v>1.0498637703322652E-2</c:v>
                </c:pt>
                <c:pt idx="7">
                  <c:v>2.1210377033325949E-2</c:v>
                </c:pt>
                <c:pt idx="8">
                  <c:v>2.6329960862339873E-2</c:v>
                </c:pt>
                <c:pt idx="9">
                  <c:v>2.2405337527651521E-2</c:v>
                </c:pt>
                <c:pt idx="10">
                  <c:v>2.4219770845989145E-2</c:v>
                </c:pt>
                <c:pt idx="11">
                  <c:v>2.6827504267708233E-2</c:v>
                </c:pt>
                <c:pt idx="12">
                  <c:v>1.9108939848292508E-2</c:v>
                </c:pt>
                <c:pt idx="13">
                  <c:v>3.4153644443765042E-2</c:v>
                </c:pt>
                <c:pt idx="14">
                  <c:v>5.4948795368799451E-2</c:v>
                </c:pt>
                <c:pt idx="15">
                  <c:v>3.2829919424713402E-2</c:v>
                </c:pt>
                <c:pt idx="16">
                  <c:v>2.5556564472360443E-2</c:v>
                </c:pt>
              </c:numCache>
            </c:numRef>
          </c:val>
          <c:smooth val="0"/>
          <c:extLst>
            <c:ext xmlns:c16="http://schemas.microsoft.com/office/drawing/2014/chart" uri="{C3380CC4-5D6E-409C-BE32-E72D297353CC}">
              <c16:uniqueId val="{00000002-DC25-AF49-9F5D-756568E5B07D}"/>
            </c:ext>
          </c:extLst>
        </c:ser>
        <c:dLbls>
          <c:showLegendKey val="0"/>
          <c:showVal val="0"/>
          <c:showCatName val="0"/>
          <c:showSerName val="0"/>
          <c:showPercent val="0"/>
          <c:showBubbleSize val="0"/>
        </c:dLbls>
        <c:smooth val="0"/>
        <c:axId val="403876144"/>
        <c:axId val="403874184"/>
      </c:lineChart>
      <c:catAx>
        <c:axId val="40387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4184"/>
        <c:crossesAt val="0"/>
        <c:auto val="1"/>
        <c:lblAlgn val="ctr"/>
        <c:lblOffset val="100"/>
        <c:noMultiLvlLbl val="0"/>
      </c:catAx>
      <c:valAx>
        <c:axId val="4038741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Canadian Tire Financial Services</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'Qtrly Share Change'!$FX$2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Change'!$FX$3:$FX$23</c:f>
              <c:numCache>
                <c:formatCode>0.00%</c:formatCode>
                <c:ptCount val="21"/>
                <c:pt idx="0">
                  <c:v>0</c:v>
                </c:pt>
                <c:pt idx="1">
                  <c:v>-3.876925629905887E-2</c:v>
                </c:pt>
                <c:pt idx="2">
                  <c:v>-5.4773845056436433E-2</c:v>
                </c:pt>
                <c:pt idx="3">
                  <c:v>-4.4585313722131849E-2</c:v>
                </c:pt>
                <c:pt idx="4">
                  <c:v>-7.2699072889984458E-3</c:v>
                </c:pt>
                <c:pt idx="5">
                  <c:v>-8.2569522216054875E-2</c:v>
                </c:pt>
                <c:pt idx="6">
                  <c:v>-0.15636830798403287</c:v>
                </c:pt>
                <c:pt idx="7">
                  <c:v>-0.1778317684286885</c:v>
                </c:pt>
                <c:pt idx="8">
                  <c:v>-0.20257751651470024</c:v>
                </c:pt>
                <c:pt idx="9">
                  <c:v>-0.21449970101857332</c:v>
                </c:pt>
                <c:pt idx="10">
                  <c:v>-0.24279801321524497</c:v>
                </c:pt>
                <c:pt idx="11">
                  <c:v>-0.2752805757653306</c:v>
                </c:pt>
                <c:pt idx="12">
                  <c:v>-0.28953580144956925</c:v>
                </c:pt>
                <c:pt idx="13">
                  <c:v>-0.29012705970833724</c:v>
                </c:pt>
                <c:pt idx="14">
                  <c:v>-0.30337044274900316</c:v>
                </c:pt>
                <c:pt idx="15">
                  <c:v>-0.36661650130673434</c:v>
                </c:pt>
                <c:pt idx="16">
                  <c:v>-0.40593664287837022</c:v>
                </c:pt>
                <c:pt idx="17">
                  <c:v>-0.34699707607489011</c:v>
                </c:pt>
                <c:pt idx="18">
                  <c:v>-0.43218738073504398</c:v>
                </c:pt>
                <c:pt idx="19">
                  <c:v>-0.48783173605147279</c:v>
                </c:pt>
                <c:pt idx="20">
                  <c:v>-0.53307131082727865</c:v>
                </c:pt>
              </c:numCache>
            </c:numRef>
          </c:val>
          <c:smooth val="0"/>
          <c:extLst>
            <c:ext xmlns:c16="http://schemas.microsoft.com/office/drawing/2014/chart" uri="{C3380CC4-5D6E-409C-BE32-E72D297353CC}">
              <c16:uniqueId val="{00000000-2D97-A44D-A14D-32B107F0CEED}"/>
            </c:ext>
          </c:extLst>
        </c:ser>
        <c:ser>
          <c:idx val="8"/>
          <c:order val="1"/>
          <c:tx>
            <c:strRef>
              <c:f>'Qtrly Share Change'!$FY$2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Change'!$FY$3:$FY$23</c:f>
              <c:numCache>
                <c:formatCode>0.00%</c:formatCode>
                <c:ptCount val="21"/>
                <c:pt idx="0">
                  <c:v>0</c:v>
                </c:pt>
                <c:pt idx="1">
                  <c:v>1.8456789193368642E-2</c:v>
                </c:pt>
                <c:pt idx="2">
                  <c:v>1.9857924087540307E-2</c:v>
                </c:pt>
                <c:pt idx="3">
                  <c:v>1.2654343832831229E-3</c:v>
                </c:pt>
                <c:pt idx="4">
                  <c:v>2.2954746766722764E-3</c:v>
                </c:pt>
                <c:pt idx="5">
                  <c:v>-2.0960513087276808E-4</c:v>
                </c:pt>
                <c:pt idx="6">
                  <c:v>-1.0712242483970071E-2</c:v>
                </c:pt>
                <c:pt idx="7">
                  <c:v>-5.3362138028208862E-2</c:v>
                </c:pt>
                <c:pt idx="8">
                  <c:v>-2.1797303474910875E-2</c:v>
                </c:pt>
                <c:pt idx="9">
                  <c:v>4.9612148364385565E-2</c:v>
                </c:pt>
                <c:pt idx="10">
                  <c:v>6.499863836567718E-2</c:v>
                </c:pt>
                <c:pt idx="11">
                  <c:v>6.3079593965561648E-2</c:v>
                </c:pt>
                <c:pt idx="12">
                  <c:v>7.1684512338041934E-2</c:v>
                </c:pt>
                <c:pt idx="13">
                  <c:v>3.313663573094059E-2</c:v>
                </c:pt>
                <c:pt idx="14">
                  <c:v>-1.989490120467878E-2</c:v>
                </c:pt>
                <c:pt idx="15">
                  <c:v>-2.8877723999311409E-2</c:v>
                </c:pt>
                <c:pt idx="16">
                  <c:v>2.6883014803018791E-2</c:v>
                </c:pt>
                <c:pt idx="17">
                  <c:v>8.4719134006181578E-3</c:v>
                </c:pt>
                <c:pt idx="18">
                  <c:v>-5.3154591291540518E-3</c:v>
                </c:pt>
                <c:pt idx="19">
                  <c:v>-5.4834815878648212E-3</c:v>
                </c:pt>
                <c:pt idx="20">
                  <c:v>-1.9447884710149226E-2</c:v>
                </c:pt>
              </c:numCache>
            </c:numRef>
          </c:val>
          <c:smooth val="0"/>
          <c:extLst>
            <c:ext xmlns:c16="http://schemas.microsoft.com/office/drawing/2014/chart" uri="{C3380CC4-5D6E-409C-BE32-E72D297353CC}">
              <c16:uniqueId val="{00000001-2D97-A44D-A14D-32B107F0CEED}"/>
            </c:ext>
          </c:extLst>
        </c:ser>
        <c:ser>
          <c:idx val="0"/>
          <c:order val="2"/>
          <c:tx>
            <c:strRef>
              <c:f>'Qtrly Share Change'!$GB$2</c:f>
              <c:strCache>
                <c:ptCount val="1"/>
                <c:pt idx="0">
                  <c:v>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Change'!$GB$3:$GB$23</c:f>
              <c:numCache>
                <c:formatCode>0.00%</c:formatCode>
                <c:ptCount val="21"/>
                <c:pt idx="0">
                  <c:v>0</c:v>
                </c:pt>
                <c:pt idx="1">
                  <c:v>-1.3185211277432761E-2</c:v>
                </c:pt>
                <c:pt idx="2">
                  <c:v>-2.5321834614379521E-2</c:v>
                </c:pt>
                <c:pt idx="3">
                  <c:v>-4.5064486130920935E-2</c:v>
                </c:pt>
                <c:pt idx="4">
                  <c:v>-3.0829615478052519E-2</c:v>
                </c:pt>
                <c:pt idx="5">
                  <c:v>-4.6450157352853454E-2</c:v>
                </c:pt>
                <c:pt idx="6">
                  <c:v>-4.7929946278917786E-2</c:v>
                </c:pt>
                <c:pt idx="7">
                  <c:v>-4.1387177697302782E-2</c:v>
                </c:pt>
                <c:pt idx="8">
                  <c:v>-1.7546406020167171E-2</c:v>
                </c:pt>
                <c:pt idx="9">
                  <c:v>-2.3773544925143289E-2</c:v>
                </c:pt>
                <c:pt idx="10">
                  <c:v>-1.783358063141283E-2</c:v>
                </c:pt>
                <c:pt idx="11">
                  <c:v>-1.4027339866389057E-2</c:v>
                </c:pt>
                <c:pt idx="12">
                  <c:v>-9.421651804662938E-2</c:v>
                </c:pt>
                <c:pt idx="13">
                  <c:v>-8.420452144888485E-2</c:v>
                </c:pt>
                <c:pt idx="14">
                  <c:v>-6.1353871763775776E-2</c:v>
                </c:pt>
                <c:pt idx="15">
                  <c:v>-5.0956131064468939E-2</c:v>
                </c:pt>
                <c:pt idx="16">
                  <c:v>-4.1077386973863622E-2</c:v>
                </c:pt>
                <c:pt idx="17">
                  <c:v>-4.0933928048774805E-2</c:v>
                </c:pt>
                <c:pt idx="18">
                  <c:v>-2.9075996282527074E-2</c:v>
                </c:pt>
                <c:pt idx="19">
                  <c:v>-3.2491771960428156E-2</c:v>
                </c:pt>
                <c:pt idx="20">
                  <c:v>-1.8296238159531172E-2</c:v>
                </c:pt>
              </c:numCache>
            </c:numRef>
          </c:val>
          <c:smooth val="0"/>
          <c:extLst>
            <c:ext xmlns:c16="http://schemas.microsoft.com/office/drawing/2014/chart" uri="{C3380CC4-5D6E-409C-BE32-E72D297353CC}">
              <c16:uniqueId val="{00000002-2D97-A44D-A14D-32B107F0CEED}"/>
            </c:ext>
          </c:extLst>
        </c:ser>
        <c:dLbls>
          <c:showLegendKey val="0"/>
          <c:showVal val="0"/>
          <c:showCatName val="0"/>
          <c:showSerName val="0"/>
          <c:showPercent val="0"/>
          <c:showBubbleSize val="0"/>
        </c:dLbls>
        <c:smooth val="0"/>
        <c:axId val="403876144"/>
        <c:axId val="403874184"/>
      </c:lineChart>
      <c:catAx>
        <c:axId val="40387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4184"/>
        <c:crossesAt val="0"/>
        <c:auto val="1"/>
        <c:lblAlgn val="ctr"/>
        <c:lblOffset val="100"/>
        <c:noMultiLvlLbl val="0"/>
      </c:catAx>
      <c:valAx>
        <c:axId val="4038741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ICICI</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'6. Chgs in Tot Share'!$LO$3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Share'!$LO$4:$LO$27</c:f>
              <c:numCache>
                <c:formatCode>0.00%</c:formatCode>
                <c:ptCount val="24"/>
                <c:pt idx="0">
                  <c:v>0</c:v>
                </c:pt>
                <c:pt idx="1">
                  <c:v>-4.236773036024784E-3</c:v>
                </c:pt>
                <c:pt idx="2">
                  <c:v>-6.0952600543382973E-2</c:v>
                </c:pt>
                <c:pt idx="3">
                  <c:v>-0.11809282540637786</c:v>
                </c:pt>
                <c:pt idx="4">
                  <c:v>-0.11804965333439885</c:v>
                </c:pt>
                <c:pt idx="5">
                  <c:v>-9.1692082118515539E-2</c:v>
                </c:pt>
                <c:pt idx="6">
                  <c:v>-0.11131036304674304</c:v>
                </c:pt>
                <c:pt idx="7">
                  <c:v>-0.11945338025881674</c:v>
                </c:pt>
                <c:pt idx="8">
                  <c:v>-9.3881494414959757E-2</c:v>
                </c:pt>
                <c:pt idx="9">
                  <c:v>-3.0559996487859103E-2</c:v>
                </c:pt>
                <c:pt idx="10">
                  <c:v>-9.3414912549195539E-2</c:v>
                </c:pt>
                <c:pt idx="11">
                  <c:v>-0.14499130663633933</c:v>
                </c:pt>
                <c:pt idx="12">
                  <c:v>-0.13775845285159768</c:v>
                </c:pt>
                <c:pt idx="13">
                  <c:v>-8.5749153649130452E-2</c:v>
                </c:pt>
                <c:pt idx="14">
                  <c:v>-0.11618269256317415</c:v>
                </c:pt>
                <c:pt idx="15">
                  <c:v>-0.16386641719070794</c:v>
                </c:pt>
                <c:pt idx="16">
                  <c:v>-0.16098545571279194</c:v>
                </c:pt>
              </c:numCache>
            </c:numRef>
          </c:val>
          <c:smooth val="0"/>
          <c:extLst>
            <c:ext xmlns:c16="http://schemas.microsoft.com/office/drawing/2014/chart" uri="{C3380CC4-5D6E-409C-BE32-E72D297353CC}">
              <c16:uniqueId val="{00000000-7F50-7649-B9F8-7A4D2F3A0FFF}"/>
            </c:ext>
          </c:extLst>
        </c:ser>
        <c:ser>
          <c:idx val="8"/>
          <c:order val="1"/>
          <c:tx>
            <c:strRef>
              <c:f>'6. Chgs in Tot Share'!$LP$3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Share'!$LP$4:$LP$27</c:f>
              <c:numCache>
                <c:formatCode>0.00%</c:formatCode>
                <c:ptCount val="24"/>
                <c:pt idx="0">
                  <c:v>0</c:v>
                </c:pt>
                <c:pt idx="1">
                  <c:v>-2.698689122695663E-2</c:v>
                </c:pt>
                <c:pt idx="2">
                  <c:v>-1.3409927510205158E-3</c:v>
                </c:pt>
                <c:pt idx="3">
                  <c:v>3.555510895106122E-3</c:v>
                </c:pt>
                <c:pt idx="4">
                  <c:v>-1.1175785168585776E-2</c:v>
                </c:pt>
                <c:pt idx="5">
                  <c:v>-3.6841414098867112E-2</c:v>
                </c:pt>
                <c:pt idx="6">
                  <c:v>-8.1047645462971316E-2</c:v>
                </c:pt>
                <c:pt idx="7">
                  <c:v>-0.11631013470771183</c:v>
                </c:pt>
                <c:pt idx="8">
                  <c:v>-0.13470400813907088</c:v>
                </c:pt>
                <c:pt idx="9">
                  <c:v>-0.1482709296523311</c:v>
                </c:pt>
                <c:pt idx="10">
                  <c:v>-0.13555070454515222</c:v>
                </c:pt>
                <c:pt idx="11">
                  <c:v>-0.13145082584777107</c:v>
                </c:pt>
                <c:pt idx="12">
                  <c:v>-0.13329007354724159</c:v>
                </c:pt>
                <c:pt idx="13">
                  <c:v>-0.14217336209530365</c:v>
                </c:pt>
                <c:pt idx="14">
                  <c:v>-0.15390564605351906</c:v>
                </c:pt>
                <c:pt idx="15">
                  <c:v>-0.1504386585704085</c:v>
                </c:pt>
                <c:pt idx="16">
                  <c:v>-0.15945234532475541</c:v>
                </c:pt>
              </c:numCache>
            </c:numRef>
          </c:val>
          <c:smooth val="0"/>
          <c:extLst>
            <c:ext xmlns:c16="http://schemas.microsoft.com/office/drawing/2014/chart" uri="{C3380CC4-5D6E-409C-BE32-E72D297353CC}">
              <c16:uniqueId val="{00000001-7F50-7649-B9F8-7A4D2F3A0FFF}"/>
            </c:ext>
          </c:extLst>
        </c:ser>
        <c:ser>
          <c:idx val="11"/>
          <c:order val="2"/>
          <c:tx>
            <c:strRef>
              <c:f>'6. Chgs in Tot Share'!$LR$3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Share'!$LR$4:$LR$27</c:f>
              <c:numCache>
                <c:formatCode>0.00%</c:formatCode>
                <c:ptCount val="24"/>
                <c:pt idx="0">
                  <c:v>0</c:v>
                </c:pt>
                <c:pt idx="1">
                  <c:v>-2.3763543599402822E-3</c:v>
                </c:pt>
                <c:pt idx="2">
                  <c:v>7.9387856083130742E-4</c:v>
                </c:pt>
                <c:pt idx="3">
                  <c:v>3.3707453845006302E-3</c:v>
                </c:pt>
                <c:pt idx="4">
                  <c:v>1.00526741074481E-2</c:v>
                </c:pt>
                <c:pt idx="5">
                  <c:v>1.1766782080250707E-2</c:v>
                </c:pt>
                <c:pt idx="6">
                  <c:v>9.8189863279033365E-3</c:v>
                </c:pt>
                <c:pt idx="7">
                  <c:v>7.5684751277252773E-3</c:v>
                </c:pt>
                <c:pt idx="8">
                  <c:v>2.2179292399088736E-3</c:v>
                </c:pt>
                <c:pt idx="9">
                  <c:v>-4.1628444141288039E-3</c:v>
                </c:pt>
                <c:pt idx="10">
                  <c:v>-1.2501507807926863E-2</c:v>
                </c:pt>
                <c:pt idx="11">
                  <c:v>-1.1011972233968277E-2</c:v>
                </c:pt>
                <c:pt idx="12">
                  <c:v>-1.1504796874646032E-2</c:v>
                </c:pt>
                <c:pt idx="13">
                  <c:v>-7.6668785501463827E-3</c:v>
                </c:pt>
                <c:pt idx="14">
                  <c:v>-6.0404414117706442E-3</c:v>
                </c:pt>
                <c:pt idx="15">
                  <c:v>-3.510170394968583E-3</c:v>
                </c:pt>
                <c:pt idx="16">
                  <c:v>-1.4296017534169614E-3</c:v>
                </c:pt>
              </c:numCache>
            </c:numRef>
          </c:val>
          <c:smooth val="0"/>
          <c:extLst>
            <c:ext xmlns:c16="http://schemas.microsoft.com/office/drawing/2014/chart" uri="{C3380CC4-5D6E-409C-BE32-E72D297353CC}">
              <c16:uniqueId val="{00000002-7F50-7649-B9F8-7A4D2F3A0FFF}"/>
            </c:ext>
          </c:extLst>
        </c:ser>
        <c:ser>
          <c:idx val="13"/>
          <c:order val="3"/>
          <c:tx>
            <c:strRef>
              <c:f>'6. Chgs in Tot Share'!$LS$3</c:f>
              <c:strCache>
                <c:ptCount val="1"/>
                <c:pt idx="0">
                  <c:v> Personal Loans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Share'!$LS$4:$LS$27</c:f>
              <c:numCache>
                <c:formatCode>0.00%</c:formatCode>
                <c:ptCount val="24"/>
                <c:pt idx="0">
                  <c:v>0</c:v>
                </c:pt>
                <c:pt idx="1">
                  <c:v>-0.33754398319472462</c:v>
                </c:pt>
                <c:pt idx="2">
                  <c:v>-0.28662945628441372</c:v>
                </c:pt>
                <c:pt idx="3">
                  <c:v>-0.23161830653648674</c:v>
                </c:pt>
                <c:pt idx="4">
                  <c:v>-0.25335189251026458</c:v>
                </c:pt>
                <c:pt idx="5">
                  <c:v>-0.24349116643835989</c:v>
                </c:pt>
                <c:pt idx="6">
                  <c:v>-0.23581205031406779</c:v>
                </c:pt>
                <c:pt idx="7">
                  <c:v>-0.24017621259643124</c:v>
                </c:pt>
                <c:pt idx="8">
                  <c:v>-0.20487721311302715</c:v>
                </c:pt>
                <c:pt idx="9">
                  <c:v>-0.20452225556521447</c:v>
                </c:pt>
                <c:pt idx="10">
                  <c:v>-0.19132141185846452</c:v>
                </c:pt>
                <c:pt idx="11">
                  <c:v>-0.16705243291213034</c:v>
                </c:pt>
                <c:pt idx="12">
                  <c:v>-0.21005213436668943</c:v>
                </c:pt>
                <c:pt idx="13">
                  <c:v>-0.16427631454929859</c:v>
                </c:pt>
                <c:pt idx="14">
                  <c:v>-0.16127642964798172</c:v>
                </c:pt>
                <c:pt idx="15">
                  <c:v>-0.13513582601387647</c:v>
                </c:pt>
                <c:pt idx="16">
                  <c:v>-0.14175203584979953</c:v>
                </c:pt>
              </c:numCache>
            </c:numRef>
          </c:val>
          <c:smooth val="0"/>
          <c:extLst>
            <c:ext xmlns:c16="http://schemas.microsoft.com/office/drawing/2014/chart" uri="{C3380CC4-5D6E-409C-BE32-E72D297353CC}">
              <c16:uniqueId val="{00000003-7F50-7649-B9F8-7A4D2F3A0FFF}"/>
            </c:ext>
          </c:extLst>
        </c:ser>
        <c:dLbls>
          <c:showLegendKey val="0"/>
          <c:showVal val="0"/>
          <c:showCatName val="0"/>
          <c:showSerName val="0"/>
          <c:showPercent val="0"/>
          <c:showBubbleSize val="0"/>
        </c:dLbls>
        <c:smooth val="0"/>
        <c:axId val="403874576"/>
        <c:axId val="403875752"/>
      </c:lineChart>
      <c:catAx>
        <c:axId val="40387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5752"/>
        <c:crossesAt val="0"/>
        <c:auto val="1"/>
        <c:lblAlgn val="ctr"/>
        <c:lblOffset val="100"/>
        <c:noMultiLvlLbl val="0"/>
      </c:catAx>
      <c:valAx>
        <c:axId val="4038757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4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ICICI</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'Qtrly Share Change'!$GL$2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Change'!$GL$3:$GL$23</c:f>
              <c:numCache>
                <c:formatCode>0.00%</c:formatCode>
                <c:ptCount val="21"/>
                <c:pt idx="0">
                  <c:v>0</c:v>
                </c:pt>
                <c:pt idx="1">
                  <c:v>-1.5408541550845584E-2</c:v>
                </c:pt>
                <c:pt idx="2">
                  <c:v>-5.6610641200897212E-2</c:v>
                </c:pt>
                <c:pt idx="3">
                  <c:v>-8.9354030143801687E-3</c:v>
                </c:pt>
                <c:pt idx="4">
                  <c:v>1.9942969000225338E-2</c:v>
                </c:pt>
                <c:pt idx="5">
                  <c:v>6.2356718903016459E-2</c:v>
                </c:pt>
                <c:pt idx="6">
                  <c:v>0.1145896088302014</c:v>
                </c:pt>
                <c:pt idx="7">
                  <c:v>0.17886883826003344</c:v>
                </c:pt>
                <c:pt idx="8">
                  <c:v>8.9174621429721337E-2</c:v>
                </c:pt>
                <c:pt idx="9">
                  <c:v>7.0810202794771182E-2</c:v>
                </c:pt>
                <c:pt idx="10">
                  <c:v>0.13213523997208823</c:v>
                </c:pt>
                <c:pt idx="11">
                  <c:v>0.14686104667419717</c:v>
                </c:pt>
                <c:pt idx="12">
                  <c:v>6.9385616091124244E-2</c:v>
                </c:pt>
                <c:pt idx="13">
                  <c:v>4.936884055529684E-2</c:v>
                </c:pt>
                <c:pt idx="14">
                  <c:v>6.2572177272207333E-2</c:v>
                </c:pt>
                <c:pt idx="15">
                  <c:v>-6.0183584099231149E-2</c:v>
                </c:pt>
                <c:pt idx="16">
                  <c:v>-0.17116916001624843</c:v>
                </c:pt>
                <c:pt idx="17">
                  <c:v>-0.16479489055043459</c:v>
                </c:pt>
                <c:pt idx="18">
                  <c:v>-8.8904370468390975E-2</c:v>
                </c:pt>
                <c:pt idx="19">
                  <c:v>-0.18965123951825472</c:v>
                </c:pt>
                <c:pt idx="20">
                  <c:v>-0.21142499399497564</c:v>
                </c:pt>
              </c:numCache>
            </c:numRef>
          </c:val>
          <c:smooth val="0"/>
          <c:extLst>
            <c:ext xmlns:c16="http://schemas.microsoft.com/office/drawing/2014/chart" uri="{C3380CC4-5D6E-409C-BE32-E72D297353CC}">
              <c16:uniqueId val="{00000000-5FAE-2C4E-910F-C715BEB41D09}"/>
            </c:ext>
          </c:extLst>
        </c:ser>
        <c:ser>
          <c:idx val="8"/>
          <c:order val="1"/>
          <c:tx>
            <c:strRef>
              <c:f>'Qtrly Share Change'!$GM$2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Change'!$GM$3:$GM$23</c:f>
              <c:numCache>
                <c:formatCode>0.00%</c:formatCode>
                <c:ptCount val="21"/>
                <c:pt idx="0">
                  <c:v>0</c:v>
                </c:pt>
                <c:pt idx="1">
                  <c:v>-1.2491170707114635E-3</c:v>
                </c:pt>
                <c:pt idx="2">
                  <c:v>5.0312492860908407E-2</c:v>
                </c:pt>
                <c:pt idx="3">
                  <c:v>0.20999585278855229</c:v>
                </c:pt>
                <c:pt idx="4">
                  <c:v>0.19427619417467831</c:v>
                </c:pt>
                <c:pt idx="5">
                  <c:v>0.20159436088271945</c:v>
                </c:pt>
                <c:pt idx="6">
                  <c:v>0.3727803947404969</c:v>
                </c:pt>
                <c:pt idx="7">
                  <c:v>0.10929018173388105</c:v>
                </c:pt>
                <c:pt idx="8">
                  <c:v>6.830525768845358E-2</c:v>
                </c:pt>
                <c:pt idx="9">
                  <c:v>5.0252101857692764E-2</c:v>
                </c:pt>
                <c:pt idx="10">
                  <c:v>-1.1725072624131114E-2</c:v>
                </c:pt>
                <c:pt idx="11">
                  <c:v>5.0694637766120154E-2</c:v>
                </c:pt>
                <c:pt idx="12">
                  <c:v>7.7090109865684694E-2</c:v>
                </c:pt>
                <c:pt idx="13">
                  <c:v>0.22986882706220246</c:v>
                </c:pt>
                <c:pt idx="14">
                  <c:v>0.25001663822875597</c:v>
                </c:pt>
                <c:pt idx="15">
                  <c:v>0.32218756360436368</c:v>
                </c:pt>
                <c:pt idx="16">
                  <c:v>0.32688861589213281</c:v>
                </c:pt>
                <c:pt idx="17">
                  <c:v>0.2150273747138074</c:v>
                </c:pt>
                <c:pt idx="18">
                  <c:v>0.12614558437399404</c:v>
                </c:pt>
                <c:pt idx="19">
                  <c:v>0.14595308600828991</c:v>
                </c:pt>
                <c:pt idx="20">
                  <c:v>0.12142082920312809</c:v>
                </c:pt>
              </c:numCache>
            </c:numRef>
          </c:val>
          <c:smooth val="0"/>
          <c:extLst>
            <c:ext xmlns:c16="http://schemas.microsoft.com/office/drawing/2014/chart" uri="{C3380CC4-5D6E-409C-BE32-E72D297353CC}">
              <c16:uniqueId val="{00000001-5FAE-2C4E-910F-C715BEB41D09}"/>
            </c:ext>
          </c:extLst>
        </c:ser>
        <c:ser>
          <c:idx val="9"/>
          <c:order val="2"/>
          <c:tx>
            <c:strRef>
              <c:f>'Qtrly Share Change'!$GN$2</c:f>
              <c:strCache>
                <c:ptCount val="1"/>
                <c:pt idx="0">
                  <c:v> Total Deposits </c:v>
                </c:pt>
              </c:strCache>
            </c:strRef>
          </c:tx>
          <c:spPr>
            <a:ln w="28575" cap="rnd">
              <a:solidFill>
                <a:srgbClr val="0432FF"/>
              </a:solidFill>
              <a:prstDash val="sysDot"/>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Change'!$GN$3:$GN$23</c:f>
              <c:numCache>
                <c:formatCode>0.00%</c:formatCode>
                <c:ptCount val="21"/>
                <c:pt idx="0">
                  <c:v>0</c:v>
                </c:pt>
                <c:pt idx="1">
                  <c:v>-1.1444834472216047E-2</c:v>
                </c:pt>
                <c:pt idx="2">
                  <c:v>7.1432981388470226E-3</c:v>
                </c:pt>
                <c:pt idx="3">
                  <c:v>0.13315175347713662</c:v>
                </c:pt>
                <c:pt idx="4">
                  <c:v>0.113882150722867</c:v>
                </c:pt>
                <c:pt idx="5">
                  <c:v>0.13403341102491939</c:v>
                </c:pt>
                <c:pt idx="6">
                  <c:v>0.2661434274802193</c:v>
                </c:pt>
                <c:pt idx="7">
                  <c:v>8.6501982309659192E-2</c:v>
                </c:pt>
                <c:pt idx="8">
                  <c:v>2.6677956229658593E-2</c:v>
                </c:pt>
                <c:pt idx="9">
                  <c:v>6.1532508254964115E-3</c:v>
                </c:pt>
                <c:pt idx="10">
                  <c:v>-2.2396480508651263E-2</c:v>
                </c:pt>
                <c:pt idx="11">
                  <c:v>2.8603172024272486E-2</c:v>
                </c:pt>
                <c:pt idx="12">
                  <c:v>2.8146445009238706E-2</c:v>
                </c:pt>
                <c:pt idx="13">
                  <c:v>0.14607612977943732</c:v>
                </c:pt>
                <c:pt idx="14">
                  <c:v>0.1816743418826057</c:v>
                </c:pt>
                <c:pt idx="15">
                  <c:v>0.21050519910385723</c:v>
                </c:pt>
                <c:pt idx="16">
                  <c:v>0.19862250792564054</c:v>
                </c:pt>
                <c:pt idx="17">
                  <c:v>0.13099461013152061</c:v>
                </c:pt>
                <c:pt idx="18">
                  <c:v>8.1681626984718217E-2</c:v>
                </c:pt>
                <c:pt idx="19">
                  <c:v>6.4903121551070253E-2</c:v>
                </c:pt>
                <c:pt idx="20">
                  <c:v>3.3132542831186981E-2</c:v>
                </c:pt>
              </c:numCache>
            </c:numRef>
          </c:val>
          <c:smooth val="0"/>
          <c:extLst>
            <c:ext xmlns:c16="http://schemas.microsoft.com/office/drawing/2014/chart" uri="{C3380CC4-5D6E-409C-BE32-E72D297353CC}">
              <c16:uniqueId val="{00000002-5FAE-2C4E-910F-C715BEB41D09}"/>
            </c:ext>
          </c:extLst>
        </c:ser>
        <c:ser>
          <c:idx val="11"/>
          <c:order val="3"/>
          <c:tx>
            <c:strRef>
              <c:f>'Qtrly Share Change'!$GO$2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Change'!$GO$3:$GO$23</c:f>
              <c:numCache>
                <c:formatCode>0.00%</c:formatCode>
                <c:ptCount val="21"/>
                <c:pt idx="0">
                  <c:v>0</c:v>
                </c:pt>
                <c:pt idx="1">
                  <c:v>4.3046053947320723E-2</c:v>
                </c:pt>
                <c:pt idx="2">
                  <c:v>8.420766364304845E-2</c:v>
                </c:pt>
                <c:pt idx="3">
                  <c:v>8.8623037085412679E-2</c:v>
                </c:pt>
                <c:pt idx="4">
                  <c:v>8.3355811269542848E-2</c:v>
                </c:pt>
                <c:pt idx="5">
                  <c:v>0.10409724772770762</c:v>
                </c:pt>
                <c:pt idx="6">
                  <c:v>0.10978528709264003</c:v>
                </c:pt>
                <c:pt idx="7">
                  <c:v>0.13526766566717333</c:v>
                </c:pt>
                <c:pt idx="8">
                  <c:v>0.12885068986245726</c:v>
                </c:pt>
                <c:pt idx="9">
                  <c:v>8.9263703353483367E-2</c:v>
                </c:pt>
                <c:pt idx="10">
                  <c:v>5.9761697598406778E-2</c:v>
                </c:pt>
                <c:pt idx="11">
                  <c:v>4.0132813069608024E-2</c:v>
                </c:pt>
                <c:pt idx="12">
                  <c:v>2.7926034697497066E-2</c:v>
                </c:pt>
                <c:pt idx="13">
                  <c:v>3.4827947768913375E-2</c:v>
                </c:pt>
                <c:pt idx="14">
                  <c:v>1.7340557592269171E-2</c:v>
                </c:pt>
                <c:pt idx="15">
                  <c:v>2.098054126686838E-2</c:v>
                </c:pt>
                <c:pt idx="16">
                  <c:v>2.4418731336085048E-2</c:v>
                </c:pt>
                <c:pt idx="17">
                  <c:v>3.1069783340301069E-2</c:v>
                </c:pt>
                <c:pt idx="18">
                  <c:v>1.7220113344135451E-2</c:v>
                </c:pt>
                <c:pt idx="19">
                  <c:v>9.2592462031460317E-3</c:v>
                </c:pt>
                <c:pt idx="20">
                  <c:v>1.5315796234547308E-2</c:v>
                </c:pt>
              </c:numCache>
            </c:numRef>
          </c:val>
          <c:smooth val="0"/>
          <c:extLst>
            <c:ext xmlns:c16="http://schemas.microsoft.com/office/drawing/2014/chart" uri="{C3380CC4-5D6E-409C-BE32-E72D297353CC}">
              <c16:uniqueId val="{00000003-5FAE-2C4E-910F-C715BEB41D09}"/>
            </c:ext>
          </c:extLst>
        </c:ser>
        <c:ser>
          <c:idx val="13"/>
          <c:order val="4"/>
          <c:tx>
            <c:strRef>
              <c:f>'Qtrly Share Change'!$GP$2</c:f>
              <c:strCache>
                <c:ptCount val="1"/>
                <c:pt idx="0">
                  <c:v> Personal Loans </c:v>
                </c:pt>
              </c:strCache>
            </c:strRef>
          </c:tx>
          <c:spPr>
            <a:ln w="28575" cap="rnd">
              <a:solidFill>
                <a:srgbClr val="00B0F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Change'!$GP$3:$GP$23</c:f>
              <c:numCache>
                <c:formatCode>0.00%</c:formatCode>
                <c:ptCount val="21"/>
                <c:pt idx="0">
                  <c:v>0</c:v>
                </c:pt>
                <c:pt idx="1">
                  <c:v>-0.1448695725123095</c:v>
                </c:pt>
                <c:pt idx="2">
                  <c:v>-0.43341447722213911</c:v>
                </c:pt>
                <c:pt idx="3">
                  <c:v>-0.67707791936008843</c:v>
                </c:pt>
                <c:pt idx="4">
                  <c:v>-0.97698179939328655</c:v>
                </c:pt>
                <c:pt idx="5">
                  <c:v>-0.96963496893229473</c:v>
                </c:pt>
                <c:pt idx="6">
                  <c:v>-0.95811990144769976</c:v>
                </c:pt>
                <c:pt idx="7">
                  <c:v>5.6657690990655513E-2</c:v>
                </c:pt>
                <c:pt idx="8">
                  <c:v>6.781853407036384E-2</c:v>
                </c:pt>
                <c:pt idx="9">
                  <c:v>6.2148283566419188E-2</c:v>
                </c:pt>
                <c:pt idx="10">
                  <c:v>4.5337761123961672E-2</c:v>
                </c:pt>
                <c:pt idx="11">
                  <c:v>6.0324870865464141E-2</c:v>
                </c:pt>
                <c:pt idx="12">
                  <c:v>-0.37471095952035982</c:v>
                </c:pt>
                <c:pt idx="13">
                  <c:v>-0.36973134378689598</c:v>
                </c:pt>
                <c:pt idx="14">
                  <c:v>-0.51862691315847465</c:v>
                </c:pt>
                <c:pt idx="15">
                  <c:v>-0.8005453439778657</c:v>
                </c:pt>
                <c:pt idx="16">
                  <c:v>-0.84674592515453273</c:v>
                </c:pt>
                <c:pt idx="17">
                  <c:v>-0.84756985199588086</c:v>
                </c:pt>
                <c:pt idx="18">
                  <c:v>-0.8412374540978983</c:v>
                </c:pt>
                <c:pt idx="19">
                  <c:v>-0.8423876019781964</c:v>
                </c:pt>
                <c:pt idx="20">
                  <c:v>-0.82723433218961484</c:v>
                </c:pt>
              </c:numCache>
            </c:numRef>
          </c:val>
          <c:smooth val="0"/>
          <c:extLst>
            <c:ext xmlns:c16="http://schemas.microsoft.com/office/drawing/2014/chart" uri="{C3380CC4-5D6E-409C-BE32-E72D297353CC}">
              <c16:uniqueId val="{00000004-5FAE-2C4E-910F-C715BEB41D09}"/>
            </c:ext>
          </c:extLst>
        </c:ser>
        <c:ser>
          <c:idx val="0"/>
          <c:order val="5"/>
          <c:tx>
            <c:strRef>
              <c:f>'Qtrly Share Change'!$GQ$2</c:f>
              <c:strCache>
                <c:ptCount val="1"/>
                <c:pt idx="0">
                  <c:v> Total Loans </c:v>
                </c:pt>
              </c:strCache>
            </c:strRef>
          </c:tx>
          <c:spPr>
            <a:ln w="28575" cap="rnd">
              <a:solidFill>
                <a:srgbClr val="FF0000"/>
              </a:solidFill>
              <a:prstDash val="sysDot"/>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Change'!$GQ$3:$GQ$23</c:f>
              <c:numCache>
                <c:formatCode>0.00%</c:formatCode>
                <c:ptCount val="21"/>
                <c:pt idx="0">
                  <c:v>0</c:v>
                </c:pt>
                <c:pt idx="1">
                  <c:v>4.0448183277100487E-2</c:v>
                </c:pt>
                <c:pt idx="2">
                  <c:v>8.0233249224027164E-2</c:v>
                </c:pt>
                <c:pt idx="3">
                  <c:v>8.4166560194593704E-2</c:v>
                </c:pt>
                <c:pt idx="4">
                  <c:v>7.9063698332199325E-2</c:v>
                </c:pt>
                <c:pt idx="5">
                  <c:v>9.6206423225620466E-2</c:v>
                </c:pt>
                <c:pt idx="6">
                  <c:v>0.10359953994506248</c:v>
                </c:pt>
                <c:pt idx="7">
                  <c:v>0.14706411546598541</c:v>
                </c:pt>
                <c:pt idx="8">
                  <c:v>0.14384337311669285</c:v>
                </c:pt>
                <c:pt idx="9">
                  <c:v>0.10207670208103684</c:v>
                </c:pt>
                <c:pt idx="10">
                  <c:v>7.1535572238831127E-2</c:v>
                </c:pt>
                <c:pt idx="11">
                  <c:v>5.3894542833726744E-2</c:v>
                </c:pt>
                <c:pt idx="12">
                  <c:v>3.7921916370326506E-2</c:v>
                </c:pt>
                <c:pt idx="13">
                  <c:v>4.2451442126458752E-2</c:v>
                </c:pt>
                <c:pt idx="14">
                  <c:v>2.2087816203435608E-2</c:v>
                </c:pt>
                <c:pt idx="15">
                  <c:v>2.112713237576332E-2</c:v>
                </c:pt>
                <c:pt idx="16">
                  <c:v>2.7663415921617685E-2</c:v>
                </c:pt>
                <c:pt idx="17">
                  <c:v>3.3111338717035789E-2</c:v>
                </c:pt>
                <c:pt idx="18">
                  <c:v>1.974126278776463E-2</c:v>
                </c:pt>
                <c:pt idx="19">
                  <c:v>1.4778807710054204E-2</c:v>
                </c:pt>
                <c:pt idx="20">
                  <c:v>2.628065964766978E-2</c:v>
                </c:pt>
              </c:numCache>
            </c:numRef>
          </c:val>
          <c:smooth val="0"/>
          <c:extLst>
            <c:ext xmlns:c16="http://schemas.microsoft.com/office/drawing/2014/chart" uri="{C3380CC4-5D6E-409C-BE32-E72D297353CC}">
              <c16:uniqueId val="{00000005-5FAE-2C4E-910F-C715BEB41D09}"/>
            </c:ext>
          </c:extLst>
        </c:ser>
        <c:ser>
          <c:idx val="1"/>
          <c:order val="6"/>
          <c:tx>
            <c:strRef>
              <c:f>'Qtrly Share Change'!$GR$2</c:f>
              <c:strCache>
                <c:ptCount val="1"/>
                <c:pt idx="0">
                  <c:v> Total </c:v>
                </c:pt>
              </c:strCache>
            </c:strRef>
          </c:tx>
          <c:spPr>
            <a:ln w="28575" cap="rnd">
              <a:solidFill>
                <a:schemeClr val="tx1"/>
              </a:solidFill>
              <a:prstDash val="sysDot"/>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Change'!$GR$3:$GR$23</c:f>
              <c:numCache>
                <c:formatCode>0.00%</c:formatCode>
                <c:ptCount val="21"/>
                <c:pt idx="0">
                  <c:v>0</c:v>
                </c:pt>
                <c:pt idx="1">
                  <c:v>1.879016254071417E-2</c:v>
                </c:pt>
                <c:pt idx="2">
                  <c:v>4.9652460780773192E-2</c:v>
                </c:pt>
                <c:pt idx="3">
                  <c:v>0.10369523392544369</c:v>
                </c:pt>
                <c:pt idx="4">
                  <c:v>9.3819553650041923E-2</c:v>
                </c:pt>
                <c:pt idx="5">
                  <c:v>0.1124524424795157</c:v>
                </c:pt>
                <c:pt idx="6">
                  <c:v>0.17180441128063983</c:v>
                </c:pt>
                <c:pt idx="7">
                  <c:v>0.12187360737645882</c:v>
                </c:pt>
                <c:pt idx="8">
                  <c:v>9.5224741926057205E-2</c:v>
                </c:pt>
                <c:pt idx="9">
                  <c:v>6.2383934130830418E-2</c:v>
                </c:pt>
                <c:pt idx="10">
                  <c:v>3.2410114854989409E-2</c:v>
                </c:pt>
                <c:pt idx="11">
                  <c:v>4.3129890467716245E-2</c:v>
                </c:pt>
                <c:pt idx="12">
                  <c:v>3.3830806664488143E-2</c:v>
                </c:pt>
                <c:pt idx="13">
                  <c:v>8.5715978201249571E-2</c:v>
                </c:pt>
                <c:pt idx="14">
                  <c:v>8.8645581330226111E-2</c:v>
                </c:pt>
                <c:pt idx="15">
                  <c:v>0.10005157134970315</c:v>
                </c:pt>
                <c:pt idx="16">
                  <c:v>0.10106331944823045</c:v>
                </c:pt>
                <c:pt idx="17">
                  <c:v>7.6047198780380978E-2</c:v>
                </c:pt>
                <c:pt idx="18">
                  <c:v>4.7159745934102895E-2</c:v>
                </c:pt>
                <c:pt idx="19">
                  <c:v>3.7384104572157323E-2</c:v>
                </c:pt>
                <c:pt idx="20">
                  <c:v>3.078351321893134E-2</c:v>
                </c:pt>
              </c:numCache>
            </c:numRef>
          </c:val>
          <c:smooth val="0"/>
          <c:extLst>
            <c:ext xmlns:c16="http://schemas.microsoft.com/office/drawing/2014/chart" uri="{C3380CC4-5D6E-409C-BE32-E72D297353CC}">
              <c16:uniqueId val="{00000006-5FAE-2C4E-910F-C715BEB41D09}"/>
            </c:ext>
          </c:extLst>
        </c:ser>
        <c:dLbls>
          <c:showLegendKey val="0"/>
          <c:showVal val="0"/>
          <c:showCatName val="0"/>
          <c:showSerName val="0"/>
          <c:showPercent val="0"/>
          <c:showBubbleSize val="0"/>
        </c:dLbls>
        <c:smooth val="0"/>
        <c:axId val="403874576"/>
        <c:axId val="403875752"/>
      </c:lineChart>
      <c:catAx>
        <c:axId val="40387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5752"/>
        <c:crossesAt val="0"/>
        <c:auto val="1"/>
        <c:lblAlgn val="ctr"/>
        <c:lblOffset val="100"/>
        <c:noMultiLvlLbl val="0"/>
      </c:catAx>
      <c:valAx>
        <c:axId val="4038757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4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Peoples Trust</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'6. Chgs in Tot Share'!$LV$3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Share'!$LV$4:$LV$27</c:f>
              <c:numCache>
                <c:formatCode>0.00%</c:formatCode>
                <c:ptCount val="24"/>
                <c:pt idx="0">
                  <c:v>0</c:v>
                </c:pt>
                <c:pt idx="1">
                  <c:v>-5.3877026450234462E-2</c:v>
                </c:pt>
                <c:pt idx="2">
                  <c:v>-0.10416852820425557</c:v>
                </c:pt>
                <c:pt idx="3">
                  <c:v>-0.14668935207464628</c:v>
                </c:pt>
                <c:pt idx="4">
                  <c:v>-0.19506690760382953</c:v>
                </c:pt>
                <c:pt idx="5">
                  <c:v>-0.19903375893226921</c:v>
                </c:pt>
                <c:pt idx="6">
                  <c:v>-0.18816360327878984</c:v>
                </c:pt>
                <c:pt idx="7">
                  <c:v>-0.19587703016091768</c:v>
                </c:pt>
                <c:pt idx="8">
                  <c:v>-0.20310471912984926</c:v>
                </c:pt>
                <c:pt idx="9">
                  <c:v>-0.19515385542414601</c:v>
                </c:pt>
                <c:pt idx="10">
                  <c:v>-0.20978847388733918</c:v>
                </c:pt>
                <c:pt idx="11">
                  <c:v>-0.21099694709984973</c:v>
                </c:pt>
                <c:pt idx="12">
                  <c:v>-0.20366958336432772</c:v>
                </c:pt>
                <c:pt idx="13">
                  <c:v>-0.21634875485486754</c:v>
                </c:pt>
                <c:pt idx="14">
                  <c:v>-0.21470224001655874</c:v>
                </c:pt>
                <c:pt idx="15">
                  <c:v>-0.24394442834588576</c:v>
                </c:pt>
                <c:pt idx="16">
                  <c:v>-0.25986765482417334</c:v>
                </c:pt>
              </c:numCache>
            </c:numRef>
          </c:val>
          <c:smooth val="0"/>
          <c:extLst>
            <c:ext xmlns:c16="http://schemas.microsoft.com/office/drawing/2014/chart" uri="{C3380CC4-5D6E-409C-BE32-E72D297353CC}">
              <c16:uniqueId val="{00000000-7C99-414A-AF5A-4AFE838E49B9}"/>
            </c:ext>
          </c:extLst>
        </c:ser>
        <c:ser>
          <c:idx val="8"/>
          <c:order val="1"/>
          <c:tx>
            <c:strRef>
              <c:f>'6. Chgs in Tot Share'!$LW$3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Share'!$LW$4:$LW$27</c:f>
              <c:numCache>
                <c:formatCode>0.00%</c:formatCode>
                <c:ptCount val="24"/>
                <c:pt idx="0">
                  <c:v>0</c:v>
                </c:pt>
                <c:pt idx="1">
                  <c:v>-4.0033035365506002E-2</c:v>
                </c:pt>
                <c:pt idx="2">
                  <c:v>-5.0408350158644574E-2</c:v>
                </c:pt>
                <c:pt idx="3">
                  <c:v>-5.9790345372240504E-2</c:v>
                </c:pt>
                <c:pt idx="4">
                  <c:v>-8.564405876601941E-2</c:v>
                </c:pt>
                <c:pt idx="5">
                  <c:v>-2.9659874435057566E-2</c:v>
                </c:pt>
                <c:pt idx="6">
                  <c:v>3.7769322200417642E-2</c:v>
                </c:pt>
                <c:pt idx="7">
                  <c:v>0.15771776620967928</c:v>
                </c:pt>
                <c:pt idx="8">
                  <c:v>0.16430601038463011</c:v>
                </c:pt>
                <c:pt idx="9">
                  <c:v>0.19530631290595588</c:v>
                </c:pt>
                <c:pt idx="10">
                  <c:v>0.23007872041794347</c:v>
                </c:pt>
                <c:pt idx="11">
                  <c:v>0.24988869166829908</c:v>
                </c:pt>
                <c:pt idx="12">
                  <c:v>0.24807226320535672</c:v>
                </c:pt>
                <c:pt idx="13">
                  <c:v>0.21499839297969114</c:v>
                </c:pt>
                <c:pt idx="14">
                  <c:v>0.21808408288882355</c:v>
                </c:pt>
                <c:pt idx="15">
                  <c:v>0.26331037044304062</c:v>
                </c:pt>
                <c:pt idx="16">
                  <c:v>0.24356884730662651</c:v>
                </c:pt>
              </c:numCache>
            </c:numRef>
          </c:val>
          <c:smooth val="0"/>
          <c:extLst>
            <c:ext xmlns:c16="http://schemas.microsoft.com/office/drawing/2014/chart" uri="{C3380CC4-5D6E-409C-BE32-E72D297353CC}">
              <c16:uniqueId val="{00000001-7C99-414A-AF5A-4AFE838E49B9}"/>
            </c:ext>
          </c:extLst>
        </c:ser>
        <c:ser>
          <c:idx val="11"/>
          <c:order val="2"/>
          <c:tx>
            <c:strRef>
              <c:f>'6. Chgs in Tot Share'!$LY$3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Share'!$LY$4:$LY$27</c:f>
              <c:numCache>
                <c:formatCode>0.00%</c:formatCode>
                <c:ptCount val="24"/>
                <c:pt idx="0">
                  <c:v>0</c:v>
                </c:pt>
                <c:pt idx="1">
                  <c:v>-7.4162215085169042E-2</c:v>
                </c:pt>
                <c:pt idx="2">
                  <c:v>-2.2415400283553714E-2</c:v>
                </c:pt>
                <c:pt idx="3">
                  <c:v>0.10784791757184997</c:v>
                </c:pt>
                <c:pt idx="4">
                  <c:v>3.1451519172074845E-2</c:v>
                </c:pt>
                <c:pt idx="5">
                  <c:v>-1.1349913820129518E-2</c:v>
                </c:pt>
                <c:pt idx="6">
                  <c:v>0.13698747337355846</c:v>
                </c:pt>
                <c:pt idx="7">
                  <c:v>0.23153143382109351</c:v>
                </c:pt>
                <c:pt idx="8">
                  <c:v>0.30650576871093776</c:v>
                </c:pt>
                <c:pt idx="9">
                  <c:v>0.4499295379274178</c:v>
                </c:pt>
                <c:pt idx="10">
                  <c:v>0.44137160725767194</c:v>
                </c:pt>
                <c:pt idx="11">
                  <c:v>0.29728344319251337</c:v>
                </c:pt>
                <c:pt idx="12">
                  <c:v>0.39221245497657808</c:v>
                </c:pt>
                <c:pt idx="13">
                  <c:v>0.33160010267813683</c:v>
                </c:pt>
                <c:pt idx="14">
                  <c:v>0.36124389399189899</c:v>
                </c:pt>
                <c:pt idx="15">
                  <c:v>0.42603496535622809</c:v>
                </c:pt>
                <c:pt idx="16">
                  <c:v>0.36053159973978993</c:v>
                </c:pt>
              </c:numCache>
            </c:numRef>
          </c:val>
          <c:smooth val="0"/>
          <c:extLst>
            <c:ext xmlns:c16="http://schemas.microsoft.com/office/drawing/2014/chart" uri="{C3380CC4-5D6E-409C-BE32-E72D297353CC}">
              <c16:uniqueId val="{00000002-7C99-414A-AF5A-4AFE838E49B9}"/>
            </c:ext>
          </c:extLst>
        </c:ser>
        <c:ser>
          <c:idx val="13"/>
          <c:order val="3"/>
          <c:tx>
            <c:strRef>
              <c:f>'6. Chgs in Tot Share'!$LZ$3</c:f>
              <c:strCache>
                <c:ptCount val="1"/>
                <c:pt idx="0">
                  <c:v> Personal Loans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Share'!$LZ$4:$LZ$27</c:f>
              <c:numCache>
                <c:formatCode>0.00%</c:formatCode>
                <c:ptCount val="24"/>
                <c:pt idx="0">
                  <c:v>0</c:v>
                </c:pt>
                <c:pt idx="1">
                  <c:v>5.9162068614135858E-2</c:v>
                </c:pt>
                <c:pt idx="2">
                  <c:v>7.8359254983223672E-2</c:v>
                </c:pt>
                <c:pt idx="3">
                  <c:v>-0.32215130561336153</c:v>
                </c:pt>
                <c:pt idx="4">
                  <c:v>-0.24306045903144388</c:v>
                </c:pt>
                <c:pt idx="5">
                  <c:v>-0.23282635795364406</c:v>
                </c:pt>
                <c:pt idx="6">
                  <c:v>-0.19411111010491561</c:v>
                </c:pt>
                <c:pt idx="7">
                  <c:v>-0.12711089678013929</c:v>
                </c:pt>
                <c:pt idx="8">
                  <c:v>-9.7424599999331438E-2</c:v>
                </c:pt>
                <c:pt idx="9">
                  <c:v>-3.2309357492228671E-2</c:v>
                </c:pt>
                <c:pt idx="10">
                  <c:v>3.474102650060714E-2</c:v>
                </c:pt>
                <c:pt idx="11">
                  <c:v>8.2928507687992495E-2</c:v>
                </c:pt>
                <c:pt idx="12">
                  <c:v>8.4550568684715388E-2</c:v>
                </c:pt>
                <c:pt idx="13">
                  <c:v>0.18201077898672152</c:v>
                </c:pt>
                <c:pt idx="14">
                  <c:v>0.18344747735523129</c:v>
                </c:pt>
                <c:pt idx="15">
                  <c:v>0.19001371875654816</c:v>
                </c:pt>
                <c:pt idx="16">
                  <c:v>0.22991197631288912</c:v>
                </c:pt>
              </c:numCache>
            </c:numRef>
          </c:val>
          <c:smooth val="0"/>
          <c:extLst>
            <c:ext xmlns:c16="http://schemas.microsoft.com/office/drawing/2014/chart" uri="{C3380CC4-5D6E-409C-BE32-E72D297353CC}">
              <c16:uniqueId val="{00000003-7C99-414A-AF5A-4AFE838E49B9}"/>
            </c:ext>
          </c:extLst>
        </c:ser>
        <c:dLbls>
          <c:showLegendKey val="0"/>
          <c:showVal val="0"/>
          <c:showCatName val="0"/>
          <c:showSerName val="0"/>
          <c:showPercent val="0"/>
          <c:showBubbleSize val="0"/>
        </c:dLbls>
        <c:smooth val="0"/>
        <c:axId val="403876928"/>
        <c:axId val="403877320"/>
      </c:lineChart>
      <c:catAx>
        <c:axId val="40387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7320"/>
        <c:crossesAt val="0"/>
        <c:auto val="1"/>
        <c:lblAlgn val="ctr"/>
        <c:lblOffset val="100"/>
        <c:noMultiLvlLbl val="0"/>
      </c:catAx>
      <c:valAx>
        <c:axId val="4038773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Peoples Trust</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'Qtrly Share Change'!$GS$2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Change'!$GS$3:$GS$23</c:f>
              <c:numCache>
                <c:formatCode>0.00%</c:formatCode>
                <c:ptCount val="21"/>
                <c:pt idx="0">
                  <c:v>0</c:v>
                </c:pt>
                <c:pt idx="1">
                  <c:v>2.077575727875073E-2</c:v>
                </c:pt>
                <c:pt idx="2">
                  <c:v>-3.9476750196159399E-2</c:v>
                </c:pt>
                <c:pt idx="3">
                  <c:v>-8.9936574525260674E-2</c:v>
                </c:pt>
                <c:pt idx="4">
                  <c:v>-0.11752610787369427</c:v>
                </c:pt>
                <c:pt idx="5">
                  <c:v>-0.16682568922517899</c:v>
                </c:pt>
                <c:pt idx="6">
                  <c:v>-0.20049583957545011</c:v>
                </c:pt>
                <c:pt idx="7">
                  <c:v>-0.2119529632473951</c:v>
                </c:pt>
                <c:pt idx="8">
                  <c:v>-0.24092742518222429</c:v>
                </c:pt>
                <c:pt idx="9">
                  <c:v>-0.25538198489028346</c:v>
                </c:pt>
                <c:pt idx="10">
                  <c:v>-0.27851569876654819</c:v>
                </c:pt>
                <c:pt idx="11">
                  <c:v>-0.29257177362310371</c:v>
                </c:pt>
                <c:pt idx="12">
                  <c:v>-0.36129011451342702</c:v>
                </c:pt>
                <c:pt idx="13">
                  <c:v>-0.38911143293756739</c:v>
                </c:pt>
                <c:pt idx="14">
                  <c:v>-0.44658284854068725</c:v>
                </c:pt>
                <c:pt idx="15">
                  <c:v>-0.49372159282597078</c:v>
                </c:pt>
                <c:pt idx="16">
                  <c:v>-0.56798724434371306</c:v>
                </c:pt>
                <c:pt idx="17">
                  <c:v>-0.5889847621820824</c:v>
                </c:pt>
                <c:pt idx="18">
                  <c:v>-0.5925237759039782</c:v>
                </c:pt>
                <c:pt idx="19">
                  <c:v>-0.59683510508146076</c:v>
                </c:pt>
                <c:pt idx="20">
                  <c:v>-0.61587954233997455</c:v>
                </c:pt>
              </c:numCache>
            </c:numRef>
          </c:val>
          <c:smooth val="0"/>
          <c:extLst>
            <c:ext xmlns:c16="http://schemas.microsoft.com/office/drawing/2014/chart" uri="{C3380CC4-5D6E-409C-BE32-E72D297353CC}">
              <c16:uniqueId val="{00000000-1225-9D42-99C9-9F3152451D77}"/>
            </c:ext>
          </c:extLst>
        </c:ser>
        <c:ser>
          <c:idx val="8"/>
          <c:order val="1"/>
          <c:tx>
            <c:strRef>
              <c:f>'Qtrly Share Change'!$GT$2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Change'!$GT$3:$GT$23</c:f>
              <c:numCache>
                <c:formatCode>0.00%</c:formatCode>
                <c:ptCount val="21"/>
                <c:pt idx="0">
                  <c:v>0</c:v>
                </c:pt>
                <c:pt idx="1">
                  <c:v>-4.4744659828971245E-2</c:v>
                </c:pt>
                <c:pt idx="2">
                  <c:v>-4.1619953531829026E-2</c:v>
                </c:pt>
                <c:pt idx="3">
                  <c:v>6.7974670029411585E-2</c:v>
                </c:pt>
                <c:pt idx="4">
                  <c:v>0.18176803158635702</c:v>
                </c:pt>
                <c:pt idx="5">
                  <c:v>0.18936510402793522</c:v>
                </c:pt>
                <c:pt idx="6">
                  <c:v>0.5950978271947206</c:v>
                </c:pt>
                <c:pt idx="7">
                  <c:v>0.76127868327335435</c:v>
                </c:pt>
                <c:pt idx="8">
                  <c:v>0.87065773773975241</c:v>
                </c:pt>
                <c:pt idx="9">
                  <c:v>0.87485705987891993</c:v>
                </c:pt>
                <c:pt idx="10">
                  <c:v>0.75192004615662611</c:v>
                </c:pt>
                <c:pt idx="11">
                  <c:v>0.68174889560088525</c:v>
                </c:pt>
                <c:pt idx="12">
                  <c:v>0.66285705320399002</c:v>
                </c:pt>
                <c:pt idx="13">
                  <c:v>0.74002351300866609</c:v>
                </c:pt>
                <c:pt idx="14">
                  <c:v>0.8014303346365208</c:v>
                </c:pt>
                <c:pt idx="15">
                  <c:v>0.72967531415890485</c:v>
                </c:pt>
                <c:pt idx="16">
                  <c:v>0.62625742974350529</c:v>
                </c:pt>
                <c:pt idx="17">
                  <c:v>0.79500397840148107</c:v>
                </c:pt>
                <c:pt idx="18">
                  <c:v>1.0674918222917313</c:v>
                </c:pt>
                <c:pt idx="19">
                  <c:v>1.1587597839527406</c:v>
                </c:pt>
                <c:pt idx="20">
                  <c:v>1.1815012038909087</c:v>
                </c:pt>
              </c:numCache>
            </c:numRef>
          </c:val>
          <c:smooth val="0"/>
          <c:extLst>
            <c:ext xmlns:c16="http://schemas.microsoft.com/office/drawing/2014/chart" uri="{C3380CC4-5D6E-409C-BE32-E72D297353CC}">
              <c16:uniqueId val="{00000001-1225-9D42-99C9-9F3152451D77}"/>
            </c:ext>
          </c:extLst>
        </c:ser>
        <c:ser>
          <c:idx val="11"/>
          <c:order val="2"/>
          <c:tx>
            <c:strRef>
              <c:f>'Qtrly Share Change'!$GV$2</c:f>
              <c:strCache>
                <c:ptCount val="1"/>
                <c:pt idx="0">
                  <c:v> Mortgages </c:v>
                </c:pt>
              </c:strCache>
            </c:strRef>
          </c:tx>
          <c:spPr>
            <a:ln w="28575" cap="rnd">
              <a:solidFill>
                <a:srgbClr val="AB7942"/>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Change'!$GV$3:$GV$23</c:f>
              <c:numCache>
                <c:formatCode>0.00%</c:formatCode>
                <c:ptCount val="21"/>
                <c:pt idx="0">
                  <c:v>0</c:v>
                </c:pt>
                <c:pt idx="1">
                  <c:v>-0.11606994677657771</c:v>
                </c:pt>
                <c:pt idx="2">
                  <c:v>-0.15655997510448852</c:v>
                </c:pt>
                <c:pt idx="3">
                  <c:v>-0.16916571835743888</c:v>
                </c:pt>
                <c:pt idx="4">
                  <c:v>-0.21598677155273713</c:v>
                </c:pt>
                <c:pt idx="5">
                  <c:v>-0.21515964243268393</c:v>
                </c:pt>
                <c:pt idx="6">
                  <c:v>-0.19453148470032428</c:v>
                </c:pt>
                <c:pt idx="7">
                  <c:v>-0.18305990074733777</c:v>
                </c:pt>
                <c:pt idx="8">
                  <c:v>-0.19343706362165344</c:v>
                </c:pt>
                <c:pt idx="9">
                  <c:v>-0.22408321444049434</c:v>
                </c:pt>
                <c:pt idx="10">
                  <c:v>-0.14111454080429023</c:v>
                </c:pt>
                <c:pt idx="11">
                  <c:v>-0.21736812455877763</c:v>
                </c:pt>
                <c:pt idx="12">
                  <c:v>-0.2404238969695259</c:v>
                </c:pt>
                <c:pt idx="13">
                  <c:v>-0.27920100745177567</c:v>
                </c:pt>
                <c:pt idx="14">
                  <c:v>-0.13872996670422102</c:v>
                </c:pt>
                <c:pt idx="15">
                  <c:v>-0.22559750976186993</c:v>
                </c:pt>
                <c:pt idx="16">
                  <c:v>-0.14208255684995144</c:v>
                </c:pt>
                <c:pt idx="17">
                  <c:v>-0.1194592009256371</c:v>
                </c:pt>
                <c:pt idx="18">
                  <c:v>0.12336990740279918</c:v>
                </c:pt>
                <c:pt idx="19">
                  <c:v>7.8159369168724555E-2</c:v>
                </c:pt>
                <c:pt idx="20">
                  <c:v>0.10206630043087304</c:v>
                </c:pt>
              </c:numCache>
            </c:numRef>
          </c:val>
          <c:smooth val="0"/>
          <c:extLst>
            <c:ext xmlns:c16="http://schemas.microsoft.com/office/drawing/2014/chart" uri="{C3380CC4-5D6E-409C-BE32-E72D297353CC}">
              <c16:uniqueId val="{00000002-1225-9D42-99C9-9F3152451D77}"/>
            </c:ext>
          </c:extLst>
        </c:ser>
        <c:ser>
          <c:idx val="13"/>
          <c:order val="3"/>
          <c:tx>
            <c:strRef>
              <c:f>'Qtrly Share Change'!$GW$2</c:f>
              <c:strCache>
                <c:ptCount val="1"/>
                <c:pt idx="0">
                  <c:v> Personal Loans </c:v>
                </c:pt>
              </c:strCache>
            </c:strRef>
          </c:tx>
          <c:spPr>
            <a:ln w="28575" cap="rnd">
              <a:solidFill>
                <a:srgbClr val="00B0F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Change'!$GW$3:$GW$23</c:f>
              <c:numCache>
                <c:formatCode>0.00%</c:formatCode>
                <c:ptCount val="21"/>
                <c:pt idx="0">
                  <c:v>0</c:v>
                </c:pt>
                <c:pt idx="1">
                  <c:v>2.218432745469499E-2</c:v>
                </c:pt>
                <c:pt idx="2">
                  <c:v>-1.5976828298384451E-2</c:v>
                </c:pt>
                <c:pt idx="3">
                  <c:v>-9.4743412960624201E-3</c:v>
                </c:pt>
                <c:pt idx="4">
                  <c:v>-1.7635812954744905E-2</c:v>
                </c:pt>
                <c:pt idx="5">
                  <c:v>-1.2874621754245379E-2</c:v>
                </c:pt>
                <c:pt idx="6">
                  <c:v>-5.56258905124885E-2</c:v>
                </c:pt>
                <c:pt idx="7">
                  <c:v>-0.10540320319969243</c:v>
                </c:pt>
                <c:pt idx="8">
                  <c:v>-0.17176401785999754</c:v>
                </c:pt>
                <c:pt idx="9">
                  <c:v>-0.10936324466957249</c:v>
                </c:pt>
                <c:pt idx="10">
                  <c:v>-0.17889032133464144</c:v>
                </c:pt>
                <c:pt idx="11">
                  <c:v>-0.2933064647520589</c:v>
                </c:pt>
                <c:pt idx="12">
                  <c:v>-0.33024474505255658</c:v>
                </c:pt>
                <c:pt idx="13">
                  <c:v>0.50916278791281411</c:v>
                </c:pt>
                <c:pt idx="14">
                  <c:v>0.29213418095723115</c:v>
                </c:pt>
                <c:pt idx="15">
                  <c:v>0.3121899052537831</c:v>
                </c:pt>
                <c:pt idx="16">
                  <c:v>-0.11055254084049752</c:v>
                </c:pt>
                <c:pt idx="17">
                  <c:v>5.7543811800330989E-2</c:v>
                </c:pt>
                <c:pt idx="18">
                  <c:v>0.27060065826699525</c:v>
                </c:pt>
                <c:pt idx="19">
                  <c:v>0.42362060986534067</c:v>
                </c:pt>
                <c:pt idx="20">
                  <c:v>0.56391814155387576</c:v>
                </c:pt>
              </c:numCache>
            </c:numRef>
          </c:val>
          <c:smooth val="0"/>
          <c:extLst>
            <c:ext xmlns:c16="http://schemas.microsoft.com/office/drawing/2014/chart" uri="{C3380CC4-5D6E-409C-BE32-E72D297353CC}">
              <c16:uniqueId val="{00000003-1225-9D42-99C9-9F3152451D77}"/>
            </c:ext>
          </c:extLst>
        </c:ser>
        <c:dLbls>
          <c:showLegendKey val="0"/>
          <c:showVal val="0"/>
          <c:showCatName val="0"/>
          <c:showSerName val="0"/>
          <c:showPercent val="0"/>
          <c:showBubbleSize val="0"/>
        </c:dLbls>
        <c:smooth val="0"/>
        <c:axId val="403876928"/>
        <c:axId val="403877320"/>
      </c:lineChart>
      <c:catAx>
        <c:axId val="40387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7320"/>
        <c:crossesAt val="0"/>
        <c:auto val="1"/>
        <c:lblAlgn val="ctr"/>
        <c:lblOffset val="100"/>
        <c:noMultiLvlLbl val="0"/>
      </c:catAx>
      <c:valAx>
        <c:axId val="4038773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Direct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4251968503937"/>
          <c:y val="0.15474119566735436"/>
          <c:w val="0.83060426152801192"/>
          <c:h val="0.63860338118902027"/>
        </c:manualLayout>
      </c:layout>
      <c:lineChart>
        <c:grouping val="standard"/>
        <c:varyColors val="0"/>
        <c:ser>
          <c:idx val="0"/>
          <c:order val="0"/>
          <c:tx>
            <c:strRef>
              <c:f>'Qtrly Share Change'!$BB$2</c:f>
              <c:strCache>
                <c:ptCount val="1"/>
                <c:pt idx="0">
                  <c:v> Demand </c:v>
                </c:pt>
              </c:strCache>
            </c:strRef>
          </c:tx>
          <c:spPr>
            <a:ln w="28575" cap="rnd">
              <a:solidFill>
                <a:srgbClr val="00FA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Change'!$BB$3:$BB$23</c:f>
              <c:numCache>
                <c:formatCode>0.00%</c:formatCode>
                <c:ptCount val="21"/>
                <c:pt idx="0">
                  <c:v>0</c:v>
                </c:pt>
                <c:pt idx="1">
                  <c:v>-1.2884573687082576E-2</c:v>
                </c:pt>
                <c:pt idx="2">
                  <c:v>7.2763807180584797E-3</c:v>
                </c:pt>
                <c:pt idx="3">
                  <c:v>1.4836597090542466E-2</c:v>
                </c:pt>
                <c:pt idx="4">
                  <c:v>-1.1061559359995034E-2</c:v>
                </c:pt>
                <c:pt idx="5">
                  <c:v>1.0965769349652241E-3</c:v>
                </c:pt>
                <c:pt idx="6">
                  <c:v>-1.1839821944256798E-2</c:v>
                </c:pt>
                <c:pt idx="7">
                  <c:v>-9.5027097502738082E-3</c:v>
                </c:pt>
                <c:pt idx="8">
                  <c:v>-1.2315590581425404E-2</c:v>
                </c:pt>
                <c:pt idx="9">
                  <c:v>-4.6988249666510738E-2</c:v>
                </c:pt>
                <c:pt idx="10">
                  <c:v>-6.2677447862213229E-2</c:v>
                </c:pt>
                <c:pt idx="11">
                  <c:v>-5.2160486326881819E-2</c:v>
                </c:pt>
                <c:pt idx="12">
                  <c:v>-8.0226307937782668E-2</c:v>
                </c:pt>
                <c:pt idx="13">
                  <c:v>-5.9023169179324451E-2</c:v>
                </c:pt>
                <c:pt idx="14">
                  <c:v>-5.7094542102346733E-2</c:v>
                </c:pt>
                <c:pt idx="15">
                  <c:v>-7.3414865412902888E-2</c:v>
                </c:pt>
                <c:pt idx="16">
                  <c:v>-0.10860665623263863</c:v>
                </c:pt>
                <c:pt idx="17">
                  <c:v>-9.3500961672269262E-2</c:v>
                </c:pt>
                <c:pt idx="18">
                  <c:v>-6.7481141735699399E-2</c:v>
                </c:pt>
                <c:pt idx="19">
                  <c:v>-4.7564804162732933E-2</c:v>
                </c:pt>
                <c:pt idx="20">
                  <c:v>-7.2139834541473269E-2</c:v>
                </c:pt>
              </c:numCache>
            </c:numRef>
          </c:val>
          <c:smooth val="0"/>
          <c:extLst>
            <c:ext xmlns:c16="http://schemas.microsoft.com/office/drawing/2014/chart" uri="{C3380CC4-5D6E-409C-BE32-E72D297353CC}">
              <c16:uniqueId val="{00000000-108F-4942-9952-68B3FE3B2911}"/>
            </c:ext>
          </c:extLst>
        </c:ser>
        <c:ser>
          <c:idx val="2"/>
          <c:order val="1"/>
          <c:tx>
            <c:strRef>
              <c:f>'Qtrly Share Change'!$BC$2</c:f>
              <c:strCache>
                <c:ptCount val="1"/>
                <c:pt idx="0">
                  <c:v> Term </c:v>
                </c:pt>
              </c:strCache>
            </c:strRef>
          </c:tx>
          <c:spPr>
            <a:ln w="28575" cap="rnd">
              <a:solidFill>
                <a:srgbClr val="FF000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Change'!$BC$3:$BC$23</c:f>
              <c:numCache>
                <c:formatCode>0.00%</c:formatCode>
                <c:ptCount val="21"/>
                <c:pt idx="0">
                  <c:v>0</c:v>
                </c:pt>
                <c:pt idx="1">
                  <c:v>-5.0956718869454619E-3</c:v>
                </c:pt>
                <c:pt idx="2">
                  <c:v>-2.5023499018104415E-3</c:v>
                </c:pt>
                <c:pt idx="3">
                  <c:v>-6.1286205456705031E-3</c:v>
                </c:pt>
                <c:pt idx="4">
                  <c:v>1.5644627219964121E-2</c:v>
                </c:pt>
                <c:pt idx="5">
                  <c:v>-2.9757749118625085E-2</c:v>
                </c:pt>
                <c:pt idx="6">
                  <c:v>-2.1366518620361347E-2</c:v>
                </c:pt>
                <c:pt idx="7">
                  <c:v>-2.9159087339260273E-2</c:v>
                </c:pt>
                <c:pt idx="8">
                  <c:v>-2.0390966948133589E-2</c:v>
                </c:pt>
                <c:pt idx="9">
                  <c:v>-9.4023869043405074E-3</c:v>
                </c:pt>
                <c:pt idx="10">
                  <c:v>-2.0855482644574781E-2</c:v>
                </c:pt>
                <c:pt idx="11">
                  <c:v>-3.6877034659734069E-2</c:v>
                </c:pt>
                <c:pt idx="12">
                  <c:v>-4.2765643647268474E-2</c:v>
                </c:pt>
                <c:pt idx="13">
                  <c:v>-2.7089503229316074E-2</c:v>
                </c:pt>
                <c:pt idx="14">
                  <c:v>8.7003749487747414E-3</c:v>
                </c:pt>
                <c:pt idx="15">
                  <c:v>0.10051518476622008</c:v>
                </c:pt>
                <c:pt idx="16">
                  <c:v>0.13641429353378545</c:v>
                </c:pt>
                <c:pt idx="17">
                  <c:v>0.13369777041642605</c:v>
                </c:pt>
                <c:pt idx="18">
                  <c:v>0.12247071290387825</c:v>
                </c:pt>
                <c:pt idx="19">
                  <c:v>0.11344812066139731</c:v>
                </c:pt>
                <c:pt idx="20">
                  <c:v>9.7873472255671626E-2</c:v>
                </c:pt>
              </c:numCache>
            </c:numRef>
          </c:val>
          <c:smooth val="0"/>
          <c:extLst>
            <c:ext xmlns:c16="http://schemas.microsoft.com/office/drawing/2014/chart" uri="{C3380CC4-5D6E-409C-BE32-E72D297353CC}">
              <c16:uniqueId val="{00000001-108F-4942-9952-68B3FE3B2911}"/>
            </c:ext>
          </c:extLst>
        </c:ser>
        <c:ser>
          <c:idx val="4"/>
          <c:order val="2"/>
          <c:tx>
            <c:strRef>
              <c:f>'Qtrly Share Change'!$BE$2</c:f>
              <c:strCache>
                <c:ptCount val="1"/>
                <c:pt idx="0">
                  <c:v> Mortgages </c:v>
                </c:pt>
              </c:strCache>
            </c:strRef>
          </c:tx>
          <c:spPr>
            <a:ln w="28575" cap="rnd">
              <a:solidFill>
                <a:srgbClr val="DD5A01"/>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Change'!$BE$3:$BE$23</c:f>
              <c:numCache>
                <c:formatCode>0.00%</c:formatCode>
                <c:ptCount val="21"/>
                <c:pt idx="0">
                  <c:v>0</c:v>
                </c:pt>
                <c:pt idx="1">
                  <c:v>-2.7070356628354497E-2</c:v>
                </c:pt>
                <c:pt idx="2">
                  <c:v>-6.926097794646896E-2</c:v>
                </c:pt>
                <c:pt idx="3">
                  <c:v>-8.1490223727996858E-2</c:v>
                </c:pt>
                <c:pt idx="4">
                  <c:v>-9.2686229351993998E-2</c:v>
                </c:pt>
                <c:pt idx="5">
                  <c:v>-9.3382205925507777E-2</c:v>
                </c:pt>
                <c:pt idx="6">
                  <c:v>-0.11702288378087559</c:v>
                </c:pt>
                <c:pt idx="7">
                  <c:v>-0.14443075260550578</c:v>
                </c:pt>
                <c:pt idx="8">
                  <c:v>-0.14691097107712894</c:v>
                </c:pt>
                <c:pt idx="9">
                  <c:v>-0.14480337871872975</c:v>
                </c:pt>
                <c:pt idx="10">
                  <c:v>-0.17111756884223278</c:v>
                </c:pt>
                <c:pt idx="11">
                  <c:v>-0.18168873298194138</c:v>
                </c:pt>
                <c:pt idx="12">
                  <c:v>-0.17865565846792522</c:v>
                </c:pt>
                <c:pt idx="13">
                  <c:v>-0.17873693686229206</c:v>
                </c:pt>
                <c:pt idx="14">
                  <c:v>-0.17091124110183517</c:v>
                </c:pt>
                <c:pt idx="15">
                  <c:v>-0.10206978894058134</c:v>
                </c:pt>
                <c:pt idx="16">
                  <c:v>-8.8533195357025155E-2</c:v>
                </c:pt>
                <c:pt idx="17">
                  <c:v>-8.1415889571744074E-2</c:v>
                </c:pt>
                <c:pt idx="18">
                  <c:v>-7.3258935693925123E-2</c:v>
                </c:pt>
                <c:pt idx="19">
                  <c:v>-7.815072888609384E-2</c:v>
                </c:pt>
                <c:pt idx="20">
                  <c:v>-7.1792450259734908E-2</c:v>
                </c:pt>
              </c:numCache>
            </c:numRef>
          </c:val>
          <c:smooth val="0"/>
          <c:extLst>
            <c:ext xmlns:c16="http://schemas.microsoft.com/office/drawing/2014/chart" uri="{C3380CC4-5D6E-409C-BE32-E72D297353CC}">
              <c16:uniqueId val="{00000002-108F-4942-9952-68B3FE3B2911}"/>
            </c:ext>
          </c:extLst>
        </c:ser>
        <c:ser>
          <c:idx val="1"/>
          <c:order val="3"/>
          <c:tx>
            <c:strRef>
              <c:f>'Qtrly Share Change'!$BF$2</c:f>
              <c:strCache>
                <c:ptCount val="1"/>
                <c:pt idx="0">
                  <c:v> Real Estate Secured Pers Loans </c:v>
                </c:pt>
              </c:strCache>
            </c:strRef>
          </c:tx>
          <c:spPr>
            <a:ln w="28575" cap="rnd">
              <a:solidFill>
                <a:srgbClr val="0070C0"/>
              </a:solidFill>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Change'!$BF$3:$BF$23</c:f>
              <c:numCache>
                <c:formatCode>0.00%</c:formatCode>
                <c:ptCount val="21"/>
                <c:pt idx="0">
                  <c:v>0</c:v>
                </c:pt>
                <c:pt idx="1">
                  <c:v>-7.1927257942516094E-3</c:v>
                </c:pt>
                <c:pt idx="2">
                  <c:v>-1.8297086351022299E-2</c:v>
                </c:pt>
                <c:pt idx="3">
                  <c:v>-2.2325076272251939E-2</c:v>
                </c:pt>
                <c:pt idx="4">
                  <c:v>-1.7750000780165663E-2</c:v>
                </c:pt>
                <c:pt idx="5">
                  <c:v>-2.7720744135001824E-2</c:v>
                </c:pt>
                <c:pt idx="6">
                  <c:v>-5.2160337748161548E-2</c:v>
                </c:pt>
                <c:pt idx="7">
                  <c:v>-5.8519881377234996E-2</c:v>
                </c:pt>
                <c:pt idx="8">
                  <c:v>-6.3801495844564959E-2</c:v>
                </c:pt>
                <c:pt idx="9">
                  <c:v>-7.6322619302819583E-2</c:v>
                </c:pt>
                <c:pt idx="10">
                  <c:v>-9.9769807140184727E-2</c:v>
                </c:pt>
                <c:pt idx="11">
                  <c:v>-0.10258915649853421</c:v>
                </c:pt>
                <c:pt idx="12">
                  <c:v>-9.4453138809789255E-2</c:v>
                </c:pt>
                <c:pt idx="13">
                  <c:v>-0.1000093197093518</c:v>
                </c:pt>
                <c:pt idx="14">
                  <c:v>-0.10500227594493439</c:v>
                </c:pt>
                <c:pt idx="15">
                  <c:v>-0.1089395458504457</c:v>
                </c:pt>
                <c:pt idx="16">
                  <c:v>-0.11012101375682473</c:v>
                </c:pt>
                <c:pt idx="17">
                  <c:v>-0.11317781230029574</c:v>
                </c:pt>
                <c:pt idx="18">
                  <c:v>-0.11865146668663094</c:v>
                </c:pt>
                <c:pt idx="19">
                  <c:v>-0.11907028952000467</c:v>
                </c:pt>
                <c:pt idx="20">
                  <c:v>-0.11001116536874887</c:v>
                </c:pt>
              </c:numCache>
            </c:numRef>
          </c:val>
          <c:smooth val="0"/>
          <c:extLst>
            <c:ext xmlns:c16="http://schemas.microsoft.com/office/drawing/2014/chart" uri="{C3380CC4-5D6E-409C-BE32-E72D297353CC}">
              <c16:uniqueId val="{00000003-108F-4942-9952-68B3FE3B2911}"/>
            </c:ext>
          </c:extLst>
        </c:ser>
        <c:ser>
          <c:idx val="5"/>
          <c:order val="4"/>
          <c:tx>
            <c:strRef>
              <c:f>'Qtrly Share Change'!$BG$2</c:f>
              <c:strCache>
                <c:ptCount val="1"/>
                <c:pt idx="0">
                  <c:v> Other Personal Loans </c:v>
                </c:pt>
              </c:strCache>
            </c:strRef>
          </c:tx>
          <c:spPr>
            <a:ln w="28575" cap="rnd">
              <a:solidFill>
                <a:srgbClr val="00B0F0"/>
              </a:solidFill>
              <a:prstDash val="solid"/>
              <a:round/>
            </a:ln>
            <a:effectLst/>
          </c:spPr>
          <c:marker>
            <c:symbol val="none"/>
          </c:marker>
          <c:cat>
            <c:strRef>
              <c:f>'Qtrly Share Change'!$A$3:$A$23</c:f>
              <c:strCache>
                <c:ptCount val="21"/>
                <c:pt idx="0">
                  <c:v>Q1</c:v>
                </c:pt>
                <c:pt idx="1">
                  <c:v>Q2</c:v>
                </c:pt>
                <c:pt idx="2">
                  <c:v>Q3</c:v>
                </c:pt>
                <c:pt idx="3">
                  <c:v>Q4'15</c:v>
                </c:pt>
                <c:pt idx="4">
                  <c:v>Q1</c:v>
                </c:pt>
                <c:pt idx="5">
                  <c:v>Q2</c:v>
                </c:pt>
                <c:pt idx="6">
                  <c:v>Q3</c:v>
                </c:pt>
                <c:pt idx="7">
                  <c:v>Q4'16</c:v>
                </c:pt>
                <c:pt idx="8">
                  <c:v>Q1</c:v>
                </c:pt>
                <c:pt idx="9">
                  <c:v>Q2</c:v>
                </c:pt>
                <c:pt idx="10">
                  <c:v>Q3</c:v>
                </c:pt>
                <c:pt idx="11">
                  <c:v>Q4'17</c:v>
                </c:pt>
                <c:pt idx="12">
                  <c:v>Q1</c:v>
                </c:pt>
                <c:pt idx="13">
                  <c:v>Q2</c:v>
                </c:pt>
                <c:pt idx="14">
                  <c:v>Q3</c:v>
                </c:pt>
                <c:pt idx="15">
                  <c:v>Q4'18</c:v>
                </c:pt>
                <c:pt idx="16">
                  <c:v>Q1</c:v>
                </c:pt>
                <c:pt idx="17">
                  <c:v>Q2</c:v>
                </c:pt>
                <c:pt idx="18">
                  <c:v>Q3</c:v>
                </c:pt>
                <c:pt idx="19">
                  <c:v>Q4'19</c:v>
                </c:pt>
                <c:pt idx="20">
                  <c:v>Q1'20</c:v>
                </c:pt>
              </c:strCache>
            </c:strRef>
          </c:cat>
          <c:val>
            <c:numRef>
              <c:f>'Qtrly Share Change'!$BG$3:$BG$23</c:f>
              <c:numCache>
                <c:formatCode>0.00%</c:formatCode>
                <c:ptCount val="21"/>
                <c:pt idx="0">
                  <c:v>0</c:v>
                </c:pt>
                <c:pt idx="1">
                  <c:v>1.099589478625832E-2</c:v>
                </c:pt>
                <c:pt idx="2">
                  <c:v>-1.8381226952694212E-3</c:v>
                </c:pt>
                <c:pt idx="3">
                  <c:v>2.757704587993005E-2</c:v>
                </c:pt>
                <c:pt idx="4">
                  <c:v>3.6460511479134879E-2</c:v>
                </c:pt>
                <c:pt idx="5">
                  <c:v>4.3166241661379529E-2</c:v>
                </c:pt>
                <c:pt idx="6">
                  <c:v>4.4910973893696304E-2</c:v>
                </c:pt>
                <c:pt idx="7">
                  <c:v>3.5292170666756113E-2</c:v>
                </c:pt>
                <c:pt idx="8">
                  <c:v>3.4209633229688369E-2</c:v>
                </c:pt>
                <c:pt idx="9">
                  <c:v>2.9728505592741782E-2</c:v>
                </c:pt>
                <c:pt idx="10">
                  <c:v>1.8538380723832477E-2</c:v>
                </c:pt>
                <c:pt idx="11">
                  <c:v>1.1775130424765023E-2</c:v>
                </c:pt>
                <c:pt idx="12">
                  <c:v>-2.2068602444778637E-2</c:v>
                </c:pt>
                <c:pt idx="13">
                  <c:v>-6.4867910175964993E-3</c:v>
                </c:pt>
                <c:pt idx="14">
                  <c:v>-4.4441021506343298E-3</c:v>
                </c:pt>
                <c:pt idx="15">
                  <c:v>-1.002138174216408E-2</c:v>
                </c:pt>
                <c:pt idx="16">
                  <c:v>2.2176977799521097E-3</c:v>
                </c:pt>
                <c:pt idx="17">
                  <c:v>-2.1335613847543494E-3</c:v>
                </c:pt>
                <c:pt idx="18">
                  <c:v>-7.7731227559695816E-3</c:v>
                </c:pt>
                <c:pt idx="19">
                  <c:v>-9.1422303565248473E-3</c:v>
                </c:pt>
                <c:pt idx="20">
                  <c:v>-6.464157403603123E-3</c:v>
                </c:pt>
              </c:numCache>
            </c:numRef>
          </c:val>
          <c:smooth val="0"/>
          <c:extLst>
            <c:ext xmlns:c16="http://schemas.microsoft.com/office/drawing/2014/chart" uri="{C3380CC4-5D6E-409C-BE32-E72D297353CC}">
              <c16:uniqueId val="{00000004-108F-4942-9952-68B3FE3B2911}"/>
            </c:ext>
          </c:extLst>
        </c:ser>
        <c:dLbls>
          <c:showLegendKey val="0"/>
          <c:showVal val="0"/>
          <c:showCatName val="0"/>
          <c:showSerName val="0"/>
          <c:showPercent val="0"/>
          <c:showBubbleSize val="0"/>
        </c:dLbls>
        <c:smooth val="0"/>
        <c:axId val="402564776"/>
        <c:axId val="402568696"/>
      </c:lineChart>
      <c:catAx>
        <c:axId val="40256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8696"/>
        <c:crosses val="autoZero"/>
        <c:auto val="1"/>
        <c:lblAlgn val="ctr"/>
        <c:lblOffset val="100"/>
        <c:noMultiLvlLbl val="0"/>
      </c:catAx>
      <c:valAx>
        <c:axId val="4025686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564776"/>
        <c:crosses val="autoZero"/>
        <c:crossBetween val="between"/>
      </c:valAx>
      <c:spPr>
        <a:noFill/>
        <a:ln>
          <a:noFill/>
        </a:ln>
        <a:effectLst/>
      </c:spPr>
    </c:plotArea>
    <c:legend>
      <c:legendPos val="b"/>
      <c:layout>
        <c:manualLayout>
          <c:xMode val="edge"/>
          <c:yMode val="edge"/>
          <c:x val="2.1021609519257377E-2"/>
          <c:y val="0.81037272455666753"/>
          <c:w val="0.9579567809614854"/>
          <c:h val="0.1727885086244539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Haventree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'6. Chgs in Tot Share'!$MC$3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Share'!$MC$4:$MC$27</c:f>
              <c:numCache>
                <c:formatCode>0.00%</c:formatCode>
                <c:ptCount val="24"/>
                <c:pt idx="0">
                  <c:v>0</c:v>
                </c:pt>
                <c:pt idx="1">
                  <c:v>0.3434156514711274</c:v>
                </c:pt>
                <c:pt idx="2">
                  <c:v>0.68626023107194023</c:v>
                </c:pt>
                <c:pt idx="3">
                  <c:v>0.87745077728176046</c:v>
                </c:pt>
                <c:pt idx="4">
                  <c:v>-7.6220742693836635E-2</c:v>
                </c:pt>
                <c:pt idx="5">
                  <c:v>-7.5149976800795576E-2</c:v>
                </c:pt>
                <c:pt idx="6">
                  <c:v>0.24397636715721535</c:v>
                </c:pt>
                <c:pt idx="7">
                  <c:v>0.5081446036818007</c:v>
                </c:pt>
                <c:pt idx="8">
                  <c:v>-0.36708736084654919</c:v>
                </c:pt>
                <c:pt idx="9">
                  <c:v>-0.45490800618502442</c:v>
                </c:pt>
                <c:pt idx="10">
                  <c:v>-0.32884092131861503</c:v>
                </c:pt>
                <c:pt idx="11">
                  <c:v>-9.4051146717641795E-2</c:v>
                </c:pt>
                <c:pt idx="12">
                  <c:v>0.22219741899314141</c:v>
                </c:pt>
                <c:pt idx="13">
                  <c:v>0.61926295833894074</c:v>
                </c:pt>
                <c:pt idx="14">
                  <c:v>1.0097632813876845</c:v>
                </c:pt>
                <c:pt idx="15">
                  <c:v>1.4043841824173722</c:v>
                </c:pt>
                <c:pt idx="16">
                  <c:v>0.23272460758665639</c:v>
                </c:pt>
              </c:numCache>
            </c:numRef>
          </c:val>
          <c:smooth val="0"/>
          <c:extLst>
            <c:ext xmlns:c16="http://schemas.microsoft.com/office/drawing/2014/chart" uri="{C3380CC4-5D6E-409C-BE32-E72D297353CC}">
              <c16:uniqueId val="{00000000-1B9F-FB46-998C-50F47D816EF0}"/>
            </c:ext>
          </c:extLst>
        </c:ser>
        <c:ser>
          <c:idx val="8"/>
          <c:order val="1"/>
          <c:tx>
            <c:strRef>
              <c:f>'6. Chgs in Tot Share'!$MD$3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Share'!$MD$4:$MD$27</c:f>
              <c:numCache>
                <c:formatCode>0.00%</c:formatCode>
                <c:ptCount val="24"/>
                <c:pt idx="0">
                  <c:v>0</c:v>
                </c:pt>
                <c:pt idx="1">
                  <c:v>-3.7650955897691536E-3</c:v>
                </c:pt>
                <c:pt idx="2">
                  <c:v>2.9393193891299536E-2</c:v>
                </c:pt>
                <c:pt idx="3">
                  <c:v>2.2104565643476844E-2</c:v>
                </c:pt>
                <c:pt idx="4">
                  <c:v>1.9374206015472389E-2</c:v>
                </c:pt>
                <c:pt idx="5">
                  <c:v>2.5106235411922768E-2</c:v>
                </c:pt>
                <c:pt idx="6">
                  <c:v>2.5053961083105522E-2</c:v>
                </c:pt>
                <c:pt idx="7">
                  <c:v>5.4691448929176267E-2</c:v>
                </c:pt>
                <c:pt idx="8">
                  <c:v>6.1862359076696079E-2</c:v>
                </c:pt>
                <c:pt idx="9">
                  <c:v>6.912184449259888E-2</c:v>
                </c:pt>
                <c:pt idx="10">
                  <c:v>7.4866080487242637E-2</c:v>
                </c:pt>
                <c:pt idx="11">
                  <c:v>7.7332838075801186E-2</c:v>
                </c:pt>
                <c:pt idx="12">
                  <c:v>0.11365428647281335</c:v>
                </c:pt>
                <c:pt idx="13">
                  <c:v>0.12802127362202809</c:v>
                </c:pt>
                <c:pt idx="14">
                  <c:v>0.11332021037166613</c:v>
                </c:pt>
                <c:pt idx="15">
                  <c:v>0.11307512227326139</c:v>
                </c:pt>
                <c:pt idx="16">
                  <c:v>0.11593053087773668</c:v>
                </c:pt>
              </c:numCache>
            </c:numRef>
          </c:val>
          <c:smooth val="0"/>
          <c:extLst>
            <c:ext xmlns:c16="http://schemas.microsoft.com/office/drawing/2014/chart" uri="{C3380CC4-5D6E-409C-BE32-E72D297353CC}">
              <c16:uniqueId val="{00000001-1B9F-FB46-998C-50F47D816EF0}"/>
            </c:ext>
          </c:extLst>
        </c:ser>
        <c:ser>
          <c:idx val="11"/>
          <c:order val="2"/>
          <c:tx>
            <c:strRef>
              <c:f>'6. Chgs in Tot Share'!$MF$3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Share'!$MF$4:$MF$27</c:f>
              <c:numCache>
                <c:formatCode>0.00%</c:formatCode>
                <c:ptCount val="24"/>
                <c:pt idx="0">
                  <c:v>0</c:v>
                </c:pt>
                <c:pt idx="1">
                  <c:v>2.0858496533825859E-2</c:v>
                </c:pt>
                <c:pt idx="2">
                  <c:v>3.8535507882390747E-2</c:v>
                </c:pt>
                <c:pt idx="3">
                  <c:v>3.5455954041782263E-2</c:v>
                </c:pt>
                <c:pt idx="4">
                  <c:v>5.5522975240962037E-2</c:v>
                </c:pt>
                <c:pt idx="5">
                  <c:v>6.6061654614678264E-2</c:v>
                </c:pt>
                <c:pt idx="6">
                  <c:v>8.023815468554335E-2</c:v>
                </c:pt>
                <c:pt idx="7">
                  <c:v>0.11592142055870938</c:v>
                </c:pt>
                <c:pt idx="8">
                  <c:v>0.12154070523706181</c:v>
                </c:pt>
                <c:pt idx="9">
                  <c:v>0.13534169606655336</c:v>
                </c:pt>
                <c:pt idx="10">
                  <c:v>0.13804589974226722</c:v>
                </c:pt>
                <c:pt idx="11">
                  <c:v>0.15546419386722346</c:v>
                </c:pt>
                <c:pt idx="12">
                  <c:v>0.16079831474991546</c:v>
                </c:pt>
                <c:pt idx="13">
                  <c:v>0.1642996780954783</c:v>
                </c:pt>
                <c:pt idx="14">
                  <c:v>0.16538098387816497</c:v>
                </c:pt>
                <c:pt idx="15">
                  <c:v>0.17079062480344925</c:v>
                </c:pt>
                <c:pt idx="16">
                  <c:v>0.17103790674830263</c:v>
                </c:pt>
              </c:numCache>
            </c:numRef>
          </c:val>
          <c:smooth val="0"/>
          <c:extLst>
            <c:ext xmlns:c16="http://schemas.microsoft.com/office/drawing/2014/chart" uri="{C3380CC4-5D6E-409C-BE32-E72D297353CC}">
              <c16:uniqueId val="{00000002-1B9F-FB46-998C-50F47D816EF0}"/>
            </c:ext>
          </c:extLst>
        </c:ser>
        <c:dLbls>
          <c:showLegendKey val="0"/>
          <c:showVal val="0"/>
          <c:showCatName val="0"/>
          <c:showSerName val="0"/>
          <c:showPercent val="0"/>
          <c:showBubbleSize val="0"/>
        </c:dLbls>
        <c:smooth val="0"/>
        <c:axId val="403876928"/>
        <c:axId val="403877320"/>
      </c:lineChart>
      <c:catAx>
        <c:axId val="40387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7320"/>
        <c:crossesAt val="0"/>
        <c:auto val="1"/>
        <c:lblAlgn val="ctr"/>
        <c:lblOffset val="100"/>
        <c:noMultiLvlLbl val="0"/>
      </c:catAx>
      <c:valAx>
        <c:axId val="4038773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ADS Canadian 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'6. Chgs in Tot Share'!$MJ$3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Share'!$MJ$4:$MJ$27</c:f>
              <c:numCache>
                <c:formatCode>0.00%</c:formatCode>
                <c:ptCount val="24"/>
                <c:pt idx="0">
                  <c:v>0</c:v>
                </c:pt>
                <c:pt idx="1">
                  <c:v>-2.5315783016368627E-2</c:v>
                </c:pt>
                <c:pt idx="2">
                  <c:v>2.4573038986615843E-2</c:v>
                </c:pt>
                <c:pt idx="3">
                  <c:v>-9.8568732178559645E-3</c:v>
                </c:pt>
                <c:pt idx="4">
                  <c:v>-6.8409061403798665E-3</c:v>
                </c:pt>
                <c:pt idx="5">
                  <c:v>9.3604380680504962E-3</c:v>
                </c:pt>
                <c:pt idx="6">
                  <c:v>-5.435297805153296E-3</c:v>
                </c:pt>
                <c:pt idx="7">
                  <c:v>-1.5487134964747769E-2</c:v>
                </c:pt>
                <c:pt idx="8">
                  <c:v>-3.2987137713679046E-2</c:v>
                </c:pt>
                <c:pt idx="9">
                  <c:v>-2.8182873462249781E-2</c:v>
                </c:pt>
                <c:pt idx="10">
                  <c:v>-1.2503018554340635E-2</c:v>
                </c:pt>
                <c:pt idx="11">
                  <c:v>6.2481107249516446E-4</c:v>
                </c:pt>
                <c:pt idx="12">
                  <c:v>-1.1343628088292462E-2</c:v>
                </c:pt>
                <c:pt idx="13">
                  <c:v>-3.0969104647819583E-2</c:v>
                </c:pt>
                <c:pt idx="14">
                  <c:v>-3.3401183251866182E-2</c:v>
                </c:pt>
                <c:pt idx="15">
                  <c:v>-5.1796627193292581E-2</c:v>
                </c:pt>
                <c:pt idx="16">
                  <c:v>-5.7831673642317984E-2</c:v>
                </c:pt>
              </c:numCache>
            </c:numRef>
          </c:val>
          <c:smooth val="0"/>
          <c:extLst>
            <c:ext xmlns:c16="http://schemas.microsoft.com/office/drawing/2014/chart" uri="{C3380CC4-5D6E-409C-BE32-E72D297353CC}">
              <c16:uniqueId val="{00000000-EFC9-9D4B-A180-DFCDF69C2BA8}"/>
            </c:ext>
          </c:extLst>
        </c:ser>
        <c:ser>
          <c:idx val="0"/>
          <c:order val="1"/>
          <c:tx>
            <c:strRef>
              <c:f>'6. Chgs in Tot Share'!$MK$3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Share'!$MK$4:$MK$27</c:f>
              <c:numCache>
                <c:formatCode>0.00%</c:formatCode>
                <c:ptCount val="24"/>
                <c:pt idx="0">
                  <c:v>0</c:v>
                </c:pt>
                <c:pt idx="1">
                  <c:v>-7.3271303764337034E-2</c:v>
                </c:pt>
                <c:pt idx="2">
                  <c:v>-0.15228154308848768</c:v>
                </c:pt>
                <c:pt idx="3">
                  <c:v>-0.15761844685125775</c:v>
                </c:pt>
                <c:pt idx="4">
                  <c:v>-0.17665093543090898</c:v>
                </c:pt>
                <c:pt idx="5">
                  <c:v>-0.1294367715427375</c:v>
                </c:pt>
                <c:pt idx="6">
                  <c:v>-0.13697894538483446</c:v>
                </c:pt>
                <c:pt idx="7">
                  <c:v>-0.13896990542778798</c:v>
                </c:pt>
                <c:pt idx="8">
                  <c:v>-0.15501326193811468</c:v>
                </c:pt>
                <c:pt idx="9">
                  <c:v>-0.19416659537206388</c:v>
                </c:pt>
                <c:pt idx="10">
                  <c:v>-0.20734074254198523</c:v>
                </c:pt>
                <c:pt idx="11">
                  <c:v>-0.21078398698705506</c:v>
                </c:pt>
                <c:pt idx="12">
                  <c:v>-0.23135035580238969</c:v>
                </c:pt>
                <c:pt idx="13">
                  <c:v>-0.27776042530730843</c:v>
                </c:pt>
                <c:pt idx="14">
                  <c:v>-0.23561391866629455</c:v>
                </c:pt>
                <c:pt idx="15">
                  <c:v>-0.26371021168802666</c:v>
                </c:pt>
                <c:pt idx="16">
                  <c:v>-0.25927172789389447</c:v>
                </c:pt>
              </c:numCache>
            </c:numRef>
          </c:val>
          <c:smooth val="0"/>
          <c:extLst>
            <c:ext xmlns:c16="http://schemas.microsoft.com/office/drawing/2014/chart" uri="{C3380CC4-5D6E-409C-BE32-E72D297353CC}">
              <c16:uniqueId val="{00000001-EFC9-9D4B-A180-DFCDF69C2BA8}"/>
            </c:ext>
          </c:extLst>
        </c:ser>
        <c:dLbls>
          <c:showLegendKey val="0"/>
          <c:showVal val="0"/>
          <c:showCatName val="0"/>
          <c:showSerName val="0"/>
          <c:showPercent val="0"/>
          <c:showBubbleSize val="0"/>
        </c:dLbls>
        <c:smooth val="0"/>
        <c:axId val="403876928"/>
        <c:axId val="403877320"/>
      </c:lineChart>
      <c:catAx>
        <c:axId val="40387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7320"/>
        <c:crossesAt val="0"/>
        <c:auto val="1"/>
        <c:lblAlgn val="ctr"/>
        <c:lblOffset val="100"/>
        <c:noMultiLvlLbl val="0"/>
      </c:catAx>
      <c:valAx>
        <c:axId val="4038773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MCAN Mortgage Corporation</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'6. Chgs in Tot Share'!$MQ$3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Share'!$MQ$4:$MQ$27</c:f>
              <c:numCache>
                <c:formatCode>0.00%</c:formatCode>
                <c:ptCount val="24"/>
                <c:pt idx="0">
                  <c:v>0</c:v>
                </c:pt>
                <c:pt idx="1">
                  <c:v>3.5895956608822562E-2</c:v>
                </c:pt>
                <c:pt idx="2">
                  <c:v>1.1453864611224613</c:v>
                </c:pt>
                <c:pt idx="3">
                  <c:v>-0.34047595302814221</c:v>
                </c:pt>
                <c:pt idx="4">
                  <c:v>8.9544188138152889E-2</c:v>
                </c:pt>
                <c:pt idx="5">
                  <c:v>3.3946287924628241E-2</c:v>
                </c:pt>
                <c:pt idx="6">
                  <c:v>0.18998933403575705</c:v>
                </c:pt>
                <c:pt idx="7">
                  <c:v>9.9576717955958974E-2</c:v>
                </c:pt>
                <c:pt idx="8">
                  <c:v>-0.35411076527846852</c:v>
                </c:pt>
                <c:pt idx="9">
                  <c:v>-0.50710112789858963</c:v>
                </c:pt>
                <c:pt idx="10">
                  <c:v>-0.39404137241347215</c:v>
                </c:pt>
                <c:pt idx="11">
                  <c:v>-0.58548343080294529</c:v>
                </c:pt>
                <c:pt idx="12">
                  <c:v>-0.53892277534821287</c:v>
                </c:pt>
                <c:pt idx="13">
                  <c:v>-0.48979080055521163</c:v>
                </c:pt>
                <c:pt idx="14">
                  <c:v>-0.23096180648691855</c:v>
                </c:pt>
                <c:pt idx="15">
                  <c:v>-0.50270170962429728</c:v>
                </c:pt>
                <c:pt idx="16">
                  <c:v>-0.53320034862160026</c:v>
                </c:pt>
              </c:numCache>
            </c:numRef>
          </c:val>
          <c:smooth val="0"/>
          <c:extLst>
            <c:ext xmlns:c16="http://schemas.microsoft.com/office/drawing/2014/chart" uri="{C3380CC4-5D6E-409C-BE32-E72D297353CC}">
              <c16:uniqueId val="{00000000-AB3C-6A4C-BAD8-8940A1D8E866}"/>
            </c:ext>
          </c:extLst>
        </c:ser>
        <c:ser>
          <c:idx val="8"/>
          <c:order val="1"/>
          <c:tx>
            <c:strRef>
              <c:f>'6. Chgs in Tot Share'!$MR$3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Share'!$MR$4:$MR$27</c:f>
              <c:numCache>
                <c:formatCode>0.00%</c:formatCode>
                <c:ptCount val="24"/>
                <c:pt idx="0">
                  <c:v>0</c:v>
                </c:pt>
                <c:pt idx="1">
                  <c:v>-6.0155572105498906E-2</c:v>
                </c:pt>
                <c:pt idx="2">
                  <c:v>-6.3125759351384994E-2</c:v>
                </c:pt>
                <c:pt idx="3">
                  <c:v>-7.88465216040031E-2</c:v>
                </c:pt>
                <c:pt idx="4">
                  <c:v>-8.5156853420123996E-2</c:v>
                </c:pt>
                <c:pt idx="5">
                  <c:v>-7.9465908682058758E-2</c:v>
                </c:pt>
                <c:pt idx="6">
                  <c:v>-7.780005034508726E-2</c:v>
                </c:pt>
                <c:pt idx="7">
                  <c:v>-7.0225697741392076E-2</c:v>
                </c:pt>
                <c:pt idx="8">
                  <c:v>-8.4393833431779697E-2</c:v>
                </c:pt>
                <c:pt idx="9">
                  <c:v>-3.5469482154435135E-2</c:v>
                </c:pt>
                <c:pt idx="10">
                  <c:v>-9.3920072656772345E-3</c:v>
                </c:pt>
                <c:pt idx="11">
                  <c:v>1.2877273985511306E-2</c:v>
                </c:pt>
                <c:pt idx="12">
                  <c:v>-6.1019186931663538E-3</c:v>
                </c:pt>
                <c:pt idx="13">
                  <c:v>-3.2984826591746404E-2</c:v>
                </c:pt>
                <c:pt idx="14">
                  <c:v>-2.0333801979633984E-2</c:v>
                </c:pt>
                <c:pt idx="15">
                  <c:v>5.4796880777184219E-3</c:v>
                </c:pt>
                <c:pt idx="16">
                  <c:v>-9.1255629220985904E-3</c:v>
                </c:pt>
              </c:numCache>
            </c:numRef>
          </c:val>
          <c:smooth val="0"/>
          <c:extLst>
            <c:ext xmlns:c16="http://schemas.microsoft.com/office/drawing/2014/chart" uri="{C3380CC4-5D6E-409C-BE32-E72D297353CC}">
              <c16:uniqueId val="{00000001-AB3C-6A4C-BAD8-8940A1D8E866}"/>
            </c:ext>
          </c:extLst>
        </c:ser>
        <c:ser>
          <c:idx val="11"/>
          <c:order val="2"/>
          <c:tx>
            <c:strRef>
              <c:f>'6. Chgs in Tot Share'!$MT$3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Share'!$MT$4:$MT$27</c:f>
              <c:numCache>
                <c:formatCode>0.00%</c:formatCode>
                <c:ptCount val="24"/>
                <c:pt idx="0">
                  <c:v>0</c:v>
                </c:pt>
                <c:pt idx="1">
                  <c:v>-4.1484090358408526E-2</c:v>
                </c:pt>
                <c:pt idx="2">
                  <c:v>-5.011948250810476E-2</c:v>
                </c:pt>
                <c:pt idx="3">
                  <c:v>-4.1898431408173821E-2</c:v>
                </c:pt>
                <c:pt idx="4">
                  <c:v>-2.565900906252994E-2</c:v>
                </c:pt>
                <c:pt idx="5">
                  <c:v>-2.4195567393568897E-2</c:v>
                </c:pt>
                <c:pt idx="6">
                  <c:v>-4.2154679502503643E-2</c:v>
                </c:pt>
                <c:pt idx="7">
                  <c:v>-5.9247327186730626E-2</c:v>
                </c:pt>
                <c:pt idx="8">
                  <c:v>-5.8998054866440608E-2</c:v>
                </c:pt>
                <c:pt idx="9">
                  <c:v>-5.5884704991657042E-2</c:v>
                </c:pt>
                <c:pt idx="10">
                  <c:v>-4.7629294894217584E-2</c:v>
                </c:pt>
                <c:pt idx="11">
                  <c:v>-4.7287245917423594E-2</c:v>
                </c:pt>
                <c:pt idx="12">
                  <c:v>-3.8851070169820985E-2</c:v>
                </c:pt>
                <c:pt idx="13">
                  <c:v>-6.2388983591405843E-2</c:v>
                </c:pt>
                <c:pt idx="14">
                  <c:v>-5.4180338529962811E-2</c:v>
                </c:pt>
                <c:pt idx="15">
                  <c:v>-5.7360548441707904E-2</c:v>
                </c:pt>
                <c:pt idx="16">
                  <c:v>-4.4120874549748293E-2</c:v>
                </c:pt>
              </c:numCache>
            </c:numRef>
          </c:val>
          <c:smooth val="0"/>
          <c:extLst>
            <c:ext xmlns:c16="http://schemas.microsoft.com/office/drawing/2014/chart" uri="{C3380CC4-5D6E-409C-BE32-E72D297353CC}">
              <c16:uniqueId val="{00000002-AB3C-6A4C-BAD8-8940A1D8E866}"/>
            </c:ext>
          </c:extLst>
        </c:ser>
        <c:ser>
          <c:idx val="0"/>
          <c:order val="3"/>
          <c:tx>
            <c:strRef>
              <c:f>'6. Chgs in Tot Share'!$MU$3</c:f>
              <c:strCache>
                <c:ptCount val="1"/>
                <c:pt idx="0">
                  <c:v> Personal Loans </c:v>
                </c:pt>
              </c:strCache>
            </c:strRef>
          </c:tx>
          <c:spPr>
            <a:ln w="28575" cap="rnd">
              <a:solidFill>
                <a:srgbClr val="00B0F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Share'!$MU$4:$MU$27</c:f>
              <c:numCache>
                <c:formatCode>0.00%</c:formatCode>
                <c:ptCount val="24"/>
                <c:pt idx="0">
                  <c:v>0</c:v>
                </c:pt>
                <c:pt idx="1">
                  <c:v>0.71720953361944295</c:v>
                </c:pt>
                <c:pt idx="2">
                  <c:v>0.71642985134905901</c:v>
                </c:pt>
                <c:pt idx="3">
                  <c:v>0.69086651932272491</c:v>
                </c:pt>
                <c:pt idx="4">
                  <c:v>0.68785075541711227</c:v>
                </c:pt>
                <c:pt idx="5">
                  <c:v>0.5690260141635457</c:v>
                </c:pt>
                <c:pt idx="6">
                  <c:v>0.52861929333433733</c:v>
                </c:pt>
                <c:pt idx="7">
                  <c:v>0.52149030503799221</c:v>
                </c:pt>
                <c:pt idx="8">
                  <c:v>-0.20222157095448176</c:v>
                </c:pt>
                <c:pt idx="9">
                  <c:v>-0.22082221850804104</c:v>
                </c:pt>
                <c:pt idx="10">
                  <c:v>-0.30647723740669014</c:v>
                </c:pt>
                <c:pt idx="11">
                  <c:v>-0.31401691845454338</c:v>
                </c:pt>
                <c:pt idx="12">
                  <c:v>-0.32055978540105562</c:v>
                </c:pt>
                <c:pt idx="13">
                  <c:v>-0.32171868363417089</c:v>
                </c:pt>
                <c:pt idx="14">
                  <c:v>-0.3235045790703896</c:v>
                </c:pt>
                <c:pt idx="15">
                  <c:v>-0.39028338320147415</c:v>
                </c:pt>
                <c:pt idx="16">
                  <c:v>-0.39216298420416074</c:v>
                </c:pt>
              </c:numCache>
            </c:numRef>
          </c:val>
          <c:smooth val="0"/>
          <c:extLst>
            <c:ext xmlns:c16="http://schemas.microsoft.com/office/drawing/2014/chart" uri="{C3380CC4-5D6E-409C-BE32-E72D297353CC}">
              <c16:uniqueId val="{00000003-AB3C-6A4C-BAD8-8940A1D8E866}"/>
            </c:ext>
          </c:extLst>
        </c:ser>
        <c:dLbls>
          <c:showLegendKey val="0"/>
          <c:showVal val="0"/>
          <c:showCatName val="0"/>
          <c:showSerName val="0"/>
          <c:showPercent val="0"/>
          <c:showBubbleSize val="0"/>
        </c:dLbls>
        <c:smooth val="0"/>
        <c:axId val="403876928"/>
        <c:axId val="403877320"/>
      </c:lineChart>
      <c:catAx>
        <c:axId val="40387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7320"/>
        <c:crossesAt val="0"/>
        <c:auto val="1"/>
        <c:lblAlgn val="ctr"/>
        <c:lblOffset val="100"/>
        <c:noMultiLvlLbl val="0"/>
      </c:catAx>
      <c:valAx>
        <c:axId val="4038773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Community Trust</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'6. Chgs in Tot Share'!$MX$3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Share'!$MX$4:$MX$27</c:f>
              <c:numCache>
                <c:formatCode>0.00%</c:formatCode>
                <c:ptCount val="24"/>
                <c:pt idx="0">
                  <c:v>0</c:v>
                </c:pt>
                <c:pt idx="1">
                  <c:v>1.9742198325842324E-2</c:v>
                </c:pt>
                <c:pt idx="2">
                  <c:v>3.2181823958935984E-2</c:v>
                </c:pt>
                <c:pt idx="3">
                  <c:v>7.6183754946113319E-2</c:v>
                </c:pt>
                <c:pt idx="4">
                  <c:v>6.8924420482744178E-2</c:v>
                </c:pt>
                <c:pt idx="5">
                  <c:v>7.6263949266505246E-2</c:v>
                </c:pt>
                <c:pt idx="6">
                  <c:v>0.10845418601056583</c:v>
                </c:pt>
                <c:pt idx="7">
                  <c:v>0.11116708818472443</c:v>
                </c:pt>
                <c:pt idx="8">
                  <c:v>4.1199760625085034E-2</c:v>
                </c:pt>
                <c:pt idx="9">
                  <c:v>9.7232734272107962E-2</c:v>
                </c:pt>
                <c:pt idx="10">
                  <c:v>0.11431744741704059</c:v>
                </c:pt>
                <c:pt idx="11">
                  <c:v>0.11403299091853011</c:v>
                </c:pt>
                <c:pt idx="12">
                  <c:v>7.0293526631164491E-2</c:v>
                </c:pt>
                <c:pt idx="13">
                  <c:v>5.0046801837263302E-2</c:v>
                </c:pt>
                <c:pt idx="14">
                  <c:v>0.10359404395247808</c:v>
                </c:pt>
                <c:pt idx="15">
                  <c:v>1.4249626129373254</c:v>
                </c:pt>
                <c:pt idx="16">
                  <c:v>1.4172490966510425</c:v>
                </c:pt>
              </c:numCache>
            </c:numRef>
          </c:val>
          <c:smooth val="0"/>
          <c:extLst>
            <c:ext xmlns:c16="http://schemas.microsoft.com/office/drawing/2014/chart" uri="{C3380CC4-5D6E-409C-BE32-E72D297353CC}">
              <c16:uniqueId val="{00000000-D06A-F44B-AB70-1C9D6D9B97BB}"/>
            </c:ext>
          </c:extLst>
        </c:ser>
        <c:ser>
          <c:idx val="8"/>
          <c:order val="1"/>
          <c:tx>
            <c:strRef>
              <c:f>'6. Chgs in Tot Share'!$MY$3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Share'!$MY$4:$MY$27</c:f>
              <c:numCache>
                <c:formatCode>0.00%</c:formatCode>
                <c:ptCount val="24"/>
                <c:pt idx="0">
                  <c:v>0</c:v>
                </c:pt>
                <c:pt idx="1">
                  <c:v>2.1303949728839904E-4</c:v>
                </c:pt>
                <c:pt idx="2">
                  <c:v>7.494556158482403E-2</c:v>
                </c:pt>
                <c:pt idx="3">
                  <c:v>0.11213407651167824</c:v>
                </c:pt>
                <c:pt idx="4">
                  <c:v>0.10491720383497061</c:v>
                </c:pt>
                <c:pt idx="5">
                  <c:v>6.9762840885918193E-2</c:v>
                </c:pt>
                <c:pt idx="6">
                  <c:v>8.2553619191146455E-2</c:v>
                </c:pt>
                <c:pt idx="7">
                  <c:v>0.15801357183804179</c:v>
                </c:pt>
                <c:pt idx="8">
                  <c:v>0.17104087196629381</c:v>
                </c:pt>
                <c:pt idx="9">
                  <c:v>0.18500118289437889</c:v>
                </c:pt>
                <c:pt idx="10">
                  <c:v>0.24573929380664922</c:v>
                </c:pt>
                <c:pt idx="11">
                  <c:v>0.31212344022149613</c:v>
                </c:pt>
                <c:pt idx="12">
                  <c:v>0.4071582178817752</c:v>
                </c:pt>
                <c:pt idx="13">
                  <c:v>0.44443493471698881</c:v>
                </c:pt>
                <c:pt idx="14">
                  <c:v>0.4049581514766985</c:v>
                </c:pt>
                <c:pt idx="15">
                  <c:v>0.37995603984488091</c:v>
                </c:pt>
                <c:pt idx="16">
                  <c:v>0.37551540426515029</c:v>
                </c:pt>
              </c:numCache>
            </c:numRef>
          </c:val>
          <c:smooth val="0"/>
          <c:extLst>
            <c:ext xmlns:c16="http://schemas.microsoft.com/office/drawing/2014/chart" uri="{C3380CC4-5D6E-409C-BE32-E72D297353CC}">
              <c16:uniqueId val="{00000001-D06A-F44B-AB70-1C9D6D9B97BB}"/>
            </c:ext>
          </c:extLst>
        </c:ser>
        <c:ser>
          <c:idx val="11"/>
          <c:order val="2"/>
          <c:tx>
            <c:strRef>
              <c:f>'6. Chgs in Tot Share'!$NA$3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Share'!$NA$4:$NA$27</c:f>
              <c:numCache>
                <c:formatCode>0.00%</c:formatCode>
                <c:ptCount val="24"/>
                <c:pt idx="0">
                  <c:v>0</c:v>
                </c:pt>
                <c:pt idx="1">
                  <c:v>2.183633827124655E-2</c:v>
                </c:pt>
                <c:pt idx="2">
                  <c:v>4.3754090216769695E-2</c:v>
                </c:pt>
                <c:pt idx="3">
                  <c:v>0.20404249549652648</c:v>
                </c:pt>
                <c:pt idx="4">
                  <c:v>0.22207675019450226</c:v>
                </c:pt>
                <c:pt idx="5">
                  <c:v>0.26909753206682951</c:v>
                </c:pt>
                <c:pt idx="6">
                  <c:v>0.32210843387936733</c:v>
                </c:pt>
                <c:pt idx="7">
                  <c:v>0.37292330072738172</c:v>
                </c:pt>
                <c:pt idx="8">
                  <c:v>0.44889569602613894</c:v>
                </c:pt>
                <c:pt idx="9">
                  <c:v>0.45694688857054888</c:v>
                </c:pt>
                <c:pt idx="10">
                  <c:v>0.5130256160874056</c:v>
                </c:pt>
                <c:pt idx="11">
                  <c:v>0.60602176269814934</c:v>
                </c:pt>
                <c:pt idx="12">
                  <c:v>0.66536375796518821</c:v>
                </c:pt>
                <c:pt idx="13">
                  <c:v>0.70932163009934712</c:v>
                </c:pt>
                <c:pt idx="14">
                  <c:v>0.60565670761509849</c:v>
                </c:pt>
                <c:pt idx="15">
                  <c:v>0.74787569037558266</c:v>
                </c:pt>
                <c:pt idx="16">
                  <c:v>0.74150199252422289</c:v>
                </c:pt>
              </c:numCache>
            </c:numRef>
          </c:val>
          <c:smooth val="0"/>
          <c:extLst>
            <c:ext xmlns:c16="http://schemas.microsoft.com/office/drawing/2014/chart" uri="{C3380CC4-5D6E-409C-BE32-E72D297353CC}">
              <c16:uniqueId val="{00000002-D06A-F44B-AB70-1C9D6D9B97BB}"/>
            </c:ext>
          </c:extLst>
        </c:ser>
        <c:dLbls>
          <c:showLegendKey val="0"/>
          <c:showVal val="0"/>
          <c:showCatName val="0"/>
          <c:showSerName val="0"/>
          <c:showPercent val="0"/>
          <c:showBubbleSize val="0"/>
        </c:dLbls>
        <c:smooth val="0"/>
        <c:axId val="403876928"/>
        <c:axId val="403877320"/>
      </c:lineChart>
      <c:catAx>
        <c:axId val="40387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7320"/>
        <c:crossesAt val="0"/>
        <c:auto val="1"/>
        <c:lblAlgn val="ctr"/>
        <c:lblOffset val="100"/>
        <c:noMultiLvlLbl val="0"/>
      </c:catAx>
      <c:valAx>
        <c:axId val="4038773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Versabank</a:t>
            </a:r>
          </a:p>
          <a:p>
            <a:pPr>
              <a:defRPr/>
            </a:pPr>
            <a:r>
              <a:rPr lang="en-US" sz="1000"/>
              <a:t>%</a:t>
            </a:r>
            <a:r>
              <a:rPr lang="en-US" sz="1000" baseline="0"/>
              <a:t> Change in Share of Total Market</a:t>
            </a:r>
            <a:endParaRPr lang="en-US" sz="1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0"/>
          <c:tx>
            <c:strRef>
              <c:f>'6. Chgs in Tot Share'!$NE$3</c:f>
              <c:strCache>
                <c:ptCount val="1"/>
                <c:pt idx="0">
                  <c:v> Demand </c:v>
                </c:pt>
              </c:strCache>
            </c:strRef>
          </c:tx>
          <c:spPr>
            <a:ln w="28575" cap="rnd">
              <a:solidFill>
                <a:srgbClr val="00FA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Share'!$NE$4:$NE$27</c:f>
              <c:numCache>
                <c:formatCode>0.00%</c:formatCode>
                <c:ptCount val="24"/>
                <c:pt idx="0">
                  <c:v>0</c:v>
                </c:pt>
                <c:pt idx="1">
                  <c:v>-2.0124183525337888E-2</c:v>
                </c:pt>
                <c:pt idx="2">
                  <c:v>-5.4359421091720268E-2</c:v>
                </c:pt>
                <c:pt idx="3">
                  <c:v>-4.27123780237086E-2</c:v>
                </c:pt>
                <c:pt idx="4">
                  <c:v>-3.844814575212141E-2</c:v>
                </c:pt>
                <c:pt idx="5">
                  <c:v>-5.3503719265052936E-2</c:v>
                </c:pt>
                <c:pt idx="6">
                  <c:v>-1.8835037897074518E-2</c:v>
                </c:pt>
                <c:pt idx="7">
                  <c:v>-1.5401281434134457E-2</c:v>
                </c:pt>
                <c:pt idx="8">
                  <c:v>-1.6389109415901361E-2</c:v>
                </c:pt>
                <c:pt idx="9">
                  <c:v>1.8887710575822135E-2</c:v>
                </c:pt>
                <c:pt idx="10">
                  <c:v>1.9996690278137351E-2</c:v>
                </c:pt>
                <c:pt idx="11">
                  <c:v>3.6336999674463445E-2</c:v>
                </c:pt>
                <c:pt idx="12">
                  <c:v>3.5717226831307278E-2</c:v>
                </c:pt>
                <c:pt idx="13">
                  <c:v>-1.8344746276943553E-3</c:v>
                </c:pt>
                <c:pt idx="14">
                  <c:v>1.0943486832672957E-2</c:v>
                </c:pt>
                <c:pt idx="15">
                  <c:v>1.4850868082265111E-2</c:v>
                </c:pt>
                <c:pt idx="16">
                  <c:v>3.8601097829179691E-4</c:v>
                </c:pt>
              </c:numCache>
            </c:numRef>
          </c:val>
          <c:smooth val="0"/>
          <c:extLst>
            <c:ext xmlns:c16="http://schemas.microsoft.com/office/drawing/2014/chart" uri="{C3380CC4-5D6E-409C-BE32-E72D297353CC}">
              <c16:uniqueId val="{00000000-CCAD-A84C-8E5A-51AE8698C3EB}"/>
            </c:ext>
          </c:extLst>
        </c:ser>
        <c:ser>
          <c:idx val="8"/>
          <c:order val="1"/>
          <c:tx>
            <c:strRef>
              <c:f>'6. Chgs in Tot Share'!$NF$3</c:f>
              <c:strCache>
                <c:ptCount val="1"/>
                <c:pt idx="0">
                  <c:v> Term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Share'!$NF$4:$NF$27</c:f>
              <c:numCache>
                <c:formatCode>0.00%</c:formatCode>
                <c:ptCount val="24"/>
                <c:pt idx="0">
                  <c:v>0</c:v>
                </c:pt>
                <c:pt idx="1">
                  <c:v>-5.7450918817748879E-2</c:v>
                </c:pt>
                <c:pt idx="2">
                  <c:v>-6.3655918071548301E-2</c:v>
                </c:pt>
                <c:pt idx="3">
                  <c:v>-0.10120169922786508</c:v>
                </c:pt>
                <c:pt idx="4">
                  <c:v>-0.1162315509890906</c:v>
                </c:pt>
                <c:pt idx="5">
                  <c:v>-0.12677567133525658</c:v>
                </c:pt>
                <c:pt idx="6">
                  <c:v>-9.250034051114088E-2</c:v>
                </c:pt>
                <c:pt idx="7">
                  <c:v>-7.7962521414803379E-2</c:v>
                </c:pt>
                <c:pt idx="8">
                  <c:v>-9.9859102628709076E-2</c:v>
                </c:pt>
                <c:pt idx="9">
                  <c:v>-0.1429377982767143</c:v>
                </c:pt>
                <c:pt idx="10">
                  <c:v>-0.16119097671882626</c:v>
                </c:pt>
                <c:pt idx="11">
                  <c:v>-0.17027610298712323</c:v>
                </c:pt>
                <c:pt idx="12">
                  <c:v>-0.16074113614327512</c:v>
                </c:pt>
                <c:pt idx="13">
                  <c:v>-0.14405635269167263</c:v>
                </c:pt>
                <c:pt idx="14">
                  <c:v>-0.16088127137108288</c:v>
                </c:pt>
                <c:pt idx="15">
                  <c:v>-0.11449175983834285</c:v>
                </c:pt>
                <c:pt idx="16">
                  <c:v>-9.1598920100703821E-2</c:v>
                </c:pt>
              </c:numCache>
            </c:numRef>
          </c:val>
          <c:smooth val="0"/>
          <c:extLst>
            <c:ext xmlns:c16="http://schemas.microsoft.com/office/drawing/2014/chart" uri="{C3380CC4-5D6E-409C-BE32-E72D297353CC}">
              <c16:uniqueId val="{00000001-CCAD-A84C-8E5A-51AE8698C3EB}"/>
            </c:ext>
          </c:extLst>
        </c:ser>
        <c:ser>
          <c:idx val="11"/>
          <c:order val="2"/>
          <c:tx>
            <c:strRef>
              <c:f>'6. Chgs in Tot Share'!$NH$3</c:f>
              <c:strCache>
                <c:ptCount val="1"/>
                <c:pt idx="0">
                  <c:v> Mortgages </c:v>
                </c:pt>
              </c:strCache>
            </c:strRef>
          </c:tx>
          <c:spPr>
            <a:ln w="28575" cap="rnd">
              <a:solidFill>
                <a:srgbClr val="AB79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Share'!$NH$4:$NH$27</c:f>
              <c:numCache>
                <c:formatCode>0.00%</c:formatCode>
                <c:ptCount val="24"/>
                <c:pt idx="0">
                  <c:v>0</c:v>
                </c:pt>
                <c:pt idx="1">
                  <c:v>-8.5882578362184589E-2</c:v>
                </c:pt>
                <c:pt idx="2">
                  <c:v>-5.6172199869228008E-2</c:v>
                </c:pt>
                <c:pt idx="3">
                  <c:v>7.4627803875104714E-4</c:v>
                </c:pt>
                <c:pt idx="4">
                  <c:v>4.3801135407004928E-3</c:v>
                </c:pt>
                <c:pt idx="5">
                  <c:v>1.6884135609227288E-2</c:v>
                </c:pt>
                <c:pt idx="6">
                  <c:v>0.17068503019875372</c:v>
                </c:pt>
                <c:pt idx="7">
                  <c:v>0.19985312756212953</c:v>
                </c:pt>
                <c:pt idx="8">
                  <c:v>7.8487406729117443E-2</c:v>
                </c:pt>
                <c:pt idx="9">
                  <c:v>0.17967006190579085</c:v>
                </c:pt>
                <c:pt idx="10">
                  <c:v>-5.8325784827722906E-3</c:v>
                </c:pt>
                <c:pt idx="11">
                  <c:v>3.9165227762789093E-2</c:v>
                </c:pt>
                <c:pt idx="12">
                  <c:v>6.3578736258130028E-2</c:v>
                </c:pt>
                <c:pt idx="13">
                  <c:v>6.4363021391016323E-2</c:v>
                </c:pt>
                <c:pt idx="14">
                  <c:v>0.20170680696561094</c:v>
                </c:pt>
                <c:pt idx="15">
                  <c:v>0.22237014001514036</c:v>
                </c:pt>
                <c:pt idx="16">
                  <c:v>0.21502264130103801</c:v>
                </c:pt>
              </c:numCache>
            </c:numRef>
          </c:val>
          <c:smooth val="0"/>
          <c:extLst>
            <c:ext xmlns:c16="http://schemas.microsoft.com/office/drawing/2014/chart" uri="{C3380CC4-5D6E-409C-BE32-E72D297353CC}">
              <c16:uniqueId val="{00000002-CCAD-A84C-8E5A-51AE8698C3EB}"/>
            </c:ext>
          </c:extLst>
        </c:ser>
        <c:ser>
          <c:idx val="0"/>
          <c:order val="3"/>
          <c:tx>
            <c:strRef>
              <c:f>'6. Chgs in Tot Share'!$NI$3</c:f>
              <c:strCache>
                <c:ptCount val="1"/>
                <c:pt idx="0">
                  <c:v> Personal Loans </c:v>
                </c:pt>
              </c:strCache>
            </c:strRef>
          </c:tx>
          <c:spPr>
            <a:ln w="28575" cap="rnd">
              <a:solidFill>
                <a:srgbClr val="00B0F0"/>
              </a:solidFill>
              <a:prstDash val="solid"/>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Share'!$NI$4:$NI$27</c:f>
              <c:numCache>
                <c:formatCode>0.00%</c:formatCode>
                <c:ptCount val="24"/>
                <c:pt idx="0">
                  <c:v>0</c:v>
                </c:pt>
                <c:pt idx="1">
                  <c:v>9.4406202935244671E-3</c:v>
                </c:pt>
                <c:pt idx="2">
                  <c:v>2.4971404708548309E-2</c:v>
                </c:pt>
                <c:pt idx="3">
                  <c:v>3.3319628878625891E-2</c:v>
                </c:pt>
                <c:pt idx="4">
                  <c:v>3.3582450576141204E-2</c:v>
                </c:pt>
                <c:pt idx="5">
                  <c:v>2.2028116432141313E-2</c:v>
                </c:pt>
                <c:pt idx="6">
                  <c:v>3.4536527896092489E-2</c:v>
                </c:pt>
                <c:pt idx="7">
                  <c:v>1.7035736760010758E-2</c:v>
                </c:pt>
                <c:pt idx="8">
                  <c:v>5.089135640578879E-2</c:v>
                </c:pt>
                <c:pt idx="9">
                  <c:v>5.4274952103554819E-2</c:v>
                </c:pt>
                <c:pt idx="10">
                  <c:v>5.2492863431232169E-2</c:v>
                </c:pt>
                <c:pt idx="11">
                  <c:v>9.1965484674817688E-2</c:v>
                </c:pt>
                <c:pt idx="12">
                  <c:v>0.10253384935927988</c:v>
                </c:pt>
                <c:pt idx="13">
                  <c:v>0.12036423509336289</c:v>
                </c:pt>
                <c:pt idx="14">
                  <c:v>0.15938278951287566</c:v>
                </c:pt>
                <c:pt idx="15">
                  <c:v>0.22161428506045569</c:v>
                </c:pt>
                <c:pt idx="16">
                  <c:v>0.22150851765232282</c:v>
                </c:pt>
              </c:numCache>
            </c:numRef>
          </c:val>
          <c:smooth val="0"/>
          <c:extLst>
            <c:ext xmlns:c16="http://schemas.microsoft.com/office/drawing/2014/chart" uri="{C3380CC4-5D6E-409C-BE32-E72D297353CC}">
              <c16:uniqueId val="{00000003-CCAD-A84C-8E5A-51AE8698C3EB}"/>
            </c:ext>
          </c:extLst>
        </c:ser>
        <c:dLbls>
          <c:showLegendKey val="0"/>
          <c:showVal val="0"/>
          <c:showCatName val="0"/>
          <c:showSerName val="0"/>
          <c:showPercent val="0"/>
          <c:showBubbleSize val="0"/>
        </c:dLbls>
        <c:smooth val="0"/>
        <c:axId val="403876928"/>
        <c:axId val="403877320"/>
      </c:lineChart>
      <c:catAx>
        <c:axId val="40387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7320"/>
        <c:crossesAt val="0"/>
        <c:auto val="1"/>
        <c:lblAlgn val="ctr"/>
        <c:lblOffset val="100"/>
        <c:noMultiLvlLbl val="0"/>
      </c:catAx>
      <c:valAx>
        <c:axId val="4038773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387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Larger Direct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Share'!$CG$3</c:f>
              <c:strCache>
                <c:ptCount val="1"/>
                <c:pt idx="0">
                  <c:v>Manulife</c:v>
                </c:pt>
              </c:strCache>
            </c:strRef>
          </c:tx>
          <c:spPr>
            <a:ln w="28575" cap="rnd">
              <a:solidFill>
                <a:srgbClr val="006842"/>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Share'!$CG$4:$CG$27</c:f>
              <c:numCache>
                <c:formatCode>0.00%</c:formatCode>
                <c:ptCount val="24"/>
                <c:pt idx="0">
                  <c:v>0</c:v>
                </c:pt>
                <c:pt idx="1">
                  <c:v>-5.0317399755173452E-3</c:v>
                </c:pt>
                <c:pt idx="2">
                  <c:v>3.2101446788441791E-3</c:v>
                </c:pt>
                <c:pt idx="3">
                  <c:v>6.6313311316384472E-4</c:v>
                </c:pt>
                <c:pt idx="4">
                  <c:v>-8.4839850262547921E-4</c:v>
                </c:pt>
                <c:pt idx="5">
                  <c:v>-2.6905989644104857E-3</c:v>
                </c:pt>
                <c:pt idx="6">
                  <c:v>-2.9979360290193842E-3</c:v>
                </c:pt>
                <c:pt idx="7">
                  <c:v>7.0421119070786554E-3</c:v>
                </c:pt>
                <c:pt idx="8">
                  <c:v>1.8978145453660285E-2</c:v>
                </c:pt>
                <c:pt idx="9">
                  <c:v>2.9019167005340889E-2</c:v>
                </c:pt>
                <c:pt idx="10">
                  <c:v>2.6860521334454063E-2</c:v>
                </c:pt>
                <c:pt idx="11">
                  <c:v>2.7697538584590734E-2</c:v>
                </c:pt>
                <c:pt idx="12">
                  <c:v>1.9491451619711966E-2</c:v>
                </c:pt>
                <c:pt idx="13">
                  <c:v>4.4180468645091736E-3</c:v>
                </c:pt>
                <c:pt idx="14">
                  <c:v>-2.8754308577427089E-3</c:v>
                </c:pt>
                <c:pt idx="15">
                  <c:v>-1.5491592623536842E-2</c:v>
                </c:pt>
                <c:pt idx="16">
                  <c:v>-2.2333173910456149E-2</c:v>
                </c:pt>
              </c:numCache>
            </c:numRef>
          </c:val>
          <c:smooth val="0"/>
          <c:extLst>
            <c:ext xmlns:c16="http://schemas.microsoft.com/office/drawing/2014/chart" uri="{C3380CC4-5D6E-409C-BE32-E72D297353CC}">
              <c16:uniqueId val="{00000000-707A-6F40-8BCC-F45BC5922347}"/>
            </c:ext>
          </c:extLst>
        </c:ser>
        <c:ser>
          <c:idx val="1"/>
          <c:order val="1"/>
          <c:tx>
            <c:strRef>
              <c:f>'6. Chgs in Tot Share'!$CH$3</c:f>
              <c:strCache>
                <c:ptCount val="1"/>
                <c:pt idx="0">
                  <c:v> Home Trust </c:v>
                </c:pt>
              </c:strCache>
            </c:strRef>
          </c:tx>
          <c:spPr>
            <a:ln w="28575" cap="rnd">
              <a:solidFill>
                <a:srgbClr val="00B05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Share'!$CH$4:$CH$27</c:f>
              <c:numCache>
                <c:formatCode>0.00%</c:formatCode>
                <c:ptCount val="24"/>
                <c:pt idx="0">
                  <c:v>0</c:v>
                </c:pt>
                <c:pt idx="1">
                  <c:v>-3.2525303818705491E-3</c:v>
                </c:pt>
                <c:pt idx="2">
                  <c:v>1.0467266076651941E-2</c:v>
                </c:pt>
                <c:pt idx="3">
                  <c:v>1.6562981599081403E-2</c:v>
                </c:pt>
                <c:pt idx="4">
                  <c:v>2.1330195935453485E-2</c:v>
                </c:pt>
                <c:pt idx="5">
                  <c:v>2.9945141681450828E-2</c:v>
                </c:pt>
                <c:pt idx="6">
                  <c:v>2.939898846250228E-2</c:v>
                </c:pt>
                <c:pt idx="7">
                  <c:v>3.1017911848246326E-2</c:v>
                </c:pt>
                <c:pt idx="8">
                  <c:v>1.8974873930766537E-2</c:v>
                </c:pt>
                <c:pt idx="9">
                  <c:v>1.6109384735633787E-2</c:v>
                </c:pt>
                <c:pt idx="10">
                  <c:v>1.8455205744273236E-2</c:v>
                </c:pt>
                <c:pt idx="11">
                  <c:v>1.5130083578177739E-2</c:v>
                </c:pt>
                <c:pt idx="12">
                  <c:v>1.552313006301018E-2</c:v>
                </c:pt>
                <c:pt idx="13">
                  <c:v>1.6574148968621204E-2</c:v>
                </c:pt>
                <c:pt idx="14">
                  <c:v>1.1285392971443748E-2</c:v>
                </c:pt>
                <c:pt idx="15">
                  <c:v>2.0699598758404322E-2</c:v>
                </c:pt>
                <c:pt idx="16">
                  <c:v>1.3492456702189619E-2</c:v>
                </c:pt>
              </c:numCache>
            </c:numRef>
          </c:val>
          <c:smooth val="0"/>
          <c:extLst>
            <c:ext xmlns:c16="http://schemas.microsoft.com/office/drawing/2014/chart" uri="{C3380CC4-5D6E-409C-BE32-E72D297353CC}">
              <c16:uniqueId val="{00000001-707A-6F40-8BCC-F45BC5922347}"/>
            </c:ext>
          </c:extLst>
        </c:ser>
        <c:ser>
          <c:idx val="2"/>
          <c:order val="2"/>
          <c:tx>
            <c:strRef>
              <c:f>'6. Chgs in Tot Share'!$CI$3</c:f>
              <c:strCache>
                <c:ptCount val="1"/>
                <c:pt idx="0">
                  <c:v> Tangerine </c:v>
                </c:pt>
              </c:strCache>
            </c:strRef>
          </c:tx>
          <c:spPr>
            <a:ln w="28575" cap="rnd">
              <a:solidFill>
                <a:srgbClr val="FF66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Share'!$CI$4:$CI$27</c:f>
              <c:numCache>
                <c:formatCode>0.00%</c:formatCode>
                <c:ptCount val="24"/>
                <c:pt idx="0">
                  <c:v>0</c:v>
                </c:pt>
                <c:pt idx="1">
                  <c:v>-1.5552492723928685E-2</c:v>
                </c:pt>
                <c:pt idx="2">
                  <c:v>-1.2350124453687363E-2</c:v>
                </c:pt>
                <c:pt idx="3">
                  <c:v>-2.8199241572967795E-3</c:v>
                </c:pt>
                <c:pt idx="4">
                  <c:v>2.2029988078539364E-3</c:v>
                </c:pt>
                <c:pt idx="5">
                  <c:v>1.0180561164065125E-2</c:v>
                </c:pt>
                <c:pt idx="6">
                  <c:v>5.8938104407463641E-3</c:v>
                </c:pt>
                <c:pt idx="7">
                  <c:v>-4.7682855893963544E-3</c:v>
                </c:pt>
                <c:pt idx="8">
                  <c:v>-7.4096278851913857E-3</c:v>
                </c:pt>
                <c:pt idx="9">
                  <c:v>-3.8953041696766634E-3</c:v>
                </c:pt>
                <c:pt idx="10">
                  <c:v>2.029439695545078E-4</c:v>
                </c:pt>
                <c:pt idx="11">
                  <c:v>5.406506218367961E-3</c:v>
                </c:pt>
                <c:pt idx="12">
                  <c:v>5.0586008060286613E-3</c:v>
                </c:pt>
                <c:pt idx="13">
                  <c:v>-6.6070485186332057E-3</c:v>
                </c:pt>
                <c:pt idx="14">
                  <c:v>-2.210707836132245E-2</c:v>
                </c:pt>
                <c:pt idx="15">
                  <c:v>-2.7466521414074158E-2</c:v>
                </c:pt>
                <c:pt idx="16">
                  <c:v>-2.988277552675965E-2</c:v>
                </c:pt>
              </c:numCache>
            </c:numRef>
          </c:val>
          <c:smooth val="0"/>
          <c:extLst>
            <c:ext xmlns:c16="http://schemas.microsoft.com/office/drawing/2014/chart" uri="{C3380CC4-5D6E-409C-BE32-E72D297353CC}">
              <c16:uniqueId val="{00000002-707A-6F40-8BCC-F45BC5922347}"/>
            </c:ext>
          </c:extLst>
        </c:ser>
        <c:ser>
          <c:idx val="3"/>
          <c:order val="3"/>
          <c:tx>
            <c:strRef>
              <c:f>'6. Chgs in Tot Share'!$CJ$3</c:f>
              <c:strCache>
                <c:ptCount val="1"/>
                <c:pt idx="0">
                  <c:v> Equitable </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Share'!$CJ$4:$CJ$27</c:f>
              <c:numCache>
                <c:formatCode>0.00%</c:formatCode>
                <c:ptCount val="24"/>
                <c:pt idx="0">
                  <c:v>0</c:v>
                </c:pt>
                <c:pt idx="1">
                  <c:v>1.8237268215736235E-2</c:v>
                </c:pt>
                <c:pt idx="2">
                  <c:v>2.9042133177970917E-2</c:v>
                </c:pt>
                <c:pt idx="3">
                  <c:v>4.2618598342883555E-2</c:v>
                </c:pt>
                <c:pt idx="4">
                  <c:v>5.7538454643883158E-2</c:v>
                </c:pt>
                <c:pt idx="5">
                  <c:v>6.7386815231867736E-2</c:v>
                </c:pt>
                <c:pt idx="6">
                  <c:v>7.2888771594733545E-2</c:v>
                </c:pt>
                <c:pt idx="7">
                  <c:v>7.0895720235366277E-2</c:v>
                </c:pt>
                <c:pt idx="8">
                  <c:v>6.3122123008876596E-2</c:v>
                </c:pt>
                <c:pt idx="9">
                  <c:v>7.8800648171070964E-2</c:v>
                </c:pt>
                <c:pt idx="10">
                  <c:v>7.3090308816562324E-2</c:v>
                </c:pt>
                <c:pt idx="11">
                  <c:v>8.5332002878580601E-2</c:v>
                </c:pt>
                <c:pt idx="12">
                  <c:v>8.7640614767104941E-2</c:v>
                </c:pt>
                <c:pt idx="13">
                  <c:v>8.9009884829872557E-2</c:v>
                </c:pt>
                <c:pt idx="14">
                  <c:v>0.1531371900335193</c:v>
                </c:pt>
                <c:pt idx="15">
                  <c:v>0.10599315371948036</c:v>
                </c:pt>
                <c:pt idx="16">
                  <c:v>0.10250017585229823</c:v>
                </c:pt>
              </c:numCache>
            </c:numRef>
          </c:val>
          <c:smooth val="0"/>
          <c:extLst>
            <c:ext xmlns:c16="http://schemas.microsoft.com/office/drawing/2014/chart" uri="{C3380CC4-5D6E-409C-BE32-E72D297353CC}">
              <c16:uniqueId val="{00000003-707A-6F40-8BCC-F45BC5922347}"/>
            </c:ext>
          </c:extLst>
        </c:ser>
        <c:ser>
          <c:idx val="4"/>
          <c:order val="4"/>
          <c:tx>
            <c:strRef>
              <c:f>'6. Chgs in Tot Share'!$CK$3</c:f>
              <c:strCache>
                <c:ptCount val="1"/>
                <c:pt idx="0">
                  <c:v> B2B Bank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Share'!$CK$4:$CK$27</c:f>
              <c:numCache>
                <c:formatCode>0.00%</c:formatCode>
                <c:ptCount val="24"/>
                <c:pt idx="0">
                  <c:v>0</c:v>
                </c:pt>
                <c:pt idx="1">
                  <c:v>-2.5158737571067985E-2</c:v>
                </c:pt>
                <c:pt idx="2">
                  <c:v>-2.5004282886033454E-2</c:v>
                </c:pt>
                <c:pt idx="3">
                  <c:v>-3.4407645812792834E-2</c:v>
                </c:pt>
                <c:pt idx="4">
                  <c:v>-4.3487647839988583E-2</c:v>
                </c:pt>
                <c:pt idx="5">
                  <c:v>-5.9162950256199484E-2</c:v>
                </c:pt>
                <c:pt idx="6">
                  <c:v>-7.9566343401199668E-2</c:v>
                </c:pt>
                <c:pt idx="7">
                  <c:v>-9.326394312492492E-2</c:v>
                </c:pt>
                <c:pt idx="8">
                  <c:v>-0.11054675783801371</c:v>
                </c:pt>
                <c:pt idx="9">
                  <c:v>-0.12830305239541798</c:v>
                </c:pt>
                <c:pt idx="10">
                  <c:v>-0.14345890614202336</c:v>
                </c:pt>
                <c:pt idx="11">
                  <c:v>-0.15920687797881963</c:v>
                </c:pt>
                <c:pt idx="12">
                  <c:v>-0.17140588851523603</c:v>
                </c:pt>
                <c:pt idx="13">
                  <c:v>-0.1769272695158344</c:v>
                </c:pt>
                <c:pt idx="14">
                  <c:v>-0.18988584326726227</c:v>
                </c:pt>
                <c:pt idx="15">
                  <c:v>-0.19508841185917897</c:v>
                </c:pt>
                <c:pt idx="16">
                  <c:v>-0.20380729929306152</c:v>
                </c:pt>
              </c:numCache>
            </c:numRef>
          </c:val>
          <c:smooth val="0"/>
          <c:extLst>
            <c:ext xmlns:c16="http://schemas.microsoft.com/office/drawing/2014/chart" uri="{C3380CC4-5D6E-409C-BE32-E72D297353CC}">
              <c16:uniqueId val="{00000004-707A-6F40-8BCC-F45BC5922347}"/>
            </c:ext>
          </c:extLst>
        </c:ser>
        <c:ser>
          <c:idx val="5"/>
          <c:order val="5"/>
          <c:tx>
            <c:strRef>
              <c:f>'6. Chgs in Tot Share'!$CL$3</c:f>
              <c:strCache>
                <c:ptCount val="1"/>
                <c:pt idx="0">
                  <c:v> Canadian Tire </c:v>
                </c:pt>
              </c:strCache>
            </c:strRef>
          </c:tx>
          <c:spPr>
            <a:ln w="28575" cap="rnd">
              <a:solidFill>
                <a:srgbClr val="FF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Share'!$CL$4:$CL$27</c:f>
              <c:numCache>
                <c:formatCode>0.00%</c:formatCode>
                <c:ptCount val="24"/>
                <c:pt idx="0">
                  <c:v>0</c:v>
                </c:pt>
                <c:pt idx="1">
                  <c:v>8.8877197154496428E-3</c:v>
                </c:pt>
                <c:pt idx="2">
                  <c:v>3.3747250063511126E-2</c:v>
                </c:pt>
                <c:pt idx="3">
                  <c:v>1.1068736297020272E-2</c:v>
                </c:pt>
                <c:pt idx="4">
                  <c:v>6.7002836545285759E-3</c:v>
                </c:pt>
                <c:pt idx="5">
                  <c:v>6.191537633180897E-3</c:v>
                </c:pt>
                <c:pt idx="6">
                  <c:v>1.8416688510138283E-2</c:v>
                </c:pt>
                <c:pt idx="7">
                  <c:v>2.274590860164408E-2</c:v>
                </c:pt>
                <c:pt idx="8">
                  <c:v>2.2576337755589419E-2</c:v>
                </c:pt>
                <c:pt idx="9">
                  <c:v>1.431562931049459E-2</c:v>
                </c:pt>
                <c:pt idx="10">
                  <c:v>1.0025416662673117E-2</c:v>
                </c:pt>
                <c:pt idx="11">
                  <c:v>1.1621817142965786E-2</c:v>
                </c:pt>
                <c:pt idx="12">
                  <c:v>-1.9463997535000166E-3</c:v>
                </c:pt>
                <c:pt idx="13">
                  <c:v>1.7088772935462521E-3</c:v>
                </c:pt>
                <c:pt idx="14">
                  <c:v>1.2537515501399874E-2</c:v>
                </c:pt>
                <c:pt idx="15">
                  <c:v>-1.2152009942011032E-2</c:v>
                </c:pt>
                <c:pt idx="16">
                  <c:v>-1.804212485649543E-2</c:v>
                </c:pt>
              </c:numCache>
            </c:numRef>
          </c:val>
          <c:smooth val="0"/>
          <c:extLst>
            <c:ext xmlns:c16="http://schemas.microsoft.com/office/drawing/2014/chart" uri="{C3380CC4-5D6E-409C-BE32-E72D297353CC}">
              <c16:uniqueId val="{00000005-707A-6F40-8BCC-F45BC5922347}"/>
            </c:ext>
          </c:extLst>
        </c:ser>
        <c:dLbls>
          <c:showLegendKey val="0"/>
          <c:showVal val="0"/>
          <c:showCatName val="0"/>
          <c:showSerName val="0"/>
          <c:showPercent val="0"/>
          <c:showBubbleSize val="0"/>
        </c:dLbls>
        <c:smooth val="0"/>
        <c:axId val="400461488"/>
        <c:axId val="400456784"/>
      </c:lineChart>
      <c:catAx>
        <c:axId val="40046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456784"/>
        <c:crosses val="autoZero"/>
        <c:auto val="1"/>
        <c:lblAlgn val="ctr"/>
        <c:lblOffset val="100"/>
        <c:noMultiLvlLbl val="0"/>
      </c:catAx>
      <c:valAx>
        <c:axId val="400456784"/>
        <c:scaling>
          <c:orientation val="minMax"/>
          <c:max val="0.1500000000000000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461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Smaller Direct Banks</a:t>
            </a:r>
          </a:p>
          <a:p>
            <a:pPr>
              <a:defRPr/>
            </a:pPr>
            <a:r>
              <a:rPr lang="en-US" sz="1200"/>
              <a:t>%</a:t>
            </a:r>
            <a:r>
              <a:rPr lang="en-US" sz="1200" baseline="0"/>
              <a:t> Change in Share</a:t>
            </a:r>
            <a:endParaRPr lang="en-US" sz="12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Chgs in Tot Share'!$CM$3</c:f>
              <c:strCache>
                <c:ptCount val="1"/>
                <c:pt idx="0">
                  <c:v>Home Equity Bank</c:v>
                </c:pt>
              </c:strCache>
            </c:strRef>
          </c:tx>
          <c:spPr>
            <a:ln w="28575" cap="rnd">
              <a:solidFill>
                <a:srgbClr val="FFC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Share'!$CM$4:$CM$27</c:f>
              <c:numCache>
                <c:formatCode>0.00%</c:formatCode>
                <c:ptCount val="24"/>
                <c:pt idx="0">
                  <c:v>0</c:v>
                </c:pt>
                <c:pt idx="1">
                  <c:v>5.4813482686343808E-3</c:v>
                </c:pt>
                <c:pt idx="2">
                  <c:v>1.9331955623561992E-2</c:v>
                </c:pt>
                <c:pt idx="3">
                  <c:v>3.5936565785928874E-2</c:v>
                </c:pt>
                <c:pt idx="4">
                  <c:v>4.2338044012961096E-2</c:v>
                </c:pt>
                <c:pt idx="5">
                  <c:v>5.7764449049180898E-2</c:v>
                </c:pt>
                <c:pt idx="6">
                  <c:v>8.1208734221314943E-2</c:v>
                </c:pt>
                <c:pt idx="7">
                  <c:v>9.4043922640193248E-2</c:v>
                </c:pt>
                <c:pt idx="8">
                  <c:v>9.9649218155108563E-2</c:v>
                </c:pt>
                <c:pt idx="9">
                  <c:v>0.10527082026999246</c:v>
                </c:pt>
                <c:pt idx="10">
                  <c:v>0.11775039612493858</c:v>
                </c:pt>
                <c:pt idx="11">
                  <c:v>0.12854740127438377</c:v>
                </c:pt>
                <c:pt idx="12">
                  <c:v>0.13294336614421218</c:v>
                </c:pt>
                <c:pt idx="13">
                  <c:v>0.14915660109519527</c:v>
                </c:pt>
                <c:pt idx="14">
                  <c:v>0.16224677841793902</c:v>
                </c:pt>
                <c:pt idx="15">
                  <c:v>0.17581268995785967</c:v>
                </c:pt>
                <c:pt idx="16">
                  <c:v>0.1972357116438381</c:v>
                </c:pt>
              </c:numCache>
            </c:numRef>
          </c:val>
          <c:smooth val="0"/>
          <c:extLst>
            <c:ext xmlns:c16="http://schemas.microsoft.com/office/drawing/2014/chart" uri="{C3380CC4-5D6E-409C-BE32-E72D297353CC}">
              <c16:uniqueId val="{00000000-3D28-384A-B25A-AF556D06F8D2}"/>
            </c:ext>
          </c:extLst>
        </c:ser>
        <c:ser>
          <c:idx val="1"/>
          <c:order val="1"/>
          <c:tx>
            <c:strRef>
              <c:f>'6. Chgs in Tot Share'!$CN$3</c:f>
              <c:strCache>
                <c:ptCount val="1"/>
                <c:pt idx="0">
                  <c:v> Haventree Bank </c:v>
                </c:pt>
              </c:strCache>
            </c:strRef>
          </c:tx>
          <c:spPr>
            <a:ln w="28575" cap="rnd">
              <a:solidFill>
                <a:srgbClr val="00B05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Share'!$CN$4:$CN$27</c:f>
              <c:numCache>
                <c:formatCode>0.00%</c:formatCode>
                <c:ptCount val="24"/>
                <c:pt idx="0">
                  <c:v>0</c:v>
                </c:pt>
                <c:pt idx="1">
                  <c:v>1.5482157695052385E-2</c:v>
                </c:pt>
                <c:pt idx="2">
                  <c:v>3.8715577453438864E-2</c:v>
                </c:pt>
                <c:pt idx="3">
                  <c:v>4.1238066928337522E-2</c:v>
                </c:pt>
                <c:pt idx="4">
                  <c:v>5.38375949753701E-2</c:v>
                </c:pt>
                <c:pt idx="5">
                  <c:v>6.4480443909499557E-2</c:v>
                </c:pt>
                <c:pt idx="6">
                  <c:v>7.5084665059299852E-2</c:v>
                </c:pt>
                <c:pt idx="7">
                  <c:v>0.10643876379714254</c:v>
                </c:pt>
                <c:pt idx="8">
                  <c:v>0.11275404748860345</c:v>
                </c:pt>
                <c:pt idx="9">
                  <c:v>0.1258620464219776</c:v>
                </c:pt>
                <c:pt idx="10">
                  <c:v>0.12752252559807165</c:v>
                </c:pt>
                <c:pt idx="11">
                  <c:v>0.13803416053525577</c:v>
                </c:pt>
                <c:pt idx="12">
                  <c:v>0.15790495495781845</c:v>
                </c:pt>
                <c:pt idx="13">
                  <c:v>0.16440977147840885</c:v>
                </c:pt>
                <c:pt idx="14">
                  <c:v>0.1566220728814208</c:v>
                </c:pt>
                <c:pt idx="15">
                  <c:v>0.15944514337429677</c:v>
                </c:pt>
                <c:pt idx="16">
                  <c:v>0.15983703143630015</c:v>
                </c:pt>
              </c:numCache>
            </c:numRef>
          </c:val>
          <c:smooth val="0"/>
          <c:extLst>
            <c:ext xmlns:c16="http://schemas.microsoft.com/office/drawing/2014/chart" uri="{C3380CC4-5D6E-409C-BE32-E72D297353CC}">
              <c16:uniqueId val="{00000001-3D28-384A-B25A-AF556D06F8D2}"/>
            </c:ext>
          </c:extLst>
        </c:ser>
        <c:ser>
          <c:idx val="2"/>
          <c:order val="2"/>
          <c:tx>
            <c:strRef>
              <c:f>'6. Chgs in Tot Share'!$CO$3</c:f>
              <c:strCache>
                <c:ptCount val="1"/>
                <c:pt idx="0">
                  <c:v> Peoples Trust </c:v>
                </c:pt>
              </c:strCache>
            </c:strRef>
          </c:tx>
          <c:spPr>
            <a:ln w="28575" cap="rnd">
              <a:solidFill>
                <a:srgbClr val="C0000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Share'!$CO$4:$CO$27</c:f>
              <c:numCache>
                <c:formatCode>0.00%</c:formatCode>
                <c:ptCount val="24"/>
                <c:pt idx="0">
                  <c:v>0</c:v>
                </c:pt>
                <c:pt idx="1">
                  <c:v>-5.3690864607921919E-2</c:v>
                </c:pt>
                <c:pt idx="2">
                  <c:v>-3.7334673777276228E-2</c:v>
                </c:pt>
                <c:pt idx="3">
                  <c:v>2.6070855442881971E-2</c:v>
                </c:pt>
                <c:pt idx="4">
                  <c:v>-2.4710663354162499E-2</c:v>
                </c:pt>
                <c:pt idx="5">
                  <c:v>-2.2196376887789342E-2</c:v>
                </c:pt>
                <c:pt idx="6">
                  <c:v>8.4329125145175363E-2</c:v>
                </c:pt>
                <c:pt idx="7">
                  <c:v>0.18012537310942367</c:v>
                </c:pt>
                <c:pt idx="8">
                  <c:v>0.22096751746818002</c:v>
                </c:pt>
                <c:pt idx="9">
                  <c:v>0.31013434385823191</c:v>
                </c:pt>
                <c:pt idx="10">
                  <c:v>0.31686199013971</c:v>
                </c:pt>
                <c:pt idx="11">
                  <c:v>0.25166767667012452</c:v>
                </c:pt>
                <c:pt idx="12">
                  <c:v>0.29889643842496633</c:v>
                </c:pt>
                <c:pt idx="13">
                  <c:v>0.25097531116188521</c:v>
                </c:pt>
                <c:pt idx="14">
                  <c:v>0.26667511170229197</c:v>
                </c:pt>
                <c:pt idx="15">
                  <c:v>0.31623598587765989</c:v>
                </c:pt>
                <c:pt idx="16">
                  <c:v>0.27336750276872801</c:v>
                </c:pt>
              </c:numCache>
            </c:numRef>
          </c:val>
          <c:smooth val="0"/>
          <c:extLst>
            <c:ext xmlns:c16="http://schemas.microsoft.com/office/drawing/2014/chart" uri="{C3380CC4-5D6E-409C-BE32-E72D297353CC}">
              <c16:uniqueId val="{00000002-3D28-384A-B25A-AF556D06F8D2}"/>
            </c:ext>
          </c:extLst>
        </c:ser>
        <c:ser>
          <c:idx val="3"/>
          <c:order val="3"/>
          <c:tx>
            <c:strRef>
              <c:f>'6. Chgs in Tot Share'!$CP$3</c:f>
              <c:strCache>
                <c:ptCount val="1"/>
                <c:pt idx="0">
                  <c:v> MCAN Mortgage Corp </c:v>
                </c:pt>
              </c:strCache>
            </c:strRef>
          </c:tx>
          <c:spPr>
            <a:ln w="28575" cap="rnd">
              <a:solidFill>
                <a:srgbClr val="00B0F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Share'!$CP$4:$CP$27</c:f>
              <c:numCache>
                <c:formatCode>0.00%</c:formatCode>
                <c:ptCount val="24"/>
                <c:pt idx="0">
                  <c:v>0</c:v>
                </c:pt>
                <c:pt idx="1">
                  <c:v>-4.4774005823157076E-2</c:v>
                </c:pt>
                <c:pt idx="2">
                  <c:v>-5.3393245167177111E-2</c:v>
                </c:pt>
                <c:pt idx="3">
                  <c:v>-4.9097264045846085E-2</c:v>
                </c:pt>
                <c:pt idx="4">
                  <c:v>-3.8456310421393511E-2</c:v>
                </c:pt>
                <c:pt idx="5">
                  <c:v>-3.4377929869560619E-2</c:v>
                </c:pt>
                <c:pt idx="6">
                  <c:v>-4.3471848858605958E-2</c:v>
                </c:pt>
                <c:pt idx="7">
                  <c:v>-5.3430560533279547E-2</c:v>
                </c:pt>
                <c:pt idx="8">
                  <c:v>-5.8300278518275801E-2</c:v>
                </c:pt>
                <c:pt idx="9">
                  <c:v>-3.6477929502765204E-2</c:v>
                </c:pt>
                <c:pt idx="10">
                  <c:v>-2.3712270007273082E-2</c:v>
                </c:pt>
                <c:pt idx="11">
                  <c:v>-1.5186953927549854E-2</c:v>
                </c:pt>
                <c:pt idx="12">
                  <c:v>-1.7369214154609181E-2</c:v>
                </c:pt>
                <c:pt idx="13">
                  <c:v>-4.4664511826742484E-2</c:v>
                </c:pt>
                <c:pt idx="14">
                  <c:v>-3.535657172766165E-2</c:v>
                </c:pt>
                <c:pt idx="15">
                  <c:v>-2.8016600450459044E-2</c:v>
                </c:pt>
                <c:pt idx="16">
                  <c:v>-2.4341610261756366E-2</c:v>
                </c:pt>
              </c:numCache>
            </c:numRef>
          </c:val>
          <c:smooth val="0"/>
          <c:extLst>
            <c:ext xmlns:c16="http://schemas.microsoft.com/office/drawing/2014/chart" uri="{C3380CC4-5D6E-409C-BE32-E72D297353CC}">
              <c16:uniqueId val="{00000003-3D28-384A-B25A-AF556D06F8D2}"/>
            </c:ext>
          </c:extLst>
        </c:ser>
        <c:ser>
          <c:idx val="4"/>
          <c:order val="4"/>
          <c:tx>
            <c:strRef>
              <c:f>'6. Chgs in Tot Share'!$CQ$3</c:f>
              <c:strCache>
                <c:ptCount val="1"/>
                <c:pt idx="0">
                  <c:v> General Bank </c:v>
                </c:pt>
              </c:strCache>
            </c:strRef>
          </c:tx>
          <c:spPr>
            <a:ln w="28575" cap="rnd">
              <a:solidFill>
                <a:schemeClr val="accent6">
                  <a:lumMod val="60000"/>
                  <a:lumOff val="40000"/>
                </a:schemeClr>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Share'!$CQ$4:$CQ$27</c:f>
              <c:numCache>
                <c:formatCode>0.00%</c:formatCode>
                <c:ptCount val="24"/>
                <c:pt idx="0">
                  <c:v>0</c:v>
                </c:pt>
                <c:pt idx="1">
                  <c:v>-1.2595896844454526E-2</c:v>
                </c:pt>
                <c:pt idx="2">
                  <c:v>-1.8921393458041749E-2</c:v>
                </c:pt>
                <c:pt idx="3">
                  <c:v>-1.237363685161999E-2</c:v>
                </c:pt>
                <c:pt idx="4">
                  <c:v>-7.7166792347062455E-3</c:v>
                </c:pt>
                <c:pt idx="5">
                  <c:v>-4.5932380754337481E-3</c:v>
                </c:pt>
                <c:pt idx="6">
                  <c:v>1.1618840682727867E-2</c:v>
                </c:pt>
                <c:pt idx="7">
                  <c:v>2.1435892117910037E-2</c:v>
                </c:pt>
                <c:pt idx="8">
                  <c:v>3.7466688699787136E-2</c:v>
                </c:pt>
                <c:pt idx="9">
                  <c:v>7.1000491721522466E-2</c:v>
                </c:pt>
                <c:pt idx="10">
                  <c:v>8.7814150040361083E-2</c:v>
                </c:pt>
                <c:pt idx="11">
                  <c:v>8.9447501413893751E-2</c:v>
                </c:pt>
                <c:pt idx="12">
                  <c:v>9.954358913867857E-2</c:v>
                </c:pt>
                <c:pt idx="13">
                  <c:v>0.11743323739036382</c:v>
                </c:pt>
                <c:pt idx="14">
                  <c:v>0.13044820929889742</c:v>
                </c:pt>
                <c:pt idx="15">
                  <c:v>0.14869948596088839</c:v>
                </c:pt>
                <c:pt idx="16">
                  <c:v>0.15073384287705024</c:v>
                </c:pt>
              </c:numCache>
            </c:numRef>
          </c:val>
          <c:smooth val="0"/>
          <c:extLst>
            <c:ext xmlns:c16="http://schemas.microsoft.com/office/drawing/2014/chart" uri="{C3380CC4-5D6E-409C-BE32-E72D297353CC}">
              <c16:uniqueId val="{00000004-3D28-384A-B25A-AF556D06F8D2}"/>
            </c:ext>
          </c:extLst>
        </c:ser>
        <c:ser>
          <c:idx val="5"/>
          <c:order val="5"/>
          <c:tx>
            <c:strRef>
              <c:f>'6. Chgs in Tot Share'!$CR$3</c:f>
              <c:strCache>
                <c:ptCount val="1"/>
                <c:pt idx="0">
                  <c:v> Community Trust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Share'!$CR$4:$CR$27</c:f>
              <c:numCache>
                <c:formatCode>0.00%</c:formatCode>
                <c:ptCount val="24"/>
                <c:pt idx="0">
                  <c:v>0</c:v>
                </c:pt>
                <c:pt idx="1">
                  <c:v>1.8185384723799998E-2</c:v>
                </c:pt>
                <c:pt idx="2">
                  <c:v>6.3220754858530334E-2</c:v>
                </c:pt>
                <c:pt idx="3">
                  <c:v>0.16327749397425181</c:v>
                </c:pt>
                <c:pt idx="4">
                  <c:v>0.17233643912244997</c:v>
                </c:pt>
                <c:pt idx="5">
                  <c:v>0.1785680206059618</c:v>
                </c:pt>
                <c:pt idx="6">
                  <c:v>0.21343243979117874</c:v>
                </c:pt>
                <c:pt idx="7">
                  <c:v>0.27227365482520832</c:v>
                </c:pt>
                <c:pt idx="8">
                  <c:v>0.30791845618276253</c:v>
                </c:pt>
                <c:pt idx="9">
                  <c:v>0.32485917018202454</c:v>
                </c:pt>
                <c:pt idx="10">
                  <c:v>0.37910481906034166</c:v>
                </c:pt>
                <c:pt idx="11">
                  <c:v>0.45387253909540448</c:v>
                </c:pt>
                <c:pt idx="12">
                  <c:v>0.52276867669920279</c:v>
                </c:pt>
                <c:pt idx="13">
                  <c:v>0.55625268116886439</c:v>
                </c:pt>
                <c:pt idx="14">
                  <c:v>0.49329273067109713</c:v>
                </c:pt>
                <c:pt idx="15">
                  <c:v>0.64359358802857425</c:v>
                </c:pt>
                <c:pt idx="16">
                  <c:v>0.63804579805092509</c:v>
                </c:pt>
              </c:numCache>
            </c:numRef>
          </c:val>
          <c:smooth val="0"/>
          <c:extLst>
            <c:ext xmlns:c16="http://schemas.microsoft.com/office/drawing/2014/chart" uri="{C3380CC4-5D6E-409C-BE32-E72D297353CC}">
              <c16:uniqueId val="{00000005-3D28-384A-B25A-AF556D06F8D2}"/>
            </c:ext>
          </c:extLst>
        </c:ser>
        <c:ser>
          <c:idx val="6"/>
          <c:order val="6"/>
          <c:tx>
            <c:strRef>
              <c:f>'6. Chgs in Tot Share'!$CS$3</c:f>
              <c:strCache>
                <c:ptCount val="1"/>
                <c:pt idx="0">
                  <c:v> Versabank </c:v>
                </c:pt>
              </c:strCache>
            </c:strRef>
          </c:tx>
          <c:spPr>
            <a:ln w="28575" cap="rnd">
              <a:solidFill>
                <a:srgbClr val="002060"/>
              </a:solidFill>
              <a:round/>
            </a:ln>
            <a:effectLst/>
          </c:spPr>
          <c:marker>
            <c:symbol val="none"/>
          </c:marker>
          <c:cat>
            <c:strRef>
              <c:f>'6. Chgs in Tot Share'!$A$4:$A$27</c:f>
              <c:strCache>
                <c:ptCount val="24"/>
                <c:pt idx="0">
                  <c:v>O'18</c:v>
                </c:pt>
                <c:pt idx="1">
                  <c:v>N</c:v>
                </c:pt>
                <c:pt idx="2">
                  <c:v>D'18</c:v>
                </c:pt>
                <c:pt idx="3">
                  <c:v>J'19</c:v>
                </c:pt>
                <c:pt idx="4">
                  <c:v>F</c:v>
                </c:pt>
                <c:pt idx="5">
                  <c:v>M</c:v>
                </c:pt>
                <c:pt idx="6">
                  <c:v>A</c:v>
                </c:pt>
                <c:pt idx="7">
                  <c:v>M</c:v>
                </c:pt>
                <c:pt idx="8">
                  <c:v>J</c:v>
                </c:pt>
                <c:pt idx="9">
                  <c:v>J</c:v>
                </c:pt>
                <c:pt idx="10">
                  <c:v>A</c:v>
                </c:pt>
                <c:pt idx="11">
                  <c:v>S</c:v>
                </c:pt>
                <c:pt idx="12">
                  <c:v>O</c:v>
                </c:pt>
                <c:pt idx="13">
                  <c:v>N</c:v>
                </c:pt>
                <c:pt idx="14">
                  <c:v>D</c:v>
                </c:pt>
                <c:pt idx="15">
                  <c:v>J'20</c:v>
                </c:pt>
                <c:pt idx="16">
                  <c:v>F</c:v>
                </c:pt>
                <c:pt idx="17">
                  <c:v>M</c:v>
                </c:pt>
                <c:pt idx="18">
                  <c:v>A</c:v>
                </c:pt>
                <c:pt idx="19">
                  <c:v>M</c:v>
                </c:pt>
                <c:pt idx="20">
                  <c:v>J</c:v>
                </c:pt>
                <c:pt idx="21">
                  <c:v>J</c:v>
                </c:pt>
                <c:pt idx="22">
                  <c:v>A</c:v>
                </c:pt>
                <c:pt idx="23">
                  <c:v>S</c:v>
                </c:pt>
              </c:strCache>
            </c:strRef>
          </c:cat>
          <c:val>
            <c:numRef>
              <c:f>'6. Chgs in Tot Share'!$CS$4:$CS$27</c:f>
              <c:numCache>
                <c:formatCode>0.00%</c:formatCode>
                <c:ptCount val="24"/>
                <c:pt idx="0">
                  <c:v>0</c:v>
                </c:pt>
                <c:pt idx="1">
                  <c:v>-3.1324161619005801E-2</c:v>
                </c:pt>
                <c:pt idx="2">
                  <c:v>-3.4386979676653141E-2</c:v>
                </c:pt>
                <c:pt idx="3">
                  <c:v>-3.857334903154571E-2</c:v>
                </c:pt>
                <c:pt idx="4">
                  <c:v>-4.0483947541824182E-2</c:v>
                </c:pt>
                <c:pt idx="5">
                  <c:v>-4.8175554138338017E-2</c:v>
                </c:pt>
                <c:pt idx="6">
                  <c:v>-3.7945142619876557E-3</c:v>
                </c:pt>
                <c:pt idx="7">
                  <c:v>1.3818266633823324E-3</c:v>
                </c:pt>
                <c:pt idx="8">
                  <c:v>-1.2908766615572892E-2</c:v>
                </c:pt>
                <c:pt idx="9">
                  <c:v>-1.7479220708189438E-2</c:v>
                </c:pt>
                <c:pt idx="10">
                  <c:v>-4.7752779439733703E-2</c:v>
                </c:pt>
                <c:pt idx="11">
                  <c:v>-3.514554046331559E-2</c:v>
                </c:pt>
                <c:pt idx="12">
                  <c:v>-2.7783362001277474E-2</c:v>
                </c:pt>
                <c:pt idx="13">
                  <c:v>-2.2423198082553896E-2</c:v>
                </c:pt>
                <c:pt idx="14">
                  <c:v>-5.5653763909208759E-3</c:v>
                </c:pt>
                <c:pt idx="15">
                  <c:v>3.2758933979254765E-2</c:v>
                </c:pt>
                <c:pt idx="16">
                  <c:v>4.071541033230839E-2</c:v>
                </c:pt>
              </c:numCache>
            </c:numRef>
          </c:val>
          <c:smooth val="0"/>
          <c:extLst>
            <c:ext xmlns:c16="http://schemas.microsoft.com/office/drawing/2014/chart" uri="{C3380CC4-5D6E-409C-BE32-E72D297353CC}">
              <c16:uniqueId val="{00000006-3D28-384A-B25A-AF556D06F8D2}"/>
            </c:ext>
          </c:extLst>
        </c:ser>
        <c:dLbls>
          <c:showLegendKey val="0"/>
          <c:showVal val="0"/>
          <c:showCatName val="0"/>
          <c:showSerName val="0"/>
          <c:showPercent val="0"/>
          <c:showBubbleSize val="0"/>
        </c:dLbls>
        <c:smooth val="0"/>
        <c:axId val="400461488"/>
        <c:axId val="400456784"/>
      </c:lineChart>
      <c:catAx>
        <c:axId val="40046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456784"/>
        <c:crosses val="autoZero"/>
        <c:auto val="1"/>
        <c:lblAlgn val="ctr"/>
        <c:lblOffset val="100"/>
        <c:noMultiLvlLbl val="0"/>
      </c:catAx>
      <c:valAx>
        <c:axId val="40045678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0461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2"/>
            <a:ext cx="3085470" cy="460886"/>
          </a:xfrm>
          <a:prstGeom prst="rect">
            <a:avLst/>
          </a:prstGeom>
          <a:noFill/>
          <a:ln>
            <a:noFill/>
          </a:ln>
          <a:effectLst/>
        </p:spPr>
        <p:txBody>
          <a:bodyPr vert="horz" wrap="square" lIns="96523" tIns="48264" rIns="96523" bIns="48264" numCol="1" anchor="t" anchorCtr="0" compatLnSpc="1">
            <a:prstTxWarp prst="textNoShape">
              <a:avLst/>
            </a:prstTxWarp>
          </a:bodyPr>
          <a:lstStyle>
            <a:lvl1pPr algn="l" defTabSz="964932" eaLnBrk="0" hangingPunct="0">
              <a:defRPr sz="1300">
                <a:latin typeface="Arial" charset="0"/>
              </a:defRPr>
            </a:lvl1pPr>
          </a:lstStyle>
          <a:p>
            <a:pPr>
              <a:defRPr/>
            </a:pPr>
            <a:endParaRPr lang="en-US"/>
          </a:p>
        </p:txBody>
      </p:sp>
      <p:sp>
        <p:nvSpPr>
          <p:cNvPr id="46083" name="Rectangle 3"/>
          <p:cNvSpPr>
            <a:spLocks noGrp="1" noChangeArrowheads="1"/>
          </p:cNvSpPr>
          <p:nvPr>
            <p:ph type="dt" sz="quarter" idx="1"/>
          </p:nvPr>
        </p:nvSpPr>
        <p:spPr bwMode="auto">
          <a:xfrm>
            <a:off x="4014645" y="2"/>
            <a:ext cx="3090077" cy="460886"/>
          </a:xfrm>
          <a:prstGeom prst="rect">
            <a:avLst/>
          </a:prstGeom>
          <a:noFill/>
          <a:ln>
            <a:noFill/>
          </a:ln>
          <a:effectLst/>
        </p:spPr>
        <p:txBody>
          <a:bodyPr vert="horz" wrap="square" lIns="96523" tIns="48264" rIns="96523" bIns="48264" numCol="1" anchor="t" anchorCtr="0" compatLnSpc="1">
            <a:prstTxWarp prst="textNoShape">
              <a:avLst/>
            </a:prstTxWarp>
          </a:bodyPr>
          <a:lstStyle>
            <a:lvl1pPr algn="r" defTabSz="964932" eaLnBrk="0" hangingPunct="0">
              <a:defRPr sz="1300">
                <a:latin typeface="Arial" charset="0"/>
              </a:defRPr>
            </a:lvl1pPr>
          </a:lstStyle>
          <a:p>
            <a:pPr>
              <a:defRPr/>
            </a:pPr>
            <a:endParaRPr lang="en-US"/>
          </a:p>
        </p:txBody>
      </p:sp>
      <p:sp>
        <p:nvSpPr>
          <p:cNvPr id="46084" name="Rectangle 4"/>
          <p:cNvSpPr>
            <a:spLocks noGrp="1" noChangeArrowheads="1"/>
          </p:cNvSpPr>
          <p:nvPr>
            <p:ph type="ftr" sz="quarter" idx="2"/>
          </p:nvPr>
        </p:nvSpPr>
        <p:spPr bwMode="auto">
          <a:xfrm>
            <a:off x="0" y="8949250"/>
            <a:ext cx="3085470" cy="462437"/>
          </a:xfrm>
          <a:prstGeom prst="rect">
            <a:avLst/>
          </a:prstGeom>
          <a:noFill/>
          <a:ln>
            <a:noFill/>
          </a:ln>
          <a:effectLst/>
        </p:spPr>
        <p:txBody>
          <a:bodyPr vert="horz" wrap="square" lIns="96523" tIns="48264" rIns="96523" bIns="48264" numCol="1" anchor="b" anchorCtr="0" compatLnSpc="1">
            <a:prstTxWarp prst="textNoShape">
              <a:avLst/>
            </a:prstTxWarp>
          </a:bodyPr>
          <a:lstStyle>
            <a:lvl1pPr algn="l" defTabSz="964932" eaLnBrk="0" hangingPunct="0">
              <a:defRPr sz="1300">
                <a:latin typeface="Arial" charset="0"/>
              </a:defRPr>
            </a:lvl1pPr>
          </a:lstStyle>
          <a:p>
            <a:pPr>
              <a:defRPr/>
            </a:pPr>
            <a:endParaRPr lang="en-US"/>
          </a:p>
        </p:txBody>
      </p:sp>
      <p:sp>
        <p:nvSpPr>
          <p:cNvPr id="46085" name="Rectangle 5"/>
          <p:cNvSpPr>
            <a:spLocks noGrp="1" noChangeArrowheads="1"/>
          </p:cNvSpPr>
          <p:nvPr>
            <p:ph type="sldNum" sz="quarter" idx="3"/>
          </p:nvPr>
        </p:nvSpPr>
        <p:spPr bwMode="auto">
          <a:xfrm>
            <a:off x="4014645" y="8949250"/>
            <a:ext cx="3090077" cy="462437"/>
          </a:xfrm>
          <a:prstGeom prst="rect">
            <a:avLst/>
          </a:prstGeom>
          <a:noFill/>
          <a:ln>
            <a:noFill/>
          </a:ln>
          <a:effectLst/>
        </p:spPr>
        <p:txBody>
          <a:bodyPr vert="horz" wrap="square" lIns="96523" tIns="48264" rIns="96523" bIns="48264" numCol="1" anchor="b" anchorCtr="0" compatLnSpc="1">
            <a:prstTxWarp prst="textNoShape">
              <a:avLst/>
            </a:prstTxWarp>
          </a:bodyPr>
          <a:lstStyle>
            <a:lvl1pPr algn="r" defTabSz="964932" eaLnBrk="0" hangingPunct="0">
              <a:defRPr sz="1300">
                <a:latin typeface="Arial" charset="0"/>
              </a:defRPr>
            </a:lvl1pPr>
          </a:lstStyle>
          <a:p>
            <a:pPr>
              <a:defRPr/>
            </a:pPr>
            <a:fld id="{24C16F12-5D27-4624-AA20-1DF2B246013D}" type="slidenum">
              <a:rPr lang="en-US"/>
              <a:pPr>
                <a:defRPr/>
              </a:pPr>
              <a:t>‹#›</a:t>
            </a:fld>
            <a:endParaRPr lang="en-US"/>
          </a:p>
        </p:txBody>
      </p:sp>
    </p:spTree>
    <p:extLst>
      <p:ext uri="{BB962C8B-B14F-4D97-AF65-F5344CB8AC3E}">
        <p14:creationId xmlns:p14="http://schemas.microsoft.com/office/powerpoint/2010/main" val="2737794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2"/>
            <a:ext cx="3085470" cy="460886"/>
          </a:xfrm>
          <a:prstGeom prst="rect">
            <a:avLst/>
          </a:prstGeom>
          <a:noFill/>
          <a:ln>
            <a:noFill/>
          </a:ln>
          <a:effectLst/>
        </p:spPr>
        <p:txBody>
          <a:bodyPr vert="horz" wrap="square" lIns="96523" tIns="48264" rIns="96523" bIns="48264" numCol="1" anchor="ctr" anchorCtr="0" compatLnSpc="1">
            <a:prstTxWarp prst="textNoShape">
              <a:avLst/>
            </a:prstTxWarp>
          </a:bodyPr>
          <a:lstStyle>
            <a:lvl1pPr algn="l" defTabSz="964932" eaLnBrk="0" hangingPunct="0">
              <a:defRPr sz="1300">
                <a:latin typeface="Arial" charset="0"/>
              </a:defRPr>
            </a:lvl1pPr>
          </a:lstStyle>
          <a:p>
            <a:pPr>
              <a:defRPr/>
            </a:pPr>
            <a:endParaRPr lang="en-US"/>
          </a:p>
        </p:txBody>
      </p:sp>
      <p:sp>
        <p:nvSpPr>
          <p:cNvPr id="41987" name="Rectangle 3"/>
          <p:cNvSpPr>
            <a:spLocks noGrp="1" noChangeArrowheads="1"/>
          </p:cNvSpPr>
          <p:nvPr>
            <p:ph type="dt" idx="1"/>
          </p:nvPr>
        </p:nvSpPr>
        <p:spPr bwMode="auto">
          <a:xfrm>
            <a:off x="4014645" y="2"/>
            <a:ext cx="3090077" cy="460886"/>
          </a:xfrm>
          <a:prstGeom prst="rect">
            <a:avLst/>
          </a:prstGeom>
          <a:noFill/>
          <a:ln>
            <a:noFill/>
          </a:ln>
          <a:effectLst/>
        </p:spPr>
        <p:txBody>
          <a:bodyPr vert="horz" wrap="square" lIns="96523" tIns="48264" rIns="96523" bIns="48264" numCol="1" anchor="ctr" anchorCtr="0" compatLnSpc="1">
            <a:prstTxWarp prst="textNoShape">
              <a:avLst/>
            </a:prstTxWarp>
          </a:bodyPr>
          <a:lstStyle>
            <a:lvl1pPr algn="r" defTabSz="964932" eaLnBrk="0" hangingPunct="0">
              <a:defRPr sz="13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9350" y="695325"/>
            <a:ext cx="4732338" cy="3549650"/>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872352" y="5910816"/>
            <a:ext cx="5168047" cy="2878592"/>
          </a:xfrm>
          <a:prstGeom prst="rect">
            <a:avLst/>
          </a:prstGeom>
          <a:noFill/>
          <a:ln>
            <a:noFill/>
          </a:ln>
          <a:effectLst/>
        </p:spPr>
        <p:txBody>
          <a:bodyPr vert="horz" wrap="square" lIns="96523" tIns="48264" rIns="96523" bIns="4826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p:cNvSpPr>
            <a:spLocks noGrp="1" noChangeArrowheads="1"/>
          </p:cNvSpPr>
          <p:nvPr>
            <p:ph type="ftr" sz="quarter" idx="4"/>
          </p:nvPr>
        </p:nvSpPr>
        <p:spPr bwMode="auto">
          <a:xfrm>
            <a:off x="0" y="8949250"/>
            <a:ext cx="3085470" cy="462437"/>
          </a:xfrm>
          <a:prstGeom prst="rect">
            <a:avLst/>
          </a:prstGeom>
          <a:noFill/>
          <a:ln>
            <a:noFill/>
          </a:ln>
          <a:effectLst/>
        </p:spPr>
        <p:txBody>
          <a:bodyPr vert="horz" wrap="square" lIns="96523" tIns="48264" rIns="96523" bIns="48264" numCol="1" anchor="b" anchorCtr="0" compatLnSpc="1">
            <a:prstTxWarp prst="textNoShape">
              <a:avLst/>
            </a:prstTxWarp>
          </a:bodyPr>
          <a:lstStyle>
            <a:lvl1pPr algn="l" defTabSz="964932" eaLnBrk="0" hangingPunct="0">
              <a:defRPr sz="1300">
                <a:latin typeface="Arial" charset="0"/>
              </a:defRPr>
            </a:lvl1pPr>
          </a:lstStyle>
          <a:p>
            <a:pPr>
              <a:defRPr/>
            </a:pPr>
            <a:endParaRPr lang="en-US"/>
          </a:p>
        </p:txBody>
      </p:sp>
      <p:sp>
        <p:nvSpPr>
          <p:cNvPr id="41991" name="Rectangle 7"/>
          <p:cNvSpPr>
            <a:spLocks noGrp="1" noChangeArrowheads="1"/>
          </p:cNvSpPr>
          <p:nvPr>
            <p:ph type="sldNum" sz="quarter" idx="5"/>
          </p:nvPr>
        </p:nvSpPr>
        <p:spPr bwMode="auto">
          <a:xfrm>
            <a:off x="4014645" y="8949250"/>
            <a:ext cx="3090077" cy="462437"/>
          </a:xfrm>
          <a:prstGeom prst="rect">
            <a:avLst/>
          </a:prstGeom>
          <a:noFill/>
          <a:ln>
            <a:noFill/>
          </a:ln>
          <a:effectLst/>
        </p:spPr>
        <p:txBody>
          <a:bodyPr vert="horz" wrap="square" lIns="96523" tIns="48264" rIns="96523" bIns="48264" numCol="1" anchor="b" anchorCtr="0" compatLnSpc="1">
            <a:prstTxWarp prst="textNoShape">
              <a:avLst/>
            </a:prstTxWarp>
          </a:bodyPr>
          <a:lstStyle>
            <a:lvl1pPr algn="r" defTabSz="964932" eaLnBrk="0" hangingPunct="0">
              <a:defRPr sz="1300">
                <a:latin typeface="Arial" charset="0"/>
              </a:defRPr>
            </a:lvl1pPr>
          </a:lstStyle>
          <a:p>
            <a:pPr>
              <a:defRPr/>
            </a:pPr>
            <a:fld id="{909C01E9-41F4-44E2-9FB7-77FBAC920B9A}" type="slidenum">
              <a:rPr lang="en-US"/>
              <a:pPr>
                <a:defRPr/>
              </a:pPr>
              <a:t>‹#›</a:t>
            </a:fld>
            <a:endParaRPr lang="en-US"/>
          </a:p>
        </p:txBody>
      </p:sp>
    </p:spTree>
    <p:extLst>
      <p:ext uri="{BB962C8B-B14F-4D97-AF65-F5344CB8AC3E}">
        <p14:creationId xmlns:p14="http://schemas.microsoft.com/office/powerpoint/2010/main" val="30966549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800" kern="1200">
        <a:solidFill>
          <a:schemeClr val="tx1"/>
        </a:solidFill>
        <a:latin typeface="Arial" charset="0"/>
        <a:ea typeface="+mn-ea"/>
        <a:cs typeface="+mn-cs"/>
      </a:defRPr>
    </a:lvl1pPr>
    <a:lvl2pPr marL="457200" algn="l" rtl="0" eaLnBrk="0" fontAlgn="base" hangingPunct="0">
      <a:spcBef>
        <a:spcPct val="30000"/>
      </a:spcBef>
      <a:spcAft>
        <a:spcPct val="0"/>
      </a:spcAft>
      <a:defRPr sz="800" kern="1200">
        <a:solidFill>
          <a:schemeClr val="tx1"/>
        </a:solidFill>
        <a:latin typeface="Arial" charset="0"/>
        <a:ea typeface="+mn-ea"/>
        <a:cs typeface="+mn-cs"/>
      </a:defRPr>
    </a:lvl2pPr>
    <a:lvl3pPr marL="914400" algn="l" rtl="0" eaLnBrk="0" fontAlgn="base" hangingPunct="0">
      <a:spcBef>
        <a:spcPct val="30000"/>
      </a:spcBef>
      <a:spcAft>
        <a:spcPct val="0"/>
      </a:spcAft>
      <a:defRPr sz="800" kern="1200">
        <a:solidFill>
          <a:schemeClr val="tx1"/>
        </a:solidFill>
        <a:latin typeface="Arial" charset="0"/>
        <a:ea typeface="+mn-ea"/>
        <a:cs typeface="+mn-cs"/>
      </a:defRPr>
    </a:lvl3pPr>
    <a:lvl4pPr marL="1371600" algn="l" rtl="0" eaLnBrk="0" fontAlgn="base" hangingPunct="0">
      <a:spcBef>
        <a:spcPct val="30000"/>
      </a:spcBef>
      <a:spcAft>
        <a:spcPct val="0"/>
      </a:spcAft>
      <a:defRPr sz="800" kern="1200">
        <a:solidFill>
          <a:schemeClr val="tx1"/>
        </a:solidFill>
        <a:latin typeface="Arial" charset="0"/>
        <a:ea typeface="+mn-ea"/>
        <a:cs typeface="+mn-cs"/>
      </a:defRPr>
    </a:lvl4pPr>
    <a:lvl5pPr marL="1828800" algn="l" rtl="0" eaLnBrk="0" fontAlgn="base" hangingPunct="0">
      <a:spcBef>
        <a:spcPct val="30000"/>
      </a:spcBef>
      <a:spcAft>
        <a:spcPct val="0"/>
      </a:spcAft>
      <a:defRPr sz="8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miter lim="800000"/>
            <a:headEnd/>
            <a:tailEnd/>
          </a:ln>
        </p:spPr>
        <p:txBody>
          <a:bodyPr/>
          <a:lstStyle/>
          <a:p>
            <a:fld id="{E8D3719A-F08F-4345-B18F-33521838CA53}" type="slidenum">
              <a:rPr lang="en-US" smtClean="0"/>
              <a:pPr/>
              <a:t>1</a:t>
            </a:fld>
            <a:endParaRPr lang="en-US" dirty="0"/>
          </a:p>
        </p:txBody>
      </p:sp>
      <p:sp>
        <p:nvSpPr>
          <p:cNvPr id="18434" name="Rectangle 2"/>
          <p:cNvSpPr>
            <a:spLocks noGrp="1" noRot="1" noChangeAspect="1" noChangeArrowheads="1" noTextEdit="1"/>
          </p:cNvSpPr>
          <p:nvPr>
            <p:ph type="sldImg"/>
          </p:nvPr>
        </p:nvSpPr>
        <p:spPr>
          <a:xfrm>
            <a:off x="1176338" y="654050"/>
            <a:ext cx="4724400" cy="3544888"/>
          </a:xfrm>
          <a:ln/>
        </p:spPr>
      </p:sp>
    </p:spTree>
    <p:extLst>
      <p:ext uri="{BB962C8B-B14F-4D97-AF65-F5344CB8AC3E}">
        <p14:creationId xmlns:p14="http://schemas.microsoft.com/office/powerpoint/2010/main" val="351065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54050"/>
            <a:ext cx="4675188" cy="350678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11</a:t>
            </a:fld>
            <a:endParaRPr lang="en-US"/>
          </a:p>
        </p:txBody>
      </p:sp>
    </p:spTree>
    <p:extLst>
      <p:ext uri="{BB962C8B-B14F-4D97-AF65-F5344CB8AC3E}">
        <p14:creationId xmlns:p14="http://schemas.microsoft.com/office/powerpoint/2010/main" val="15474696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103</a:t>
            </a:fld>
            <a:endParaRPr lang="en-US"/>
          </a:p>
        </p:txBody>
      </p:sp>
      <p:sp>
        <p:nvSpPr>
          <p:cNvPr id="8" name="Rectangle 6"/>
          <p:cNvSpPr>
            <a:spLocks noGrp="1" noChangeArrowheads="1"/>
          </p:cNvSpPr>
          <p:nvPr>
            <p:ph type="body" sz="quarter" idx="11"/>
          </p:nvPr>
        </p:nvSpPr>
        <p:spPr>
          <a:xfrm>
            <a:off x="871537" y="4464050"/>
            <a:ext cx="5168047" cy="2383852"/>
          </a:xfrm>
          <a:noFill/>
        </p:spPr>
        <p:txBody>
          <a:bodyPr/>
          <a:lstStyle/>
          <a:p>
            <a:r>
              <a:rPr lang="en-CA" dirty="0"/>
              <a:t>B2B Bank (B2B Trust until July 2012) 1s owned by Laurentian bank and results are part of </a:t>
            </a:r>
            <a:r>
              <a:rPr lang="en-CA" dirty="0" err="1"/>
              <a:t>Laurentian`s</a:t>
            </a:r>
            <a:r>
              <a:rPr lang="en-CA" dirty="0"/>
              <a:t> totals.  Share is presented in order to track the impact of the broker channel on </a:t>
            </a:r>
            <a:r>
              <a:rPr lang="en-CA" dirty="0" err="1"/>
              <a:t>Laurentian`s</a:t>
            </a:r>
            <a:r>
              <a:rPr lang="en-CA" dirty="0"/>
              <a:t> results.</a:t>
            </a:r>
          </a:p>
          <a:p>
            <a:endParaRPr lang="en-CA" dirty="0"/>
          </a:p>
          <a:p>
            <a:r>
              <a:rPr lang="en-CA" dirty="0"/>
              <a:t>B2B strength has traditionally been provision of investment loans to clients of financial planners and mutual fund companies. They introduced a high rate savings account to the broker channel priced significantly higher than other providers December 2009.  They have been able to defend share with competitive pricing.</a:t>
            </a:r>
          </a:p>
        </p:txBody>
      </p:sp>
    </p:spTree>
    <p:extLst>
      <p:ext uri="{BB962C8B-B14F-4D97-AF65-F5344CB8AC3E}">
        <p14:creationId xmlns:p14="http://schemas.microsoft.com/office/powerpoint/2010/main" val="24157500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104</a:t>
            </a:fld>
            <a:endParaRPr lang="en-US"/>
          </a:p>
        </p:txBody>
      </p:sp>
      <p:sp>
        <p:nvSpPr>
          <p:cNvPr id="8" name="Rectangle 6"/>
          <p:cNvSpPr>
            <a:spLocks noGrp="1" noChangeArrowheads="1"/>
          </p:cNvSpPr>
          <p:nvPr>
            <p:ph type="body" sz="quarter" idx="11"/>
          </p:nvPr>
        </p:nvSpPr>
        <p:spPr>
          <a:xfrm>
            <a:off x="871537" y="4464050"/>
            <a:ext cx="5168047" cy="2383852"/>
          </a:xfrm>
          <a:noFill/>
        </p:spPr>
        <p:txBody>
          <a:bodyPr/>
          <a:lstStyle/>
          <a:p>
            <a:r>
              <a:rPr lang="en-CA" dirty="0"/>
              <a:t>B2B Bank (B2B Trust until July 2012) 1s owned by Laurentian bank and results are part of </a:t>
            </a:r>
            <a:r>
              <a:rPr lang="en-CA" dirty="0" err="1"/>
              <a:t>Laurentian`s</a:t>
            </a:r>
            <a:r>
              <a:rPr lang="en-CA" dirty="0"/>
              <a:t> totals.  Share is presented in order to track the impact of the broker channel on </a:t>
            </a:r>
            <a:r>
              <a:rPr lang="en-CA" dirty="0" err="1"/>
              <a:t>Laurentian`s</a:t>
            </a:r>
            <a:r>
              <a:rPr lang="en-CA" dirty="0"/>
              <a:t> results.</a:t>
            </a:r>
          </a:p>
          <a:p>
            <a:endParaRPr lang="en-CA" dirty="0"/>
          </a:p>
          <a:p>
            <a:r>
              <a:rPr lang="en-CA" dirty="0"/>
              <a:t>B2B strength has traditionally been provision of investment loans to clients of financial planners and mutual fund companies. They introduced a high rate savings account to the broker channel priced significantly higher than other providers December 2009.  They have been able to defend share with competitive pricing.</a:t>
            </a:r>
          </a:p>
        </p:txBody>
      </p:sp>
    </p:spTree>
    <p:extLst>
      <p:ext uri="{BB962C8B-B14F-4D97-AF65-F5344CB8AC3E}">
        <p14:creationId xmlns:p14="http://schemas.microsoft.com/office/powerpoint/2010/main" val="1916117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105</a:t>
            </a:fld>
            <a:endParaRPr lang="en-US"/>
          </a:p>
        </p:txBody>
      </p:sp>
      <p:sp>
        <p:nvSpPr>
          <p:cNvPr id="7" name="Rectangle 3"/>
          <p:cNvSpPr>
            <a:spLocks noGrp="1" noChangeArrowheads="1"/>
          </p:cNvSpPr>
          <p:nvPr>
            <p:ph type="body" sz="quarter" idx="11"/>
          </p:nvPr>
        </p:nvSpPr>
        <p:spPr>
          <a:xfrm>
            <a:off x="931495" y="4387850"/>
            <a:ext cx="5168047" cy="2312481"/>
          </a:xfrm>
          <a:noFill/>
        </p:spPr>
        <p:txBody>
          <a:bodyPr/>
          <a:lstStyle/>
          <a:p>
            <a:endParaRPr lang="en-CA" dirty="0"/>
          </a:p>
          <a:p>
            <a:r>
              <a:rPr lang="en-CA" dirty="0"/>
              <a:t>Canadian Tire Bank was created July 1, 2003 with the transfer of their credit card business.</a:t>
            </a:r>
          </a:p>
          <a:p>
            <a:r>
              <a:rPr lang="en-CA" dirty="0"/>
              <a:t>Canadian Tire Bank was established on the belief that their large credit card client base would respond to attractively priced and featured banking products.  While the product line-up is impressive. Results have been modest at best and mainly reflect broker channel participation for term investments and continued strength in their credit card business.  Canadian Tire exited the mortgage lending business selling their portfolio to National Bank. </a:t>
            </a:r>
          </a:p>
        </p:txBody>
      </p:sp>
    </p:spTree>
    <p:extLst>
      <p:ext uri="{BB962C8B-B14F-4D97-AF65-F5344CB8AC3E}">
        <p14:creationId xmlns:p14="http://schemas.microsoft.com/office/powerpoint/2010/main" val="29473038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106</a:t>
            </a:fld>
            <a:endParaRPr lang="en-US"/>
          </a:p>
        </p:txBody>
      </p:sp>
      <p:sp>
        <p:nvSpPr>
          <p:cNvPr id="7" name="Rectangle 3"/>
          <p:cNvSpPr>
            <a:spLocks noGrp="1" noChangeArrowheads="1"/>
          </p:cNvSpPr>
          <p:nvPr>
            <p:ph type="body" sz="quarter" idx="11"/>
          </p:nvPr>
        </p:nvSpPr>
        <p:spPr>
          <a:xfrm>
            <a:off x="931495" y="4387850"/>
            <a:ext cx="5168047" cy="2312481"/>
          </a:xfrm>
          <a:noFill/>
        </p:spPr>
        <p:txBody>
          <a:bodyPr/>
          <a:lstStyle/>
          <a:p>
            <a:endParaRPr lang="en-CA" dirty="0"/>
          </a:p>
          <a:p>
            <a:r>
              <a:rPr lang="en-CA" dirty="0"/>
              <a:t>Canadian Tire Bank was created July 1, 2003 with the transfer of their credit card business.</a:t>
            </a:r>
          </a:p>
          <a:p>
            <a:r>
              <a:rPr lang="en-CA" dirty="0"/>
              <a:t>Canadian Tire Bank was established on the belief that their large credit card client base would respond to attractively priced and featured banking products.  While the product line-up is impressive. Results have been modest at best and mainly reflect broker channel participation for term investments and continued strength in their credit card business.  Canadian Tire exited the mortgage lending business selling their portfolio to National Bank. </a:t>
            </a:r>
          </a:p>
        </p:txBody>
      </p:sp>
    </p:spTree>
    <p:extLst>
      <p:ext uri="{BB962C8B-B14F-4D97-AF65-F5344CB8AC3E}">
        <p14:creationId xmlns:p14="http://schemas.microsoft.com/office/powerpoint/2010/main" val="8184749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95325"/>
            <a:ext cx="4733925" cy="355123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107</a:t>
            </a:fld>
            <a:endParaRPr lang="en-US"/>
          </a:p>
        </p:txBody>
      </p:sp>
      <p:sp>
        <p:nvSpPr>
          <p:cNvPr id="7" name="Rectangle 3"/>
          <p:cNvSpPr>
            <a:spLocks noGrp="1" noChangeArrowheads="1"/>
          </p:cNvSpPr>
          <p:nvPr>
            <p:ph type="body" sz="quarter" idx="11"/>
          </p:nvPr>
        </p:nvSpPr>
        <p:spPr>
          <a:xfrm>
            <a:off x="876685" y="8589456"/>
            <a:ext cx="5168047" cy="2383852"/>
          </a:xfrm>
          <a:noFill/>
        </p:spPr>
        <p:txBody>
          <a:bodyPr/>
          <a:lstStyle/>
          <a:p>
            <a:r>
              <a:rPr lang="en-US" dirty="0"/>
              <a:t>ICICI Bank is a direct bank subsidiary of India’s second largest bank.  They hope to duplicate ING’s Direct Banking success through strong ties to the large southeast Asian community in Canada.  </a:t>
            </a:r>
          </a:p>
          <a:p>
            <a:endParaRPr lang="en-US" dirty="0"/>
          </a:p>
        </p:txBody>
      </p:sp>
    </p:spTree>
    <p:extLst>
      <p:ext uri="{BB962C8B-B14F-4D97-AF65-F5344CB8AC3E}">
        <p14:creationId xmlns:p14="http://schemas.microsoft.com/office/powerpoint/2010/main" val="29473038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95325"/>
            <a:ext cx="4733925" cy="355123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108</a:t>
            </a:fld>
            <a:endParaRPr lang="en-US"/>
          </a:p>
        </p:txBody>
      </p:sp>
      <p:sp>
        <p:nvSpPr>
          <p:cNvPr id="7" name="Rectangle 3"/>
          <p:cNvSpPr>
            <a:spLocks noGrp="1" noChangeArrowheads="1"/>
          </p:cNvSpPr>
          <p:nvPr>
            <p:ph type="body" sz="quarter" idx="11"/>
          </p:nvPr>
        </p:nvSpPr>
        <p:spPr>
          <a:xfrm>
            <a:off x="876685" y="8589456"/>
            <a:ext cx="5168047" cy="2383852"/>
          </a:xfrm>
          <a:noFill/>
        </p:spPr>
        <p:txBody>
          <a:bodyPr/>
          <a:lstStyle/>
          <a:p>
            <a:r>
              <a:rPr lang="en-US" dirty="0"/>
              <a:t>ICICI Bank is a direct bank subsidiary of India’s second largest bank.  They hope to duplicate ING’s Direct Banking success through strong ties to the large southeast Asian community in Canada.  </a:t>
            </a:r>
          </a:p>
          <a:p>
            <a:endParaRPr lang="en-US" dirty="0"/>
          </a:p>
        </p:txBody>
      </p:sp>
    </p:spTree>
    <p:extLst>
      <p:ext uri="{BB962C8B-B14F-4D97-AF65-F5344CB8AC3E}">
        <p14:creationId xmlns:p14="http://schemas.microsoft.com/office/powerpoint/2010/main" val="37014246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95325"/>
            <a:ext cx="4733925" cy="355123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109</a:t>
            </a:fld>
            <a:endParaRPr lang="en-US"/>
          </a:p>
        </p:txBody>
      </p:sp>
      <p:sp>
        <p:nvSpPr>
          <p:cNvPr id="7" name="Rectangle 3"/>
          <p:cNvSpPr>
            <a:spLocks noGrp="1" noChangeArrowheads="1"/>
          </p:cNvSpPr>
          <p:nvPr>
            <p:ph type="body" sz="quarter" idx="11"/>
          </p:nvPr>
        </p:nvSpPr>
        <p:spPr>
          <a:xfrm>
            <a:off x="876685" y="8589456"/>
            <a:ext cx="5168047" cy="2383852"/>
          </a:xfrm>
          <a:noFill/>
        </p:spPr>
        <p:txBody>
          <a:bodyPr/>
          <a:lstStyle/>
          <a:p>
            <a:r>
              <a:rPr lang="en-US" dirty="0"/>
              <a:t>ICICI Bank is a direct bank subsidiary of India’s second largest bank.  They hope to duplicate ING’s Direct Banking success through strong ties to the large southeast Asian community in Canada.  </a:t>
            </a:r>
          </a:p>
          <a:p>
            <a:endParaRPr lang="en-US" dirty="0"/>
          </a:p>
        </p:txBody>
      </p:sp>
    </p:spTree>
    <p:extLst>
      <p:ext uri="{BB962C8B-B14F-4D97-AF65-F5344CB8AC3E}">
        <p14:creationId xmlns:p14="http://schemas.microsoft.com/office/powerpoint/2010/main" val="14597769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95325"/>
            <a:ext cx="4733925" cy="355123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110</a:t>
            </a:fld>
            <a:endParaRPr lang="en-US"/>
          </a:p>
        </p:txBody>
      </p:sp>
      <p:sp>
        <p:nvSpPr>
          <p:cNvPr id="7" name="Rectangle 3"/>
          <p:cNvSpPr>
            <a:spLocks noGrp="1" noChangeArrowheads="1"/>
          </p:cNvSpPr>
          <p:nvPr>
            <p:ph type="body" sz="quarter" idx="11"/>
          </p:nvPr>
        </p:nvSpPr>
        <p:spPr>
          <a:xfrm>
            <a:off x="876685" y="8589456"/>
            <a:ext cx="5168047" cy="2383852"/>
          </a:xfrm>
          <a:noFill/>
        </p:spPr>
        <p:txBody>
          <a:bodyPr/>
          <a:lstStyle/>
          <a:p>
            <a:r>
              <a:rPr lang="en-US" dirty="0"/>
              <a:t>ICICI Bank is a direct bank subsidiary of India’s second largest bank.  They hope to duplicate ING’s Direct Banking success through strong ties to the large southeast Asian community in Canada.  </a:t>
            </a:r>
          </a:p>
          <a:p>
            <a:endParaRPr lang="en-US" dirty="0"/>
          </a:p>
        </p:txBody>
      </p:sp>
    </p:spTree>
    <p:extLst>
      <p:ext uri="{BB962C8B-B14F-4D97-AF65-F5344CB8AC3E}">
        <p14:creationId xmlns:p14="http://schemas.microsoft.com/office/powerpoint/2010/main" val="36521794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95325"/>
            <a:ext cx="4733925" cy="355123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111</a:t>
            </a:fld>
            <a:endParaRPr lang="en-US"/>
          </a:p>
        </p:txBody>
      </p:sp>
      <p:sp>
        <p:nvSpPr>
          <p:cNvPr id="7" name="Rectangle 3"/>
          <p:cNvSpPr>
            <a:spLocks noGrp="1" noChangeArrowheads="1"/>
          </p:cNvSpPr>
          <p:nvPr>
            <p:ph type="body" sz="quarter" idx="11"/>
          </p:nvPr>
        </p:nvSpPr>
        <p:spPr>
          <a:xfrm>
            <a:off x="876685" y="8589456"/>
            <a:ext cx="5168047" cy="2383852"/>
          </a:xfrm>
          <a:noFill/>
        </p:spPr>
        <p:txBody>
          <a:bodyPr/>
          <a:lstStyle/>
          <a:p>
            <a:r>
              <a:rPr lang="en-US" dirty="0"/>
              <a:t>ICICI Bank is a direct bank subsidiary of India’s second largest bank.  They hope to duplicate ING’s Direct Banking success through strong ties to the large southeast Asian community in Canada.  </a:t>
            </a:r>
          </a:p>
          <a:p>
            <a:endParaRPr lang="en-US" dirty="0"/>
          </a:p>
        </p:txBody>
      </p:sp>
    </p:spTree>
    <p:extLst>
      <p:ext uri="{BB962C8B-B14F-4D97-AF65-F5344CB8AC3E}">
        <p14:creationId xmlns:p14="http://schemas.microsoft.com/office/powerpoint/2010/main" val="19370709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95325"/>
            <a:ext cx="4733925" cy="355123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112</a:t>
            </a:fld>
            <a:endParaRPr lang="en-US"/>
          </a:p>
        </p:txBody>
      </p:sp>
      <p:sp>
        <p:nvSpPr>
          <p:cNvPr id="7" name="Rectangle 3"/>
          <p:cNvSpPr>
            <a:spLocks noGrp="1" noChangeArrowheads="1"/>
          </p:cNvSpPr>
          <p:nvPr>
            <p:ph type="body" sz="quarter" idx="11"/>
          </p:nvPr>
        </p:nvSpPr>
        <p:spPr>
          <a:xfrm>
            <a:off x="876685" y="8589456"/>
            <a:ext cx="5168047" cy="2383852"/>
          </a:xfrm>
          <a:noFill/>
        </p:spPr>
        <p:txBody>
          <a:bodyPr/>
          <a:lstStyle/>
          <a:p>
            <a:r>
              <a:rPr lang="en-US" dirty="0"/>
              <a:t>ICICI Bank is a direct bank subsidiary of India’s second largest bank.  They hope to duplicate ING’s Direct Banking success through strong ties to the large southeast Asian community in Canada.  </a:t>
            </a:r>
          </a:p>
          <a:p>
            <a:endParaRPr lang="en-US" dirty="0"/>
          </a:p>
        </p:txBody>
      </p:sp>
    </p:spTree>
    <p:extLst>
      <p:ext uri="{BB962C8B-B14F-4D97-AF65-F5344CB8AC3E}">
        <p14:creationId xmlns:p14="http://schemas.microsoft.com/office/powerpoint/2010/main" val="101496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655638"/>
            <a:ext cx="4675187" cy="3506787"/>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12</a:t>
            </a:fld>
            <a:endParaRPr lang="en-US"/>
          </a:p>
        </p:txBody>
      </p:sp>
    </p:spTree>
    <p:extLst>
      <p:ext uri="{BB962C8B-B14F-4D97-AF65-F5344CB8AC3E}">
        <p14:creationId xmlns:p14="http://schemas.microsoft.com/office/powerpoint/2010/main" val="21052365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95325"/>
            <a:ext cx="4733925" cy="355123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113</a:t>
            </a:fld>
            <a:endParaRPr lang="en-US"/>
          </a:p>
        </p:txBody>
      </p:sp>
      <p:sp>
        <p:nvSpPr>
          <p:cNvPr id="7" name="Rectangle 3"/>
          <p:cNvSpPr>
            <a:spLocks noGrp="1" noChangeArrowheads="1"/>
          </p:cNvSpPr>
          <p:nvPr>
            <p:ph type="body" sz="quarter" idx="11"/>
          </p:nvPr>
        </p:nvSpPr>
        <p:spPr>
          <a:xfrm>
            <a:off x="876685" y="8589456"/>
            <a:ext cx="5168047" cy="2383852"/>
          </a:xfrm>
          <a:noFill/>
        </p:spPr>
        <p:txBody>
          <a:bodyPr/>
          <a:lstStyle/>
          <a:p>
            <a:r>
              <a:rPr lang="en-US" dirty="0"/>
              <a:t>ICICI Bank is a direct bank subsidiary of India’s second largest bank.  They hope to duplicate ING’s Direct Banking success through strong ties to the large southeast Asian community in Canada.  </a:t>
            </a:r>
          </a:p>
          <a:p>
            <a:endParaRPr lang="en-US" dirty="0"/>
          </a:p>
        </p:txBody>
      </p:sp>
    </p:spTree>
    <p:extLst>
      <p:ext uri="{BB962C8B-B14F-4D97-AF65-F5344CB8AC3E}">
        <p14:creationId xmlns:p14="http://schemas.microsoft.com/office/powerpoint/2010/main" val="29634934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95325"/>
            <a:ext cx="4733925" cy="355123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114</a:t>
            </a:fld>
            <a:endParaRPr lang="en-US"/>
          </a:p>
        </p:txBody>
      </p:sp>
      <p:sp>
        <p:nvSpPr>
          <p:cNvPr id="7" name="Rectangle 3"/>
          <p:cNvSpPr>
            <a:spLocks noGrp="1" noChangeArrowheads="1"/>
          </p:cNvSpPr>
          <p:nvPr>
            <p:ph type="body" sz="quarter" idx="11"/>
          </p:nvPr>
        </p:nvSpPr>
        <p:spPr>
          <a:xfrm>
            <a:off x="876685" y="8589456"/>
            <a:ext cx="5168047" cy="2383852"/>
          </a:xfrm>
          <a:noFill/>
        </p:spPr>
        <p:txBody>
          <a:bodyPr/>
          <a:lstStyle/>
          <a:p>
            <a:r>
              <a:rPr lang="en-US" dirty="0"/>
              <a:t>ICICI Bank is a direct bank subsidiary of India’s second largest bank.  They hope to duplicate ING’s Direct Banking success through strong ties to the large southeast Asian community in Canada.  </a:t>
            </a:r>
          </a:p>
          <a:p>
            <a:endParaRPr lang="en-US" dirty="0"/>
          </a:p>
        </p:txBody>
      </p:sp>
    </p:spTree>
    <p:extLst>
      <p:ext uri="{BB962C8B-B14F-4D97-AF65-F5344CB8AC3E}">
        <p14:creationId xmlns:p14="http://schemas.microsoft.com/office/powerpoint/2010/main" val="13403436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95325"/>
            <a:ext cx="4733925" cy="355123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115</a:t>
            </a:fld>
            <a:endParaRPr lang="en-US"/>
          </a:p>
        </p:txBody>
      </p:sp>
      <p:sp>
        <p:nvSpPr>
          <p:cNvPr id="7" name="Rectangle 3"/>
          <p:cNvSpPr>
            <a:spLocks noGrp="1" noChangeArrowheads="1"/>
          </p:cNvSpPr>
          <p:nvPr>
            <p:ph type="body" sz="quarter" idx="11"/>
          </p:nvPr>
        </p:nvSpPr>
        <p:spPr>
          <a:xfrm>
            <a:off x="876685" y="8589456"/>
            <a:ext cx="5168047" cy="2383852"/>
          </a:xfrm>
          <a:noFill/>
        </p:spPr>
        <p:txBody>
          <a:bodyPr/>
          <a:lstStyle/>
          <a:p>
            <a:r>
              <a:rPr lang="en-US" dirty="0"/>
              <a:t>ICICI Bank is a direct bank subsidiary of India’s second largest bank.  They hope to duplicate ING’s Direct Banking success through strong ties to the large southeast Asian community in Canada.  </a:t>
            </a:r>
          </a:p>
          <a:p>
            <a:endParaRPr lang="en-US" dirty="0"/>
          </a:p>
        </p:txBody>
      </p:sp>
    </p:spTree>
    <p:extLst>
      <p:ext uri="{BB962C8B-B14F-4D97-AF65-F5344CB8AC3E}">
        <p14:creationId xmlns:p14="http://schemas.microsoft.com/office/powerpoint/2010/main" val="3483860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miter lim="800000"/>
            <a:headEnd/>
            <a:tailEnd/>
          </a:ln>
        </p:spPr>
        <p:txBody>
          <a:bodyPr/>
          <a:lstStyle/>
          <a:p>
            <a:fld id="{A8C632AD-5F44-4535-A35A-2B00D9CB22A5}" type="slidenum">
              <a:rPr lang="en-US" smtClean="0"/>
              <a:pPr/>
              <a:t>13</a:t>
            </a:fld>
            <a:endParaRPr lang="en-US" dirty="0"/>
          </a:p>
        </p:txBody>
      </p:sp>
      <p:sp>
        <p:nvSpPr>
          <p:cNvPr id="702466" name="Rectangle 2"/>
          <p:cNvSpPr>
            <a:spLocks noGrp="1" noRot="1" noChangeAspect="1" noChangeArrowheads="1" noTextEdit="1"/>
          </p:cNvSpPr>
          <p:nvPr>
            <p:ph type="sldImg"/>
          </p:nvPr>
        </p:nvSpPr>
        <p:spPr>
          <a:xfrm>
            <a:off x="1173163" y="671513"/>
            <a:ext cx="4730750" cy="3548062"/>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002920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miter lim="800000"/>
            <a:headEnd/>
            <a:tailEnd/>
          </a:ln>
        </p:spPr>
        <p:txBody>
          <a:bodyPr/>
          <a:lstStyle/>
          <a:p>
            <a:fld id="{A8C632AD-5F44-4535-A35A-2B00D9CB22A5}" type="slidenum">
              <a:rPr lang="en-US" smtClean="0"/>
              <a:pPr/>
              <a:t>14</a:t>
            </a:fld>
            <a:endParaRPr lang="en-US" dirty="0"/>
          </a:p>
        </p:txBody>
      </p:sp>
      <p:sp>
        <p:nvSpPr>
          <p:cNvPr id="702466" name="Rectangle 2"/>
          <p:cNvSpPr>
            <a:spLocks noGrp="1" noRot="1" noChangeAspect="1" noChangeArrowheads="1" noTextEdit="1"/>
          </p:cNvSpPr>
          <p:nvPr>
            <p:ph type="sldImg"/>
          </p:nvPr>
        </p:nvSpPr>
        <p:spPr>
          <a:xfrm>
            <a:off x="1173163" y="671513"/>
            <a:ext cx="4730750" cy="3548062"/>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02404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miter lim="800000"/>
            <a:headEnd/>
            <a:tailEnd/>
          </a:ln>
        </p:spPr>
        <p:txBody>
          <a:bodyPr/>
          <a:lstStyle/>
          <a:p>
            <a:fld id="{A8C632AD-5F44-4535-A35A-2B00D9CB22A5}" type="slidenum">
              <a:rPr lang="en-US" smtClean="0"/>
              <a:pPr/>
              <a:t>15</a:t>
            </a:fld>
            <a:endParaRPr lang="en-US" dirty="0"/>
          </a:p>
        </p:txBody>
      </p:sp>
      <p:sp>
        <p:nvSpPr>
          <p:cNvPr id="702466" name="Rectangle 2"/>
          <p:cNvSpPr>
            <a:spLocks noGrp="1" noRot="1" noChangeAspect="1" noChangeArrowheads="1" noTextEdit="1"/>
          </p:cNvSpPr>
          <p:nvPr>
            <p:ph type="sldImg"/>
          </p:nvPr>
        </p:nvSpPr>
        <p:spPr>
          <a:xfrm>
            <a:off x="1173163" y="671513"/>
            <a:ext cx="4730750" cy="3548062"/>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958968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16</a:t>
            </a:fld>
            <a:endParaRPr lang="en-US"/>
          </a:p>
        </p:txBody>
      </p:sp>
    </p:spTree>
    <p:extLst>
      <p:ext uri="{BB962C8B-B14F-4D97-AF65-F5344CB8AC3E}">
        <p14:creationId xmlns:p14="http://schemas.microsoft.com/office/powerpoint/2010/main" val="279315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17</a:t>
            </a:fld>
            <a:endParaRPr lang="en-US"/>
          </a:p>
        </p:txBody>
      </p:sp>
    </p:spTree>
    <p:extLst>
      <p:ext uri="{BB962C8B-B14F-4D97-AF65-F5344CB8AC3E}">
        <p14:creationId xmlns:p14="http://schemas.microsoft.com/office/powerpoint/2010/main" val="4259134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18</a:t>
            </a:fld>
            <a:endParaRPr lang="en-US"/>
          </a:p>
        </p:txBody>
      </p:sp>
      <p:sp>
        <p:nvSpPr>
          <p:cNvPr id="3" name="Notes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36775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85007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7"/>
          <p:cNvSpPr>
            <a:spLocks noGrp="1" noChangeArrowheads="1"/>
          </p:cNvSpPr>
          <p:nvPr>
            <p:ph type="sldNum" sz="quarter" idx="5"/>
          </p:nvPr>
        </p:nvSpPr>
        <p:spPr>
          <a:noFill/>
          <a:ln>
            <a:miter lim="800000"/>
            <a:headEnd/>
            <a:tailEnd/>
          </a:ln>
        </p:spPr>
        <p:txBody>
          <a:bodyPr/>
          <a:lstStyle/>
          <a:p>
            <a:fld id="{2A1A4051-DE68-46D0-85EF-93EE11739387}" type="slidenum">
              <a:rPr lang="en-US" smtClean="0"/>
              <a:pPr/>
              <a:t>20</a:t>
            </a:fld>
            <a:endParaRPr lang="en-US"/>
          </a:p>
        </p:txBody>
      </p:sp>
      <p:sp>
        <p:nvSpPr>
          <p:cNvPr id="740354" name="Rectangle 2"/>
          <p:cNvSpPr>
            <a:spLocks noGrp="1" noRot="1" noChangeAspect="1" noChangeArrowheads="1" noTextEdit="1"/>
          </p:cNvSpPr>
          <p:nvPr>
            <p:ph type="sldImg"/>
          </p:nvPr>
        </p:nvSpPr>
        <p:spPr>
          <a:xfrm>
            <a:off x="1173163" y="642938"/>
            <a:ext cx="4730750" cy="3548062"/>
          </a:xfrm>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5596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miter lim="800000"/>
            <a:headEnd/>
            <a:tailEnd/>
          </a:ln>
        </p:spPr>
        <p:txBody>
          <a:bodyPr/>
          <a:lstStyle/>
          <a:p>
            <a:fld id="{263B419C-BF43-4151-9E52-9E7C799A74EC}" type="slidenum">
              <a:rPr lang="en-US" smtClean="0"/>
              <a:pPr/>
              <a:t>2</a:t>
            </a:fld>
            <a:endParaRPr lang="en-US" dirty="0"/>
          </a:p>
        </p:txBody>
      </p:sp>
      <p:sp>
        <p:nvSpPr>
          <p:cNvPr id="20482" name="Rectangle 2"/>
          <p:cNvSpPr>
            <a:spLocks noGrp="1" noRot="1" noChangeAspect="1" noChangeArrowheads="1" noTextEdit="1"/>
          </p:cNvSpPr>
          <p:nvPr>
            <p:ph type="sldImg"/>
          </p:nvPr>
        </p:nvSpPr>
        <p:spPr>
          <a:xfrm>
            <a:off x="1174750" y="671513"/>
            <a:ext cx="4727575" cy="3546475"/>
          </a:xfrm>
          <a:ln/>
        </p:spPr>
      </p:sp>
    </p:spTree>
    <p:extLst>
      <p:ext uri="{BB962C8B-B14F-4D97-AF65-F5344CB8AC3E}">
        <p14:creationId xmlns:p14="http://schemas.microsoft.com/office/powerpoint/2010/main" val="2686505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miter lim="800000"/>
            <a:headEnd/>
            <a:tailEnd/>
          </a:ln>
        </p:spPr>
        <p:txBody>
          <a:bodyPr/>
          <a:lstStyle/>
          <a:p>
            <a:fld id="{D01746FF-272A-4113-8C67-85BBEC9D0E49}" type="slidenum">
              <a:rPr lang="en-US" smtClean="0"/>
              <a:pPr/>
              <a:t>21</a:t>
            </a:fld>
            <a:endParaRPr lang="en-US"/>
          </a:p>
        </p:txBody>
      </p:sp>
      <p:sp>
        <p:nvSpPr>
          <p:cNvPr id="742402"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776650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a:miter lim="800000"/>
            <a:headEnd/>
            <a:tailEnd/>
          </a:ln>
        </p:spPr>
        <p:txBody>
          <a:bodyPr/>
          <a:lstStyle/>
          <a:p>
            <a:fld id="{42589197-E1E3-4B06-A906-3F14EC567BB7}" type="slidenum">
              <a:rPr lang="en-US" smtClean="0"/>
              <a:pPr/>
              <a:t>22</a:t>
            </a:fld>
            <a:endParaRPr lang="en-US"/>
          </a:p>
        </p:txBody>
      </p:sp>
      <p:sp>
        <p:nvSpPr>
          <p:cNvPr id="744450" name="Rectangle 2"/>
          <p:cNvSpPr>
            <a:spLocks noGrp="1" noRot="1" noChangeAspect="1" noChangeArrowheads="1" noTextEdit="1"/>
          </p:cNvSpPr>
          <p:nvPr>
            <p:ph type="sldImg"/>
          </p:nvPr>
        </p:nvSpPr>
        <p:spPr>
          <a:xfrm>
            <a:off x="1171575" y="711200"/>
            <a:ext cx="4733925" cy="3551238"/>
          </a:xfrm>
          <a:ln/>
        </p:spPr>
      </p:sp>
      <p:sp>
        <p:nvSpPr>
          <p:cNvPr id="3" name="Notes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12851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miter lim="800000"/>
            <a:headEnd/>
            <a:tailEnd/>
          </a:ln>
        </p:spPr>
        <p:txBody>
          <a:bodyPr/>
          <a:lstStyle/>
          <a:p>
            <a:fld id="{2C6AF5CF-221F-4346-89D0-51BEA2658F66}" type="slidenum">
              <a:rPr lang="en-US" smtClean="0"/>
              <a:pPr/>
              <a:t>23</a:t>
            </a:fld>
            <a:endParaRPr lang="en-US"/>
          </a:p>
        </p:txBody>
      </p:sp>
      <p:sp>
        <p:nvSpPr>
          <p:cNvPr id="746498" name="Rectangle 2"/>
          <p:cNvSpPr>
            <a:spLocks noGrp="1" noRot="1" noChangeAspect="1" noChangeArrowheads="1" noTextEdit="1"/>
          </p:cNvSpPr>
          <p:nvPr>
            <p:ph type="sldImg"/>
          </p:nvPr>
        </p:nvSpPr>
        <p:spPr>
          <a:xfrm>
            <a:off x="1157288" y="671513"/>
            <a:ext cx="4729162" cy="3548062"/>
          </a:xfrm>
          <a:ln/>
        </p:spPr>
      </p:sp>
      <p:sp>
        <p:nvSpPr>
          <p:cNvPr id="3" name="Notes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548016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24</a:t>
            </a:fld>
            <a:endParaRPr lang="en-US"/>
          </a:p>
        </p:txBody>
      </p:sp>
      <p:sp>
        <p:nvSpPr>
          <p:cNvPr id="5" name="Notes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7729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95325"/>
            <a:ext cx="4730750" cy="3549650"/>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25</a:t>
            </a:fld>
            <a:endParaRPr lang="en-US"/>
          </a:p>
        </p:txBody>
      </p:sp>
    </p:spTree>
    <p:extLst>
      <p:ext uri="{BB962C8B-B14F-4D97-AF65-F5344CB8AC3E}">
        <p14:creationId xmlns:p14="http://schemas.microsoft.com/office/powerpoint/2010/main" val="3097729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26</a:t>
            </a:fld>
            <a:endParaRPr lang="en-US"/>
          </a:p>
        </p:txBody>
      </p:sp>
    </p:spTree>
    <p:extLst>
      <p:ext uri="{BB962C8B-B14F-4D97-AF65-F5344CB8AC3E}">
        <p14:creationId xmlns:p14="http://schemas.microsoft.com/office/powerpoint/2010/main" val="3097729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27</a:t>
            </a:fld>
            <a:endParaRPr lang="en-US"/>
          </a:p>
        </p:txBody>
      </p:sp>
    </p:spTree>
    <p:extLst>
      <p:ext uri="{BB962C8B-B14F-4D97-AF65-F5344CB8AC3E}">
        <p14:creationId xmlns:p14="http://schemas.microsoft.com/office/powerpoint/2010/main" val="2975066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28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36775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a:miter lim="800000"/>
            <a:headEnd/>
            <a:tailEnd/>
          </a:ln>
        </p:spPr>
        <p:txBody>
          <a:bodyPr/>
          <a:lstStyle/>
          <a:p>
            <a:fld id="{1C3C01C7-5EB9-4789-9B13-6F090C1CCCF3}" type="slidenum">
              <a:rPr lang="en-US" smtClean="0"/>
              <a:pPr/>
              <a:t>29</a:t>
            </a:fld>
            <a:endParaRPr lang="en-US"/>
          </a:p>
        </p:txBody>
      </p:sp>
      <p:sp>
        <p:nvSpPr>
          <p:cNvPr id="766978" name="Rectangle 2"/>
          <p:cNvSpPr>
            <a:spLocks noGrp="1" noRot="1" noChangeAspect="1" noChangeArrowheads="1" noTextEdit="1"/>
          </p:cNvSpPr>
          <p:nvPr>
            <p:ph type="sldImg"/>
          </p:nvPr>
        </p:nvSpPr>
        <p:spPr>
          <a:xfrm>
            <a:off x="1171575" y="642938"/>
            <a:ext cx="4733925" cy="3551237"/>
          </a:xfrm>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88799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a:spLocks noGrp="1" noChangeArrowheads="1"/>
          </p:cNvSpPr>
          <p:nvPr>
            <p:ph type="sldNum" sz="quarter" idx="5"/>
          </p:nvPr>
        </p:nvSpPr>
        <p:spPr>
          <a:noFill/>
          <a:ln>
            <a:miter lim="800000"/>
            <a:headEnd/>
            <a:tailEnd/>
          </a:ln>
        </p:spPr>
        <p:txBody>
          <a:bodyPr/>
          <a:lstStyle/>
          <a:p>
            <a:fld id="{53F2AE18-3B5F-4961-AE96-137C4BC4357A}" type="slidenum">
              <a:rPr lang="en-US" smtClean="0"/>
              <a:pPr/>
              <a:t>30</a:t>
            </a:fld>
            <a:endParaRPr lang="en-US"/>
          </a:p>
        </p:txBody>
      </p:sp>
      <p:sp>
        <p:nvSpPr>
          <p:cNvPr id="769026"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3026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3</a:t>
            </a:fld>
            <a:endParaRPr lang="en-US" dirty="0"/>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6775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7"/>
          <p:cNvSpPr>
            <a:spLocks noGrp="1" noChangeArrowheads="1"/>
          </p:cNvSpPr>
          <p:nvPr>
            <p:ph type="sldNum" sz="quarter" idx="5"/>
          </p:nvPr>
        </p:nvSpPr>
        <p:spPr>
          <a:noFill/>
          <a:ln>
            <a:miter lim="800000"/>
            <a:headEnd/>
            <a:tailEnd/>
          </a:ln>
        </p:spPr>
        <p:txBody>
          <a:bodyPr/>
          <a:lstStyle/>
          <a:p>
            <a:fld id="{05E51806-9262-427B-9F97-FDEF91EB65E2}" type="slidenum">
              <a:rPr lang="en-US" smtClean="0"/>
              <a:pPr/>
              <a:t>31</a:t>
            </a:fld>
            <a:endParaRPr lang="en-US"/>
          </a:p>
        </p:txBody>
      </p:sp>
      <p:sp>
        <p:nvSpPr>
          <p:cNvPr id="771074"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48071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a:ln>
            <a:miter lim="800000"/>
            <a:headEnd/>
            <a:tailEnd/>
          </a:ln>
        </p:spPr>
        <p:txBody>
          <a:bodyPr/>
          <a:lstStyle/>
          <a:p>
            <a:fld id="{FF4B5EB0-A1E7-4793-84B1-33C0775F0490}" type="slidenum">
              <a:rPr lang="en-US" smtClean="0"/>
              <a:pPr/>
              <a:t>32</a:t>
            </a:fld>
            <a:endParaRPr lang="en-US"/>
          </a:p>
        </p:txBody>
      </p:sp>
      <p:sp>
        <p:nvSpPr>
          <p:cNvPr id="773122" name="Rectangle 2"/>
          <p:cNvSpPr>
            <a:spLocks noGrp="1" noRot="1" noChangeAspect="1" noChangeArrowheads="1" noTextEdit="1"/>
          </p:cNvSpPr>
          <p:nvPr>
            <p:ph type="sldImg"/>
          </p:nvPr>
        </p:nvSpPr>
        <p:spPr>
          <a:xfrm>
            <a:off x="1174750" y="671513"/>
            <a:ext cx="4727575" cy="3546475"/>
          </a:xfrm>
          <a:ln/>
        </p:spPr>
      </p:sp>
      <p:sp>
        <p:nvSpPr>
          <p:cNvPr id="3" name="Notes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31015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33</a:t>
            </a:fld>
            <a:endParaRPr lang="en-US"/>
          </a:p>
        </p:txBody>
      </p:sp>
    </p:spTree>
    <p:extLst>
      <p:ext uri="{BB962C8B-B14F-4D97-AF65-F5344CB8AC3E}">
        <p14:creationId xmlns:p14="http://schemas.microsoft.com/office/powerpoint/2010/main" val="3097729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34</a:t>
            </a:fld>
            <a:endParaRPr lang="en-US"/>
          </a:p>
        </p:txBody>
      </p:sp>
      <p:sp>
        <p:nvSpPr>
          <p:cNvPr id="5" name="Notes Placeholder 4"/>
          <p:cNvSpPr>
            <a:spLocks noGrp="1"/>
          </p:cNvSpPr>
          <p:nvPr>
            <p:ph type="body" idx="1"/>
          </p:nvPr>
        </p:nvSpPr>
        <p:spPr>
          <a:xfrm>
            <a:off x="4829305" y="8425186"/>
            <a:ext cx="1211094" cy="364222"/>
          </a:xfrm>
        </p:spPr>
        <p:txBody>
          <a:bodyPr/>
          <a:lstStyle/>
          <a:p>
            <a:endParaRPr lang="en-US" dirty="0"/>
          </a:p>
        </p:txBody>
      </p:sp>
    </p:spTree>
    <p:extLst>
      <p:ext uri="{BB962C8B-B14F-4D97-AF65-F5344CB8AC3E}">
        <p14:creationId xmlns:p14="http://schemas.microsoft.com/office/powerpoint/2010/main" val="3097729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35</a:t>
            </a:fld>
            <a:endParaRPr lang="en-US"/>
          </a:p>
        </p:txBody>
      </p:sp>
    </p:spTree>
    <p:extLst>
      <p:ext uri="{BB962C8B-B14F-4D97-AF65-F5344CB8AC3E}">
        <p14:creationId xmlns:p14="http://schemas.microsoft.com/office/powerpoint/2010/main" val="3097729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36</a:t>
            </a:fld>
            <a:endParaRPr lang="en-US"/>
          </a:p>
        </p:txBody>
      </p:sp>
    </p:spTree>
    <p:extLst>
      <p:ext uri="{BB962C8B-B14F-4D97-AF65-F5344CB8AC3E}">
        <p14:creationId xmlns:p14="http://schemas.microsoft.com/office/powerpoint/2010/main" val="614732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37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36775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38</a:t>
            </a:fld>
            <a:endParaRPr lang="en-US"/>
          </a:p>
        </p:txBody>
      </p:sp>
    </p:spTree>
    <p:extLst>
      <p:ext uri="{BB962C8B-B14F-4D97-AF65-F5344CB8AC3E}">
        <p14:creationId xmlns:p14="http://schemas.microsoft.com/office/powerpoint/2010/main" val="2067077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Rectangle 7"/>
          <p:cNvSpPr>
            <a:spLocks noGrp="1" noChangeArrowheads="1"/>
          </p:cNvSpPr>
          <p:nvPr>
            <p:ph type="sldNum" sz="quarter" idx="5"/>
          </p:nvPr>
        </p:nvSpPr>
        <p:spPr>
          <a:noFill/>
          <a:ln>
            <a:miter lim="800000"/>
            <a:headEnd/>
            <a:tailEnd/>
          </a:ln>
        </p:spPr>
        <p:txBody>
          <a:bodyPr/>
          <a:lstStyle/>
          <a:p>
            <a:fld id="{2528F122-1E96-4FB6-AF09-306A229508F2}" type="slidenum">
              <a:rPr lang="en-US" smtClean="0"/>
              <a:pPr/>
              <a:t>39</a:t>
            </a:fld>
            <a:endParaRPr lang="en-US"/>
          </a:p>
        </p:txBody>
      </p:sp>
      <p:sp>
        <p:nvSpPr>
          <p:cNvPr id="803842" name="Rectangle 2"/>
          <p:cNvSpPr>
            <a:spLocks noGrp="1" noRot="1" noChangeAspect="1" noChangeArrowheads="1" noTextEdit="1"/>
          </p:cNvSpPr>
          <p:nvPr>
            <p:ph type="sldImg"/>
          </p:nvPr>
        </p:nvSpPr>
        <p:spPr>
          <a:xfrm>
            <a:off x="1171575" y="641350"/>
            <a:ext cx="4733925" cy="3551238"/>
          </a:xfrm>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95357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7"/>
          <p:cNvSpPr>
            <a:spLocks noGrp="1" noChangeArrowheads="1"/>
          </p:cNvSpPr>
          <p:nvPr>
            <p:ph type="sldNum" sz="quarter" idx="5"/>
          </p:nvPr>
        </p:nvSpPr>
        <p:spPr>
          <a:noFill/>
          <a:ln>
            <a:miter lim="800000"/>
            <a:headEnd/>
            <a:tailEnd/>
          </a:ln>
        </p:spPr>
        <p:txBody>
          <a:bodyPr/>
          <a:lstStyle/>
          <a:p>
            <a:fld id="{9DA8C747-F0E4-4D93-9995-3A2355CFEE54}" type="slidenum">
              <a:rPr lang="en-US" smtClean="0"/>
              <a:pPr/>
              <a:t>40</a:t>
            </a:fld>
            <a:endParaRPr lang="en-US"/>
          </a:p>
        </p:txBody>
      </p:sp>
      <p:sp>
        <p:nvSpPr>
          <p:cNvPr id="805890" name="Rectangle 2"/>
          <p:cNvSpPr>
            <a:spLocks noGrp="1" noRot="1" noChangeAspect="1" noChangeArrowheads="1" noTextEdit="1"/>
          </p:cNvSpPr>
          <p:nvPr>
            <p:ph type="sldImg"/>
          </p:nvPr>
        </p:nvSpPr>
        <p:spPr>
          <a:xfrm>
            <a:off x="1171575" y="641350"/>
            <a:ext cx="4733925" cy="3551238"/>
          </a:xfrm>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9410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miter lim="800000"/>
            <a:headEnd/>
            <a:tailEnd/>
          </a:ln>
        </p:spPr>
        <p:txBody>
          <a:bodyPr/>
          <a:lstStyle/>
          <a:p>
            <a:fld id="{37BBAA7E-5E66-4E09-88F1-AD51BB5F1848}" type="slidenum">
              <a:rPr lang="en-US" smtClean="0"/>
              <a:pPr/>
              <a:t>5</a:t>
            </a:fld>
            <a:endParaRPr lang="en-US" dirty="0"/>
          </a:p>
        </p:txBody>
      </p:sp>
      <p:sp>
        <p:nvSpPr>
          <p:cNvPr id="696322" name="Rectangle 2"/>
          <p:cNvSpPr>
            <a:spLocks noGrp="1" noRot="1" noChangeAspect="1" noChangeArrowheads="1" noTextEdit="1"/>
          </p:cNvSpPr>
          <p:nvPr>
            <p:ph type="sldImg"/>
          </p:nvPr>
        </p:nvSpPr>
        <p:spPr>
          <a:xfrm>
            <a:off x="1179513" y="658813"/>
            <a:ext cx="4730750" cy="3549650"/>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34621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Rectangle 7"/>
          <p:cNvSpPr>
            <a:spLocks noGrp="1" noChangeArrowheads="1"/>
          </p:cNvSpPr>
          <p:nvPr>
            <p:ph type="sldNum" sz="quarter" idx="5"/>
          </p:nvPr>
        </p:nvSpPr>
        <p:spPr>
          <a:noFill/>
          <a:ln>
            <a:miter lim="800000"/>
            <a:headEnd/>
            <a:tailEnd/>
          </a:ln>
        </p:spPr>
        <p:txBody>
          <a:bodyPr/>
          <a:lstStyle/>
          <a:p>
            <a:fld id="{D7188B7F-85F2-4BFE-ACEA-C7216640D559}" type="slidenum">
              <a:rPr lang="en-US" smtClean="0"/>
              <a:pPr/>
              <a:t>41</a:t>
            </a:fld>
            <a:endParaRPr lang="en-US"/>
          </a:p>
        </p:txBody>
      </p:sp>
      <p:sp>
        <p:nvSpPr>
          <p:cNvPr id="807938" name="Rectangle 2"/>
          <p:cNvSpPr>
            <a:spLocks noGrp="1" noRot="1" noChangeAspect="1" noChangeArrowheads="1" noTextEdit="1"/>
          </p:cNvSpPr>
          <p:nvPr>
            <p:ph type="sldImg"/>
          </p:nvPr>
        </p:nvSpPr>
        <p:spPr>
          <a:xfrm>
            <a:off x="1174750" y="658813"/>
            <a:ext cx="4732338" cy="3549650"/>
          </a:xfrm>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28491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Rectangle 7"/>
          <p:cNvSpPr>
            <a:spLocks noGrp="1" noChangeArrowheads="1"/>
          </p:cNvSpPr>
          <p:nvPr>
            <p:ph type="sldNum" sz="quarter" idx="5"/>
          </p:nvPr>
        </p:nvSpPr>
        <p:spPr>
          <a:noFill/>
          <a:ln>
            <a:miter lim="800000"/>
            <a:headEnd/>
            <a:tailEnd/>
          </a:ln>
        </p:spPr>
        <p:txBody>
          <a:bodyPr/>
          <a:lstStyle/>
          <a:p>
            <a:fld id="{34421AEB-EF5B-42FC-841E-4E2958F6DED1}" type="slidenum">
              <a:rPr lang="en-US" smtClean="0"/>
              <a:pPr/>
              <a:t>42</a:t>
            </a:fld>
            <a:endParaRPr lang="en-US"/>
          </a:p>
        </p:txBody>
      </p:sp>
      <p:sp>
        <p:nvSpPr>
          <p:cNvPr id="809986" name="Rectangle 2"/>
          <p:cNvSpPr>
            <a:spLocks noGrp="1" noRot="1" noChangeAspect="1" noChangeArrowheads="1" noTextEdit="1"/>
          </p:cNvSpPr>
          <p:nvPr>
            <p:ph type="sldImg"/>
          </p:nvPr>
        </p:nvSpPr>
        <p:spPr>
          <a:xfrm>
            <a:off x="1173163" y="641350"/>
            <a:ext cx="4730750" cy="3548063"/>
          </a:xfrm>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5371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43</a:t>
            </a:fld>
            <a:endParaRPr lang="en-US"/>
          </a:p>
        </p:txBody>
      </p:sp>
    </p:spTree>
    <p:extLst>
      <p:ext uri="{BB962C8B-B14F-4D97-AF65-F5344CB8AC3E}">
        <p14:creationId xmlns:p14="http://schemas.microsoft.com/office/powerpoint/2010/main" val="3097729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44</a:t>
            </a:fld>
            <a:endParaRPr lang="en-US"/>
          </a:p>
        </p:txBody>
      </p:sp>
    </p:spTree>
    <p:extLst>
      <p:ext uri="{BB962C8B-B14F-4D97-AF65-F5344CB8AC3E}">
        <p14:creationId xmlns:p14="http://schemas.microsoft.com/office/powerpoint/2010/main" val="3097729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45</a:t>
            </a:fld>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77297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46</a:t>
            </a:fld>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9947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47</a:t>
            </a:fld>
            <a:endParaRPr lang="en-US"/>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5367753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EB0FAAF6-16BE-4429-A7E6-B0FEAA8F6BDC}" type="slidenum">
              <a:rPr lang="en-US" smtClean="0"/>
              <a:pPr>
                <a:defRPr/>
              </a:pPr>
              <a:t>48</a:t>
            </a:fld>
            <a:endParaRPr lang="en-US"/>
          </a:p>
        </p:txBody>
      </p:sp>
    </p:spTree>
    <p:extLst>
      <p:ext uri="{BB962C8B-B14F-4D97-AF65-F5344CB8AC3E}">
        <p14:creationId xmlns:p14="http://schemas.microsoft.com/office/powerpoint/2010/main" val="3275932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miter lim="800000"/>
            <a:headEnd/>
            <a:tailEnd/>
          </a:ln>
        </p:spPr>
        <p:txBody>
          <a:bodyPr/>
          <a:lstStyle/>
          <a:p>
            <a:fld id="{A5B15694-67FB-4687-A273-AC5D6F22A9AC}" type="slidenum">
              <a:rPr lang="en-US" smtClean="0"/>
              <a:pPr/>
              <a:t>49</a:t>
            </a:fld>
            <a:endParaRPr lang="en-US"/>
          </a:p>
        </p:txBody>
      </p:sp>
      <p:sp>
        <p:nvSpPr>
          <p:cNvPr id="830466" name="Rectangle 2"/>
          <p:cNvSpPr>
            <a:spLocks noGrp="1" noRot="1" noChangeAspect="1" noChangeArrowheads="1" noTextEdit="1"/>
          </p:cNvSpPr>
          <p:nvPr>
            <p:ph type="sldImg"/>
          </p:nvPr>
        </p:nvSpPr>
        <p:spPr>
          <a:xfrm>
            <a:off x="1174750" y="658813"/>
            <a:ext cx="4732338" cy="3549650"/>
          </a:xfrm>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63783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miter lim="800000"/>
            <a:headEnd/>
            <a:tailEnd/>
          </a:ln>
        </p:spPr>
        <p:txBody>
          <a:bodyPr/>
          <a:lstStyle/>
          <a:p>
            <a:fld id="{A5B15694-67FB-4687-A273-AC5D6F22A9AC}" type="slidenum">
              <a:rPr lang="en-US" smtClean="0"/>
              <a:pPr/>
              <a:t>50</a:t>
            </a:fld>
            <a:endParaRPr lang="en-US"/>
          </a:p>
        </p:txBody>
      </p:sp>
      <p:sp>
        <p:nvSpPr>
          <p:cNvPr id="830466" name="Rectangle 2"/>
          <p:cNvSpPr>
            <a:spLocks noGrp="1" noRot="1" noChangeAspect="1" noChangeArrowheads="1" noTextEdit="1"/>
          </p:cNvSpPr>
          <p:nvPr>
            <p:ph type="sldImg"/>
          </p:nvPr>
        </p:nvSpPr>
        <p:spPr>
          <a:xfrm>
            <a:off x="1174750" y="658813"/>
            <a:ext cx="4732338" cy="3549650"/>
          </a:xfrm>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1025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a:ln>
            <a:miter lim="800000"/>
            <a:headEnd/>
            <a:tailEnd/>
          </a:ln>
        </p:spPr>
        <p:txBody>
          <a:bodyPr/>
          <a:lstStyle/>
          <a:p>
            <a:fld id="{A1F59624-0E8F-48A5-9A38-9BEA59F00337}" type="slidenum">
              <a:rPr lang="en-US" smtClean="0"/>
              <a:pPr/>
              <a:t>6</a:t>
            </a:fld>
            <a:endParaRPr lang="en-US" dirty="0"/>
          </a:p>
        </p:txBody>
      </p:sp>
      <p:sp>
        <p:nvSpPr>
          <p:cNvPr id="698370" name="Rectangle 2"/>
          <p:cNvSpPr>
            <a:spLocks noGrp="1" noRot="1" noChangeAspect="1" noChangeArrowheads="1" noTextEdit="1"/>
          </p:cNvSpPr>
          <p:nvPr>
            <p:ph type="sldImg"/>
          </p:nvPr>
        </p:nvSpPr>
        <p:spPr>
          <a:xfrm>
            <a:off x="1174750" y="658813"/>
            <a:ext cx="4732338" cy="3549650"/>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867785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7"/>
          <p:cNvSpPr>
            <a:spLocks noGrp="1" noChangeArrowheads="1"/>
          </p:cNvSpPr>
          <p:nvPr>
            <p:ph type="sldNum" sz="quarter" idx="5"/>
          </p:nvPr>
        </p:nvSpPr>
        <p:spPr>
          <a:noFill/>
          <a:ln>
            <a:miter lim="800000"/>
            <a:headEnd/>
            <a:tailEnd/>
          </a:ln>
        </p:spPr>
        <p:txBody>
          <a:bodyPr/>
          <a:lstStyle/>
          <a:p>
            <a:fld id="{35947C97-A60C-440A-8532-0D16AE5ED34A}" type="slidenum">
              <a:rPr lang="en-US" smtClean="0"/>
              <a:pPr/>
              <a:t>51</a:t>
            </a:fld>
            <a:endParaRPr lang="en-US"/>
          </a:p>
        </p:txBody>
      </p:sp>
      <p:sp>
        <p:nvSpPr>
          <p:cNvPr id="832514" name="Rectangle 2"/>
          <p:cNvSpPr>
            <a:spLocks noGrp="1" noRot="1" noChangeAspect="1" noChangeArrowheads="1" noTextEdit="1"/>
          </p:cNvSpPr>
          <p:nvPr>
            <p:ph type="sldImg"/>
          </p:nvPr>
        </p:nvSpPr>
        <p:spPr>
          <a:xfrm>
            <a:off x="1173163" y="641350"/>
            <a:ext cx="4730750" cy="3548063"/>
          </a:xfrm>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521569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miter lim="800000"/>
            <a:headEnd/>
            <a:tailEnd/>
          </a:ln>
        </p:spPr>
        <p:txBody>
          <a:bodyPr/>
          <a:lstStyle/>
          <a:p>
            <a:fld id="{2B09F0EA-164F-40B7-ADFC-B8760F489F4E}" type="slidenum">
              <a:rPr lang="en-US" smtClean="0"/>
              <a:pPr/>
              <a:t>52</a:t>
            </a:fld>
            <a:endParaRPr lang="en-US"/>
          </a:p>
        </p:txBody>
      </p:sp>
      <p:sp>
        <p:nvSpPr>
          <p:cNvPr id="834562" name="Rectangle 2"/>
          <p:cNvSpPr>
            <a:spLocks noGrp="1" noRot="1" noChangeAspect="1" noChangeArrowheads="1" noTextEdit="1"/>
          </p:cNvSpPr>
          <p:nvPr>
            <p:ph type="sldImg"/>
          </p:nvPr>
        </p:nvSpPr>
        <p:spPr>
          <a:xfrm>
            <a:off x="1174750" y="671513"/>
            <a:ext cx="4727575" cy="3546475"/>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270694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53</a:t>
            </a:fld>
            <a:endParaRPr lang="en-US"/>
          </a:p>
        </p:txBody>
      </p:sp>
    </p:spTree>
    <p:extLst>
      <p:ext uri="{BB962C8B-B14F-4D97-AF65-F5344CB8AC3E}">
        <p14:creationId xmlns:p14="http://schemas.microsoft.com/office/powerpoint/2010/main" val="30977297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54</a:t>
            </a:fld>
            <a:endParaRPr lang="en-US"/>
          </a:p>
        </p:txBody>
      </p:sp>
    </p:spTree>
    <p:extLst>
      <p:ext uri="{BB962C8B-B14F-4D97-AF65-F5344CB8AC3E}">
        <p14:creationId xmlns:p14="http://schemas.microsoft.com/office/powerpoint/2010/main" val="3097729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55</a:t>
            </a:fld>
            <a:endParaRPr lang="en-US"/>
          </a:p>
        </p:txBody>
      </p:sp>
    </p:spTree>
    <p:extLst>
      <p:ext uri="{BB962C8B-B14F-4D97-AF65-F5344CB8AC3E}">
        <p14:creationId xmlns:p14="http://schemas.microsoft.com/office/powerpoint/2010/main" val="30977297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56</a:t>
            </a:fld>
            <a:endParaRPr lang="en-US"/>
          </a:p>
        </p:txBody>
      </p:sp>
    </p:spTree>
    <p:extLst>
      <p:ext uri="{BB962C8B-B14F-4D97-AF65-F5344CB8AC3E}">
        <p14:creationId xmlns:p14="http://schemas.microsoft.com/office/powerpoint/2010/main" val="21331064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57</a:t>
            </a:fld>
            <a:endParaRPr lang="en-US"/>
          </a:p>
        </p:txBody>
      </p:sp>
    </p:spTree>
    <p:extLst>
      <p:ext uri="{BB962C8B-B14F-4D97-AF65-F5344CB8AC3E}">
        <p14:creationId xmlns:p14="http://schemas.microsoft.com/office/powerpoint/2010/main" val="30977297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miter lim="800000"/>
            <a:headEnd/>
            <a:tailEnd/>
          </a:ln>
        </p:spPr>
        <p:txBody>
          <a:bodyPr/>
          <a:lstStyle/>
          <a:p>
            <a:fld id="{2B09F0EA-164F-40B7-ADFC-B8760F489F4E}" type="slidenum">
              <a:rPr lang="en-US" smtClean="0"/>
              <a:pPr/>
              <a:t>58</a:t>
            </a:fld>
            <a:endParaRPr lang="en-US"/>
          </a:p>
        </p:txBody>
      </p:sp>
      <p:sp>
        <p:nvSpPr>
          <p:cNvPr id="834562" name="Rectangle 2"/>
          <p:cNvSpPr>
            <a:spLocks noGrp="1" noRot="1" noChangeAspect="1" noChangeArrowheads="1" noTextEdit="1"/>
          </p:cNvSpPr>
          <p:nvPr>
            <p:ph type="sldImg"/>
          </p:nvPr>
        </p:nvSpPr>
        <p:spPr>
          <a:xfrm>
            <a:off x="1174750" y="671513"/>
            <a:ext cx="4727575" cy="3546475"/>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1416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miter lim="800000"/>
            <a:headEnd/>
            <a:tailEnd/>
          </a:ln>
        </p:spPr>
        <p:txBody>
          <a:bodyPr/>
          <a:lstStyle/>
          <a:p>
            <a:fld id="{2B09F0EA-164F-40B7-ADFC-B8760F489F4E}" type="slidenum">
              <a:rPr lang="en-US" smtClean="0"/>
              <a:pPr/>
              <a:t>59</a:t>
            </a:fld>
            <a:endParaRPr lang="en-US"/>
          </a:p>
        </p:txBody>
      </p:sp>
      <p:sp>
        <p:nvSpPr>
          <p:cNvPr id="834562" name="Rectangle 2"/>
          <p:cNvSpPr>
            <a:spLocks noGrp="1" noRot="1" noChangeAspect="1" noChangeArrowheads="1" noTextEdit="1"/>
          </p:cNvSpPr>
          <p:nvPr>
            <p:ph type="sldImg"/>
          </p:nvPr>
        </p:nvSpPr>
        <p:spPr>
          <a:xfrm>
            <a:off x="1174750" y="671513"/>
            <a:ext cx="4727575" cy="3546475"/>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58948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61</a:t>
            </a:fld>
            <a:endParaRPr lang="en-US"/>
          </a:p>
        </p:txBody>
      </p:sp>
      <p:sp>
        <p:nvSpPr>
          <p:cNvPr id="5" name="Notes Placeholder 4">
            <a:extLst>
              <a:ext uri="{FF2B5EF4-FFF2-40B4-BE49-F238E27FC236}">
                <a16:creationId xmlns:a16="http://schemas.microsoft.com/office/drawing/2014/main" id="{CAA87FEC-8478-CD46-8168-F6E4A61E0A2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74573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a:miter lim="800000"/>
            <a:headEnd/>
            <a:tailEnd/>
          </a:ln>
        </p:spPr>
        <p:txBody>
          <a:bodyPr/>
          <a:lstStyle/>
          <a:p>
            <a:fld id="{DF23C6A2-D0C7-42CB-ACEB-58C0FDC72FBC}" type="slidenum">
              <a:rPr lang="en-US" smtClean="0"/>
              <a:pPr/>
              <a:t>7</a:t>
            </a:fld>
            <a:endParaRPr lang="en-US" dirty="0"/>
          </a:p>
        </p:txBody>
      </p:sp>
      <p:sp>
        <p:nvSpPr>
          <p:cNvPr id="70041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1888399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62</a:t>
            </a:fld>
            <a:endParaRPr lang="en-US"/>
          </a:p>
        </p:txBody>
      </p:sp>
    </p:spTree>
    <p:extLst>
      <p:ext uri="{BB962C8B-B14F-4D97-AF65-F5344CB8AC3E}">
        <p14:creationId xmlns:p14="http://schemas.microsoft.com/office/powerpoint/2010/main" val="32860568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Rectangle 7"/>
          <p:cNvSpPr>
            <a:spLocks noGrp="1" noChangeArrowheads="1"/>
          </p:cNvSpPr>
          <p:nvPr>
            <p:ph type="sldNum" sz="quarter" idx="5"/>
          </p:nvPr>
        </p:nvSpPr>
        <p:spPr>
          <a:noFill/>
          <a:ln>
            <a:miter lim="800000"/>
            <a:headEnd/>
            <a:tailEnd/>
          </a:ln>
        </p:spPr>
        <p:txBody>
          <a:bodyPr/>
          <a:lstStyle/>
          <a:p>
            <a:fld id="{9C4D17EF-439B-4240-B6DA-7D3D66CB371D}" type="slidenum">
              <a:rPr lang="en-US" smtClean="0"/>
              <a:pPr/>
              <a:t>63</a:t>
            </a:fld>
            <a:endParaRPr lang="en-US"/>
          </a:p>
        </p:txBody>
      </p:sp>
      <p:sp>
        <p:nvSpPr>
          <p:cNvPr id="850946" name="Rectangle 2"/>
          <p:cNvSpPr>
            <a:spLocks noGrp="1" noRot="1" noChangeAspect="1" noChangeArrowheads="1" noTextEdit="1"/>
          </p:cNvSpPr>
          <p:nvPr>
            <p:ph type="sldImg"/>
          </p:nvPr>
        </p:nvSpPr>
        <p:spPr>
          <a:xfrm>
            <a:off x="1174750" y="641350"/>
            <a:ext cx="4727575" cy="3546475"/>
          </a:xfrm>
          <a:ln/>
        </p:spPr>
      </p:sp>
    </p:spTree>
    <p:extLst>
      <p:ext uri="{BB962C8B-B14F-4D97-AF65-F5344CB8AC3E}">
        <p14:creationId xmlns:p14="http://schemas.microsoft.com/office/powerpoint/2010/main" val="1954208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64</a:t>
            </a:fld>
            <a:endParaRPr lang="en-US"/>
          </a:p>
        </p:txBody>
      </p:sp>
      <p:sp>
        <p:nvSpPr>
          <p:cNvPr id="3" name="Notes Placeholder 2"/>
          <p:cNvSpPr>
            <a:spLocks noGrp="1"/>
          </p:cNvSpPr>
          <p:nvPr>
            <p:ph type="body" sz="quarter" idx="11"/>
          </p:nvPr>
        </p:nvSpPr>
        <p:spPr>
          <a:xfrm>
            <a:off x="931495" y="4387850"/>
            <a:ext cx="5168047" cy="2383852"/>
          </a:xfrm>
        </p:spPr>
        <p:txBody>
          <a:bodyPr/>
          <a:lstStyle/>
          <a:p>
            <a:pPr>
              <a:lnSpc>
                <a:spcPct val="90000"/>
              </a:lnSpc>
            </a:pPr>
            <a:endParaRPr lang="en-US" dirty="0">
              <a:latin typeface="+mn-lt"/>
            </a:endParaRPr>
          </a:p>
        </p:txBody>
      </p:sp>
    </p:spTree>
    <p:extLst>
      <p:ext uri="{BB962C8B-B14F-4D97-AF65-F5344CB8AC3E}">
        <p14:creationId xmlns:p14="http://schemas.microsoft.com/office/powerpoint/2010/main" val="1375178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65</a:t>
            </a:fld>
            <a:endParaRPr lang="en-US"/>
          </a:p>
        </p:txBody>
      </p:sp>
    </p:spTree>
    <p:extLst>
      <p:ext uri="{BB962C8B-B14F-4D97-AF65-F5344CB8AC3E}">
        <p14:creationId xmlns:p14="http://schemas.microsoft.com/office/powerpoint/2010/main" val="16546159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7" name="Rectangle 7"/>
          <p:cNvSpPr>
            <a:spLocks noGrp="1" noChangeArrowheads="1"/>
          </p:cNvSpPr>
          <p:nvPr>
            <p:ph type="sldNum" sz="quarter" idx="5"/>
          </p:nvPr>
        </p:nvSpPr>
        <p:spPr>
          <a:noFill/>
          <a:ln>
            <a:miter lim="800000"/>
            <a:headEnd/>
            <a:tailEnd/>
          </a:ln>
        </p:spPr>
        <p:txBody>
          <a:bodyPr/>
          <a:lstStyle/>
          <a:p>
            <a:fld id="{E9878D8C-3387-47AE-9C50-34001B8C3938}" type="slidenum">
              <a:rPr lang="en-US" smtClean="0"/>
              <a:pPr/>
              <a:t>66</a:t>
            </a:fld>
            <a:endParaRPr lang="en-US"/>
          </a:p>
        </p:txBody>
      </p:sp>
      <p:sp>
        <p:nvSpPr>
          <p:cNvPr id="859138" name="Rectangle 2"/>
          <p:cNvSpPr>
            <a:spLocks noGrp="1" noRot="1" noChangeAspect="1" noChangeArrowheads="1" noTextEdit="1"/>
          </p:cNvSpPr>
          <p:nvPr>
            <p:ph type="sldImg"/>
          </p:nvPr>
        </p:nvSpPr>
        <p:spPr>
          <a:xfrm>
            <a:off x="1157288" y="671513"/>
            <a:ext cx="4729162" cy="3548062"/>
          </a:xfrm>
          <a:ln/>
        </p:spPr>
      </p:sp>
    </p:spTree>
    <p:extLst>
      <p:ext uri="{BB962C8B-B14F-4D97-AF65-F5344CB8AC3E}">
        <p14:creationId xmlns:p14="http://schemas.microsoft.com/office/powerpoint/2010/main" val="2033866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67</a:t>
            </a:fld>
            <a:endParaRPr lang="en-US"/>
          </a:p>
        </p:txBody>
      </p:sp>
      <p:sp>
        <p:nvSpPr>
          <p:cNvPr id="5" name="Notes Placeholder 4">
            <a:extLst>
              <a:ext uri="{FF2B5EF4-FFF2-40B4-BE49-F238E27FC236}">
                <a16:creationId xmlns:a16="http://schemas.microsoft.com/office/drawing/2014/main" id="{4DA56D43-42A1-B748-A966-843A714A95D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473038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68</a:t>
            </a:fld>
            <a:endParaRPr lang="en-US"/>
          </a:p>
        </p:txBody>
      </p:sp>
    </p:spTree>
    <p:extLst>
      <p:ext uri="{BB962C8B-B14F-4D97-AF65-F5344CB8AC3E}">
        <p14:creationId xmlns:p14="http://schemas.microsoft.com/office/powerpoint/2010/main" val="5502386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1" name="Rectangle 7"/>
          <p:cNvSpPr>
            <a:spLocks noGrp="1" noChangeArrowheads="1"/>
          </p:cNvSpPr>
          <p:nvPr>
            <p:ph type="sldNum" sz="quarter" idx="5"/>
          </p:nvPr>
        </p:nvSpPr>
        <p:spPr>
          <a:noFill/>
          <a:ln>
            <a:miter lim="800000"/>
            <a:headEnd/>
            <a:tailEnd/>
          </a:ln>
        </p:spPr>
        <p:txBody>
          <a:bodyPr/>
          <a:lstStyle/>
          <a:p>
            <a:fld id="{78F9E6C1-892D-4CFC-97DA-241006FD9D49}" type="slidenum">
              <a:rPr lang="en-US" smtClean="0"/>
              <a:pPr/>
              <a:t>69</a:t>
            </a:fld>
            <a:endParaRPr lang="en-US"/>
          </a:p>
        </p:txBody>
      </p:sp>
      <p:sp>
        <p:nvSpPr>
          <p:cNvPr id="875522" name="Rectangle 2"/>
          <p:cNvSpPr>
            <a:spLocks noGrp="1" noRot="1" noChangeAspect="1" noChangeArrowheads="1" noTextEdit="1"/>
          </p:cNvSpPr>
          <p:nvPr>
            <p:ph type="sldImg"/>
          </p:nvPr>
        </p:nvSpPr>
        <p:spPr>
          <a:xfrm>
            <a:off x="1179513" y="658813"/>
            <a:ext cx="4730750" cy="354965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88043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70</a:t>
            </a:fld>
            <a:endParaRPr lang="en-US"/>
          </a:p>
        </p:txBody>
      </p:sp>
    </p:spTree>
    <p:extLst>
      <p:ext uri="{BB962C8B-B14F-4D97-AF65-F5344CB8AC3E}">
        <p14:creationId xmlns:p14="http://schemas.microsoft.com/office/powerpoint/2010/main" val="29473038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71</a:t>
            </a:fld>
            <a:endParaRPr lang="en-US"/>
          </a:p>
        </p:txBody>
      </p:sp>
    </p:spTree>
    <p:extLst>
      <p:ext uri="{BB962C8B-B14F-4D97-AF65-F5344CB8AC3E}">
        <p14:creationId xmlns:p14="http://schemas.microsoft.com/office/powerpoint/2010/main" val="55023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a:miter lim="800000"/>
            <a:headEnd/>
            <a:tailEnd/>
          </a:ln>
        </p:spPr>
        <p:txBody>
          <a:bodyPr/>
          <a:lstStyle/>
          <a:p>
            <a:fld id="{DF23C6A2-D0C7-42CB-ACEB-58C0FDC72FBC}" type="slidenum">
              <a:rPr lang="en-US" smtClean="0"/>
              <a:pPr/>
              <a:t>8</a:t>
            </a:fld>
            <a:endParaRPr lang="en-US" dirty="0"/>
          </a:p>
        </p:txBody>
      </p:sp>
      <p:sp>
        <p:nvSpPr>
          <p:cNvPr id="70041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1897797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7"/>
          <p:cNvSpPr>
            <a:spLocks noGrp="1" noChangeArrowheads="1"/>
          </p:cNvSpPr>
          <p:nvPr>
            <p:ph type="sldNum" sz="quarter" idx="5"/>
          </p:nvPr>
        </p:nvSpPr>
        <p:spPr>
          <a:noFill/>
          <a:ln>
            <a:miter lim="800000"/>
            <a:headEnd/>
            <a:tailEnd/>
          </a:ln>
        </p:spPr>
        <p:txBody>
          <a:bodyPr/>
          <a:lstStyle/>
          <a:p>
            <a:fld id="{431C3E06-027B-4CE7-8ED6-168576AADFF5}" type="slidenum">
              <a:rPr lang="en-US" smtClean="0"/>
              <a:pPr/>
              <a:t>72</a:t>
            </a:fld>
            <a:endParaRPr lang="en-US"/>
          </a:p>
        </p:txBody>
      </p:sp>
      <p:sp>
        <p:nvSpPr>
          <p:cNvPr id="867330" name="Rectangle 2"/>
          <p:cNvSpPr>
            <a:spLocks noGrp="1" noRot="1" noChangeAspect="1" noChangeArrowheads="1" noTextEdit="1"/>
          </p:cNvSpPr>
          <p:nvPr>
            <p:ph type="sldImg"/>
          </p:nvPr>
        </p:nvSpPr>
        <p:spPr>
          <a:xfrm>
            <a:off x="1174750" y="671513"/>
            <a:ext cx="4727575" cy="3546475"/>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77435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a:xfrm>
            <a:off x="3997601" y="8922868"/>
            <a:ext cx="3090077" cy="462437"/>
          </a:xfrm>
        </p:spPr>
        <p:txBody>
          <a:bodyPr/>
          <a:lstStyle/>
          <a:p>
            <a:pPr>
              <a:defRPr/>
            </a:pPr>
            <a:fld id="{909C01E9-41F4-44E2-9FB7-77FBAC920B9A}" type="slidenum">
              <a:rPr lang="en-US" smtClean="0"/>
              <a:pPr>
                <a:defRPr/>
              </a:pPr>
              <a:t>73</a:t>
            </a:fld>
            <a:endParaRPr lang="en-US"/>
          </a:p>
        </p:txBody>
      </p:sp>
      <p:sp>
        <p:nvSpPr>
          <p:cNvPr id="5" name="Notes Placeholder 4">
            <a:extLst>
              <a:ext uri="{FF2B5EF4-FFF2-40B4-BE49-F238E27FC236}">
                <a16:creationId xmlns:a16="http://schemas.microsoft.com/office/drawing/2014/main" id="{A550611C-812E-3A4E-AA25-87B787C7B27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473038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74</a:t>
            </a:fld>
            <a:endParaRPr lang="en-US"/>
          </a:p>
        </p:txBody>
      </p:sp>
    </p:spTree>
    <p:extLst>
      <p:ext uri="{BB962C8B-B14F-4D97-AF65-F5344CB8AC3E}">
        <p14:creationId xmlns:p14="http://schemas.microsoft.com/office/powerpoint/2010/main" val="5502386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Rectangle 7"/>
          <p:cNvSpPr>
            <a:spLocks noGrp="1" noChangeArrowheads="1"/>
          </p:cNvSpPr>
          <p:nvPr>
            <p:ph type="sldNum" sz="quarter" idx="5"/>
          </p:nvPr>
        </p:nvSpPr>
        <p:spPr>
          <a:noFill/>
          <a:ln>
            <a:miter lim="800000"/>
            <a:headEnd/>
            <a:tailEnd/>
          </a:ln>
        </p:spPr>
        <p:txBody>
          <a:bodyPr/>
          <a:lstStyle/>
          <a:p>
            <a:fld id="{519BAEE8-9B4C-443F-915E-312EBB82D396}" type="slidenum">
              <a:rPr lang="en-US" smtClean="0"/>
              <a:pPr/>
              <a:t>75</a:t>
            </a:fld>
            <a:endParaRPr lang="en-US"/>
          </a:p>
        </p:txBody>
      </p:sp>
      <p:sp>
        <p:nvSpPr>
          <p:cNvPr id="883714" name="Rectangle 2"/>
          <p:cNvSpPr>
            <a:spLocks noGrp="1" noRot="1" noChangeAspect="1" noChangeArrowheads="1" noTextEdit="1"/>
          </p:cNvSpPr>
          <p:nvPr>
            <p:ph type="sldImg"/>
          </p:nvPr>
        </p:nvSpPr>
        <p:spPr>
          <a:xfrm>
            <a:off x="1181100" y="695325"/>
            <a:ext cx="4730750" cy="3548063"/>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73090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71513"/>
            <a:ext cx="4732338" cy="3551237"/>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76</a:t>
            </a:fld>
            <a:endParaRPr lang="en-US"/>
          </a:p>
        </p:txBody>
      </p:sp>
      <p:sp>
        <p:nvSpPr>
          <p:cNvPr id="6" name="Notes Placeholder 5">
            <a:extLst>
              <a:ext uri="{FF2B5EF4-FFF2-40B4-BE49-F238E27FC236}">
                <a16:creationId xmlns:a16="http://schemas.microsoft.com/office/drawing/2014/main" id="{8E535DF2-A39D-D142-B14A-6EBF2DE4196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473038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71513"/>
            <a:ext cx="4732338" cy="3551237"/>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77</a:t>
            </a:fld>
            <a:endParaRPr lang="en-US"/>
          </a:p>
        </p:txBody>
      </p:sp>
      <p:sp>
        <p:nvSpPr>
          <p:cNvPr id="6" name="Notes Placeholder 5">
            <a:extLst>
              <a:ext uri="{FF2B5EF4-FFF2-40B4-BE49-F238E27FC236}">
                <a16:creationId xmlns:a16="http://schemas.microsoft.com/office/drawing/2014/main" id="{8E535DF2-A39D-D142-B14A-6EBF2DE4196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980979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Rectangle 7"/>
          <p:cNvSpPr>
            <a:spLocks noGrp="1" noChangeArrowheads="1"/>
          </p:cNvSpPr>
          <p:nvPr>
            <p:ph type="sldNum" sz="quarter" idx="5"/>
          </p:nvPr>
        </p:nvSpPr>
        <p:spPr>
          <a:noFill/>
          <a:ln>
            <a:miter lim="800000"/>
            <a:headEnd/>
            <a:tailEnd/>
          </a:ln>
        </p:spPr>
        <p:txBody>
          <a:bodyPr/>
          <a:lstStyle/>
          <a:p>
            <a:fld id="{6EBB2FC3-9CDE-47A2-98E2-9B32862794EC}" type="slidenum">
              <a:rPr lang="en-US" smtClean="0"/>
              <a:pPr/>
              <a:t>78</a:t>
            </a:fld>
            <a:endParaRPr lang="en-US"/>
          </a:p>
        </p:txBody>
      </p:sp>
      <p:sp>
        <p:nvSpPr>
          <p:cNvPr id="889858"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33788663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79</a:t>
            </a:fld>
            <a:endParaRPr lang="en-US"/>
          </a:p>
        </p:txBody>
      </p:sp>
      <p:sp>
        <p:nvSpPr>
          <p:cNvPr id="5" name="Notes Placeholder 4">
            <a:extLst>
              <a:ext uri="{FF2B5EF4-FFF2-40B4-BE49-F238E27FC236}">
                <a16:creationId xmlns:a16="http://schemas.microsoft.com/office/drawing/2014/main" id="{CFCA09FD-EA48-6A4B-B8AC-28C9AC31AA3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473038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80</a:t>
            </a:fld>
            <a:endParaRPr lang="en-US"/>
          </a:p>
        </p:txBody>
      </p:sp>
    </p:spTree>
    <p:extLst>
      <p:ext uri="{BB962C8B-B14F-4D97-AF65-F5344CB8AC3E}">
        <p14:creationId xmlns:p14="http://schemas.microsoft.com/office/powerpoint/2010/main" val="5502386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49" name="Rectangle 7"/>
          <p:cNvSpPr>
            <a:spLocks noGrp="1" noChangeArrowheads="1"/>
          </p:cNvSpPr>
          <p:nvPr>
            <p:ph type="sldNum" sz="quarter" idx="5"/>
          </p:nvPr>
        </p:nvSpPr>
        <p:spPr>
          <a:noFill/>
          <a:ln>
            <a:miter lim="800000"/>
            <a:headEnd/>
            <a:tailEnd/>
          </a:ln>
        </p:spPr>
        <p:txBody>
          <a:bodyPr/>
          <a:lstStyle/>
          <a:p>
            <a:fld id="{826A8B38-DC6B-46A8-B5FE-E8270CEED77D}" type="slidenum">
              <a:rPr lang="en-US" smtClean="0"/>
              <a:pPr/>
              <a:t>81</a:t>
            </a:fld>
            <a:endParaRPr lang="en-US"/>
          </a:p>
        </p:txBody>
      </p:sp>
      <p:sp>
        <p:nvSpPr>
          <p:cNvPr id="898050" name="Rectangle 2"/>
          <p:cNvSpPr>
            <a:spLocks noGrp="1" noRot="1" noChangeAspect="1" noChangeArrowheads="1" noTextEdit="1"/>
          </p:cNvSpPr>
          <p:nvPr>
            <p:ph type="sldImg"/>
          </p:nvPr>
        </p:nvSpPr>
        <p:spPr>
          <a:xfrm>
            <a:off x="1173163" y="641350"/>
            <a:ext cx="4730750" cy="3548063"/>
          </a:xfrm>
          <a:ln/>
        </p:spPr>
      </p:sp>
    </p:spTree>
    <p:extLst>
      <p:ext uri="{BB962C8B-B14F-4D97-AF65-F5344CB8AC3E}">
        <p14:creationId xmlns:p14="http://schemas.microsoft.com/office/powerpoint/2010/main" val="179014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miter lim="800000"/>
            <a:headEnd/>
            <a:tailEnd/>
          </a:ln>
        </p:spPr>
        <p:txBody>
          <a:bodyPr/>
          <a:lstStyle/>
          <a:p>
            <a:fld id="{A8C632AD-5F44-4535-A35A-2B00D9CB22A5}" type="slidenum">
              <a:rPr lang="en-US" smtClean="0"/>
              <a:pPr/>
              <a:t>9</a:t>
            </a:fld>
            <a:endParaRPr lang="en-US" dirty="0"/>
          </a:p>
        </p:txBody>
      </p:sp>
      <p:sp>
        <p:nvSpPr>
          <p:cNvPr id="702466" name="Rectangle 2"/>
          <p:cNvSpPr>
            <a:spLocks noGrp="1" noRot="1" noChangeAspect="1" noChangeArrowheads="1" noTextEdit="1"/>
          </p:cNvSpPr>
          <p:nvPr>
            <p:ph type="sldImg"/>
          </p:nvPr>
        </p:nvSpPr>
        <p:spPr>
          <a:xfrm>
            <a:off x="1173163" y="671513"/>
            <a:ext cx="4730750" cy="3548062"/>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787816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596900"/>
            <a:ext cx="4732338" cy="355123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82</a:t>
            </a:fld>
            <a:endParaRPr lang="en-US"/>
          </a:p>
        </p:txBody>
      </p:sp>
      <p:sp>
        <p:nvSpPr>
          <p:cNvPr id="3" name="Notes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473038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83</a:t>
            </a:fld>
            <a:endParaRPr lang="en-US"/>
          </a:p>
        </p:txBody>
      </p:sp>
    </p:spTree>
    <p:extLst>
      <p:ext uri="{BB962C8B-B14F-4D97-AF65-F5344CB8AC3E}">
        <p14:creationId xmlns:p14="http://schemas.microsoft.com/office/powerpoint/2010/main" val="5502386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3" name="Rectangle 7"/>
          <p:cNvSpPr>
            <a:spLocks noGrp="1" noChangeArrowheads="1"/>
          </p:cNvSpPr>
          <p:nvPr>
            <p:ph type="sldNum" sz="quarter" idx="5"/>
          </p:nvPr>
        </p:nvSpPr>
        <p:spPr>
          <a:noFill/>
          <a:ln>
            <a:miter lim="800000"/>
            <a:headEnd/>
            <a:tailEnd/>
          </a:ln>
        </p:spPr>
        <p:txBody>
          <a:bodyPr/>
          <a:lstStyle/>
          <a:p>
            <a:fld id="{A0FAF0DB-D736-4A2F-AEEC-0D4E27275BD3}" type="slidenum">
              <a:rPr lang="en-US" smtClean="0"/>
              <a:pPr/>
              <a:t>84</a:t>
            </a:fld>
            <a:endParaRPr lang="en-US"/>
          </a:p>
        </p:txBody>
      </p:sp>
      <p:sp>
        <p:nvSpPr>
          <p:cNvPr id="904194" name="Rectangle 2"/>
          <p:cNvSpPr>
            <a:spLocks noGrp="1" noRot="1" noChangeAspect="1" noChangeArrowheads="1" noTextEdit="1"/>
          </p:cNvSpPr>
          <p:nvPr>
            <p:ph type="sldImg"/>
          </p:nvPr>
        </p:nvSpPr>
        <p:spPr>
          <a:xfrm>
            <a:off x="1173163" y="671513"/>
            <a:ext cx="4730750" cy="3548062"/>
          </a:xfrm>
          <a:ln/>
        </p:spPr>
      </p:sp>
    </p:spTree>
    <p:extLst>
      <p:ext uri="{BB962C8B-B14F-4D97-AF65-F5344CB8AC3E}">
        <p14:creationId xmlns:p14="http://schemas.microsoft.com/office/powerpoint/2010/main" val="6803216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85</a:t>
            </a:fld>
            <a:endParaRPr lang="en-US"/>
          </a:p>
        </p:txBody>
      </p:sp>
      <p:sp>
        <p:nvSpPr>
          <p:cNvPr id="5" name="Notes Placeholder 4">
            <a:extLst>
              <a:ext uri="{FF2B5EF4-FFF2-40B4-BE49-F238E27FC236}">
                <a16:creationId xmlns:a16="http://schemas.microsoft.com/office/drawing/2014/main" id="{5032CC3C-E50F-B04E-A660-B49D1C04323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473038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86</a:t>
            </a:fld>
            <a:endParaRPr lang="en-US"/>
          </a:p>
        </p:txBody>
      </p:sp>
    </p:spTree>
    <p:extLst>
      <p:ext uri="{BB962C8B-B14F-4D97-AF65-F5344CB8AC3E}">
        <p14:creationId xmlns:p14="http://schemas.microsoft.com/office/powerpoint/2010/main" val="5502386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Rectangle 7"/>
          <p:cNvSpPr>
            <a:spLocks noGrp="1" noChangeArrowheads="1"/>
          </p:cNvSpPr>
          <p:nvPr>
            <p:ph type="sldNum" sz="quarter" idx="5"/>
          </p:nvPr>
        </p:nvSpPr>
        <p:spPr>
          <a:noFill/>
          <a:ln>
            <a:miter lim="800000"/>
            <a:headEnd/>
            <a:tailEnd/>
          </a:ln>
        </p:spPr>
        <p:txBody>
          <a:bodyPr/>
          <a:lstStyle/>
          <a:p>
            <a:fld id="{3277D923-DB0B-4C51-B9A1-A229E74D7C3F}" type="slidenum">
              <a:rPr lang="en-US" smtClean="0"/>
              <a:pPr/>
              <a:t>87</a:t>
            </a:fld>
            <a:endParaRPr lang="en-US"/>
          </a:p>
        </p:txBody>
      </p:sp>
      <p:sp>
        <p:nvSpPr>
          <p:cNvPr id="922626" name="Rectangle 2"/>
          <p:cNvSpPr>
            <a:spLocks noGrp="1" noRot="1" noChangeAspect="1" noChangeArrowheads="1" noTextEdit="1"/>
          </p:cNvSpPr>
          <p:nvPr>
            <p:ph type="sldImg"/>
          </p:nvPr>
        </p:nvSpPr>
        <p:spPr>
          <a:xfrm>
            <a:off x="1173163" y="641350"/>
            <a:ext cx="4730750" cy="3548063"/>
          </a:xfrm>
          <a:ln/>
        </p:spPr>
      </p:sp>
    </p:spTree>
    <p:extLst>
      <p:ext uri="{BB962C8B-B14F-4D97-AF65-F5344CB8AC3E}">
        <p14:creationId xmlns:p14="http://schemas.microsoft.com/office/powerpoint/2010/main" val="3158114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71513"/>
            <a:ext cx="4732338" cy="3551237"/>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88</a:t>
            </a:fld>
            <a:endParaRPr lang="en-US"/>
          </a:p>
        </p:txBody>
      </p:sp>
      <p:sp>
        <p:nvSpPr>
          <p:cNvPr id="5" name="Notes Placeholder 4">
            <a:extLst>
              <a:ext uri="{FF2B5EF4-FFF2-40B4-BE49-F238E27FC236}">
                <a16:creationId xmlns:a16="http://schemas.microsoft.com/office/drawing/2014/main" id="{7695F9EB-E7B3-734B-AB04-F069BC48E7E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707041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89</a:t>
            </a:fld>
            <a:endParaRPr lang="en-US"/>
          </a:p>
        </p:txBody>
      </p:sp>
    </p:spTree>
    <p:extLst>
      <p:ext uri="{BB962C8B-B14F-4D97-AF65-F5344CB8AC3E}">
        <p14:creationId xmlns:p14="http://schemas.microsoft.com/office/powerpoint/2010/main" val="320370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3" name="Slide Image Placeholder 1"/>
          <p:cNvSpPr>
            <a:spLocks noGrp="1" noRot="1" noChangeAspect="1"/>
          </p:cNvSpPr>
          <p:nvPr>
            <p:ph type="sldImg"/>
          </p:nvPr>
        </p:nvSpPr>
        <p:spPr>
          <a:ln/>
        </p:spPr>
      </p:sp>
      <p:sp>
        <p:nvSpPr>
          <p:cNvPr id="934915" name="Slide Number Placeholder 3"/>
          <p:cNvSpPr>
            <a:spLocks noGrp="1"/>
          </p:cNvSpPr>
          <p:nvPr>
            <p:ph type="sldNum" sz="quarter" idx="5"/>
          </p:nvPr>
        </p:nvSpPr>
        <p:spPr>
          <a:noFill/>
          <a:ln>
            <a:miter lim="800000"/>
            <a:headEnd/>
            <a:tailEnd/>
          </a:ln>
        </p:spPr>
        <p:txBody>
          <a:bodyPr/>
          <a:lstStyle/>
          <a:p>
            <a:fld id="{D304B6DE-DB27-470C-B38A-634C84DDE0EA}" type="slidenum">
              <a:rPr lang="en-US" smtClean="0"/>
              <a:pPr/>
              <a:t>90</a:t>
            </a:fld>
            <a:endParaRPr lang="en-US"/>
          </a:p>
        </p:txBody>
      </p:sp>
    </p:spTree>
    <p:extLst>
      <p:ext uri="{BB962C8B-B14F-4D97-AF65-F5344CB8AC3E}">
        <p14:creationId xmlns:p14="http://schemas.microsoft.com/office/powerpoint/2010/main" val="37503504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596900"/>
            <a:ext cx="4732338" cy="3551238"/>
          </a:xfrm>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92</a:t>
            </a:fld>
            <a:endParaRPr lang="en-US"/>
          </a:p>
        </p:txBody>
      </p:sp>
      <p:sp>
        <p:nvSpPr>
          <p:cNvPr id="5" name="Notes Placeholder 4">
            <a:extLst>
              <a:ext uri="{FF2B5EF4-FFF2-40B4-BE49-F238E27FC236}">
                <a16:creationId xmlns:a16="http://schemas.microsoft.com/office/drawing/2014/main" id="{71C66956-B4BF-004C-8E3B-8DE4B09AEEF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59517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miter lim="800000"/>
            <a:headEnd/>
            <a:tailEnd/>
          </a:ln>
        </p:spPr>
        <p:txBody>
          <a:bodyPr/>
          <a:lstStyle/>
          <a:p>
            <a:fld id="{A8C632AD-5F44-4535-A35A-2B00D9CB22A5}" type="slidenum">
              <a:rPr lang="en-US" smtClean="0"/>
              <a:pPr/>
              <a:t>10</a:t>
            </a:fld>
            <a:endParaRPr lang="en-US" dirty="0"/>
          </a:p>
        </p:txBody>
      </p:sp>
      <p:sp>
        <p:nvSpPr>
          <p:cNvPr id="702466" name="Rectangle 2"/>
          <p:cNvSpPr>
            <a:spLocks noGrp="1" noRot="1" noChangeAspect="1" noChangeArrowheads="1" noTextEdit="1"/>
          </p:cNvSpPr>
          <p:nvPr>
            <p:ph type="sldImg"/>
          </p:nvPr>
        </p:nvSpPr>
        <p:spPr>
          <a:xfrm>
            <a:off x="1173163" y="671513"/>
            <a:ext cx="4730750" cy="3548062"/>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660733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93</a:t>
            </a:fld>
            <a:endParaRPr lang="en-US"/>
          </a:p>
        </p:txBody>
      </p:sp>
    </p:spTree>
    <p:extLst>
      <p:ext uri="{BB962C8B-B14F-4D97-AF65-F5344CB8AC3E}">
        <p14:creationId xmlns:p14="http://schemas.microsoft.com/office/powerpoint/2010/main" val="39264829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94</a:t>
            </a:fld>
            <a:endParaRPr lang="en-US"/>
          </a:p>
        </p:txBody>
      </p:sp>
      <p:sp>
        <p:nvSpPr>
          <p:cNvPr id="3" name="Notes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473038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95</a:t>
            </a:fld>
            <a:endParaRPr lang="en-US"/>
          </a:p>
        </p:txBody>
      </p:sp>
      <p:sp>
        <p:nvSpPr>
          <p:cNvPr id="3" name="Notes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504949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96</a:t>
            </a:fld>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6869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97</a:t>
            </a:fld>
            <a:endParaRPr lang="en-US"/>
          </a:p>
        </p:txBody>
      </p:sp>
    </p:spTree>
    <p:extLst>
      <p:ext uri="{BB962C8B-B14F-4D97-AF65-F5344CB8AC3E}">
        <p14:creationId xmlns:p14="http://schemas.microsoft.com/office/powerpoint/2010/main" val="18666374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98</a:t>
            </a:fld>
            <a:endParaRPr lang="en-US"/>
          </a:p>
        </p:txBody>
      </p:sp>
    </p:spTree>
    <p:extLst>
      <p:ext uri="{BB962C8B-B14F-4D97-AF65-F5344CB8AC3E}">
        <p14:creationId xmlns:p14="http://schemas.microsoft.com/office/powerpoint/2010/main" val="15059779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99</a:t>
            </a:fld>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65175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100</a:t>
            </a:fld>
            <a:endParaRPr lang="en-US"/>
          </a:p>
        </p:txBody>
      </p:sp>
      <p:sp>
        <p:nvSpPr>
          <p:cNvPr id="3" name="Notes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473038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101</a:t>
            </a:fld>
            <a:endParaRPr lang="en-US"/>
          </a:p>
        </p:txBody>
      </p:sp>
      <p:sp>
        <p:nvSpPr>
          <p:cNvPr id="3" name="Notes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0450064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09C01E9-41F4-44E2-9FB7-77FBAC920B9A}" type="slidenum">
              <a:rPr lang="en-US" smtClean="0"/>
              <a:pPr>
                <a:defRPr/>
              </a:pPr>
              <a:t>102</a:t>
            </a:fld>
            <a:endParaRPr lang="en-US"/>
          </a:p>
        </p:txBody>
      </p:sp>
      <p:sp>
        <p:nvSpPr>
          <p:cNvPr id="3" name="Notes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38685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990601"/>
          </a:xfrm>
        </p:spPr>
        <p:txBody>
          <a:bodyPr anchor="b">
            <a:noAutofit/>
          </a:bodyPr>
          <a:lstStyle>
            <a:lvl1pPr>
              <a:lnSpc>
                <a:spcPct val="100000"/>
              </a:lnSpc>
              <a:defRPr sz="3600"/>
            </a:lvl1pPr>
          </a:lstStyle>
          <a:p>
            <a:r>
              <a:rPr lang="en-CA"/>
              <a:t>Click to edit Master title style</a:t>
            </a:r>
            <a:endParaRPr lang="en-US" dirty="0"/>
          </a:p>
        </p:txBody>
      </p:sp>
      <p:sp>
        <p:nvSpPr>
          <p:cNvPr id="3" name="Subtitle 2"/>
          <p:cNvSpPr>
            <a:spLocks noGrp="1"/>
          </p:cNvSpPr>
          <p:nvPr>
            <p:ph type="subTitle" idx="1"/>
          </p:nvPr>
        </p:nvSpPr>
        <p:spPr>
          <a:xfrm>
            <a:off x="1371600" y="3581401"/>
            <a:ext cx="6400800" cy="1219200"/>
          </a:xfrm>
        </p:spPr>
        <p:txBody>
          <a:bodyPr>
            <a:norm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
        <p:nvSpPr>
          <p:cNvPr id="7" name="Date Placeholder 6"/>
          <p:cNvSpPr>
            <a:spLocks noGrp="1"/>
          </p:cNvSpPr>
          <p:nvPr>
            <p:ph type="dt" sz="half" idx="10"/>
          </p:nvPr>
        </p:nvSpPr>
        <p:spPr/>
        <p:txBody>
          <a:bodyPr/>
          <a:lstStyle/>
          <a:p>
            <a:fld id="{04AF466F-BDA4-4F18-9C7B-FF0A9A1B0E80}" type="datetime1">
              <a:rPr lang="en-US" smtClean="0"/>
              <a:pPr/>
              <a:t>4/20/20</a:t>
            </a:fld>
            <a:endParaRPr lang="en-US"/>
          </a:p>
        </p:txBody>
      </p:sp>
      <p:sp>
        <p:nvSpPr>
          <p:cNvPr id="8" name="Slide Number Placeholder 7"/>
          <p:cNvSpPr>
            <a:spLocks noGrp="1"/>
          </p:cNvSpPr>
          <p:nvPr>
            <p:ph type="sldNum" sz="quarter" idx="11"/>
          </p:nvPr>
        </p:nvSpPr>
        <p:spPr/>
        <p:txBody>
          <a:bodyPr/>
          <a:lstStyle/>
          <a:p>
            <a:pPr>
              <a:defRPr/>
            </a:pPr>
            <a:fld id="{34BE1BD3-4EA6-4ED7-9B35-9BC6BDCE4CD3}" type="slidenum">
              <a:rPr lang="en-US" smtClean="0"/>
              <a:pPr>
                <a:defRPr/>
              </a:pPr>
              <a:t>‹#›</a:t>
            </a:fld>
            <a:endParaRPr lang="en-US"/>
          </a:p>
        </p:txBody>
      </p:sp>
      <p:pic>
        <p:nvPicPr>
          <p:cNvPr id="13" name="Picture 12"/>
          <p:cNvPicPr>
            <a:picLocks noChangeAspect="1"/>
          </p:cNvPicPr>
          <p:nvPr/>
        </p:nvPicPr>
        <p:blipFill>
          <a:blip r:embed="rId2"/>
          <a:stretch>
            <a:fillRect/>
          </a:stretch>
        </p:blipFill>
        <p:spPr>
          <a:xfrm>
            <a:off x="3657600" y="6246006"/>
            <a:ext cx="1981200" cy="61199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B4FAD1E5-6822-4D65-9979-2244C36B2806}"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EF413372-2114-4496-A8F9-03FDFAFF6D7B}"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CA"/>
              <a:t>Click to edit Master title style</a:t>
            </a:r>
          </a:p>
        </p:txBody>
      </p:sp>
      <p:sp>
        <p:nvSpPr>
          <p:cNvPr id="3" name="Chart Placeholder 2"/>
          <p:cNvSpPr>
            <a:spLocks noGrp="1"/>
          </p:cNvSpPr>
          <p:nvPr>
            <p:ph type="chart" idx="1"/>
          </p:nvPr>
        </p:nvSpPr>
        <p:spPr>
          <a:xfrm>
            <a:off x="566738" y="1752600"/>
            <a:ext cx="8001000" cy="4267200"/>
          </a:xfrm>
        </p:spPr>
        <p:txBody>
          <a:bodyPr/>
          <a:lstStyle/>
          <a:p>
            <a:pPr lvl="0"/>
            <a:r>
              <a:rPr lang="en-CA" noProof="0"/>
              <a:t>Click icon to add chart</a:t>
            </a:r>
          </a:p>
        </p:txBody>
      </p:sp>
      <p:sp>
        <p:nvSpPr>
          <p:cNvPr id="5" name="Rectangle 8"/>
          <p:cNvSpPr>
            <a:spLocks noGrp="1" noChangeArrowheads="1"/>
          </p:cNvSpPr>
          <p:nvPr>
            <p:ph type="sldNum" sz="quarter" idx="11"/>
          </p:nvPr>
        </p:nvSpPr>
        <p:spPr>
          <a:ln/>
        </p:spPr>
        <p:txBody>
          <a:bodyPr/>
          <a:lstStyle>
            <a:lvl1pPr>
              <a:defRPr/>
            </a:lvl1pPr>
          </a:lstStyle>
          <a:p>
            <a:pPr>
              <a:defRPr/>
            </a:pPr>
            <a:fld id="{12895CB1-14BC-4FE0-99C1-690DFDDC26D8}" type="slidenum">
              <a:rPr lang="en-US" smtClean="0"/>
              <a:pPr>
                <a:defRPr/>
              </a:pPr>
              <a:t>‹#›</a:t>
            </a:fld>
            <a:endParaRPr lang="en-US"/>
          </a:p>
        </p:txBody>
      </p:sp>
    </p:spTree>
    <p:extLst>
      <p:ext uri="{BB962C8B-B14F-4D97-AF65-F5344CB8AC3E}">
        <p14:creationId xmlns:p14="http://schemas.microsoft.com/office/powerpoint/2010/main" val="3181280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CA"/>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t>4/20/20</a:t>
            </a:fld>
            <a:endParaRPr lang="en-US" dirty="0"/>
          </a:p>
        </p:txBody>
      </p:sp>
      <p:sp>
        <p:nvSpPr>
          <p:cNvPr id="8" name="Slide Number Placeholder 7"/>
          <p:cNvSpPr>
            <a:spLocks noGrp="1"/>
          </p:cNvSpPr>
          <p:nvPr>
            <p:ph type="sldNum" sz="quarter" idx="11"/>
          </p:nvPr>
        </p:nvSpPr>
        <p:spPr/>
        <p:txBody>
          <a:bodyPr/>
          <a:lstStyle/>
          <a:p>
            <a:pPr>
              <a:defRPr/>
            </a:pPr>
            <a:fld id="{0A71CB33-BBA6-42F2-A86E-2E41262EADE6}" type="slidenum">
              <a:rPr lang="en-US" smtClean="0"/>
              <a:pPr>
                <a:defRPr/>
              </a:pPr>
              <a:t>‹#›</a:t>
            </a:fld>
            <a:endParaRPr lang="en-US"/>
          </a:p>
        </p:txBody>
      </p:sp>
      <p:sp>
        <p:nvSpPr>
          <p:cNvPr id="9" name="Footer Placeholder 8"/>
          <p:cNvSpPr>
            <a:spLocks noGrp="1"/>
          </p:cNvSpPr>
          <p:nvPr>
            <p:ph type="ftr" sz="quarter" idx="12"/>
          </p:nvPr>
        </p:nvSpPr>
        <p:spPr>
          <a:xfrm>
            <a:off x="659165" y="6356350"/>
            <a:ext cx="2847975" cy="365125"/>
          </a:xfrm>
          <a:prstGeom prst="rect">
            <a:avLst/>
          </a:prstGeom>
        </p:spPr>
        <p:txBody>
          <a:bodyPr/>
          <a:lstStyle/>
          <a:p>
            <a:r>
              <a:rPr lang="en-US"/>
              <a:t>Footer Text</a:t>
            </a:r>
            <a:endParaRPr lang="en-US" dirty="0"/>
          </a:p>
        </p:txBody>
      </p:sp>
      <p:pic>
        <p:nvPicPr>
          <p:cNvPr id="10" name="Picture 11" descr="McVay and Associates Ltd"/>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429000" y="6113463"/>
            <a:ext cx="2286000" cy="59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ounded Rectangle 10"/>
          <p:cNvSpPr/>
          <p:nvPr userDrawn="1"/>
        </p:nvSpPr>
        <p:spPr bwMode="auto">
          <a:xfrm>
            <a:off x="381000" y="6172200"/>
            <a:ext cx="2590800" cy="510778"/>
          </a:xfrm>
          <a:prstGeom prst="roundRect">
            <a:avLst/>
          </a:prstGeom>
          <a:gradFill flip="none" rotWithShape="1">
            <a:gsLst>
              <a:gs pos="0">
                <a:srgbClr val="FFCC66"/>
              </a:gs>
              <a:gs pos="100000">
                <a:srgbClr val="FFFFFF"/>
              </a:gs>
            </a:gsLst>
            <a:lin ang="0" scaled="1"/>
            <a:tileRect/>
          </a:gradFill>
          <a:ln w="9525" cap="flat" cmpd="sng" algn="ctr">
            <a:solidFill>
              <a:schemeClr val="tx1"/>
            </a:solidFill>
            <a:prstDash val="solid"/>
            <a:round/>
            <a:headEnd type="none" w="med" len="med"/>
            <a:tailEnd type="none" w="med" len="med"/>
          </a:ln>
          <a:effectLst>
            <a:glow rad="38100">
              <a:schemeClr val="bg1">
                <a:lumMod val="65000"/>
                <a:alpha val="75000"/>
              </a:schemeClr>
            </a:glow>
          </a:effectLst>
          <a:scene3d>
            <a:camera prst="orthographicFront"/>
            <a:lightRig rig="threePt" dir="t"/>
          </a:scene3d>
          <a:sp3d>
            <a:bevelT/>
            <a:bevelB w="63500"/>
          </a:sp3d>
        </p:spPr>
        <p:txBody>
          <a:bodyPr vert="horz" wrap="square" lIns="91440" tIns="45720" rIns="91440" bIns="45720" numCol="1" rtlCol="0" anchor="ctr" anchorCtr="0" compatLnSpc="1">
            <a:prstTxWarp prst="textNoShape">
              <a:avLst/>
            </a:prstTxWarp>
            <a:spAutoFit/>
            <a:sp3d extrusionH="57150">
              <a:bevelT w="38100" h="38100"/>
            </a:sp3d>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Verdana" pitchFamily="34" charset="0"/>
              </a:rPr>
              <a:t>Personal Market Report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a:ln>
                  <a:noFill/>
                </a:ln>
                <a:solidFill>
                  <a:schemeClr val="tx1"/>
                </a:solidFill>
                <a:effectLst/>
                <a:latin typeface="Verdana" pitchFamily="34" charset="0"/>
              </a:rPr>
              <a:t>Top 25 Credit Unions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t>4/20/20</a:t>
            </a:fld>
            <a:endParaRPr lang="en-US"/>
          </a:p>
        </p:txBody>
      </p:sp>
      <p:sp>
        <p:nvSpPr>
          <p:cNvPr id="5" name="Footer Placeholder 4"/>
          <p:cNvSpPr>
            <a:spLocks noGrp="1"/>
          </p:cNvSpPr>
          <p:nvPr>
            <p:ph type="ftr" sz="quarter" idx="11"/>
          </p:nvPr>
        </p:nvSpPr>
        <p:spPr>
          <a:xfrm>
            <a:off x="659165" y="6356350"/>
            <a:ext cx="2847975" cy="365125"/>
          </a:xfrm>
          <a:prstGeom prst="rect">
            <a:avLst/>
          </a:prstGeom>
        </p:spPr>
        <p:txBody>
          <a:bodyPr/>
          <a:lstStyle/>
          <a:p>
            <a:r>
              <a:rPr lang="en-US"/>
              <a:t>Footer Text</a:t>
            </a:r>
          </a:p>
        </p:txBody>
      </p:sp>
      <p:sp>
        <p:nvSpPr>
          <p:cNvPr id="6" name="Slide Number Placeholder 5"/>
          <p:cNvSpPr>
            <a:spLocks noGrp="1"/>
          </p:cNvSpPr>
          <p:nvPr>
            <p:ph type="sldNum" sz="quarter" idx="12"/>
          </p:nvPr>
        </p:nvSpPr>
        <p:spPr/>
        <p:txBody>
          <a:bodyPr/>
          <a:lstStyle/>
          <a:p>
            <a:pPr>
              <a:defRPr/>
            </a:pPr>
            <a:fld id="{FD73080F-6EFF-4CB2-BC74-263AF00EEE29}" type="slidenum">
              <a:rPr lang="en-US" smtClean="0"/>
              <a:pPr>
                <a:defRPr/>
              </a:pPr>
              <a:t>‹#›</a:t>
            </a:fld>
            <a:endParaRPr lang="en-US"/>
          </a:p>
        </p:txBody>
      </p:sp>
      <p:sp>
        <p:nvSpPr>
          <p:cNvPr id="7" name="Title 1"/>
          <p:cNvSpPr>
            <a:spLocks noGrp="1"/>
          </p:cNvSpPr>
          <p:nvPr>
            <p:ph type="title"/>
          </p:nvPr>
        </p:nvSpPr>
        <p:spPr>
          <a:xfrm>
            <a:off x="457200" y="0"/>
            <a:ext cx="8229600" cy="1600200"/>
          </a:xfrm>
        </p:spPr>
        <p:txBody>
          <a:bodyPr/>
          <a:lstStyle>
            <a:lvl1pPr>
              <a:lnSpc>
                <a:spcPct val="100000"/>
              </a:lnSpc>
              <a:defRPr/>
            </a:lvl1pPr>
          </a:lstStyle>
          <a:p>
            <a:r>
              <a:rPr lang="en-CA"/>
              <a:t>Click to edit Master 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CA"/>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4/20/20</a:t>
            </a:fld>
            <a:endParaRPr lang="en-US"/>
          </a:p>
        </p:txBody>
      </p:sp>
      <p:sp>
        <p:nvSpPr>
          <p:cNvPr id="5" name="Footer Placeholder 4"/>
          <p:cNvSpPr>
            <a:spLocks noGrp="1"/>
          </p:cNvSpPr>
          <p:nvPr>
            <p:ph type="ftr" sz="quarter" idx="11"/>
          </p:nvPr>
        </p:nvSpPr>
        <p:spPr>
          <a:xfrm>
            <a:off x="659165" y="6356350"/>
            <a:ext cx="2847975" cy="365125"/>
          </a:xfrm>
          <a:prstGeom prst="rect">
            <a:avLst/>
          </a:prstGeom>
        </p:spPr>
        <p:txBody>
          <a:bodyPr/>
          <a:lstStyle/>
          <a:p>
            <a:r>
              <a:rPr lang="en-US"/>
              <a:t>Footer Text</a:t>
            </a:r>
          </a:p>
        </p:txBody>
      </p:sp>
      <p:sp>
        <p:nvSpPr>
          <p:cNvPr id="6" name="Slide Number Placeholder 5"/>
          <p:cNvSpPr>
            <a:spLocks noGrp="1"/>
          </p:cNvSpPr>
          <p:nvPr>
            <p:ph type="sldNum" sz="quarter" idx="12"/>
          </p:nvPr>
        </p:nvSpPr>
        <p:spPr/>
        <p:txBody>
          <a:bodyPr/>
          <a:lstStyle/>
          <a:p>
            <a:pPr>
              <a:defRPr/>
            </a:pPr>
            <a:fld id="{F848AC76-6E49-4276-8C00-7616D0340C86}" type="slidenum">
              <a:rPr lang="en-US" smtClean="0"/>
              <a:pPr>
                <a:defRPr/>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Date Placeholder 4"/>
          <p:cNvSpPr>
            <a:spLocks noGrp="1"/>
          </p:cNvSpPr>
          <p:nvPr>
            <p:ph type="dt" sz="half" idx="10"/>
          </p:nvPr>
        </p:nvSpPr>
        <p:spPr/>
        <p:txBody>
          <a:bodyPr/>
          <a:lstStyle/>
          <a:p>
            <a:fld id="{E34CF3C7-6809-4F39-BD67-A75817BDDE0A}" type="datetime1">
              <a:rPr lang="en-US" smtClean="0"/>
              <a:t>4/20/20</a:t>
            </a:fld>
            <a:endParaRPr lang="en-US"/>
          </a:p>
        </p:txBody>
      </p:sp>
      <p:sp>
        <p:nvSpPr>
          <p:cNvPr id="6" name="Footer Placeholder 5"/>
          <p:cNvSpPr>
            <a:spLocks noGrp="1"/>
          </p:cNvSpPr>
          <p:nvPr>
            <p:ph type="ftr" sz="quarter" idx="11"/>
          </p:nvPr>
        </p:nvSpPr>
        <p:spPr>
          <a:xfrm>
            <a:off x="659165" y="6356350"/>
            <a:ext cx="2847975" cy="365125"/>
          </a:xfrm>
          <a:prstGeom prst="rect">
            <a:avLst/>
          </a:prstGeom>
        </p:spPr>
        <p:txBody>
          <a:bodyPr/>
          <a:lstStyle/>
          <a:p>
            <a:r>
              <a:rPr lang="en-US"/>
              <a:t>Footer Text</a:t>
            </a:r>
          </a:p>
        </p:txBody>
      </p:sp>
      <p:sp>
        <p:nvSpPr>
          <p:cNvPr id="7" name="Slide Number Placeholder 6"/>
          <p:cNvSpPr>
            <a:spLocks noGrp="1"/>
          </p:cNvSpPr>
          <p:nvPr>
            <p:ph type="sldNum" sz="quarter" idx="12"/>
          </p:nvPr>
        </p:nvSpPr>
        <p:spPr/>
        <p:txBody>
          <a:bodyPr/>
          <a:lstStyle/>
          <a:p>
            <a:pPr>
              <a:defRPr/>
            </a:pPr>
            <a:fld id="{8585BDAA-78E3-4B52-8B5F-21A1C2694229}" type="slidenum">
              <a:rPr lang="en-US" smtClean="0"/>
              <a:pPr>
                <a:defRPr/>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4/20/20</a:t>
            </a:fld>
            <a:endParaRPr lang="en-US"/>
          </a:p>
        </p:txBody>
      </p:sp>
      <p:sp>
        <p:nvSpPr>
          <p:cNvPr id="8" name="Footer Placeholder 7"/>
          <p:cNvSpPr>
            <a:spLocks noGrp="1"/>
          </p:cNvSpPr>
          <p:nvPr>
            <p:ph type="ftr" sz="quarter" idx="11"/>
          </p:nvPr>
        </p:nvSpPr>
        <p:spPr>
          <a:xfrm>
            <a:off x="659165" y="6356350"/>
            <a:ext cx="2847975" cy="365125"/>
          </a:xfrm>
          <a:prstGeom prst="rect">
            <a:avLst/>
          </a:prstGeom>
        </p:spPr>
        <p:txBody>
          <a:bodyPr/>
          <a:lstStyle/>
          <a:p>
            <a:r>
              <a:rPr lang="en-US"/>
              <a:t>Footer Text</a:t>
            </a:r>
          </a:p>
        </p:txBody>
      </p:sp>
      <p:sp>
        <p:nvSpPr>
          <p:cNvPr id="9" name="Slide Number Placeholder 8"/>
          <p:cNvSpPr>
            <a:spLocks noGrp="1"/>
          </p:cNvSpPr>
          <p:nvPr>
            <p:ph type="sldNum" sz="quarter" idx="12"/>
          </p:nvPr>
        </p:nvSpPr>
        <p:spPr/>
        <p:txBody>
          <a:bodyPr/>
          <a:lstStyle/>
          <a:p>
            <a:pPr>
              <a:defRPr/>
            </a:pPr>
            <a:fld id="{8C8A5816-4F53-4ED5-8A53-9EF18EE41136}" type="slidenum">
              <a:rPr lang="en-US" smtClean="0"/>
              <a:pPr>
                <a:defRPr/>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t>4/20/20</a:t>
            </a:fld>
            <a:endParaRPr lang="en-US"/>
          </a:p>
        </p:txBody>
      </p:sp>
      <p:sp>
        <p:nvSpPr>
          <p:cNvPr id="4" name="Footer Placeholder 3"/>
          <p:cNvSpPr>
            <a:spLocks noGrp="1"/>
          </p:cNvSpPr>
          <p:nvPr>
            <p:ph type="ftr" sz="quarter" idx="11"/>
          </p:nvPr>
        </p:nvSpPr>
        <p:spPr>
          <a:xfrm>
            <a:off x="659165" y="6356350"/>
            <a:ext cx="2847975" cy="365125"/>
          </a:xfrm>
          <a:prstGeom prst="rect">
            <a:avLst/>
          </a:prstGeom>
        </p:spPr>
        <p:txBody>
          <a:bodyPr/>
          <a:lstStyle/>
          <a:p>
            <a:r>
              <a:rPr lang="en-US"/>
              <a:t>Footer Text</a:t>
            </a:r>
          </a:p>
        </p:txBody>
      </p:sp>
      <p:sp>
        <p:nvSpPr>
          <p:cNvPr id="5" name="Slide Number Placeholder 4"/>
          <p:cNvSpPr>
            <a:spLocks noGrp="1"/>
          </p:cNvSpPr>
          <p:nvPr>
            <p:ph type="sldNum" sz="quarter" idx="12"/>
          </p:nvPr>
        </p:nvSpPr>
        <p:spPr/>
        <p:txBody>
          <a:bodyPr/>
          <a:lstStyle/>
          <a:p>
            <a:pPr>
              <a:defRPr/>
            </a:pPr>
            <a:fld id="{CFB2ED94-AEA6-4794-9B2C-31DF370895E5}"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4/20/20</a:t>
            </a:fld>
            <a:endParaRPr lang="en-US"/>
          </a:p>
        </p:txBody>
      </p:sp>
      <p:sp>
        <p:nvSpPr>
          <p:cNvPr id="3" name="Footer Placeholder 2"/>
          <p:cNvSpPr>
            <a:spLocks noGrp="1"/>
          </p:cNvSpPr>
          <p:nvPr>
            <p:ph type="ftr" sz="quarter" idx="11"/>
          </p:nvPr>
        </p:nvSpPr>
        <p:spPr>
          <a:xfrm>
            <a:off x="659165" y="6356350"/>
            <a:ext cx="2847975" cy="365125"/>
          </a:xfrm>
          <a:prstGeom prst="rect">
            <a:avLst/>
          </a:prstGeom>
        </p:spPr>
        <p:txBody>
          <a:bodyPr/>
          <a:lstStyle/>
          <a:p>
            <a:r>
              <a:rPr lang="en-US"/>
              <a:t>Footer Text</a:t>
            </a:r>
          </a:p>
        </p:txBody>
      </p:sp>
      <p:sp>
        <p:nvSpPr>
          <p:cNvPr id="4" name="Slide Number Placeholder 3"/>
          <p:cNvSpPr>
            <a:spLocks noGrp="1"/>
          </p:cNvSpPr>
          <p:nvPr>
            <p:ph type="sldNum" sz="quarter" idx="12"/>
          </p:nvPr>
        </p:nvSpPr>
        <p:spPr/>
        <p:txBody>
          <a:bodyPr/>
          <a:lstStyle/>
          <a:p>
            <a:pPr>
              <a:defRPr/>
            </a:pPr>
            <a:fld id="{AAC3B2AD-686F-4806-94D7-BAE0E0CF6204}"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CA"/>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10"/>
          </p:nvPr>
        </p:nvSpPr>
        <p:spPr/>
        <p:txBody>
          <a:bodyPr/>
          <a:lstStyle/>
          <a:p>
            <a:fld id="{1CEF607B-A47E-422C-9BEF-122CCDB7C526}" type="datetime1">
              <a:rPr lang="en-US" smtClean="0"/>
              <a:pPr/>
              <a:t>4/20/20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EA8465A-EA94-4FE2-B137-FBCA3708F314}" type="slidenum">
              <a:rPr lang="en-US" smtClean="0"/>
              <a:pPr>
                <a:defRPr/>
              </a:pPr>
              <a:t>‹#›</a:t>
            </a:fld>
            <a:endParaRPr lang="en-US"/>
          </a:p>
        </p:txBody>
      </p:sp>
      <p:pic>
        <p:nvPicPr>
          <p:cNvPr id="7" name="Picture 6"/>
          <p:cNvPicPr>
            <a:picLocks noChangeAspect="1"/>
          </p:cNvPicPr>
          <p:nvPr/>
        </p:nvPicPr>
        <p:blipFill>
          <a:blip r:embed="rId2"/>
          <a:stretch>
            <a:fillRect/>
          </a:stretch>
        </p:blipFill>
        <p:spPr>
          <a:xfrm>
            <a:off x="3657600" y="6246006"/>
            <a:ext cx="1981200" cy="611994"/>
          </a:xfrm>
          <a:prstGeom prst="rect">
            <a:avLst/>
          </a:prstGeom>
        </p:spPr>
      </p:pic>
      <p:cxnSp>
        <p:nvCxnSpPr>
          <p:cNvPr id="9" name="Straight Connector 8">
            <a:extLst>
              <a:ext uri="{FF2B5EF4-FFF2-40B4-BE49-F238E27FC236}">
                <a16:creationId xmlns:a16="http://schemas.microsoft.com/office/drawing/2014/main" id="{05EE0CD2-2A26-D543-9170-63053E7871E5}"/>
              </a:ext>
            </a:extLst>
          </p:cNvPr>
          <p:cNvCxnSpPr/>
          <p:nvPr userDrawn="1"/>
        </p:nvCxnSpPr>
        <p:spPr>
          <a:xfrm>
            <a:off x="8686800" y="6172200"/>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99365DD-93D1-184D-8F5C-4378C4520088}"/>
              </a:ext>
            </a:extLst>
          </p:cNvPr>
          <p:cNvCxnSpPr/>
          <p:nvPr userDrawn="1"/>
        </p:nvCxnSpPr>
        <p:spPr>
          <a:xfrm flipV="1">
            <a:off x="8915400" y="5945994"/>
            <a:ext cx="0" cy="2262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CA"/>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4/20/20</a:t>
            </a:fld>
            <a:endParaRPr lang="en-US"/>
          </a:p>
        </p:txBody>
      </p:sp>
      <p:sp>
        <p:nvSpPr>
          <p:cNvPr id="6" name="Footer Placeholder 5"/>
          <p:cNvSpPr>
            <a:spLocks noGrp="1"/>
          </p:cNvSpPr>
          <p:nvPr>
            <p:ph type="ftr" sz="quarter" idx="11"/>
          </p:nvPr>
        </p:nvSpPr>
        <p:spPr>
          <a:xfrm>
            <a:off x="659165" y="6356350"/>
            <a:ext cx="2847975" cy="365125"/>
          </a:xfrm>
          <a:prstGeom prst="rect">
            <a:avLst/>
          </a:prstGeom>
        </p:spPr>
        <p:txBody>
          <a:bodyPr/>
          <a:lstStyle/>
          <a:p>
            <a:r>
              <a:rPr lang="en-US"/>
              <a:t>Footer Text</a:t>
            </a:r>
          </a:p>
        </p:txBody>
      </p:sp>
      <p:sp>
        <p:nvSpPr>
          <p:cNvPr id="7" name="Slide Number Placeholder 6"/>
          <p:cNvSpPr>
            <a:spLocks noGrp="1"/>
          </p:cNvSpPr>
          <p:nvPr>
            <p:ph type="sldNum" sz="quarter" idx="12"/>
          </p:nvPr>
        </p:nvSpPr>
        <p:spPr/>
        <p:txBody>
          <a:bodyPr/>
          <a:lstStyle/>
          <a:p>
            <a:pPr>
              <a:defRPr/>
            </a:pPr>
            <a:fld id="{28B2A9AC-A444-49BF-B6F0-0E3BE91E71B1}" type="slidenum">
              <a:rPr lang="en-US" smtClean="0"/>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CA"/>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4/20/20</a:t>
            </a:fld>
            <a:endParaRPr lang="en-US"/>
          </a:p>
        </p:txBody>
      </p:sp>
      <p:sp>
        <p:nvSpPr>
          <p:cNvPr id="6" name="Footer Placeholder 5"/>
          <p:cNvSpPr>
            <a:spLocks noGrp="1"/>
          </p:cNvSpPr>
          <p:nvPr>
            <p:ph type="ftr" sz="quarter" idx="11"/>
          </p:nvPr>
        </p:nvSpPr>
        <p:spPr>
          <a:xfrm>
            <a:off x="659165" y="6356350"/>
            <a:ext cx="2847975" cy="365125"/>
          </a:xfrm>
          <a:prstGeom prst="rect">
            <a:avLst/>
          </a:prstGeom>
        </p:spPr>
        <p:txBody>
          <a:bodyPr/>
          <a:lstStyle/>
          <a:p>
            <a:r>
              <a:rPr lang="en-US"/>
              <a:t>Footer Text</a:t>
            </a:r>
          </a:p>
        </p:txBody>
      </p:sp>
      <p:sp>
        <p:nvSpPr>
          <p:cNvPr id="7" name="Slide Number Placeholder 6"/>
          <p:cNvSpPr>
            <a:spLocks noGrp="1"/>
          </p:cNvSpPr>
          <p:nvPr>
            <p:ph type="sldNum" sz="quarter" idx="12"/>
          </p:nvPr>
        </p:nvSpPr>
        <p:spPr/>
        <p:txBody>
          <a:bodyPr/>
          <a:lstStyle/>
          <a:p>
            <a:pPr>
              <a:defRPr/>
            </a:pPr>
            <a:fld id="{F44B9959-89E1-4269-BD46-99EF6FD5806C}"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t>4/20/20</a:t>
            </a:fld>
            <a:endParaRPr lang="en-US"/>
          </a:p>
        </p:txBody>
      </p:sp>
      <p:sp>
        <p:nvSpPr>
          <p:cNvPr id="5" name="Footer Placeholder 4"/>
          <p:cNvSpPr>
            <a:spLocks noGrp="1"/>
          </p:cNvSpPr>
          <p:nvPr>
            <p:ph type="ftr" sz="quarter" idx="11"/>
          </p:nvPr>
        </p:nvSpPr>
        <p:spPr>
          <a:xfrm>
            <a:off x="659165" y="6356350"/>
            <a:ext cx="2847975" cy="365125"/>
          </a:xfrm>
          <a:prstGeom prst="rect">
            <a:avLst/>
          </a:prstGeom>
        </p:spPr>
        <p:txBody>
          <a:bodyPr/>
          <a:lstStyle/>
          <a:p>
            <a:r>
              <a:rPr lang="en-US"/>
              <a:t>Footer Text</a:t>
            </a:r>
          </a:p>
        </p:txBody>
      </p:sp>
      <p:sp>
        <p:nvSpPr>
          <p:cNvPr id="6" name="Slide Number Placeholder 5"/>
          <p:cNvSpPr>
            <a:spLocks noGrp="1"/>
          </p:cNvSpPr>
          <p:nvPr>
            <p:ph type="sldNum" sz="quarter" idx="12"/>
          </p:nvPr>
        </p:nvSpPr>
        <p:spPr/>
        <p:txBody>
          <a:bodyPr/>
          <a:lstStyle/>
          <a:p>
            <a:pPr>
              <a:defRPr/>
            </a:pPr>
            <a:fld id="{0F1CAE32-0066-47EC-A0AA-3E53FA749A32}"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t>4/20/20</a:t>
            </a:fld>
            <a:endParaRPr lang="en-US"/>
          </a:p>
        </p:txBody>
      </p:sp>
      <p:sp>
        <p:nvSpPr>
          <p:cNvPr id="5" name="Footer Placeholder 4"/>
          <p:cNvSpPr>
            <a:spLocks noGrp="1"/>
          </p:cNvSpPr>
          <p:nvPr>
            <p:ph type="ftr" sz="quarter" idx="11"/>
          </p:nvPr>
        </p:nvSpPr>
        <p:spPr>
          <a:xfrm>
            <a:off x="659165" y="6356350"/>
            <a:ext cx="2847975" cy="365125"/>
          </a:xfrm>
          <a:prstGeom prst="rect">
            <a:avLst/>
          </a:prstGeom>
        </p:spPr>
        <p:txBody>
          <a:bodyPr/>
          <a:lstStyle/>
          <a:p>
            <a:r>
              <a:rPr lang="en-US"/>
              <a:t>Footer Text</a:t>
            </a:r>
          </a:p>
        </p:txBody>
      </p:sp>
      <p:sp>
        <p:nvSpPr>
          <p:cNvPr id="6" name="Slide Number Placeholder 5"/>
          <p:cNvSpPr>
            <a:spLocks noGrp="1"/>
          </p:cNvSpPr>
          <p:nvPr>
            <p:ph type="sldNum" sz="quarter" idx="12"/>
          </p:nvPr>
        </p:nvSpPr>
        <p:spPr/>
        <p:txBody>
          <a:bodyPr/>
          <a:lstStyle/>
          <a:p>
            <a:pPr>
              <a:defRPr/>
            </a:pPr>
            <a:fld id="{44002BDD-08DF-4446-AC37-FB9006DB26FF}" type="slidenum">
              <a:rPr lang="en-US" smtClean="0"/>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CA"/>
              <a:t>Click to edit Master title style</a:t>
            </a:r>
          </a:p>
        </p:txBody>
      </p:sp>
      <p:sp>
        <p:nvSpPr>
          <p:cNvPr id="3" name="Chart Placeholder 2"/>
          <p:cNvSpPr>
            <a:spLocks noGrp="1"/>
          </p:cNvSpPr>
          <p:nvPr>
            <p:ph type="chart" idx="1"/>
          </p:nvPr>
        </p:nvSpPr>
        <p:spPr>
          <a:xfrm>
            <a:off x="566738" y="1752600"/>
            <a:ext cx="8001000" cy="4267200"/>
          </a:xfrm>
        </p:spPr>
        <p:txBody>
          <a:bodyPr/>
          <a:lstStyle/>
          <a:p>
            <a:pPr lvl="0"/>
            <a:r>
              <a:rPr lang="en-CA" noProof="0"/>
              <a:t>Click icon to add chart</a:t>
            </a:r>
          </a:p>
        </p:txBody>
      </p:sp>
      <p:sp>
        <p:nvSpPr>
          <p:cNvPr id="5" name="Rectangle 8"/>
          <p:cNvSpPr>
            <a:spLocks noGrp="1" noChangeArrowheads="1"/>
          </p:cNvSpPr>
          <p:nvPr>
            <p:ph type="sldNum" sz="quarter" idx="11"/>
          </p:nvPr>
        </p:nvSpPr>
        <p:spPr>
          <a:ln/>
        </p:spPr>
        <p:txBody>
          <a:bodyPr/>
          <a:lstStyle>
            <a:lvl1pPr>
              <a:defRPr/>
            </a:lvl1pPr>
          </a:lstStyle>
          <a:p>
            <a:pPr>
              <a:defRPr/>
            </a:pPr>
            <a:fld id="{666438B8-E68A-40C9-A1F1-02400C03B107}" type="slidenum">
              <a:rPr lang="en-US"/>
              <a:pPr>
                <a:defRPr/>
              </a:pPr>
              <a:t>‹#›</a:t>
            </a:fld>
            <a:endParaRPr lang="en-US"/>
          </a:p>
        </p:txBody>
      </p:sp>
    </p:spTree>
    <p:extLst>
      <p:ext uri="{BB962C8B-B14F-4D97-AF65-F5344CB8AC3E}">
        <p14:creationId xmlns:p14="http://schemas.microsoft.com/office/powerpoint/2010/main" val="3106940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CA"/>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4/20/20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8A76CD3A-32D1-4231-B45D-152216760FF7}" type="slidenum">
              <a:rPr lang="en-US" smtClean="0"/>
              <a:pPr>
                <a:defRPr/>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9C038298-3713-4E63-A8CB-68FC217DB83F}" type="slidenum">
              <a:rPr lang="en-US" smtClean="0"/>
              <a:pPr>
                <a:defRPr/>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7" name="Date Placeholder 6"/>
          <p:cNvSpPr>
            <a:spLocks noGrp="1"/>
          </p:cNvSpPr>
          <p:nvPr>
            <p:ph type="dt" sz="half" idx="10"/>
          </p:nvPr>
        </p:nvSpPr>
        <p:spPr/>
        <p:txBody>
          <a:bodyPr/>
          <a:lstStyle/>
          <a:p>
            <a:fld id="{F50D295D-4A77-4DEB-B04C-9F4282A8BC04}" type="datetime1">
              <a:rPr lang="en-US" smtClean="0"/>
              <a:pPr/>
              <a:t>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FABE458C-6479-45F4-8945-44B902F59F3C}" type="slidenum">
              <a:rPr lang="en-US" smtClean="0"/>
              <a:pPr>
                <a:defRPr/>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Date Placeholder 2"/>
          <p:cNvSpPr>
            <a:spLocks noGrp="1"/>
          </p:cNvSpPr>
          <p:nvPr>
            <p:ph type="dt" sz="half" idx="10"/>
          </p:nvPr>
        </p:nvSpPr>
        <p:spPr/>
        <p:txBody>
          <a:bodyPr/>
          <a:lstStyle/>
          <a:p>
            <a:fld id="{02B28685-4D0C-42D5-8013-B5904CD1FCBC}" type="datetime1">
              <a:rPr lang="en-US" smtClean="0"/>
              <a:pPr/>
              <a:t>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F9A00566-B6A6-4141-820A-B5CA5AFCD220}"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8BFED937-CF14-43C1-A599-A02A70AC2820}"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66700"/>
            <a:ext cx="8305800" cy="1181100"/>
          </a:xfrm>
        </p:spPr>
        <p:txBody>
          <a:bodyPr anchor="b"/>
          <a:lstStyle>
            <a:lvl1pPr algn="l">
              <a:lnSpc>
                <a:spcPct val="100000"/>
              </a:lnSpc>
              <a:defRPr sz="2800" b="0">
                <a:effectLst>
                  <a:outerShdw blurRad="50800" dist="25400" dir="5400000" algn="t" rotWithShape="0">
                    <a:prstClr val="black">
                      <a:alpha val="25000"/>
                    </a:prstClr>
                  </a:outerShdw>
                </a:effectLst>
              </a:defRPr>
            </a:lvl1pPr>
          </a:lstStyle>
          <a:p>
            <a:r>
              <a:rPr lang="en-CA"/>
              <a:t>Click to edit Master title style</a:t>
            </a:r>
            <a:endParaRPr lang="en-US" dirty="0"/>
          </a:p>
        </p:txBody>
      </p:sp>
      <p:sp>
        <p:nvSpPr>
          <p:cNvPr id="3" name="Content Placeholder 2"/>
          <p:cNvSpPr>
            <a:spLocks noGrp="1"/>
          </p:cNvSpPr>
          <p:nvPr>
            <p:ph idx="1"/>
          </p:nvPr>
        </p:nvSpPr>
        <p:spPr>
          <a:xfrm>
            <a:off x="685800" y="1752600"/>
            <a:ext cx="4995863" cy="4405313"/>
          </a:xfrm>
        </p:spPr>
        <p:txBody>
          <a:bodyPr/>
          <a:lstStyle>
            <a:lvl1pPr>
              <a:defRPr sz="1400"/>
            </a:lvl1pPr>
            <a:lvl2pPr>
              <a:defRPr sz="1200"/>
            </a:lvl2pPr>
            <a:lvl3pPr>
              <a:defRPr sz="1200"/>
            </a:lvl3pPr>
            <a:lvl4pPr>
              <a:defRPr sz="1200"/>
            </a:lvl4pPr>
            <a:lvl5pPr>
              <a:defRPr sz="12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Text Placeholder 3"/>
          <p:cNvSpPr>
            <a:spLocks noGrp="1"/>
          </p:cNvSpPr>
          <p:nvPr>
            <p:ph type="body" sz="half" idx="2"/>
          </p:nvPr>
        </p:nvSpPr>
        <p:spPr>
          <a:xfrm>
            <a:off x="5791200" y="17526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80E03AA8-7098-48F8-AB15-2AF5C2804654}"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CA"/>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pPr/>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DFBF1E01-8F16-4BEF-B9A6-4E0B174FD21E}"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CA"/>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327B613C-1AD7-49D3-885D-F654C5CDBAA6}" type="datetime1">
              <a:rPr lang="en-US" smtClean="0"/>
              <a:pPr/>
              <a:t>4/20/20</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42522CA9-8974-4DCF-9C9A-CF11B88C814F}" type="slidenum">
              <a:rPr lang="en-US" smtClean="0"/>
              <a:pPr>
                <a:defRPr/>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57200" y="1600200"/>
            <a:ext cx="82296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14"/>
          <a:stretch>
            <a:fillRect/>
          </a:stretch>
        </p:blipFill>
        <p:spPr>
          <a:xfrm>
            <a:off x="3657600" y="6246006"/>
            <a:ext cx="1981200" cy="611994"/>
          </a:xfrm>
          <a:prstGeom prst="rect">
            <a:avLst/>
          </a:prstGeom>
        </p:spPr>
      </p:pic>
      <p:cxnSp>
        <p:nvCxnSpPr>
          <p:cNvPr id="13" name="Straight Connector 12">
            <a:extLst>
              <a:ext uri="{FF2B5EF4-FFF2-40B4-BE49-F238E27FC236}">
                <a16:creationId xmlns:a16="http://schemas.microsoft.com/office/drawing/2014/main" id="{B3AB6D09-ACE7-1F44-BE30-F7DA953FCA7F}"/>
              </a:ext>
            </a:extLst>
          </p:cNvPr>
          <p:cNvCxnSpPr/>
          <p:nvPr userDrawn="1"/>
        </p:nvCxnSpPr>
        <p:spPr>
          <a:xfrm>
            <a:off x="8686800" y="6172200"/>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19C6A2-38D8-EC4F-9429-CE73FCB9C133}"/>
              </a:ext>
            </a:extLst>
          </p:cNvPr>
          <p:cNvCxnSpPr/>
          <p:nvPr userDrawn="1"/>
        </p:nvCxnSpPr>
        <p:spPr>
          <a:xfrm flipV="1">
            <a:off x="8915400" y="5945994"/>
            <a:ext cx="0" cy="2262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hf hdr="0" ftr="0"/>
  <p:txStyles>
    <p:title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1400" b="1" kern="1200">
          <a:solidFill>
            <a:schemeClr val="tx1">
              <a:lumMod val="65000"/>
              <a:lumOff val="35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200" kern="1200">
          <a:solidFill>
            <a:schemeClr val="tx1">
              <a:lumMod val="65000"/>
              <a:lumOff val="35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200" kern="1200">
          <a:solidFill>
            <a:schemeClr val="tx1">
              <a:lumMod val="65000"/>
              <a:lumOff val="35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ctr">
            <a:noAutofit/>
          </a:bodyPr>
          <a:lstStyle/>
          <a:p>
            <a:br>
              <a:rPr lang="en-CA" dirty="0"/>
            </a:br>
            <a:r>
              <a:rPr lang="en-CA"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fld id="{6C9AF522-017E-47F5-B9EE-AEB28F73CCAA}" type="datetime3">
              <a:rPr lang="en-US" smtClean="0"/>
              <a:pPr>
                <a:defRPr/>
              </a:pPr>
              <a:t>20 April 2020</a:t>
            </a:fld>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FA580ECC-0059-4FC2-92D0-D6E31A57BC1F}" type="slidenum">
              <a:rPr lang="en-US" smtClean="0"/>
              <a:pPr>
                <a:defRPr/>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57200" y="1600200"/>
            <a:ext cx="82296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14"/>
          <a:stretch>
            <a:fillRect/>
          </a:stretch>
        </p:blipFill>
        <p:spPr>
          <a:xfrm>
            <a:off x="3657600" y="6246006"/>
            <a:ext cx="1981200" cy="611994"/>
          </a:xfrm>
          <a:prstGeom prst="rect">
            <a:avLst/>
          </a:prstGeom>
        </p:spPr>
      </p:pic>
      <p:sp>
        <p:nvSpPr>
          <p:cNvPr id="13" name="Rounded Rectangle 12"/>
          <p:cNvSpPr/>
          <p:nvPr/>
        </p:nvSpPr>
        <p:spPr bwMode="auto">
          <a:xfrm>
            <a:off x="381000" y="6248400"/>
            <a:ext cx="2362200" cy="510778"/>
          </a:xfrm>
          <a:prstGeom prst="roundRect">
            <a:avLst/>
          </a:prstGeom>
          <a:gradFill flip="none" rotWithShape="1">
            <a:gsLst>
              <a:gs pos="0">
                <a:schemeClr val="tx2">
                  <a:lumMod val="40000"/>
                  <a:lumOff val="60000"/>
                </a:schemeClr>
              </a:gs>
              <a:gs pos="100000">
                <a:srgbClr val="FFFFFF"/>
              </a:gs>
            </a:gsLst>
            <a:lin ang="0" scaled="1"/>
            <a:tileRect/>
          </a:gradFill>
          <a:ln w="9525" cap="flat" cmpd="sng" algn="ctr">
            <a:solidFill>
              <a:schemeClr val="tx1"/>
            </a:solidFill>
            <a:prstDash val="solid"/>
            <a:round/>
            <a:headEnd type="none" w="med" len="med"/>
            <a:tailEnd type="none" w="med" len="med"/>
          </a:ln>
          <a:effectLst>
            <a:glow rad="38100">
              <a:schemeClr val="bg1">
                <a:lumMod val="65000"/>
                <a:alpha val="75000"/>
              </a:schemeClr>
            </a:glow>
          </a:effectLst>
          <a:scene3d>
            <a:camera prst="orthographicFront"/>
            <a:lightRig rig="threePt" dir="t"/>
          </a:scene3d>
          <a:sp3d>
            <a:bevelT/>
            <a:bevelB w="63500"/>
          </a:sp3d>
        </p:spPr>
        <p:txBody>
          <a:bodyPr vert="horz" wrap="square" lIns="91440" tIns="45720" rIns="91440" bIns="45720" numCol="1" rtlCol="0" anchor="ctr" anchorCtr="0" compatLnSpc="1">
            <a:prstTxWarp prst="textNoShape">
              <a:avLst/>
            </a:prstTxWarp>
            <a:spAutoFit/>
            <a:sp3d extrusionH="57150">
              <a:bevelT w="38100" h="38100"/>
            </a:sp3d>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Verdana" pitchFamily="34" charset="0"/>
              </a:rPr>
              <a:t>Personal Market Report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a:ln>
                  <a:noFill/>
                </a:ln>
                <a:solidFill>
                  <a:schemeClr val="tx1"/>
                </a:solidFill>
                <a:effectLst/>
                <a:latin typeface="Verdana" pitchFamily="34" charset="0"/>
              </a:rPr>
              <a:t>Top 25 Credit Unions</a:t>
            </a: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hf hdr="0" ftr="0"/>
  <p:txStyles>
    <p:titleStyle>
      <a:lvl1pPr algn="l" defTabSz="914400" rtl="0" eaLnBrk="1" latinLnBrk="0" hangingPunct="1">
        <a:lnSpc>
          <a:spcPct val="100000"/>
        </a:lnSpc>
        <a:spcBef>
          <a:spcPct val="0"/>
        </a:spcBef>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1400" kern="1200">
          <a:solidFill>
            <a:srgbClr val="595959"/>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200" kern="1200">
          <a:solidFill>
            <a:srgbClr val="595959"/>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200" kern="1200">
          <a:solidFill>
            <a:srgbClr val="595959"/>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200" kern="1200">
          <a:solidFill>
            <a:srgbClr val="595959"/>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595959"/>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7.xml"/><Relationship Id="rId1" Type="http://schemas.openxmlformats.org/officeDocument/2006/relationships/slideLayout" Target="../slideLayouts/slideLayout12.xml"/><Relationship Id="rId5" Type="http://schemas.openxmlformats.org/officeDocument/2006/relationships/image" Target="../media/image149.emf"/><Relationship Id="rId4" Type="http://schemas.openxmlformats.org/officeDocument/2006/relationships/chart" Target="../charts/chart59.xml"/></Relationships>
</file>

<file path=ppt/slides/_rels/slide10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chart" Target="../charts/chart60.xml"/></Relationships>
</file>

<file path=ppt/slides/_rels/slide10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9.xml"/><Relationship Id="rId1" Type="http://schemas.openxmlformats.org/officeDocument/2006/relationships/slideLayout" Target="../slideLayouts/slideLayout12.xml"/><Relationship Id="rId5" Type="http://schemas.openxmlformats.org/officeDocument/2006/relationships/image" Target="../media/image151.emf"/><Relationship Id="rId4" Type="http://schemas.openxmlformats.org/officeDocument/2006/relationships/chart" Target="../charts/chart61.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0.xml"/><Relationship Id="rId1" Type="http://schemas.openxmlformats.org/officeDocument/2006/relationships/slideLayout" Target="../slideLayouts/slideLayout12.xml"/><Relationship Id="rId5" Type="http://schemas.openxmlformats.org/officeDocument/2006/relationships/image" Target="../media/image153.emf"/><Relationship Id="rId4" Type="http://schemas.openxmlformats.org/officeDocument/2006/relationships/chart" Target="../charts/chart6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1.xml"/><Relationship Id="rId1" Type="http://schemas.openxmlformats.org/officeDocument/2006/relationships/slideLayout" Target="../slideLayouts/slideLayout12.xml"/><Relationship Id="rId4" Type="http://schemas.openxmlformats.org/officeDocument/2006/relationships/chart" Target="../charts/chart63.xml"/></Relationships>
</file>

<file path=ppt/slides/_rels/slide10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2.xml"/><Relationship Id="rId1" Type="http://schemas.openxmlformats.org/officeDocument/2006/relationships/slideLayout" Target="../slideLayouts/slideLayout12.xml"/><Relationship Id="rId5" Type="http://schemas.openxmlformats.org/officeDocument/2006/relationships/image" Target="../media/image155.emf"/><Relationship Id="rId4" Type="http://schemas.openxmlformats.org/officeDocument/2006/relationships/chart" Target="../charts/chart64.xml"/></Relationships>
</file>

<file path=ppt/slides/_rels/slide10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3.xml"/><Relationship Id="rId1" Type="http://schemas.openxmlformats.org/officeDocument/2006/relationships/slideLayout" Target="../slideLayouts/slideLayout12.xml"/><Relationship Id="rId4" Type="http://schemas.openxmlformats.org/officeDocument/2006/relationships/chart" Target="../charts/chart65.xml"/></Relationships>
</file>

<file path=ppt/slides/_rels/slide107.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notesSlide" Target="../notesSlides/notesSlide104.xml"/><Relationship Id="rId1" Type="http://schemas.openxmlformats.org/officeDocument/2006/relationships/slideLayout" Target="../slideLayouts/slideLayout12.xml"/><Relationship Id="rId5" Type="http://schemas.openxmlformats.org/officeDocument/2006/relationships/image" Target="../media/image157.emf"/><Relationship Id="rId4" Type="http://schemas.openxmlformats.org/officeDocument/2006/relationships/chart" Target="../charts/chart66.xml"/></Relationships>
</file>

<file path=ppt/slides/_rels/slide108.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notesSlide" Target="../notesSlides/notesSlide105.xml"/><Relationship Id="rId1" Type="http://schemas.openxmlformats.org/officeDocument/2006/relationships/slideLayout" Target="../slideLayouts/slideLayout12.xml"/><Relationship Id="rId4" Type="http://schemas.openxmlformats.org/officeDocument/2006/relationships/chart" Target="../charts/chart67.xml"/></Relationships>
</file>

<file path=ppt/slides/_rels/slide10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6.xml"/><Relationship Id="rId1" Type="http://schemas.openxmlformats.org/officeDocument/2006/relationships/slideLayout" Target="../slideLayouts/slideLayout12.xml"/><Relationship Id="rId5" Type="http://schemas.openxmlformats.org/officeDocument/2006/relationships/image" Target="../media/image158.emf"/><Relationship Id="rId4" Type="http://schemas.openxmlformats.org/officeDocument/2006/relationships/chart" Target="../charts/chart68.xml"/></Relationships>
</file>

<file path=ppt/slides/_rels/slide11.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chart" Target="../charts/chart4.xml"/><Relationship Id="rId7"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emf"/><Relationship Id="rId4" Type="http://schemas.openxmlformats.org/officeDocument/2006/relationships/image" Target="../media/image8.jpeg"/><Relationship Id="rId9"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7.xml"/><Relationship Id="rId1" Type="http://schemas.openxmlformats.org/officeDocument/2006/relationships/slideLayout" Target="../slideLayouts/slideLayout12.xml"/><Relationship Id="rId4" Type="http://schemas.openxmlformats.org/officeDocument/2006/relationships/chart" Target="../charts/chart69.xml"/></Relationships>
</file>

<file path=ppt/slides/_rels/slide1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08.xml"/><Relationship Id="rId1" Type="http://schemas.openxmlformats.org/officeDocument/2006/relationships/slideLayout" Target="../slideLayouts/slideLayout12.xml"/><Relationship Id="rId5" Type="http://schemas.openxmlformats.org/officeDocument/2006/relationships/image" Target="../media/image159.emf"/><Relationship Id="rId4" Type="http://schemas.openxmlformats.org/officeDocument/2006/relationships/chart" Target="../charts/chart70.xml"/></Relationships>
</file>

<file path=ppt/slides/_rels/slide11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109.xml"/><Relationship Id="rId1" Type="http://schemas.openxmlformats.org/officeDocument/2006/relationships/slideLayout" Target="../slideLayouts/slideLayout12.xml"/><Relationship Id="rId4" Type="http://schemas.openxmlformats.org/officeDocument/2006/relationships/image" Target="../media/image160.emf"/></Relationships>
</file>

<file path=ppt/slides/_rels/slide1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0.xml"/><Relationship Id="rId1" Type="http://schemas.openxmlformats.org/officeDocument/2006/relationships/slideLayout" Target="../slideLayouts/slideLayout12.xml"/><Relationship Id="rId6" Type="http://schemas.openxmlformats.org/officeDocument/2006/relationships/image" Target="../media/image161.emf"/><Relationship Id="rId5" Type="http://schemas.openxmlformats.org/officeDocument/2006/relationships/chart" Target="../charts/chart72.xml"/><Relationship Id="rId4" Type="http://schemas.openxmlformats.org/officeDocument/2006/relationships/image" Target="../media/image36.svg"/></Relationships>
</file>

<file path=ppt/slides/_rels/slide1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1.xml"/><Relationship Id="rId1" Type="http://schemas.openxmlformats.org/officeDocument/2006/relationships/slideLayout" Target="../slideLayouts/slideLayout12.xml"/><Relationship Id="rId5" Type="http://schemas.openxmlformats.org/officeDocument/2006/relationships/image" Target="../media/image162.emf"/><Relationship Id="rId4" Type="http://schemas.openxmlformats.org/officeDocument/2006/relationships/chart" Target="../charts/chart73.xml"/></Relationships>
</file>

<file path=ppt/slides/_rels/slide1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2.xml"/><Relationship Id="rId1" Type="http://schemas.openxmlformats.org/officeDocument/2006/relationships/slideLayout" Target="../slideLayouts/slideLayout12.xml"/><Relationship Id="rId5" Type="http://schemas.openxmlformats.org/officeDocument/2006/relationships/image" Target="../media/image163.emf"/><Relationship Id="rId4" Type="http://schemas.openxmlformats.org/officeDocument/2006/relationships/chart" Target="../charts/chart74.xml"/></Relationships>
</file>

<file path=ppt/slides/_rels/slide12.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chart" Target="../charts/chart5.xml"/><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chart" Target="../charts/chart8.xml"/><Relationship Id="rId7"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emf"/><Relationship Id="rId4" Type="http://schemas.openxmlformats.org/officeDocument/2006/relationships/image" Target="../media/image23.png"/><Relationship Id="rId9" Type="http://schemas.openxmlformats.org/officeDocument/2006/relationships/image" Target="../media/image28.gif"/></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hart" Target="../charts/chart9.xml"/><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gif"/><Relationship Id="rId11" Type="http://schemas.openxmlformats.org/officeDocument/2006/relationships/image" Target="../media/image37.png"/><Relationship Id="rId5" Type="http://schemas.openxmlformats.org/officeDocument/2006/relationships/image" Target="../media/image31.jp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chart" Target="../charts/chart11.xml"/><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emf"/><Relationship Id="rId4" Type="http://schemas.openxmlformats.org/officeDocument/2006/relationships/image" Target="../media/image42.pn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chart" Target="../charts/chart12.xml"/><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2.emf"/></Relationships>
</file>

<file path=ppt/slides/_rels/slide26.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chart" Target="../charts/chart13.xml"/><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54.emf"/><Relationship Id="rId4" Type="http://schemas.openxmlformats.org/officeDocument/2006/relationships/image" Target="../media/image27.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image" Target="../media/image55.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1.jp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hart" Target="../charts/chart16.xml"/><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59.emf"/><Relationship Id="rId4" Type="http://schemas.openxmlformats.org/officeDocument/2006/relationships/image" Target="../media/image42.pn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chart" Target="../charts/chart17.xml"/><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61.emf"/></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chart" Target="../charts/chart18.xml"/><Relationship Id="rId7" Type="http://schemas.openxmlformats.org/officeDocument/2006/relationships/image" Target="../media/image26.gi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62.emf"/><Relationship Id="rId4" Type="http://schemas.openxmlformats.org/officeDocument/2006/relationships/image" Target="../media/image23.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hart" Target="../charts/chart19.xml"/><Relationship Id="rId7" Type="http://schemas.openxmlformats.org/officeDocument/2006/relationships/image" Target="../media/image33.png"/><Relationship Id="rId12" Type="http://schemas.openxmlformats.org/officeDocument/2006/relationships/image" Target="../media/image63.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2.gif"/><Relationship Id="rId11" Type="http://schemas.openxmlformats.org/officeDocument/2006/relationships/image" Target="../media/image37.png"/><Relationship Id="rId5" Type="http://schemas.openxmlformats.org/officeDocument/2006/relationships/image" Target="../media/image31.jp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hart" Target="../charts/chart21.xml"/><Relationship Id="rId7"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67.emf"/><Relationship Id="rId4" Type="http://schemas.openxmlformats.org/officeDocument/2006/relationships/image" Target="../media/image42.png"/><Relationship Id="rId9"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22.xml"/><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68.emf"/></Relationships>
</file>

<file path=ppt/slides/_rels/slide4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chart" Target="../charts/chart23.xml"/><Relationship Id="rId7" Type="http://schemas.openxmlformats.org/officeDocument/2006/relationships/image" Target="../media/image26.gi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9.png"/><Relationship Id="rId9" Type="http://schemas.openxmlformats.org/officeDocument/2006/relationships/image" Target="../media/image70.emf"/></Relationships>
</file>

<file path=ppt/slides/_rels/slide4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chart" Target="../charts/chart24.xml"/><Relationship Id="rId7"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2.gif"/><Relationship Id="rId11" Type="http://schemas.openxmlformats.org/officeDocument/2006/relationships/image" Target="../media/image71.emf"/><Relationship Id="rId5" Type="http://schemas.openxmlformats.org/officeDocument/2006/relationships/image" Target="../media/image31.jpg"/><Relationship Id="rId10"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36.svg"/></Relationships>
</file>

<file path=ppt/slides/_rels/slide4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4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hart" Target="../charts/chart27.xml"/><Relationship Id="rId7"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6.png"/><Relationship Id="rId10" Type="http://schemas.openxmlformats.org/officeDocument/2006/relationships/image" Target="../media/image75.emf"/><Relationship Id="rId4" Type="http://schemas.openxmlformats.org/officeDocument/2006/relationships/image" Target="../media/image43.png"/><Relationship Id="rId9" Type="http://schemas.openxmlformats.org/officeDocument/2006/relationships/image" Target="../media/image45.png"/></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chart" Target="../charts/chart28.xml"/><Relationship Id="rId7"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78.emf"/><Relationship Id="rId4" Type="http://schemas.openxmlformats.org/officeDocument/2006/relationships/image" Target="../media/image76.png"/><Relationship Id="rId9" Type="http://schemas.openxmlformats.org/officeDocument/2006/relationships/image" Target="../media/image60.png"/></Relationships>
</file>

<file path=ppt/slides/_rels/slide5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chart" Target="../charts/chart29.xml"/><Relationship Id="rId7"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png"/><Relationship Id="rId10" Type="http://schemas.openxmlformats.org/officeDocument/2006/relationships/image" Target="../media/image80.emf"/><Relationship Id="rId4" Type="http://schemas.openxmlformats.org/officeDocument/2006/relationships/image" Target="../media/image79.png"/><Relationship Id="rId9"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chart" Target="../charts/chart30.xml"/><Relationship Id="rId7" Type="http://schemas.openxmlformats.org/officeDocument/2006/relationships/image" Target="../media/image81.em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1.jpg"/></Relationships>
</file>

<file path=ppt/slides/_rels/slide5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chart" Target="../charts/chart31.xml"/><Relationship Id="rId7"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emf"/><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1.emf"/><Relationship Id="rId4" Type="http://schemas.openxmlformats.org/officeDocument/2006/relationships/package" Target="../embeddings/Microsoft_Excel_Macro-Enabled_Worksheet.xlsm"/></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93.emf"/><Relationship Id="rId4" Type="http://schemas.openxmlformats.org/officeDocument/2006/relationships/chart" Target="../charts/chart32.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chart" Target="../charts/chart33.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www.rbc.com/newsroom/news/index.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95.emf"/><Relationship Id="rId4" Type="http://schemas.openxmlformats.org/officeDocument/2006/relationships/chart" Target="../charts/chart34.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chart" Target="../charts/chart35.xml"/></Relationships>
</file>

<file path=ppt/slides/_rels/slide66.xml.rels><?xml version="1.0" encoding="UTF-8" standalone="yes"?>
<Relationships xmlns="http://schemas.openxmlformats.org/package/2006/relationships"><Relationship Id="rId3" Type="http://schemas.openxmlformats.org/officeDocument/2006/relationships/hyperlink" Target="https://www.td.com/ca/en/personal-banking/products/mortgages/first-time-home-buyer/pre-approval/"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td.mediaroom.com/" TargetMode="External"/><Relationship Id="rId5" Type="http://schemas.openxmlformats.org/officeDocument/2006/relationships/image" Target="../media/image94.png"/><Relationship Id="rId4" Type="http://schemas.openxmlformats.org/officeDocument/2006/relationships/hyperlink" Target="https://tools.td.com/mortgage-affordability-calculator/"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97.emf"/><Relationship Id="rId4" Type="http://schemas.openxmlformats.org/officeDocument/2006/relationships/chart" Target="../charts/chart36.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chart" Target="../charts/chart37.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media.scotiabank.com/cdaen/"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99.emf"/><Relationship Id="rId4" Type="http://schemas.openxmlformats.org/officeDocument/2006/relationships/chart" Target="../charts/chart38.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chart" Target="../charts/chart39.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hyperlink" Target="https://www.cibc.com/ca/media-centre/news-releases.htm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101.emf"/><Relationship Id="rId4" Type="http://schemas.openxmlformats.org/officeDocument/2006/relationships/chart" Target="../charts/chart40.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chart" Target="../charts/chart41.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newsroom.bmo.co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103.emf"/><Relationship Id="rId4" Type="http://schemas.openxmlformats.org/officeDocument/2006/relationships/chart" Target="../charts/chart42.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chart" Target="../charts/chart43.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www.desjardins.com/ca/about-us/newsroom/press-releases/" TargetMode="External"/></Relationships>
</file>

<file path=ppt/slides/_rels/slide79.xml.rels><?xml version="1.0" encoding="UTF-8" standalone="yes"?>
<Relationships xmlns="http://schemas.openxmlformats.org/package/2006/relationships"><Relationship Id="rId13" Type="http://schemas.openxmlformats.org/officeDocument/2006/relationships/image" Target="../media/image114.png"/><Relationship Id="rId18" Type="http://schemas.openxmlformats.org/officeDocument/2006/relationships/image" Target="../media/image119.png"/><Relationship Id="rId26" Type="http://schemas.openxmlformats.org/officeDocument/2006/relationships/image" Target="../media/image127.png"/><Relationship Id="rId3" Type="http://schemas.openxmlformats.org/officeDocument/2006/relationships/image" Target="../media/image104.png"/><Relationship Id="rId21" Type="http://schemas.openxmlformats.org/officeDocument/2006/relationships/image" Target="../media/image122.png"/><Relationship Id="rId34" Type="http://schemas.openxmlformats.org/officeDocument/2006/relationships/image" Target="../media/image134.emf"/><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6.png"/><Relationship Id="rId33" Type="http://schemas.openxmlformats.org/officeDocument/2006/relationships/chart" Target="../charts/chart44.xml"/><Relationship Id="rId2" Type="http://schemas.openxmlformats.org/officeDocument/2006/relationships/notesSlide" Target="../notesSlides/notesSlide77.xml"/><Relationship Id="rId16" Type="http://schemas.openxmlformats.org/officeDocument/2006/relationships/image" Target="../media/image117.png"/><Relationship Id="rId20" Type="http://schemas.openxmlformats.org/officeDocument/2006/relationships/image" Target="../media/image121.png"/><Relationship Id="rId29" Type="http://schemas.openxmlformats.org/officeDocument/2006/relationships/image" Target="../media/image130.png"/><Relationship Id="rId1" Type="http://schemas.openxmlformats.org/officeDocument/2006/relationships/slideLayout" Target="../slideLayouts/slideLayout12.xml"/><Relationship Id="rId6" Type="http://schemas.openxmlformats.org/officeDocument/2006/relationships/image" Target="../media/image107.png"/><Relationship Id="rId11" Type="http://schemas.openxmlformats.org/officeDocument/2006/relationships/image" Target="../media/image112.png"/><Relationship Id="rId24" Type="http://schemas.openxmlformats.org/officeDocument/2006/relationships/image" Target="../media/image125.png"/><Relationship Id="rId32" Type="http://schemas.openxmlformats.org/officeDocument/2006/relationships/image" Target="../media/image133.pn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29.png"/><Relationship Id="rId10" Type="http://schemas.openxmlformats.org/officeDocument/2006/relationships/image" Target="../media/image111.png"/><Relationship Id="rId19" Type="http://schemas.openxmlformats.org/officeDocument/2006/relationships/image" Target="../media/image120.png"/><Relationship Id="rId31" Type="http://schemas.openxmlformats.org/officeDocument/2006/relationships/image" Target="../media/image132.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23.png"/><Relationship Id="rId27" Type="http://schemas.openxmlformats.org/officeDocument/2006/relationships/image" Target="../media/image128.png"/><Relationship Id="rId30" Type="http://schemas.openxmlformats.org/officeDocument/2006/relationships/image" Target="../media/image131.png"/><Relationship Id="rId8"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chart" Target="../charts/chart45.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s://www.nbc.ca/en/about-us.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0.xml"/><Relationship Id="rId1" Type="http://schemas.openxmlformats.org/officeDocument/2006/relationships/slideLayout" Target="../slideLayouts/slideLayout12.xml"/><Relationship Id="rId5" Type="http://schemas.openxmlformats.org/officeDocument/2006/relationships/image" Target="../media/image136.emf"/><Relationship Id="rId4" Type="http://schemas.openxmlformats.org/officeDocument/2006/relationships/chart" Target="../charts/chart46.xml"/></Relationships>
</file>

<file path=ppt/slides/_rels/slide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chart" Target="../charts/chart47.xml"/></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www.about.hsbc.ca/news-and-media"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3.xml"/><Relationship Id="rId1" Type="http://schemas.openxmlformats.org/officeDocument/2006/relationships/slideLayout" Target="../slideLayouts/slideLayout12.xml"/><Relationship Id="rId5" Type="http://schemas.openxmlformats.org/officeDocument/2006/relationships/image" Target="../media/image138.emf"/><Relationship Id="rId4" Type="http://schemas.openxmlformats.org/officeDocument/2006/relationships/chart" Target="../charts/chart48.xml"/></Relationships>
</file>

<file path=ppt/slides/_rels/slide8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chart" Target="../charts/chart49.xml"/></Relationships>
</file>

<file path=ppt/slides/_rels/slide8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laurentianbank.mediaroom.com/"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6.xml"/><Relationship Id="rId1" Type="http://schemas.openxmlformats.org/officeDocument/2006/relationships/slideLayout" Target="../slideLayouts/slideLayout12.xml"/><Relationship Id="rId6" Type="http://schemas.openxmlformats.org/officeDocument/2006/relationships/image" Target="../media/image141.emf"/><Relationship Id="rId5" Type="http://schemas.openxmlformats.org/officeDocument/2006/relationships/chart" Target="../charts/chart50.xml"/><Relationship Id="rId4" Type="http://schemas.openxmlformats.org/officeDocument/2006/relationships/image" Target="../media/image140.svg"/></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chart" Target="../charts/chart51.xml"/><Relationship Id="rId4" Type="http://schemas.openxmlformats.org/officeDocument/2006/relationships/image" Target="../media/image140.sv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90.xml.rels><?xml version="1.0" encoding="UTF-8" standalone="yes"?>
<Relationships xmlns="http://schemas.openxmlformats.org/package/2006/relationships"><Relationship Id="rId3" Type="http://schemas.openxmlformats.org/officeDocument/2006/relationships/hyperlink" Target="http://www.cwbankgroup.com/news-and-events"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40.svg"/><Relationship Id="rId4" Type="http://schemas.openxmlformats.org/officeDocument/2006/relationships/image" Target="../media/image13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9.xml"/><Relationship Id="rId1" Type="http://schemas.openxmlformats.org/officeDocument/2006/relationships/slideLayout" Target="../slideLayouts/slideLayout12.xml"/><Relationship Id="rId5" Type="http://schemas.openxmlformats.org/officeDocument/2006/relationships/image" Target="../media/image143.emf"/><Relationship Id="rId4" Type="http://schemas.openxmlformats.org/officeDocument/2006/relationships/chart" Target="../charts/chart52.xml"/></Relationships>
</file>

<file path=ppt/slides/_rels/slide9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chart" Target="../charts/chart53.xml"/></Relationships>
</file>

<file path=ppt/slides/_rels/slide9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91.xml"/><Relationship Id="rId1" Type="http://schemas.openxmlformats.org/officeDocument/2006/relationships/slideLayout" Target="../slideLayouts/slideLayout12.xml"/><Relationship Id="rId5" Type="http://schemas.openxmlformats.org/officeDocument/2006/relationships/image" Target="../media/image145.emf"/><Relationship Id="rId4" Type="http://schemas.openxmlformats.org/officeDocument/2006/relationships/chart" Target="../charts/chart54.xml"/></Relationships>
</file>

<file path=ppt/slides/_rels/slide95.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92.xml"/><Relationship Id="rId1" Type="http://schemas.openxmlformats.org/officeDocument/2006/relationships/slideLayout" Target="../slideLayouts/slideLayout12.xml"/><Relationship Id="rId5" Type="http://schemas.openxmlformats.org/officeDocument/2006/relationships/chart" Target="../charts/chart56.xml"/><Relationship Id="rId4" Type="http://schemas.openxmlformats.org/officeDocument/2006/relationships/chart" Target="../charts/chart55.xml"/></Relationships>
</file>

<file path=ppt/slides/_rels/slide96.xml.rels><?xml version="1.0" encoding="UTF-8" standalone="yes"?>
<Relationships xmlns="http://schemas.openxmlformats.org/package/2006/relationships"><Relationship Id="rId3" Type="http://schemas.openxmlformats.org/officeDocument/2006/relationships/hyperlink" Target="http://eqbank.investorroom.com/news-releases"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44.jpg"/></Relationships>
</file>

<file path=ppt/slides/_rels/slide97.xml.rels><?xml version="1.0" encoding="UTF-8" standalone="yes"?>
<Relationships xmlns="http://schemas.openxmlformats.org/package/2006/relationships"><Relationship Id="rId3" Type="http://schemas.openxmlformats.org/officeDocument/2006/relationships/image" Target="../media/image146.jpg"/><Relationship Id="rId7" Type="http://schemas.openxmlformats.org/officeDocument/2006/relationships/image" Target="../media/image147.emf"/><Relationship Id="rId2" Type="http://schemas.openxmlformats.org/officeDocument/2006/relationships/notesSlide" Target="../notesSlides/notesSlide94.xml"/><Relationship Id="rId1" Type="http://schemas.openxmlformats.org/officeDocument/2006/relationships/slideLayout" Target="../slideLayouts/slideLayout12.xml"/><Relationship Id="rId6" Type="http://schemas.openxmlformats.org/officeDocument/2006/relationships/chart" Target="../charts/chart57.xml"/><Relationship Id="rId5" Type="http://schemas.openxmlformats.org/officeDocument/2006/relationships/hyperlink" Target="https://www.manulifebank.ca/support/customer/online-banking.html" TargetMode="External"/><Relationship Id="rId4" Type="http://schemas.openxmlformats.org/officeDocument/2006/relationships/hyperlink" Target="https://www.manulifebank.ca/support/customer/mobile-banking.html"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chart" Target="../charts/chart58.xml"/></Relationships>
</file>

<file path=ppt/slides/_rels/slide99.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hyperlink" Target="http://www.manulife.com/public/news/list/0,,lang=en&amp;navId=630002&amp;year=2016&amp;category=0&amp;country=1,00.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subTitle" idx="1"/>
          </p:nvPr>
        </p:nvSpPr>
        <p:spPr>
          <a:xfrm>
            <a:off x="1231460" y="3276600"/>
            <a:ext cx="7010400" cy="1600200"/>
          </a:xfrm>
        </p:spPr>
        <p:txBody>
          <a:bodyPr>
            <a:normAutofit/>
          </a:bodyPr>
          <a:lstStyle/>
          <a:p>
            <a:pPr algn="ctr" eaLnBrk="1" hangingPunct="1"/>
            <a:endParaRPr lang="en-US" sz="1400" dirty="0"/>
          </a:p>
          <a:p>
            <a:pPr algn="ctr" eaLnBrk="1" hangingPunct="1"/>
            <a:r>
              <a:rPr lang="en-US" sz="1400" dirty="0"/>
              <a:t>Change in Share Analysis</a:t>
            </a:r>
          </a:p>
          <a:p>
            <a:pPr algn="ctr" eaLnBrk="1" hangingPunct="1"/>
            <a:r>
              <a:rPr lang="en-US" sz="1400" dirty="0"/>
              <a:t>February 2020</a:t>
            </a:r>
          </a:p>
        </p:txBody>
      </p:sp>
      <p:sp>
        <p:nvSpPr>
          <p:cNvPr id="17410" name="Rectangle 6"/>
          <p:cNvSpPr>
            <a:spLocks noGrp="1" noChangeArrowheads="1"/>
          </p:cNvSpPr>
          <p:nvPr>
            <p:ph type="sldNum" sz="quarter" idx="11"/>
          </p:nvPr>
        </p:nvSpPr>
        <p:spPr>
          <a:noFill/>
          <a:ln>
            <a:miter lim="800000"/>
            <a:headEnd/>
            <a:tailEnd/>
          </a:ln>
        </p:spPr>
        <p:txBody>
          <a:bodyPr/>
          <a:lstStyle/>
          <a:p>
            <a:fld id="{039AE265-C8F7-4843-97BA-6A0226AA70CD}" type="slidenum">
              <a:rPr lang="en-US" smtClean="0"/>
              <a:pPr/>
              <a:t>1</a:t>
            </a:fld>
            <a:endParaRPr lang="en-US" dirty="0"/>
          </a:p>
        </p:txBody>
      </p:sp>
      <p:sp>
        <p:nvSpPr>
          <p:cNvPr id="17413" name="Text Box 5"/>
          <p:cNvSpPr txBox="1">
            <a:spLocks noChangeArrowheads="1"/>
          </p:cNvSpPr>
          <p:nvPr/>
        </p:nvSpPr>
        <p:spPr bwMode="auto">
          <a:xfrm>
            <a:off x="533400" y="4648200"/>
            <a:ext cx="3266640" cy="1415772"/>
          </a:xfrm>
          <a:prstGeom prst="rect">
            <a:avLst/>
          </a:prstGeom>
          <a:noFill/>
          <a:ln w="9525">
            <a:noFill/>
            <a:miter lim="800000"/>
            <a:headEnd/>
            <a:tailEnd/>
          </a:ln>
        </p:spPr>
        <p:txBody>
          <a:bodyPr wrap="none">
            <a:spAutoFit/>
          </a:bodyPr>
          <a:lstStyle/>
          <a:p>
            <a:pPr eaLnBrk="0" hangingPunct="0"/>
            <a:r>
              <a:rPr lang="en-US" sz="1400" b="1" dirty="0">
                <a:solidFill>
                  <a:srgbClr val="7F7F7F"/>
                </a:solidFill>
              </a:rPr>
              <a:t>McVay and Associates Limited</a:t>
            </a:r>
          </a:p>
          <a:p>
            <a:pPr eaLnBrk="0" hangingPunct="0"/>
            <a:r>
              <a:rPr lang="en-US" dirty="0">
                <a:solidFill>
                  <a:srgbClr val="7F7F7F"/>
                </a:solidFill>
              </a:rPr>
              <a:t>53 Parkinson Road</a:t>
            </a:r>
          </a:p>
          <a:p>
            <a:pPr eaLnBrk="0" hangingPunct="0"/>
            <a:r>
              <a:rPr lang="en-US" dirty="0">
                <a:solidFill>
                  <a:srgbClr val="7F7F7F"/>
                </a:solidFill>
              </a:rPr>
              <a:t>Markham, Ontario</a:t>
            </a:r>
          </a:p>
          <a:p>
            <a:pPr eaLnBrk="0" hangingPunct="0"/>
            <a:r>
              <a:rPr lang="en-US" dirty="0">
                <a:solidFill>
                  <a:srgbClr val="7F7F7F"/>
                </a:solidFill>
              </a:rPr>
              <a:t>L3P 4G6</a:t>
            </a:r>
          </a:p>
          <a:p>
            <a:pPr eaLnBrk="0" hangingPunct="0"/>
            <a:r>
              <a:rPr lang="en-US" dirty="0">
                <a:solidFill>
                  <a:srgbClr val="7F7F7F"/>
                </a:solidFill>
              </a:rPr>
              <a:t>(416) 575-5580</a:t>
            </a:r>
          </a:p>
          <a:p>
            <a:pPr eaLnBrk="0" hangingPunct="0"/>
            <a:r>
              <a:rPr lang="en-US" dirty="0">
                <a:solidFill>
                  <a:srgbClr val="7F7F7F"/>
                </a:solidFill>
              </a:rPr>
              <a:t>Fax: (647) 933-0899</a:t>
            </a:r>
          </a:p>
          <a:p>
            <a:pPr eaLnBrk="0" hangingPunct="0"/>
            <a:r>
              <a:rPr lang="en-US" dirty="0">
                <a:solidFill>
                  <a:srgbClr val="7F7F7F"/>
                </a:solidFill>
              </a:rPr>
              <a:t>david.mcvay@mcvayandassociates.com</a:t>
            </a:r>
          </a:p>
        </p:txBody>
      </p:sp>
      <p:sp>
        <p:nvSpPr>
          <p:cNvPr id="5" name="Title 4">
            <a:extLst>
              <a:ext uri="{FF2B5EF4-FFF2-40B4-BE49-F238E27FC236}">
                <a16:creationId xmlns:a16="http://schemas.microsoft.com/office/drawing/2014/main" id="{A2662579-A5F4-8C40-8609-9B96398DA49D}"/>
              </a:ext>
            </a:extLst>
          </p:cNvPr>
          <p:cNvSpPr>
            <a:spLocks noGrp="1"/>
          </p:cNvSpPr>
          <p:nvPr>
            <p:ph type="ctrTitle"/>
          </p:nvPr>
        </p:nvSpPr>
        <p:spPr/>
        <p:txBody>
          <a:bodyPr/>
          <a:lstStyle/>
          <a:p>
            <a:r>
              <a:rPr lang="en-US" b="1" dirty="0"/>
              <a:t>Banks and Trusts</a:t>
            </a:r>
            <a:br>
              <a:rPr lang="en-US" b="1" dirty="0"/>
            </a:br>
            <a:r>
              <a:rPr lang="en-US" b="1" dirty="0"/>
              <a:t>2020 Personal Banking Product Market Share</a:t>
            </a:r>
            <a:endParaRPr lang="en-US" dirty="0"/>
          </a:p>
        </p:txBody>
      </p:sp>
      <p:sp>
        <p:nvSpPr>
          <p:cNvPr id="6" name="Rectangle 5">
            <a:extLst>
              <a:ext uri="{FF2B5EF4-FFF2-40B4-BE49-F238E27FC236}">
                <a16:creationId xmlns:a16="http://schemas.microsoft.com/office/drawing/2014/main" id="{6017DB0D-80EB-C741-B36F-FE6B73544BFC}"/>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3" name="Rectangle 2"/>
          <p:cNvSpPr>
            <a:spLocks noGrp="1" noChangeArrowheads="1"/>
          </p:cNvSpPr>
          <p:nvPr>
            <p:ph type="title"/>
          </p:nvPr>
        </p:nvSpPr>
        <p:spPr>
          <a:xfrm>
            <a:off x="457200" y="0"/>
            <a:ext cx="4267200" cy="1600200"/>
          </a:xfrm>
        </p:spPr>
        <p:txBody>
          <a:bodyPr/>
          <a:lstStyle/>
          <a:p>
            <a:pPr eaLnBrk="1" hangingPunct="1"/>
            <a:r>
              <a:rPr lang="en-US" dirty="0"/>
              <a:t>Full-Service Bank Total Personal Share – 5 Year Share Change</a:t>
            </a:r>
          </a:p>
        </p:txBody>
      </p:sp>
      <p:sp>
        <p:nvSpPr>
          <p:cNvPr id="701442" name="Slide Number Placeholder 4"/>
          <p:cNvSpPr>
            <a:spLocks noGrp="1"/>
          </p:cNvSpPr>
          <p:nvPr>
            <p:ph type="sldNum" sz="quarter" idx="12"/>
          </p:nvPr>
        </p:nvSpPr>
        <p:spPr>
          <a:noFill/>
          <a:ln>
            <a:miter lim="800000"/>
            <a:headEnd/>
            <a:tailEnd/>
          </a:ln>
        </p:spPr>
        <p:txBody>
          <a:bodyPr/>
          <a:lstStyle/>
          <a:p>
            <a:fld id="{3055E8BD-B052-4170-879E-175F2950A789}" type="slidenum">
              <a:rPr lang="en-US" smtClean="0"/>
              <a:pPr/>
              <a:t>10</a:t>
            </a:fld>
            <a:endParaRPr lang="en-US" dirty="0"/>
          </a:p>
        </p:txBody>
      </p:sp>
      <p:sp>
        <p:nvSpPr>
          <p:cNvPr id="7" name="TextBox 6">
            <a:extLst>
              <a:ext uri="{FF2B5EF4-FFF2-40B4-BE49-F238E27FC236}">
                <a16:creationId xmlns:a16="http://schemas.microsoft.com/office/drawing/2014/main" id="{53CFCB9B-B88F-9B43-AABB-D7AAB1D3D3A8}"/>
              </a:ext>
            </a:extLst>
          </p:cNvPr>
          <p:cNvSpPr txBox="1"/>
          <p:nvPr/>
        </p:nvSpPr>
        <p:spPr>
          <a:xfrm>
            <a:off x="6858000" y="381000"/>
            <a:ext cx="1614545" cy="276999"/>
          </a:xfrm>
          <a:prstGeom prst="rect">
            <a:avLst/>
          </a:prstGeom>
          <a:noFill/>
        </p:spPr>
        <p:txBody>
          <a:bodyPr wrap="none" rtlCol="0">
            <a:spAutoFit/>
          </a:bodyPr>
          <a:lstStyle/>
          <a:p>
            <a:r>
              <a:rPr lang="en-US" dirty="0"/>
              <a:t>Updated Quarterly</a:t>
            </a:r>
          </a:p>
        </p:txBody>
      </p:sp>
      <p:graphicFrame>
        <p:nvGraphicFramePr>
          <p:cNvPr id="8" name="Chart 7">
            <a:extLst>
              <a:ext uri="{FF2B5EF4-FFF2-40B4-BE49-F238E27FC236}">
                <a16:creationId xmlns:a16="http://schemas.microsoft.com/office/drawing/2014/main" id="{00000000-0008-0000-0800-000017000000}"/>
              </a:ext>
            </a:extLst>
          </p:cNvPr>
          <p:cNvGraphicFramePr>
            <a:graphicFrameLocks/>
          </p:cNvGraphicFramePr>
          <p:nvPr>
            <p:extLst>
              <p:ext uri="{D42A27DB-BD31-4B8C-83A1-F6EECF244321}">
                <p14:modId xmlns:p14="http://schemas.microsoft.com/office/powerpoint/2010/main" val="1500111700"/>
              </p:ext>
            </p:extLst>
          </p:nvPr>
        </p:nvGraphicFramePr>
        <p:xfrm>
          <a:off x="0" y="1752600"/>
          <a:ext cx="4114800" cy="44926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id="{56E714F9-ABF7-0D4E-872A-BD11AF0AE962}"/>
              </a:ext>
            </a:extLst>
          </p:cNvPr>
          <p:cNvGraphicFramePr>
            <a:graphicFrameLocks noGrp="1"/>
          </p:cNvGraphicFramePr>
          <p:nvPr>
            <p:extLst>
              <p:ext uri="{D42A27DB-BD31-4B8C-83A1-F6EECF244321}">
                <p14:modId xmlns:p14="http://schemas.microsoft.com/office/powerpoint/2010/main" val="1736839299"/>
              </p:ext>
            </p:extLst>
          </p:nvPr>
        </p:nvGraphicFramePr>
        <p:xfrm>
          <a:off x="4203700" y="4026474"/>
          <a:ext cx="4787900" cy="2155825"/>
        </p:xfrm>
        <a:graphic>
          <a:graphicData uri="http://schemas.openxmlformats.org/drawingml/2006/table">
            <a:tbl>
              <a:tblPr/>
              <a:tblGrid>
                <a:gridCol w="1406901">
                  <a:extLst>
                    <a:ext uri="{9D8B030D-6E8A-4147-A177-3AD203B41FA5}">
                      <a16:colId xmlns:a16="http://schemas.microsoft.com/office/drawing/2014/main" val="3655455242"/>
                    </a:ext>
                  </a:extLst>
                </a:gridCol>
                <a:gridCol w="941103">
                  <a:extLst>
                    <a:ext uri="{9D8B030D-6E8A-4147-A177-3AD203B41FA5}">
                      <a16:colId xmlns:a16="http://schemas.microsoft.com/office/drawing/2014/main" val="4289746523"/>
                    </a:ext>
                  </a:extLst>
                </a:gridCol>
                <a:gridCol w="697113">
                  <a:extLst>
                    <a:ext uri="{9D8B030D-6E8A-4147-A177-3AD203B41FA5}">
                      <a16:colId xmlns:a16="http://schemas.microsoft.com/office/drawing/2014/main" val="1622132234"/>
                    </a:ext>
                  </a:extLst>
                </a:gridCol>
                <a:gridCol w="522835">
                  <a:extLst>
                    <a:ext uri="{9D8B030D-6E8A-4147-A177-3AD203B41FA5}">
                      <a16:colId xmlns:a16="http://schemas.microsoft.com/office/drawing/2014/main" val="2639810515"/>
                    </a:ext>
                  </a:extLst>
                </a:gridCol>
                <a:gridCol w="522835">
                  <a:extLst>
                    <a:ext uri="{9D8B030D-6E8A-4147-A177-3AD203B41FA5}">
                      <a16:colId xmlns:a16="http://schemas.microsoft.com/office/drawing/2014/main" val="4143117395"/>
                    </a:ext>
                  </a:extLst>
                </a:gridCol>
                <a:gridCol w="697113">
                  <a:extLst>
                    <a:ext uri="{9D8B030D-6E8A-4147-A177-3AD203B41FA5}">
                      <a16:colId xmlns:a16="http://schemas.microsoft.com/office/drawing/2014/main" val="1922703439"/>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Full-Service Banks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1059D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252420"/>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059D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92832332"/>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Month  BP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6320391"/>
                  </a:ext>
                </a:extLst>
              </a:tr>
              <a:tr h="200025">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45407808"/>
                  </a:ext>
                </a:extLst>
              </a:tr>
              <a:tr h="177800">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683,112.0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80.89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94492785"/>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412,575.3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68.35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143583547"/>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1,095,687.3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75.66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1921887"/>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1,295,862.1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78.91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211000832"/>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230,219.6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92.12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622376508"/>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280,439.8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99.72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443898"/>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1,806,521.4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79.48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6400706"/>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2,902,208.8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77.99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effectLst/>
                          <a:latin typeface="Calibri" panose="020F0502020204030204"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6202937"/>
                  </a:ext>
                </a:extLst>
              </a:tr>
            </a:tbl>
          </a:graphicData>
        </a:graphic>
      </p:graphicFrame>
    </p:spTree>
    <p:extLst>
      <p:ext uri="{BB962C8B-B14F-4D97-AF65-F5344CB8AC3E}">
        <p14:creationId xmlns:p14="http://schemas.microsoft.com/office/powerpoint/2010/main" val="39403614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100</a:t>
            </a:fld>
            <a:endParaRPr lang="en-US"/>
          </a:p>
        </p:txBody>
      </p:sp>
      <p:pic>
        <p:nvPicPr>
          <p:cNvPr id="8" name="Picture 12" descr="Home Trust F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0"/>
            <a:ext cx="2177930" cy="693738"/>
          </a:xfrm>
          <a:prstGeom prst="rect">
            <a:avLst/>
          </a:prstGeom>
          <a:noFill/>
          <a:ln w="9525">
            <a:solidFill>
              <a:schemeClr val="tx1">
                <a:lumMod val="50000"/>
                <a:lumOff val="50000"/>
              </a:schemeClr>
            </a:solidFill>
            <a:miter lim="800000"/>
            <a:headEnd/>
            <a:tailEnd/>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828359DF-C305-524C-9E87-7B74161CCF98}"/>
              </a:ext>
            </a:extLst>
          </p:cNvPr>
          <p:cNvSpPr/>
          <p:nvPr/>
        </p:nvSpPr>
        <p:spPr>
          <a:xfrm>
            <a:off x="4495800" y="1680908"/>
            <a:ext cx="4572000" cy="2554545"/>
          </a:xfrm>
          <a:prstGeom prst="rect">
            <a:avLst/>
          </a:prstGeom>
        </p:spPr>
        <p:txBody>
          <a:bodyPr>
            <a:spAutoFit/>
          </a:bodyPr>
          <a:lstStyle/>
          <a:p>
            <a:r>
              <a:rPr lang="en-US" sz="1000" dirty="0">
                <a:solidFill>
                  <a:srgbClr val="003372"/>
                </a:solidFill>
                <a:latin typeface="+mj-lt"/>
              </a:rPr>
              <a:t>2019 Outlook (2018 Annual Report)</a:t>
            </a:r>
            <a:endParaRPr lang="en-US" sz="1000" dirty="0">
              <a:latin typeface="+mj-lt"/>
            </a:endParaRPr>
          </a:p>
          <a:p>
            <a:r>
              <a:rPr lang="en-US" sz="1000" dirty="0">
                <a:latin typeface="+mj-lt"/>
              </a:rPr>
              <a:t>The Company’s priorities are:</a:t>
            </a:r>
          </a:p>
          <a:p>
            <a:pPr marL="171450" indent="-171450">
              <a:buFont typeface="Arial" panose="020B0604020202020204" pitchFamily="34" charset="0"/>
              <a:buChar char="•"/>
            </a:pPr>
            <a:r>
              <a:rPr lang="en-US" sz="1000" dirty="0">
                <a:latin typeface="+mj-lt"/>
              </a:rPr>
              <a:t>To position the business for long-term leadership in the alternative lending industry within the framework of a sustainable risk culture. </a:t>
            </a:r>
          </a:p>
          <a:p>
            <a:pPr marL="628650" lvl="1" indent="-171450">
              <a:buFont typeface="Arial" panose="020B0604020202020204" pitchFamily="34" charset="0"/>
              <a:buChar char="•"/>
            </a:pPr>
            <a:r>
              <a:rPr lang="en-US" sz="1000" dirty="0">
                <a:latin typeface="+mj-lt"/>
              </a:rPr>
              <a:t>To achieve this, management is focused on offering competitive products, increasing outreach in the broker community and enhancing service experience through technological innovation and process re-engineering. </a:t>
            </a:r>
          </a:p>
          <a:p>
            <a:pPr marL="628650" lvl="1" indent="-171450">
              <a:buFont typeface="Arial" panose="020B0604020202020204" pitchFamily="34" charset="0"/>
              <a:buChar char="•"/>
            </a:pPr>
            <a:r>
              <a:rPr lang="en-US" sz="1000" dirty="0">
                <a:latin typeface="+mj-lt"/>
              </a:rPr>
              <a:t>The Company has undertaken a multi-year plan of investment in systems and technology (the “IT Roadmap”) to improve productivity and customer service for the long term. </a:t>
            </a:r>
          </a:p>
          <a:p>
            <a:pPr marL="171450" indent="-171450">
              <a:buFont typeface="Arial" panose="020B0604020202020204" pitchFamily="34" charset="0"/>
              <a:buChar char="•"/>
            </a:pPr>
            <a:r>
              <a:rPr lang="en-US" sz="1000" dirty="0">
                <a:latin typeface="+mj-lt"/>
              </a:rPr>
              <a:t>The Company will continue to source deposits from the public through investment dealers and deposit brokers and will continue to emphasize growth of its direct-to-consumer business, Oaken Financial. </a:t>
            </a:r>
          </a:p>
          <a:p>
            <a:pPr marL="171450" indent="-171450">
              <a:buFont typeface="Arial" panose="020B0604020202020204" pitchFamily="34" charset="0"/>
              <a:buChar char="•"/>
            </a:pPr>
            <a:endParaRPr lang="en-US" sz="1000" dirty="0">
              <a:latin typeface="+mj-lt"/>
            </a:endParaRPr>
          </a:p>
        </p:txBody>
      </p:sp>
      <p:sp>
        <p:nvSpPr>
          <p:cNvPr id="11" name="TextBox 10">
            <a:extLst>
              <a:ext uri="{FF2B5EF4-FFF2-40B4-BE49-F238E27FC236}">
                <a16:creationId xmlns:a16="http://schemas.microsoft.com/office/drawing/2014/main" id="{477F78FD-3B89-2B43-B2E1-AEDFA45D86D2}"/>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graphicFrame>
        <p:nvGraphicFramePr>
          <p:cNvPr id="9" name="Chart 8">
            <a:extLst>
              <a:ext uri="{FF2B5EF4-FFF2-40B4-BE49-F238E27FC236}">
                <a16:creationId xmlns:a16="http://schemas.microsoft.com/office/drawing/2014/main" id="{00000000-0008-0000-0500-000027000000}"/>
              </a:ext>
            </a:extLst>
          </p:cNvPr>
          <p:cNvGraphicFramePr>
            <a:graphicFrameLocks/>
          </p:cNvGraphicFramePr>
          <p:nvPr>
            <p:extLst>
              <p:ext uri="{D42A27DB-BD31-4B8C-83A1-F6EECF244321}">
                <p14:modId xmlns:p14="http://schemas.microsoft.com/office/powerpoint/2010/main" val="881006474"/>
              </p:ext>
            </p:extLst>
          </p:nvPr>
        </p:nvGraphicFramePr>
        <p:xfrm>
          <a:off x="144492" y="1693100"/>
          <a:ext cx="3924300" cy="4432300"/>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59AA13EA-64B5-4F0D-AB13-195C3BD54C56}"/>
              </a:ext>
            </a:extLst>
          </p:cNvPr>
          <p:cNvPicPr>
            <a:picLocks noChangeAspect="1"/>
          </p:cNvPicPr>
          <p:nvPr/>
        </p:nvPicPr>
        <p:blipFill>
          <a:blip r:embed="rId5"/>
          <a:stretch>
            <a:fillRect/>
          </a:stretch>
        </p:blipFill>
        <p:spPr>
          <a:xfrm>
            <a:off x="4366260" y="4015740"/>
            <a:ext cx="4549140" cy="2156460"/>
          </a:xfrm>
          <a:prstGeom prst="rect">
            <a:avLst/>
          </a:prstGeom>
        </p:spPr>
      </p:pic>
    </p:spTree>
    <p:extLst>
      <p:ext uri="{BB962C8B-B14F-4D97-AF65-F5344CB8AC3E}">
        <p14:creationId xmlns:p14="http://schemas.microsoft.com/office/powerpoint/2010/main" val="1586540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101</a:t>
            </a:fld>
            <a:endParaRPr lang="en-US"/>
          </a:p>
        </p:txBody>
      </p:sp>
      <p:pic>
        <p:nvPicPr>
          <p:cNvPr id="8" name="Picture 12" descr="Home Trust F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0"/>
            <a:ext cx="2177930" cy="693738"/>
          </a:xfrm>
          <a:prstGeom prst="rect">
            <a:avLst/>
          </a:prstGeom>
          <a:noFill/>
          <a:ln w="9525">
            <a:solidFill>
              <a:schemeClr val="tx1">
                <a:lumMod val="50000"/>
                <a:lumOff val="50000"/>
              </a:schemeClr>
            </a:solidFill>
            <a:miter lim="800000"/>
            <a:headEnd/>
            <a:tailEnd/>
          </a:ln>
          <a:effectLst>
            <a:outerShdw blurRad="50800" dist="38100" dir="2700000" algn="tl" rotWithShape="0">
              <a:srgbClr val="000000">
                <a:alpha val="43000"/>
              </a:srgbClr>
            </a:outerShdw>
          </a:effectLst>
        </p:spPr>
      </p:pic>
      <p:sp>
        <p:nvSpPr>
          <p:cNvPr id="7" name="Title 1">
            <a:extLst>
              <a:ext uri="{FF2B5EF4-FFF2-40B4-BE49-F238E27FC236}">
                <a16:creationId xmlns:a16="http://schemas.microsoft.com/office/drawing/2014/main" id="{B2BDE952-2BB1-3A4A-8E18-E31E58F83870}"/>
              </a:ext>
            </a:extLst>
          </p:cNvPr>
          <p:cNvSpPr txBox="1">
            <a:spLocks/>
          </p:cNvSpPr>
          <p:nvPr/>
        </p:nvSpPr>
        <p:spPr>
          <a:xfrm>
            <a:off x="33528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11" name="TextBox 10">
            <a:extLst>
              <a:ext uri="{FF2B5EF4-FFF2-40B4-BE49-F238E27FC236}">
                <a16:creationId xmlns:a16="http://schemas.microsoft.com/office/drawing/2014/main" id="{686D35C3-FBF5-2B4D-BC78-87476B0A1F6C}"/>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10" name="Chart 9">
            <a:extLst>
              <a:ext uri="{FF2B5EF4-FFF2-40B4-BE49-F238E27FC236}">
                <a16:creationId xmlns:a16="http://schemas.microsoft.com/office/drawing/2014/main" id="{00000000-0008-0000-0800-000037000000}"/>
              </a:ext>
            </a:extLst>
          </p:cNvPr>
          <p:cNvGraphicFramePr>
            <a:graphicFrameLocks/>
          </p:cNvGraphicFramePr>
          <p:nvPr>
            <p:extLst>
              <p:ext uri="{D42A27DB-BD31-4B8C-83A1-F6EECF244321}">
                <p14:modId xmlns:p14="http://schemas.microsoft.com/office/powerpoint/2010/main" val="3521204283"/>
              </p:ext>
            </p:extLst>
          </p:nvPr>
        </p:nvGraphicFramePr>
        <p:xfrm>
          <a:off x="0" y="1629198"/>
          <a:ext cx="4025900" cy="4529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B5525076-F927-F54B-AEA6-C81B06079B07}"/>
              </a:ext>
            </a:extLst>
          </p:cNvPr>
          <p:cNvGraphicFramePr>
            <a:graphicFrameLocks noGrp="1"/>
          </p:cNvGraphicFramePr>
          <p:nvPr>
            <p:extLst>
              <p:ext uri="{D42A27DB-BD31-4B8C-83A1-F6EECF244321}">
                <p14:modId xmlns:p14="http://schemas.microsoft.com/office/powerpoint/2010/main" val="855443354"/>
              </p:ext>
            </p:extLst>
          </p:nvPr>
        </p:nvGraphicFramePr>
        <p:xfrm>
          <a:off x="4191000" y="4013192"/>
          <a:ext cx="4787900" cy="2168525"/>
        </p:xfrm>
        <a:graphic>
          <a:graphicData uri="http://schemas.openxmlformats.org/drawingml/2006/table">
            <a:tbl>
              <a:tblPr/>
              <a:tblGrid>
                <a:gridCol w="1406901">
                  <a:extLst>
                    <a:ext uri="{9D8B030D-6E8A-4147-A177-3AD203B41FA5}">
                      <a16:colId xmlns:a16="http://schemas.microsoft.com/office/drawing/2014/main" val="3523424940"/>
                    </a:ext>
                  </a:extLst>
                </a:gridCol>
                <a:gridCol w="941103">
                  <a:extLst>
                    <a:ext uri="{9D8B030D-6E8A-4147-A177-3AD203B41FA5}">
                      <a16:colId xmlns:a16="http://schemas.microsoft.com/office/drawing/2014/main" val="1288643822"/>
                    </a:ext>
                  </a:extLst>
                </a:gridCol>
                <a:gridCol w="697113">
                  <a:extLst>
                    <a:ext uri="{9D8B030D-6E8A-4147-A177-3AD203B41FA5}">
                      <a16:colId xmlns:a16="http://schemas.microsoft.com/office/drawing/2014/main" val="2451770358"/>
                    </a:ext>
                  </a:extLst>
                </a:gridCol>
                <a:gridCol w="522835">
                  <a:extLst>
                    <a:ext uri="{9D8B030D-6E8A-4147-A177-3AD203B41FA5}">
                      <a16:colId xmlns:a16="http://schemas.microsoft.com/office/drawing/2014/main" val="2363884952"/>
                    </a:ext>
                  </a:extLst>
                </a:gridCol>
                <a:gridCol w="522835">
                  <a:extLst>
                    <a:ext uri="{9D8B030D-6E8A-4147-A177-3AD203B41FA5}">
                      <a16:colId xmlns:a16="http://schemas.microsoft.com/office/drawing/2014/main" val="2789883655"/>
                    </a:ext>
                  </a:extLst>
                </a:gridCol>
                <a:gridCol w="697113">
                  <a:extLst>
                    <a:ext uri="{9D8B030D-6E8A-4147-A177-3AD203B41FA5}">
                      <a16:colId xmlns:a16="http://schemas.microsoft.com/office/drawing/2014/main" val="1733495970"/>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Home Trust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558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924991"/>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558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46010866"/>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924765"/>
                  </a:ext>
                </a:extLst>
              </a:tr>
              <a:tr h="1905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97334158"/>
                  </a:ext>
                </a:extLst>
              </a:tr>
              <a:tr h="20002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700.8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0.08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66.9%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9C0006"/>
                          </a:solidFill>
                          <a:effectLst/>
                          <a:latin typeface="Calibri" panose="020F0502020204030204" pitchFamily="34" charset="0"/>
                        </a:rPr>
                        <a:t>-34.6%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1194448884"/>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12,798.6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322652201"/>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13,499.5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-20.5%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342014626"/>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15,078.7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0.92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-31.1%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3872370020"/>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431.3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0.17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19.3%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13.6%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extLst>
                  <a:ext uri="{0D108BD9-81ED-4DB2-BD59-A6C34878D82A}">
                    <a16:rowId xmlns:a16="http://schemas.microsoft.com/office/drawing/2014/main" val="3822943282"/>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317.5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006100"/>
                          </a:solidFill>
                          <a:effectLst/>
                          <a:latin typeface="Calibri" panose="020F0502020204030204" pitchFamily="34" charset="0"/>
                        </a:rPr>
                        <a:t>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088898324"/>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15,827.5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0.70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-28.1%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511882671"/>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29,327.0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9C0006"/>
                          </a:solidFill>
                          <a:effectLst/>
                          <a:latin typeface="Calibri" panose="020F0502020204030204" pitchFamily="34" charset="0"/>
                        </a:rPr>
                        <a:t>-24.7%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000671214"/>
                  </a:ext>
                </a:extLst>
              </a:tr>
            </a:tbl>
          </a:graphicData>
        </a:graphic>
      </p:graphicFrame>
    </p:spTree>
    <p:extLst>
      <p:ext uri="{BB962C8B-B14F-4D97-AF65-F5344CB8AC3E}">
        <p14:creationId xmlns:p14="http://schemas.microsoft.com/office/powerpoint/2010/main" val="35650396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102</a:t>
            </a:fld>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4401" y="373792"/>
            <a:ext cx="1828800" cy="1112108"/>
          </a:xfrm>
          <a:prstGeom prst="rect">
            <a:avLst/>
          </a:prstGeom>
        </p:spPr>
      </p:pic>
      <p:sp>
        <p:nvSpPr>
          <p:cNvPr id="9" name="TextBox 8"/>
          <p:cNvSpPr txBox="1"/>
          <p:nvPr/>
        </p:nvSpPr>
        <p:spPr>
          <a:xfrm>
            <a:off x="5155247" y="523992"/>
            <a:ext cx="3669018" cy="461665"/>
          </a:xfrm>
          <a:prstGeom prst="rect">
            <a:avLst/>
          </a:prstGeom>
          <a:noFill/>
        </p:spPr>
        <p:txBody>
          <a:bodyPr wrap="none" rtlCol="0">
            <a:spAutoFit/>
          </a:bodyPr>
          <a:lstStyle/>
          <a:p>
            <a:r>
              <a:rPr lang="en-US" dirty="0"/>
              <a:t>Home Bank results included with Home Trust</a:t>
            </a:r>
          </a:p>
          <a:p>
            <a:r>
              <a:rPr lang="en-US" dirty="0"/>
              <a:t>Oaken Financial is subsidiary of Home Bank</a:t>
            </a:r>
          </a:p>
        </p:txBody>
      </p:sp>
      <p:sp>
        <p:nvSpPr>
          <p:cNvPr id="11" name="TextBox 10">
            <a:extLst>
              <a:ext uri="{FF2B5EF4-FFF2-40B4-BE49-F238E27FC236}">
                <a16:creationId xmlns:a16="http://schemas.microsoft.com/office/drawing/2014/main" id="{B5EB3A9E-42F1-E54D-877F-5FFC11975EFD}"/>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4" name="TextBox 3">
            <a:extLst>
              <a:ext uri="{FF2B5EF4-FFF2-40B4-BE49-F238E27FC236}">
                <a16:creationId xmlns:a16="http://schemas.microsoft.com/office/drawing/2014/main" id="{87F254AF-1448-514F-A2DC-91E1668F5503}"/>
              </a:ext>
            </a:extLst>
          </p:cNvPr>
          <p:cNvSpPr txBox="1"/>
          <p:nvPr/>
        </p:nvSpPr>
        <p:spPr>
          <a:xfrm>
            <a:off x="4889500" y="1600200"/>
            <a:ext cx="3934765" cy="3016210"/>
          </a:xfrm>
          <a:prstGeom prst="rect">
            <a:avLst/>
          </a:prstGeom>
          <a:noFill/>
        </p:spPr>
        <p:txBody>
          <a:bodyPr wrap="square" rtlCol="0">
            <a:spAutoFit/>
          </a:bodyPr>
          <a:lstStyle/>
          <a:p>
            <a:r>
              <a:rPr lang="en-US" sz="1000" b="1" dirty="0"/>
              <a:t>Home Bank website January 2020</a:t>
            </a:r>
          </a:p>
          <a:p>
            <a:r>
              <a:rPr lang="en-US" sz="1000" b="1" dirty="0"/>
              <a:t>Home Bank </a:t>
            </a:r>
            <a:r>
              <a:rPr lang="en-US" sz="1000" dirty="0"/>
              <a:t>is a wholly owned subsidiary of Home Trust Company.  Through it’s various channels, Home Trust offers a wide range of financial services including residential mortgages, commercial mortgages, deposits, Visa cards and retail credit.</a:t>
            </a:r>
          </a:p>
          <a:p>
            <a:r>
              <a:rPr lang="en-US" sz="1000" b="1" dirty="0"/>
              <a:t>Oaken Financial </a:t>
            </a:r>
            <a:r>
              <a:rPr lang="en-US" sz="1000" dirty="0"/>
              <a:t>is a direct banking subsidiary of Home Bank and offers:</a:t>
            </a:r>
          </a:p>
          <a:p>
            <a:r>
              <a:rPr lang="en-US" sz="1000" b="1" dirty="0"/>
              <a:t>Great rates.</a:t>
            </a:r>
            <a:r>
              <a:rPr lang="en-US" sz="1000" dirty="0"/>
              <a:t> Our rates are highly competitive and our GIC rates are among the highest available.</a:t>
            </a:r>
          </a:p>
          <a:p>
            <a:r>
              <a:rPr lang="en-US" sz="1000" b="1" dirty="0"/>
              <a:t>No monthly fees.</a:t>
            </a:r>
            <a:r>
              <a:rPr lang="en-US" sz="1000" dirty="0"/>
              <a:t> We don’t charge fees to open your account, or to use it. So you can make as many transactions as you like.</a:t>
            </a:r>
          </a:p>
          <a:p>
            <a:r>
              <a:rPr lang="en-US" sz="1000" b="1" dirty="0"/>
              <a:t>Two issuers.</a:t>
            </a:r>
            <a:r>
              <a:rPr lang="en-US" sz="1000" dirty="0"/>
              <a:t> You can choose from either Home Bank or Home Trust Company for each deposit, both of which are separate members of CDIC.</a:t>
            </a:r>
          </a:p>
          <a:p>
            <a:endParaRPr lang="en-US" sz="1000" dirty="0"/>
          </a:p>
          <a:p>
            <a:endParaRPr lang="en-US" sz="1000" b="1" dirty="0"/>
          </a:p>
          <a:p>
            <a:endParaRPr lang="en-US" sz="1000" dirty="0"/>
          </a:p>
        </p:txBody>
      </p:sp>
      <p:graphicFrame>
        <p:nvGraphicFramePr>
          <p:cNvPr id="10" name="Chart 9">
            <a:extLst>
              <a:ext uri="{FF2B5EF4-FFF2-40B4-BE49-F238E27FC236}">
                <a16:creationId xmlns:a16="http://schemas.microsoft.com/office/drawing/2014/main" id="{00000000-0008-0000-0500-000028000000}"/>
              </a:ext>
            </a:extLst>
          </p:cNvPr>
          <p:cNvGraphicFramePr>
            <a:graphicFrameLocks/>
          </p:cNvGraphicFramePr>
          <p:nvPr>
            <p:extLst>
              <p:ext uri="{D42A27DB-BD31-4B8C-83A1-F6EECF244321}">
                <p14:modId xmlns:p14="http://schemas.microsoft.com/office/powerpoint/2010/main" val="4241279943"/>
              </p:ext>
            </p:extLst>
          </p:nvPr>
        </p:nvGraphicFramePr>
        <p:xfrm>
          <a:off x="187249" y="1621536"/>
          <a:ext cx="4318000" cy="44323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26AE4354-5C8C-438C-B733-A897891888F6}"/>
              </a:ext>
            </a:extLst>
          </p:cNvPr>
          <p:cNvPicPr>
            <a:picLocks noChangeAspect="1"/>
          </p:cNvPicPr>
          <p:nvPr/>
        </p:nvPicPr>
        <p:blipFill>
          <a:blip r:embed="rId5"/>
          <a:stretch>
            <a:fillRect/>
          </a:stretch>
        </p:blipFill>
        <p:spPr>
          <a:xfrm>
            <a:off x="4672330" y="4146614"/>
            <a:ext cx="4243070" cy="2025586"/>
          </a:xfrm>
          <a:prstGeom prst="rect">
            <a:avLst/>
          </a:prstGeom>
        </p:spPr>
      </p:pic>
    </p:spTree>
    <p:extLst>
      <p:ext uri="{BB962C8B-B14F-4D97-AF65-F5344CB8AC3E}">
        <p14:creationId xmlns:p14="http://schemas.microsoft.com/office/powerpoint/2010/main" val="4532910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103</a:t>
            </a:fld>
            <a:endParaRPr lang="en-US"/>
          </a:p>
        </p:txBody>
      </p:sp>
      <p:sp>
        <p:nvSpPr>
          <p:cNvPr id="3" name="TextBox 2"/>
          <p:cNvSpPr txBox="1"/>
          <p:nvPr/>
        </p:nvSpPr>
        <p:spPr>
          <a:xfrm>
            <a:off x="5200414" y="124149"/>
            <a:ext cx="3881191" cy="276999"/>
          </a:xfrm>
          <a:prstGeom prst="rect">
            <a:avLst/>
          </a:prstGeom>
          <a:noFill/>
        </p:spPr>
        <p:txBody>
          <a:bodyPr wrap="none" rtlCol="0">
            <a:spAutoFit/>
          </a:bodyPr>
          <a:lstStyle/>
          <a:p>
            <a:r>
              <a:rPr lang="en-CA" dirty="0">
                <a:solidFill>
                  <a:srgbClr val="7F7F7F"/>
                </a:solidFill>
              </a:rPr>
              <a:t>B2B Bank numbers included in Laurentian Bank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838200"/>
            <a:ext cx="1905000" cy="621417"/>
          </a:xfrm>
          <a:prstGeom prst="rect">
            <a:avLst/>
          </a:prstGeom>
          <a:effectLst>
            <a:outerShdw blurRad="76200" dist="38100" dir="2700000" algn="tl" rotWithShape="0">
              <a:schemeClr val="tx2">
                <a:lumMod val="60000"/>
                <a:lumOff val="40000"/>
                <a:alpha val="40000"/>
              </a:schemeClr>
            </a:outerShdw>
          </a:effectLst>
        </p:spPr>
      </p:pic>
      <p:sp>
        <p:nvSpPr>
          <p:cNvPr id="10" name="TextBox 9">
            <a:extLst>
              <a:ext uri="{FF2B5EF4-FFF2-40B4-BE49-F238E27FC236}">
                <a16:creationId xmlns:a16="http://schemas.microsoft.com/office/drawing/2014/main" id="{F8E585C8-938D-3849-8034-5998E33BCAE4}"/>
              </a:ext>
            </a:extLst>
          </p:cNvPr>
          <p:cNvSpPr txBox="1"/>
          <p:nvPr/>
        </p:nvSpPr>
        <p:spPr>
          <a:xfrm>
            <a:off x="268304" y="1524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2" name="TextBox 1">
            <a:extLst>
              <a:ext uri="{FF2B5EF4-FFF2-40B4-BE49-F238E27FC236}">
                <a16:creationId xmlns:a16="http://schemas.microsoft.com/office/drawing/2014/main" id="{C39006C9-702B-7D4A-B8B5-5D86504FE1A5}"/>
              </a:ext>
            </a:extLst>
          </p:cNvPr>
          <p:cNvSpPr txBox="1"/>
          <p:nvPr/>
        </p:nvSpPr>
        <p:spPr>
          <a:xfrm>
            <a:off x="4764104" y="714613"/>
            <a:ext cx="4151296" cy="3323987"/>
          </a:xfrm>
          <a:prstGeom prst="rect">
            <a:avLst/>
          </a:prstGeom>
          <a:solidFill>
            <a:schemeClr val="bg1"/>
          </a:solidFill>
        </p:spPr>
        <p:txBody>
          <a:bodyPr wrap="square" rtlCol="0">
            <a:spAutoFit/>
          </a:bodyPr>
          <a:lstStyle/>
          <a:p>
            <a:r>
              <a:rPr lang="en-US" sz="1000" b="1" dirty="0"/>
              <a:t>History (B2B Bank website January 2020)</a:t>
            </a:r>
          </a:p>
          <a:p>
            <a:r>
              <a:rPr lang="en-US" sz="1000" dirty="0"/>
              <a:t>In 1996, Laurentian Bank of Canada acquired North American Trust's personal and commercial portfolios forming a division known as Agency Banking.  Four years later, Laurentian purchased Sun Life Trust Company and merged the business with the Agency Banking division. In 2011, with the purchase of MRS Group of Companies</a:t>
            </a:r>
            <a:r>
              <a:rPr lang="en-US" sz="1000" baseline="30000" dirty="0"/>
              <a:t>2</a:t>
            </a:r>
            <a:r>
              <a:rPr lang="en-US" sz="1000" dirty="0"/>
              <a:t>, B2B Trust became a leading independent provider of investment accounts and services to financial advisors in Canada.</a:t>
            </a:r>
          </a:p>
          <a:p>
            <a:r>
              <a:rPr lang="en-US" sz="1000" dirty="0"/>
              <a:t>The acquisition of AGF Trust followed in 2012.</a:t>
            </a:r>
          </a:p>
          <a:p>
            <a:r>
              <a:rPr lang="en-US" sz="1000" b="1" dirty="0"/>
              <a:t>At B2B Bank, we've grown strong by forging solid alliances with advisors, brokers and financial institutions from coast to coast.</a:t>
            </a:r>
          </a:p>
          <a:p>
            <a:pPr marL="171450" indent="-171450">
              <a:buFont typeface="Arial" panose="020B0604020202020204" pitchFamily="34" charset="0"/>
              <a:buChar char="•"/>
            </a:pPr>
            <a:r>
              <a:rPr lang="en-US" sz="1000" dirty="0"/>
              <a:t>We're passionate about providing the best possible products and services and tailoring them to each of our client communities.  Whether it's an individual advisor or broker, a dealership, brokerage firm or a fund manufacturer with thousands of employees, B2B Bank is here to support our business partners as trustee, lender, account administrator or financial solutions provider.</a:t>
            </a:r>
          </a:p>
          <a:p>
            <a:endParaRPr lang="en-US" sz="1000" dirty="0"/>
          </a:p>
        </p:txBody>
      </p:sp>
      <p:graphicFrame>
        <p:nvGraphicFramePr>
          <p:cNvPr id="9" name="Chart 8">
            <a:extLst>
              <a:ext uri="{FF2B5EF4-FFF2-40B4-BE49-F238E27FC236}">
                <a16:creationId xmlns:a16="http://schemas.microsoft.com/office/drawing/2014/main" id="{00000000-0008-0000-0500-000025000000}"/>
              </a:ext>
            </a:extLst>
          </p:cNvPr>
          <p:cNvGraphicFramePr>
            <a:graphicFrameLocks/>
          </p:cNvGraphicFramePr>
          <p:nvPr>
            <p:extLst>
              <p:ext uri="{D42A27DB-BD31-4B8C-83A1-F6EECF244321}">
                <p14:modId xmlns:p14="http://schemas.microsoft.com/office/powerpoint/2010/main" val="1364552008"/>
              </p:ext>
            </p:extLst>
          </p:nvPr>
        </p:nvGraphicFramePr>
        <p:xfrm>
          <a:off x="76200" y="1604917"/>
          <a:ext cx="3949700" cy="44323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F9EC47A0-1B5C-42C2-AAB7-CA1DD0E34820}"/>
              </a:ext>
            </a:extLst>
          </p:cNvPr>
          <p:cNvPicPr>
            <a:picLocks noChangeAspect="1"/>
          </p:cNvPicPr>
          <p:nvPr/>
        </p:nvPicPr>
        <p:blipFill>
          <a:blip r:embed="rId5"/>
          <a:stretch>
            <a:fillRect/>
          </a:stretch>
        </p:blipFill>
        <p:spPr>
          <a:xfrm>
            <a:off x="4343457" y="3989614"/>
            <a:ext cx="4571943" cy="2182586"/>
          </a:xfrm>
          <a:prstGeom prst="rect">
            <a:avLst/>
          </a:prstGeom>
        </p:spPr>
      </p:pic>
    </p:spTree>
    <p:extLst>
      <p:ext uri="{BB962C8B-B14F-4D97-AF65-F5344CB8AC3E}">
        <p14:creationId xmlns:p14="http://schemas.microsoft.com/office/powerpoint/2010/main" val="39467574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104</a:t>
            </a:fld>
            <a:endParaRPr lang="en-US"/>
          </a:p>
        </p:txBody>
      </p:sp>
      <p:sp>
        <p:nvSpPr>
          <p:cNvPr id="3" name="TextBox 2"/>
          <p:cNvSpPr txBox="1"/>
          <p:nvPr/>
        </p:nvSpPr>
        <p:spPr>
          <a:xfrm>
            <a:off x="234574" y="6007473"/>
            <a:ext cx="3881191" cy="276999"/>
          </a:xfrm>
          <a:prstGeom prst="rect">
            <a:avLst/>
          </a:prstGeom>
          <a:noFill/>
        </p:spPr>
        <p:txBody>
          <a:bodyPr wrap="none" rtlCol="0">
            <a:spAutoFit/>
          </a:bodyPr>
          <a:lstStyle/>
          <a:p>
            <a:r>
              <a:rPr lang="en-CA" dirty="0">
                <a:solidFill>
                  <a:srgbClr val="7F7F7F"/>
                </a:solidFill>
              </a:rPr>
              <a:t>B2B Bank numbers included in Laurentian Bank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838200"/>
            <a:ext cx="1905000" cy="621417"/>
          </a:xfrm>
          <a:prstGeom prst="rect">
            <a:avLst/>
          </a:prstGeom>
          <a:effectLst>
            <a:outerShdw blurRad="76200" dist="38100" dir="2700000" algn="tl" rotWithShape="0">
              <a:schemeClr val="tx2">
                <a:lumMod val="60000"/>
                <a:lumOff val="40000"/>
                <a:alpha val="40000"/>
              </a:schemeClr>
            </a:outerShdw>
          </a:effectLst>
        </p:spPr>
      </p:pic>
      <p:sp>
        <p:nvSpPr>
          <p:cNvPr id="8" name="Title 1">
            <a:extLst>
              <a:ext uri="{FF2B5EF4-FFF2-40B4-BE49-F238E27FC236}">
                <a16:creationId xmlns:a16="http://schemas.microsoft.com/office/drawing/2014/main" id="{2FA42388-3B6D-4C44-A577-C9CA44F2E572}"/>
              </a:ext>
            </a:extLst>
          </p:cNvPr>
          <p:cNvSpPr txBox="1">
            <a:spLocks/>
          </p:cNvSpPr>
          <p:nvPr/>
        </p:nvSpPr>
        <p:spPr>
          <a:xfrm>
            <a:off x="33528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11" name="TextBox 10">
            <a:extLst>
              <a:ext uri="{FF2B5EF4-FFF2-40B4-BE49-F238E27FC236}">
                <a16:creationId xmlns:a16="http://schemas.microsoft.com/office/drawing/2014/main" id="{E6170E50-FCFB-2145-AAA9-04F956E26BFB}"/>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9" name="Chart 8">
            <a:extLst>
              <a:ext uri="{FF2B5EF4-FFF2-40B4-BE49-F238E27FC236}">
                <a16:creationId xmlns:a16="http://schemas.microsoft.com/office/drawing/2014/main" id="{00000000-0008-0000-0800-000035000000}"/>
              </a:ext>
            </a:extLst>
          </p:cNvPr>
          <p:cNvGraphicFramePr>
            <a:graphicFrameLocks/>
          </p:cNvGraphicFramePr>
          <p:nvPr>
            <p:extLst>
              <p:ext uri="{D42A27DB-BD31-4B8C-83A1-F6EECF244321}">
                <p14:modId xmlns:p14="http://schemas.microsoft.com/office/powerpoint/2010/main" val="2273036877"/>
              </p:ext>
            </p:extLst>
          </p:nvPr>
        </p:nvGraphicFramePr>
        <p:xfrm>
          <a:off x="0" y="1621169"/>
          <a:ext cx="4259510" cy="4529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e 5">
            <a:extLst>
              <a:ext uri="{FF2B5EF4-FFF2-40B4-BE49-F238E27FC236}">
                <a16:creationId xmlns:a16="http://schemas.microsoft.com/office/drawing/2014/main" id="{2101D9CB-D53E-824D-A123-87F8D5B471A7}"/>
              </a:ext>
            </a:extLst>
          </p:cNvPr>
          <p:cNvGraphicFramePr>
            <a:graphicFrameLocks noGrp="1"/>
          </p:cNvGraphicFramePr>
          <p:nvPr>
            <p:extLst>
              <p:ext uri="{D42A27DB-BD31-4B8C-83A1-F6EECF244321}">
                <p14:modId xmlns:p14="http://schemas.microsoft.com/office/powerpoint/2010/main" val="4259859108"/>
              </p:ext>
            </p:extLst>
          </p:nvPr>
        </p:nvGraphicFramePr>
        <p:xfrm>
          <a:off x="4143327" y="4033254"/>
          <a:ext cx="4787900" cy="2184400"/>
        </p:xfrm>
        <a:graphic>
          <a:graphicData uri="http://schemas.openxmlformats.org/drawingml/2006/table">
            <a:tbl>
              <a:tblPr/>
              <a:tblGrid>
                <a:gridCol w="1406901">
                  <a:extLst>
                    <a:ext uri="{9D8B030D-6E8A-4147-A177-3AD203B41FA5}">
                      <a16:colId xmlns:a16="http://schemas.microsoft.com/office/drawing/2014/main" val="1883164212"/>
                    </a:ext>
                  </a:extLst>
                </a:gridCol>
                <a:gridCol w="941103">
                  <a:extLst>
                    <a:ext uri="{9D8B030D-6E8A-4147-A177-3AD203B41FA5}">
                      <a16:colId xmlns:a16="http://schemas.microsoft.com/office/drawing/2014/main" val="2257388592"/>
                    </a:ext>
                  </a:extLst>
                </a:gridCol>
                <a:gridCol w="697113">
                  <a:extLst>
                    <a:ext uri="{9D8B030D-6E8A-4147-A177-3AD203B41FA5}">
                      <a16:colId xmlns:a16="http://schemas.microsoft.com/office/drawing/2014/main" val="2226083537"/>
                    </a:ext>
                  </a:extLst>
                </a:gridCol>
                <a:gridCol w="522835">
                  <a:extLst>
                    <a:ext uri="{9D8B030D-6E8A-4147-A177-3AD203B41FA5}">
                      <a16:colId xmlns:a16="http://schemas.microsoft.com/office/drawing/2014/main" val="2129713940"/>
                    </a:ext>
                  </a:extLst>
                </a:gridCol>
                <a:gridCol w="522835">
                  <a:extLst>
                    <a:ext uri="{9D8B030D-6E8A-4147-A177-3AD203B41FA5}">
                      <a16:colId xmlns:a16="http://schemas.microsoft.com/office/drawing/2014/main" val="1773105117"/>
                    </a:ext>
                  </a:extLst>
                </a:gridCol>
                <a:gridCol w="697113">
                  <a:extLst>
                    <a:ext uri="{9D8B030D-6E8A-4147-A177-3AD203B41FA5}">
                      <a16:colId xmlns:a16="http://schemas.microsoft.com/office/drawing/2014/main" val="495980255"/>
                    </a:ext>
                  </a:extLst>
                </a:gridCol>
              </a:tblGrid>
              <a:tr h="177800">
                <a:tc gridSpan="6">
                  <a:txBody>
                    <a:bodyPr/>
                    <a:lstStyle/>
                    <a:p>
                      <a:pPr algn="ctr" fontAlgn="ctr"/>
                      <a:r>
                        <a:rPr lang="en-US" sz="1000" b="1" i="0" u="none" strike="noStrike">
                          <a:solidFill>
                            <a:srgbClr val="000000"/>
                          </a:solidFill>
                          <a:effectLst/>
                          <a:latin typeface="Calibri" panose="020F0502020204030204" pitchFamily="34" charset="0"/>
                        </a:rPr>
                        <a:t>        B2B Bank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5BA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1008991"/>
                  </a:ext>
                </a:extLst>
              </a:tr>
              <a:tr h="177800">
                <a:tc gridSpan="6">
                  <a:txBody>
                    <a:bodyPr/>
                    <a:lstStyle/>
                    <a:p>
                      <a:pPr algn="ctr" fontAlgn="ctr"/>
                      <a:r>
                        <a:rPr lang="en-US" sz="800" b="1" i="0" u="none" strike="noStrike">
                          <a:solidFill>
                            <a:srgbClr val="000000"/>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5BA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3908548"/>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9423965"/>
                  </a:ext>
                </a:extLst>
              </a:tr>
              <a:tr h="206375">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65959213"/>
                  </a:ext>
                </a:extLst>
              </a:tr>
              <a:tr h="20002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2,141.6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-47.8%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2293941104"/>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3,287.1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0.54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-20.5%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-20.4%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823373850"/>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5,428.7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-14.3%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-34.2%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605001032"/>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6,129.5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006100"/>
                          </a:solidFill>
                          <a:effectLst/>
                          <a:latin typeface="Calibri" panose="020F0502020204030204" pitchFamily="34" charset="0"/>
                        </a:rPr>
                        <a:t>56.0%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873183614"/>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175.0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0.07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-27.0%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4124506263"/>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2,779.2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0.99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178123684"/>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9,083.7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-18.0%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33203354"/>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14,512.4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dirty="0">
                          <a:solidFill>
                            <a:srgbClr val="9C0006"/>
                          </a:solidFill>
                          <a:effectLst/>
                          <a:latin typeface="Calibri" panose="020F0502020204030204" pitchFamily="34" charset="0"/>
                        </a:rPr>
                        <a:t>-17.0%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782469045"/>
                  </a:ext>
                </a:extLst>
              </a:tr>
            </a:tbl>
          </a:graphicData>
        </a:graphic>
      </p:graphicFrame>
    </p:spTree>
    <p:extLst>
      <p:ext uri="{BB962C8B-B14F-4D97-AF65-F5344CB8AC3E}">
        <p14:creationId xmlns:p14="http://schemas.microsoft.com/office/powerpoint/2010/main" val="2680271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105</a:t>
            </a:fld>
            <a:endParaRPr lang="en-US"/>
          </a:p>
        </p:txBody>
      </p:sp>
      <p:grpSp>
        <p:nvGrpSpPr>
          <p:cNvPr id="3" name="Group 2"/>
          <p:cNvGrpSpPr/>
          <p:nvPr/>
        </p:nvGrpSpPr>
        <p:grpSpPr>
          <a:xfrm>
            <a:off x="685800" y="762000"/>
            <a:ext cx="2286000" cy="762000"/>
            <a:chOff x="533400" y="381000"/>
            <a:chExt cx="3276600" cy="1143000"/>
          </a:xfrm>
        </p:grpSpPr>
        <p:sp>
          <p:nvSpPr>
            <p:cNvPr id="2" name="Rectangle 1"/>
            <p:cNvSpPr/>
            <p:nvPr/>
          </p:nvSpPr>
          <p:spPr>
            <a:xfrm>
              <a:off x="533400" y="381000"/>
              <a:ext cx="3276600" cy="1143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17" descr="ctfs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457199"/>
              <a:ext cx="3124200" cy="963613"/>
            </a:xfrm>
            <a:prstGeom prst="rect">
              <a:avLst/>
            </a:prstGeom>
            <a:noFill/>
            <a:ln w="9525">
              <a:noFill/>
              <a:miter lim="800000"/>
              <a:headEnd/>
              <a:tailEnd/>
            </a:ln>
          </p:spPr>
        </p:pic>
      </p:grpSp>
      <p:sp>
        <p:nvSpPr>
          <p:cNvPr id="11" name="TextBox 10">
            <a:extLst>
              <a:ext uri="{FF2B5EF4-FFF2-40B4-BE49-F238E27FC236}">
                <a16:creationId xmlns:a16="http://schemas.microsoft.com/office/drawing/2014/main" id="{25898CD9-9F4A-994F-9158-1FEAD6A84D07}"/>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4" name="TextBox 3">
            <a:extLst>
              <a:ext uri="{FF2B5EF4-FFF2-40B4-BE49-F238E27FC236}">
                <a16:creationId xmlns:a16="http://schemas.microsoft.com/office/drawing/2014/main" id="{ABCCAEE0-85C3-8044-A8C6-A56131CAFAC3}"/>
              </a:ext>
            </a:extLst>
          </p:cNvPr>
          <p:cNvSpPr txBox="1"/>
          <p:nvPr/>
        </p:nvSpPr>
        <p:spPr>
          <a:xfrm>
            <a:off x="4800600" y="1676400"/>
            <a:ext cx="3962400" cy="2492990"/>
          </a:xfrm>
          <a:prstGeom prst="rect">
            <a:avLst/>
          </a:prstGeom>
          <a:noFill/>
        </p:spPr>
        <p:txBody>
          <a:bodyPr wrap="square" rtlCol="0">
            <a:spAutoFit/>
          </a:bodyPr>
          <a:lstStyle/>
          <a:p>
            <a:r>
              <a:rPr lang="en-US" b="1" dirty="0"/>
              <a:t>About Canadian Tire Bank (website January 2020)</a:t>
            </a:r>
          </a:p>
          <a:p>
            <a:pPr marL="171450" indent="-171450">
              <a:buFont typeface="Arial" panose="020B0604020202020204" pitchFamily="34" charset="0"/>
              <a:buChar char="•"/>
            </a:pPr>
            <a:r>
              <a:rPr lang="en-US" dirty="0"/>
              <a:t>As the financial services arm of Canadian Tire Corporation, Limited, Canadian Tire Bank (CTB) is primarily engaged in marketing the Triangle™ credit card portfolio and currently has four million cardmembers. In addition to this, CTB provides High Interest Savings Accounts, GICs and Tax-Free Savings accounts. Our goal is to build lifelong relationships with Canadian Tire customers by providing products and services they truly value.</a:t>
            </a:r>
          </a:p>
        </p:txBody>
      </p:sp>
      <p:graphicFrame>
        <p:nvGraphicFramePr>
          <p:cNvPr id="13" name="Chart 12">
            <a:extLst>
              <a:ext uri="{FF2B5EF4-FFF2-40B4-BE49-F238E27FC236}">
                <a16:creationId xmlns:a16="http://schemas.microsoft.com/office/drawing/2014/main" id="{00000000-0008-0000-0500-00002B000000}"/>
              </a:ext>
            </a:extLst>
          </p:cNvPr>
          <p:cNvGraphicFramePr>
            <a:graphicFrameLocks/>
          </p:cNvGraphicFramePr>
          <p:nvPr>
            <p:extLst>
              <p:ext uri="{D42A27DB-BD31-4B8C-83A1-F6EECF244321}">
                <p14:modId xmlns:p14="http://schemas.microsoft.com/office/powerpoint/2010/main" val="3436156486"/>
              </p:ext>
            </p:extLst>
          </p:nvPr>
        </p:nvGraphicFramePr>
        <p:xfrm>
          <a:off x="113515" y="1643381"/>
          <a:ext cx="4318000" cy="4432300"/>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a:extLst>
              <a:ext uri="{FF2B5EF4-FFF2-40B4-BE49-F238E27FC236}">
                <a16:creationId xmlns:a16="http://schemas.microsoft.com/office/drawing/2014/main" id="{FAD054D1-C0BD-4D45-92E6-67DCC9B4E1F8}"/>
              </a:ext>
            </a:extLst>
          </p:cNvPr>
          <p:cNvPicPr>
            <a:picLocks noChangeAspect="1"/>
          </p:cNvPicPr>
          <p:nvPr/>
        </p:nvPicPr>
        <p:blipFill>
          <a:blip r:embed="rId5"/>
          <a:stretch>
            <a:fillRect/>
          </a:stretch>
        </p:blipFill>
        <p:spPr>
          <a:xfrm>
            <a:off x="4647717" y="4130421"/>
            <a:ext cx="4267683" cy="2037336"/>
          </a:xfrm>
          <a:prstGeom prst="rect">
            <a:avLst/>
          </a:prstGeom>
        </p:spPr>
      </p:pic>
    </p:spTree>
    <p:extLst>
      <p:ext uri="{BB962C8B-B14F-4D97-AF65-F5344CB8AC3E}">
        <p14:creationId xmlns:p14="http://schemas.microsoft.com/office/powerpoint/2010/main" val="13930592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106</a:t>
            </a:fld>
            <a:endParaRPr lang="en-US"/>
          </a:p>
        </p:txBody>
      </p:sp>
      <p:grpSp>
        <p:nvGrpSpPr>
          <p:cNvPr id="3" name="Group 2"/>
          <p:cNvGrpSpPr/>
          <p:nvPr/>
        </p:nvGrpSpPr>
        <p:grpSpPr>
          <a:xfrm>
            <a:off x="685800" y="762000"/>
            <a:ext cx="2286000" cy="762000"/>
            <a:chOff x="533400" y="381000"/>
            <a:chExt cx="3276600" cy="1143000"/>
          </a:xfrm>
        </p:grpSpPr>
        <p:sp>
          <p:nvSpPr>
            <p:cNvPr id="2" name="Rectangle 1"/>
            <p:cNvSpPr/>
            <p:nvPr/>
          </p:nvSpPr>
          <p:spPr>
            <a:xfrm>
              <a:off x="533400" y="381000"/>
              <a:ext cx="3276600" cy="1143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17" descr="ctfs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457199"/>
              <a:ext cx="3124200" cy="963613"/>
            </a:xfrm>
            <a:prstGeom prst="rect">
              <a:avLst/>
            </a:prstGeom>
            <a:noFill/>
            <a:ln w="9525">
              <a:noFill/>
              <a:miter lim="800000"/>
              <a:headEnd/>
              <a:tailEnd/>
            </a:ln>
          </p:spPr>
        </p:pic>
      </p:grpSp>
      <p:sp>
        <p:nvSpPr>
          <p:cNvPr id="8" name="Title 1">
            <a:extLst>
              <a:ext uri="{FF2B5EF4-FFF2-40B4-BE49-F238E27FC236}">
                <a16:creationId xmlns:a16="http://schemas.microsoft.com/office/drawing/2014/main" id="{ED075B71-1041-4842-9E41-5D704794E678}"/>
              </a:ext>
            </a:extLst>
          </p:cNvPr>
          <p:cNvSpPr txBox="1">
            <a:spLocks/>
          </p:cNvSpPr>
          <p:nvPr/>
        </p:nvSpPr>
        <p:spPr>
          <a:xfrm>
            <a:off x="33528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11" name="TextBox 10">
            <a:extLst>
              <a:ext uri="{FF2B5EF4-FFF2-40B4-BE49-F238E27FC236}">
                <a16:creationId xmlns:a16="http://schemas.microsoft.com/office/drawing/2014/main" id="{FECE09B1-9A11-9148-AA20-9CFD77BCD37A}"/>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10" name="Chart 9">
            <a:extLst>
              <a:ext uri="{FF2B5EF4-FFF2-40B4-BE49-F238E27FC236}">
                <a16:creationId xmlns:a16="http://schemas.microsoft.com/office/drawing/2014/main" id="{00000000-0008-0000-0800-00003B000000}"/>
              </a:ext>
            </a:extLst>
          </p:cNvPr>
          <p:cNvGraphicFramePr>
            <a:graphicFrameLocks/>
          </p:cNvGraphicFramePr>
          <p:nvPr>
            <p:extLst>
              <p:ext uri="{D42A27DB-BD31-4B8C-83A1-F6EECF244321}">
                <p14:modId xmlns:p14="http://schemas.microsoft.com/office/powerpoint/2010/main" val="4291508409"/>
              </p:ext>
            </p:extLst>
          </p:nvPr>
        </p:nvGraphicFramePr>
        <p:xfrm>
          <a:off x="76200" y="1752600"/>
          <a:ext cx="4025900" cy="4529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a:extLst>
              <a:ext uri="{FF2B5EF4-FFF2-40B4-BE49-F238E27FC236}">
                <a16:creationId xmlns:a16="http://schemas.microsoft.com/office/drawing/2014/main" id="{34C21E24-CA30-BA43-82D7-F5E471953A23}"/>
              </a:ext>
            </a:extLst>
          </p:cNvPr>
          <p:cNvGraphicFramePr>
            <a:graphicFrameLocks noGrp="1"/>
          </p:cNvGraphicFramePr>
          <p:nvPr>
            <p:extLst>
              <p:ext uri="{D42A27DB-BD31-4B8C-83A1-F6EECF244321}">
                <p14:modId xmlns:p14="http://schemas.microsoft.com/office/powerpoint/2010/main" val="1876282400"/>
              </p:ext>
            </p:extLst>
          </p:nvPr>
        </p:nvGraphicFramePr>
        <p:xfrm>
          <a:off x="4102100" y="3997978"/>
          <a:ext cx="4787900" cy="2184400"/>
        </p:xfrm>
        <a:graphic>
          <a:graphicData uri="http://schemas.openxmlformats.org/drawingml/2006/table">
            <a:tbl>
              <a:tblPr/>
              <a:tblGrid>
                <a:gridCol w="1406901">
                  <a:extLst>
                    <a:ext uri="{9D8B030D-6E8A-4147-A177-3AD203B41FA5}">
                      <a16:colId xmlns:a16="http://schemas.microsoft.com/office/drawing/2014/main" val="3165093334"/>
                    </a:ext>
                  </a:extLst>
                </a:gridCol>
                <a:gridCol w="941103">
                  <a:extLst>
                    <a:ext uri="{9D8B030D-6E8A-4147-A177-3AD203B41FA5}">
                      <a16:colId xmlns:a16="http://schemas.microsoft.com/office/drawing/2014/main" val="1226992435"/>
                    </a:ext>
                  </a:extLst>
                </a:gridCol>
                <a:gridCol w="697113">
                  <a:extLst>
                    <a:ext uri="{9D8B030D-6E8A-4147-A177-3AD203B41FA5}">
                      <a16:colId xmlns:a16="http://schemas.microsoft.com/office/drawing/2014/main" val="2498856579"/>
                    </a:ext>
                  </a:extLst>
                </a:gridCol>
                <a:gridCol w="522835">
                  <a:extLst>
                    <a:ext uri="{9D8B030D-6E8A-4147-A177-3AD203B41FA5}">
                      <a16:colId xmlns:a16="http://schemas.microsoft.com/office/drawing/2014/main" val="3220074787"/>
                    </a:ext>
                  </a:extLst>
                </a:gridCol>
                <a:gridCol w="522835">
                  <a:extLst>
                    <a:ext uri="{9D8B030D-6E8A-4147-A177-3AD203B41FA5}">
                      <a16:colId xmlns:a16="http://schemas.microsoft.com/office/drawing/2014/main" val="217796207"/>
                    </a:ext>
                  </a:extLst>
                </a:gridCol>
                <a:gridCol w="697113">
                  <a:extLst>
                    <a:ext uri="{9D8B030D-6E8A-4147-A177-3AD203B41FA5}">
                      <a16:colId xmlns:a16="http://schemas.microsoft.com/office/drawing/2014/main" val="2009701766"/>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Canadian Tire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250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7179441"/>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250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0673816"/>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6279403"/>
                  </a:ext>
                </a:extLst>
              </a:tr>
              <a:tr h="206375">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32393966"/>
                  </a:ext>
                </a:extLst>
              </a:tr>
              <a:tr h="20002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405.2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-21.4%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1541889393"/>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2,017.1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effectLst/>
                          <a:latin typeface="Calibri" panose="020F0502020204030204" pitchFamily="34"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3966710"/>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2,422.3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081129319"/>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502247462"/>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474128931"/>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5,569.5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1.98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46260982"/>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5,569.5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12229996"/>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7,991.7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9C0006"/>
                          </a:solidFill>
                          <a:effectLst/>
                          <a:latin typeface="Calibri" panose="020F0502020204030204" pitchFamily="34" charset="0"/>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200074352"/>
                  </a:ext>
                </a:extLst>
              </a:tr>
            </a:tbl>
          </a:graphicData>
        </a:graphic>
      </p:graphicFrame>
    </p:spTree>
    <p:extLst>
      <p:ext uri="{BB962C8B-B14F-4D97-AF65-F5344CB8AC3E}">
        <p14:creationId xmlns:p14="http://schemas.microsoft.com/office/powerpoint/2010/main" val="6273862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107</a:t>
            </a:fld>
            <a:endParaRPr lang="en-US" dirty="0"/>
          </a:p>
        </p:txBody>
      </p:sp>
      <p:pic>
        <p:nvPicPr>
          <p:cNvPr id="3" name="Picture 2" descr="ICICI Full logo.gif"/>
          <p:cNvPicPr>
            <a:picLocks noChangeAspect="1"/>
          </p:cNvPicPr>
          <p:nvPr/>
        </p:nvPicPr>
        <p:blipFill rotWithShape="1">
          <a:blip r:embed="rId3" cstate="email">
            <a:extLst>
              <a:ext uri="{28A0092B-C50C-407E-A947-70E740481C1C}">
                <a14:useLocalDpi xmlns:a14="http://schemas.microsoft.com/office/drawing/2010/main"/>
              </a:ext>
            </a:extLst>
          </a:blip>
          <a:srcRect r="70093"/>
          <a:stretch/>
        </p:blipFill>
        <p:spPr>
          <a:xfrm>
            <a:off x="762000" y="838200"/>
            <a:ext cx="1905000" cy="639778"/>
          </a:xfrm>
          <a:prstGeom prst="rect">
            <a:avLst/>
          </a:prstGeom>
          <a:ln>
            <a:solidFill>
              <a:schemeClr val="tx1">
                <a:lumMod val="50000"/>
                <a:lumOff val="50000"/>
              </a:schemeClr>
            </a:solidFill>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CBBC2FE1-17EC-7A40-8576-6CD894270850}"/>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4" name="TextBox 3">
            <a:extLst>
              <a:ext uri="{FF2B5EF4-FFF2-40B4-BE49-F238E27FC236}">
                <a16:creationId xmlns:a16="http://schemas.microsoft.com/office/drawing/2014/main" id="{973E8E0D-6A43-9D4A-861C-BC56A01C42A8}"/>
              </a:ext>
            </a:extLst>
          </p:cNvPr>
          <p:cNvSpPr txBox="1"/>
          <p:nvPr/>
        </p:nvSpPr>
        <p:spPr>
          <a:xfrm>
            <a:off x="4876800" y="1752600"/>
            <a:ext cx="4025900" cy="2246769"/>
          </a:xfrm>
          <a:prstGeom prst="rect">
            <a:avLst/>
          </a:prstGeom>
          <a:noFill/>
        </p:spPr>
        <p:txBody>
          <a:bodyPr wrap="square" rtlCol="0">
            <a:spAutoFit/>
          </a:bodyPr>
          <a:lstStyle/>
          <a:p>
            <a:r>
              <a:rPr lang="en-US" sz="1000" b="1" dirty="0"/>
              <a:t>About ICICI (website January 2020)</a:t>
            </a:r>
          </a:p>
          <a:p>
            <a:r>
              <a:rPr lang="en-US" sz="1000" dirty="0"/>
              <a:t>ICICI Bank Canada is a wholly-owned subsidiary of ICICI Bank Limited (NYSE:IBN) which has its headquarters in Mumbai, India. ICICI Bank Limited is a leading private sector bank in India. The Bank’s consolidated total assets stood at US$168.8 billion as at December 31, 2018.</a:t>
            </a:r>
            <a:br>
              <a:rPr lang="en-US" sz="1000" dirty="0"/>
            </a:br>
            <a:br>
              <a:rPr lang="en-US" sz="1000" dirty="0"/>
            </a:br>
            <a:r>
              <a:rPr lang="en-US" sz="1000" dirty="0"/>
              <a:t>Established in December 2003, ICICI Bank Canada is a full-service direct bank with an asset base of about C$6.7 billion as at December 31, 2018, and it is a member of the Canada Deposit Insurance Corporation. The Bank offers a wide range of financial solutions to cater to personal, commercial, corporate, investment, treasury and trade requirements. </a:t>
            </a:r>
          </a:p>
        </p:txBody>
      </p:sp>
      <p:graphicFrame>
        <p:nvGraphicFramePr>
          <p:cNvPr id="8" name="Chart 7">
            <a:extLst>
              <a:ext uri="{FF2B5EF4-FFF2-40B4-BE49-F238E27FC236}">
                <a16:creationId xmlns:a16="http://schemas.microsoft.com/office/drawing/2014/main" id="{00000000-0008-0000-0500-00002C000000}"/>
              </a:ext>
            </a:extLst>
          </p:cNvPr>
          <p:cNvGraphicFramePr>
            <a:graphicFrameLocks/>
          </p:cNvGraphicFramePr>
          <p:nvPr>
            <p:extLst>
              <p:ext uri="{D42A27DB-BD31-4B8C-83A1-F6EECF244321}">
                <p14:modId xmlns:p14="http://schemas.microsoft.com/office/powerpoint/2010/main" val="51987534"/>
              </p:ext>
            </p:extLst>
          </p:nvPr>
        </p:nvGraphicFramePr>
        <p:xfrm>
          <a:off x="76200" y="1694537"/>
          <a:ext cx="4318000" cy="44323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C905C061-8661-4787-A6F2-2A5666F018DE}"/>
              </a:ext>
            </a:extLst>
          </p:cNvPr>
          <p:cNvPicPr>
            <a:picLocks noChangeAspect="1"/>
          </p:cNvPicPr>
          <p:nvPr/>
        </p:nvPicPr>
        <p:blipFill>
          <a:blip r:embed="rId5"/>
          <a:stretch>
            <a:fillRect/>
          </a:stretch>
        </p:blipFill>
        <p:spPr>
          <a:xfrm>
            <a:off x="4366260" y="3985260"/>
            <a:ext cx="4549140" cy="2186940"/>
          </a:xfrm>
          <a:prstGeom prst="rect">
            <a:avLst/>
          </a:prstGeom>
        </p:spPr>
      </p:pic>
    </p:spTree>
    <p:extLst>
      <p:ext uri="{BB962C8B-B14F-4D97-AF65-F5344CB8AC3E}">
        <p14:creationId xmlns:p14="http://schemas.microsoft.com/office/powerpoint/2010/main" val="4779720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108</a:t>
            </a:fld>
            <a:endParaRPr lang="en-US" dirty="0"/>
          </a:p>
        </p:txBody>
      </p:sp>
      <p:pic>
        <p:nvPicPr>
          <p:cNvPr id="3" name="Picture 2" descr="ICICI Full logo.gif"/>
          <p:cNvPicPr>
            <a:picLocks noChangeAspect="1"/>
          </p:cNvPicPr>
          <p:nvPr/>
        </p:nvPicPr>
        <p:blipFill rotWithShape="1">
          <a:blip r:embed="rId3" cstate="email">
            <a:extLst>
              <a:ext uri="{28A0092B-C50C-407E-A947-70E740481C1C}">
                <a14:useLocalDpi xmlns:a14="http://schemas.microsoft.com/office/drawing/2010/main"/>
              </a:ext>
            </a:extLst>
          </a:blip>
          <a:srcRect r="70093"/>
          <a:stretch/>
        </p:blipFill>
        <p:spPr>
          <a:xfrm>
            <a:off x="762000" y="838200"/>
            <a:ext cx="1905000" cy="639778"/>
          </a:xfrm>
          <a:prstGeom prst="rect">
            <a:avLst/>
          </a:prstGeom>
          <a:ln>
            <a:solidFill>
              <a:schemeClr val="tx1">
                <a:lumMod val="50000"/>
                <a:lumOff val="50000"/>
              </a:schemeClr>
            </a:solidFill>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CCDF73E9-284D-2E4D-8688-13E961DB693B}"/>
              </a:ext>
            </a:extLst>
          </p:cNvPr>
          <p:cNvSpPr txBox="1">
            <a:spLocks/>
          </p:cNvSpPr>
          <p:nvPr/>
        </p:nvSpPr>
        <p:spPr>
          <a:xfrm>
            <a:off x="36576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9" name="TextBox 8">
            <a:extLst>
              <a:ext uri="{FF2B5EF4-FFF2-40B4-BE49-F238E27FC236}">
                <a16:creationId xmlns:a16="http://schemas.microsoft.com/office/drawing/2014/main" id="{70BEB9E1-7D5D-5A4C-BA14-2697AC7639D3}"/>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10" name="Chart 9">
            <a:extLst>
              <a:ext uri="{FF2B5EF4-FFF2-40B4-BE49-F238E27FC236}">
                <a16:creationId xmlns:a16="http://schemas.microsoft.com/office/drawing/2014/main" id="{00000000-0008-0000-0800-00003C000000}"/>
              </a:ext>
            </a:extLst>
          </p:cNvPr>
          <p:cNvGraphicFramePr>
            <a:graphicFrameLocks/>
          </p:cNvGraphicFramePr>
          <p:nvPr>
            <p:extLst>
              <p:ext uri="{D42A27DB-BD31-4B8C-83A1-F6EECF244321}">
                <p14:modId xmlns:p14="http://schemas.microsoft.com/office/powerpoint/2010/main" val="2116898768"/>
              </p:ext>
            </p:extLst>
          </p:nvPr>
        </p:nvGraphicFramePr>
        <p:xfrm>
          <a:off x="32426" y="1633859"/>
          <a:ext cx="4082374" cy="4529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a:extLst>
              <a:ext uri="{FF2B5EF4-FFF2-40B4-BE49-F238E27FC236}">
                <a16:creationId xmlns:a16="http://schemas.microsoft.com/office/drawing/2014/main" id="{545AD09E-8C1A-DE4B-93FD-8F1085CE1113}"/>
              </a:ext>
            </a:extLst>
          </p:cNvPr>
          <p:cNvGraphicFramePr>
            <a:graphicFrameLocks noGrp="1"/>
          </p:cNvGraphicFramePr>
          <p:nvPr>
            <p:extLst>
              <p:ext uri="{D42A27DB-BD31-4B8C-83A1-F6EECF244321}">
                <p14:modId xmlns:p14="http://schemas.microsoft.com/office/powerpoint/2010/main" val="2424259624"/>
              </p:ext>
            </p:extLst>
          </p:nvPr>
        </p:nvGraphicFramePr>
        <p:xfrm>
          <a:off x="4191000" y="3980646"/>
          <a:ext cx="4787900" cy="2203450"/>
        </p:xfrm>
        <a:graphic>
          <a:graphicData uri="http://schemas.openxmlformats.org/drawingml/2006/table">
            <a:tbl>
              <a:tblPr/>
              <a:tblGrid>
                <a:gridCol w="1406901">
                  <a:extLst>
                    <a:ext uri="{9D8B030D-6E8A-4147-A177-3AD203B41FA5}">
                      <a16:colId xmlns:a16="http://schemas.microsoft.com/office/drawing/2014/main" val="405412860"/>
                    </a:ext>
                  </a:extLst>
                </a:gridCol>
                <a:gridCol w="941103">
                  <a:extLst>
                    <a:ext uri="{9D8B030D-6E8A-4147-A177-3AD203B41FA5}">
                      <a16:colId xmlns:a16="http://schemas.microsoft.com/office/drawing/2014/main" val="1957626758"/>
                    </a:ext>
                  </a:extLst>
                </a:gridCol>
                <a:gridCol w="697113">
                  <a:extLst>
                    <a:ext uri="{9D8B030D-6E8A-4147-A177-3AD203B41FA5}">
                      <a16:colId xmlns:a16="http://schemas.microsoft.com/office/drawing/2014/main" val="2325715922"/>
                    </a:ext>
                  </a:extLst>
                </a:gridCol>
                <a:gridCol w="522835">
                  <a:extLst>
                    <a:ext uri="{9D8B030D-6E8A-4147-A177-3AD203B41FA5}">
                      <a16:colId xmlns:a16="http://schemas.microsoft.com/office/drawing/2014/main" val="1364698545"/>
                    </a:ext>
                  </a:extLst>
                </a:gridCol>
                <a:gridCol w="522835">
                  <a:extLst>
                    <a:ext uri="{9D8B030D-6E8A-4147-A177-3AD203B41FA5}">
                      <a16:colId xmlns:a16="http://schemas.microsoft.com/office/drawing/2014/main" val="4278134680"/>
                    </a:ext>
                  </a:extLst>
                </a:gridCol>
                <a:gridCol w="697113">
                  <a:extLst>
                    <a:ext uri="{9D8B030D-6E8A-4147-A177-3AD203B41FA5}">
                      <a16:colId xmlns:a16="http://schemas.microsoft.com/office/drawing/2014/main" val="949578960"/>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ICICI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5A0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57513451"/>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5A0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4689740"/>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0374137"/>
                  </a:ext>
                </a:extLst>
              </a:tr>
              <a:tr h="2159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47444714"/>
                  </a:ext>
                </a:extLst>
              </a:tr>
              <a:tr h="209550">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488.1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-21.1%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2804813453"/>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2,245.1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006100"/>
                          </a:solidFill>
                          <a:effectLst/>
                          <a:latin typeface="Calibri" panose="020F0502020204030204" pitchFamily="34" charset="0"/>
                        </a:rPr>
                        <a:t>12.1%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726967011"/>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2,733.2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-13.8%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effectLst/>
                          <a:latin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47608886"/>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3,649.9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0.22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67646323"/>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656390504"/>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solidFill>
                            <a:srgbClr val="9C0006"/>
                          </a:solidFill>
                          <a:effectLst/>
                          <a:latin typeface="Calibri" panose="020F0502020204030204" pitchFamily="34" charset="0"/>
                        </a:rPr>
                        <a:t>-82.0%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309704490"/>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3,658.7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6100"/>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1"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4586258"/>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6,391.9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dirty="0">
                          <a:effectLst/>
                          <a:latin typeface="Calibri" panose="020F0502020204030204"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57014082"/>
                  </a:ext>
                </a:extLst>
              </a:tr>
            </a:tbl>
          </a:graphicData>
        </a:graphic>
      </p:graphicFrame>
    </p:spTree>
    <p:extLst>
      <p:ext uri="{BB962C8B-B14F-4D97-AF65-F5344CB8AC3E}">
        <p14:creationId xmlns:p14="http://schemas.microsoft.com/office/powerpoint/2010/main" val="6136439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109</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08708"/>
            <a:ext cx="2133600" cy="1089891"/>
          </a:xfrm>
          <a:prstGeom prst="rect">
            <a:avLst/>
          </a:prstGeom>
        </p:spPr>
      </p:pic>
      <p:sp>
        <p:nvSpPr>
          <p:cNvPr id="9" name="TextBox 8">
            <a:extLst>
              <a:ext uri="{FF2B5EF4-FFF2-40B4-BE49-F238E27FC236}">
                <a16:creationId xmlns:a16="http://schemas.microsoft.com/office/drawing/2014/main" id="{92D11433-F012-E74D-8546-02B04B4C3526}"/>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3" name="TextBox 2">
            <a:extLst>
              <a:ext uri="{FF2B5EF4-FFF2-40B4-BE49-F238E27FC236}">
                <a16:creationId xmlns:a16="http://schemas.microsoft.com/office/drawing/2014/main" id="{4D6DFB33-D35F-3A41-BBE5-BD0FF59679A0}"/>
              </a:ext>
            </a:extLst>
          </p:cNvPr>
          <p:cNvSpPr txBox="1"/>
          <p:nvPr/>
        </p:nvSpPr>
        <p:spPr>
          <a:xfrm>
            <a:off x="4889500" y="1327626"/>
            <a:ext cx="4025900" cy="2708434"/>
          </a:xfrm>
          <a:prstGeom prst="rect">
            <a:avLst/>
          </a:prstGeom>
          <a:solidFill>
            <a:schemeClr val="bg1"/>
          </a:solidFill>
        </p:spPr>
        <p:txBody>
          <a:bodyPr wrap="square" rtlCol="0">
            <a:spAutoFit/>
          </a:bodyPr>
          <a:lstStyle/>
          <a:p>
            <a:r>
              <a:rPr lang="en-US" sz="1000" b="1" dirty="0"/>
              <a:t>Our Story (website January 2020)</a:t>
            </a:r>
            <a:endParaRPr lang="en-US" sz="1000" dirty="0"/>
          </a:p>
          <a:p>
            <a:r>
              <a:rPr lang="en-US" sz="1000" b="1" dirty="0"/>
              <a:t>Peoples Group has been providing boutique financial services to the Canadian marketplace for over 30 years. (Vancouver BC)</a:t>
            </a:r>
          </a:p>
          <a:p>
            <a:pPr marL="171450" indent="-171450">
              <a:buFont typeface="Arial" panose="020B0604020202020204" pitchFamily="34" charset="0"/>
              <a:buChar char="•"/>
            </a:pPr>
            <a:r>
              <a:rPr lang="en-US" sz="1000" dirty="0"/>
              <a:t>When we first opened our doors, we specialized in residential and multi-family mortgage products along with short and long term guaranteed investment products with rates consistently among the best in Canada.</a:t>
            </a:r>
          </a:p>
          <a:p>
            <a:pPr marL="171450" indent="-171450">
              <a:buFont typeface="Arial" panose="020B0604020202020204" pitchFamily="34" charset="0"/>
              <a:buChar char="•"/>
            </a:pPr>
            <a:r>
              <a:rPr lang="en-US" sz="1000" dirty="0"/>
              <a:t>Since then, we have expanded our product suite to include RRSPs, TFSAs, and our high rate e-Savings account with online banking convenience. We have also added Peoples Card Services with prepaid and secured credit cards. Peoples Payment Solutions offers connectivity to Visa*, Mastercard</a:t>
            </a:r>
            <a:r>
              <a:rPr lang="en-US" sz="1000" baseline="30000" dirty="0"/>
              <a:t>®</a:t>
            </a:r>
            <a:r>
              <a:rPr lang="en-US" sz="1000" dirty="0"/>
              <a:t>, </a:t>
            </a:r>
            <a:r>
              <a:rPr lang="en-US" sz="1000" dirty="0" err="1"/>
              <a:t>Interac</a:t>
            </a:r>
            <a:r>
              <a:rPr lang="en-US" sz="1000" baseline="30000" dirty="0"/>
              <a:t>®</a:t>
            </a:r>
            <a:r>
              <a:rPr lang="en-US" sz="1000" dirty="0"/>
              <a:t>, Discover</a:t>
            </a:r>
            <a:r>
              <a:rPr lang="en-US" sz="1000" baseline="30000" dirty="0"/>
              <a:t>®</a:t>
            </a:r>
            <a:r>
              <a:rPr lang="en-US" sz="1000" dirty="0"/>
              <a:t> and American Express.</a:t>
            </a:r>
          </a:p>
          <a:p>
            <a:pPr marL="171450" indent="-171450">
              <a:buFont typeface="Arial" panose="020B0604020202020204" pitchFamily="34" charset="0"/>
              <a:buChar char="•"/>
            </a:pPr>
            <a:r>
              <a:rPr lang="en-US" sz="1000" dirty="0"/>
              <a:t>Peoples Trust is the booking location for </a:t>
            </a:r>
            <a:r>
              <a:rPr lang="en-US" sz="1000" b="1" dirty="0"/>
              <a:t>KOHO</a:t>
            </a:r>
          </a:p>
        </p:txBody>
      </p:sp>
      <p:graphicFrame>
        <p:nvGraphicFramePr>
          <p:cNvPr id="8" name="Chart 7">
            <a:extLst>
              <a:ext uri="{FF2B5EF4-FFF2-40B4-BE49-F238E27FC236}">
                <a16:creationId xmlns:a16="http://schemas.microsoft.com/office/drawing/2014/main" id="{00000000-0008-0000-0500-00002D000000}"/>
              </a:ext>
            </a:extLst>
          </p:cNvPr>
          <p:cNvGraphicFramePr>
            <a:graphicFrameLocks/>
          </p:cNvGraphicFramePr>
          <p:nvPr>
            <p:extLst>
              <p:ext uri="{D42A27DB-BD31-4B8C-83A1-F6EECF244321}">
                <p14:modId xmlns:p14="http://schemas.microsoft.com/office/powerpoint/2010/main" val="3107300154"/>
              </p:ext>
            </p:extLst>
          </p:nvPr>
        </p:nvGraphicFramePr>
        <p:xfrm>
          <a:off x="76200" y="1739901"/>
          <a:ext cx="4318000" cy="44323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909D2F52-A0BA-4DDA-9243-C21AD268CA95}"/>
              </a:ext>
            </a:extLst>
          </p:cNvPr>
          <p:cNvPicPr>
            <a:picLocks noChangeAspect="1"/>
          </p:cNvPicPr>
          <p:nvPr/>
        </p:nvPicPr>
        <p:blipFill>
          <a:blip r:embed="rId5"/>
          <a:stretch>
            <a:fillRect/>
          </a:stretch>
        </p:blipFill>
        <p:spPr>
          <a:xfrm>
            <a:off x="4366260" y="4000501"/>
            <a:ext cx="4549140" cy="2171700"/>
          </a:xfrm>
          <a:prstGeom prst="rect">
            <a:avLst/>
          </a:prstGeom>
        </p:spPr>
      </p:pic>
    </p:spTree>
    <p:extLst>
      <p:ext uri="{BB962C8B-B14F-4D97-AF65-F5344CB8AC3E}">
        <p14:creationId xmlns:p14="http://schemas.microsoft.com/office/powerpoint/2010/main" val="1273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916558872"/>
              </p:ext>
            </p:extLst>
          </p:nvPr>
        </p:nvGraphicFramePr>
        <p:xfrm>
          <a:off x="26126" y="1766108"/>
          <a:ext cx="4545873" cy="432435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838200" y="426814"/>
            <a:ext cx="8001000" cy="1216025"/>
          </a:xfrm>
        </p:spPr>
        <p:txBody>
          <a:bodyPr>
            <a:normAutofit/>
          </a:bodyPr>
          <a:lstStyle/>
          <a:p>
            <a:r>
              <a:rPr lang="en-US" dirty="0"/>
              <a:t>Total Personal Share Changes</a:t>
            </a:r>
            <a:br>
              <a:rPr lang="en-US" dirty="0"/>
            </a:br>
            <a:r>
              <a:rPr lang="en-US" dirty="0"/>
              <a:t>Large Full-Service Banks and Desjardins</a:t>
            </a:r>
            <a:endParaRPr lang="en-CA" dirty="0"/>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11</a:t>
            </a:fld>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7415" y="3524584"/>
            <a:ext cx="258643" cy="26228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7415" y="2505001"/>
            <a:ext cx="357204" cy="32494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7415" y="3922927"/>
            <a:ext cx="278120" cy="25355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7415" y="4230172"/>
            <a:ext cx="265112" cy="265112"/>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4407" y="5274504"/>
            <a:ext cx="278120" cy="253072"/>
          </a:xfrm>
          <a:prstGeom prst="rect">
            <a:avLst/>
          </a:prstGeom>
        </p:spPr>
      </p:pic>
      <p:pic>
        <p:nvPicPr>
          <p:cNvPr id="21" name="Picture 20">
            <a:extLst>
              <a:ext uri="{FF2B5EF4-FFF2-40B4-BE49-F238E27FC236}">
                <a16:creationId xmlns:a16="http://schemas.microsoft.com/office/drawing/2014/main" id="{8697414C-1547-4D17-8E5D-263AC551BBBE}"/>
              </a:ext>
            </a:extLst>
          </p:cNvPr>
          <p:cNvPicPr>
            <a:picLocks noChangeAspect="1"/>
          </p:cNvPicPr>
          <p:nvPr/>
        </p:nvPicPr>
        <p:blipFill>
          <a:blip r:embed="rId9"/>
          <a:stretch>
            <a:fillRect/>
          </a:stretch>
        </p:blipFill>
        <p:spPr>
          <a:xfrm>
            <a:off x="3324137" y="2867706"/>
            <a:ext cx="231668" cy="274344"/>
          </a:xfrm>
          <a:prstGeom prst="rect">
            <a:avLst/>
          </a:prstGeom>
        </p:spPr>
      </p:pic>
      <p:sp>
        <p:nvSpPr>
          <p:cNvPr id="22" name="TextBox 21">
            <a:extLst>
              <a:ext uri="{FF2B5EF4-FFF2-40B4-BE49-F238E27FC236}">
                <a16:creationId xmlns:a16="http://schemas.microsoft.com/office/drawing/2014/main" id="{C753106E-8C56-4142-8C65-B9D3A4B0903E}"/>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3" name="Picture 2">
            <a:extLst>
              <a:ext uri="{FF2B5EF4-FFF2-40B4-BE49-F238E27FC236}">
                <a16:creationId xmlns:a16="http://schemas.microsoft.com/office/drawing/2014/main" id="{6071D34D-92F9-4AE0-A884-F590A66F8B61}"/>
              </a:ext>
            </a:extLst>
          </p:cNvPr>
          <p:cNvPicPr>
            <a:picLocks noChangeAspect="1"/>
          </p:cNvPicPr>
          <p:nvPr/>
        </p:nvPicPr>
        <p:blipFill>
          <a:blip r:embed="rId10"/>
          <a:stretch>
            <a:fillRect/>
          </a:stretch>
        </p:blipFill>
        <p:spPr>
          <a:xfrm>
            <a:off x="4530815" y="3836693"/>
            <a:ext cx="4384585" cy="2335507"/>
          </a:xfrm>
          <a:prstGeom prst="rect">
            <a:avLst/>
          </a:prstGeom>
        </p:spPr>
      </p:pic>
    </p:spTree>
    <p:extLst>
      <p:ext uri="{BB962C8B-B14F-4D97-AF65-F5344CB8AC3E}">
        <p14:creationId xmlns:p14="http://schemas.microsoft.com/office/powerpoint/2010/main" val="5406323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110</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08708"/>
            <a:ext cx="2133600" cy="1089891"/>
          </a:xfrm>
          <a:prstGeom prst="rect">
            <a:avLst/>
          </a:prstGeom>
        </p:spPr>
      </p:pic>
      <p:sp>
        <p:nvSpPr>
          <p:cNvPr id="6" name="Title 1">
            <a:extLst>
              <a:ext uri="{FF2B5EF4-FFF2-40B4-BE49-F238E27FC236}">
                <a16:creationId xmlns:a16="http://schemas.microsoft.com/office/drawing/2014/main" id="{F9CF043A-0797-AF43-B2BF-56318BD43BD6}"/>
              </a:ext>
            </a:extLst>
          </p:cNvPr>
          <p:cNvSpPr txBox="1">
            <a:spLocks/>
          </p:cNvSpPr>
          <p:nvPr/>
        </p:nvSpPr>
        <p:spPr>
          <a:xfrm>
            <a:off x="36576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9" name="TextBox 8">
            <a:extLst>
              <a:ext uri="{FF2B5EF4-FFF2-40B4-BE49-F238E27FC236}">
                <a16:creationId xmlns:a16="http://schemas.microsoft.com/office/drawing/2014/main" id="{85DA1B03-D89A-7F41-BA7C-0789EEAC01A3}"/>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8" name="Chart 7">
            <a:extLst>
              <a:ext uri="{FF2B5EF4-FFF2-40B4-BE49-F238E27FC236}">
                <a16:creationId xmlns:a16="http://schemas.microsoft.com/office/drawing/2014/main" id="{00000000-0008-0000-0800-00003D000000}"/>
              </a:ext>
            </a:extLst>
          </p:cNvPr>
          <p:cNvGraphicFramePr>
            <a:graphicFrameLocks/>
          </p:cNvGraphicFramePr>
          <p:nvPr>
            <p:extLst>
              <p:ext uri="{D42A27DB-BD31-4B8C-83A1-F6EECF244321}">
                <p14:modId xmlns:p14="http://schemas.microsoft.com/office/powerpoint/2010/main" val="2361818431"/>
              </p:ext>
            </p:extLst>
          </p:nvPr>
        </p:nvGraphicFramePr>
        <p:xfrm>
          <a:off x="172666" y="1608486"/>
          <a:ext cx="4025900" cy="4529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a:extLst>
              <a:ext uri="{FF2B5EF4-FFF2-40B4-BE49-F238E27FC236}">
                <a16:creationId xmlns:a16="http://schemas.microsoft.com/office/drawing/2014/main" id="{F9A292FE-B675-7C4B-9973-A973C9357E83}"/>
              </a:ext>
            </a:extLst>
          </p:cNvPr>
          <p:cNvGraphicFramePr>
            <a:graphicFrameLocks noGrp="1"/>
          </p:cNvGraphicFramePr>
          <p:nvPr>
            <p:extLst>
              <p:ext uri="{D42A27DB-BD31-4B8C-83A1-F6EECF244321}">
                <p14:modId xmlns:p14="http://schemas.microsoft.com/office/powerpoint/2010/main" val="3083741323"/>
              </p:ext>
            </p:extLst>
          </p:nvPr>
        </p:nvGraphicFramePr>
        <p:xfrm>
          <a:off x="4183434" y="4044185"/>
          <a:ext cx="4787900" cy="2184400"/>
        </p:xfrm>
        <a:graphic>
          <a:graphicData uri="http://schemas.openxmlformats.org/drawingml/2006/table">
            <a:tbl>
              <a:tblPr/>
              <a:tblGrid>
                <a:gridCol w="1406901">
                  <a:extLst>
                    <a:ext uri="{9D8B030D-6E8A-4147-A177-3AD203B41FA5}">
                      <a16:colId xmlns:a16="http://schemas.microsoft.com/office/drawing/2014/main" val="1837687472"/>
                    </a:ext>
                  </a:extLst>
                </a:gridCol>
                <a:gridCol w="941103">
                  <a:extLst>
                    <a:ext uri="{9D8B030D-6E8A-4147-A177-3AD203B41FA5}">
                      <a16:colId xmlns:a16="http://schemas.microsoft.com/office/drawing/2014/main" val="2846714492"/>
                    </a:ext>
                  </a:extLst>
                </a:gridCol>
                <a:gridCol w="697113">
                  <a:extLst>
                    <a:ext uri="{9D8B030D-6E8A-4147-A177-3AD203B41FA5}">
                      <a16:colId xmlns:a16="http://schemas.microsoft.com/office/drawing/2014/main" val="1197096742"/>
                    </a:ext>
                  </a:extLst>
                </a:gridCol>
                <a:gridCol w="522835">
                  <a:extLst>
                    <a:ext uri="{9D8B030D-6E8A-4147-A177-3AD203B41FA5}">
                      <a16:colId xmlns:a16="http://schemas.microsoft.com/office/drawing/2014/main" val="2697961306"/>
                    </a:ext>
                  </a:extLst>
                </a:gridCol>
                <a:gridCol w="522835">
                  <a:extLst>
                    <a:ext uri="{9D8B030D-6E8A-4147-A177-3AD203B41FA5}">
                      <a16:colId xmlns:a16="http://schemas.microsoft.com/office/drawing/2014/main" val="1240238074"/>
                    </a:ext>
                  </a:extLst>
                </a:gridCol>
                <a:gridCol w="697113">
                  <a:extLst>
                    <a:ext uri="{9D8B030D-6E8A-4147-A177-3AD203B41FA5}">
                      <a16:colId xmlns:a16="http://schemas.microsoft.com/office/drawing/2014/main" val="3424010323"/>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Peoples Trust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2426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9065174"/>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2426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1959310"/>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4410989"/>
                  </a:ext>
                </a:extLst>
              </a:tr>
              <a:tr h="206375">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75074184"/>
                  </a:ext>
                </a:extLst>
              </a:tr>
              <a:tr h="20002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253.7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-61.6%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1889683898"/>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1,906.0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34.1%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118.2%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145636759"/>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2,159.7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6100"/>
                          </a:solidFill>
                          <a:effectLst/>
                          <a:latin typeface="Calibri" panose="020F0502020204030204" pitchFamily="34" charset="0"/>
                        </a:rPr>
                        <a:t>26.5%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1" i="0" u="none" strike="noStrike">
                          <a:solidFill>
                            <a:srgbClr val="006100"/>
                          </a:solidFill>
                          <a:effectLst/>
                          <a:latin typeface="Calibri" panose="020F0502020204030204" pitchFamily="34" charset="0"/>
                        </a:rPr>
                        <a:t>40.2%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828160786"/>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2,700.9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28.5%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3274100946"/>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252115853"/>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8.0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73.9%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62.7%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909785016"/>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2,708.9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3.96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5430770"/>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4,868.7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0.13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6100"/>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1" i="0" u="none" strike="noStrike">
                          <a:solidFill>
                            <a:srgbClr val="006100"/>
                          </a:solidFill>
                          <a:effectLst/>
                          <a:latin typeface="Calibri" panose="020F0502020204030204" pitchFamily="34" charset="0"/>
                        </a:rPr>
                        <a:t>28.3%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1" i="0" u="none" strike="noStrike" dirty="0">
                          <a:solidFill>
                            <a:srgbClr val="006100"/>
                          </a:solidFill>
                          <a:effectLst/>
                          <a:latin typeface="Calibri" panose="020F0502020204030204" pitchFamily="34" charset="0"/>
                        </a:rPr>
                        <a:t>23.6%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810164798"/>
                  </a:ext>
                </a:extLst>
              </a:tr>
            </a:tbl>
          </a:graphicData>
        </a:graphic>
      </p:graphicFrame>
    </p:spTree>
    <p:extLst>
      <p:ext uri="{BB962C8B-B14F-4D97-AF65-F5344CB8AC3E}">
        <p14:creationId xmlns:p14="http://schemas.microsoft.com/office/powerpoint/2010/main" val="11040478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111</a:t>
            </a:fld>
            <a:endParaRPr lang="en-US" dirty="0"/>
          </a:p>
        </p:txBody>
      </p:sp>
      <p:pic>
        <p:nvPicPr>
          <p:cNvPr id="7" name="Picture 6">
            <a:extLst>
              <a:ext uri="{FF2B5EF4-FFF2-40B4-BE49-F238E27FC236}">
                <a16:creationId xmlns:a16="http://schemas.microsoft.com/office/drawing/2014/main" id="{DEF963F5-116C-2944-9B16-7F4022945CD1}"/>
              </a:ext>
            </a:extLst>
          </p:cNvPr>
          <p:cNvPicPr>
            <a:picLocks noChangeAspect="1"/>
          </p:cNvPicPr>
          <p:nvPr/>
        </p:nvPicPr>
        <p:blipFill>
          <a:blip r:embed="rId3"/>
          <a:stretch>
            <a:fillRect/>
          </a:stretch>
        </p:blipFill>
        <p:spPr>
          <a:xfrm>
            <a:off x="533400" y="635000"/>
            <a:ext cx="2357120" cy="812800"/>
          </a:xfrm>
          <a:prstGeom prst="rect">
            <a:avLst/>
          </a:prstGeom>
        </p:spPr>
      </p:pic>
      <p:sp>
        <p:nvSpPr>
          <p:cNvPr id="10" name="TextBox 9">
            <a:extLst>
              <a:ext uri="{FF2B5EF4-FFF2-40B4-BE49-F238E27FC236}">
                <a16:creationId xmlns:a16="http://schemas.microsoft.com/office/drawing/2014/main" id="{31FD1EB5-40EE-3A45-92EA-ED112DE1D88C}"/>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2" name="TextBox 1">
            <a:extLst>
              <a:ext uri="{FF2B5EF4-FFF2-40B4-BE49-F238E27FC236}">
                <a16:creationId xmlns:a16="http://schemas.microsoft.com/office/drawing/2014/main" id="{D8F1B189-B33A-7249-82D7-BDF0D49AA2F0}"/>
              </a:ext>
            </a:extLst>
          </p:cNvPr>
          <p:cNvSpPr txBox="1"/>
          <p:nvPr/>
        </p:nvSpPr>
        <p:spPr>
          <a:xfrm>
            <a:off x="5294388" y="1685184"/>
            <a:ext cx="3670300" cy="1754326"/>
          </a:xfrm>
          <a:prstGeom prst="rect">
            <a:avLst/>
          </a:prstGeom>
          <a:noFill/>
        </p:spPr>
        <p:txBody>
          <a:bodyPr wrap="square" rtlCol="0">
            <a:spAutoFit/>
          </a:bodyPr>
          <a:lstStyle/>
          <a:p>
            <a:r>
              <a:rPr lang="en-US" b="1" dirty="0"/>
              <a:t>About Us (website January 2020)</a:t>
            </a:r>
          </a:p>
          <a:p>
            <a:r>
              <a:rPr lang="en-US" dirty="0" err="1"/>
              <a:t>Haventree</a:t>
            </a:r>
            <a:r>
              <a:rPr lang="en-US" dirty="0"/>
              <a:t> Bank is a federally regulated financial institution that provides residential mortgage solutions. </a:t>
            </a:r>
            <a:r>
              <a:rPr lang="en-US" dirty="0" err="1"/>
              <a:t>Haventree</a:t>
            </a:r>
            <a:r>
              <a:rPr lang="en-US" dirty="0"/>
              <a:t> Bank originates mortgages through the mortgage broker channel and is a member of the Canada Deposit Insurance Corporation (“CDIC”).</a:t>
            </a:r>
          </a:p>
          <a:p>
            <a:endParaRPr lang="en-US" dirty="0"/>
          </a:p>
        </p:txBody>
      </p:sp>
      <p:graphicFrame>
        <p:nvGraphicFramePr>
          <p:cNvPr id="9" name="Chart 8">
            <a:extLst>
              <a:ext uri="{FF2B5EF4-FFF2-40B4-BE49-F238E27FC236}">
                <a16:creationId xmlns:a16="http://schemas.microsoft.com/office/drawing/2014/main" id="{00000000-0008-0000-0500-000038000000}"/>
              </a:ext>
            </a:extLst>
          </p:cNvPr>
          <p:cNvGraphicFramePr>
            <a:graphicFrameLocks/>
          </p:cNvGraphicFramePr>
          <p:nvPr>
            <p:extLst>
              <p:ext uri="{D42A27DB-BD31-4B8C-83A1-F6EECF244321}">
                <p14:modId xmlns:p14="http://schemas.microsoft.com/office/powerpoint/2010/main" val="3242385532"/>
              </p:ext>
            </p:extLst>
          </p:nvPr>
        </p:nvGraphicFramePr>
        <p:xfrm>
          <a:off x="457200" y="1697376"/>
          <a:ext cx="4318000" cy="44323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F1B5662D-EE39-4A66-B57A-96A3261F3830}"/>
              </a:ext>
            </a:extLst>
          </p:cNvPr>
          <p:cNvPicPr>
            <a:picLocks noChangeAspect="1"/>
          </p:cNvPicPr>
          <p:nvPr/>
        </p:nvPicPr>
        <p:blipFill>
          <a:blip r:embed="rId5"/>
          <a:stretch>
            <a:fillRect/>
          </a:stretch>
        </p:blipFill>
        <p:spPr>
          <a:xfrm>
            <a:off x="5029200" y="3992880"/>
            <a:ext cx="3886200" cy="2179320"/>
          </a:xfrm>
          <a:prstGeom prst="rect">
            <a:avLst/>
          </a:prstGeom>
        </p:spPr>
      </p:pic>
    </p:spTree>
    <p:extLst>
      <p:ext uri="{BB962C8B-B14F-4D97-AF65-F5344CB8AC3E}">
        <p14:creationId xmlns:p14="http://schemas.microsoft.com/office/powerpoint/2010/main" val="23990891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112</a:t>
            </a:fld>
            <a:endParaRPr lang="en-US" dirty="0"/>
          </a:p>
        </p:txBody>
      </p:sp>
      <p:sp>
        <p:nvSpPr>
          <p:cNvPr id="2" name="TextBox 1">
            <a:extLst>
              <a:ext uri="{FF2B5EF4-FFF2-40B4-BE49-F238E27FC236}">
                <a16:creationId xmlns:a16="http://schemas.microsoft.com/office/drawing/2014/main" id="{35E550AC-4819-374D-95DE-7C1036DE4795}"/>
              </a:ext>
            </a:extLst>
          </p:cNvPr>
          <p:cNvSpPr txBox="1"/>
          <p:nvPr/>
        </p:nvSpPr>
        <p:spPr>
          <a:xfrm>
            <a:off x="609600" y="833735"/>
            <a:ext cx="3571812" cy="461665"/>
          </a:xfrm>
          <a:prstGeom prst="rect">
            <a:avLst/>
          </a:prstGeom>
          <a:noFill/>
        </p:spPr>
        <p:txBody>
          <a:bodyPr wrap="none" rtlCol="0">
            <a:spAutoFit/>
          </a:bodyPr>
          <a:lstStyle/>
          <a:p>
            <a:r>
              <a:rPr lang="en-US" sz="2400" b="1" dirty="0"/>
              <a:t>ADS Canadian Bank</a:t>
            </a:r>
          </a:p>
        </p:txBody>
      </p:sp>
      <p:sp>
        <p:nvSpPr>
          <p:cNvPr id="10" name="TextBox 9">
            <a:extLst>
              <a:ext uri="{FF2B5EF4-FFF2-40B4-BE49-F238E27FC236}">
                <a16:creationId xmlns:a16="http://schemas.microsoft.com/office/drawing/2014/main" id="{01C4FA23-07EC-6248-8499-35A2899AE0B7}"/>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3" name="TextBox 2">
            <a:extLst>
              <a:ext uri="{FF2B5EF4-FFF2-40B4-BE49-F238E27FC236}">
                <a16:creationId xmlns:a16="http://schemas.microsoft.com/office/drawing/2014/main" id="{AE26CC44-3CD9-BE4F-B576-C8487E0A5305}"/>
              </a:ext>
            </a:extLst>
          </p:cNvPr>
          <p:cNvSpPr txBox="1"/>
          <p:nvPr/>
        </p:nvSpPr>
        <p:spPr>
          <a:xfrm>
            <a:off x="4953000" y="1828800"/>
            <a:ext cx="3962400" cy="830997"/>
          </a:xfrm>
          <a:prstGeom prst="rect">
            <a:avLst/>
          </a:prstGeom>
          <a:noFill/>
        </p:spPr>
        <p:txBody>
          <a:bodyPr wrap="square" rtlCol="0">
            <a:spAutoFit/>
          </a:bodyPr>
          <a:lstStyle/>
          <a:p>
            <a:r>
              <a:rPr lang="en-US" b="1" dirty="0"/>
              <a:t>ADS Canadian Bank</a:t>
            </a:r>
            <a:r>
              <a:rPr lang="en-US" dirty="0"/>
              <a:t> is an affiliate of The </a:t>
            </a:r>
            <a:r>
              <a:rPr lang="en-US" b="1" dirty="0"/>
              <a:t>Bank</a:t>
            </a:r>
            <a:r>
              <a:rPr lang="en-US" dirty="0"/>
              <a:t> of Nova Scotia (Scotiabank). Formerly Hollis Canadian Bank, ADS provides deposit services to the broker network.</a:t>
            </a:r>
          </a:p>
        </p:txBody>
      </p:sp>
      <p:graphicFrame>
        <p:nvGraphicFramePr>
          <p:cNvPr id="8" name="Chart 7">
            <a:extLst>
              <a:ext uri="{FF2B5EF4-FFF2-40B4-BE49-F238E27FC236}">
                <a16:creationId xmlns:a16="http://schemas.microsoft.com/office/drawing/2014/main" id="{00000000-0008-0000-0500-00003B000000}"/>
              </a:ext>
            </a:extLst>
          </p:cNvPr>
          <p:cNvGraphicFramePr>
            <a:graphicFrameLocks/>
          </p:cNvGraphicFramePr>
          <p:nvPr>
            <p:extLst>
              <p:ext uri="{D42A27DB-BD31-4B8C-83A1-F6EECF244321}">
                <p14:modId xmlns:p14="http://schemas.microsoft.com/office/powerpoint/2010/main" val="2476819357"/>
              </p:ext>
            </p:extLst>
          </p:nvPr>
        </p:nvGraphicFramePr>
        <p:xfrm>
          <a:off x="76200" y="1604157"/>
          <a:ext cx="4318000" cy="44323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64834AE4-1FFC-4FE1-ADDF-93355881D67E}"/>
              </a:ext>
            </a:extLst>
          </p:cNvPr>
          <p:cNvPicPr>
            <a:picLocks noChangeAspect="1"/>
          </p:cNvPicPr>
          <p:nvPr/>
        </p:nvPicPr>
        <p:blipFill>
          <a:blip r:embed="rId4"/>
          <a:stretch>
            <a:fillRect/>
          </a:stretch>
        </p:blipFill>
        <p:spPr>
          <a:xfrm>
            <a:off x="4366260" y="4000500"/>
            <a:ext cx="4549140" cy="2171700"/>
          </a:xfrm>
          <a:prstGeom prst="rect">
            <a:avLst/>
          </a:prstGeom>
        </p:spPr>
      </p:pic>
    </p:spTree>
    <p:extLst>
      <p:ext uri="{BB962C8B-B14F-4D97-AF65-F5344CB8AC3E}">
        <p14:creationId xmlns:p14="http://schemas.microsoft.com/office/powerpoint/2010/main" val="21176927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113</a:t>
            </a:fld>
            <a:endParaRPr lang="en-US" dirty="0"/>
          </a:p>
        </p:txBody>
      </p:sp>
      <p:pic>
        <p:nvPicPr>
          <p:cNvPr id="8" name="Graphic 7">
            <a:extLst>
              <a:ext uri="{FF2B5EF4-FFF2-40B4-BE49-F238E27FC236}">
                <a16:creationId xmlns:a16="http://schemas.microsoft.com/office/drawing/2014/main" id="{68A621B8-EBF7-5147-B4AA-E1B199D8BC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76200"/>
            <a:ext cx="1066800" cy="1333500"/>
          </a:xfrm>
          <a:prstGeom prst="rect">
            <a:avLst/>
          </a:prstGeom>
        </p:spPr>
      </p:pic>
      <p:sp>
        <p:nvSpPr>
          <p:cNvPr id="11" name="TextBox 10">
            <a:extLst>
              <a:ext uri="{FF2B5EF4-FFF2-40B4-BE49-F238E27FC236}">
                <a16:creationId xmlns:a16="http://schemas.microsoft.com/office/drawing/2014/main" id="{383732B4-635E-7448-9319-D67F0C530E0B}"/>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2" name="TextBox 1">
            <a:extLst>
              <a:ext uri="{FF2B5EF4-FFF2-40B4-BE49-F238E27FC236}">
                <a16:creationId xmlns:a16="http://schemas.microsoft.com/office/drawing/2014/main" id="{79A3EBCD-7C3C-BE40-A09A-B9C7DF626E0C}"/>
              </a:ext>
            </a:extLst>
          </p:cNvPr>
          <p:cNvSpPr txBox="1"/>
          <p:nvPr/>
        </p:nvSpPr>
        <p:spPr>
          <a:xfrm>
            <a:off x="5181600" y="1676400"/>
            <a:ext cx="3733800" cy="2554545"/>
          </a:xfrm>
          <a:prstGeom prst="rect">
            <a:avLst/>
          </a:prstGeom>
          <a:noFill/>
        </p:spPr>
        <p:txBody>
          <a:bodyPr wrap="square" rtlCol="0">
            <a:spAutoFit/>
          </a:bodyPr>
          <a:lstStyle/>
          <a:p>
            <a:r>
              <a:rPr lang="en-US" sz="1000" b="1" dirty="0"/>
              <a:t>About MCAN (website January 2020)</a:t>
            </a:r>
          </a:p>
          <a:p>
            <a:r>
              <a:rPr lang="en-US" sz="1000" b="1" dirty="0"/>
              <a:t>MCAN Mortgage Corporation </a:t>
            </a:r>
            <a:r>
              <a:rPr lang="en-US" sz="1000" dirty="0"/>
              <a:t>is a Loan Company under the </a:t>
            </a:r>
            <a:r>
              <a:rPr lang="en-US" sz="1000" i="1" dirty="0"/>
              <a:t>Trust and Loan Companies Act </a:t>
            </a:r>
            <a:r>
              <a:rPr lang="en-US" sz="1000" dirty="0"/>
              <a:t>(Canada)and a Mortgage Investment Corporation. </a:t>
            </a:r>
          </a:p>
          <a:p>
            <a:pPr marL="171450" indent="-171450">
              <a:buFont typeface="Arial" panose="020B0604020202020204" pitchFamily="34" charset="0"/>
              <a:buChar char="•"/>
            </a:pPr>
            <a:r>
              <a:rPr lang="en-US" sz="1000" dirty="0"/>
              <a:t>Our objective is to generate a reliable stream of income by investing in a diversified portfolio of Canadian mortgages, including single family residential, residential construction, non-residential construction and commercial loans, as well as other types of securities, loans and real estate investments.  We employ leverage by issuing term deposits that are eligible for Canada Deposit Insurance Corporation deposit insurance and are sourced through a network of independent financial agents.  </a:t>
            </a:r>
            <a:br>
              <a:rPr lang="en-US" sz="1000" dirty="0"/>
            </a:br>
            <a:endParaRPr lang="en-US" sz="1000" dirty="0"/>
          </a:p>
        </p:txBody>
      </p:sp>
      <p:graphicFrame>
        <p:nvGraphicFramePr>
          <p:cNvPr id="9" name="Chart 8">
            <a:extLst>
              <a:ext uri="{FF2B5EF4-FFF2-40B4-BE49-F238E27FC236}">
                <a16:creationId xmlns:a16="http://schemas.microsoft.com/office/drawing/2014/main" id="{00000000-0008-0000-0500-000039000000}"/>
              </a:ext>
            </a:extLst>
          </p:cNvPr>
          <p:cNvGraphicFramePr>
            <a:graphicFrameLocks/>
          </p:cNvGraphicFramePr>
          <p:nvPr>
            <p:extLst>
              <p:ext uri="{D42A27DB-BD31-4B8C-83A1-F6EECF244321}">
                <p14:modId xmlns:p14="http://schemas.microsoft.com/office/powerpoint/2010/main" val="945550947"/>
              </p:ext>
            </p:extLst>
          </p:nvPr>
        </p:nvGraphicFramePr>
        <p:xfrm>
          <a:off x="152400" y="1697736"/>
          <a:ext cx="4318000" cy="44323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a:extLst>
              <a:ext uri="{FF2B5EF4-FFF2-40B4-BE49-F238E27FC236}">
                <a16:creationId xmlns:a16="http://schemas.microsoft.com/office/drawing/2014/main" id="{1DADAF73-1D29-4145-A7CF-AEE3BA722025}"/>
              </a:ext>
            </a:extLst>
          </p:cNvPr>
          <p:cNvPicPr>
            <a:picLocks noChangeAspect="1"/>
          </p:cNvPicPr>
          <p:nvPr/>
        </p:nvPicPr>
        <p:blipFill>
          <a:blip r:embed="rId6"/>
          <a:stretch>
            <a:fillRect/>
          </a:stretch>
        </p:blipFill>
        <p:spPr>
          <a:xfrm>
            <a:off x="5181600" y="4092985"/>
            <a:ext cx="3733800" cy="2079214"/>
          </a:xfrm>
          <a:prstGeom prst="rect">
            <a:avLst/>
          </a:prstGeom>
        </p:spPr>
      </p:pic>
    </p:spTree>
    <p:extLst>
      <p:ext uri="{BB962C8B-B14F-4D97-AF65-F5344CB8AC3E}">
        <p14:creationId xmlns:p14="http://schemas.microsoft.com/office/powerpoint/2010/main" val="13002565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114</a:t>
            </a:fld>
            <a:endParaRPr lang="en-US" dirty="0"/>
          </a:p>
        </p:txBody>
      </p:sp>
      <p:pic>
        <p:nvPicPr>
          <p:cNvPr id="6" name="Picture 5">
            <a:extLst>
              <a:ext uri="{FF2B5EF4-FFF2-40B4-BE49-F238E27FC236}">
                <a16:creationId xmlns:a16="http://schemas.microsoft.com/office/drawing/2014/main" id="{5405E271-49CF-B344-B685-85341A2866A8}"/>
              </a:ext>
            </a:extLst>
          </p:cNvPr>
          <p:cNvPicPr>
            <a:picLocks noChangeAspect="1"/>
          </p:cNvPicPr>
          <p:nvPr/>
        </p:nvPicPr>
        <p:blipFill>
          <a:blip r:embed="rId3"/>
          <a:stretch>
            <a:fillRect/>
          </a:stretch>
        </p:blipFill>
        <p:spPr>
          <a:xfrm>
            <a:off x="609600" y="381000"/>
            <a:ext cx="3111500" cy="927100"/>
          </a:xfrm>
          <a:prstGeom prst="rect">
            <a:avLst/>
          </a:prstGeom>
        </p:spPr>
      </p:pic>
      <p:sp>
        <p:nvSpPr>
          <p:cNvPr id="11" name="TextBox 10">
            <a:extLst>
              <a:ext uri="{FF2B5EF4-FFF2-40B4-BE49-F238E27FC236}">
                <a16:creationId xmlns:a16="http://schemas.microsoft.com/office/drawing/2014/main" id="{DF6D4C19-F14D-0644-B0E3-F55A102B77EB}"/>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3" name="TextBox 2">
            <a:extLst>
              <a:ext uri="{FF2B5EF4-FFF2-40B4-BE49-F238E27FC236}">
                <a16:creationId xmlns:a16="http://schemas.microsoft.com/office/drawing/2014/main" id="{359DD0E6-D80B-1442-8A53-C16C5BB235EE}"/>
              </a:ext>
            </a:extLst>
          </p:cNvPr>
          <p:cNvSpPr txBox="1"/>
          <p:nvPr/>
        </p:nvSpPr>
        <p:spPr>
          <a:xfrm>
            <a:off x="5334000" y="1752600"/>
            <a:ext cx="3581400" cy="1569660"/>
          </a:xfrm>
          <a:prstGeom prst="rect">
            <a:avLst/>
          </a:prstGeom>
          <a:noFill/>
        </p:spPr>
        <p:txBody>
          <a:bodyPr wrap="square" rtlCol="0">
            <a:spAutoFit/>
          </a:bodyPr>
          <a:lstStyle/>
          <a:p>
            <a:r>
              <a:rPr lang="en-US" dirty="0"/>
              <a:t>Community Trust is a Mississauga, Ontario based Trust company.  It was acquired by </a:t>
            </a:r>
            <a:r>
              <a:rPr lang="en-US" dirty="0" err="1"/>
              <a:t>Questrade</a:t>
            </a:r>
            <a:r>
              <a:rPr lang="en-US" dirty="0"/>
              <a:t>, an online broker providing investment services mainly to credit union customers.  </a:t>
            </a:r>
            <a:r>
              <a:rPr lang="en-US" dirty="0" err="1"/>
              <a:t>Questrade</a:t>
            </a:r>
            <a:r>
              <a:rPr lang="en-US" dirty="0"/>
              <a:t> has indicated that it is applying for a banking license presumable to provide banking services to their investing customers.</a:t>
            </a:r>
          </a:p>
        </p:txBody>
      </p:sp>
      <p:graphicFrame>
        <p:nvGraphicFramePr>
          <p:cNvPr id="8" name="Chart 7">
            <a:extLst>
              <a:ext uri="{FF2B5EF4-FFF2-40B4-BE49-F238E27FC236}">
                <a16:creationId xmlns:a16="http://schemas.microsoft.com/office/drawing/2014/main" id="{00000000-0008-0000-0500-00003A000000}"/>
              </a:ext>
            </a:extLst>
          </p:cNvPr>
          <p:cNvGraphicFramePr>
            <a:graphicFrameLocks/>
          </p:cNvGraphicFramePr>
          <p:nvPr>
            <p:extLst>
              <p:ext uri="{D42A27DB-BD31-4B8C-83A1-F6EECF244321}">
                <p14:modId xmlns:p14="http://schemas.microsoft.com/office/powerpoint/2010/main" val="526118879"/>
              </p:ext>
            </p:extLst>
          </p:nvPr>
        </p:nvGraphicFramePr>
        <p:xfrm>
          <a:off x="254000" y="1764792"/>
          <a:ext cx="4318000" cy="44323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7FCB57FC-4C33-4A96-8AC5-1CAD2D5896A5}"/>
              </a:ext>
            </a:extLst>
          </p:cNvPr>
          <p:cNvPicPr>
            <a:picLocks noChangeAspect="1"/>
          </p:cNvPicPr>
          <p:nvPr/>
        </p:nvPicPr>
        <p:blipFill>
          <a:blip r:embed="rId5"/>
          <a:stretch>
            <a:fillRect/>
          </a:stretch>
        </p:blipFill>
        <p:spPr>
          <a:xfrm>
            <a:off x="5029200" y="4000500"/>
            <a:ext cx="3886200" cy="2171700"/>
          </a:xfrm>
          <a:prstGeom prst="rect">
            <a:avLst/>
          </a:prstGeom>
        </p:spPr>
      </p:pic>
    </p:spTree>
    <p:extLst>
      <p:ext uri="{BB962C8B-B14F-4D97-AF65-F5344CB8AC3E}">
        <p14:creationId xmlns:p14="http://schemas.microsoft.com/office/powerpoint/2010/main" val="4448544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115</a:t>
            </a:fld>
            <a:endParaRPr lang="en-US" dirty="0"/>
          </a:p>
        </p:txBody>
      </p:sp>
      <p:pic>
        <p:nvPicPr>
          <p:cNvPr id="7" name="Picture 6">
            <a:extLst>
              <a:ext uri="{FF2B5EF4-FFF2-40B4-BE49-F238E27FC236}">
                <a16:creationId xmlns:a16="http://schemas.microsoft.com/office/drawing/2014/main" id="{619503E1-2502-DC49-8EFE-693867E476C2}"/>
              </a:ext>
            </a:extLst>
          </p:cNvPr>
          <p:cNvPicPr>
            <a:picLocks noChangeAspect="1"/>
          </p:cNvPicPr>
          <p:nvPr/>
        </p:nvPicPr>
        <p:blipFill>
          <a:blip r:embed="rId3"/>
          <a:stretch>
            <a:fillRect/>
          </a:stretch>
        </p:blipFill>
        <p:spPr>
          <a:xfrm>
            <a:off x="685800" y="228600"/>
            <a:ext cx="1358900" cy="1244600"/>
          </a:xfrm>
          <a:prstGeom prst="rect">
            <a:avLst/>
          </a:prstGeom>
        </p:spPr>
      </p:pic>
      <p:sp>
        <p:nvSpPr>
          <p:cNvPr id="10" name="TextBox 9">
            <a:extLst>
              <a:ext uri="{FF2B5EF4-FFF2-40B4-BE49-F238E27FC236}">
                <a16:creationId xmlns:a16="http://schemas.microsoft.com/office/drawing/2014/main" id="{796C59BB-EA29-7D4A-97A1-0339920880E6}"/>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2" name="TextBox 1">
            <a:extLst>
              <a:ext uri="{FF2B5EF4-FFF2-40B4-BE49-F238E27FC236}">
                <a16:creationId xmlns:a16="http://schemas.microsoft.com/office/drawing/2014/main" id="{CC1F3AF5-63FB-004A-BF45-74960EBDC831}"/>
              </a:ext>
            </a:extLst>
          </p:cNvPr>
          <p:cNvSpPr txBox="1"/>
          <p:nvPr/>
        </p:nvSpPr>
        <p:spPr>
          <a:xfrm>
            <a:off x="5334000" y="1295400"/>
            <a:ext cx="3657600" cy="3016210"/>
          </a:xfrm>
          <a:prstGeom prst="rect">
            <a:avLst/>
          </a:prstGeom>
          <a:solidFill>
            <a:schemeClr val="bg1"/>
          </a:solidFill>
        </p:spPr>
        <p:txBody>
          <a:bodyPr wrap="square" rtlCol="0">
            <a:spAutoFit/>
          </a:bodyPr>
          <a:lstStyle/>
          <a:p>
            <a:r>
              <a:rPr lang="en-US" sz="1000" b="1" dirty="0" err="1"/>
              <a:t>VersaBank</a:t>
            </a:r>
            <a:r>
              <a:rPr lang="en-US" sz="1000" dirty="0"/>
              <a:t> is a Schedule I chartered bank with a difference. Our success is based on our initial vision for a new kind of financial institution: a “branchless” commercial bank that makes full use of innovative technologies.  By investing in highly skilled, experienced people and in advanced computing technologies rather than in bricks and mortar, we have significantly grown our assets and continue to achieve record efficiencies.</a:t>
            </a:r>
          </a:p>
          <a:p>
            <a:r>
              <a:rPr lang="en-US" sz="1000" dirty="0"/>
              <a:t>We provide two primary services – deposits and financing. The bank is organized around these two distinct operating divisions.</a:t>
            </a:r>
          </a:p>
          <a:p>
            <a:r>
              <a:rPr lang="en-US" sz="1000" dirty="0"/>
              <a:t>We have partnered with existing nationwide brokerage  firms to raise the bank’s deposits. Today, we enjoy relationships with almost all of the large Canadian bank-owned brokerages as well as over 100 small to mid-size financial advisory firms across the country.</a:t>
            </a:r>
          </a:p>
          <a:p>
            <a:endParaRPr lang="en-US" sz="1000" dirty="0"/>
          </a:p>
        </p:txBody>
      </p:sp>
      <p:graphicFrame>
        <p:nvGraphicFramePr>
          <p:cNvPr id="8" name="Chart 7">
            <a:extLst>
              <a:ext uri="{FF2B5EF4-FFF2-40B4-BE49-F238E27FC236}">
                <a16:creationId xmlns:a16="http://schemas.microsoft.com/office/drawing/2014/main" id="{00000000-0008-0000-0500-00003C000000}"/>
              </a:ext>
            </a:extLst>
          </p:cNvPr>
          <p:cNvGraphicFramePr>
            <a:graphicFrameLocks/>
          </p:cNvGraphicFramePr>
          <p:nvPr>
            <p:extLst>
              <p:ext uri="{D42A27DB-BD31-4B8C-83A1-F6EECF244321}">
                <p14:modId xmlns:p14="http://schemas.microsoft.com/office/powerpoint/2010/main" val="180164523"/>
              </p:ext>
            </p:extLst>
          </p:nvPr>
        </p:nvGraphicFramePr>
        <p:xfrm>
          <a:off x="381000" y="1742795"/>
          <a:ext cx="4318000" cy="44323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D9D730B1-DA6D-4CC5-A817-1785580AB493}"/>
              </a:ext>
            </a:extLst>
          </p:cNvPr>
          <p:cNvPicPr>
            <a:picLocks noChangeAspect="1"/>
          </p:cNvPicPr>
          <p:nvPr/>
        </p:nvPicPr>
        <p:blipFill>
          <a:blip r:embed="rId5"/>
          <a:stretch>
            <a:fillRect/>
          </a:stretch>
        </p:blipFill>
        <p:spPr>
          <a:xfrm>
            <a:off x="5291365" y="4142793"/>
            <a:ext cx="3624035" cy="2032302"/>
          </a:xfrm>
          <a:prstGeom prst="rect">
            <a:avLst/>
          </a:prstGeom>
        </p:spPr>
      </p:pic>
    </p:spTree>
    <p:extLst>
      <p:ext uri="{BB962C8B-B14F-4D97-AF65-F5344CB8AC3E}">
        <p14:creationId xmlns:p14="http://schemas.microsoft.com/office/powerpoint/2010/main" val="2214613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00000000-0008-0000-0500-000007000000}"/>
              </a:ext>
            </a:extLst>
          </p:cNvPr>
          <p:cNvGraphicFramePr>
            <a:graphicFrameLocks/>
          </p:cNvGraphicFramePr>
          <p:nvPr>
            <p:extLst>
              <p:ext uri="{D42A27DB-BD31-4B8C-83A1-F6EECF244321}">
                <p14:modId xmlns:p14="http://schemas.microsoft.com/office/powerpoint/2010/main" val="873523858"/>
              </p:ext>
            </p:extLst>
          </p:nvPr>
        </p:nvGraphicFramePr>
        <p:xfrm>
          <a:off x="-36576" y="1631317"/>
          <a:ext cx="4608576" cy="432435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838200" y="381000"/>
            <a:ext cx="8001000" cy="1216025"/>
          </a:xfrm>
        </p:spPr>
        <p:txBody>
          <a:bodyPr>
            <a:normAutofit/>
          </a:bodyPr>
          <a:lstStyle/>
          <a:p>
            <a:r>
              <a:rPr lang="en-US" dirty="0"/>
              <a:t>Total Personal Share Changes</a:t>
            </a:r>
            <a:br>
              <a:rPr lang="en-US" dirty="0"/>
            </a:br>
            <a:r>
              <a:rPr lang="en-US" dirty="0"/>
              <a:t>Smaller Full-Service Banks</a:t>
            </a:r>
            <a:endParaRPr lang="en-CA" dirty="0"/>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12</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1039" y="4758403"/>
            <a:ext cx="685800" cy="22436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1246" y="3076186"/>
            <a:ext cx="289889" cy="2639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446" y="2804734"/>
            <a:ext cx="381000" cy="190500"/>
          </a:xfrm>
          <a:prstGeom prst="rect">
            <a:avLst/>
          </a:prstGeom>
        </p:spPr>
      </p:pic>
      <p:pic>
        <p:nvPicPr>
          <p:cNvPr id="14" name="Picture 37" descr="cwb_logo">
            <a:extLst>
              <a:ext uri="{FF2B5EF4-FFF2-40B4-BE49-F238E27FC236}">
                <a16:creationId xmlns:a16="http://schemas.microsoft.com/office/drawing/2014/main" id="{C540C256-18B9-0748-B532-D0EC733BD4E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75446" y="3390065"/>
            <a:ext cx="349399" cy="238227"/>
          </a:xfrm>
          <a:prstGeom prst="rect">
            <a:avLst/>
          </a:prstGeom>
          <a:noFill/>
          <a:ln w="9525">
            <a:noFill/>
            <a:miter lim="800000"/>
            <a:headEnd/>
            <a:tailEnd/>
          </a:ln>
        </p:spPr>
      </p:pic>
      <p:pic>
        <p:nvPicPr>
          <p:cNvPr id="18" name="Picture 17">
            <a:extLst>
              <a:ext uri="{FF2B5EF4-FFF2-40B4-BE49-F238E27FC236}">
                <a16:creationId xmlns:a16="http://schemas.microsoft.com/office/drawing/2014/main" id="{B943909A-A8BB-D948-98AA-BDA5F4660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4187" y="3777636"/>
            <a:ext cx="213360" cy="266700"/>
          </a:xfrm>
          <a:prstGeom prst="rect">
            <a:avLst/>
          </a:prstGeom>
        </p:spPr>
      </p:pic>
      <p:sp>
        <p:nvSpPr>
          <p:cNvPr id="22" name="TextBox 21">
            <a:extLst>
              <a:ext uri="{FF2B5EF4-FFF2-40B4-BE49-F238E27FC236}">
                <a16:creationId xmlns:a16="http://schemas.microsoft.com/office/drawing/2014/main" id="{590D3304-F069-4440-820B-3F27F392ED55}"/>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2FCD5C8D-4C77-42D2-B10F-73BBB160EB7C}"/>
              </a:ext>
            </a:extLst>
          </p:cNvPr>
          <p:cNvPicPr>
            <a:picLocks noChangeAspect="1"/>
          </p:cNvPicPr>
          <p:nvPr/>
        </p:nvPicPr>
        <p:blipFill>
          <a:blip r:embed="rId9"/>
          <a:stretch>
            <a:fillRect/>
          </a:stretch>
        </p:blipFill>
        <p:spPr>
          <a:xfrm>
            <a:off x="4408649" y="3977642"/>
            <a:ext cx="4506751" cy="2196758"/>
          </a:xfrm>
          <a:prstGeom prst="rect">
            <a:avLst/>
          </a:prstGeom>
        </p:spPr>
      </p:pic>
    </p:spTree>
    <p:extLst>
      <p:ext uri="{BB962C8B-B14F-4D97-AF65-F5344CB8AC3E}">
        <p14:creationId xmlns:p14="http://schemas.microsoft.com/office/powerpoint/2010/main" val="3116725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3" name="Rectangle 2"/>
          <p:cNvSpPr>
            <a:spLocks noGrp="1" noChangeArrowheads="1"/>
          </p:cNvSpPr>
          <p:nvPr>
            <p:ph type="title"/>
          </p:nvPr>
        </p:nvSpPr>
        <p:spPr>
          <a:xfrm>
            <a:off x="457199" y="0"/>
            <a:ext cx="4572001" cy="1600200"/>
          </a:xfrm>
        </p:spPr>
        <p:txBody>
          <a:bodyPr/>
          <a:lstStyle/>
          <a:p>
            <a:pPr eaLnBrk="1" hangingPunct="1"/>
            <a:r>
              <a:rPr lang="en-US" dirty="0"/>
              <a:t>Direct Banks</a:t>
            </a:r>
            <a:br>
              <a:rPr lang="en-US" dirty="0"/>
            </a:br>
            <a:r>
              <a:rPr lang="en-US" dirty="0"/>
              <a:t>Total Personal Share - Summary</a:t>
            </a:r>
          </a:p>
        </p:txBody>
      </p:sp>
      <p:sp>
        <p:nvSpPr>
          <p:cNvPr id="701442" name="Slide Number Placeholder 4"/>
          <p:cNvSpPr>
            <a:spLocks noGrp="1"/>
          </p:cNvSpPr>
          <p:nvPr>
            <p:ph type="sldNum" sz="quarter" idx="12"/>
          </p:nvPr>
        </p:nvSpPr>
        <p:spPr>
          <a:noFill/>
          <a:ln>
            <a:miter lim="800000"/>
            <a:headEnd/>
            <a:tailEnd/>
          </a:ln>
        </p:spPr>
        <p:txBody>
          <a:bodyPr/>
          <a:lstStyle/>
          <a:p>
            <a:fld id="{3055E8BD-B052-4170-879E-175F2950A789}" type="slidenum">
              <a:rPr lang="en-US" smtClean="0"/>
              <a:pPr/>
              <a:t>13</a:t>
            </a:fld>
            <a:endParaRPr lang="en-US" dirty="0"/>
          </a:p>
        </p:txBody>
      </p:sp>
      <p:sp>
        <p:nvSpPr>
          <p:cNvPr id="701444" name="Text Box 3"/>
          <p:cNvSpPr txBox="1">
            <a:spLocks noChangeArrowheads="1"/>
          </p:cNvSpPr>
          <p:nvPr/>
        </p:nvSpPr>
        <p:spPr bwMode="auto">
          <a:xfrm>
            <a:off x="6172200" y="833735"/>
            <a:ext cx="2590800" cy="707886"/>
          </a:xfrm>
          <a:prstGeom prst="rect">
            <a:avLst/>
          </a:prstGeom>
          <a:noFill/>
          <a:ln w="9525">
            <a:solidFill>
              <a:schemeClr val="tx1"/>
            </a:solidFill>
            <a:miter lim="800000"/>
            <a:headEnd/>
            <a:tailEnd/>
          </a:ln>
        </p:spPr>
        <p:txBody>
          <a:bodyPr wrap="square">
            <a:spAutoFit/>
          </a:bodyPr>
          <a:lstStyle/>
          <a:p>
            <a:pPr eaLnBrk="0" hangingPunct="0"/>
            <a:r>
              <a:rPr lang="en-US" sz="1000" dirty="0">
                <a:solidFill>
                  <a:srgbClr val="7F7F7F"/>
                </a:solidFill>
              </a:rPr>
              <a:t>Includes Demand Deposits, Term Investments, Mortgages  and Personal Loans and Credit Cards. Including securitizations.</a:t>
            </a:r>
          </a:p>
        </p:txBody>
      </p:sp>
      <p:sp>
        <p:nvSpPr>
          <p:cNvPr id="8" name="TextBox 7"/>
          <p:cNvSpPr txBox="1"/>
          <p:nvPr/>
        </p:nvSpPr>
        <p:spPr>
          <a:xfrm>
            <a:off x="5791200" y="1905000"/>
            <a:ext cx="3124200" cy="400110"/>
          </a:xfrm>
          <a:prstGeom prst="rect">
            <a:avLst/>
          </a:prstGeom>
          <a:noFill/>
        </p:spPr>
        <p:txBody>
          <a:bodyPr wrap="square" rtlCol="0">
            <a:spAutoFit/>
          </a:bodyPr>
          <a:lstStyle/>
          <a:p>
            <a:r>
              <a:rPr lang="en-US" sz="1000" dirty="0">
                <a:solidFill>
                  <a:srgbClr val="7F7F7F"/>
                </a:solidFill>
              </a:rPr>
              <a:t>Sorted in order of 12 month % change in share.</a:t>
            </a:r>
          </a:p>
        </p:txBody>
      </p:sp>
      <p:sp>
        <p:nvSpPr>
          <p:cNvPr id="9" name="TextBox 8">
            <a:extLst>
              <a:ext uri="{FF2B5EF4-FFF2-40B4-BE49-F238E27FC236}">
                <a16:creationId xmlns:a16="http://schemas.microsoft.com/office/drawing/2014/main" id="{22D82135-95AD-5143-98C3-5E3B11249434}"/>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0" name="Rectangle 9">
            <a:extLst>
              <a:ext uri="{FF2B5EF4-FFF2-40B4-BE49-F238E27FC236}">
                <a16:creationId xmlns:a16="http://schemas.microsoft.com/office/drawing/2014/main" id="{F4525896-9F80-AF46-9A2C-4EAC985C46AE}"/>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5DA174-453F-436C-AABD-3CFF5389A538}"/>
              </a:ext>
            </a:extLst>
          </p:cNvPr>
          <p:cNvPicPr>
            <a:picLocks noChangeAspect="1"/>
          </p:cNvPicPr>
          <p:nvPr/>
        </p:nvPicPr>
        <p:blipFill>
          <a:blip r:embed="rId3"/>
          <a:stretch>
            <a:fillRect/>
          </a:stretch>
        </p:blipFill>
        <p:spPr>
          <a:xfrm>
            <a:off x="574365" y="1752600"/>
            <a:ext cx="3989110" cy="4623893"/>
          </a:xfrm>
          <a:prstGeom prst="rect">
            <a:avLst/>
          </a:prstGeom>
        </p:spPr>
      </p:pic>
    </p:spTree>
    <p:extLst>
      <p:ext uri="{BB962C8B-B14F-4D97-AF65-F5344CB8AC3E}">
        <p14:creationId xmlns:p14="http://schemas.microsoft.com/office/powerpoint/2010/main" val="1650829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3" name="Rectangle 2"/>
          <p:cNvSpPr>
            <a:spLocks noGrp="1" noChangeArrowheads="1"/>
          </p:cNvSpPr>
          <p:nvPr>
            <p:ph type="title"/>
          </p:nvPr>
        </p:nvSpPr>
        <p:spPr>
          <a:xfrm>
            <a:off x="457200" y="0"/>
            <a:ext cx="4267200" cy="1600200"/>
          </a:xfrm>
        </p:spPr>
        <p:txBody>
          <a:bodyPr/>
          <a:lstStyle/>
          <a:p>
            <a:pPr eaLnBrk="1" hangingPunct="1"/>
            <a:r>
              <a:rPr lang="en-US" dirty="0"/>
              <a:t>Direct Banks</a:t>
            </a:r>
            <a:br>
              <a:rPr lang="en-US" dirty="0"/>
            </a:br>
            <a:r>
              <a:rPr lang="en-US" dirty="0"/>
              <a:t>Total Personal Share</a:t>
            </a:r>
          </a:p>
        </p:txBody>
      </p:sp>
      <p:sp>
        <p:nvSpPr>
          <p:cNvPr id="701442" name="Slide Number Placeholder 4"/>
          <p:cNvSpPr>
            <a:spLocks noGrp="1"/>
          </p:cNvSpPr>
          <p:nvPr>
            <p:ph type="sldNum" sz="quarter" idx="12"/>
          </p:nvPr>
        </p:nvSpPr>
        <p:spPr>
          <a:noFill/>
          <a:ln>
            <a:miter lim="800000"/>
            <a:headEnd/>
            <a:tailEnd/>
          </a:ln>
        </p:spPr>
        <p:txBody>
          <a:bodyPr/>
          <a:lstStyle/>
          <a:p>
            <a:fld id="{3055E8BD-B052-4170-879E-175F2950A789}" type="slidenum">
              <a:rPr lang="en-US" smtClean="0"/>
              <a:pPr/>
              <a:t>14</a:t>
            </a:fld>
            <a:endParaRPr lang="en-US" dirty="0"/>
          </a:p>
        </p:txBody>
      </p:sp>
      <p:sp>
        <p:nvSpPr>
          <p:cNvPr id="6" name="TextBox 5">
            <a:extLst>
              <a:ext uri="{FF2B5EF4-FFF2-40B4-BE49-F238E27FC236}">
                <a16:creationId xmlns:a16="http://schemas.microsoft.com/office/drawing/2014/main" id="{0A97C416-B7DA-314C-9FA7-D35514C1A595}"/>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5098E7DD-AE5A-4889-930F-4E99AE85548C}"/>
              </a:ext>
            </a:extLst>
          </p:cNvPr>
          <p:cNvPicPr>
            <a:picLocks noChangeAspect="1"/>
          </p:cNvPicPr>
          <p:nvPr/>
        </p:nvPicPr>
        <p:blipFill>
          <a:blip r:embed="rId3"/>
          <a:stretch>
            <a:fillRect/>
          </a:stretch>
        </p:blipFill>
        <p:spPr>
          <a:xfrm>
            <a:off x="4724400" y="4199552"/>
            <a:ext cx="4191000" cy="1972648"/>
          </a:xfrm>
          <a:prstGeom prst="rect">
            <a:avLst/>
          </a:prstGeom>
        </p:spPr>
      </p:pic>
      <p:graphicFrame>
        <p:nvGraphicFramePr>
          <p:cNvPr id="7" name="Chart 6">
            <a:extLst>
              <a:ext uri="{FF2B5EF4-FFF2-40B4-BE49-F238E27FC236}">
                <a16:creationId xmlns:a16="http://schemas.microsoft.com/office/drawing/2014/main" id="{00000000-0008-0000-0500-000031000000}"/>
              </a:ext>
            </a:extLst>
          </p:cNvPr>
          <p:cNvGraphicFramePr>
            <a:graphicFrameLocks/>
          </p:cNvGraphicFramePr>
          <p:nvPr>
            <p:extLst>
              <p:ext uri="{D42A27DB-BD31-4B8C-83A1-F6EECF244321}">
                <p14:modId xmlns:p14="http://schemas.microsoft.com/office/powerpoint/2010/main" val="457353439"/>
              </p:ext>
            </p:extLst>
          </p:nvPr>
        </p:nvGraphicFramePr>
        <p:xfrm>
          <a:off x="63500" y="1602828"/>
          <a:ext cx="4508500" cy="45693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29824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3" name="Rectangle 2"/>
          <p:cNvSpPr>
            <a:spLocks noGrp="1" noChangeArrowheads="1"/>
          </p:cNvSpPr>
          <p:nvPr>
            <p:ph type="title"/>
          </p:nvPr>
        </p:nvSpPr>
        <p:spPr>
          <a:xfrm>
            <a:off x="457200" y="0"/>
            <a:ext cx="4267200" cy="1600200"/>
          </a:xfrm>
        </p:spPr>
        <p:txBody>
          <a:bodyPr/>
          <a:lstStyle/>
          <a:p>
            <a:pPr eaLnBrk="1" hangingPunct="1"/>
            <a:r>
              <a:rPr lang="en-US" dirty="0"/>
              <a:t>Direct Banks</a:t>
            </a:r>
            <a:br>
              <a:rPr lang="en-US" dirty="0"/>
            </a:br>
            <a:r>
              <a:rPr lang="en-US" dirty="0"/>
              <a:t>Total Personal Share – 5-year change in share</a:t>
            </a:r>
          </a:p>
        </p:txBody>
      </p:sp>
      <p:sp>
        <p:nvSpPr>
          <p:cNvPr id="701442" name="Slide Number Placeholder 4"/>
          <p:cNvSpPr>
            <a:spLocks noGrp="1"/>
          </p:cNvSpPr>
          <p:nvPr>
            <p:ph type="sldNum" sz="quarter" idx="12"/>
          </p:nvPr>
        </p:nvSpPr>
        <p:spPr>
          <a:noFill/>
          <a:ln>
            <a:miter lim="800000"/>
            <a:headEnd/>
            <a:tailEnd/>
          </a:ln>
        </p:spPr>
        <p:txBody>
          <a:bodyPr/>
          <a:lstStyle/>
          <a:p>
            <a:fld id="{3055E8BD-B052-4170-879E-175F2950A789}" type="slidenum">
              <a:rPr lang="en-US" smtClean="0"/>
              <a:pPr/>
              <a:t>15</a:t>
            </a:fld>
            <a:endParaRPr lang="en-US" dirty="0"/>
          </a:p>
        </p:txBody>
      </p:sp>
      <p:sp>
        <p:nvSpPr>
          <p:cNvPr id="7" name="TextBox 6">
            <a:extLst>
              <a:ext uri="{FF2B5EF4-FFF2-40B4-BE49-F238E27FC236}">
                <a16:creationId xmlns:a16="http://schemas.microsoft.com/office/drawing/2014/main" id="{0657E00D-ACF9-1142-8782-067A6B97F83A}"/>
              </a:ext>
            </a:extLst>
          </p:cNvPr>
          <p:cNvSpPr txBox="1"/>
          <p:nvPr/>
        </p:nvSpPr>
        <p:spPr>
          <a:xfrm>
            <a:off x="6858000" y="381000"/>
            <a:ext cx="1614545" cy="276999"/>
          </a:xfrm>
          <a:prstGeom prst="rect">
            <a:avLst/>
          </a:prstGeom>
          <a:noFill/>
        </p:spPr>
        <p:txBody>
          <a:bodyPr wrap="none" rtlCol="0">
            <a:spAutoFit/>
          </a:bodyPr>
          <a:lstStyle/>
          <a:p>
            <a:r>
              <a:rPr lang="en-US" dirty="0"/>
              <a:t>Updated Quarterly</a:t>
            </a:r>
          </a:p>
        </p:txBody>
      </p:sp>
      <p:graphicFrame>
        <p:nvGraphicFramePr>
          <p:cNvPr id="2" name="Table 1">
            <a:extLst>
              <a:ext uri="{FF2B5EF4-FFF2-40B4-BE49-F238E27FC236}">
                <a16:creationId xmlns:a16="http://schemas.microsoft.com/office/drawing/2014/main" id="{F196A2E2-E40B-C842-B4B3-EFEAD25CCAAC}"/>
              </a:ext>
            </a:extLst>
          </p:cNvPr>
          <p:cNvGraphicFramePr>
            <a:graphicFrameLocks noGrp="1"/>
          </p:cNvGraphicFramePr>
          <p:nvPr>
            <p:extLst>
              <p:ext uri="{D42A27DB-BD31-4B8C-83A1-F6EECF244321}">
                <p14:modId xmlns:p14="http://schemas.microsoft.com/office/powerpoint/2010/main" val="3155719741"/>
              </p:ext>
            </p:extLst>
          </p:nvPr>
        </p:nvGraphicFramePr>
        <p:xfrm>
          <a:off x="4132313" y="4039820"/>
          <a:ext cx="4787900" cy="2155825"/>
        </p:xfrm>
        <a:graphic>
          <a:graphicData uri="http://schemas.openxmlformats.org/drawingml/2006/table">
            <a:tbl>
              <a:tblPr/>
              <a:tblGrid>
                <a:gridCol w="1406901">
                  <a:extLst>
                    <a:ext uri="{9D8B030D-6E8A-4147-A177-3AD203B41FA5}">
                      <a16:colId xmlns:a16="http://schemas.microsoft.com/office/drawing/2014/main" val="3764365178"/>
                    </a:ext>
                  </a:extLst>
                </a:gridCol>
                <a:gridCol w="941103">
                  <a:extLst>
                    <a:ext uri="{9D8B030D-6E8A-4147-A177-3AD203B41FA5}">
                      <a16:colId xmlns:a16="http://schemas.microsoft.com/office/drawing/2014/main" val="2041231423"/>
                    </a:ext>
                  </a:extLst>
                </a:gridCol>
                <a:gridCol w="697113">
                  <a:extLst>
                    <a:ext uri="{9D8B030D-6E8A-4147-A177-3AD203B41FA5}">
                      <a16:colId xmlns:a16="http://schemas.microsoft.com/office/drawing/2014/main" val="3310139916"/>
                    </a:ext>
                  </a:extLst>
                </a:gridCol>
                <a:gridCol w="522835">
                  <a:extLst>
                    <a:ext uri="{9D8B030D-6E8A-4147-A177-3AD203B41FA5}">
                      <a16:colId xmlns:a16="http://schemas.microsoft.com/office/drawing/2014/main" val="2210477613"/>
                    </a:ext>
                  </a:extLst>
                </a:gridCol>
                <a:gridCol w="522835">
                  <a:extLst>
                    <a:ext uri="{9D8B030D-6E8A-4147-A177-3AD203B41FA5}">
                      <a16:colId xmlns:a16="http://schemas.microsoft.com/office/drawing/2014/main" val="454196144"/>
                    </a:ext>
                  </a:extLst>
                </a:gridCol>
                <a:gridCol w="697113">
                  <a:extLst>
                    <a:ext uri="{9D8B030D-6E8A-4147-A177-3AD203B41FA5}">
                      <a16:colId xmlns:a16="http://schemas.microsoft.com/office/drawing/2014/main" val="4011953739"/>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Direct Banks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2059264"/>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92687640"/>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Month  BP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0211666"/>
                  </a:ext>
                </a:extLst>
              </a:tr>
              <a:tr h="200025">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8503861"/>
                  </a:ext>
                </a:extLst>
              </a:tr>
              <a:tr h="177800">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49,712.8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5.89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006100"/>
                          </a:solidFill>
                          <a:effectLst/>
                          <a:latin typeface="Calibri" panose="020F0502020204030204" pitchFamily="34"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9C0006"/>
                          </a:solidFill>
                          <a:effectLst/>
                          <a:latin typeface="Calibri" panose="020F0502020204030204" pitchFamily="34"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1320134506"/>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56,709.0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9.40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006100"/>
                          </a:solidFill>
                          <a:effectLst/>
                          <a:latin typeface="Calibri" panose="020F0502020204030204" pitchFamily="34" charset="0"/>
                        </a:rPr>
                        <a:t>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664642122"/>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106,421.8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7.35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7017021"/>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68,131.1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4.15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2239613448"/>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17,627.9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7.05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608566312"/>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16,087.6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5.72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8856364"/>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101,846.6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4.48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126888920"/>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208,268.4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5.60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9C0006"/>
                          </a:solidFill>
                          <a:effectLst/>
                          <a:latin typeface="Calibri" panose="020F0502020204030204"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841448490"/>
                  </a:ext>
                </a:extLst>
              </a:tr>
            </a:tbl>
          </a:graphicData>
        </a:graphic>
      </p:graphicFrame>
      <p:graphicFrame>
        <p:nvGraphicFramePr>
          <p:cNvPr id="8" name="Chart 7">
            <a:extLst>
              <a:ext uri="{FF2B5EF4-FFF2-40B4-BE49-F238E27FC236}">
                <a16:creationId xmlns:a16="http://schemas.microsoft.com/office/drawing/2014/main" id="{00000000-0008-0000-0800-000018000000}"/>
              </a:ext>
            </a:extLst>
          </p:cNvPr>
          <p:cNvGraphicFramePr>
            <a:graphicFrameLocks/>
          </p:cNvGraphicFramePr>
          <p:nvPr>
            <p:extLst>
              <p:ext uri="{D42A27DB-BD31-4B8C-83A1-F6EECF244321}">
                <p14:modId xmlns:p14="http://schemas.microsoft.com/office/powerpoint/2010/main" val="2139399841"/>
              </p:ext>
            </p:extLst>
          </p:nvPr>
        </p:nvGraphicFramePr>
        <p:xfrm>
          <a:off x="63500" y="1670373"/>
          <a:ext cx="3975100" cy="4525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71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00000000-0008-0000-0500-000008000000}"/>
              </a:ext>
            </a:extLst>
          </p:cNvPr>
          <p:cNvGraphicFramePr>
            <a:graphicFrameLocks/>
          </p:cNvGraphicFramePr>
          <p:nvPr>
            <p:extLst>
              <p:ext uri="{D42A27DB-BD31-4B8C-83A1-F6EECF244321}">
                <p14:modId xmlns:p14="http://schemas.microsoft.com/office/powerpoint/2010/main" val="986207969"/>
              </p:ext>
            </p:extLst>
          </p:nvPr>
        </p:nvGraphicFramePr>
        <p:xfrm>
          <a:off x="48197" y="1678043"/>
          <a:ext cx="4406900" cy="432435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rmAutofit/>
          </a:bodyPr>
          <a:lstStyle/>
          <a:p>
            <a:r>
              <a:rPr lang="en-CA" dirty="0"/>
              <a:t>Total Personal Share Changes</a:t>
            </a:r>
            <a:br>
              <a:rPr lang="en-CA" dirty="0"/>
            </a:br>
            <a:r>
              <a:rPr lang="en-CA" dirty="0"/>
              <a:t>Larger Direct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16</a:t>
            </a:fld>
            <a:endParaRPr lang="en-US"/>
          </a:p>
        </p:txBody>
      </p:sp>
      <p:pic>
        <p:nvPicPr>
          <p:cNvPr id="15" name="Picture 10" descr="Home Trust">
            <a:extLst>
              <a:ext uri="{FF2B5EF4-FFF2-40B4-BE49-F238E27FC236}">
                <a16:creationId xmlns:a16="http://schemas.microsoft.com/office/drawing/2014/main" id="{EFCF72D8-2F8A-0B49-8CC4-74DFC3A18AF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86453" y="3205768"/>
            <a:ext cx="789957" cy="252348"/>
          </a:xfrm>
          <a:prstGeom prst="rect">
            <a:avLst/>
          </a:prstGeom>
          <a:noFill/>
          <a:ln w="0">
            <a:solidFill>
              <a:srgbClr val="000000"/>
            </a:solidFill>
            <a:miter lim="800000"/>
            <a:headEnd/>
            <a:tailEnd/>
          </a:ln>
        </p:spPr>
      </p:pic>
      <p:pic>
        <p:nvPicPr>
          <p:cNvPr id="17" name="Picture 16">
            <a:extLst>
              <a:ext uri="{FF2B5EF4-FFF2-40B4-BE49-F238E27FC236}">
                <a16:creationId xmlns:a16="http://schemas.microsoft.com/office/drawing/2014/main" id="{3CB6AB75-2AB0-0549-A96C-2CAD04059ECC}"/>
              </a:ext>
            </a:extLst>
          </p:cNvPr>
          <p:cNvPicPr>
            <a:picLocks noChangeAspect="1"/>
          </p:cNvPicPr>
          <p:nvPr/>
        </p:nvPicPr>
        <p:blipFill>
          <a:blip r:embed="rId5"/>
          <a:stretch>
            <a:fillRect/>
          </a:stretch>
        </p:blipFill>
        <p:spPr>
          <a:xfrm>
            <a:off x="3226375" y="2561544"/>
            <a:ext cx="239408" cy="252349"/>
          </a:xfrm>
          <a:prstGeom prst="rect">
            <a:avLst/>
          </a:prstGeom>
        </p:spPr>
      </p:pic>
      <p:pic>
        <p:nvPicPr>
          <p:cNvPr id="18" name="Picture 17">
            <a:extLst>
              <a:ext uri="{FF2B5EF4-FFF2-40B4-BE49-F238E27FC236}">
                <a16:creationId xmlns:a16="http://schemas.microsoft.com/office/drawing/2014/main" id="{E3DC6E53-E896-294D-ADBB-E508DCF889C8}"/>
              </a:ext>
            </a:extLst>
          </p:cNvPr>
          <p:cNvPicPr>
            <a:picLocks noChangeAspect="1"/>
          </p:cNvPicPr>
          <p:nvPr/>
        </p:nvPicPr>
        <p:blipFill>
          <a:blip r:embed="rId6"/>
          <a:stretch>
            <a:fillRect/>
          </a:stretch>
        </p:blipFill>
        <p:spPr>
          <a:xfrm>
            <a:off x="3239509" y="3779952"/>
            <a:ext cx="226274" cy="232480"/>
          </a:xfrm>
          <a:prstGeom prst="rect">
            <a:avLst/>
          </a:prstGeom>
        </p:spPr>
      </p:pic>
      <p:pic>
        <p:nvPicPr>
          <p:cNvPr id="22" name="Picture 21">
            <a:extLst>
              <a:ext uri="{FF2B5EF4-FFF2-40B4-BE49-F238E27FC236}">
                <a16:creationId xmlns:a16="http://schemas.microsoft.com/office/drawing/2014/main" id="{12E42DDB-B18B-4347-AB38-32D803A7C3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234" y="4868205"/>
            <a:ext cx="632180" cy="206145"/>
          </a:xfrm>
          <a:prstGeom prst="rect">
            <a:avLst/>
          </a:prstGeom>
        </p:spPr>
      </p:pic>
      <p:pic>
        <p:nvPicPr>
          <p:cNvPr id="21" name="Picture 20">
            <a:extLst>
              <a:ext uri="{FF2B5EF4-FFF2-40B4-BE49-F238E27FC236}">
                <a16:creationId xmlns:a16="http://schemas.microsoft.com/office/drawing/2014/main" id="{9FC34148-48AC-7C4A-B25C-D9B4DA429C72}"/>
              </a:ext>
            </a:extLst>
          </p:cNvPr>
          <p:cNvPicPr>
            <a:picLocks noChangeAspect="1"/>
          </p:cNvPicPr>
          <p:nvPr/>
        </p:nvPicPr>
        <p:blipFill>
          <a:blip r:embed="rId8"/>
          <a:stretch>
            <a:fillRect/>
          </a:stretch>
        </p:blipFill>
        <p:spPr>
          <a:xfrm>
            <a:off x="3238234" y="4096289"/>
            <a:ext cx="762066" cy="188992"/>
          </a:xfrm>
          <a:prstGeom prst="rect">
            <a:avLst/>
          </a:prstGeom>
        </p:spPr>
      </p:pic>
      <p:sp>
        <p:nvSpPr>
          <p:cNvPr id="26" name="TextBox 25">
            <a:extLst>
              <a:ext uri="{FF2B5EF4-FFF2-40B4-BE49-F238E27FC236}">
                <a16:creationId xmlns:a16="http://schemas.microsoft.com/office/drawing/2014/main" id="{987D4400-3CF1-574B-BC03-6FDC1892ABDE}"/>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4" name="Picture 3">
            <a:extLst>
              <a:ext uri="{FF2B5EF4-FFF2-40B4-BE49-F238E27FC236}">
                <a16:creationId xmlns:a16="http://schemas.microsoft.com/office/drawing/2014/main" id="{ADE00CB7-220B-4341-873F-6286A8339D8D}"/>
              </a:ext>
            </a:extLst>
          </p:cNvPr>
          <p:cNvPicPr>
            <a:picLocks noChangeAspect="1"/>
          </p:cNvPicPr>
          <p:nvPr/>
        </p:nvPicPr>
        <p:blipFill>
          <a:blip r:embed="rId9"/>
          <a:stretch>
            <a:fillRect/>
          </a:stretch>
        </p:blipFill>
        <p:spPr>
          <a:xfrm>
            <a:off x="3226375" y="3461450"/>
            <a:ext cx="367899" cy="286144"/>
          </a:xfrm>
          <a:prstGeom prst="rect">
            <a:avLst/>
          </a:prstGeom>
        </p:spPr>
      </p:pic>
      <p:pic>
        <p:nvPicPr>
          <p:cNvPr id="2" name="Picture 1">
            <a:extLst>
              <a:ext uri="{FF2B5EF4-FFF2-40B4-BE49-F238E27FC236}">
                <a16:creationId xmlns:a16="http://schemas.microsoft.com/office/drawing/2014/main" id="{9EE58230-328D-4B8B-8870-F76504D87A9C}"/>
              </a:ext>
            </a:extLst>
          </p:cNvPr>
          <p:cNvPicPr>
            <a:picLocks noChangeAspect="1"/>
          </p:cNvPicPr>
          <p:nvPr/>
        </p:nvPicPr>
        <p:blipFill>
          <a:blip r:embed="rId10"/>
          <a:stretch>
            <a:fillRect/>
          </a:stretch>
        </p:blipFill>
        <p:spPr>
          <a:xfrm>
            <a:off x="4390598" y="3733799"/>
            <a:ext cx="4524802" cy="2440513"/>
          </a:xfrm>
          <a:prstGeom prst="rect">
            <a:avLst/>
          </a:prstGeom>
        </p:spPr>
      </p:pic>
    </p:spTree>
    <p:extLst>
      <p:ext uri="{BB962C8B-B14F-4D97-AF65-F5344CB8AC3E}">
        <p14:creationId xmlns:p14="http://schemas.microsoft.com/office/powerpoint/2010/main" val="2988401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00000000-0008-0000-0500-000032000000}"/>
              </a:ext>
            </a:extLst>
          </p:cNvPr>
          <p:cNvGraphicFramePr>
            <a:graphicFrameLocks/>
          </p:cNvGraphicFramePr>
          <p:nvPr>
            <p:extLst>
              <p:ext uri="{D42A27DB-BD31-4B8C-83A1-F6EECF244321}">
                <p14:modId xmlns:p14="http://schemas.microsoft.com/office/powerpoint/2010/main" val="1012474729"/>
              </p:ext>
            </p:extLst>
          </p:nvPr>
        </p:nvGraphicFramePr>
        <p:xfrm>
          <a:off x="54647" y="1600200"/>
          <a:ext cx="44069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rmAutofit/>
          </a:bodyPr>
          <a:lstStyle/>
          <a:p>
            <a:r>
              <a:rPr lang="en-CA" dirty="0"/>
              <a:t>Total Personal Share Changes</a:t>
            </a:r>
            <a:br>
              <a:rPr lang="en-CA" dirty="0"/>
            </a:br>
            <a:r>
              <a:rPr lang="en-CA" dirty="0"/>
              <a:t>Smaller Direct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17</a:t>
            </a:fld>
            <a:endParaRPr lang="en-US"/>
          </a:p>
        </p:txBody>
      </p:sp>
      <p:pic>
        <p:nvPicPr>
          <p:cNvPr id="4" name="Picture 3">
            <a:extLst>
              <a:ext uri="{FF2B5EF4-FFF2-40B4-BE49-F238E27FC236}">
                <a16:creationId xmlns:a16="http://schemas.microsoft.com/office/drawing/2014/main" id="{B1EFFD29-C632-FC42-A657-309D39115BA4}"/>
              </a:ext>
            </a:extLst>
          </p:cNvPr>
          <p:cNvPicPr>
            <a:picLocks noChangeAspect="1"/>
          </p:cNvPicPr>
          <p:nvPr/>
        </p:nvPicPr>
        <p:blipFill>
          <a:blip r:embed="rId4"/>
          <a:stretch>
            <a:fillRect/>
          </a:stretch>
        </p:blipFill>
        <p:spPr>
          <a:xfrm>
            <a:off x="3226188" y="2310537"/>
            <a:ext cx="869950" cy="259210"/>
          </a:xfrm>
          <a:prstGeom prst="rect">
            <a:avLst/>
          </a:prstGeom>
        </p:spPr>
      </p:pic>
      <p:pic>
        <p:nvPicPr>
          <p:cNvPr id="8" name="Picture 7">
            <a:extLst>
              <a:ext uri="{FF2B5EF4-FFF2-40B4-BE49-F238E27FC236}">
                <a16:creationId xmlns:a16="http://schemas.microsoft.com/office/drawing/2014/main" id="{C5ACE16D-DE3B-3940-8842-FC5365F1657A}"/>
              </a:ext>
            </a:extLst>
          </p:cNvPr>
          <p:cNvPicPr>
            <a:picLocks noChangeAspect="1"/>
          </p:cNvPicPr>
          <p:nvPr/>
        </p:nvPicPr>
        <p:blipFill>
          <a:blip r:embed="rId5"/>
          <a:stretch>
            <a:fillRect/>
          </a:stretch>
        </p:blipFill>
        <p:spPr>
          <a:xfrm>
            <a:off x="3224888" y="3105078"/>
            <a:ext cx="760151" cy="389991"/>
          </a:xfrm>
          <a:prstGeom prst="rect">
            <a:avLst/>
          </a:prstGeom>
        </p:spPr>
      </p:pic>
      <p:pic>
        <p:nvPicPr>
          <p:cNvPr id="10" name="Picture 9">
            <a:extLst>
              <a:ext uri="{FF2B5EF4-FFF2-40B4-BE49-F238E27FC236}">
                <a16:creationId xmlns:a16="http://schemas.microsoft.com/office/drawing/2014/main" id="{3A044DA5-95F1-EB46-BAE2-4B9DC4E3BBC3}"/>
              </a:ext>
            </a:extLst>
          </p:cNvPr>
          <p:cNvPicPr>
            <a:picLocks noChangeAspect="1"/>
          </p:cNvPicPr>
          <p:nvPr/>
        </p:nvPicPr>
        <p:blipFill>
          <a:blip r:embed="rId6"/>
          <a:stretch>
            <a:fillRect/>
          </a:stretch>
        </p:blipFill>
        <p:spPr>
          <a:xfrm>
            <a:off x="3238722" y="3860011"/>
            <a:ext cx="760151" cy="262121"/>
          </a:xfrm>
          <a:prstGeom prst="rect">
            <a:avLst/>
          </a:prstGeom>
        </p:spPr>
      </p:pic>
      <p:pic>
        <p:nvPicPr>
          <p:cNvPr id="13" name="Picture 12">
            <a:extLst>
              <a:ext uri="{FF2B5EF4-FFF2-40B4-BE49-F238E27FC236}">
                <a16:creationId xmlns:a16="http://schemas.microsoft.com/office/drawing/2014/main" id="{75759F62-9FF8-4A4B-A95F-D3DD81700223}"/>
              </a:ext>
            </a:extLst>
          </p:cNvPr>
          <p:cNvPicPr>
            <a:picLocks noChangeAspect="1"/>
          </p:cNvPicPr>
          <p:nvPr/>
        </p:nvPicPr>
        <p:blipFill>
          <a:blip r:embed="rId7"/>
          <a:stretch>
            <a:fillRect/>
          </a:stretch>
        </p:blipFill>
        <p:spPr>
          <a:xfrm>
            <a:off x="3228859" y="3526755"/>
            <a:ext cx="567723" cy="272859"/>
          </a:xfrm>
          <a:prstGeom prst="rect">
            <a:avLst/>
          </a:prstGeom>
        </p:spPr>
      </p:pic>
      <p:pic>
        <p:nvPicPr>
          <p:cNvPr id="16" name="Picture 15">
            <a:extLst>
              <a:ext uri="{FF2B5EF4-FFF2-40B4-BE49-F238E27FC236}">
                <a16:creationId xmlns:a16="http://schemas.microsoft.com/office/drawing/2014/main" id="{267AC580-57C4-7F4B-86F6-F088FAFBA140}"/>
              </a:ext>
            </a:extLst>
          </p:cNvPr>
          <p:cNvPicPr>
            <a:picLocks noChangeAspect="1"/>
          </p:cNvPicPr>
          <p:nvPr/>
        </p:nvPicPr>
        <p:blipFill>
          <a:blip r:embed="rId8"/>
          <a:stretch>
            <a:fillRect/>
          </a:stretch>
        </p:blipFill>
        <p:spPr>
          <a:xfrm>
            <a:off x="3231935" y="4182529"/>
            <a:ext cx="1051527" cy="248982"/>
          </a:xfrm>
          <a:prstGeom prst="rect">
            <a:avLst/>
          </a:prstGeom>
        </p:spPr>
      </p:pic>
      <p:pic>
        <p:nvPicPr>
          <p:cNvPr id="20" name="Graphic 19">
            <a:extLst>
              <a:ext uri="{FF2B5EF4-FFF2-40B4-BE49-F238E27FC236}">
                <a16:creationId xmlns:a16="http://schemas.microsoft.com/office/drawing/2014/main" id="{461B8FB8-C015-224F-A265-21759733FD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09341" y="4487074"/>
            <a:ext cx="345118" cy="431398"/>
          </a:xfrm>
          <a:prstGeom prst="rect">
            <a:avLst/>
          </a:prstGeom>
        </p:spPr>
      </p:pic>
      <p:pic>
        <p:nvPicPr>
          <p:cNvPr id="25" name="Picture 24">
            <a:extLst>
              <a:ext uri="{FF2B5EF4-FFF2-40B4-BE49-F238E27FC236}">
                <a16:creationId xmlns:a16="http://schemas.microsoft.com/office/drawing/2014/main" id="{3CA047B8-778A-D44D-880D-A54577F25283}"/>
              </a:ext>
            </a:extLst>
          </p:cNvPr>
          <p:cNvPicPr>
            <a:picLocks noChangeAspect="1"/>
          </p:cNvPicPr>
          <p:nvPr/>
        </p:nvPicPr>
        <p:blipFill>
          <a:blip r:embed="rId11"/>
          <a:stretch>
            <a:fillRect/>
          </a:stretch>
        </p:blipFill>
        <p:spPr>
          <a:xfrm>
            <a:off x="3224888" y="4487732"/>
            <a:ext cx="422484" cy="386948"/>
          </a:xfrm>
          <a:prstGeom prst="rect">
            <a:avLst/>
          </a:prstGeom>
        </p:spPr>
      </p:pic>
      <p:sp>
        <p:nvSpPr>
          <p:cNvPr id="28" name="TextBox 27">
            <a:extLst>
              <a:ext uri="{FF2B5EF4-FFF2-40B4-BE49-F238E27FC236}">
                <a16:creationId xmlns:a16="http://schemas.microsoft.com/office/drawing/2014/main" id="{69282C50-7C2E-5F42-853D-74FDB42B9D41}"/>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3" name="Picture 2">
            <a:extLst>
              <a:ext uri="{FF2B5EF4-FFF2-40B4-BE49-F238E27FC236}">
                <a16:creationId xmlns:a16="http://schemas.microsoft.com/office/drawing/2014/main" id="{63F9FA65-CA45-4ACF-97CC-22904022EF86}"/>
              </a:ext>
            </a:extLst>
          </p:cNvPr>
          <p:cNvPicPr>
            <a:picLocks noChangeAspect="1"/>
          </p:cNvPicPr>
          <p:nvPr/>
        </p:nvPicPr>
        <p:blipFill>
          <a:blip r:embed="rId12"/>
          <a:stretch>
            <a:fillRect/>
          </a:stretch>
        </p:blipFill>
        <p:spPr>
          <a:xfrm>
            <a:off x="4643810" y="2322472"/>
            <a:ext cx="4271590" cy="3849440"/>
          </a:xfrm>
          <a:prstGeom prst="rect">
            <a:avLst/>
          </a:prstGeom>
        </p:spPr>
      </p:pic>
    </p:spTree>
    <p:extLst>
      <p:ext uri="{BB962C8B-B14F-4D97-AF65-F5344CB8AC3E}">
        <p14:creationId xmlns:p14="http://schemas.microsoft.com/office/powerpoint/2010/main" val="1848898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Demand Deposits</a:t>
            </a:r>
            <a:endParaRPr lang="en-CA"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265433931"/>
              </p:ext>
            </p:extLst>
          </p:nvPr>
        </p:nvGraphicFramePr>
        <p:xfrm>
          <a:off x="228599" y="1828800"/>
          <a:ext cx="4495801"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2"/>
          </p:nvPr>
        </p:nvSpPr>
        <p:spPr/>
        <p:txBody>
          <a:bodyPr/>
          <a:lstStyle/>
          <a:p>
            <a:pPr>
              <a:defRPr/>
            </a:pPr>
            <a:fld id="{1857E8BC-ABE9-4D03-9BEF-8656FFA04C3A}" type="slidenum">
              <a:rPr lang="en-US" smtClean="0"/>
              <a:pPr>
                <a:defRPr/>
              </a:pPr>
              <a:t>18</a:t>
            </a:fld>
            <a:endParaRPr lang="en-US"/>
          </a:p>
        </p:txBody>
      </p:sp>
      <p:sp>
        <p:nvSpPr>
          <p:cNvPr id="15" name="Text Box 4"/>
          <p:cNvSpPr txBox="1">
            <a:spLocks noChangeArrowheads="1"/>
          </p:cNvSpPr>
          <p:nvPr/>
        </p:nvSpPr>
        <p:spPr bwMode="auto">
          <a:xfrm>
            <a:off x="1524000" y="5518150"/>
            <a:ext cx="2648867" cy="523220"/>
          </a:xfrm>
          <a:prstGeom prst="rect">
            <a:avLst/>
          </a:prstGeom>
          <a:noFill/>
          <a:ln w="9525">
            <a:noFill/>
            <a:miter lim="800000"/>
            <a:headEnd/>
            <a:tailEnd/>
          </a:ln>
        </p:spPr>
        <p:txBody>
          <a:bodyPr wrap="none">
            <a:spAutoFit/>
          </a:bodyPr>
          <a:lstStyle/>
          <a:p>
            <a:pPr eaLnBrk="0" hangingPunct="0"/>
            <a:r>
              <a:rPr lang="en-US" sz="1400" dirty="0">
                <a:solidFill>
                  <a:srgbClr val="7F7F7F"/>
                </a:solidFill>
              </a:rPr>
              <a:t>Total Market Size:  $850BN</a:t>
            </a:r>
          </a:p>
          <a:p>
            <a:pPr eaLnBrk="0" hangingPunct="0"/>
            <a:r>
              <a:rPr lang="en-US" sz="1400" dirty="0">
                <a:solidFill>
                  <a:srgbClr val="7F7F7F"/>
                </a:solidFill>
              </a:rPr>
              <a:t>12 Month Growth:  3.7%</a:t>
            </a:r>
          </a:p>
        </p:txBody>
      </p:sp>
      <p:sp>
        <p:nvSpPr>
          <p:cNvPr id="9" name="Rectangle 8"/>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94812F7-871A-134D-8ED9-0D360102F9E8}"/>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2" name="Rectangle 11">
            <a:extLst>
              <a:ext uri="{FF2B5EF4-FFF2-40B4-BE49-F238E27FC236}">
                <a16:creationId xmlns:a16="http://schemas.microsoft.com/office/drawing/2014/main" id="{5BBD993E-D52E-7243-B85B-0BA90A806C93}"/>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7F134DF-C3A5-4995-BC0C-E5A7B89BDBD6}"/>
              </a:ext>
            </a:extLst>
          </p:cNvPr>
          <p:cNvPicPr>
            <a:picLocks noChangeAspect="1"/>
          </p:cNvPicPr>
          <p:nvPr/>
        </p:nvPicPr>
        <p:blipFill>
          <a:blip r:embed="rId4"/>
          <a:stretch>
            <a:fillRect/>
          </a:stretch>
        </p:blipFill>
        <p:spPr>
          <a:xfrm>
            <a:off x="4190999" y="3200400"/>
            <a:ext cx="4495801" cy="1544748"/>
          </a:xfrm>
          <a:prstGeom prst="rect">
            <a:avLst/>
          </a:prstGeom>
        </p:spPr>
      </p:pic>
    </p:spTree>
    <p:extLst>
      <p:ext uri="{BB962C8B-B14F-4D97-AF65-F5344CB8AC3E}">
        <p14:creationId xmlns:p14="http://schemas.microsoft.com/office/powerpoint/2010/main" val="2647526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81000"/>
            <a:ext cx="8001000" cy="1216025"/>
          </a:xfrm>
        </p:spPr>
        <p:txBody>
          <a:bodyPr>
            <a:normAutofit/>
          </a:bodyPr>
          <a:lstStyle/>
          <a:p>
            <a:r>
              <a:rPr lang="en-CA" sz="2400" dirty="0"/>
              <a:t>High Rate Savings Rates</a:t>
            </a:r>
          </a:p>
        </p:txBody>
      </p:sp>
      <p:sp>
        <p:nvSpPr>
          <p:cNvPr id="5" name="Slide Number Placeholder 4"/>
          <p:cNvSpPr>
            <a:spLocks noGrp="1"/>
          </p:cNvSpPr>
          <p:nvPr>
            <p:ph type="sldNum" sz="quarter" idx="12"/>
          </p:nvPr>
        </p:nvSpPr>
        <p:spPr/>
        <p:txBody>
          <a:bodyPr/>
          <a:lstStyle/>
          <a:p>
            <a:pPr>
              <a:defRPr/>
            </a:pPr>
            <a:fld id="{CEA8465A-EA94-4FE2-B137-FBCA3708F314}" type="slidenum">
              <a:rPr lang="en-US" smtClean="0"/>
              <a:pPr>
                <a:defRPr/>
              </a:pPr>
              <a:t>19</a:t>
            </a:fld>
            <a:endParaRPr lang="en-US"/>
          </a:p>
        </p:txBody>
      </p:sp>
      <p:sp>
        <p:nvSpPr>
          <p:cNvPr id="8" name="TextBox 7">
            <a:extLst>
              <a:ext uri="{FF2B5EF4-FFF2-40B4-BE49-F238E27FC236}">
                <a16:creationId xmlns:a16="http://schemas.microsoft.com/office/drawing/2014/main" id="{69C59145-DD90-5549-B96F-0FD3E4388B07}"/>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7" name="Rectangle 6">
            <a:extLst>
              <a:ext uri="{FF2B5EF4-FFF2-40B4-BE49-F238E27FC236}">
                <a16:creationId xmlns:a16="http://schemas.microsoft.com/office/drawing/2014/main" id="{ABB4FC1A-23E2-EE4F-9333-78987C3CD437}"/>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727BB7E1-DE49-BA41-B79F-BED474C3698E}"/>
              </a:ext>
            </a:extLst>
          </p:cNvPr>
          <p:cNvGraphicFramePr>
            <a:graphicFrameLocks noGrp="1"/>
          </p:cNvGraphicFramePr>
          <p:nvPr>
            <p:extLst>
              <p:ext uri="{D42A27DB-BD31-4B8C-83A1-F6EECF244321}">
                <p14:modId xmlns:p14="http://schemas.microsoft.com/office/powerpoint/2010/main" val="2217863667"/>
              </p:ext>
            </p:extLst>
          </p:nvPr>
        </p:nvGraphicFramePr>
        <p:xfrm>
          <a:off x="89703" y="1716058"/>
          <a:ext cx="4482297" cy="3891960"/>
        </p:xfrm>
        <a:graphic>
          <a:graphicData uri="http://schemas.openxmlformats.org/drawingml/2006/table">
            <a:tbl>
              <a:tblPr/>
              <a:tblGrid>
                <a:gridCol w="2263976">
                  <a:extLst>
                    <a:ext uri="{9D8B030D-6E8A-4147-A177-3AD203B41FA5}">
                      <a16:colId xmlns:a16="http://schemas.microsoft.com/office/drawing/2014/main" val="1514791119"/>
                    </a:ext>
                  </a:extLst>
                </a:gridCol>
                <a:gridCol w="880883">
                  <a:extLst>
                    <a:ext uri="{9D8B030D-6E8A-4147-A177-3AD203B41FA5}">
                      <a16:colId xmlns:a16="http://schemas.microsoft.com/office/drawing/2014/main" val="1039268676"/>
                    </a:ext>
                  </a:extLst>
                </a:gridCol>
                <a:gridCol w="668719">
                  <a:extLst>
                    <a:ext uri="{9D8B030D-6E8A-4147-A177-3AD203B41FA5}">
                      <a16:colId xmlns:a16="http://schemas.microsoft.com/office/drawing/2014/main" val="3088035107"/>
                    </a:ext>
                  </a:extLst>
                </a:gridCol>
                <a:gridCol w="668719">
                  <a:extLst>
                    <a:ext uri="{9D8B030D-6E8A-4147-A177-3AD203B41FA5}">
                      <a16:colId xmlns:a16="http://schemas.microsoft.com/office/drawing/2014/main" val="2439198341"/>
                    </a:ext>
                  </a:extLst>
                </a:gridCol>
              </a:tblGrid>
              <a:tr h="166236">
                <a:tc gridSpan="4">
                  <a:txBody>
                    <a:bodyPr/>
                    <a:lstStyle/>
                    <a:p>
                      <a:pPr algn="ctr" fontAlgn="ctr"/>
                      <a:r>
                        <a:rPr lang="en-US" sz="1000" b="1" i="0" u="none" strike="noStrike">
                          <a:solidFill>
                            <a:srgbClr val="FFFFFF"/>
                          </a:solidFill>
                          <a:effectLst/>
                          <a:latin typeface="Arial" panose="020B0604020202020204" pitchFamily="34" charset="0"/>
                        </a:rPr>
                        <a:t>Full Service Bank High Rate Savings Rates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0545132"/>
                  </a:ext>
                </a:extLst>
              </a:tr>
              <a:tr h="171514">
                <a:tc gridSpan="4">
                  <a:txBody>
                    <a:bodyPr/>
                    <a:lstStyle/>
                    <a:p>
                      <a:pPr algn="ctr" fontAlgn="ctr"/>
                      <a:r>
                        <a:rPr lang="en-US" sz="1000" b="1" i="0" u="none" strike="noStrike">
                          <a:solidFill>
                            <a:srgbClr val="FFFFFF"/>
                          </a:solidFill>
                          <a:effectLst/>
                          <a:latin typeface="Arial" panose="020B0604020202020204" pitchFamily="34" charset="0"/>
                        </a:rPr>
                        <a:t>20-Apr-20</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7695919"/>
                  </a:ext>
                </a:extLst>
              </a:tr>
              <a:tr h="316641">
                <a:tc>
                  <a:txBody>
                    <a:bodyPr/>
                    <a:lstStyle/>
                    <a:p>
                      <a:pPr algn="l" fontAlgn="ctr"/>
                      <a:r>
                        <a:rPr lang="en-US" sz="1200" b="1" i="0" u="none" strike="noStrike">
                          <a:effectLst/>
                          <a:latin typeface="Arial" panose="020B0604020202020204" pitchFamily="34" charset="0"/>
                        </a:rPr>
                        <a:t>Bank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Balances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effectLst/>
                          <a:latin typeface="Arial" panose="020B0604020202020204" pitchFamily="34" charset="0"/>
                        </a:rPr>
                        <a:t>HRSA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rPr>
                        <a:t>Change since February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728009"/>
                  </a:ext>
                </a:extLst>
              </a:tr>
              <a:tr h="253313">
                <a:tc>
                  <a:txBody>
                    <a:bodyPr/>
                    <a:lstStyle/>
                    <a:p>
                      <a:pPr algn="l" fontAlgn="b"/>
                      <a:r>
                        <a:rPr lang="en-US" sz="1000" b="0" i="0" u="none" strike="noStrike">
                          <a:effectLst/>
                          <a:latin typeface="Arial" panose="020B0604020202020204" pitchFamily="34" charset="0"/>
                        </a:rPr>
                        <a:t>ICICI (Hi Save Savings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6100"/>
                          </a:solidFill>
                          <a:effectLst/>
                          <a:latin typeface="Arial" panose="020B0604020202020204" pitchFamily="34" charset="0"/>
                        </a:rPr>
                        <a:t>1.60%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518643"/>
                  </a:ext>
                </a:extLst>
              </a:tr>
              <a:tr h="253313">
                <a:tc>
                  <a:txBody>
                    <a:bodyPr/>
                    <a:lstStyle/>
                    <a:p>
                      <a:pPr algn="l" fontAlgn="b"/>
                      <a:r>
                        <a:rPr lang="en-US" sz="1000" b="0" i="0" u="none" strike="noStrike">
                          <a:effectLst/>
                          <a:latin typeface="Arial" panose="020B0604020202020204" pitchFamily="34" charset="0"/>
                        </a:rPr>
                        <a:t>BMO (Savings Builder Acct)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Arial" panose="020B0604020202020204" pitchFamily="34" charset="0"/>
                        </a:rPr>
                        <a:t>If bal increases =&gt;$200 in month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6100"/>
                          </a:solidFill>
                          <a:effectLst/>
                          <a:latin typeface="Arial" panose="020B0604020202020204" pitchFamily="34" charset="0"/>
                        </a:rPr>
                        <a:t>0.70%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000" b="0" i="0" u="none" strike="noStrike">
                          <a:solidFill>
                            <a:srgbClr val="9C0006"/>
                          </a:solidFill>
                          <a:effectLst/>
                          <a:latin typeface="Arial" panose="020B0604020202020204" pitchFamily="34" charset="0"/>
                        </a:rPr>
                        <a:t>-0.90%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076503855"/>
                  </a:ext>
                </a:extLst>
              </a:tr>
              <a:tr h="253313">
                <a:tc>
                  <a:txBody>
                    <a:bodyPr/>
                    <a:lstStyle/>
                    <a:p>
                      <a:pPr algn="l" fontAlgn="b"/>
                      <a:r>
                        <a:rPr lang="en-US" sz="1000" b="0" i="0" u="none" strike="noStrike">
                          <a:effectLst/>
                          <a:latin typeface="Arial" panose="020B0604020202020204" pitchFamily="34" charset="0"/>
                        </a:rPr>
                        <a:t>BNS Momentum @ 90 day if no withdrawals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Arial" panose="020B0604020202020204" pitchFamily="34" charset="0"/>
                        </a:rPr>
                        <a:t>Tiered based on term held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6100"/>
                          </a:solidFill>
                          <a:effectLst/>
                          <a:latin typeface="Arial" panose="020B0604020202020204" pitchFamily="34" charset="0"/>
                        </a:rPr>
                        <a:t>0.65%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000" b="0" i="0" u="none" strike="noStrike">
                          <a:solidFill>
                            <a:srgbClr val="9C0006"/>
                          </a:solidFill>
                          <a:effectLst/>
                          <a:latin typeface="Arial" panose="020B0604020202020204" pitchFamily="34" charset="0"/>
                        </a:rPr>
                        <a:t>-0.75%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066162421"/>
                  </a:ext>
                </a:extLst>
              </a:tr>
              <a:tr h="253313">
                <a:tc>
                  <a:txBody>
                    <a:bodyPr/>
                    <a:lstStyle/>
                    <a:p>
                      <a:pPr algn="l" fontAlgn="b"/>
                      <a:r>
                        <a:rPr lang="en-US" sz="1000" b="0" i="0" u="none" strike="noStrike">
                          <a:effectLst/>
                          <a:latin typeface="Arial" panose="020B0604020202020204" pitchFamily="34" charset="0"/>
                        </a:rPr>
                        <a:t>CWB (Summit Savings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-0.75%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911305732"/>
                  </a:ext>
                </a:extLst>
              </a:tr>
              <a:tr h="253313">
                <a:tc>
                  <a:txBody>
                    <a:bodyPr/>
                    <a:lstStyle/>
                    <a:p>
                      <a:pPr algn="l" fontAlgn="b"/>
                      <a:r>
                        <a:rPr lang="en-US" sz="1000" b="0" i="0" u="none" strike="noStrike">
                          <a:effectLst/>
                          <a:latin typeface="Arial" panose="020B0604020202020204" pitchFamily="34" charset="0"/>
                        </a:rPr>
                        <a:t>CIBC (eSavings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Arial" panose="020B0604020202020204" pitchFamily="34" charset="0"/>
                        </a:rPr>
                        <a:t>Tiered Bal &gt;$5K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0.20%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051178969"/>
                  </a:ext>
                </a:extLst>
              </a:tr>
              <a:tr h="253313">
                <a:tc>
                  <a:txBody>
                    <a:bodyPr/>
                    <a:lstStyle/>
                    <a:p>
                      <a:pPr algn="l" fontAlgn="b"/>
                      <a:r>
                        <a:rPr lang="en-US" sz="1000" b="0" i="0" u="none" strike="noStrike">
                          <a:effectLst/>
                          <a:latin typeface="Arial" panose="020B0604020202020204" pitchFamily="34" charset="0"/>
                        </a:rPr>
                        <a:t>National (High Interest Savings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Arial" panose="020B0604020202020204" pitchFamily="34" charset="0"/>
                        </a:rPr>
                        <a:t>Tiered &gt;$5K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-0.85%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710562239"/>
                  </a:ext>
                </a:extLst>
              </a:tr>
              <a:tr h="253313">
                <a:tc>
                  <a:txBody>
                    <a:bodyPr/>
                    <a:lstStyle/>
                    <a:p>
                      <a:pPr algn="l" fontAlgn="b"/>
                      <a:r>
                        <a:rPr lang="en-US" sz="1000" b="0" i="0" u="none" strike="noStrike">
                          <a:effectLst/>
                          <a:latin typeface="Arial" panose="020B0604020202020204" pitchFamily="34" charset="0"/>
                        </a:rPr>
                        <a:t>Laurentian (Investment Excellence)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Arial" panose="020B0604020202020204" pitchFamily="34" charset="0"/>
                        </a:rPr>
                        <a:t>Tiered &gt;$5K&lt;25K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07360603"/>
                  </a:ext>
                </a:extLst>
              </a:tr>
              <a:tr h="253313">
                <a:tc>
                  <a:txBody>
                    <a:bodyPr/>
                    <a:lstStyle/>
                    <a:p>
                      <a:pPr algn="l" fontAlgn="b"/>
                      <a:r>
                        <a:rPr lang="en-US" sz="1000" b="0" i="0" u="none" strike="noStrike">
                          <a:effectLst/>
                          <a:latin typeface="Arial" panose="020B0604020202020204" pitchFamily="34" charset="0"/>
                        </a:rPr>
                        <a:t>TDCT (ePremiumt Savings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Arial" panose="020B0604020202020204" pitchFamily="34" charset="0"/>
                        </a:rPr>
                        <a:t>Tiered &gt;$10k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-0.85%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601703165"/>
                  </a:ext>
                </a:extLst>
              </a:tr>
              <a:tr h="253313">
                <a:tc>
                  <a:txBody>
                    <a:bodyPr/>
                    <a:lstStyle/>
                    <a:p>
                      <a:pPr algn="l" fontAlgn="b"/>
                      <a:r>
                        <a:rPr lang="en-US" sz="1000" b="0" i="0" u="none" strike="noStrike">
                          <a:effectLst/>
                          <a:latin typeface="Arial" panose="020B0604020202020204" pitchFamily="34" charset="0"/>
                        </a:rPr>
                        <a:t>RBC (High Interest e Savings)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-0.95%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975834889"/>
                  </a:ext>
                </a:extLst>
              </a:tr>
              <a:tr h="253313">
                <a:tc>
                  <a:txBody>
                    <a:bodyPr/>
                    <a:lstStyle/>
                    <a:p>
                      <a:pPr algn="l" fontAlgn="b"/>
                      <a:r>
                        <a:rPr lang="en-US" sz="1000" b="0" i="0" u="none" strike="noStrike">
                          <a:effectLst/>
                          <a:latin typeface="Arial" panose="020B0604020202020204" pitchFamily="34" charset="0"/>
                        </a:rPr>
                        <a:t>BMO (Smart Saver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-0.75%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641730106"/>
                  </a:ext>
                </a:extLst>
              </a:tr>
              <a:tr h="253313">
                <a:tc>
                  <a:txBody>
                    <a:bodyPr/>
                    <a:lstStyle/>
                    <a:p>
                      <a:pPr algn="l" fontAlgn="b"/>
                      <a:r>
                        <a:rPr lang="en-US" sz="1000" b="0" i="0" u="none" strike="noStrike">
                          <a:effectLst/>
                          <a:latin typeface="Arial" panose="020B0604020202020204" pitchFamily="34" charset="0"/>
                        </a:rPr>
                        <a:t>HSBC (High Rate Savings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Arial" panose="020B0604020202020204" pitchFamily="34" charset="0"/>
                        </a:rPr>
                        <a:t>Tiered &lt;$25K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-0.45%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818843823"/>
                  </a:ext>
                </a:extLst>
              </a:tr>
              <a:tr h="253313">
                <a:tc>
                  <a:txBody>
                    <a:bodyPr/>
                    <a:lstStyle/>
                    <a:p>
                      <a:pPr algn="l" fontAlgn="b"/>
                      <a:r>
                        <a:rPr lang="en-US" sz="1000" b="1" i="0" u="none" strike="noStrike">
                          <a:effectLst/>
                          <a:latin typeface="Arial" panose="020B0604020202020204" pitchFamily="34" charset="0"/>
                        </a:rPr>
                        <a:t>Average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panose="020B0604020202020204" pitchFamily="34" charset="0"/>
                        </a:rPr>
                        <a:t>0.38%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dirty="0">
                          <a:effectLst/>
                          <a:latin typeface="Arial" panose="020B0604020202020204" pitchFamily="34" charset="0"/>
                        </a:rPr>
                        <a:t>-0.65%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3975495"/>
                  </a:ext>
                </a:extLst>
              </a:tr>
            </a:tbl>
          </a:graphicData>
        </a:graphic>
      </p:graphicFrame>
      <p:graphicFrame>
        <p:nvGraphicFramePr>
          <p:cNvPr id="9" name="Table 8">
            <a:extLst>
              <a:ext uri="{FF2B5EF4-FFF2-40B4-BE49-F238E27FC236}">
                <a16:creationId xmlns:a16="http://schemas.microsoft.com/office/drawing/2014/main" id="{1AA93904-7676-A844-B763-351E70A83FD5}"/>
              </a:ext>
            </a:extLst>
          </p:cNvPr>
          <p:cNvGraphicFramePr>
            <a:graphicFrameLocks noGrp="1"/>
          </p:cNvGraphicFramePr>
          <p:nvPr>
            <p:extLst>
              <p:ext uri="{D42A27DB-BD31-4B8C-83A1-F6EECF244321}">
                <p14:modId xmlns:p14="http://schemas.microsoft.com/office/powerpoint/2010/main" val="1541042808"/>
              </p:ext>
            </p:extLst>
          </p:nvPr>
        </p:nvGraphicFramePr>
        <p:xfrm>
          <a:off x="4648200" y="1714841"/>
          <a:ext cx="4241822" cy="4525969"/>
        </p:xfrm>
        <a:graphic>
          <a:graphicData uri="http://schemas.openxmlformats.org/drawingml/2006/table">
            <a:tbl>
              <a:tblPr/>
              <a:tblGrid>
                <a:gridCol w="2348966">
                  <a:extLst>
                    <a:ext uri="{9D8B030D-6E8A-4147-A177-3AD203B41FA5}">
                      <a16:colId xmlns:a16="http://schemas.microsoft.com/office/drawing/2014/main" val="417438177"/>
                    </a:ext>
                  </a:extLst>
                </a:gridCol>
                <a:gridCol w="630952">
                  <a:extLst>
                    <a:ext uri="{9D8B030D-6E8A-4147-A177-3AD203B41FA5}">
                      <a16:colId xmlns:a16="http://schemas.microsoft.com/office/drawing/2014/main" val="911947230"/>
                    </a:ext>
                  </a:extLst>
                </a:gridCol>
                <a:gridCol w="630952">
                  <a:extLst>
                    <a:ext uri="{9D8B030D-6E8A-4147-A177-3AD203B41FA5}">
                      <a16:colId xmlns:a16="http://schemas.microsoft.com/office/drawing/2014/main" val="53024489"/>
                    </a:ext>
                  </a:extLst>
                </a:gridCol>
                <a:gridCol w="630952">
                  <a:extLst>
                    <a:ext uri="{9D8B030D-6E8A-4147-A177-3AD203B41FA5}">
                      <a16:colId xmlns:a16="http://schemas.microsoft.com/office/drawing/2014/main" val="1621821028"/>
                    </a:ext>
                  </a:extLst>
                </a:gridCol>
              </a:tblGrid>
              <a:tr h="159829">
                <a:tc gridSpan="4">
                  <a:txBody>
                    <a:bodyPr/>
                    <a:lstStyle/>
                    <a:p>
                      <a:pPr algn="ctr" fontAlgn="ctr"/>
                      <a:r>
                        <a:rPr lang="en-US" sz="800" b="1" i="0" u="none" strike="noStrike">
                          <a:solidFill>
                            <a:srgbClr val="FFFFFF"/>
                          </a:solidFill>
                          <a:effectLst/>
                          <a:latin typeface="Arial" panose="020B0604020202020204" pitchFamily="34" charset="0"/>
                        </a:rPr>
                        <a:t>Direct Bank High Rate Savings Rates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2802875"/>
                  </a:ext>
                </a:extLst>
              </a:tr>
              <a:tr h="164903">
                <a:tc gridSpan="4">
                  <a:txBody>
                    <a:bodyPr/>
                    <a:lstStyle/>
                    <a:p>
                      <a:pPr algn="ctr" fontAlgn="ctr"/>
                      <a:r>
                        <a:rPr lang="en-US" sz="800" b="1" i="0" u="none" strike="noStrike">
                          <a:solidFill>
                            <a:srgbClr val="FFFFFF"/>
                          </a:solidFill>
                          <a:effectLst/>
                          <a:latin typeface="Arial" panose="020B0604020202020204" pitchFamily="34" charset="0"/>
                        </a:rPr>
                        <a:t>20-Apr-20</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1002829"/>
                  </a:ext>
                </a:extLst>
              </a:tr>
              <a:tr h="304437">
                <a:tc>
                  <a:txBody>
                    <a:bodyPr/>
                    <a:lstStyle/>
                    <a:p>
                      <a:pPr algn="l" fontAlgn="ctr"/>
                      <a:r>
                        <a:rPr lang="en-US" sz="1000" b="1" i="0" u="none" strike="noStrike">
                          <a:effectLst/>
                          <a:latin typeface="Arial" panose="020B0604020202020204" pitchFamily="34" charset="0"/>
                        </a:rPr>
                        <a:t>Bank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1" i="0" u="none" strike="noStrike">
                          <a:effectLst/>
                          <a:latin typeface="Arial" panose="020B0604020202020204" pitchFamily="34" charset="0"/>
                        </a:rPr>
                        <a:t>Balances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panose="020B0604020202020204" pitchFamily="34" charset="0"/>
                        </a:rPr>
                        <a:t>HRSA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Arial" panose="020B0604020202020204" pitchFamily="34" charset="0"/>
                        </a:rPr>
                        <a:t>Change since February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7909916"/>
                  </a:ext>
                </a:extLst>
              </a:tr>
              <a:tr h="243550">
                <a:tc>
                  <a:txBody>
                    <a:bodyPr/>
                    <a:lstStyle/>
                    <a:p>
                      <a:pPr algn="l" fontAlgn="b"/>
                      <a:r>
                        <a:rPr lang="en-US" sz="800" b="0" i="0" u="none" strike="noStrike">
                          <a:effectLst/>
                          <a:latin typeface="Arial" panose="020B0604020202020204" pitchFamily="34" charset="0"/>
                        </a:rPr>
                        <a:t>B2B Bank (High Interest Investment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6100"/>
                          </a:solidFill>
                          <a:effectLst/>
                          <a:latin typeface="Arial" panose="020B0604020202020204" pitchFamily="34" charset="0"/>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800" b="0" i="0" u="none" strike="noStrike">
                          <a:solidFill>
                            <a:srgbClr val="9C0006"/>
                          </a:solidFill>
                          <a:effectLst/>
                          <a:latin typeface="Arial" panose="020B0604020202020204" pitchFamily="34" charset="0"/>
                        </a:rPr>
                        <a:t>-1.05%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212462169"/>
                  </a:ext>
                </a:extLst>
              </a:tr>
              <a:tr h="243550">
                <a:tc>
                  <a:txBody>
                    <a:bodyPr/>
                    <a:lstStyle/>
                    <a:p>
                      <a:pPr algn="l" fontAlgn="b"/>
                      <a:r>
                        <a:rPr lang="en-US" sz="800" b="0" i="0" u="none" strike="noStrike">
                          <a:effectLst/>
                          <a:latin typeface="Arial" panose="020B0604020202020204" pitchFamily="34" charset="0"/>
                        </a:rPr>
                        <a:t>LBC Digital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6100"/>
                          </a:solidFill>
                          <a:effectLst/>
                          <a:latin typeface="Arial" panose="020B0604020202020204" pitchFamily="34" charset="0"/>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800" b="0" i="0" u="none" strike="noStrike">
                          <a:solidFill>
                            <a:srgbClr val="9C0006"/>
                          </a:solidFill>
                          <a:effectLst/>
                          <a:latin typeface="Arial" panose="020B0604020202020204" pitchFamily="34" charset="0"/>
                        </a:rPr>
                        <a:t>-1.05%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372772351"/>
                  </a:ext>
                </a:extLst>
              </a:tr>
              <a:tr h="243550">
                <a:tc>
                  <a:txBody>
                    <a:bodyPr/>
                    <a:lstStyle/>
                    <a:p>
                      <a:pPr algn="l" fontAlgn="b"/>
                      <a:r>
                        <a:rPr lang="en-US" sz="800" b="0" i="0" u="none" strike="noStrike">
                          <a:effectLst/>
                          <a:latin typeface="Arial" panose="020B0604020202020204" pitchFamily="34" charset="0"/>
                        </a:rPr>
                        <a:t>Motive Financial (Savvy Savings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&lt;$25K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6100"/>
                          </a:solidFill>
                          <a:effectLst/>
                          <a:latin typeface="Arial" panose="020B0604020202020204" pitchFamily="34" charset="0"/>
                        </a:rPr>
                        <a:t>2.20%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800" b="0" i="0" u="none" strike="noStrike">
                          <a:solidFill>
                            <a:srgbClr val="9C0006"/>
                          </a:solidFill>
                          <a:effectLst/>
                          <a:latin typeface="Arial" panose="020B0604020202020204" pitchFamily="34" charset="0"/>
                        </a:rPr>
                        <a:t>-2.20%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38493635"/>
                  </a:ext>
                </a:extLst>
              </a:tr>
              <a:tr h="243550">
                <a:tc>
                  <a:txBody>
                    <a:bodyPr/>
                    <a:lstStyle/>
                    <a:p>
                      <a:pPr algn="l" fontAlgn="b"/>
                      <a:r>
                        <a:rPr lang="en-US" sz="800" b="0" i="0" u="none" strike="noStrike">
                          <a:effectLst/>
                          <a:latin typeface="Arial" panose="020B0604020202020204" pitchFamily="34" charset="0"/>
                        </a:rPr>
                        <a:t>EQ Bank (Savings Plus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6100"/>
                          </a:solidFill>
                          <a:effectLst/>
                          <a:latin typeface="Arial" panose="020B0604020202020204" pitchFamily="34" charset="0"/>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800" b="0" i="0" u="none" strike="noStrike">
                          <a:solidFill>
                            <a:srgbClr val="9C0006"/>
                          </a:solidFill>
                          <a:effectLst/>
                          <a:latin typeface="Arial" panose="020B0604020202020204" pitchFamily="34" charset="0"/>
                        </a:rPr>
                        <a:t>-0.45%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098665258"/>
                  </a:ext>
                </a:extLst>
              </a:tr>
              <a:tr h="243550">
                <a:tc>
                  <a:txBody>
                    <a:bodyPr/>
                    <a:lstStyle/>
                    <a:p>
                      <a:pPr algn="l" fontAlgn="b"/>
                      <a:r>
                        <a:rPr lang="en-US" sz="800" b="0" i="0" u="none" strike="noStrike">
                          <a:effectLst/>
                          <a:latin typeface="Arial" panose="020B0604020202020204" pitchFamily="34" charset="0"/>
                        </a:rPr>
                        <a:t>Oaken Financial (Oaken Savings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6100"/>
                          </a:solidFill>
                          <a:effectLst/>
                          <a:latin typeface="Arial" panose="020B0604020202020204" pitchFamily="34" charset="0"/>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800" b="0" i="0" u="none" strike="noStrike">
                          <a:solidFill>
                            <a:srgbClr val="9C0006"/>
                          </a:solidFill>
                          <a:effectLst/>
                          <a:latin typeface="Arial" panose="020B0604020202020204" pitchFamily="34" charset="0"/>
                        </a:rPr>
                        <a:t>-0.30%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408457703"/>
                  </a:ext>
                </a:extLst>
              </a:tr>
              <a:tr h="243550">
                <a:tc>
                  <a:txBody>
                    <a:bodyPr/>
                    <a:lstStyle/>
                    <a:p>
                      <a:pPr algn="l" fontAlgn="b"/>
                      <a:r>
                        <a:rPr lang="en-US" sz="800" b="0" i="0" u="none" strike="noStrike">
                          <a:effectLst/>
                          <a:latin typeface="Arial" panose="020B0604020202020204" pitchFamily="34" charset="0"/>
                        </a:rPr>
                        <a:t>Alterna Bank (e Savings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6100"/>
                          </a:solidFill>
                          <a:effectLst/>
                          <a:latin typeface="Arial" panose="020B0604020202020204" pitchFamily="34" charset="0"/>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800" b="0" i="0" u="none" strike="noStrike">
                          <a:solidFill>
                            <a:srgbClr val="9C0006"/>
                          </a:solidFill>
                          <a:effectLst/>
                          <a:latin typeface="Arial" panose="020B0604020202020204" pitchFamily="34" charset="0"/>
                        </a:rPr>
                        <a:t>-0.20%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4286804012"/>
                  </a:ext>
                </a:extLst>
              </a:tr>
              <a:tr h="243550">
                <a:tc>
                  <a:txBody>
                    <a:bodyPr/>
                    <a:lstStyle/>
                    <a:p>
                      <a:pPr algn="l" fontAlgn="b"/>
                      <a:r>
                        <a:rPr lang="en-US" sz="800" b="0" i="0" u="none" strike="noStrike">
                          <a:effectLst/>
                          <a:latin typeface="Arial" panose="020B0604020202020204" pitchFamily="34" charset="0"/>
                        </a:rPr>
                        <a:t>Peoples Trust (E-Savings)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6100"/>
                          </a:solidFill>
                          <a:effectLst/>
                          <a:latin typeface="Arial" panose="020B0604020202020204" pitchFamily="34" charset="0"/>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8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2424656"/>
                  </a:ext>
                </a:extLst>
              </a:tr>
              <a:tr h="243550">
                <a:tc>
                  <a:txBody>
                    <a:bodyPr/>
                    <a:lstStyle/>
                    <a:p>
                      <a:pPr algn="l" fontAlgn="b"/>
                      <a:r>
                        <a:rPr lang="en-US" sz="800" b="0" i="0" u="none" strike="noStrike">
                          <a:effectLst/>
                          <a:latin typeface="Arial" panose="020B0604020202020204" pitchFamily="34" charset="0"/>
                        </a:rPr>
                        <a:t>Motusbank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6100"/>
                          </a:solidFill>
                          <a:effectLst/>
                          <a:latin typeface="Arial" panose="020B0604020202020204" pitchFamily="34" charset="0"/>
                        </a:rPr>
                        <a:t>1.75%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800" b="0" i="0" u="none" strike="noStrike">
                          <a:solidFill>
                            <a:srgbClr val="9C0006"/>
                          </a:solidFill>
                          <a:effectLst/>
                          <a:latin typeface="Arial" panose="020B0604020202020204" pitchFamily="34" charset="0"/>
                        </a:rPr>
                        <a:t>-0.35%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182490638"/>
                  </a:ext>
                </a:extLst>
              </a:tr>
              <a:tr h="243550">
                <a:tc>
                  <a:txBody>
                    <a:bodyPr/>
                    <a:lstStyle/>
                    <a:p>
                      <a:pPr algn="l" fontAlgn="b"/>
                      <a:r>
                        <a:rPr lang="en-US" sz="800" b="0" i="0" u="none" strike="noStrike">
                          <a:effectLst/>
                          <a:latin typeface="Arial" panose="020B0604020202020204" pitchFamily="34" charset="0"/>
                        </a:rPr>
                        <a:t>Canadian Tire (High Interest Savings)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6100"/>
                          </a:solidFill>
                          <a:effectLst/>
                          <a:latin typeface="Arial" panose="020B0604020202020204" pitchFamily="34" charset="0"/>
                        </a:rPr>
                        <a:t>1.50%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8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9967202"/>
                  </a:ext>
                </a:extLst>
              </a:tr>
              <a:tr h="243550">
                <a:tc>
                  <a:txBody>
                    <a:bodyPr/>
                    <a:lstStyle/>
                    <a:p>
                      <a:pPr algn="l" fontAlgn="b"/>
                      <a:r>
                        <a:rPr lang="en-US" sz="800" b="0" i="0" u="none" strike="noStrike">
                          <a:effectLst/>
                          <a:latin typeface="Arial" panose="020B0604020202020204" pitchFamily="34" charset="0"/>
                        </a:rPr>
                        <a:t>VersaBank (Sunrise Daily Interest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6100"/>
                          </a:solidFill>
                          <a:effectLst/>
                          <a:latin typeface="Arial" panose="020B0604020202020204" pitchFamily="34" charset="0"/>
                        </a:rPr>
                        <a:t>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8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4366531"/>
                  </a:ext>
                </a:extLst>
              </a:tr>
              <a:tr h="243550">
                <a:tc>
                  <a:txBody>
                    <a:bodyPr/>
                    <a:lstStyle/>
                    <a:p>
                      <a:pPr algn="l" fontAlgn="b"/>
                      <a:r>
                        <a:rPr lang="en-US" sz="800" b="0" i="0" u="none" strike="noStrike">
                          <a:effectLst/>
                          <a:latin typeface="Arial" panose="020B0604020202020204" pitchFamily="34" charset="0"/>
                        </a:rPr>
                        <a:t>Equitable Bank (High Interest Savings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006100"/>
                          </a:solidFill>
                          <a:effectLst/>
                          <a:latin typeface="Arial" panose="020B0604020202020204" pitchFamily="34" charset="0"/>
                        </a:rPr>
                        <a:t>1.15%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800" b="0" i="0" u="none" strike="noStrike">
                          <a:solidFill>
                            <a:srgbClr val="9C0006"/>
                          </a:solidFill>
                          <a:effectLst/>
                          <a:latin typeface="Arial" panose="020B0604020202020204" pitchFamily="34" charset="0"/>
                        </a:rPr>
                        <a:t>-0.45%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4130294477"/>
                  </a:ext>
                </a:extLst>
              </a:tr>
              <a:tr h="243550">
                <a:tc>
                  <a:txBody>
                    <a:bodyPr/>
                    <a:lstStyle/>
                    <a:p>
                      <a:pPr algn="l" fontAlgn="b"/>
                      <a:r>
                        <a:rPr lang="en-US" sz="800" b="0" i="0" u="none" strike="noStrike">
                          <a:effectLst/>
                          <a:latin typeface="Arial" panose="020B0604020202020204" pitchFamily="34" charset="0"/>
                        </a:rPr>
                        <a:t>Altamira (High Interest Cash Performer)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effectLst/>
                          <a:latin typeface="Arial" panose="020B0604020202020204" pitchFamily="34" charset="0"/>
                        </a:rPr>
                        <a:t>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9C0006"/>
                          </a:solidFill>
                          <a:effectLst/>
                          <a:latin typeface="Arial" panose="020B060402020202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882490858"/>
                  </a:ext>
                </a:extLst>
              </a:tr>
              <a:tr h="243550">
                <a:tc>
                  <a:txBody>
                    <a:bodyPr/>
                    <a:lstStyle/>
                    <a:p>
                      <a:pPr algn="l" fontAlgn="b"/>
                      <a:r>
                        <a:rPr lang="en-US" sz="800" b="0" i="0" u="none" strike="noStrike">
                          <a:effectLst/>
                          <a:latin typeface="Arial" panose="020B0604020202020204" pitchFamily="34" charset="0"/>
                        </a:rPr>
                        <a:t>Manulife (Advantage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effectLst/>
                          <a:latin typeface="Arial" panose="020B0604020202020204" pitchFamily="34" charset="0"/>
                        </a:rPr>
                        <a:t>0.30%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9C0006"/>
                          </a:solidFill>
                          <a:effectLst/>
                          <a:latin typeface="Arial" panose="020B0604020202020204" pitchFamily="34" charset="0"/>
                        </a:rPr>
                        <a:t>-0.85%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241639539"/>
                  </a:ext>
                </a:extLst>
              </a:tr>
              <a:tr h="243550">
                <a:tc>
                  <a:txBody>
                    <a:bodyPr/>
                    <a:lstStyle/>
                    <a:p>
                      <a:pPr algn="l" fontAlgn="b"/>
                      <a:r>
                        <a:rPr lang="en-US" sz="800" b="0" i="0" u="none" strike="noStrike">
                          <a:effectLst/>
                          <a:latin typeface="Arial" panose="020B0604020202020204" pitchFamily="34" charset="0"/>
                        </a:rPr>
                        <a:t>Simplii Financial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effectLst/>
                          <a:latin typeface="Arial" panose="020B0604020202020204" pitchFamily="34" charset="0"/>
                        </a:rPr>
                        <a:t>0.30%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9C0006"/>
                          </a:solidFill>
                          <a:effectLst/>
                          <a:latin typeface="Arial" panose="020B0604020202020204" pitchFamily="34" charset="0"/>
                        </a:rPr>
                        <a:t>-0.75%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15130917"/>
                  </a:ext>
                </a:extLst>
              </a:tr>
              <a:tr h="243550">
                <a:tc>
                  <a:txBody>
                    <a:bodyPr/>
                    <a:lstStyle/>
                    <a:p>
                      <a:pPr algn="l" fontAlgn="b"/>
                      <a:r>
                        <a:rPr lang="en-US" sz="800" b="0" i="0" u="none" strike="noStrike">
                          <a:effectLst/>
                          <a:latin typeface="Arial" panose="020B0604020202020204" pitchFamily="34" charset="0"/>
                        </a:rPr>
                        <a:t>Tangerine (Tangerine Savings Account)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effectLst/>
                          <a:latin typeface="Arial" panose="020B0604020202020204" pitchFamily="34" charset="0"/>
                        </a:rPr>
                        <a: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effectLst/>
                          <a:latin typeface="Arial" panose="020B0604020202020204" pitchFamily="34" charset="0"/>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a:solidFill>
                            <a:srgbClr val="9C0006"/>
                          </a:solidFill>
                          <a:effectLst/>
                          <a:latin typeface="Arial" panose="020B0604020202020204" pitchFamily="34" charset="0"/>
                        </a:rPr>
                        <a:t>-0.80%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673754264"/>
                  </a:ext>
                </a:extLst>
              </a:tr>
              <a:tr h="243550">
                <a:tc>
                  <a:txBody>
                    <a:bodyPr/>
                    <a:lstStyle/>
                    <a:p>
                      <a:pPr algn="l" fontAlgn="b"/>
                      <a:r>
                        <a:rPr lang="en-US" sz="800" b="1" i="0" u="none" strike="noStrike">
                          <a:effectLst/>
                          <a:latin typeface="Arial" panose="020B0604020202020204" pitchFamily="34" charset="0"/>
                        </a:rPr>
                        <a:t>Average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1.44%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800" b="0" i="0" u="none" strike="noStrike" dirty="0">
                          <a:effectLst/>
                          <a:latin typeface="Arial" panose="020B0604020202020204" pitchFamily="34" charset="0"/>
                        </a:rPr>
                        <a:t>-0.64%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1328042"/>
                  </a:ext>
                </a:extLst>
              </a:tr>
            </a:tbl>
          </a:graphicData>
        </a:graphic>
      </p:graphicFrame>
    </p:spTree>
    <p:extLst>
      <p:ext uri="{BB962C8B-B14F-4D97-AF65-F5344CB8AC3E}">
        <p14:creationId xmlns:p14="http://schemas.microsoft.com/office/powerpoint/2010/main" val="2564949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dirty="0">
                <a:solidFill>
                  <a:schemeClr val="tx1">
                    <a:lumMod val="50000"/>
                    <a:lumOff val="50000"/>
                  </a:schemeClr>
                </a:solidFill>
              </a:rPr>
              <a:t>Contents</a:t>
            </a:r>
          </a:p>
        </p:txBody>
      </p:sp>
      <p:sp>
        <p:nvSpPr>
          <p:cNvPr id="19460" name="Rectangle 3"/>
          <p:cNvSpPr>
            <a:spLocks noGrp="1" noChangeArrowheads="1"/>
          </p:cNvSpPr>
          <p:nvPr>
            <p:ph idx="1"/>
          </p:nvPr>
        </p:nvSpPr>
        <p:spPr>
          <a:xfrm>
            <a:off x="822960" y="1828800"/>
            <a:ext cx="8001000" cy="4267200"/>
          </a:xfrm>
        </p:spPr>
        <p:txBody>
          <a:bodyPr>
            <a:normAutofit/>
          </a:bodyPr>
          <a:lstStyle/>
          <a:p>
            <a:pPr marL="749808" lvl="4" indent="0">
              <a:buNone/>
            </a:pPr>
            <a:r>
              <a:rPr lang="en-US" sz="1000" dirty="0">
                <a:solidFill>
                  <a:schemeClr val="tx1">
                    <a:lumMod val="50000"/>
                    <a:lumOff val="50000"/>
                  </a:schemeClr>
                </a:solidFill>
                <a:latin typeface="Verdana" charset="0"/>
                <a:ea typeface="Verdana" charset="0"/>
                <a:cs typeface="Verdana" charset="0"/>
              </a:rPr>
              <a:t>                                            		</a:t>
            </a:r>
            <a:r>
              <a:rPr lang="en-US" sz="1000" u="sng" dirty="0">
                <a:solidFill>
                  <a:schemeClr val="tx1">
                    <a:lumMod val="50000"/>
                    <a:lumOff val="50000"/>
                  </a:schemeClr>
                </a:solidFill>
                <a:latin typeface="Verdana" charset="0"/>
                <a:ea typeface="Verdana" charset="0"/>
                <a:cs typeface="Verdana" charset="0"/>
              </a:rPr>
              <a:t>Page  #</a:t>
            </a:r>
          </a:p>
          <a:p>
            <a:pPr marL="0" indent="0">
              <a:buNone/>
            </a:pPr>
            <a:r>
              <a:rPr lang="en-US" sz="1000" dirty="0">
                <a:solidFill>
                  <a:schemeClr val="tx1">
                    <a:lumMod val="50000"/>
                    <a:lumOff val="50000"/>
                  </a:schemeClr>
                </a:solidFill>
                <a:latin typeface="Verdana" charset="0"/>
                <a:ea typeface="Verdana" charset="0"/>
                <a:cs typeface="Verdana" charset="0"/>
              </a:rPr>
              <a:t>Product Markets:                                  </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Total Personal   			3</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Demand Deposits		</a:t>
            </a:r>
            <a:r>
              <a:rPr lang="en-US" sz="1000" dirty="0">
                <a:latin typeface="Verdana" charset="0"/>
                <a:ea typeface="Verdana" charset="0"/>
                <a:cs typeface="Verdana" charset="0"/>
              </a:rPr>
              <a:t>18</a:t>
            </a:r>
            <a:endParaRPr lang="en-US" sz="1000" dirty="0">
              <a:solidFill>
                <a:schemeClr val="tx1">
                  <a:lumMod val="50000"/>
                  <a:lumOff val="50000"/>
                </a:schemeClr>
              </a:solidFill>
              <a:latin typeface="Verdana" charset="0"/>
              <a:ea typeface="Verdana" charset="0"/>
              <a:cs typeface="Verdana" charset="0"/>
            </a:endParaRP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Term Deposits			28</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Mortgages			37</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Personal Loans and Credit Cards	47</a:t>
            </a:r>
          </a:p>
          <a:p>
            <a:pPr marL="0" indent="0">
              <a:buNone/>
            </a:pPr>
            <a:r>
              <a:rPr lang="en-US" sz="1000" dirty="0">
                <a:solidFill>
                  <a:schemeClr val="tx1">
                    <a:lumMod val="50000"/>
                    <a:lumOff val="50000"/>
                  </a:schemeClr>
                </a:solidFill>
                <a:latin typeface="Verdana" charset="0"/>
                <a:ea typeface="Verdana" charset="0"/>
                <a:cs typeface="Verdana" charset="0"/>
              </a:rPr>
              <a:t>Competitors – Full-Service Banks		</a:t>
            </a:r>
            <a:r>
              <a:rPr lang="en-US" sz="1000" b="0" dirty="0">
                <a:solidFill>
                  <a:schemeClr val="tx1">
                    <a:lumMod val="50000"/>
                    <a:lumOff val="50000"/>
                  </a:schemeClr>
                </a:solidFill>
                <a:latin typeface="Verdana" charset="0"/>
                <a:ea typeface="Verdana" charset="0"/>
                <a:cs typeface="Verdana" charset="0"/>
              </a:rPr>
              <a:t>60</a:t>
            </a:r>
          </a:p>
          <a:p>
            <a:pPr lvl="1">
              <a:buFont typeface="Arial" charset="0"/>
              <a:buChar char="•"/>
            </a:pPr>
            <a:r>
              <a:rPr lang="en-US" sz="1000" dirty="0">
                <a:latin typeface="Verdana" charset="0"/>
                <a:ea typeface="Verdana" charset="0"/>
                <a:cs typeface="Verdana" charset="0"/>
              </a:rPr>
              <a:t>RBC			61</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TDCT			64	</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Scotiabank			67</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CIBC			70</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BMO			73</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Desjardins			76</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National			79</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HSBC			83</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Laurentian			85</a:t>
            </a:r>
          </a:p>
          <a:p>
            <a:pPr lvl="1">
              <a:buFont typeface="Arial" charset="0"/>
              <a:buChar char="•"/>
            </a:pPr>
            <a:r>
              <a:rPr lang="en-US" sz="1000" dirty="0">
                <a:solidFill>
                  <a:schemeClr val="tx1">
                    <a:lumMod val="50000"/>
                    <a:lumOff val="50000"/>
                  </a:schemeClr>
                </a:solidFill>
                <a:latin typeface="Verdana" charset="0"/>
                <a:ea typeface="Verdana" charset="0"/>
                <a:cs typeface="Verdana" charset="0"/>
              </a:rPr>
              <a:t>Canadian Western Bank		88</a:t>
            </a:r>
          </a:p>
        </p:txBody>
      </p:sp>
      <p:sp>
        <p:nvSpPr>
          <p:cNvPr id="19458" name="Slide Number Placeholder 4"/>
          <p:cNvSpPr>
            <a:spLocks noGrp="1"/>
          </p:cNvSpPr>
          <p:nvPr>
            <p:ph type="sldNum" sz="quarter" idx="12"/>
          </p:nvPr>
        </p:nvSpPr>
        <p:spPr>
          <a:noFill/>
          <a:ln>
            <a:miter lim="800000"/>
            <a:headEnd/>
            <a:tailEnd/>
          </a:ln>
        </p:spPr>
        <p:txBody>
          <a:bodyPr/>
          <a:lstStyle/>
          <a:p>
            <a:fld id="{63689058-8637-44D4-A09E-919B719C2D15}" type="slidenum">
              <a:rPr lang="en-US" smtClean="0"/>
              <a:pPr/>
              <a:t>2</a:t>
            </a:fld>
            <a:endParaRPr lang="en-US" dirty="0"/>
          </a:p>
        </p:txBody>
      </p:sp>
      <p:sp>
        <p:nvSpPr>
          <p:cNvPr id="19461" name="Text Box 4"/>
          <p:cNvSpPr txBox="1">
            <a:spLocks noChangeArrowheads="1"/>
          </p:cNvSpPr>
          <p:nvPr/>
        </p:nvSpPr>
        <p:spPr bwMode="auto">
          <a:xfrm>
            <a:off x="5048684" y="1978306"/>
            <a:ext cx="3733800" cy="3754489"/>
          </a:xfrm>
          <a:prstGeom prst="rect">
            <a:avLst/>
          </a:prstGeom>
          <a:noFill/>
          <a:ln w="9525">
            <a:noFill/>
            <a:miter lim="800000"/>
            <a:headEnd/>
            <a:tailEnd/>
          </a:ln>
        </p:spPr>
        <p:txBody>
          <a:bodyPr>
            <a:spAutoFit/>
          </a:bodyPr>
          <a:lstStyle/>
          <a:p>
            <a:pPr eaLnBrk="0" hangingPunct="0">
              <a:lnSpc>
                <a:spcPct val="150000"/>
              </a:lnSpc>
              <a:buClr>
                <a:schemeClr val="accent1">
                  <a:lumMod val="40000"/>
                  <a:lumOff val="60000"/>
                </a:schemeClr>
              </a:buClr>
            </a:pPr>
            <a:r>
              <a:rPr lang="en-US" sz="1000" b="1" dirty="0">
                <a:solidFill>
                  <a:schemeClr val="tx1">
                    <a:lumMod val="50000"/>
                    <a:lumOff val="50000"/>
                  </a:schemeClr>
                </a:solidFill>
                <a:latin typeface="Verdana" charset="0"/>
                <a:ea typeface="Verdana" charset="0"/>
                <a:cs typeface="Verdana" charset="0"/>
              </a:rPr>
              <a:t>Competitors – Direct Banks	91</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Tangerine			92</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Equitable Bank 		94</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Manulife Bank  		97</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Home Trust		102</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B2B Bank 			103</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Canadian Tire		105</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ICICI			107</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Peoples Trust		109</a:t>
            </a:r>
          </a:p>
          <a:p>
            <a:pPr marL="171450" indent="-171450" eaLnBrk="0" hangingPunct="0">
              <a:lnSpc>
                <a:spcPct val="150000"/>
              </a:lnSpc>
              <a:buClr>
                <a:schemeClr val="accent1">
                  <a:lumMod val="40000"/>
                  <a:lumOff val="60000"/>
                </a:schemeClr>
              </a:buClr>
              <a:buFont typeface="Arial" charset="0"/>
              <a:buChar char="•"/>
            </a:pPr>
            <a:r>
              <a:rPr lang="en-US" sz="1000" dirty="0" err="1">
                <a:solidFill>
                  <a:schemeClr val="tx1">
                    <a:lumMod val="50000"/>
                    <a:lumOff val="50000"/>
                  </a:schemeClr>
                </a:solidFill>
                <a:latin typeface="Verdana" charset="0"/>
                <a:ea typeface="Verdana" charset="0"/>
                <a:cs typeface="Verdana" charset="0"/>
              </a:rPr>
              <a:t>Haventree</a:t>
            </a:r>
            <a:r>
              <a:rPr lang="en-US" sz="1000" dirty="0">
                <a:solidFill>
                  <a:schemeClr val="tx1">
                    <a:lumMod val="50000"/>
                    <a:lumOff val="50000"/>
                  </a:schemeClr>
                </a:solidFill>
                <a:latin typeface="Verdana" charset="0"/>
                <a:ea typeface="Verdana" charset="0"/>
                <a:cs typeface="Verdana" charset="0"/>
              </a:rPr>
              <a:t> Bank		111</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ADS Canadian Bank		112</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MCAN Mortgage Corporation	113</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Community Trust		114</a:t>
            </a:r>
          </a:p>
          <a:p>
            <a:pPr marL="171450" indent="-171450" eaLnBrk="0" hangingPunct="0">
              <a:lnSpc>
                <a:spcPct val="150000"/>
              </a:lnSpc>
              <a:buClr>
                <a:schemeClr val="accent1">
                  <a:lumMod val="40000"/>
                  <a:lumOff val="60000"/>
                </a:schemeClr>
              </a:buClr>
              <a:buFont typeface="Arial" charset="0"/>
              <a:buChar char="•"/>
            </a:pPr>
            <a:r>
              <a:rPr lang="en-US" sz="1000" dirty="0">
                <a:solidFill>
                  <a:schemeClr val="tx1">
                    <a:lumMod val="50000"/>
                    <a:lumOff val="50000"/>
                  </a:schemeClr>
                </a:solidFill>
                <a:latin typeface="Verdana" charset="0"/>
                <a:ea typeface="Verdana" charset="0"/>
                <a:cs typeface="Verdana" charset="0"/>
              </a:rPr>
              <a:t>Versabank			115</a:t>
            </a:r>
          </a:p>
          <a:p>
            <a:pPr marL="171450" indent="-171450" eaLnBrk="0" hangingPunct="0">
              <a:lnSpc>
                <a:spcPct val="150000"/>
              </a:lnSpc>
              <a:buClr>
                <a:schemeClr val="accent1">
                  <a:lumMod val="40000"/>
                  <a:lumOff val="60000"/>
                </a:schemeClr>
              </a:buClr>
              <a:buFont typeface="Arial" charset="0"/>
              <a:buChar char="•"/>
            </a:pPr>
            <a:endParaRPr lang="en-US" sz="1000" dirty="0">
              <a:solidFill>
                <a:schemeClr val="tx1">
                  <a:lumMod val="50000"/>
                  <a:lumOff val="50000"/>
                </a:schemeClr>
              </a:solidFill>
              <a:latin typeface="Verdana" charset="0"/>
              <a:ea typeface="Verdana" charset="0"/>
              <a:cs typeface="Verdana" charset="0"/>
            </a:endParaRPr>
          </a:p>
          <a:p>
            <a:pPr marL="171450" indent="-171450" eaLnBrk="0" hangingPunct="0">
              <a:lnSpc>
                <a:spcPct val="150000"/>
              </a:lnSpc>
              <a:buClr>
                <a:schemeClr val="accent1">
                  <a:lumMod val="40000"/>
                  <a:lumOff val="60000"/>
                </a:schemeClr>
              </a:buClr>
              <a:buFont typeface="Arial" charset="0"/>
              <a:buChar char="•"/>
            </a:pPr>
            <a:endParaRPr lang="en-US" sz="1000" dirty="0">
              <a:solidFill>
                <a:schemeClr val="tx1">
                  <a:lumMod val="50000"/>
                  <a:lumOff val="50000"/>
                </a:schemeClr>
              </a:solidFill>
              <a:latin typeface="Verdana" charset="0"/>
              <a:ea typeface="Verdana" charset="0"/>
              <a:cs typeface="Verdana" charset="0"/>
            </a:endParaRPr>
          </a:p>
        </p:txBody>
      </p:sp>
      <p:sp>
        <p:nvSpPr>
          <p:cNvPr id="6" name="Rectangle 5">
            <a:extLst>
              <a:ext uri="{FF2B5EF4-FFF2-40B4-BE49-F238E27FC236}">
                <a16:creationId xmlns:a16="http://schemas.microsoft.com/office/drawing/2014/main" id="{97696691-9989-0448-9CA1-C45C906F7BC8}"/>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1" name="Rectangle 2"/>
          <p:cNvSpPr>
            <a:spLocks noGrp="1" noChangeArrowheads="1"/>
          </p:cNvSpPr>
          <p:nvPr>
            <p:ph type="title"/>
          </p:nvPr>
        </p:nvSpPr>
        <p:spPr/>
        <p:txBody>
          <a:bodyPr>
            <a:normAutofit/>
          </a:bodyPr>
          <a:lstStyle/>
          <a:p>
            <a:pPr eaLnBrk="1" hangingPunct="1"/>
            <a:r>
              <a:rPr lang="en-US" dirty="0"/>
              <a:t>Banks in Canada</a:t>
            </a:r>
            <a:br>
              <a:rPr lang="en-US" dirty="0"/>
            </a:br>
            <a:r>
              <a:rPr lang="en-US" dirty="0"/>
              <a:t>Demand Deposits Market Sizing – Banks &gt;$100MM </a:t>
            </a:r>
          </a:p>
        </p:txBody>
      </p:sp>
      <p:sp>
        <p:nvSpPr>
          <p:cNvPr id="739330" name="Slide Number Placeholder 4"/>
          <p:cNvSpPr>
            <a:spLocks noGrp="1"/>
          </p:cNvSpPr>
          <p:nvPr>
            <p:ph type="sldNum" sz="quarter" idx="12"/>
          </p:nvPr>
        </p:nvSpPr>
        <p:spPr>
          <a:noFill/>
          <a:ln>
            <a:miter lim="800000"/>
            <a:headEnd/>
            <a:tailEnd/>
          </a:ln>
        </p:spPr>
        <p:txBody>
          <a:bodyPr/>
          <a:lstStyle/>
          <a:p>
            <a:fld id="{14D2C10E-50B4-444A-AB4A-ACAB7F826D91}" type="slidenum">
              <a:rPr lang="en-US" smtClean="0"/>
              <a:pPr/>
              <a:t>20</a:t>
            </a:fld>
            <a:endParaRPr lang="en-US"/>
          </a:p>
        </p:txBody>
      </p:sp>
      <p:sp>
        <p:nvSpPr>
          <p:cNvPr id="739332" name="TextBox 1"/>
          <p:cNvSpPr txBox="1">
            <a:spLocks noChangeArrowheads="1"/>
          </p:cNvSpPr>
          <p:nvPr/>
        </p:nvSpPr>
        <p:spPr bwMode="auto">
          <a:xfrm>
            <a:off x="6934200" y="381000"/>
            <a:ext cx="1552575" cy="276225"/>
          </a:xfrm>
          <a:prstGeom prst="rect">
            <a:avLst/>
          </a:prstGeom>
          <a:noFill/>
          <a:ln w="9525">
            <a:noFill/>
            <a:miter lim="800000"/>
            <a:headEnd/>
            <a:tailEnd/>
          </a:ln>
        </p:spPr>
        <p:txBody>
          <a:bodyPr wrap="none">
            <a:spAutoFit/>
          </a:bodyPr>
          <a:lstStyle/>
          <a:p>
            <a:pPr algn="ctr" eaLnBrk="0" hangingPunct="0"/>
            <a:r>
              <a:rPr lang="en-CA" dirty="0">
                <a:solidFill>
                  <a:schemeClr val="tx1">
                    <a:lumMod val="50000"/>
                    <a:lumOff val="50000"/>
                  </a:schemeClr>
                </a:solidFill>
              </a:rPr>
              <a:t>Updated Annually</a:t>
            </a:r>
          </a:p>
        </p:txBody>
      </p:sp>
      <p:sp>
        <p:nvSpPr>
          <p:cNvPr id="7" name="Rectangle 6"/>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9FA56071-EDD0-DD4C-8CFE-40FE01418E15}"/>
              </a:ext>
            </a:extLst>
          </p:cNvPr>
          <p:cNvGraphicFramePr>
            <a:graphicFrameLocks noGrp="1"/>
          </p:cNvGraphicFramePr>
          <p:nvPr>
            <p:extLst>
              <p:ext uri="{D42A27DB-BD31-4B8C-83A1-F6EECF244321}">
                <p14:modId xmlns:p14="http://schemas.microsoft.com/office/powerpoint/2010/main" val="2566752170"/>
              </p:ext>
            </p:extLst>
          </p:nvPr>
        </p:nvGraphicFramePr>
        <p:xfrm>
          <a:off x="492889" y="1658742"/>
          <a:ext cx="6659965" cy="4527926"/>
        </p:xfrm>
        <a:graphic>
          <a:graphicData uri="http://schemas.openxmlformats.org/drawingml/2006/table">
            <a:tbl>
              <a:tblPr/>
              <a:tblGrid>
                <a:gridCol w="2483229">
                  <a:extLst>
                    <a:ext uri="{9D8B030D-6E8A-4147-A177-3AD203B41FA5}">
                      <a16:colId xmlns:a16="http://schemas.microsoft.com/office/drawing/2014/main" val="2780015753"/>
                    </a:ext>
                  </a:extLst>
                </a:gridCol>
                <a:gridCol w="1044184">
                  <a:extLst>
                    <a:ext uri="{9D8B030D-6E8A-4147-A177-3AD203B41FA5}">
                      <a16:colId xmlns:a16="http://schemas.microsoft.com/office/drawing/2014/main" val="3132336213"/>
                    </a:ext>
                  </a:extLst>
                </a:gridCol>
                <a:gridCol w="1044184">
                  <a:extLst>
                    <a:ext uri="{9D8B030D-6E8A-4147-A177-3AD203B41FA5}">
                      <a16:colId xmlns:a16="http://schemas.microsoft.com/office/drawing/2014/main" val="1432836159"/>
                    </a:ext>
                  </a:extLst>
                </a:gridCol>
                <a:gridCol w="1044184">
                  <a:extLst>
                    <a:ext uri="{9D8B030D-6E8A-4147-A177-3AD203B41FA5}">
                      <a16:colId xmlns:a16="http://schemas.microsoft.com/office/drawing/2014/main" val="947771457"/>
                    </a:ext>
                  </a:extLst>
                </a:gridCol>
                <a:gridCol w="1044184">
                  <a:extLst>
                    <a:ext uri="{9D8B030D-6E8A-4147-A177-3AD203B41FA5}">
                      <a16:colId xmlns:a16="http://schemas.microsoft.com/office/drawing/2014/main" val="3013865544"/>
                    </a:ext>
                  </a:extLst>
                </a:gridCol>
              </a:tblGrid>
              <a:tr h="140704">
                <a:tc>
                  <a:txBody>
                    <a:bodyPr/>
                    <a:lstStyle/>
                    <a:p>
                      <a:pPr algn="ctr" fontAlgn="b"/>
                      <a:r>
                        <a:rPr lang="en-CA" sz="900" b="1" i="0" u="none" strike="noStrike">
                          <a:effectLst/>
                          <a:latin typeface="Arial" panose="020B0604020202020204" pitchFamily="34" charset="0"/>
                        </a:rPr>
                        <a:t>Banks in Canada by Assets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4">
                  <a:txBody>
                    <a:bodyPr/>
                    <a:lstStyle/>
                    <a:p>
                      <a:pPr algn="ctr" fontAlgn="b"/>
                      <a:r>
                        <a:rPr lang="en-CA" sz="900" b="1" i="0" u="none" strike="noStrike">
                          <a:solidFill>
                            <a:srgbClr val="000000"/>
                          </a:solidFill>
                          <a:effectLst/>
                          <a:latin typeface="Arial" panose="020B0604020202020204" pitchFamily="34" charset="0"/>
                        </a:rPr>
                        <a:t>Demand Deposits</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A00"/>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4131896321"/>
                  </a:ext>
                </a:extLst>
              </a:tr>
              <a:tr h="0">
                <a:tc rowSpan="2">
                  <a:txBody>
                    <a:bodyPr/>
                    <a:lstStyle/>
                    <a:p>
                      <a:pPr algn="ctr" fontAlgn="b"/>
                      <a:r>
                        <a:rPr lang="en-CA" sz="900" b="1" i="0" u="none" strike="noStrike">
                          <a:effectLst/>
                          <a:latin typeface="Arial" panose="020B0604020202020204" pitchFamily="34" charset="0"/>
                        </a:rPr>
                        <a:t>Bank Name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272353441"/>
                  </a:ext>
                </a:extLst>
              </a:tr>
              <a:tr h="281407">
                <a:tc vMerge="1">
                  <a:txBody>
                    <a:bodyPr/>
                    <a:lstStyle/>
                    <a:p>
                      <a:endParaRPr lang="en-US"/>
                    </a:p>
                  </a:txBody>
                  <a:tcPr/>
                </a:tc>
                <a:tc>
                  <a:txBody>
                    <a:bodyPr/>
                    <a:lstStyle/>
                    <a:p>
                      <a:pPr algn="ctr" fontAlgn="b"/>
                      <a:r>
                        <a:rPr lang="en-CA" sz="900" b="1" i="0" u="none" strike="noStrike">
                          <a:effectLst/>
                          <a:latin typeface="Arial" panose="020B0604020202020204" pitchFamily="34" charset="0"/>
                        </a:rPr>
                        <a:t>31-Oct-19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900" b="1" i="0" u="none" strike="noStrike">
                          <a:effectLst/>
                          <a:latin typeface="Arial" panose="020B0604020202020204" pitchFamily="34" charset="0"/>
                        </a:rPr>
                        <a:t>5 Year CAGR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900" b="1" i="0" u="none" strike="noStrike">
                          <a:effectLst/>
                          <a:latin typeface="Arial" panose="020B0604020202020204" pitchFamily="34" charset="0"/>
                        </a:rPr>
                        <a:t>12 Month Growth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900" b="1" i="0" u="none" strike="noStrike">
                          <a:effectLst/>
                          <a:latin typeface="Arial" panose="020B0604020202020204" pitchFamily="34" charset="0"/>
                        </a:rPr>
                        <a:t>Oct 31, 2019 Share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75080719"/>
                  </a:ext>
                </a:extLst>
              </a:tr>
              <a:tr h="140704">
                <a:tc>
                  <a:txBody>
                    <a:bodyPr/>
                    <a:lstStyle/>
                    <a:p>
                      <a:pPr algn="l" fontAlgn="b"/>
                      <a:r>
                        <a:rPr lang="en-CA" sz="9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CA" sz="900" b="1"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9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9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9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2116300579"/>
                  </a:ext>
                </a:extLst>
              </a:tr>
              <a:tr h="140704">
                <a:tc>
                  <a:txBody>
                    <a:bodyPr/>
                    <a:lstStyle/>
                    <a:p>
                      <a:pPr algn="l" fontAlgn="b"/>
                      <a:r>
                        <a:rPr lang="en-CA" sz="900" b="1" i="0" u="none" strike="noStrike">
                          <a:effectLst/>
                          <a:latin typeface="Arial" panose="020B0604020202020204" pitchFamily="34" charset="0"/>
                        </a:rPr>
                        <a:t>Total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900" b="1" i="0" u="none" strike="noStrike">
                          <a:effectLst/>
                          <a:latin typeface="Arial" panose="020B0604020202020204" pitchFamily="34" charset="0"/>
                        </a:rPr>
                        <a:t>       825,747,972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900" b="1" i="0" u="none" strike="noStrike">
                          <a:effectLst/>
                          <a:latin typeface="Arial" panose="020B0604020202020204" pitchFamily="34" charset="0"/>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900" b="1" i="0" u="none" strike="noStrike">
                          <a:effectLst/>
                          <a:latin typeface="Arial" panose="020B060402020202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900" b="1" i="0" u="none" strike="noStrike">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534450748"/>
                  </a:ext>
                </a:extLst>
              </a:tr>
              <a:tr h="140704">
                <a:tc>
                  <a:txBody>
                    <a:bodyPr/>
                    <a:lstStyle/>
                    <a:p>
                      <a:pPr algn="l" fontAlgn="b"/>
                      <a:r>
                        <a:rPr lang="en-CA" sz="900" b="1" i="0" u="none" strike="noStrike">
                          <a:effectLst/>
                          <a:latin typeface="Arial" panose="020B0604020202020204" pitchFamily="34" charset="0"/>
                        </a:rPr>
                        <a:t>Bank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900" b="1" i="0" u="none" strike="noStrike">
                          <a:effectLst/>
                          <a:latin typeface="Arial" panose="020B0604020202020204" pitchFamily="34" charset="0"/>
                        </a:rPr>
                        <a:t>       664,748,061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900" b="1" i="0" u="none" strike="noStrike">
                          <a:effectLst/>
                          <a:latin typeface="Arial" panose="020B0604020202020204" pitchFamily="34" charset="0"/>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900" b="1" i="0" u="none" strike="noStrike">
                          <a:solidFill>
                            <a:srgbClr val="9C0006"/>
                          </a:solidFill>
                          <a:effectLst/>
                          <a:latin typeface="Arial" panose="020B0604020202020204" pitchFamily="34" charset="0"/>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1" i="0" u="none" strike="noStrike">
                          <a:effectLst/>
                          <a:latin typeface="Arial" panose="020B0604020202020204" pitchFamily="34" charset="0"/>
                        </a:rPr>
                        <a:t>80.50%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291931735"/>
                  </a:ext>
                </a:extLst>
              </a:tr>
              <a:tr h="140704">
                <a:tc>
                  <a:txBody>
                    <a:bodyPr/>
                    <a:lstStyle/>
                    <a:p>
                      <a:pPr algn="l" fontAlgn="b"/>
                      <a:r>
                        <a:rPr lang="en-CA" sz="900" b="0" i="0" u="none" strike="noStrike">
                          <a:solidFill>
                            <a:srgbClr val="000000"/>
                          </a:solidFill>
                          <a:effectLst/>
                          <a:latin typeface="Arial" panose="020B0604020202020204" pitchFamily="34" charset="0"/>
                        </a:rPr>
                        <a:t>Toronto Dominion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167,316,277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effectLst/>
                          <a:latin typeface="Arial" panose="020B0604020202020204" pitchFamily="34" charset="0"/>
                        </a:rPr>
                        <a:t>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effectLst/>
                          <a:latin typeface="Arial" panose="020B060402020202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effectLst/>
                          <a:latin typeface="Arial" panose="020B0604020202020204" pitchFamily="34" charset="0"/>
                        </a:rPr>
                        <a:t>20.26%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034978"/>
                  </a:ext>
                </a:extLst>
              </a:tr>
              <a:tr h="140704">
                <a:tc>
                  <a:txBody>
                    <a:bodyPr/>
                    <a:lstStyle/>
                    <a:p>
                      <a:pPr algn="l" fontAlgn="b"/>
                      <a:r>
                        <a:rPr lang="en-CA" sz="900" b="0" i="0" u="none" strike="noStrike">
                          <a:solidFill>
                            <a:srgbClr val="000000"/>
                          </a:solidFill>
                          <a:effectLst/>
                          <a:latin typeface="Arial" panose="020B0604020202020204" pitchFamily="34" charset="0"/>
                        </a:rPr>
                        <a:t>Royal Bank of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136,129,386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effectLst/>
                          <a:latin typeface="Arial" panose="020B0604020202020204" pitchFamily="34" charset="0"/>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16.49%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4126746"/>
                  </a:ext>
                </a:extLst>
              </a:tr>
              <a:tr h="140704">
                <a:tc>
                  <a:txBody>
                    <a:bodyPr/>
                    <a:lstStyle/>
                    <a:p>
                      <a:pPr algn="l" fontAlgn="b"/>
                      <a:r>
                        <a:rPr lang="en-CA" sz="900" b="0" i="0" u="none" strike="noStrike">
                          <a:solidFill>
                            <a:srgbClr val="000000"/>
                          </a:solidFill>
                          <a:effectLst/>
                          <a:latin typeface="Arial" panose="020B0604020202020204" pitchFamily="34" charset="0"/>
                        </a:rPr>
                        <a:t>Bank of Nova Scotia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113,019,844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effectLst/>
                          <a:latin typeface="Arial" panose="020B0604020202020204" pitchFamily="34" charset="0"/>
                        </a:rPr>
                        <a:t>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13.69%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6350764"/>
                  </a:ext>
                </a:extLst>
              </a:tr>
              <a:tr h="140704">
                <a:tc>
                  <a:txBody>
                    <a:bodyPr/>
                    <a:lstStyle/>
                    <a:p>
                      <a:pPr algn="l" fontAlgn="b"/>
                      <a:r>
                        <a:rPr lang="en-CA" sz="900" b="0" i="0" u="none" strike="noStrike">
                          <a:solidFill>
                            <a:srgbClr val="000000"/>
                          </a:solidFill>
                          <a:effectLst/>
                          <a:latin typeface="Arial" panose="020B0604020202020204" pitchFamily="34" charset="0"/>
                        </a:rPr>
                        <a:t>Canadian Imperial Bank of Commerce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103,702,299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12.56%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7281048"/>
                  </a:ext>
                </a:extLst>
              </a:tr>
              <a:tr h="140704">
                <a:tc>
                  <a:txBody>
                    <a:bodyPr/>
                    <a:lstStyle/>
                    <a:p>
                      <a:pPr algn="l" fontAlgn="b"/>
                      <a:r>
                        <a:rPr lang="en-CA" sz="900" b="0" i="0" u="none" strike="noStrike">
                          <a:solidFill>
                            <a:srgbClr val="000000"/>
                          </a:solidFill>
                          <a:effectLst/>
                          <a:latin typeface="Arial" panose="020B0604020202020204" pitchFamily="34" charset="0"/>
                        </a:rPr>
                        <a:t>Bank of Montreal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72,372,686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effectLst/>
                          <a:latin typeface="Arial" panose="020B0604020202020204" pitchFamily="34" charset="0"/>
                        </a:rPr>
                        <a:t>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8.76%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50027285"/>
                  </a:ext>
                </a:extLst>
              </a:tr>
              <a:tr h="140704">
                <a:tc>
                  <a:txBody>
                    <a:bodyPr/>
                    <a:lstStyle/>
                    <a:p>
                      <a:pPr algn="l" fontAlgn="b"/>
                      <a:r>
                        <a:rPr lang="en-CA" sz="900" b="1" i="0" u="none" strike="noStrike">
                          <a:solidFill>
                            <a:srgbClr val="000000"/>
                          </a:solidFill>
                          <a:effectLst/>
                          <a:latin typeface="Arial" panose="020B0604020202020204" pitchFamily="34" charset="0"/>
                        </a:rPr>
                        <a:t>Tangerine Bank (included in BNS)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CA" sz="900" b="0" i="0" u="none" strike="noStrike">
                          <a:solidFill>
                            <a:srgbClr val="000000"/>
                          </a:solidFill>
                          <a:effectLst/>
                          <a:latin typeface="Arial" panose="020B0604020202020204" pitchFamily="34" charset="0"/>
                        </a:rPr>
                        <a:t>28,571,100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1" i="0" u="none" strike="noStrike">
                          <a:solidFill>
                            <a:srgbClr val="9C0006"/>
                          </a:solidFill>
                          <a:effectLst/>
                          <a:latin typeface="Arial" panose="020B0604020202020204" pitchFamily="34" charset="0"/>
                        </a:rPr>
                        <a:t>-0.4%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3.46%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107833"/>
                  </a:ext>
                </a:extLst>
              </a:tr>
              <a:tr h="140704">
                <a:tc>
                  <a:txBody>
                    <a:bodyPr/>
                    <a:lstStyle/>
                    <a:p>
                      <a:pPr algn="l" fontAlgn="b"/>
                      <a:r>
                        <a:rPr lang="en-CA" sz="900" b="0" i="0" u="none" strike="noStrike">
                          <a:solidFill>
                            <a:srgbClr val="000000"/>
                          </a:solidFill>
                          <a:effectLst/>
                          <a:latin typeface="Arial" panose="020B0604020202020204" pitchFamily="34" charset="0"/>
                        </a:rPr>
                        <a:t>National Bank of Canada</a:t>
                      </a:r>
                      <a:r>
                        <a:rPr lang="en-CA" sz="900" b="0" i="0" u="none" strike="sngStrike">
                          <a:solidFill>
                            <a:srgbClr val="000000"/>
                          </a:solidFill>
                          <a:effectLst/>
                          <a:latin typeface="Arial" panose="020B0604020202020204" pitchFamily="34" charset="0"/>
                        </a:rPr>
                        <a:t> </a:t>
                      </a:r>
                      <a:endParaRPr lang="en-CA" sz="9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26,762,485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1" i="0" u="none" strike="noStrike">
                          <a:solidFill>
                            <a:srgbClr val="9C0006"/>
                          </a:solidFill>
                          <a:effectLst/>
                          <a:latin typeface="Arial" panose="020B060402020202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3.24%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6662168"/>
                  </a:ext>
                </a:extLst>
              </a:tr>
              <a:tr h="140704">
                <a:tc>
                  <a:txBody>
                    <a:bodyPr/>
                    <a:lstStyle/>
                    <a:p>
                      <a:pPr algn="l" fontAlgn="b"/>
                      <a:r>
                        <a:rPr lang="en-CA" sz="900" b="0" i="0" u="none" strike="noStrike">
                          <a:solidFill>
                            <a:srgbClr val="000000"/>
                          </a:solidFill>
                          <a:effectLst/>
                          <a:latin typeface="Arial" panose="020B0604020202020204" pitchFamily="34" charset="0"/>
                        </a:rPr>
                        <a:t>HSBC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13,885,245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006100"/>
                          </a:solidFill>
                          <a:effectLst/>
                          <a:latin typeface="Arial" panose="020B0604020202020204" pitchFamily="34" charset="0"/>
                        </a:rPr>
                        <a:t>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0" i="0" u="none" strike="noStrike">
                          <a:effectLst/>
                          <a:latin typeface="Arial" panose="020B0604020202020204" pitchFamily="34" charset="0"/>
                        </a:rPr>
                        <a:t>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8893895"/>
                  </a:ext>
                </a:extLst>
              </a:tr>
              <a:tr h="140704">
                <a:tc>
                  <a:txBody>
                    <a:bodyPr/>
                    <a:lstStyle/>
                    <a:p>
                      <a:pPr algn="l" fontAlgn="b"/>
                      <a:r>
                        <a:rPr lang="en-CA" sz="900" b="0" i="0" u="none" strike="noStrike">
                          <a:solidFill>
                            <a:srgbClr val="000000"/>
                          </a:solidFill>
                          <a:effectLst/>
                          <a:latin typeface="Arial" panose="020B0604020202020204" pitchFamily="34" charset="0"/>
                        </a:rPr>
                        <a:t>Manulife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11,312,653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effectLst/>
                          <a:latin typeface="Arial" panose="020B0604020202020204" pitchFamily="34" charset="0"/>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1.37%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03314105"/>
                  </a:ext>
                </a:extLst>
              </a:tr>
              <a:tr h="140704">
                <a:tc>
                  <a:txBody>
                    <a:bodyPr/>
                    <a:lstStyle/>
                    <a:p>
                      <a:pPr algn="l" fontAlgn="b"/>
                      <a:r>
                        <a:rPr lang="en-CA" sz="900" b="0" i="0" u="none" strike="noStrike">
                          <a:solidFill>
                            <a:srgbClr val="000000"/>
                          </a:solidFill>
                          <a:effectLst/>
                          <a:latin typeface="Arial" panose="020B0604020202020204" pitchFamily="34" charset="0"/>
                        </a:rPr>
                        <a:t>Canadian Western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4,469,398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006100"/>
                          </a:solidFill>
                          <a:effectLst/>
                          <a:latin typeface="Arial" panose="020B0604020202020204" pitchFamily="34" charset="0"/>
                        </a:rPr>
                        <a:t>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1" i="0" u="none" strike="noStrike">
                          <a:solidFill>
                            <a:srgbClr val="9C0006"/>
                          </a:solidFill>
                          <a:effectLst/>
                          <a:latin typeface="Arial" panose="020B0604020202020204" pitchFamily="34" charset="0"/>
                        </a:rPr>
                        <a:t>-0.4%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0.54%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9257412"/>
                  </a:ext>
                </a:extLst>
              </a:tr>
              <a:tr h="140704">
                <a:tc>
                  <a:txBody>
                    <a:bodyPr/>
                    <a:lstStyle/>
                    <a:p>
                      <a:pPr algn="l" fontAlgn="b"/>
                      <a:r>
                        <a:rPr lang="en-CA" sz="900" b="0" i="0" u="none" strike="noStrike">
                          <a:effectLst/>
                          <a:latin typeface="Arial" panose="020B0604020202020204" pitchFamily="34" charset="0"/>
                        </a:rPr>
                        <a:t>Coast Capital Federal Credit Union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4,186,484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900" b="0"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900" b="0"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73818176"/>
                  </a:ext>
                </a:extLst>
              </a:tr>
              <a:tr h="140704">
                <a:tc>
                  <a:txBody>
                    <a:bodyPr/>
                    <a:lstStyle/>
                    <a:p>
                      <a:pPr algn="l" fontAlgn="b"/>
                      <a:r>
                        <a:rPr lang="en-CA" sz="900" b="0" i="0" u="none" strike="noStrike">
                          <a:solidFill>
                            <a:srgbClr val="000000"/>
                          </a:solidFill>
                          <a:effectLst/>
                          <a:latin typeface="Arial" panose="020B0604020202020204" pitchFamily="34" charset="0"/>
                        </a:rPr>
                        <a:t>Laurentian Bank of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4,100,136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1" i="0" u="none" strike="noStrike">
                          <a:solidFill>
                            <a:srgbClr val="9C0006"/>
                          </a:solidFill>
                          <a:effectLst/>
                          <a:latin typeface="Arial" panose="020B0604020202020204" pitchFamily="34" charset="0"/>
                        </a:rPr>
                        <a:t>-10.4%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1860516"/>
                  </a:ext>
                </a:extLst>
              </a:tr>
              <a:tr h="140704">
                <a:tc>
                  <a:txBody>
                    <a:bodyPr/>
                    <a:lstStyle/>
                    <a:p>
                      <a:pPr algn="l" fontAlgn="b"/>
                      <a:r>
                        <a:rPr lang="en-CA" sz="900" b="0" i="0" u="none" strike="noStrike">
                          <a:solidFill>
                            <a:srgbClr val="000000"/>
                          </a:solidFill>
                          <a:effectLst/>
                          <a:latin typeface="Arial" panose="020B0604020202020204" pitchFamily="34" charset="0"/>
                        </a:rPr>
                        <a:t>Equitable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3,149,205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006100"/>
                          </a:solidFill>
                          <a:effectLst/>
                          <a:latin typeface="Arial" panose="020B0604020202020204" pitchFamily="34" charset="0"/>
                        </a:rPr>
                        <a:t>59.6%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1" i="0" u="none" strike="noStrike">
                          <a:solidFill>
                            <a:srgbClr val="9C0006"/>
                          </a:solidFill>
                          <a:effectLst/>
                          <a:latin typeface="Arial" panose="020B0604020202020204" pitchFamily="34" charset="0"/>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0.38%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1951692"/>
                  </a:ext>
                </a:extLst>
              </a:tr>
              <a:tr h="140704">
                <a:tc>
                  <a:txBody>
                    <a:bodyPr/>
                    <a:lstStyle/>
                    <a:p>
                      <a:pPr algn="l" fontAlgn="b"/>
                      <a:r>
                        <a:rPr lang="en-CA" sz="900" b="1" i="0" u="none" strike="noStrike">
                          <a:solidFill>
                            <a:srgbClr val="000000"/>
                          </a:solidFill>
                          <a:effectLst/>
                          <a:latin typeface="Arial" panose="020B0604020202020204" pitchFamily="34" charset="0"/>
                        </a:rPr>
                        <a:t>ADS Canadian Bank (Scotiabank)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CA" sz="900" b="0" i="0" u="none" strike="noStrike">
                          <a:solidFill>
                            <a:srgbClr val="000000"/>
                          </a:solidFill>
                          <a:effectLst/>
                          <a:latin typeface="Arial" panose="020B0604020202020204" pitchFamily="34" charset="0"/>
                        </a:rPr>
                        <a:t>2,645,148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1" i="0" u="none" strike="noStrike">
                          <a:solidFill>
                            <a:srgbClr val="006100"/>
                          </a:solidFill>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0" i="0" u="none" strike="noStrike">
                          <a:effectLst/>
                          <a:latin typeface="Arial" panose="020B0604020202020204" pitchFamily="34" charset="0"/>
                        </a:rPr>
                        <a:t>0.32%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51817349"/>
                  </a:ext>
                </a:extLst>
              </a:tr>
              <a:tr h="140704">
                <a:tc>
                  <a:txBody>
                    <a:bodyPr/>
                    <a:lstStyle/>
                    <a:p>
                      <a:pPr algn="l" fontAlgn="b"/>
                      <a:r>
                        <a:rPr lang="en-CA" sz="900" b="1" i="0" u="none" strike="noStrike">
                          <a:solidFill>
                            <a:srgbClr val="000000"/>
                          </a:solidFill>
                          <a:effectLst/>
                          <a:latin typeface="Arial" panose="020B0604020202020204" pitchFamily="34" charset="0"/>
                        </a:rPr>
                        <a:t>B2B Bank (included in Laurentian)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CA" sz="900" b="0" i="0" u="none" strike="noStrike">
                          <a:solidFill>
                            <a:srgbClr val="000000"/>
                          </a:solidFill>
                          <a:effectLst/>
                          <a:latin typeface="Arial" panose="020B0604020202020204" pitchFamily="34" charset="0"/>
                        </a:rPr>
                        <a:t>1,958,695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1" i="0" u="none" strike="noStrike">
                          <a:solidFill>
                            <a:srgbClr val="9C0006"/>
                          </a:solidFill>
                          <a:effectLst/>
                          <a:latin typeface="Arial" panose="020B0604020202020204" pitchFamily="34" charset="0"/>
                        </a:rPr>
                        <a:t>-13.5%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6882014"/>
                  </a:ext>
                </a:extLst>
              </a:tr>
              <a:tr h="140704">
                <a:tc>
                  <a:txBody>
                    <a:bodyPr/>
                    <a:lstStyle/>
                    <a:p>
                      <a:pPr algn="l" fontAlgn="b"/>
                      <a:r>
                        <a:rPr lang="en-CA" sz="900" b="0" i="0" u="none" strike="noStrike">
                          <a:effectLst/>
                          <a:latin typeface="Arial" panose="020B0604020202020204" pitchFamily="34" charset="0"/>
                        </a:rPr>
                        <a:t>Caisse Populaire Acadienne Ltee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1,241,650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CA" sz="9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006100"/>
                          </a:solidFill>
                          <a:effectLst/>
                          <a:latin typeface="Arial" panose="020B0604020202020204" pitchFamily="34" charset="0"/>
                        </a:rPr>
                        <a:t>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0" i="0" u="none" strike="noStrike">
                          <a:effectLst/>
                          <a:latin typeface="Arial" panose="020B0604020202020204" pitchFamily="34" charset="0"/>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9165230"/>
                  </a:ext>
                </a:extLst>
              </a:tr>
              <a:tr h="140704">
                <a:tc>
                  <a:txBody>
                    <a:bodyPr/>
                    <a:lstStyle/>
                    <a:p>
                      <a:pPr algn="l" fontAlgn="b"/>
                      <a:r>
                        <a:rPr lang="en-CA" sz="900" b="0" i="0" u="none" strike="noStrike">
                          <a:solidFill>
                            <a:srgbClr val="000000"/>
                          </a:solidFill>
                          <a:effectLst/>
                          <a:latin typeface="Arial" panose="020B0604020202020204" pitchFamily="34" charset="0"/>
                        </a:rPr>
                        <a:t>ICICI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490,902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1" i="0" u="none" strike="noStrike">
                          <a:solidFill>
                            <a:srgbClr val="9C0006"/>
                          </a:solidFill>
                          <a:effectLst/>
                          <a:latin typeface="Arial" panose="020B0604020202020204" pitchFamily="34" charset="0"/>
                        </a:rPr>
                        <a:t>-8.2%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9637472"/>
                  </a:ext>
                </a:extLst>
              </a:tr>
              <a:tr h="140704">
                <a:tc>
                  <a:txBody>
                    <a:bodyPr/>
                    <a:lstStyle/>
                    <a:p>
                      <a:pPr algn="l" fontAlgn="b"/>
                      <a:r>
                        <a:rPr lang="en-CA" sz="900" b="0" i="0" u="none" strike="noStrike">
                          <a:solidFill>
                            <a:srgbClr val="000000"/>
                          </a:solidFill>
                          <a:effectLst/>
                          <a:latin typeface="Arial" panose="020B0604020202020204" pitchFamily="34" charset="0"/>
                        </a:rPr>
                        <a:t>Canadian Tire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434,939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1" i="0" u="none" strike="noStrike">
                          <a:solidFill>
                            <a:srgbClr val="9C0006"/>
                          </a:solidFill>
                          <a:effectLst/>
                          <a:latin typeface="Arial" panose="020B0604020202020204" pitchFamily="34" charset="0"/>
                        </a:rPr>
                        <a:t>-11.4%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7306925"/>
                  </a:ext>
                </a:extLst>
              </a:tr>
              <a:tr h="140704">
                <a:tc>
                  <a:txBody>
                    <a:bodyPr/>
                    <a:lstStyle/>
                    <a:p>
                      <a:pPr algn="l" fontAlgn="b"/>
                      <a:r>
                        <a:rPr lang="en-CA" sz="900" b="0" i="0" u="none" strike="noStrike">
                          <a:solidFill>
                            <a:srgbClr val="000000"/>
                          </a:solidFill>
                          <a:effectLst/>
                          <a:latin typeface="Arial" panose="020B0604020202020204" pitchFamily="34" charset="0"/>
                        </a:rPr>
                        <a:t>VersaBank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397,825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006100"/>
                          </a:solidFill>
                          <a:effectLst/>
                          <a:latin typeface="Arial" panose="020B0604020202020204" pitchFamily="34" charset="0"/>
                        </a:rPr>
                        <a:t>31.3%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1" i="0" u="none" strike="noStrike">
                          <a:solidFill>
                            <a:srgbClr val="006100"/>
                          </a:solidFill>
                          <a:effectLst/>
                          <a:latin typeface="Arial" panose="020B0604020202020204" pitchFamily="34" charset="0"/>
                        </a:rPr>
                        <a:t>23.1%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0" i="0" u="none" strike="noStrike">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0661945"/>
                  </a:ext>
                </a:extLst>
              </a:tr>
              <a:tr h="281407">
                <a:tc>
                  <a:txBody>
                    <a:bodyPr/>
                    <a:lstStyle/>
                    <a:p>
                      <a:pPr algn="l" fontAlgn="b"/>
                      <a:r>
                        <a:rPr lang="en-CA" sz="900" b="0" i="0" u="none" strike="noStrike">
                          <a:effectLst/>
                          <a:latin typeface="Arial" panose="020B0604020202020204" pitchFamily="34" charset="0"/>
                        </a:rPr>
                        <a:t>CS Alterna Bank (owned by Alterna Credit Union)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392,675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006100"/>
                          </a:solidFill>
                          <a:effectLst/>
                          <a:latin typeface="Arial" panose="020B0604020202020204" pitchFamily="34" charset="0"/>
                        </a:rPr>
                        <a:t>53.4%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1" i="0" u="none" strike="noStrike">
                          <a:solidFill>
                            <a:srgbClr val="9C0006"/>
                          </a:solidFill>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84848892"/>
                  </a:ext>
                </a:extLst>
              </a:tr>
              <a:tr h="140704">
                <a:tc>
                  <a:txBody>
                    <a:bodyPr/>
                    <a:lstStyle/>
                    <a:p>
                      <a:pPr algn="l" fontAlgn="b"/>
                      <a:r>
                        <a:rPr lang="en-CA" sz="900" b="0" i="0" u="none" strike="noStrike">
                          <a:solidFill>
                            <a:srgbClr val="000000"/>
                          </a:solidFill>
                          <a:effectLst/>
                          <a:latin typeface="Arial" panose="020B0604020202020204" pitchFamily="34" charset="0"/>
                        </a:rPr>
                        <a:t>Bank of China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173,921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006100"/>
                          </a:solidFill>
                          <a:effectLst/>
                          <a:latin typeface="Arial" panose="020B060402020202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1" i="0" u="none" strike="noStrike">
                          <a:solidFill>
                            <a:srgbClr val="006100"/>
                          </a:solidFill>
                          <a:effectLst/>
                          <a:latin typeface="Arial" panose="020B0604020202020204" pitchFamily="34" charset="0"/>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0" i="0" u="none" strike="noStrike">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8624556"/>
                  </a:ext>
                </a:extLst>
              </a:tr>
              <a:tr h="140704">
                <a:tc>
                  <a:txBody>
                    <a:bodyPr/>
                    <a:lstStyle/>
                    <a:p>
                      <a:pPr algn="l" fontAlgn="b"/>
                      <a:r>
                        <a:rPr lang="en-CA" sz="900" b="0" i="0" u="none" strike="noStrike">
                          <a:solidFill>
                            <a:srgbClr val="000000"/>
                          </a:solidFill>
                          <a:effectLst/>
                          <a:latin typeface="Arial" panose="020B0604020202020204" pitchFamily="34" charset="0"/>
                        </a:rPr>
                        <a:t>Home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156,291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006100"/>
                          </a:solidFill>
                          <a:effectLst/>
                          <a:latin typeface="Arial" panose="020B0604020202020204" pitchFamily="34" charset="0"/>
                        </a:rPr>
                        <a:t>164.4%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1" i="0" u="none" strike="noStrike">
                          <a:solidFill>
                            <a:srgbClr val="006100"/>
                          </a:solidFill>
                          <a:effectLst/>
                          <a:latin typeface="Arial" panose="020B0604020202020204" pitchFamily="34" charset="0"/>
                        </a:rPr>
                        <a:t>226.3%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0" i="0" u="none" strike="noStrike">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8438783"/>
                  </a:ext>
                </a:extLst>
              </a:tr>
              <a:tr h="140704">
                <a:tc>
                  <a:txBody>
                    <a:bodyPr/>
                    <a:lstStyle/>
                    <a:p>
                      <a:pPr algn="l" fontAlgn="b"/>
                      <a:r>
                        <a:rPr lang="en-CA" sz="900" b="0" i="0" u="none" strike="noStrike">
                          <a:solidFill>
                            <a:srgbClr val="000000"/>
                          </a:solidFill>
                          <a:effectLst/>
                          <a:latin typeface="Arial" panose="020B0604020202020204" pitchFamily="34" charset="0"/>
                        </a:rPr>
                        <a:t>Capital One Bank (USA), 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149,133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006100"/>
                          </a:solidFill>
                          <a:effectLst/>
                          <a:latin typeface="Arial" panose="020B0604020202020204" pitchFamily="34" charset="0"/>
                        </a:rPr>
                        <a:t>10.9%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1" i="0" u="none" strike="noStrike">
                          <a:solidFill>
                            <a:srgbClr val="006100"/>
                          </a:solidFill>
                          <a:effectLst/>
                          <a:latin typeface="Arial" panose="020B0604020202020204" pitchFamily="34"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900" b="0" i="0" u="none" strike="noStrike">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43375035"/>
                  </a:ext>
                </a:extLst>
              </a:tr>
              <a:tr h="140704">
                <a:tc>
                  <a:txBody>
                    <a:bodyPr/>
                    <a:lstStyle/>
                    <a:p>
                      <a:pPr algn="l" fontAlgn="b"/>
                      <a:r>
                        <a:rPr lang="en-CA" sz="900" b="0" i="0" u="none" strike="noStrike">
                          <a:solidFill>
                            <a:srgbClr val="000000"/>
                          </a:solidFill>
                          <a:effectLst/>
                          <a:latin typeface="Arial" panose="020B0604020202020204" pitchFamily="34" charset="0"/>
                        </a:rPr>
                        <a:t>KEB Hana Bank Canada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136,396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1" i="0" u="none" strike="noStrike">
                          <a:solidFill>
                            <a:srgbClr val="9C0006"/>
                          </a:solidFill>
                          <a:effectLst/>
                          <a:latin typeface="Arial" panose="020B0604020202020204" pitchFamily="34" charset="0"/>
                        </a:rPr>
                        <a:t>-7.9%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5208501"/>
                  </a:ext>
                </a:extLst>
              </a:tr>
              <a:tr h="140704">
                <a:tc>
                  <a:txBody>
                    <a:bodyPr/>
                    <a:lstStyle/>
                    <a:p>
                      <a:pPr algn="l" fontAlgn="b"/>
                      <a:r>
                        <a:rPr lang="en-CA" sz="900" b="0" i="0" u="none" strike="noStrike">
                          <a:effectLst/>
                          <a:latin typeface="Arial" panose="020B0604020202020204" pitchFamily="34" charset="0"/>
                        </a:rPr>
                        <a:t>SBI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0" i="0" u="none" strike="noStrike">
                          <a:solidFill>
                            <a:srgbClr val="000000"/>
                          </a:solidFill>
                          <a:effectLst/>
                          <a:latin typeface="Arial" panose="020B0604020202020204" pitchFamily="34" charset="0"/>
                        </a:rPr>
                        <a:t>128,607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900" b="1" i="0" u="none" strike="noStrike">
                          <a:solidFill>
                            <a:srgbClr val="9C0006"/>
                          </a:solidFill>
                          <a:effectLst/>
                          <a:latin typeface="Arial" panose="020B0604020202020204" pitchFamily="34" charset="0"/>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1" i="0" u="none" strike="noStrike">
                          <a:solidFill>
                            <a:srgbClr val="9C0006"/>
                          </a:solidFill>
                          <a:effectLst/>
                          <a:latin typeface="Arial" panose="020B060402020202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900" b="0" i="0" u="none" strike="noStrike" dirty="0">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5689158"/>
                  </a:ext>
                </a:extLst>
              </a:tr>
            </a:tbl>
          </a:graphicData>
        </a:graphic>
      </p:graphicFrame>
      <p:sp>
        <p:nvSpPr>
          <p:cNvPr id="8" name="Rectangle 7">
            <a:extLst>
              <a:ext uri="{FF2B5EF4-FFF2-40B4-BE49-F238E27FC236}">
                <a16:creationId xmlns:a16="http://schemas.microsoft.com/office/drawing/2014/main" id="{278295C1-97E9-714C-9443-2A326EE619F1}"/>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9" name="Rectangle 8"/>
          <p:cNvSpPr>
            <a:spLocks noGrp="1" noChangeArrowheads="1"/>
          </p:cNvSpPr>
          <p:nvPr>
            <p:ph type="title"/>
          </p:nvPr>
        </p:nvSpPr>
        <p:spPr>
          <a:xfrm>
            <a:off x="865563" y="152400"/>
            <a:ext cx="7543800" cy="1450757"/>
          </a:xfrm>
        </p:spPr>
        <p:txBody>
          <a:bodyPr>
            <a:normAutofit/>
          </a:bodyPr>
          <a:lstStyle/>
          <a:p>
            <a:pPr eaLnBrk="1" hangingPunct="1"/>
            <a:r>
              <a:rPr lang="en-US" dirty="0"/>
              <a:t>Banks in Canada</a:t>
            </a:r>
            <a:br>
              <a:rPr lang="en-US" dirty="0"/>
            </a:br>
            <a:r>
              <a:rPr lang="en-US" dirty="0"/>
              <a:t>Demand Deposits Market Sizing – Banks</a:t>
            </a:r>
            <a:br>
              <a:rPr lang="en-US" dirty="0"/>
            </a:br>
            <a:r>
              <a:rPr lang="en-US" dirty="0"/>
              <a:t> &lt;$100MM </a:t>
            </a:r>
          </a:p>
        </p:txBody>
      </p:sp>
      <p:sp>
        <p:nvSpPr>
          <p:cNvPr id="741378" name="Slide Number Placeholder 4"/>
          <p:cNvSpPr>
            <a:spLocks noGrp="1"/>
          </p:cNvSpPr>
          <p:nvPr>
            <p:ph type="sldNum" sz="quarter" idx="12"/>
          </p:nvPr>
        </p:nvSpPr>
        <p:spPr>
          <a:noFill/>
          <a:ln>
            <a:miter lim="800000"/>
            <a:headEnd/>
            <a:tailEnd/>
          </a:ln>
        </p:spPr>
        <p:txBody>
          <a:bodyPr/>
          <a:lstStyle/>
          <a:p>
            <a:fld id="{CBD53BE1-F41E-4FA9-AC16-BB82D26056C4}" type="slidenum">
              <a:rPr lang="en-US" smtClean="0"/>
              <a:pPr/>
              <a:t>21</a:t>
            </a:fld>
            <a:endParaRPr lang="en-US"/>
          </a:p>
        </p:txBody>
      </p:sp>
      <p:sp>
        <p:nvSpPr>
          <p:cNvPr id="741380" name="TextBox 5"/>
          <p:cNvSpPr txBox="1">
            <a:spLocks noChangeArrowheads="1"/>
          </p:cNvSpPr>
          <p:nvPr/>
        </p:nvSpPr>
        <p:spPr bwMode="auto">
          <a:xfrm>
            <a:off x="6934200" y="381000"/>
            <a:ext cx="1552575" cy="276225"/>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6" name="Rectangle 5"/>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AC03B88-9380-FD4F-AF54-49FCE39BFCB5}"/>
              </a:ext>
            </a:extLst>
          </p:cNvPr>
          <p:cNvGraphicFramePr>
            <a:graphicFrameLocks noGrp="1"/>
          </p:cNvGraphicFramePr>
          <p:nvPr>
            <p:extLst>
              <p:ext uri="{D42A27DB-BD31-4B8C-83A1-F6EECF244321}">
                <p14:modId xmlns:p14="http://schemas.microsoft.com/office/powerpoint/2010/main" val="3652802994"/>
              </p:ext>
            </p:extLst>
          </p:nvPr>
        </p:nvGraphicFramePr>
        <p:xfrm>
          <a:off x="692150" y="1793081"/>
          <a:ext cx="7759700" cy="4140200"/>
        </p:xfrm>
        <a:graphic>
          <a:graphicData uri="http://schemas.openxmlformats.org/drawingml/2006/table">
            <a:tbl>
              <a:tblPr/>
              <a:tblGrid>
                <a:gridCol w="3233208">
                  <a:extLst>
                    <a:ext uri="{9D8B030D-6E8A-4147-A177-3AD203B41FA5}">
                      <a16:colId xmlns:a16="http://schemas.microsoft.com/office/drawing/2014/main" val="2481426713"/>
                    </a:ext>
                  </a:extLst>
                </a:gridCol>
                <a:gridCol w="1131623">
                  <a:extLst>
                    <a:ext uri="{9D8B030D-6E8A-4147-A177-3AD203B41FA5}">
                      <a16:colId xmlns:a16="http://schemas.microsoft.com/office/drawing/2014/main" val="3398521355"/>
                    </a:ext>
                  </a:extLst>
                </a:gridCol>
                <a:gridCol w="1131623">
                  <a:extLst>
                    <a:ext uri="{9D8B030D-6E8A-4147-A177-3AD203B41FA5}">
                      <a16:colId xmlns:a16="http://schemas.microsoft.com/office/drawing/2014/main" val="1379702824"/>
                    </a:ext>
                  </a:extLst>
                </a:gridCol>
                <a:gridCol w="1131623">
                  <a:extLst>
                    <a:ext uri="{9D8B030D-6E8A-4147-A177-3AD203B41FA5}">
                      <a16:colId xmlns:a16="http://schemas.microsoft.com/office/drawing/2014/main" val="1739824398"/>
                    </a:ext>
                  </a:extLst>
                </a:gridCol>
                <a:gridCol w="1131623">
                  <a:extLst>
                    <a:ext uri="{9D8B030D-6E8A-4147-A177-3AD203B41FA5}">
                      <a16:colId xmlns:a16="http://schemas.microsoft.com/office/drawing/2014/main" val="3338219543"/>
                    </a:ext>
                  </a:extLst>
                </a:gridCol>
              </a:tblGrid>
              <a:tr h="139700">
                <a:tc>
                  <a:txBody>
                    <a:bodyPr/>
                    <a:lstStyle/>
                    <a:p>
                      <a:pPr algn="ctr" fontAlgn="b"/>
                      <a:r>
                        <a:rPr lang="en-CA" sz="1000" b="1" i="0" u="none" strike="noStrike">
                          <a:effectLst/>
                          <a:latin typeface="Arial" panose="020B0604020202020204" pitchFamily="34" charset="0"/>
                        </a:rPr>
                        <a:t>Banks in Canada by Assets</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4">
                  <a:txBody>
                    <a:bodyPr/>
                    <a:lstStyle/>
                    <a:p>
                      <a:pPr algn="ctr" fontAlgn="b"/>
                      <a:r>
                        <a:rPr lang="en-CA" sz="1000" b="1" i="0" u="none" strike="noStrike">
                          <a:solidFill>
                            <a:srgbClr val="000000"/>
                          </a:solidFill>
                          <a:effectLst/>
                          <a:latin typeface="Arial" panose="020B0604020202020204" pitchFamily="34" charset="0"/>
                        </a:rPr>
                        <a:t>Demand Deposits</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A00"/>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826766650"/>
                  </a:ext>
                </a:extLst>
              </a:tr>
              <a:tr h="0">
                <a:tc rowSpan="2">
                  <a:txBody>
                    <a:bodyPr/>
                    <a:lstStyle/>
                    <a:p>
                      <a:pPr algn="ctr" fontAlgn="b"/>
                      <a:r>
                        <a:rPr lang="en-CA" sz="1000" b="1" i="0" u="none" strike="noStrike">
                          <a:effectLst/>
                          <a:latin typeface="Arial" panose="020B0604020202020204" pitchFamily="34" charset="0"/>
                        </a:rPr>
                        <a:t>Bank Name</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615332158"/>
                  </a:ext>
                </a:extLst>
              </a:tr>
              <a:tr h="139700">
                <a:tc vMerge="1">
                  <a:txBody>
                    <a:bodyPr/>
                    <a:lstStyle/>
                    <a:p>
                      <a:endParaRPr lang="en-US"/>
                    </a:p>
                  </a:txBody>
                  <a:tcPr/>
                </a:tc>
                <a:tc>
                  <a:txBody>
                    <a:bodyPr/>
                    <a:lstStyle/>
                    <a:p>
                      <a:pPr algn="ctr" fontAlgn="b"/>
                      <a:r>
                        <a:rPr lang="en-CA" sz="1000" b="1" i="0" u="none" strike="noStrike">
                          <a:effectLst/>
                          <a:latin typeface="Arial" panose="020B0604020202020204" pitchFamily="34" charset="0"/>
                        </a:rPr>
                        <a:t>31-Oct-19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5 Year CAGR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12 Month Growth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Oct 31, 2019 Share</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2415458"/>
                  </a:ext>
                </a:extLst>
              </a:tr>
              <a:tr h="139700">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CA" sz="1000" b="1"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839538975"/>
                  </a:ext>
                </a:extLst>
              </a:tr>
              <a:tr h="139700">
                <a:tc>
                  <a:txBody>
                    <a:bodyPr/>
                    <a:lstStyle/>
                    <a:p>
                      <a:pPr algn="l" fontAlgn="b"/>
                      <a:r>
                        <a:rPr lang="en-CA" sz="1000" b="1" i="0" u="none" strike="noStrike">
                          <a:effectLst/>
                          <a:latin typeface="Arial" panose="020B0604020202020204" pitchFamily="34" charset="0"/>
                        </a:rPr>
                        <a:t>Total Market</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825,747,972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961053915"/>
                  </a:ext>
                </a:extLst>
              </a:tr>
              <a:tr h="139700">
                <a:tc>
                  <a:txBody>
                    <a:bodyPr/>
                    <a:lstStyle/>
                    <a:p>
                      <a:pPr algn="l" fontAlgn="b"/>
                      <a:r>
                        <a:rPr lang="en-CA" sz="1000" b="1" i="0" u="none" strike="noStrike">
                          <a:effectLst/>
                          <a:latin typeface="Arial" panose="020B0604020202020204" pitchFamily="34" charset="0"/>
                        </a:rPr>
                        <a:t>Bank Market</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664,748,061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solidFill>
                            <a:srgbClr val="9C0006"/>
                          </a:solidFill>
                          <a:effectLst/>
                          <a:latin typeface="Arial" panose="020B0604020202020204" pitchFamily="34" charset="0"/>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80.50%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4156553183"/>
                  </a:ext>
                </a:extLst>
              </a:tr>
              <a:tr h="139700">
                <a:tc>
                  <a:txBody>
                    <a:bodyPr/>
                    <a:lstStyle/>
                    <a:p>
                      <a:pPr algn="l" fontAlgn="b"/>
                      <a:r>
                        <a:rPr lang="en-CA" sz="1000" b="0" i="0" u="none" strike="noStrike">
                          <a:solidFill>
                            <a:srgbClr val="000000"/>
                          </a:solidFill>
                          <a:effectLst/>
                          <a:latin typeface="Arial" panose="020B0604020202020204" pitchFamily="34" charset="0"/>
                        </a:rPr>
                        <a:t>Concentra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94,204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solidFill>
                            <a:srgbClr val="9C0006"/>
                          </a:solidFill>
                          <a:effectLst/>
                          <a:latin typeface="Arial" panose="020B0604020202020204" pitchFamily="34" charset="0"/>
                        </a:rPr>
                        <a:t>-44.9%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434487"/>
                  </a:ext>
                </a:extLst>
              </a:tr>
              <a:tr h="139700">
                <a:tc>
                  <a:txBody>
                    <a:bodyPr/>
                    <a:lstStyle/>
                    <a:p>
                      <a:pPr algn="l" fontAlgn="b"/>
                      <a:r>
                        <a:rPr lang="en-CA" sz="1000" b="0" i="0" u="none" strike="noStrike">
                          <a:solidFill>
                            <a:srgbClr val="000000"/>
                          </a:solidFill>
                          <a:effectLst/>
                          <a:latin typeface="Arial" panose="020B0604020202020204" pitchFamily="34" charset="0"/>
                        </a:rPr>
                        <a:t>Citibank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87,764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99.1%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188.9%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0437341"/>
                  </a:ext>
                </a:extLst>
              </a:tr>
              <a:tr h="139700">
                <a:tc>
                  <a:txBody>
                    <a:bodyPr/>
                    <a:lstStyle/>
                    <a:p>
                      <a:pPr algn="l" fontAlgn="b"/>
                      <a:r>
                        <a:rPr lang="en-CA" sz="1000" b="0" i="0" u="none" strike="noStrike">
                          <a:solidFill>
                            <a:srgbClr val="000000"/>
                          </a:solidFill>
                          <a:effectLst/>
                          <a:latin typeface="Arial" panose="020B0604020202020204" pitchFamily="34" charset="0"/>
                        </a:rPr>
                        <a:t>Industrial and Commercial Bank of China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87,074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364217"/>
                  </a:ext>
                </a:extLst>
              </a:tr>
              <a:tr h="139700">
                <a:tc>
                  <a:txBody>
                    <a:bodyPr/>
                    <a:lstStyle/>
                    <a:p>
                      <a:pPr algn="l" fontAlgn="b"/>
                      <a:r>
                        <a:rPr lang="en-CA" sz="1000" b="0" i="0" u="none" strike="noStrike">
                          <a:solidFill>
                            <a:srgbClr val="000000"/>
                          </a:solidFill>
                          <a:effectLst/>
                          <a:latin typeface="Arial" panose="020B0604020202020204" pitchFamily="34" charset="0"/>
                        </a:rPr>
                        <a:t>Motus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72,051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49497930"/>
                  </a:ext>
                </a:extLst>
              </a:tr>
              <a:tr h="139700">
                <a:tc>
                  <a:txBody>
                    <a:bodyPr/>
                    <a:lstStyle/>
                    <a:p>
                      <a:pPr algn="l" fontAlgn="b"/>
                      <a:r>
                        <a:rPr lang="en-CA" sz="1000" b="0" i="0" u="none" strike="noStrike">
                          <a:solidFill>
                            <a:srgbClr val="000000"/>
                          </a:solidFill>
                          <a:effectLst/>
                          <a:latin typeface="Arial" panose="020B0604020202020204" pitchFamily="34" charset="0"/>
                        </a:rPr>
                        <a:t>UBS Bank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59,249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25457631"/>
                  </a:ext>
                </a:extLst>
              </a:tr>
              <a:tr h="139700">
                <a:tc>
                  <a:txBody>
                    <a:bodyPr/>
                    <a:lstStyle/>
                    <a:p>
                      <a:pPr algn="l" fontAlgn="b"/>
                      <a:r>
                        <a:rPr lang="en-CA" sz="1000" b="0" i="0" u="none" strike="noStrike">
                          <a:solidFill>
                            <a:srgbClr val="000000"/>
                          </a:solidFill>
                          <a:effectLst/>
                          <a:latin typeface="Arial" panose="020B0604020202020204" pitchFamily="34" charset="0"/>
                        </a:rPr>
                        <a:t>Shinhan Bank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48,358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1487459"/>
                  </a:ext>
                </a:extLst>
              </a:tr>
              <a:tr h="139700">
                <a:tc>
                  <a:txBody>
                    <a:bodyPr/>
                    <a:lstStyle/>
                    <a:p>
                      <a:pPr algn="l" fontAlgn="b"/>
                      <a:r>
                        <a:rPr lang="en-CA" sz="1000" b="0" i="0" u="none" strike="noStrike">
                          <a:solidFill>
                            <a:srgbClr val="000000"/>
                          </a:solidFill>
                          <a:effectLst/>
                          <a:latin typeface="Arial" panose="020B0604020202020204" pitchFamily="34" charset="0"/>
                        </a:rPr>
                        <a:t>Amex Bank of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43,420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57792302"/>
                  </a:ext>
                </a:extLst>
              </a:tr>
              <a:tr h="139700">
                <a:tc>
                  <a:txBody>
                    <a:bodyPr/>
                    <a:lstStyle/>
                    <a:p>
                      <a:pPr algn="l" fontAlgn="b"/>
                      <a:r>
                        <a:rPr lang="en-CA" sz="1000" b="0" i="0" u="none" strike="noStrike">
                          <a:solidFill>
                            <a:srgbClr val="000000"/>
                          </a:solidFill>
                          <a:effectLst/>
                          <a:latin typeface="Arial" panose="020B0604020202020204" pitchFamily="34" charset="0"/>
                        </a:rPr>
                        <a:t>CTBC Bank Corp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40,528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22.0%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3971242"/>
                  </a:ext>
                </a:extLst>
              </a:tr>
              <a:tr h="139700">
                <a:tc>
                  <a:txBody>
                    <a:bodyPr/>
                    <a:lstStyle/>
                    <a:p>
                      <a:pPr algn="l" fontAlgn="b"/>
                      <a:r>
                        <a:rPr lang="en-CA" sz="1000" b="0" i="0" u="none" strike="noStrike">
                          <a:solidFill>
                            <a:srgbClr val="000000"/>
                          </a:solidFill>
                          <a:effectLst/>
                          <a:latin typeface="Arial" panose="020B0604020202020204" pitchFamily="34" charset="0"/>
                        </a:rPr>
                        <a:t>Habib Canadian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34,808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64447894"/>
                  </a:ext>
                </a:extLst>
              </a:tr>
              <a:tr h="139700">
                <a:tc>
                  <a:txBody>
                    <a:bodyPr/>
                    <a:lstStyle/>
                    <a:p>
                      <a:pPr algn="l" fontAlgn="b"/>
                      <a:r>
                        <a:rPr lang="en-CA" sz="1000" b="0" i="0" u="none" strike="noStrike">
                          <a:solidFill>
                            <a:srgbClr val="000000"/>
                          </a:solidFill>
                          <a:effectLst/>
                          <a:latin typeface="Arial" panose="020B0604020202020204" pitchFamily="34" charset="0"/>
                        </a:rPr>
                        <a:t>Bridgewater Bank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24,425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8400291"/>
                  </a:ext>
                </a:extLst>
              </a:tr>
              <a:tr h="139700">
                <a:tc>
                  <a:txBody>
                    <a:bodyPr/>
                    <a:lstStyle/>
                    <a:p>
                      <a:pPr algn="l" fontAlgn="b"/>
                      <a:r>
                        <a:rPr lang="en-CA" sz="1000" b="0" i="0" u="none" strike="noStrike">
                          <a:effectLst/>
                          <a:latin typeface="Arial" panose="020B0604020202020204" pitchFamily="34" charset="0"/>
                        </a:rPr>
                        <a:t>Wealth One Bank of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18,501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4987314"/>
                  </a:ext>
                </a:extLst>
              </a:tr>
              <a:tr h="139700">
                <a:tc>
                  <a:txBody>
                    <a:bodyPr/>
                    <a:lstStyle/>
                    <a:p>
                      <a:pPr algn="l" fontAlgn="b"/>
                      <a:r>
                        <a:rPr lang="en-CA" sz="1000" b="0" i="0" u="none" strike="noStrike">
                          <a:effectLst/>
                          <a:latin typeface="Arial" panose="020B0604020202020204" pitchFamily="34" charset="0"/>
                        </a:rPr>
                        <a:t>First Nations Bank of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17,130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0330114"/>
                  </a:ext>
                </a:extLst>
              </a:tr>
              <a:tr h="139700">
                <a:tc>
                  <a:txBody>
                    <a:bodyPr/>
                    <a:lstStyle/>
                    <a:p>
                      <a:pPr algn="l" fontAlgn="b"/>
                      <a:r>
                        <a:rPr lang="en-CA" sz="1000" b="0" i="0" u="none" strike="noStrike">
                          <a:solidFill>
                            <a:srgbClr val="000000"/>
                          </a:solidFill>
                          <a:effectLst/>
                          <a:latin typeface="Arial" panose="020B0604020202020204" pitchFamily="34" charset="0"/>
                        </a:rPr>
                        <a:t>Mega International Commercial Bank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5,883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2895493"/>
                  </a:ext>
                </a:extLst>
              </a:tr>
              <a:tr h="139700">
                <a:tc>
                  <a:txBody>
                    <a:bodyPr/>
                    <a:lstStyle/>
                    <a:p>
                      <a:pPr algn="l" fontAlgn="b"/>
                      <a:r>
                        <a:rPr lang="en-CA" sz="1000" b="0" i="0" u="none" strike="noStrike">
                          <a:solidFill>
                            <a:srgbClr val="000000"/>
                          </a:solidFill>
                          <a:effectLst/>
                          <a:latin typeface="Arial" panose="020B0604020202020204" pitchFamily="34" charset="0"/>
                        </a:rPr>
                        <a:t>Haventree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CA" sz="1000" b="0" i="0" u="none" strike="noStrike">
                          <a:solidFill>
                            <a:srgbClr val="000000"/>
                          </a:solidFill>
                          <a:effectLst/>
                          <a:latin typeface="Arial" panose="020B0604020202020204" pitchFamily="34" charset="0"/>
                        </a:rPr>
                        <a:t>4,046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006100"/>
                          </a:solidFill>
                          <a:effectLst/>
                          <a:latin typeface="Arial" panose="020B0604020202020204" pitchFamily="34" charset="0"/>
                        </a:rPr>
                        <a:t>30.1%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0365820"/>
                  </a:ext>
                </a:extLst>
              </a:tr>
              <a:tr h="139700">
                <a:tc>
                  <a:txBody>
                    <a:bodyPr/>
                    <a:lstStyle/>
                    <a:p>
                      <a:pPr algn="l" fontAlgn="b"/>
                      <a:r>
                        <a:rPr lang="en-CA" sz="1000" b="0" i="0" u="none" strike="noStrike">
                          <a:effectLst/>
                          <a:latin typeface="Arial" panose="020B0604020202020204" pitchFamily="34" charset="0"/>
                        </a:rPr>
                        <a:t>First Commercial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1,458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47.9%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8173356"/>
                  </a:ext>
                </a:extLst>
              </a:tr>
              <a:tr h="139700">
                <a:tc>
                  <a:txBody>
                    <a:bodyPr/>
                    <a:lstStyle/>
                    <a:p>
                      <a:pPr algn="l" fontAlgn="b"/>
                      <a:r>
                        <a:rPr lang="en-CA" sz="1000" b="0" i="0" u="none" strike="noStrike">
                          <a:solidFill>
                            <a:srgbClr val="000000"/>
                          </a:solidFill>
                          <a:effectLst/>
                          <a:latin typeface="Arial" panose="020B0604020202020204" pitchFamily="34" charset="0"/>
                        </a:rPr>
                        <a:t>JP Morgan Chase Bank NA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839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-48.9%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-64.3%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83308"/>
                  </a:ext>
                </a:extLst>
              </a:tr>
              <a:tr h="139700">
                <a:tc>
                  <a:txBody>
                    <a:bodyPr/>
                    <a:lstStyle/>
                    <a:p>
                      <a:pPr algn="l" fontAlgn="b"/>
                      <a:r>
                        <a:rPr lang="en-CA" sz="1000" b="0" i="0" u="none" strike="noStrike">
                          <a:effectLst/>
                          <a:latin typeface="Arial" panose="020B0604020202020204" pitchFamily="34" charset="0"/>
                        </a:rPr>
                        <a:t>Cidel Bank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CA" sz="1000" b="0" i="0" u="none" strike="noStrike">
                          <a:solidFill>
                            <a:srgbClr val="000000"/>
                          </a:solidFill>
                          <a:effectLst/>
                          <a:latin typeface="Arial" panose="020B0604020202020204" pitchFamily="34" charset="0"/>
                        </a:rPr>
                        <a:t>400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1000" b="0" i="0" u="none" strike="noStrike">
                          <a:solidFill>
                            <a:srgbClr val="9C0006"/>
                          </a:solidFill>
                          <a:effectLst/>
                          <a:latin typeface="Arial" panose="020B0604020202020204" pitchFamily="34" charset="0"/>
                        </a:rPr>
                        <a:t>                        (0)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19092797"/>
                  </a:ext>
                </a:extLst>
              </a:tr>
              <a:tr h="139700">
                <a:tc>
                  <a:txBody>
                    <a:bodyPr/>
                    <a:lstStyle/>
                    <a:p>
                      <a:pPr algn="l" fontAlgn="b"/>
                      <a:r>
                        <a:rPr lang="en-CA" sz="1000" b="0" i="0" u="none" strike="noStrike">
                          <a:effectLst/>
                          <a:latin typeface="Arial" panose="020B0604020202020204" pitchFamily="34" charset="0"/>
                        </a:rPr>
                        <a:t>Vancity Community Investment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350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1186343"/>
                  </a:ext>
                </a:extLst>
              </a:tr>
              <a:tr h="139700">
                <a:tc>
                  <a:txBody>
                    <a:bodyPr/>
                    <a:lstStyle/>
                    <a:p>
                      <a:pPr algn="l" fontAlgn="b"/>
                      <a:r>
                        <a:rPr lang="en-CA" sz="1000" b="0" i="0" u="none" strike="noStrike">
                          <a:effectLst/>
                          <a:latin typeface="Arial" panose="020B0604020202020204" pitchFamily="34" charset="0"/>
                        </a:rPr>
                        <a:t>Direct Cash Bank (ATM Managers)</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337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9C0006"/>
                          </a:solidFill>
                          <a:effectLst/>
                          <a:latin typeface="Arial" panose="020B0604020202020204" pitchFamily="34" charset="0"/>
                        </a:rPr>
                        <a:t>-14.5%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solidFill>
                            <a:srgbClr val="9C0006"/>
                          </a:solidFill>
                          <a:effectLst/>
                          <a:latin typeface="Arial" panose="020B0604020202020204" pitchFamily="34" charset="0"/>
                        </a:rPr>
                        <a:t>-14.9%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27587278"/>
                  </a:ext>
                </a:extLst>
              </a:tr>
              <a:tr h="139700">
                <a:tc>
                  <a:txBody>
                    <a:bodyPr/>
                    <a:lstStyle/>
                    <a:p>
                      <a:pPr algn="l" fontAlgn="b"/>
                      <a:r>
                        <a:rPr lang="en-CA" sz="1000" b="0" i="0" u="none" strike="noStrike">
                          <a:solidFill>
                            <a:srgbClr val="000000"/>
                          </a:solidFill>
                          <a:effectLst/>
                          <a:latin typeface="Arial" panose="020B0604020202020204" pitchFamily="34" charset="0"/>
                        </a:rPr>
                        <a:t>Presidents Choice Bank (Credit Card Only)</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215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34446865"/>
                  </a:ext>
                </a:extLst>
              </a:tr>
              <a:tr h="139700">
                <a:tc>
                  <a:txBody>
                    <a:bodyPr/>
                    <a:lstStyle/>
                    <a:p>
                      <a:pPr algn="l" fontAlgn="b"/>
                      <a:r>
                        <a:rPr lang="en-CA" sz="1000" b="0" i="0" u="none" strike="noStrike">
                          <a:effectLst/>
                          <a:latin typeface="Arial" panose="020B0604020202020204" pitchFamily="34" charset="0"/>
                        </a:rPr>
                        <a:t>Zag Bank formerly Bank West (Owned by Desjardins)</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r" fontAlgn="b"/>
                      <a:r>
                        <a:rPr lang="en-CA" sz="1000" b="0" i="0" u="none" strike="noStrike">
                          <a:solidFill>
                            <a:srgbClr val="000000"/>
                          </a:solidFill>
                          <a:effectLst/>
                          <a:latin typeface="Arial" panose="020B0604020202020204" pitchFamily="34" charset="0"/>
                        </a:rPr>
                        <a:t>43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-34.3%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7CE"/>
                    </a:solidFill>
                  </a:tcPr>
                </a:tc>
                <a:tc>
                  <a:txBody>
                    <a:bodyPr/>
                    <a:lstStyle/>
                    <a:p>
                      <a:pPr algn="r" fontAlgn="b"/>
                      <a:r>
                        <a:rPr lang="en-CA" sz="1000" b="0" i="0" u="none" strike="noStrike" dirty="0">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85519937"/>
                  </a:ext>
                </a:extLst>
              </a:tr>
            </a:tbl>
          </a:graphicData>
        </a:graphic>
      </p:graphicFrame>
      <p:sp>
        <p:nvSpPr>
          <p:cNvPr id="7" name="Rectangle 6">
            <a:extLst>
              <a:ext uri="{FF2B5EF4-FFF2-40B4-BE49-F238E27FC236}">
                <a16:creationId xmlns:a16="http://schemas.microsoft.com/office/drawing/2014/main" id="{DA20F9B3-B252-9E47-AE48-B0798AC8D1BF}"/>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7" name="Rectangle 2"/>
          <p:cNvSpPr>
            <a:spLocks noGrp="1" noChangeArrowheads="1"/>
          </p:cNvSpPr>
          <p:nvPr>
            <p:ph type="title"/>
          </p:nvPr>
        </p:nvSpPr>
        <p:spPr>
          <a:xfrm>
            <a:off x="762000" y="0"/>
            <a:ext cx="8229600" cy="1600200"/>
          </a:xfrm>
        </p:spPr>
        <p:txBody>
          <a:bodyPr/>
          <a:lstStyle/>
          <a:p>
            <a:pPr eaLnBrk="1" hangingPunct="1"/>
            <a:r>
              <a:rPr lang="en-CA" sz="2400" dirty="0"/>
              <a:t>Trust and Loan Companies</a:t>
            </a:r>
            <a:br>
              <a:rPr lang="en-CA" sz="2400" dirty="0"/>
            </a:br>
            <a:r>
              <a:rPr lang="en-US" sz="2400" dirty="0"/>
              <a:t>Demand Deposits Market Sizing </a:t>
            </a:r>
            <a:endParaRPr lang="en-CA" sz="2400" dirty="0"/>
          </a:p>
        </p:txBody>
      </p:sp>
      <p:sp>
        <p:nvSpPr>
          <p:cNvPr id="743426" name="Slide Number Placeholder 3"/>
          <p:cNvSpPr>
            <a:spLocks noGrp="1"/>
          </p:cNvSpPr>
          <p:nvPr>
            <p:ph type="sldNum" sz="quarter" idx="12"/>
          </p:nvPr>
        </p:nvSpPr>
        <p:spPr>
          <a:noFill/>
          <a:ln>
            <a:miter lim="800000"/>
            <a:headEnd/>
            <a:tailEnd/>
          </a:ln>
        </p:spPr>
        <p:txBody>
          <a:bodyPr/>
          <a:lstStyle/>
          <a:p>
            <a:fld id="{ED26B337-D729-4072-B033-367919E9C659}" type="slidenum">
              <a:rPr lang="en-US" smtClean="0"/>
              <a:pPr/>
              <a:t>22</a:t>
            </a:fld>
            <a:endParaRPr lang="en-US"/>
          </a:p>
        </p:txBody>
      </p:sp>
      <p:sp>
        <p:nvSpPr>
          <p:cNvPr id="743428" name="TextBox 5"/>
          <p:cNvSpPr txBox="1">
            <a:spLocks noChangeArrowheads="1"/>
          </p:cNvSpPr>
          <p:nvPr/>
        </p:nvSpPr>
        <p:spPr bwMode="auto">
          <a:xfrm>
            <a:off x="6934200" y="381000"/>
            <a:ext cx="1552575" cy="276225"/>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6" name="Rectangle 5">
            <a:extLst>
              <a:ext uri="{FF2B5EF4-FFF2-40B4-BE49-F238E27FC236}">
                <a16:creationId xmlns:a16="http://schemas.microsoft.com/office/drawing/2014/main" id="{8A304540-8F30-144A-8772-2C2970CCB9C7}"/>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B8FBD128-B962-5B49-B966-6FD8D8CAD3D4}"/>
              </a:ext>
            </a:extLst>
          </p:cNvPr>
          <p:cNvGraphicFramePr>
            <a:graphicFrameLocks noGrp="1"/>
          </p:cNvGraphicFramePr>
          <p:nvPr>
            <p:extLst>
              <p:ext uri="{D42A27DB-BD31-4B8C-83A1-F6EECF244321}">
                <p14:modId xmlns:p14="http://schemas.microsoft.com/office/powerpoint/2010/main" val="3637328351"/>
              </p:ext>
            </p:extLst>
          </p:nvPr>
        </p:nvGraphicFramePr>
        <p:xfrm>
          <a:off x="762000" y="1809115"/>
          <a:ext cx="6794500" cy="2169160"/>
        </p:xfrm>
        <a:graphic>
          <a:graphicData uri="http://schemas.openxmlformats.org/drawingml/2006/table">
            <a:tbl>
              <a:tblPr/>
              <a:tblGrid>
                <a:gridCol w="3365500">
                  <a:extLst>
                    <a:ext uri="{9D8B030D-6E8A-4147-A177-3AD203B41FA5}">
                      <a16:colId xmlns:a16="http://schemas.microsoft.com/office/drawing/2014/main" val="2051131276"/>
                    </a:ext>
                  </a:extLst>
                </a:gridCol>
                <a:gridCol w="1171575">
                  <a:extLst>
                    <a:ext uri="{9D8B030D-6E8A-4147-A177-3AD203B41FA5}">
                      <a16:colId xmlns:a16="http://schemas.microsoft.com/office/drawing/2014/main" val="4022137237"/>
                    </a:ext>
                  </a:extLst>
                </a:gridCol>
                <a:gridCol w="1143000">
                  <a:extLst>
                    <a:ext uri="{9D8B030D-6E8A-4147-A177-3AD203B41FA5}">
                      <a16:colId xmlns:a16="http://schemas.microsoft.com/office/drawing/2014/main" val="1277847740"/>
                    </a:ext>
                  </a:extLst>
                </a:gridCol>
                <a:gridCol w="1114425">
                  <a:extLst>
                    <a:ext uri="{9D8B030D-6E8A-4147-A177-3AD203B41FA5}">
                      <a16:colId xmlns:a16="http://schemas.microsoft.com/office/drawing/2014/main" val="768356093"/>
                    </a:ext>
                  </a:extLst>
                </a:gridCol>
              </a:tblGrid>
              <a:tr h="203200">
                <a:tc rowSpan="2">
                  <a:txBody>
                    <a:bodyPr/>
                    <a:lstStyle/>
                    <a:p>
                      <a:pPr algn="l" fontAlgn="b"/>
                      <a:r>
                        <a:rPr lang="en-US" sz="1200" b="1" i="0" u="none" strike="noStrike">
                          <a:effectLst/>
                          <a:latin typeface="Arial" panose="020B0604020202020204" pitchFamily="34" charset="0"/>
                        </a:rPr>
                        <a:t>Trust and Loan Companies</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US" sz="1200" b="1" i="0" u="none" strike="noStrike" dirty="0">
                          <a:solidFill>
                            <a:srgbClr val="000000"/>
                          </a:solidFill>
                          <a:effectLst/>
                          <a:latin typeface="Arial" panose="020B0604020202020204" pitchFamily="34" charset="0"/>
                        </a:rPr>
                        <a:t>Demand Deposits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FA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79392434"/>
                  </a:ext>
                </a:extLst>
              </a:tr>
              <a:tr h="0">
                <a:tc vMerge="1">
                  <a:txBody>
                    <a:bodyPr/>
                    <a:lstStyle/>
                    <a:p>
                      <a:endParaRPr lang="en-US"/>
                    </a:p>
                  </a:txBody>
                  <a:tcPr/>
                </a:tc>
                <a:tc>
                  <a:txBody>
                    <a:bodyPr/>
                    <a:lstStyle/>
                    <a:p>
                      <a:pPr algn="ctr" fontAlgn="b"/>
                      <a:r>
                        <a:rPr lang="en-US" sz="1200" b="1" i="0" u="none" strike="noStrike">
                          <a:effectLst/>
                          <a:latin typeface="Arial" panose="020B0604020202020204" pitchFamily="34" charset="0"/>
                        </a:rPr>
                        <a:t>31-Oct-19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effectLst/>
                          <a:latin typeface="Arial" panose="020B0604020202020204" pitchFamily="34" charset="0"/>
                        </a:rPr>
                        <a:t>5 Year CAGR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effectLst/>
                          <a:latin typeface="Arial" panose="020B0604020202020204" pitchFamily="34" charset="0"/>
                        </a:rPr>
                        <a:t>12 Month Growth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9614193"/>
                  </a:ext>
                </a:extLst>
              </a:tr>
              <a:tr h="190500">
                <a:tc>
                  <a:txBody>
                    <a:bodyPr/>
                    <a:lstStyle/>
                    <a:p>
                      <a:pPr algn="l" fontAlgn="b"/>
                      <a:r>
                        <a:rPr lang="en-US" sz="1200" b="0" i="0" u="none" strike="noStrike">
                          <a:solidFill>
                            <a:srgbClr val="000000"/>
                          </a:solidFill>
                          <a:effectLst/>
                          <a:latin typeface="Arial" panose="020B0604020202020204" pitchFamily="34" charset="0"/>
                        </a:rPr>
                        <a:t>Industrial Alliance Trust Inc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585,561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35.9%</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dirty="0">
                          <a:effectLst/>
                          <a:latin typeface="Arial" panose="020B0604020202020204" pitchFamily="34" charset="0"/>
                        </a:rPr>
                        <a:t>0.9%</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59465533"/>
                  </a:ext>
                </a:extLst>
              </a:tr>
              <a:tr h="190500">
                <a:tc>
                  <a:txBody>
                    <a:bodyPr/>
                    <a:lstStyle/>
                    <a:p>
                      <a:pPr algn="l" fontAlgn="b"/>
                      <a:r>
                        <a:rPr lang="en-US" sz="1200" b="0" i="0" u="none" strike="noStrike">
                          <a:solidFill>
                            <a:srgbClr val="000000"/>
                          </a:solidFill>
                          <a:effectLst/>
                          <a:latin typeface="Arial" panose="020B0604020202020204" pitchFamily="34" charset="0"/>
                        </a:rPr>
                        <a:t>Home Trust Company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582,013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1" i="0" u="none" strike="noStrike">
                          <a:solidFill>
                            <a:srgbClr val="9C0006"/>
                          </a:solidFill>
                          <a:effectLst/>
                          <a:latin typeface="Arial" panose="020B06040202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200" b="1" i="0" u="none" strike="noStrike">
                          <a:solidFill>
                            <a:srgbClr val="006100"/>
                          </a:solidFill>
                          <a:effectLst/>
                          <a:latin typeface="Arial" panose="020B0604020202020204" pitchFamily="34" charset="0"/>
                        </a:rPr>
                        <a:t>74.6%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977233243"/>
                  </a:ext>
                </a:extLst>
              </a:tr>
              <a:tr h="203200">
                <a:tc>
                  <a:txBody>
                    <a:bodyPr/>
                    <a:lstStyle/>
                    <a:p>
                      <a:pPr algn="l" fontAlgn="b"/>
                      <a:r>
                        <a:rPr lang="en-US" sz="1200" b="0" i="0" u="none" strike="noStrike">
                          <a:solidFill>
                            <a:srgbClr val="000000"/>
                          </a:solidFill>
                          <a:effectLst/>
                          <a:latin typeface="Arial" panose="020B0604020202020204" pitchFamily="34" charset="0"/>
                        </a:rPr>
                        <a:t>Peace Hills Trust Company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343,553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effectLst/>
                          <a:latin typeface="Arial" panose="020B0604020202020204" pitchFamily="34" charset="0"/>
                        </a:rPr>
                        <a:t>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effectLst/>
                          <a:latin typeface="Arial" panose="020B060402020202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8556606"/>
                  </a:ext>
                </a:extLst>
              </a:tr>
              <a:tr h="203200">
                <a:tc>
                  <a:txBody>
                    <a:bodyPr/>
                    <a:lstStyle/>
                    <a:p>
                      <a:pPr algn="l" fontAlgn="b"/>
                      <a:r>
                        <a:rPr lang="en-US" sz="1200" b="0" i="0" u="none" strike="noStrike">
                          <a:solidFill>
                            <a:srgbClr val="000000"/>
                          </a:solidFill>
                          <a:effectLst/>
                          <a:latin typeface="Arial" panose="020B0604020202020204" pitchFamily="34" charset="0"/>
                        </a:rPr>
                        <a:t>Peoples Trust Company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260,607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-10.7%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200" b="0" i="0" u="none" strike="noStrike">
                          <a:effectLst/>
                          <a:latin typeface="Arial" panose="020B0604020202020204" pitchFamily="34" charset="0"/>
                        </a:rPr>
                        <a:t>-15.2%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295487"/>
                  </a:ext>
                </a:extLst>
              </a:tr>
              <a:tr h="203200">
                <a:tc>
                  <a:txBody>
                    <a:bodyPr/>
                    <a:lstStyle/>
                    <a:p>
                      <a:pPr algn="l" fontAlgn="b"/>
                      <a:r>
                        <a:rPr lang="en-US" sz="1200" b="0" i="0" u="none" strike="noStrike">
                          <a:solidFill>
                            <a:srgbClr val="000000"/>
                          </a:solidFill>
                          <a:effectLst/>
                          <a:latin typeface="Arial" panose="020B0604020202020204" pitchFamily="34" charset="0"/>
                        </a:rPr>
                        <a:t>Community Trust Company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132,884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29.4%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effectLst/>
                          <a:latin typeface="Arial" panose="020B0604020202020204" pitchFamily="34" charset="0"/>
                        </a:rPr>
                        <a:t>14.0%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35104"/>
                  </a:ext>
                </a:extLst>
              </a:tr>
              <a:tr h="203200">
                <a:tc>
                  <a:txBody>
                    <a:bodyPr/>
                    <a:lstStyle/>
                    <a:p>
                      <a:pPr algn="l" fontAlgn="b"/>
                      <a:r>
                        <a:rPr lang="en-US" sz="1200" b="0" i="0" u="none" strike="noStrike">
                          <a:solidFill>
                            <a:srgbClr val="000000"/>
                          </a:solidFill>
                          <a:effectLst/>
                          <a:latin typeface="Arial" panose="020B0604020202020204" pitchFamily="34" charset="0"/>
                        </a:rPr>
                        <a:t>Computershare Trust Company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9,746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-17.8%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200" b="0" i="0" u="none" strike="noStrike">
                          <a:solidFill>
                            <a:srgbClr val="9C0006"/>
                          </a:solidFill>
                          <a:effectLst/>
                          <a:latin typeface="Arial" panose="020B0604020202020204" pitchFamily="34" charset="0"/>
                        </a:rPr>
                        <a:t>-52.0%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690991260"/>
                  </a:ext>
                </a:extLst>
              </a:tr>
              <a:tr h="203200">
                <a:tc>
                  <a:txBody>
                    <a:bodyPr/>
                    <a:lstStyle/>
                    <a:p>
                      <a:pPr algn="l" fontAlgn="b"/>
                      <a:r>
                        <a:rPr lang="en-US" sz="1200" b="0" i="0" u="none" strike="noStrike">
                          <a:solidFill>
                            <a:srgbClr val="000000"/>
                          </a:solidFill>
                          <a:effectLst/>
                          <a:latin typeface="Arial" panose="020B0604020202020204" pitchFamily="34" charset="0"/>
                        </a:rPr>
                        <a:t>League Savings Mortgage Company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effectLst/>
                          <a:latin typeface="Arial" panose="020B0604020202020204" pitchFamily="34" charset="0"/>
                        </a:rPr>
                        <a:t>                 9,041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200" b="0" i="0" u="none" strike="noStrike">
                          <a:solidFill>
                            <a:srgbClr val="9C0006"/>
                          </a:solidFill>
                          <a:effectLst/>
                          <a:latin typeface="Arial" panose="020B0604020202020204" pitchFamily="34" charset="0"/>
                        </a:rPr>
                        <a:t>-37.6%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58467860"/>
                  </a:ext>
                </a:extLst>
              </a:tr>
              <a:tr h="203200">
                <a:tc>
                  <a:txBody>
                    <a:bodyPr/>
                    <a:lstStyle/>
                    <a:p>
                      <a:pPr algn="l" fontAlgn="b"/>
                      <a:r>
                        <a:rPr lang="en-US" sz="1200" b="0" i="0" u="none" strike="noStrike">
                          <a:solidFill>
                            <a:srgbClr val="000000"/>
                          </a:solidFill>
                          <a:effectLst/>
                          <a:latin typeface="Arial" panose="020B0604020202020204" pitchFamily="34" charset="0"/>
                        </a:rPr>
                        <a:t>MCAN Mortgage Corporation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217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-16.9%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200" b="0" i="0" u="none" strike="noStrike" dirty="0">
                          <a:solidFill>
                            <a:srgbClr val="9C0006"/>
                          </a:solidFill>
                          <a:effectLst/>
                          <a:latin typeface="Arial" panose="020B0604020202020204" pitchFamily="34" charset="0"/>
                        </a:rPr>
                        <a:t>-50.9%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99368777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5" name="Rectangle 2"/>
          <p:cNvSpPr>
            <a:spLocks noGrp="1" noChangeArrowheads="1"/>
          </p:cNvSpPr>
          <p:nvPr>
            <p:ph type="title"/>
          </p:nvPr>
        </p:nvSpPr>
        <p:spPr>
          <a:xfrm>
            <a:off x="914400" y="-76200"/>
            <a:ext cx="3200400" cy="1600200"/>
          </a:xfrm>
        </p:spPr>
        <p:txBody>
          <a:bodyPr/>
          <a:lstStyle/>
          <a:p>
            <a:pPr eaLnBrk="1" hangingPunct="1"/>
            <a:r>
              <a:rPr lang="en-US" dirty="0"/>
              <a:t>Demand Deposit Share Change Summary</a:t>
            </a:r>
          </a:p>
        </p:txBody>
      </p:sp>
      <p:sp>
        <p:nvSpPr>
          <p:cNvPr id="745474" name="Slide Number Placeholder 4"/>
          <p:cNvSpPr>
            <a:spLocks noGrp="1"/>
          </p:cNvSpPr>
          <p:nvPr>
            <p:ph type="sldNum" sz="quarter" idx="12"/>
          </p:nvPr>
        </p:nvSpPr>
        <p:spPr>
          <a:noFill/>
          <a:ln>
            <a:miter lim="800000"/>
            <a:headEnd/>
            <a:tailEnd/>
          </a:ln>
        </p:spPr>
        <p:txBody>
          <a:bodyPr/>
          <a:lstStyle/>
          <a:p>
            <a:fld id="{297AE20C-96B9-4128-A962-9702579E0CC4}" type="slidenum">
              <a:rPr lang="en-US" smtClean="0"/>
              <a:pPr/>
              <a:t>23</a:t>
            </a:fld>
            <a:endParaRPr lang="en-US"/>
          </a:p>
        </p:txBody>
      </p:sp>
      <p:sp>
        <p:nvSpPr>
          <p:cNvPr id="6" name="Rectangle 5"/>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07FB46-7B68-8846-81C3-C4EC714C6C98}"/>
              </a:ext>
            </a:extLst>
          </p:cNvPr>
          <p:cNvSpPr txBox="1"/>
          <p:nvPr/>
        </p:nvSpPr>
        <p:spPr>
          <a:xfrm>
            <a:off x="5791200" y="723900"/>
            <a:ext cx="3124200" cy="400110"/>
          </a:xfrm>
          <a:prstGeom prst="rect">
            <a:avLst/>
          </a:prstGeom>
          <a:noFill/>
        </p:spPr>
        <p:txBody>
          <a:bodyPr wrap="square" rtlCol="0">
            <a:spAutoFit/>
          </a:bodyPr>
          <a:lstStyle/>
          <a:p>
            <a:r>
              <a:rPr lang="en-US" sz="1000" dirty="0">
                <a:solidFill>
                  <a:srgbClr val="7F7F7F"/>
                </a:solidFill>
              </a:rPr>
              <a:t>Sorted in order of 12 month % change in share.</a:t>
            </a:r>
          </a:p>
        </p:txBody>
      </p:sp>
      <p:sp>
        <p:nvSpPr>
          <p:cNvPr id="9" name="TextBox 8">
            <a:extLst>
              <a:ext uri="{FF2B5EF4-FFF2-40B4-BE49-F238E27FC236}">
                <a16:creationId xmlns:a16="http://schemas.microsoft.com/office/drawing/2014/main" id="{979790CE-A736-7B4E-B53E-8EF3456FF280}"/>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0" name="Rectangle 9">
            <a:extLst>
              <a:ext uri="{FF2B5EF4-FFF2-40B4-BE49-F238E27FC236}">
                <a16:creationId xmlns:a16="http://schemas.microsoft.com/office/drawing/2014/main" id="{C5E74128-613D-3344-8D20-FD1B84F89F2D}"/>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5BE567B-AE1E-43F1-8105-BE74C8B0162B}"/>
              </a:ext>
            </a:extLst>
          </p:cNvPr>
          <p:cNvPicPr>
            <a:picLocks noChangeAspect="1"/>
          </p:cNvPicPr>
          <p:nvPr/>
        </p:nvPicPr>
        <p:blipFill>
          <a:blip r:embed="rId3"/>
          <a:stretch>
            <a:fillRect/>
          </a:stretch>
        </p:blipFill>
        <p:spPr>
          <a:xfrm>
            <a:off x="469901" y="1676400"/>
            <a:ext cx="4025899" cy="3526876"/>
          </a:xfrm>
          <a:prstGeom prst="rect">
            <a:avLst/>
          </a:prstGeom>
        </p:spPr>
      </p:pic>
      <p:pic>
        <p:nvPicPr>
          <p:cNvPr id="4" name="Picture 3">
            <a:extLst>
              <a:ext uri="{FF2B5EF4-FFF2-40B4-BE49-F238E27FC236}">
                <a16:creationId xmlns:a16="http://schemas.microsoft.com/office/drawing/2014/main" id="{8D5329F1-07E6-49BF-AD35-17F7AEC522A0}"/>
              </a:ext>
            </a:extLst>
          </p:cNvPr>
          <p:cNvPicPr>
            <a:picLocks noChangeAspect="1"/>
          </p:cNvPicPr>
          <p:nvPr/>
        </p:nvPicPr>
        <p:blipFill>
          <a:blip r:embed="rId4"/>
          <a:stretch>
            <a:fillRect/>
          </a:stretch>
        </p:blipFill>
        <p:spPr>
          <a:xfrm>
            <a:off x="4546242" y="1671283"/>
            <a:ext cx="4140558" cy="448040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00000000-0008-0000-0500-000006000000}"/>
              </a:ext>
            </a:extLst>
          </p:cNvPr>
          <p:cNvGraphicFramePr>
            <a:graphicFrameLocks/>
          </p:cNvGraphicFramePr>
          <p:nvPr>
            <p:extLst>
              <p:ext uri="{D42A27DB-BD31-4B8C-83A1-F6EECF244321}">
                <p14:modId xmlns:p14="http://schemas.microsoft.com/office/powerpoint/2010/main" val="1563994596"/>
              </p:ext>
            </p:extLst>
          </p:nvPr>
        </p:nvGraphicFramePr>
        <p:xfrm>
          <a:off x="2457" y="1638394"/>
          <a:ext cx="4764088" cy="453380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914400" y="384175"/>
            <a:ext cx="8001000" cy="1216025"/>
          </a:xfrm>
        </p:spPr>
        <p:txBody>
          <a:bodyPr>
            <a:normAutofit/>
          </a:bodyPr>
          <a:lstStyle/>
          <a:p>
            <a:r>
              <a:rPr lang="en-US" dirty="0"/>
              <a:t>Demand Deposits Share Changes</a:t>
            </a:r>
            <a:br>
              <a:rPr lang="en-US" dirty="0"/>
            </a:br>
            <a:r>
              <a:rPr lang="en-US" dirty="0"/>
              <a:t>Large Full-Service Banks</a:t>
            </a:r>
            <a:endParaRPr lang="en-CA" dirty="0"/>
          </a:p>
        </p:txBody>
      </p:sp>
      <p:sp>
        <p:nvSpPr>
          <p:cNvPr id="5" name="Slide Number Placeholder 4"/>
          <p:cNvSpPr>
            <a:spLocks noGrp="1"/>
          </p:cNvSpPr>
          <p:nvPr>
            <p:ph type="sldNum" sz="quarter" idx="12"/>
          </p:nvPr>
        </p:nvSpPr>
        <p:spPr>
          <a:xfrm>
            <a:off x="8582025" y="6340475"/>
            <a:ext cx="561975" cy="365125"/>
          </a:xfrm>
        </p:spPr>
        <p:txBody>
          <a:bodyPr/>
          <a:lstStyle/>
          <a:p>
            <a:pPr>
              <a:defRPr/>
            </a:pPr>
            <a:fld id="{12895CB1-14BC-4FE0-99C1-690DFDDC26D8}" type="slidenum">
              <a:rPr lang="en-US" smtClean="0"/>
              <a:pPr>
                <a:defRPr/>
              </a:pPr>
              <a:t>24</a:t>
            </a:fld>
            <a:endParaRPr lang="en-US" dirty="0"/>
          </a:p>
        </p:txBody>
      </p:sp>
      <p:pic>
        <p:nvPicPr>
          <p:cNvPr id="4" name="Picture 3"/>
          <p:cNvPicPr>
            <a:picLocks noChangeAspect="1"/>
          </p:cNvPicPr>
          <p:nvPr/>
        </p:nvPicPr>
        <p:blipFill>
          <a:blip r:embed="rId4"/>
          <a:stretch>
            <a:fillRect/>
          </a:stretch>
        </p:blipFill>
        <p:spPr>
          <a:xfrm>
            <a:off x="3394540" y="3863995"/>
            <a:ext cx="294364" cy="301373"/>
          </a:xfrm>
          <a:prstGeom prst="rect">
            <a:avLst/>
          </a:prstGeom>
        </p:spPr>
      </p:pic>
      <p:pic>
        <p:nvPicPr>
          <p:cNvPr id="7" name="Picture 6"/>
          <p:cNvPicPr>
            <a:picLocks noChangeAspect="1"/>
          </p:cNvPicPr>
          <p:nvPr/>
        </p:nvPicPr>
        <p:blipFill>
          <a:blip r:embed="rId5"/>
          <a:stretch>
            <a:fillRect/>
          </a:stretch>
        </p:blipFill>
        <p:spPr>
          <a:xfrm>
            <a:off x="3379070" y="4203562"/>
            <a:ext cx="353599" cy="323116"/>
          </a:xfrm>
          <a:prstGeom prst="rect">
            <a:avLst/>
          </a:prstGeom>
        </p:spPr>
      </p:pic>
      <p:pic>
        <p:nvPicPr>
          <p:cNvPr id="9" name="Picture 8"/>
          <p:cNvPicPr>
            <a:picLocks noChangeAspect="1"/>
          </p:cNvPicPr>
          <p:nvPr/>
        </p:nvPicPr>
        <p:blipFill>
          <a:blip r:embed="rId6"/>
          <a:stretch>
            <a:fillRect/>
          </a:stretch>
        </p:blipFill>
        <p:spPr>
          <a:xfrm>
            <a:off x="3377192" y="4564872"/>
            <a:ext cx="327874" cy="298730"/>
          </a:xfrm>
          <a:prstGeom prst="rect">
            <a:avLst/>
          </a:prstGeom>
        </p:spPr>
      </p:pic>
      <p:pic>
        <p:nvPicPr>
          <p:cNvPr id="13" name="Picture 12"/>
          <p:cNvPicPr>
            <a:picLocks noChangeAspect="1"/>
          </p:cNvPicPr>
          <p:nvPr/>
        </p:nvPicPr>
        <p:blipFill>
          <a:blip r:embed="rId7"/>
          <a:stretch>
            <a:fillRect/>
          </a:stretch>
        </p:blipFill>
        <p:spPr>
          <a:xfrm>
            <a:off x="3404222" y="3180398"/>
            <a:ext cx="323116" cy="298730"/>
          </a:xfrm>
          <a:prstGeom prst="rect">
            <a:avLst/>
          </a:prstGeom>
        </p:spPr>
      </p:pic>
      <p:pic>
        <p:nvPicPr>
          <p:cNvPr id="14" name="Picture 13"/>
          <p:cNvPicPr>
            <a:picLocks noChangeAspect="1"/>
          </p:cNvPicPr>
          <p:nvPr/>
        </p:nvPicPr>
        <p:blipFill>
          <a:blip r:embed="rId8"/>
          <a:stretch>
            <a:fillRect/>
          </a:stretch>
        </p:blipFill>
        <p:spPr>
          <a:xfrm>
            <a:off x="3404222" y="3521001"/>
            <a:ext cx="231580" cy="304800"/>
          </a:xfrm>
          <a:prstGeom prst="rect">
            <a:avLst/>
          </a:prstGeom>
        </p:spPr>
      </p:pic>
      <p:pic>
        <p:nvPicPr>
          <p:cNvPr id="10" name="Picture 9"/>
          <p:cNvPicPr>
            <a:picLocks noChangeAspect="1"/>
          </p:cNvPicPr>
          <p:nvPr/>
        </p:nvPicPr>
        <p:blipFill>
          <a:blip r:embed="rId9"/>
          <a:stretch>
            <a:fillRect/>
          </a:stretch>
        </p:blipFill>
        <p:spPr>
          <a:xfrm>
            <a:off x="3377192" y="5394716"/>
            <a:ext cx="262151" cy="268247"/>
          </a:xfrm>
          <a:prstGeom prst="rect">
            <a:avLst/>
          </a:prstGeom>
        </p:spPr>
      </p:pic>
      <p:sp>
        <p:nvSpPr>
          <p:cNvPr id="17" name="TextBox 16">
            <a:extLst>
              <a:ext uri="{FF2B5EF4-FFF2-40B4-BE49-F238E27FC236}">
                <a16:creationId xmlns:a16="http://schemas.microsoft.com/office/drawing/2014/main" id="{33B67763-A555-F94D-A3E9-FDF75E02F0DE}"/>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5A4D9B94-DF5A-410A-ACF7-45DC7C717856}"/>
              </a:ext>
            </a:extLst>
          </p:cNvPr>
          <p:cNvPicPr>
            <a:picLocks noChangeAspect="1"/>
          </p:cNvPicPr>
          <p:nvPr/>
        </p:nvPicPr>
        <p:blipFill>
          <a:blip r:embed="rId10"/>
          <a:stretch>
            <a:fillRect/>
          </a:stretch>
        </p:blipFill>
        <p:spPr>
          <a:xfrm>
            <a:off x="4685399" y="3862350"/>
            <a:ext cx="4230001" cy="2309850"/>
          </a:xfrm>
          <a:prstGeom prst="rect">
            <a:avLst/>
          </a:prstGeom>
        </p:spPr>
      </p:pic>
    </p:spTree>
    <p:extLst>
      <p:ext uri="{BB962C8B-B14F-4D97-AF65-F5344CB8AC3E}">
        <p14:creationId xmlns:p14="http://schemas.microsoft.com/office/powerpoint/2010/main" val="237497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00000000-0008-0000-0500-00000D000000}"/>
              </a:ext>
            </a:extLst>
          </p:cNvPr>
          <p:cNvGraphicFramePr>
            <a:graphicFrameLocks/>
          </p:cNvGraphicFramePr>
          <p:nvPr>
            <p:extLst>
              <p:ext uri="{D42A27DB-BD31-4B8C-83A1-F6EECF244321}">
                <p14:modId xmlns:p14="http://schemas.microsoft.com/office/powerpoint/2010/main" val="1164296006"/>
              </p:ext>
            </p:extLst>
          </p:nvPr>
        </p:nvGraphicFramePr>
        <p:xfrm>
          <a:off x="76200" y="1633728"/>
          <a:ext cx="4584700" cy="453847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762000" y="0"/>
            <a:ext cx="8229600" cy="1600200"/>
          </a:xfrm>
        </p:spPr>
        <p:txBody>
          <a:bodyPr>
            <a:normAutofit/>
          </a:bodyPr>
          <a:lstStyle/>
          <a:p>
            <a:r>
              <a:rPr lang="en-CA" dirty="0"/>
              <a:t>Demand Deposit Share Changes</a:t>
            </a:r>
            <a:br>
              <a:rPr lang="en-CA" dirty="0"/>
            </a:br>
            <a:r>
              <a:rPr lang="en-CA" dirty="0"/>
              <a:t>Smaller Full-Service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25</a:t>
            </a:fld>
            <a:endParaRPr lang="en-US"/>
          </a:p>
        </p:txBody>
      </p:sp>
      <p:pic>
        <p:nvPicPr>
          <p:cNvPr id="12" name="Picture 11"/>
          <p:cNvPicPr>
            <a:picLocks noChangeAspect="1"/>
          </p:cNvPicPr>
          <p:nvPr/>
        </p:nvPicPr>
        <p:blipFill>
          <a:blip r:embed="rId4"/>
          <a:stretch>
            <a:fillRect/>
          </a:stretch>
        </p:blipFill>
        <p:spPr>
          <a:xfrm>
            <a:off x="3355753" y="3418642"/>
            <a:ext cx="682811" cy="225572"/>
          </a:xfrm>
          <a:prstGeom prst="rect">
            <a:avLst/>
          </a:prstGeom>
        </p:spPr>
      </p:pic>
      <p:pic>
        <p:nvPicPr>
          <p:cNvPr id="14" name="Picture 13"/>
          <p:cNvPicPr>
            <a:picLocks noChangeAspect="1"/>
          </p:cNvPicPr>
          <p:nvPr/>
        </p:nvPicPr>
        <p:blipFill>
          <a:blip r:embed="rId5"/>
          <a:stretch>
            <a:fillRect/>
          </a:stretch>
        </p:blipFill>
        <p:spPr>
          <a:xfrm>
            <a:off x="3355753" y="3704173"/>
            <a:ext cx="292633" cy="268247"/>
          </a:xfrm>
          <a:prstGeom prst="rect">
            <a:avLst/>
          </a:prstGeom>
        </p:spPr>
      </p:pic>
      <p:pic>
        <p:nvPicPr>
          <p:cNvPr id="15" name="Picture 14"/>
          <p:cNvPicPr>
            <a:picLocks noChangeAspect="1"/>
          </p:cNvPicPr>
          <p:nvPr/>
        </p:nvPicPr>
        <p:blipFill>
          <a:blip r:embed="rId6"/>
          <a:stretch>
            <a:fillRect/>
          </a:stretch>
        </p:blipFill>
        <p:spPr>
          <a:xfrm>
            <a:off x="3355753" y="4618565"/>
            <a:ext cx="454459" cy="224278"/>
          </a:xfrm>
          <a:prstGeom prst="rect">
            <a:avLst/>
          </a:prstGeom>
        </p:spPr>
      </p:pic>
      <p:pic>
        <p:nvPicPr>
          <p:cNvPr id="16" name="Picture 37" descr="cwb_logo">
            <a:extLst>
              <a:ext uri="{FF2B5EF4-FFF2-40B4-BE49-F238E27FC236}">
                <a16:creationId xmlns:a16="http://schemas.microsoft.com/office/drawing/2014/main" id="{5C4C2CC1-9016-764B-9FE6-53668205A3F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70615" y="2186510"/>
            <a:ext cx="377771" cy="257571"/>
          </a:xfrm>
          <a:prstGeom prst="rect">
            <a:avLst/>
          </a:prstGeom>
          <a:noFill/>
          <a:ln w="9525">
            <a:noFill/>
            <a:miter lim="800000"/>
            <a:headEnd/>
            <a:tailEnd/>
          </a:ln>
        </p:spPr>
      </p:pic>
      <p:pic>
        <p:nvPicPr>
          <p:cNvPr id="18" name="Picture 17">
            <a:extLst>
              <a:ext uri="{FF2B5EF4-FFF2-40B4-BE49-F238E27FC236}">
                <a16:creationId xmlns:a16="http://schemas.microsoft.com/office/drawing/2014/main" id="{7C78842A-DC22-2649-9943-19375A4063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5753" y="5072073"/>
            <a:ext cx="228600" cy="285750"/>
          </a:xfrm>
          <a:prstGeom prst="rect">
            <a:avLst/>
          </a:prstGeom>
        </p:spPr>
      </p:pic>
      <p:sp>
        <p:nvSpPr>
          <p:cNvPr id="19" name="TextBox 18">
            <a:extLst>
              <a:ext uri="{FF2B5EF4-FFF2-40B4-BE49-F238E27FC236}">
                <a16:creationId xmlns:a16="http://schemas.microsoft.com/office/drawing/2014/main" id="{27FD6E68-3F15-3C4D-B2C9-2E730586C7A6}"/>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D9601F52-A823-46E7-8F3C-3F471EFCCE3B}"/>
              </a:ext>
            </a:extLst>
          </p:cNvPr>
          <p:cNvPicPr>
            <a:picLocks noChangeAspect="1"/>
          </p:cNvPicPr>
          <p:nvPr/>
        </p:nvPicPr>
        <p:blipFill>
          <a:blip r:embed="rId9"/>
          <a:stretch>
            <a:fillRect/>
          </a:stretch>
        </p:blipFill>
        <p:spPr>
          <a:xfrm>
            <a:off x="4572000" y="3996862"/>
            <a:ext cx="4343400" cy="2175338"/>
          </a:xfrm>
          <a:prstGeom prst="rect">
            <a:avLst/>
          </a:prstGeom>
        </p:spPr>
      </p:pic>
    </p:spTree>
    <p:extLst>
      <p:ext uri="{BB962C8B-B14F-4D97-AF65-F5344CB8AC3E}">
        <p14:creationId xmlns:p14="http://schemas.microsoft.com/office/powerpoint/2010/main" val="2945234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00000000-0008-0000-0500-00000E000000}"/>
              </a:ext>
            </a:extLst>
          </p:cNvPr>
          <p:cNvGraphicFramePr>
            <a:graphicFrameLocks/>
          </p:cNvGraphicFramePr>
          <p:nvPr>
            <p:extLst>
              <p:ext uri="{D42A27DB-BD31-4B8C-83A1-F6EECF244321}">
                <p14:modId xmlns:p14="http://schemas.microsoft.com/office/powerpoint/2010/main" val="287824194"/>
              </p:ext>
            </p:extLst>
          </p:nvPr>
        </p:nvGraphicFramePr>
        <p:xfrm>
          <a:off x="30480" y="1633727"/>
          <a:ext cx="4236720" cy="453847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rmAutofit/>
          </a:bodyPr>
          <a:lstStyle/>
          <a:p>
            <a:r>
              <a:rPr lang="en-CA" dirty="0"/>
              <a:t>Demand Deposit Share Changes</a:t>
            </a:r>
            <a:br>
              <a:rPr lang="en-CA" dirty="0"/>
            </a:br>
            <a:r>
              <a:rPr lang="en-CA" dirty="0"/>
              <a:t>Larger Direct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26</a:t>
            </a:fld>
            <a:endParaRPr lang="en-US"/>
          </a:p>
        </p:txBody>
      </p:sp>
      <p:pic>
        <p:nvPicPr>
          <p:cNvPr id="20" name="Picture 19">
            <a:extLst>
              <a:ext uri="{FF2B5EF4-FFF2-40B4-BE49-F238E27FC236}">
                <a16:creationId xmlns:a16="http://schemas.microsoft.com/office/drawing/2014/main" id="{9416D055-E7E4-1540-9DC1-985E2BD3FE27}"/>
              </a:ext>
            </a:extLst>
          </p:cNvPr>
          <p:cNvPicPr>
            <a:picLocks noChangeAspect="1"/>
          </p:cNvPicPr>
          <p:nvPr/>
        </p:nvPicPr>
        <p:blipFill>
          <a:blip r:embed="rId4"/>
          <a:stretch>
            <a:fillRect/>
          </a:stretch>
        </p:blipFill>
        <p:spPr>
          <a:xfrm>
            <a:off x="3140037" y="4724400"/>
            <a:ext cx="762066" cy="190636"/>
          </a:xfrm>
          <a:prstGeom prst="rect">
            <a:avLst/>
          </a:prstGeom>
        </p:spPr>
      </p:pic>
      <p:pic>
        <p:nvPicPr>
          <p:cNvPr id="24" name="Picture 10" descr="Home Trust">
            <a:extLst>
              <a:ext uri="{FF2B5EF4-FFF2-40B4-BE49-F238E27FC236}">
                <a16:creationId xmlns:a16="http://schemas.microsoft.com/office/drawing/2014/main" id="{04397838-45A8-834E-A9F5-698F41F216F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03455" y="2873538"/>
            <a:ext cx="645322" cy="206145"/>
          </a:xfrm>
          <a:prstGeom prst="rect">
            <a:avLst/>
          </a:prstGeom>
          <a:noFill/>
          <a:ln w="0">
            <a:solidFill>
              <a:srgbClr val="000000"/>
            </a:solidFill>
            <a:miter lim="800000"/>
            <a:headEnd/>
            <a:tailEnd/>
          </a:ln>
        </p:spPr>
      </p:pic>
      <p:pic>
        <p:nvPicPr>
          <p:cNvPr id="25" name="Picture 24">
            <a:extLst>
              <a:ext uri="{FF2B5EF4-FFF2-40B4-BE49-F238E27FC236}">
                <a16:creationId xmlns:a16="http://schemas.microsoft.com/office/drawing/2014/main" id="{9C33219E-BA77-B44B-A6FF-D0CEC26AEB5B}"/>
              </a:ext>
            </a:extLst>
          </p:cNvPr>
          <p:cNvPicPr>
            <a:picLocks noChangeAspect="1"/>
          </p:cNvPicPr>
          <p:nvPr/>
        </p:nvPicPr>
        <p:blipFill>
          <a:blip r:embed="rId6"/>
          <a:stretch>
            <a:fillRect/>
          </a:stretch>
        </p:blipFill>
        <p:spPr>
          <a:xfrm>
            <a:off x="3140037" y="3962400"/>
            <a:ext cx="239408" cy="252349"/>
          </a:xfrm>
          <a:prstGeom prst="rect">
            <a:avLst/>
          </a:prstGeom>
        </p:spPr>
      </p:pic>
      <p:pic>
        <p:nvPicPr>
          <p:cNvPr id="26" name="Picture 25">
            <a:extLst>
              <a:ext uri="{FF2B5EF4-FFF2-40B4-BE49-F238E27FC236}">
                <a16:creationId xmlns:a16="http://schemas.microsoft.com/office/drawing/2014/main" id="{E4E91D9A-6CDC-3D43-BD17-15F36F557BE1}"/>
              </a:ext>
            </a:extLst>
          </p:cNvPr>
          <p:cNvPicPr>
            <a:picLocks noChangeAspect="1"/>
          </p:cNvPicPr>
          <p:nvPr/>
        </p:nvPicPr>
        <p:blipFill>
          <a:blip r:embed="rId7"/>
          <a:stretch>
            <a:fillRect/>
          </a:stretch>
        </p:blipFill>
        <p:spPr>
          <a:xfrm>
            <a:off x="3153171" y="4343400"/>
            <a:ext cx="226274" cy="232480"/>
          </a:xfrm>
          <a:prstGeom prst="rect">
            <a:avLst/>
          </a:prstGeom>
        </p:spPr>
      </p:pic>
      <p:pic>
        <p:nvPicPr>
          <p:cNvPr id="27" name="Picture 26">
            <a:extLst>
              <a:ext uri="{FF2B5EF4-FFF2-40B4-BE49-F238E27FC236}">
                <a16:creationId xmlns:a16="http://schemas.microsoft.com/office/drawing/2014/main" id="{9744E8AF-E57C-004E-ABF5-CAC707A1C4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860" y="5111452"/>
            <a:ext cx="632180" cy="206145"/>
          </a:xfrm>
          <a:prstGeom prst="rect">
            <a:avLst/>
          </a:prstGeom>
        </p:spPr>
      </p:pic>
      <p:pic>
        <p:nvPicPr>
          <p:cNvPr id="29" name="Picture 51" descr="Canadian Tire Logo">
            <a:extLst>
              <a:ext uri="{FF2B5EF4-FFF2-40B4-BE49-F238E27FC236}">
                <a16:creationId xmlns:a16="http://schemas.microsoft.com/office/drawing/2014/main" id="{C3F7A8D6-F501-394E-95B6-B7CE5039E7E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40037" y="5328534"/>
            <a:ext cx="362037" cy="281584"/>
          </a:xfrm>
          <a:prstGeom prst="rect">
            <a:avLst/>
          </a:prstGeom>
          <a:noFill/>
          <a:ln w="9525">
            <a:noFill/>
            <a:miter lim="800000"/>
            <a:headEnd/>
            <a:tailEnd/>
          </a:ln>
        </p:spPr>
      </p:pic>
      <p:sp>
        <p:nvSpPr>
          <p:cNvPr id="30" name="TextBox 29">
            <a:extLst>
              <a:ext uri="{FF2B5EF4-FFF2-40B4-BE49-F238E27FC236}">
                <a16:creationId xmlns:a16="http://schemas.microsoft.com/office/drawing/2014/main" id="{36B68D79-E6E4-6C48-A08C-738B984F9275}"/>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FC80B6E6-7187-44AD-AF20-E5AFFBB0C817}"/>
              </a:ext>
            </a:extLst>
          </p:cNvPr>
          <p:cNvPicPr>
            <a:picLocks noChangeAspect="1"/>
          </p:cNvPicPr>
          <p:nvPr/>
        </p:nvPicPr>
        <p:blipFill>
          <a:blip r:embed="rId10"/>
          <a:stretch>
            <a:fillRect/>
          </a:stretch>
        </p:blipFill>
        <p:spPr>
          <a:xfrm>
            <a:off x="4366260" y="3688080"/>
            <a:ext cx="4549140" cy="2484120"/>
          </a:xfrm>
          <a:prstGeom prst="rect">
            <a:avLst/>
          </a:prstGeom>
        </p:spPr>
      </p:pic>
    </p:spTree>
    <p:extLst>
      <p:ext uri="{BB962C8B-B14F-4D97-AF65-F5344CB8AC3E}">
        <p14:creationId xmlns:p14="http://schemas.microsoft.com/office/powerpoint/2010/main" val="2681363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00000000-0008-0000-0500-000034000000}"/>
              </a:ext>
            </a:extLst>
          </p:cNvPr>
          <p:cNvGraphicFramePr>
            <a:graphicFrameLocks/>
          </p:cNvGraphicFramePr>
          <p:nvPr>
            <p:extLst>
              <p:ext uri="{D42A27DB-BD31-4B8C-83A1-F6EECF244321}">
                <p14:modId xmlns:p14="http://schemas.microsoft.com/office/powerpoint/2010/main" val="2120418600"/>
              </p:ext>
            </p:extLst>
          </p:nvPr>
        </p:nvGraphicFramePr>
        <p:xfrm>
          <a:off x="228600" y="1633728"/>
          <a:ext cx="3517900" cy="446227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rmAutofit/>
          </a:bodyPr>
          <a:lstStyle/>
          <a:p>
            <a:r>
              <a:rPr lang="en-CA" dirty="0"/>
              <a:t>Demand Deposit Share Changes</a:t>
            </a:r>
            <a:br>
              <a:rPr lang="en-CA" dirty="0"/>
            </a:br>
            <a:r>
              <a:rPr lang="en-CA" dirty="0"/>
              <a:t>Smaller Direct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27</a:t>
            </a:fld>
            <a:endParaRPr lang="en-US"/>
          </a:p>
        </p:txBody>
      </p:sp>
      <p:pic>
        <p:nvPicPr>
          <p:cNvPr id="15" name="Picture 14">
            <a:extLst>
              <a:ext uri="{FF2B5EF4-FFF2-40B4-BE49-F238E27FC236}">
                <a16:creationId xmlns:a16="http://schemas.microsoft.com/office/drawing/2014/main" id="{2ED7CE7D-6C76-7A46-9016-7B6797C8DC88}"/>
              </a:ext>
            </a:extLst>
          </p:cNvPr>
          <p:cNvPicPr>
            <a:picLocks noChangeAspect="1"/>
          </p:cNvPicPr>
          <p:nvPr/>
        </p:nvPicPr>
        <p:blipFill>
          <a:blip r:embed="rId4"/>
          <a:stretch>
            <a:fillRect/>
          </a:stretch>
        </p:blipFill>
        <p:spPr>
          <a:xfrm>
            <a:off x="2819400" y="2362200"/>
            <a:ext cx="869950" cy="259210"/>
          </a:xfrm>
          <a:prstGeom prst="rect">
            <a:avLst/>
          </a:prstGeom>
        </p:spPr>
      </p:pic>
      <p:pic>
        <p:nvPicPr>
          <p:cNvPr id="16" name="Picture 15">
            <a:extLst>
              <a:ext uri="{FF2B5EF4-FFF2-40B4-BE49-F238E27FC236}">
                <a16:creationId xmlns:a16="http://schemas.microsoft.com/office/drawing/2014/main" id="{3016C751-C79F-D445-8A67-A4CD55796077}"/>
              </a:ext>
            </a:extLst>
          </p:cNvPr>
          <p:cNvPicPr>
            <a:picLocks noChangeAspect="1"/>
          </p:cNvPicPr>
          <p:nvPr/>
        </p:nvPicPr>
        <p:blipFill>
          <a:blip r:embed="rId5"/>
          <a:stretch>
            <a:fillRect/>
          </a:stretch>
        </p:blipFill>
        <p:spPr>
          <a:xfrm>
            <a:off x="2819400" y="5224272"/>
            <a:ext cx="760151" cy="389991"/>
          </a:xfrm>
          <a:prstGeom prst="rect">
            <a:avLst/>
          </a:prstGeom>
        </p:spPr>
      </p:pic>
      <p:pic>
        <p:nvPicPr>
          <p:cNvPr id="22" name="Picture 21">
            <a:extLst>
              <a:ext uri="{FF2B5EF4-FFF2-40B4-BE49-F238E27FC236}">
                <a16:creationId xmlns:a16="http://schemas.microsoft.com/office/drawing/2014/main" id="{C37EDAC2-10C0-7B4B-808C-5321E632115C}"/>
              </a:ext>
            </a:extLst>
          </p:cNvPr>
          <p:cNvPicPr>
            <a:picLocks noChangeAspect="1"/>
          </p:cNvPicPr>
          <p:nvPr/>
        </p:nvPicPr>
        <p:blipFill>
          <a:blip r:embed="rId6"/>
          <a:stretch>
            <a:fillRect/>
          </a:stretch>
        </p:blipFill>
        <p:spPr>
          <a:xfrm>
            <a:off x="2823678" y="4742535"/>
            <a:ext cx="403483" cy="369545"/>
          </a:xfrm>
          <a:prstGeom prst="rect">
            <a:avLst/>
          </a:prstGeom>
        </p:spPr>
      </p:pic>
      <p:sp>
        <p:nvSpPr>
          <p:cNvPr id="30" name="TextBox 29">
            <a:extLst>
              <a:ext uri="{FF2B5EF4-FFF2-40B4-BE49-F238E27FC236}">
                <a16:creationId xmlns:a16="http://schemas.microsoft.com/office/drawing/2014/main" id="{4D71968C-DBB6-2644-87A3-48D6FCFD647F}"/>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DC104A73-2CD4-40EC-B0B2-2DA742C3C010}"/>
              </a:ext>
            </a:extLst>
          </p:cNvPr>
          <p:cNvPicPr>
            <a:picLocks noChangeAspect="1"/>
          </p:cNvPicPr>
          <p:nvPr/>
        </p:nvPicPr>
        <p:blipFill>
          <a:blip r:embed="rId7"/>
          <a:stretch>
            <a:fillRect/>
          </a:stretch>
        </p:blipFill>
        <p:spPr>
          <a:xfrm>
            <a:off x="5181600" y="3120118"/>
            <a:ext cx="3733800" cy="3052084"/>
          </a:xfrm>
          <a:prstGeom prst="rect">
            <a:avLst/>
          </a:prstGeom>
        </p:spPr>
      </p:pic>
    </p:spTree>
    <p:extLst>
      <p:ext uri="{BB962C8B-B14F-4D97-AF65-F5344CB8AC3E}">
        <p14:creationId xmlns:p14="http://schemas.microsoft.com/office/powerpoint/2010/main" val="3033809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76200"/>
            <a:ext cx="8229600" cy="1600200"/>
          </a:xfrm>
        </p:spPr>
        <p:txBody>
          <a:bodyPr/>
          <a:lstStyle/>
          <a:p>
            <a:r>
              <a:rPr lang="en-US" dirty="0"/>
              <a:t>Term Investments</a:t>
            </a:r>
            <a:endParaRPr lang="en-CA"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012871881"/>
              </p:ext>
            </p:extLst>
          </p:nvPr>
        </p:nvGraphicFramePr>
        <p:xfrm>
          <a:off x="304800" y="1905000"/>
          <a:ext cx="5224462"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2"/>
          </p:nvPr>
        </p:nvSpPr>
        <p:spPr/>
        <p:txBody>
          <a:bodyPr/>
          <a:lstStyle/>
          <a:p>
            <a:pPr>
              <a:defRPr/>
            </a:pPr>
            <a:fld id="{1857E8BC-ABE9-4D03-9BEF-8656FFA04C3A}" type="slidenum">
              <a:rPr lang="en-US" smtClean="0"/>
              <a:pPr>
                <a:defRPr/>
              </a:pPr>
              <a:t>28</a:t>
            </a:fld>
            <a:endParaRPr lang="en-US"/>
          </a:p>
        </p:txBody>
      </p:sp>
      <p:sp>
        <p:nvSpPr>
          <p:cNvPr id="15" name="Text Box 4"/>
          <p:cNvSpPr txBox="1">
            <a:spLocks noChangeArrowheads="1"/>
          </p:cNvSpPr>
          <p:nvPr/>
        </p:nvSpPr>
        <p:spPr bwMode="auto">
          <a:xfrm>
            <a:off x="1524000" y="5518150"/>
            <a:ext cx="4343400" cy="523220"/>
          </a:xfrm>
          <a:prstGeom prst="rect">
            <a:avLst/>
          </a:prstGeom>
          <a:noFill/>
          <a:ln w="9525">
            <a:noFill/>
            <a:miter lim="800000"/>
            <a:headEnd/>
            <a:tailEnd/>
          </a:ln>
        </p:spPr>
        <p:txBody>
          <a:bodyPr wrap="square">
            <a:spAutoFit/>
          </a:bodyPr>
          <a:lstStyle/>
          <a:p>
            <a:pPr eaLnBrk="0" hangingPunct="0"/>
            <a:r>
              <a:rPr lang="en-US" sz="1400" dirty="0">
                <a:solidFill>
                  <a:srgbClr val="7F7F7F"/>
                </a:solidFill>
              </a:rPr>
              <a:t>Total Market Size:  $604BN </a:t>
            </a:r>
            <a:r>
              <a:rPr lang="en-US" sz="1400" dirty="0"/>
              <a:t> </a:t>
            </a:r>
            <a:endParaRPr lang="en-US" sz="1400" dirty="0">
              <a:solidFill>
                <a:srgbClr val="7F7F7F"/>
              </a:solidFill>
            </a:endParaRPr>
          </a:p>
          <a:p>
            <a:pPr eaLnBrk="0" hangingPunct="0"/>
            <a:r>
              <a:rPr lang="en-US" sz="1400" dirty="0">
                <a:solidFill>
                  <a:srgbClr val="7F7F7F"/>
                </a:solidFill>
              </a:rPr>
              <a:t>12 Month Growth: 15.4%   </a:t>
            </a:r>
            <a:endParaRPr lang="en-US" sz="1400" dirty="0"/>
          </a:p>
        </p:txBody>
      </p:sp>
      <p:sp>
        <p:nvSpPr>
          <p:cNvPr id="9" name="Rectangle 8"/>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7C21C58-FA6D-AF4A-92F2-E5EB5BDAA143}"/>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2" name="Rectangle 11">
            <a:extLst>
              <a:ext uri="{FF2B5EF4-FFF2-40B4-BE49-F238E27FC236}">
                <a16:creationId xmlns:a16="http://schemas.microsoft.com/office/drawing/2014/main" id="{76A9A2FF-6507-2F47-8AEF-8C639A0D3ACE}"/>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D924799-2EA9-4CF3-923F-53D276C65AEE}"/>
              </a:ext>
            </a:extLst>
          </p:cNvPr>
          <p:cNvPicPr>
            <a:picLocks noChangeAspect="1"/>
          </p:cNvPicPr>
          <p:nvPr/>
        </p:nvPicPr>
        <p:blipFill>
          <a:blip r:embed="rId4"/>
          <a:stretch>
            <a:fillRect/>
          </a:stretch>
        </p:blipFill>
        <p:spPr>
          <a:xfrm>
            <a:off x="4389631" y="3435323"/>
            <a:ext cx="4449569" cy="1528863"/>
          </a:xfrm>
          <a:prstGeom prst="rect">
            <a:avLst/>
          </a:prstGeom>
        </p:spPr>
      </p:pic>
    </p:spTree>
    <p:extLst>
      <p:ext uri="{BB962C8B-B14F-4D97-AF65-F5344CB8AC3E}">
        <p14:creationId xmlns:p14="http://schemas.microsoft.com/office/powerpoint/2010/main" val="2284784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5" name="Rectangle 2"/>
          <p:cNvSpPr>
            <a:spLocks noGrp="1" noChangeArrowheads="1"/>
          </p:cNvSpPr>
          <p:nvPr>
            <p:ph type="title"/>
          </p:nvPr>
        </p:nvSpPr>
        <p:spPr/>
        <p:txBody>
          <a:bodyPr>
            <a:normAutofit/>
          </a:bodyPr>
          <a:lstStyle/>
          <a:p>
            <a:pPr eaLnBrk="1" hangingPunct="1"/>
            <a:r>
              <a:rPr lang="en-US" dirty="0"/>
              <a:t>Banks in Canada</a:t>
            </a:r>
            <a:br>
              <a:rPr lang="en-US" dirty="0"/>
            </a:br>
            <a:r>
              <a:rPr lang="en-US" dirty="0"/>
              <a:t>Term Investments Market Sizing &gt;$1B </a:t>
            </a:r>
          </a:p>
        </p:txBody>
      </p:sp>
      <p:sp>
        <p:nvSpPr>
          <p:cNvPr id="765954" name="Slide Number Placeholder 4"/>
          <p:cNvSpPr>
            <a:spLocks noGrp="1"/>
          </p:cNvSpPr>
          <p:nvPr>
            <p:ph type="sldNum" sz="quarter" idx="12"/>
          </p:nvPr>
        </p:nvSpPr>
        <p:spPr>
          <a:noFill/>
          <a:ln>
            <a:miter lim="800000"/>
            <a:headEnd/>
            <a:tailEnd/>
          </a:ln>
        </p:spPr>
        <p:txBody>
          <a:bodyPr/>
          <a:lstStyle/>
          <a:p>
            <a:fld id="{8872ED8C-459A-4C96-8B82-4037D98302B4}" type="slidenum">
              <a:rPr lang="en-US" smtClean="0"/>
              <a:pPr/>
              <a:t>29</a:t>
            </a:fld>
            <a:endParaRPr lang="en-US"/>
          </a:p>
        </p:txBody>
      </p:sp>
      <p:sp>
        <p:nvSpPr>
          <p:cNvPr id="765956" name="TextBox 1"/>
          <p:cNvSpPr txBox="1">
            <a:spLocks noChangeArrowheads="1"/>
          </p:cNvSpPr>
          <p:nvPr/>
        </p:nvSpPr>
        <p:spPr bwMode="auto">
          <a:xfrm>
            <a:off x="6966114" y="457200"/>
            <a:ext cx="1549072"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7" name="Rectangle 6"/>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21A5EF30-C482-AD49-B37E-32201D0E4A0D}"/>
              </a:ext>
            </a:extLst>
          </p:cNvPr>
          <p:cNvGraphicFramePr>
            <a:graphicFrameLocks noGrp="1"/>
          </p:cNvGraphicFramePr>
          <p:nvPr>
            <p:extLst>
              <p:ext uri="{D42A27DB-BD31-4B8C-83A1-F6EECF244321}">
                <p14:modId xmlns:p14="http://schemas.microsoft.com/office/powerpoint/2010/main" val="2961179355"/>
              </p:ext>
            </p:extLst>
          </p:nvPr>
        </p:nvGraphicFramePr>
        <p:xfrm>
          <a:off x="514349" y="1755775"/>
          <a:ext cx="7226301" cy="4445000"/>
        </p:xfrm>
        <a:graphic>
          <a:graphicData uri="http://schemas.openxmlformats.org/drawingml/2006/table">
            <a:tbl>
              <a:tblPr/>
              <a:tblGrid>
                <a:gridCol w="3237078">
                  <a:extLst>
                    <a:ext uri="{9D8B030D-6E8A-4147-A177-3AD203B41FA5}">
                      <a16:colId xmlns:a16="http://schemas.microsoft.com/office/drawing/2014/main" val="2514004433"/>
                    </a:ext>
                  </a:extLst>
                </a:gridCol>
                <a:gridCol w="1132977">
                  <a:extLst>
                    <a:ext uri="{9D8B030D-6E8A-4147-A177-3AD203B41FA5}">
                      <a16:colId xmlns:a16="http://schemas.microsoft.com/office/drawing/2014/main" val="206229348"/>
                    </a:ext>
                  </a:extLst>
                </a:gridCol>
                <a:gridCol w="952082">
                  <a:extLst>
                    <a:ext uri="{9D8B030D-6E8A-4147-A177-3AD203B41FA5}">
                      <a16:colId xmlns:a16="http://schemas.microsoft.com/office/drawing/2014/main" val="2234540396"/>
                    </a:ext>
                  </a:extLst>
                </a:gridCol>
                <a:gridCol w="952082">
                  <a:extLst>
                    <a:ext uri="{9D8B030D-6E8A-4147-A177-3AD203B41FA5}">
                      <a16:colId xmlns:a16="http://schemas.microsoft.com/office/drawing/2014/main" val="186194742"/>
                    </a:ext>
                  </a:extLst>
                </a:gridCol>
                <a:gridCol w="952082">
                  <a:extLst>
                    <a:ext uri="{9D8B030D-6E8A-4147-A177-3AD203B41FA5}">
                      <a16:colId xmlns:a16="http://schemas.microsoft.com/office/drawing/2014/main" val="4173789283"/>
                    </a:ext>
                  </a:extLst>
                </a:gridCol>
              </a:tblGrid>
              <a:tr h="139700">
                <a:tc>
                  <a:txBody>
                    <a:bodyPr/>
                    <a:lstStyle/>
                    <a:p>
                      <a:pPr algn="ctr" fontAlgn="b"/>
                      <a:r>
                        <a:rPr lang="en-CA" sz="1000" b="1" i="0" u="none" strike="noStrike">
                          <a:effectLst/>
                          <a:latin typeface="Arial" panose="020B0604020202020204" pitchFamily="34" charset="0"/>
                        </a:rPr>
                        <a:t>Banks in Canada by Assets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4">
                  <a:txBody>
                    <a:bodyPr/>
                    <a:lstStyle/>
                    <a:p>
                      <a:pPr algn="ctr" fontAlgn="b"/>
                      <a:r>
                        <a:rPr lang="en-CA" sz="1000" b="1" i="0" u="none" strike="noStrike">
                          <a:solidFill>
                            <a:srgbClr val="FFFFFF"/>
                          </a:solidFill>
                          <a:effectLst/>
                          <a:latin typeface="Arial" panose="020B0604020202020204" pitchFamily="34" charset="0"/>
                        </a:rPr>
                        <a:t>Term Deposits</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407729232"/>
                  </a:ext>
                </a:extLst>
              </a:tr>
              <a:tr h="0">
                <a:tc rowSpan="2">
                  <a:txBody>
                    <a:bodyPr/>
                    <a:lstStyle/>
                    <a:p>
                      <a:pPr algn="ctr" fontAlgn="b"/>
                      <a:r>
                        <a:rPr lang="en-CA" sz="1000" b="1" i="0" u="none" strike="noStrike">
                          <a:effectLst/>
                          <a:latin typeface="Arial" panose="020B0604020202020204" pitchFamily="34" charset="0"/>
                        </a:rPr>
                        <a:t>Bank Name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923342289"/>
                  </a:ext>
                </a:extLst>
              </a:tr>
              <a:tr h="139700">
                <a:tc vMerge="1">
                  <a:txBody>
                    <a:bodyPr/>
                    <a:lstStyle/>
                    <a:p>
                      <a:endParaRPr lang="en-US"/>
                    </a:p>
                  </a:txBody>
                  <a:tcPr/>
                </a:tc>
                <a:tc>
                  <a:txBody>
                    <a:bodyPr/>
                    <a:lstStyle/>
                    <a:p>
                      <a:pPr algn="ctr" fontAlgn="ctr"/>
                      <a:r>
                        <a:rPr lang="en-CA" sz="1000" b="1" i="0" u="none" strike="noStrike">
                          <a:effectLst/>
                          <a:latin typeface="Arial" panose="020B0604020202020204" pitchFamily="34" charset="0"/>
                        </a:rPr>
                        <a:t>31-Oct-19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CA" sz="1000" b="1" i="0" u="none" strike="noStrike">
                          <a:effectLst/>
                          <a:latin typeface="Arial" panose="020B0604020202020204" pitchFamily="34" charset="0"/>
                        </a:rPr>
                        <a:t>5 Year CAGR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CA" sz="1000" b="1" i="0" u="none" strike="noStrike">
                          <a:effectLst/>
                          <a:latin typeface="Arial" panose="020B0604020202020204" pitchFamily="34" charset="0"/>
                        </a:rPr>
                        <a:t>12 Month Growth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CA" sz="1000" b="1" i="0" u="none" strike="noStrike">
                          <a:effectLst/>
                          <a:latin typeface="Arial" panose="020B0604020202020204" pitchFamily="34" charset="0"/>
                        </a:rPr>
                        <a:t>Oct 31, 2019 Share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9659753"/>
                  </a:ext>
                </a:extLst>
              </a:tr>
              <a:tr h="139700">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791930270"/>
                  </a:ext>
                </a:extLst>
              </a:tr>
              <a:tr h="139700">
                <a:tc>
                  <a:txBody>
                    <a:bodyPr/>
                    <a:lstStyle/>
                    <a:p>
                      <a:pPr algn="l" fontAlgn="b"/>
                      <a:r>
                        <a:rPr lang="en-CA" sz="1000" b="1" i="0" u="none" strike="noStrike">
                          <a:effectLst/>
                          <a:latin typeface="Arial" panose="020B0604020202020204" pitchFamily="34" charset="0"/>
                        </a:rPr>
                        <a:t>Total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0" i="0" u="none" strike="noStrike">
                          <a:effectLst/>
                          <a:latin typeface="Arial" panose="020B0604020202020204" pitchFamily="34" charset="0"/>
                        </a:rPr>
                        <a:t>       601,281,363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CA" sz="1000" b="1" i="0" u="none" strike="noStrike">
                          <a:solidFill>
                            <a:srgbClr val="9C0006"/>
                          </a:solidFill>
                          <a:effectLst/>
                          <a:latin typeface="Arial" panose="020B060402020202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10.6%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100.00%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984274958"/>
                  </a:ext>
                </a:extLst>
              </a:tr>
              <a:tr h="139700">
                <a:tc>
                  <a:txBody>
                    <a:bodyPr/>
                    <a:lstStyle/>
                    <a:p>
                      <a:pPr algn="l" fontAlgn="b"/>
                      <a:r>
                        <a:rPr lang="en-CA" sz="1000" b="1" i="0" u="none" strike="noStrike">
                          <a:effectLst/>
                          <a:latin typeface="Arial" panose="020B0604020202020204" pitchFamily="34" charset="0"/>
                        </a:rPr>
                        <a:t>Bank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410,658,598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solidFill>
                            <a:srgbClr val="9C0006"/>
                          </a:solidFill>
                          <a:effectLst/>
                          <a:latin typeface="Arial" panose="020B0604020202020204" pitchFamily="34" charset="0"/>
                        </a:rPr>
                        <a:t>-24.6%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12.6%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68.30%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918928684"/>
                  </a:ext>
                </a:extLst>
              </a:tr>
              <a:tr h="139700">
                <a:tc>
                  <a:txBody>
                    <a:bodyPr/>
                    <a:lstStyle/>
                    <a:p>
                      <a:pPr algn="l" fontAlgn="b"/>
                      <a:r>
                        <a:rPr lang="en-CA" sz="1000" b="0" i="0" u="none" strike="noStrike">
                          <a:solidFill>
                            <a:srgbClr val="000000"/>
                          </a:solidFill>
                          <a:effectLst/>
                          <a:latin typeface="Arial" panose="020B0604020202020204" pitchFamily="34" charset="0"/>
                        </a:rPr>
                        <a:t>Royal Bank of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76,278,142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12.69%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1803190"/>
                  </a:ext>
                </a:extLst>
              </a:tr>
              <a:tr h="139700">
                <a:tc>
                  <a:txBody>
                    <a:bodyPr/>
                    <a:lstStyle/>
                    <a:p>
                      <a:pPr algn="l" fontAlgn="b"/>
                      <a:r>
                        <a:rPr lang="en-CA" sz="1000" b="0" i="0" u="none" strike="noStrike">
                          <a:solidFill>
                            <a:srgbClr val="000000"/>
                          </a:solidFill>
                          <a:effectLst/>
                          <a:latin typeface="Arial" panose="020B0604020202020204" pitchFamily="34" charset="0"/>
                        </a:rPr>
                        <a:t>Bank of Nova Scotia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67,310,378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effectLst/>
                          <a:latin typeface="Arial" panose="020B0604020202020204" pitchFamily="34" charset="0"/>
                        </a:rPr>
                        <a:t>11.3%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11.19%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8116746"/>
                  </a:ext>
                </a:extLst>
              </a:tr>
              <a:tr h="139700">
                <a:tc>
                  <a:txBody>
                    <a:bodyPr/>
                    <a:lstStyle/>
                    <a:p>
                      <a:pPr algn="l" fontAlgn="b"/>
                      <a:r>
                        <a:rPr lang="en-CA" sz="1000" b="0" i="0" u="none" strike="noStrike">
                          <a:solidFill>
                            <a:srgbClr val="000000"/>
                          </a:solidFill>
                          <a:effectLst/>
                          <a:latin typeface="Arial" panose="020B0604020202020204" pitchFamily="34" charset="0"/>
                        </a:rPr>
                        <a:t>Bank of Montreal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55,085,105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9.16%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13647921"/>
                  </a:ext>
                </a:extLst>
              </a:tr>
              <a:tr h="139700">
                <a:tc>
                  <a:txBody>
                    <a:bodyPr/>
                    <a:lstStyle/>
                    <a:p>
                      <a:pPr algn="l" fontAlgn="b"/>
                      <a:r>
                        <a:rPr lang="en-CA" sz="1000" b="0" i="0" u="none" strike="noStrike">
                          <a:solidFill>
                            <a:srgbClr val="000000"/>
                          </a:solidFill>
                          <a:effectLst/>
                          <a:latin typeface="Arial" panose="020B0604020202020204" pitchFamily="34" charset="0"/>
                        </a:rPr>
                        <a:t>Canadian Imperial Bank of Commerce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52,452,478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8.72%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7818298"/>
                  </a:ext>
                </a:extLst>
              </a:tr>
              <a:tr h="139700">
                <a:tc>
                  <a:txBody>
                    <a:bodyPr/>
                    <a:lstStyle/>
                    <a:p>
                      <a:pPr algn="l" fontAlgn="b"/>
                      <a:r>
                        <a:rPr lang="en-CA" sz="1000" b="0" i="0" u="none" strike="noStrike">
                          <a:solidFill>
                            <a:srgbClr val="000000"/>
                          </a:solidFill>
                          <a:effectLst/>
                          <a:latin typeface="Arial" panose="020B0604020202020204" pitchFamily="34" charset="0"/>
                        </a:rPr>
                        <a:t>Toronto Dominion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48,821,561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8.12%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2514783"/>
                  </a:ext>
                </a:extLst>
              </a:tr>
              <a:tr h="139700">
                <a:tc>
                  <a:txBody>
                    <a:bodyPr/>
                    <a:lstStyle/>
                    <a:p>
                      <a:pPr algn="l" fontAlgn="b"/>
                      <a:r>
                        <a:rPr lang="en-CA" sz="1000" b="0" i="0" u="none" strike="noStrike">
                          <a:solidFill>
                            <a:srgbClr val="000000"/>
                          </a:solidFill>
                          <a:effectLst/>
                          <a:latin typeface="Arial" panose="020B0604020202020204" pitchFamily="34" charset="0"/>
                        </a:rPr>
                        <a:t>National Bank of Canada</a:t>
                      </a:r>
                      <a:r>
                        <a:rPr lang="en-CA" sz="1000" b="0" i="0" u="none" strike="sngStrike">
                          <a:solidFill>
                            <a:srgbClr val="000000"/>
                          </a:solidFill>
                          <a:effectLst/>
                          <a:latin typeface="Arial" panose="020B0604020202020204" pitchFamily="34" charset="0"/>
                        </a:rPr>
                        <a:t> </a:t>
                      </a:r>
                      <a:endParaRPr lang="en-CA"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25,627,107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4.26%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983282"/>
                  </a:ext>
                </a:extLst>
              </a:tr>
              <a:tr h="139700">
                <a:tc>
                  <a:txBody>
                    <a:bodyPr/>
                    <a:lstStyle/>
                    <a:p>
                      <a:pPr algn="l" fontAlgn="b"/>
                      <a:r>
                        <a:rPr lang="en-CA" sz="1000" b="0" i="0" u="none" strike="noStrike">
                          <a:solidFill>
                            <a:srgbClr val="000000"/>
                          </a:solidFill>
                          <a:effectLst/>
                          <a:latin typeface="Arial" panose="020B0604020202020204" pitchFamily="34" charset="0"/>
                        </a:rPr>
                        <a:t>Laurentian Bank of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15,614,263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2.60%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3614838"/>
                  </a:ext>
                </a:extLst>
              </a:tr>
              <a:tr h="139700">
                <a:tc>
                  <a:txBody>
                    <a:bodyPr/>
                    <a:lstStyle/>
                    <a:p>
                      <a:pPr algn="l" fontAlgn="b"/>
                      <a:r>
                        <a:rPr lang="en-CA" sz="1000" b="0" i="0" u="none" strike="noStrike">
                          <a:solidFill>
                            <a:srgbClr val="000000"/>
                          </a:solidFill>
                          <a:effectLst/>
                          <a:latin typeface="Arial" panose="020B0604020202020204" pitchFamily="34" charset="0"/>
                        </a:rPr>
                        <a:t>HSBC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13,417,865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23.4%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2.23%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2943987"/>
                  </a:ext>
                </a:extLst>
              </a:tr>
              <a:tr h="139700">
                <a:tc>
                  <a:txBody>
                    <a:bodyPr/>
                    <a:lstStyle/>
                    <a:p>
                      <a:pPr algn="l" fontAlgn="b"/>
                      <a:r>
                        <a:rPr lang="en-CA" sz="1000" b="0" i="0" u="none" strike="noStrike">
                          <a:solidFill>
                            <a:srgbClr val="000000"/>
                          </a:solidFill>
                          <a:effectLst/>
                          <a:latin typeface="Arial" panose="020B0604020202020204" pitchFamily="34" charset="0"/>
                        </a:rPr>
                        <a:t>Equitable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11,479,676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effectLst/>
                          <a:latin typeface="Arial" panose="020B0604020202020204" pitchFamily="34" charset="0"/>
                        </a:rPr>
                        <a:t>12.2%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97239945"/>
                  </a:ext>
                </a:extLst>
              </a:tr>
              <a:tr h="139700">
                <a:tc>
                  <a:txBody>
                    <a:bodyPr/>
                    <a:lstStyle/>
                    <a:p>
                      <a:pPr algn="l" fontAlgn="b"/>
                      <a:r>
                        <a:rPr lang="en-CA" sz="1000" b="0" i="0" u="none" strike="noStrike">
                          <a:solidFill>
                            <a:srgbClr val="000000"/>
                          </a:solidFill>
                          <a:effectLst/>
                          <a:latin typeface="Arial" panose="020B0604020202020204" pitchFamily="34" charset="0"/>
                        </a:rPr>
                        <a:t>Canadian Western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10,755,351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6140900"/>
                  </a:ext>
                </a:extLst>
              </a:tr>
              <a:tr h="139700">
                <a:tc>
                  <a:txBody>
                    <a:bodyPr/>
                    <a:lstStyle/>
                    <a:p>
                      <a:pPr algn="l" fontAlgn="b"/>
                      <a:r>
                        <a:rPr lang="en-CA" sz="1000" b="1" i="0" u="none" strike="noStrike">
                          <a:solidFill>
                            <a:srgbClr val="000000"/>
                          </a:solidFill>
                          <a:effectLst/>
                          <a:latin typeface="Arial" panose="020B0604020202020204" pitchFamily="34" charset="0"/>
                        </a:rPr>
                        <a:t>Tangerine Bank (included in BNS)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CA" sz="1000" b="0" i="0" u="none" strike="noStrike">
                          <a:effectLst/>
                          <a:latin typeface="Arial" panose="020B0604020202020204" pitchFamily="34" charset="0"/>
                        </a:rPr>
                        <a:t>8,321,728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1.38%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8941073"/>
                  </a:ext>
                </a:extLst>
              </a:tr>
              <a:tr h="139700">
                <a:tc>
                  <a:txBody>
                    <a:bodyPr/>
                    <a:lstStyle/>
                    <a:p>
                      <a:pPr algn="l" fontAlgn="b"/>
                      <a:r>
                        <a:rPr lang="en-CA" sz="1000" b="0" i="0" u="none" strike="noStrike">
                          <a:effectLst/>
                          <a:latin typeface="Arial" panose="020B0604020202020204" pitchFamily="34" charset="0"/>
                        </a:rPr>
                        <a:t>Coast Capital Federal Credit Union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5,486,064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0061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CA" sz="1000" b="1" i="0" u="none" strike="noStrike">
                          <a:effectLst/>
                          <a:latin typeface="Arial" panose="020B0604020202020204" pitchFamily="34" charset="0"/>
                        </a:rPr>
                        <a:t>#DIV/0!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0.91%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40434293"/>
                  </a:ext>
                </a:extLst>
              </a:tr>
              <a:tr h="139700">
                <a:tc>
                  <a:txBody>
                    <a:bodyPr/>
                    <a:lstStyle/>
                    <a:p>
                      <a:pPr algn="l" fontAlgn="b"/>
                      <a:r>
                        <a:rPr lang="en-CA" sz="1000" b="0" i="0" u="none" strike="noStrike">
                          <a:solidFill>
                            <a:srgbClr val="000000"/>
                          </a:solidFill>
                          <a:effectLst/>
                          <a:latin typeface="Arial" panose="020B0604020202020204" pitchFamily="34" charset="0"/>
                        </a:rPr>
                        <a:t>Manulife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4,400,257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2964367"/>
                  </a:ext>
                </a:extLst>
              </a:tr>
              <a:tr h="139700">
                <a:tc>
                  <a:txBody>
                    <a:bodyPr/>
                    <a:lstStyle/>
                    <a:p>
                      <a:pPr algn="l" fontAlgn="b"/>
                      <a:r>
                        <a:rPr lang="en-CA" sz="1000" b="1" i="0" u="none" strike="noStrike">
                          <a:solidFill>
                            <a:srgbClr val="000000"/>
                          </a:solidFill>
                          <a:effectLst/>
                          <a:latin typeface="Arial" panose="020B0604020202020204" pitchFamily="34" charset="0"/>
                        </a:rPr>
                        <a:t>B2B Bank (included in Laurentian)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CA" sz="1000" b="0" i="0" u="none" strike="noStrike">
                          <a:effectLst/>
                          <a:latin typeface="Arial" panose="020B0604020202020204" pitchFamily="34" charset="0"/>
                        </a:rPr>
                        <a:t>3,469,675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179429"/>
                  </a:ext>
                </a:extLst>
              </a:tr>
              <a:tr h="139700">
                <a:tc>
                  <a:txBody>
                    <a:bodyPr/>
                    <a:lstStyle/>
                    <a:p>
                      <a:pPr algn="l" fontAlgn="b"/>
                      <a:r>
                        <a:rPr lang="en-CA" sz="1000" b="0" i="0" u="none" strike="noStrike">
                          <a:solidFill>
                            <a:srgbClr val="000000"/>
                          </a:solidFill>
                          <a:effectLst/>
                          <a:latin typeface="Arial" panose="020B0604020202020204" pitchFamily="34" charset="0"/>
                        </a:rPr>
                        <a:t>Home Equity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3,153,886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21.2%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8367205"/>
                  </a:ext>
                </a:extLst>
              </a:tr>
              <a:tr h="139700">
                <a:tc>
                  <a:txBody>
                    <a:bodyPr/>
                    <a:lstStyle/>
                    <a:p>
                      <a:pPr algn="l" fontAlgn="b"/>
                      <a:r>
                        <a:rPr lang="en-CA" sz="1000" b="0" i="0" u="none" strike="noStrike">
                          <a:solidFill>
                            <a:srgbClr val="000000"/>
                          </a:solidFill>
                          <a:effectLst/>
                          <a:latin typeface="Arial" panose="020B0604020202020204" pitchFamily="34" charset="0"/>
                        </a:rPr>
                        <a:t>Concentra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2,828,736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0061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-12.7%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67889047"/>
                  </a:ext>
                </a:extLst>
              </a:tr>
              <a:tr h="139700">
                <a:tc>
                  <a:txBody>
                    <a:bodyPr/>
                    <a:lstStyle/>
                    <a:p>
                      <a:pPr algn="l" fontAlgn="b"/>
                      <a:r>
                        <a:rPr lang="en-CA" sz="1000" b="0" i="0" u="none" strike="noStrike">
                          <a:solidFill>
                            <a:srgbClr val="000000"/>
                          </a:solidFill>
                          <a:effectLst/>
                          <a:latin typeface="Arial" panose="020B0604020202020204" pitchFamily="34" charset="0"/>
                        </a:rPr>
                        <a:t>Home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2,549,809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61.2%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3098945"/>
                  </a:ext>
                </a:extLst>
              </a:tr>
              <a:tr h="139700">
                <a:tc>
                  <a:txBody>
                    <a:bodyPr/>
                    <a:lstStyle/>
                    <a:p>
                      <a:pPr algn="l" fontAlgn="b"/>
                      <a:r>
                        <a:rPr lang="en-CA" sz="1000" b="0" i="0" u="none" strike="noStrike">
                          <a:solidFill>
                            <a:srgbClr val="000000"/>
                          </a:solidFill>
                          <a:effectLst/>
                          <a:latin typeface="Arial" panose="020B0604020202020204" pitchFamily="34" charset="0"/>
                        </a:rPr>
                        <a:t>ICICI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2,288,190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6782097"/>
                  </a:ext>
                </a:extLst>
              </a:tr>
              <a:tr h="139700">
                <a:tc>
                  <a:txBody>
                    <a:bodyPr/>
                    <a:lstStyle/>
                    <a:p>
                      <a:pPr algn="l" fontAlgn="b"/>
                      <a:r>
                        <a:rPr lang="en-CA" sz="1000" b="0" i="0" u="none" strike="noStrike">
                          <a:solidFill>
                            <a:srgbClr val="000000"/>
                          </a:solidFill>
                          <a:effectLst/>
                          <a:latin typeface="Arial" panose="020B0604020202020204" pitchFamily="34" charset="0"/>
                        </a:rPr>
                        <a:t>Canadian Tire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2,040,452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0477323"/>
                  </a:ext>
                </a:extLst>
              </a:tr>
              <a:tr h="139700">
                <a:tc>
                  <a:txBody>
                    <a:bodyPr/>
                    <a:lstStyle/>
                    <a:p>
                      <a:pPr algn="l" fontAlgn="b"/>
                      <a:r>
                        <a:rPr lang="en-CA" sz="1000" b="0" i="0" u="none" strike="noStrike">
                          <a:solidFill>
                            <a:srgbClr val="000000"/>
                          </a:solidFill>
                          <a:effectLst/>
                          <a:latin typeface="Arial" panose="020B0604020202020204" pitchFamily="34" charset="0"/>
                        </a:rPr>
                        <a:t>Haventree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CA" sz="1000" b="0" i="0" u="none" strike="noStrike">
                          <a:effectLst/>
                          <a:latin typeface="Arial" panose="020B0604020202020204" pitchFamily="34" charset="0"/>
                        </a:rPr>
                        <a:t>1,794,447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#DIV/0!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2471298"/>
                  </a:ext>
                </a:extLst>
              </a:tr>
              <a:tr h="139700">
                <a:tc>
                  <a:txBody>
                    <a:bodyPr/>
                    <a:lstStyle/>
                    <a:p>
                      <a:pPr algn="l" fontAlgn="b"/>
                      <a:r>
                        <a:rPr lang="en-CA" sz="1000" b="0" i="0" u="none" strike="noStrike">
                          <a:solidFill>
                            <a:srgbClr val="000000"/>
                          </a:solidFill>
                          <a:effectLst/>
                          <a:latin typeface="Arial" panose="020B0604020202020204" pitchFamily="34" charset="0"/>
                        </a:rPr>
                        <a:t>General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1,585,213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9658029"/>
                  </a:ext>
                </a:extLst>
              </a:tr>
              <a:tr h="139700">
                <a:tc>
                  <a:txBody>
                    <a:bodyPr/>
                    <a:lstStyle/>
                    <a:p>
                      <a:pPr algn="l" fontAlgn="b"/>
                      <a:r>
                        <a:rPr lang="en-CA" sz="1000" b="0" i="0" u="none" strike="noStrike">
                          <a:effectLst/>
                          <a:latin typeface="Arial" panose="020B0604020202020204" pitchFamily="34" charset="0"/>
                        </a:rPr>
                        <a:t>Caisse Populaire Acadienne Ltee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1,288,139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#DIV/0!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1782429"/>
                  </a:ext>
                </a:extLst>
              </a:tr>
              <a:tr h="139700">
                <a:tc>
                  <a:txBody>
                    <a:bodyPr/>
                    <a:lstStyle/>
                    <a:p>
                      <a:pPr algn="l" fontAlgn="b"/>
                      <a:r>
                        <a:rPr lang="en-CA" sz="1000" b="0" i="0" u="none" strike="noStrike">
                          <a:solidFill>
                            <a:srgbClr val="000000"/>
                          </a:solidFill>
                          <a:effectLst/>
                          <a:latin typeface="Arial" panose="020B0604020202020204" pitchFamily="34" charset="0"/>
                        </a:rPr>
                        <a:t>Presidents Choice Bank (Credit Card Only)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1,278,561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30.4%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dirty="0">
                          <a:effectLst/>
                          <a:latin typeface="Arial" panose="020B0604020202020204" pitchFamily="34" charset="0"/>
                        </a:rPr>
                        <a:t>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8833714"/>
                  </a:ext>
                </a:extLst>
              </a:tr>
            </a:tbl>
          </a:graphicData>
        </a:graphic>
      </p:graphicFrame>
      <p:sp>
        <p:nvSpPr>
          <p:cNvPr id="8" name="Rectangle 7">
            <a:extLst>
              <a:ext uri="{FF2B5EF4-FFF2-40B4-BE49-F238E27FC236}">
                <a16:creationId xmlns:a16="http://schemas.microsoft.com/office/drawing/2014/main" id="{B606A798-F014-5148-BDF2-8ABAD1442790}"/>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Total Personal Market</a:t>
            </a:r>
            <a:endParaRPr lang="en-CA" dirty="0"/>
          </a:p>
        </p:txBody>
      </p:sp>
      <p:graphicFrame>
        <p:nvGraphicFramePr>
          <p:cNvPr id="13" name="Content Placeholder 12">
            <a:extLst>
              <a:ext uri="{FF2B5EF4-FFF2-40B4-BE49-F238E27FC236}">
                <a16:creationId xmlns:a16="http://schemas.microsoft.com/office/drawing/2014/main" id="{1C621B30-2A3A-0340-92E1-EEFEE0759465}"/>
              </a:ext>
            </a:extLst>
          </p:cNvPr>
          <p:cNvGraphicFramePr>
            <a:graphicFrameLocks noGrp="1"/>
          </p:cNvGraphicFramePr>
          <p:nvPr>
            <p:ph idx="1"/>
            <p:extLst>
              <p:ext uri="{D42A27DB-BD31-4B8C-83A1-F6EECF244321}">
                <p14:modId xmlns:p14="http://schemas.microsoft.com/office/powerpoint/2010/main" val="4157307012"/>
              </p:ext>
            </p:extLst>
          </p:nvPr>
        </p:nvGraphicFramePr>
        <p:xfrm>
          <a:off x="32657" y="1842279"/>
          <a:ext cx="5181600" cy="3567921"/>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2"/>
          </p:nvPr>
        </p:nvSpPr>
        <p:spPr/>
        <p:txBody>
          <a:bodyPr/>
          <a:lstStyle/>
          <a:p>
            <a:pPr>
              <a:defRPr/>
            </a:pPr>
            <a:fld id="{1857E8BC-ABE9-4D03-9BEF-8656FFA04C3A}" type="slidenum">
              <a:rPr lang="en-US" smtClean="0"/>
              <a:pPr>
                <a:defRPr/>
              </a:pPr>
              <a:t>3</a:t>
            </a:fld>
            <a:endParaRPr lang="en-US" dirty="0"/>
          </a:p>
        </p:txBody>
      </p:sp>
      <p:sp>
        <p:nvSpPr>
          <p:cNvPr id="3" name="TextBox 2"/>
          <p:cNvSpPr txBox="1"/>
          <p:nvPr/>
        </p:nvSpPr>
        <p:spPr>
          <a:xfrm>
            <a:off x="5543366" y="1170801"/>
            <a:ext cx="2895600" cy="276999"/>
          </a:xfrm>
          <a:prstGeom prst="rect">
            <a:avLst/>
          </a:prstGeom>
          <a:noFill/>
        </p:spPr>
        <p:txBody>
          <a:bodyPr wrap="square" rtlCol="0">
            <a:spAutoFit/>
          </a:bodyPr>
          <a:lstStyle/>
          <a:p>
            <a:endParaRPr lang="en-CA" dirty="0"/>
          </a:p>
        </p:txBody>
      </p:sp>
      <p:sp>
        <p:nvSpPr>
          <p:cNvPr id="2" name="TextBox 1"/>
          <p:cNvSpPr txBox="1"/>
          <p:nvPr/>
        </p:nvSpPr>
        <p:spPr>
          <a:xfrm>
            <a:off x="914400" y="5562600"/>
            <a:ext cx="2971800" cy="461665"/>
          </a:xfrm>
          <a:prstGeom prst="rect">
            <a:avLst/>
          </a:prstGeom>
          <a:noFill/>
        </p:spPr>
        <p:txBody>
          <a:bodyPr wrap="square" rtlCol="0">
            <a:spAutoFit/>
          </a:bodyPr>
          <a:lstStyle/>
          <a:p>
            <a:r>
              <a:rPr lang="en-CA" dirty="0">
                <a:solidFill>
                  <a:srgbClr val="7F7F7F"/>
                </a:solidFill>
              </a:rPr>
              <a:t>Mutual Funds not included as breakdown by sector not available</a:t>
            </a:r>
          </a:p>
        </p:txBody>
      </p:sp>
      <p:sp>
        <p:nvSpPr>
          <p:cNvPr id="5" name="TextBox 4">
            <a:extLst>
              <a:ext uri="{FF2B5EF4-FFF2-40B4-BE49-F238E27FC236}">
                <a16:creationId xmlns:a16="http://schemas.microsoft.com/office/drawing/2014/main" id="{29936F9C-9198-714F-AFC9-D095F744A713}"/>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4" name="Picture 3">
            <a:extLst>
              <a:ext uri="{FF2B5EF4-FFF2-40B4-BE49-F238E27FC236}">
                <a16:creationId xmlns:a16="http://schemas.microsoft.com/office/drawing/2014/main" id="{C3A4B37E-A925-442E-A7AA-FB1AEE8FD9B4}"/>
              </a:ext>
            </a:extLst>
          </p:cNvPr>
          <p:cNvPicPr>
            <a:picLocks noChangeAspect="1"/>
          </p:cNvPicPr>
          <p:nvPr/>
        </p:nvPicPr>
        <p:blipFill>
          <a:blip r:embed="rId4"/>
          <a:stretch>
            <a:fillRect/>
          </a:stretch>
        </p:blipFill>
        <p:spPr>
          <a:xfrm>
            <a:off x="5523724" y="1828800"/>
            <a:ext cx="3391676" cy="2108661"/>
          </a:xfrm>
          <a:prstGeom prst="rect">
            <a:avLst/>
          </a:prstGeom>
        </p:spPr>
      </p:pic>
      <p:pic>
        <p:nvPicPr>
          <p:cNvPr id="6" name="Picture 5">
            <a:extLst>
              <a:ext uri="{FF2B5EF4-FFF2-40B4-BE49-F238E27FC236}">
                <a16:creationId xmlns:a16="http://schemas.microsoft.com/office/drawing/2014/main" id="{641E6CE0-139C-4507-AFF7-BBB10173E5A6}"/>
              </a:ext>
            </a:extLst>
          </p:cNvPr>
          <p:cNvPicPr>
            <a:picLocks noChangeAspect="1"/>
          </p:cNvPicPr>
          <p:nvPr/>
        </p:nvPicPr>
        <p:blipFill>
          <a:blip r:embed="rId5"/>
          <a:stretch>
            <a:fillRect/>
          </a:stretch>
        </p:blipFill>
        <p:spPr>
          <a:xfrm>
            <a:off x="4736255" y="4038601"/>
            <a:ext cx="4179145" cy="2133599"/>
          </a:xfrm>
          <a:prstGeom prst="rect">
            <a:avLst/>
          </a:prstGeom>
        </p:spPr>
      </p:pic>
    </p:spTree>
    <p:extLst>
      <p:ext uri="{BB962C8B-B14F-4D97-AF65-F5344CB8AC3E}">
        <p14:creationId xmlns:p14="http://schemas.microsoft.com/office/powerpoint/2010/main" val="204448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Slide Number Placeholder 4"/>
          <p:cNvSpPr>
            <a:spLocks noGrp="1"/>
          </p:cNvSpPr>
          <p:nvPr>
            <p:ph type="sldNum" sz="quarter" idx="12"/>
          </p:nvPr>
        </p:nvSpPr>
        <p:spPr>
          <a:noFill/>
          <a:ln>
            <a:miter lim="800000"/>
            <a:headEnd/>
            <a:tailEnd/>
          </a:ln>
        </p:spPr>
        <p:txBody>
          <a:bodyPr/>
          <a:lstStyle/>
          <a:p>
            <a:fld id="{8CD14123-DB2A-47BC-AD00-3F312AFF3B55}" type="slidenum">
              <a:rPr lang="en-US" smtClean="0"/>
              <a:pPr/>
              <a:t>30</a:t>
            </a:fld>
            <a:endParaRPr lang="en-US"/>
          </a:p>
        </p:txBody>
      </p:sp>
      <p:sp>
        <p:nvSpPr>
          <p:cNvPr id="768003" name="Rectangle 4"/>
          <p:cNvSpPr>
            <a:spLocks noChangeArrowheads="1"/>
          </p:cNvSpPr>
          <p:nvPr/>
        </p:nvSpPr>
        <p:spPr bwMode="auto">
          <a:xfrm>
            <a:off x="848627" y="380997"/>
            <a:ext cx="8001000" cy="1216025"/>
          </a:xfrm>
          <a:prstGeom prst="rect">
            <a:avLst/>
          </a:prstGeom>
          <a:noFill/>
          <a:ln w="9525">
            <a:noFill/>
            <a:miter lim="800000"/>
            <a:headEnd/>
            <a:tailEnd/>
          </a:ln>
        </p:spPr>
        <p:txBody>
          <a:bodyPr anchor="b"/>
          <a:lstStyle/>
          <a:p>
            <a:r>
              <a:rPr lang="en-US" sz="2400" dirty="0">
                <a:solidFill>
                  <a:schemeClr val="tx2"/>
                </a:solidFill>
                <a:latin typeface="+mn-lt"/>
              </a:rPr>
              <a:t>Banks in Canada</a:t>
            </a:r>
            <a:br>
              <a:rPr lang="en-US" sz="2400" dirty="0">
                <a:solidFill>
                  <a:schemeClr val="tx2"/>
                </a:solidFill>
                <a:latin typeface="+mn-lt"/>
              </a:rPr>
            </a:br>
            <a:r>
              <a:rPr lang="en-US" sz="2400" dirty="0">
                <a:solidFill>
                  <a:schemeClr val="tx2"/>
                </a:solidFill>
                <a:latin typeface="+mn-lt"/>
              </a:rPr>
              <a:t>Term Investments Market Sizing &lt;$1B </a:t>
            </a:r>
          </a:p>
        </p:txBody>
      </p:sp>
      <p:sp>
        <p:nvSpPr>
          <p:cNvPr id="768004" name="TextBox 5"/>
          <p:cNvSpPr txBox="1">
            <a:spLocks noChangeArrowheads="1"/>
          </p:cNvSpPr>
          <p:nvPr/>
        </p:nvSpPr>
        <p:spPr bwMode="auto">
          <a:xfrm>
            <a:off x="6966114" y="457200"/>
            <a:ext cx="1549072"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6" name="Rectangle 5"/>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04CA4A04-ADDE-A240-89DA-C3F29140CAE2}"/>
              </a:ext>
            </a:extLst>
          </p:cNvPr>
          <p:cNvGraphicFramePr>
            <a:graphicFrameLocks noGrp="1"/>
          </p:cNvGraphicFramePr>
          <p:nvPr>
            <p:extLst>
              <p:ext uri="{D42A27DB-BD31-4B8C-83A1-F6EECF244321}">
                <p14:modId xmlns:p14="http://schemas.microsoft.com/office/powerpoint/2010/main" val="3853189256"/>
              </p:ext>
            </p:extLst>
          </p:nvPr>
        </p:nvGraphicFramePr>
        <p:xfrm>
          <a:off x="840911" y="1752600"/>
          <a:ext cx="7226301" cy="3835400"/>
        </p:xfrm>
        <a:graphic>
          <a:graphicData uri="http://schemas.openxmlformats.org/drawingml/2006/table">
            <a:tbl>
              <a:tblPr/>
              <a:tblGrid>
                <a:gridCol w="3237078">
                  <a:extLst>
                    <a:ext uri="{9D8B030D-6E8A-4147-A177-3AD203B41FA5}">
                      <a16:colId xmlns:a16="http://schemas.microsoft.com/office/drawing/2014/main" val="823059650"/>
                    </a:ext>
                  </a:extLst>
                </a:gridCol>
                <a:gridCol w="1132977">
                  <a:extLst>
                    <a:ext uri="{9D8B030D-6E8A-4147-A177-3AD203B41FA5}">
                      <a16:colId xmlns:a16="http://schemas.microsoft.com/office/drawing/2014/main" val="1358423633"/>
                    </a:ext>
                  </a:extLst>
                </a:gridCol>
                <a:gridCol w="952082">
                  <a:extLst>
                    <a:ext uri="{9D8B030D-6E8A-4147-A177-3AD203B41FA5}">
                      <a16:colId xmlns:a16="http://schemas.microsoft.com/office/drawing/2014/main" val="2610600380"/>
                    </a:ext>
                  </a:extLst>
                </a:gridCol>
                <a:gridCol w="952082">
                  <a:extLst>
                    <a:ext uri="{9D8B030D-6E8A-4147-A177-3AD203B41FA5}">
                      <a16:colId xmlns:a16="http://schemas.microsoft.com/office/drawing/2014/main" val="4103481001"/>
                    </a:ext>
                  </a:extLst>
                </a:gridCol>
                <a:gridCol w="952082">
                  <a:extLst>
                    <a:ext uri="{9D8B030D-6E8A-4147-A177-3AD203B41FA5}">
                      <a16:colId xmlns:a16="http://schemas.microsoft.com/office/drawing/2014/main" val="1464788052"/>
                    </a:ext>
                  </a:extLst>
                </a:gridCol>
              </a:tblGrid>
              <a:tr h="139700">
                <a:tc>
                  <a:txBody>
                    <a:bodyPr/>
                    <a:lstStyle/>
                    <a:p>
                      <a:pPr algn="ctr" fontAlgn="b"/>
                      <a:r>
                        <a:rPr lang="en-CA" sz="1000" b="1" i="0" u="none" strike="noStrike">
                          <a:effectLst/>
                          <a:latin typeface="Arial" panose="020B0604020202020204" pitchFamily="34" charset="0"/>
                        </a:rPr>
                        <a:t>Banks in Canada by Assets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4">
                  <a:txBody>
                    <a:bodyPr/>
                    <a:lstStyle/>
                    <a:p>
                      <a:pPr algn="ctr" fontAlgn="b"/>
                      <a:r>
                        <a:rPr lang="en-CA" sz="1000" b="1" i="0" u="none" strike="noStrike">
                          <a:solidFill>
                            <a:srgbClr val="FFFFFF"/>
                          </a:solidFill>
                          <a:effectLst/>
                          <a:latin typeface="Arial" panose="020B0604020202020204" pitchFamily="34" charset="0"/>
                        </a:rPr>
                        <a:t>Term Deposits</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832032125"/>
                  </a:ext>
                </a:extLst>
              </a:tr>
              <a:tr h="0">
                <a:tc rowSpan="2">
                  <a:txBody>
                    <a:bodyPr/>
                    <a:lstStyle/>
                    <a:p>
                      <a:pPr algn="ctr" fontAlgn="b"/>
                      <a:r>
                        <a:rPr lang="en-CA" sz="1000" b="1" i="0" u="none" strike="noStrike">
                          <a:effectLst/>
                          <a:latin typeface="Arial" panose="020B0604020202020204" pitchFamily="34" charset="0"/>
                        </a:rPr>
                        <a:t>Bank Name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728922917"/>
                  </a:ext>
                </a:extLst>
              </a:tr>
              <a:tr h="139700">
                <a:tc vMerge="1">
                  <a:txBody>
                    <a:bodyPr/>
                    <a:lstStyle/>
                    <a:p>
                      <a:endParaRPr lang="en-US"/>
                    </a:p>
                  </a:txBody>
                  <a:tcPr/>
                </a:tc>
                <a:tc>
                  <a:txBody>
                    <a:bodyPr/>
                    <a:lstStyle/>
                    <a:p>
                      <a:pPr algn="ctr" fontAlgn="ctr"/>
                      <a:r>
                        <a:rPr lang="en-CA" sz="1000" b="1" i="0" u="none" strike="noStrike">
                          <a:effectLst/>
                          <a:latin typeface="Arial" panose="020B0604020202020204" pitchFamily="34" charset="0"/>
                        </a:rPr>
                        <a:t>31-Oct-19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CA" sz="1000" b="1" i="0" u="none" strike="noStrike">
                          <a:effectLst/>
                          <a:latin typeface="Arial" panose="020B0604020202020204" pitchFamily="34" charset="0"/>
                        </a:rPr>
                        <a:t>5 Year CAGR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CA" sz="1000" b="1" i="0" u="none" strike="noStrike">
                          <a:effectLst/>
                          <a:latin typeface="Arial" panose="020B0604020202020204" pitchFamily="34" charset="0"/>
                        </a:rPr>
                        <a:t>12 Month Growth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CA" sz="1000" b="1" i="0" u="none" strike="noStrike">
                          <a:effectLst/>
                          <a:latin typeface="Arial" panose="020B0604020202020204" pitchFamily="34" charset="0"/>
                        </a:rPr>
                        <a:t>Oct 31, 2019 Share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14162510"/>
                  </a:ext>
                </a:extLst>
              </a:tr>
              <a:tr h="139700">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2104095127"/>
                  </a:ext>
                </a:extLst>
              </a:tr>
              <a:tr h="139700">
                <a:tc>
                  <a:txBody>
                    <a:bodyPr/>
                    <a:lstStyle/>
                    <a:p>
                      <a:pPr algn="l" fontAlgn="b"/>
                      <a:r>
                        <a:rPr lang="en-CA" sz="1000" b="1" i="0" u="none" strike="noStrike">
                          <a:effectLst/>
                          <a:latin typeface="Arial" panose="020B0604020202020204" pitchFamily="34" charset="0"/>
                        </a:rPr>
                        <a:t>Total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0" i="0" u="none" strike="noStrike">
                          <a:effectLst/>
                          <a:latin typeface="Arial" panose="020B0604020202020204" pitchFamily="34" charset="0"/>
                        </a:rPr>
                        <a:t>       601,281,363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CA" sz="1000" b="1" i="0" u="none" strike="noStrike">
                          <a:solidFill>
                            <a:srgbClr val="9C0006"/>
                          </a:solidFill>
                          <a:effectLst/>
                          <a:latin typeface="Arial" panose="020B060402020202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10.6%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100.00%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2099845616"/>
                  </a:ext>
                </a:extLst>
              </a:tr>
              <a:tr h="139700">
                <a:tc>
                  <a:txBody>
                    <a:bodyPr/>
                    <a:lstStyle/>
                    <a:p>
                      <a:pPr algn="l" fontAlgn="b"/>
                      <a:r>
                        <a:rPr lang="en-CA" sz="1000" b="1" i="0" u="none" strike="noStrike">
                          <a:effectLst/>
                          <a:latin typeface="Arial" panose="020B0604020202020204" pitchFamily="34" charset="0"/>
                        </a:rPr>
                        <a:t>Bank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410,658,598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solidFill>
                            <a:srgbClr val="9C0006"/>
                          </a:solidFill>
                          <a:effectLst/>
                          <a:latin typeface="Arial" panose="020B0604020202020204" pitchFamily="34" charset="0"/>
                        </a:rPr>
                        <a:t>-24.6%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12.6%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68.30%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608312630"/>
                  </a:ext>
                </a:extLst>
              </a:tr>
              <a:tr h="139700">
                <a:tc>
                  <a:txBody>
                    <a:bodyPr/>
                    <a:lstStyle/>
                    <a:p>
                      <a:pPr algn="l" fontAlgn="b"/>
                      <a:r>
                        <a:rPr lang="en-CA" sz="1000" b="0" i="0" u="none" strike="noStrike">
                          <a:solidFill>
                            <a:srgbClr val="000000"/>
                          </a:solidFill>
                          <a:effectLst/>
                          <a:latin typeface="Arial" panose="020B0604020202020204" pitchFamily="34" charset="0"/>
                        </a:rPr>
                        <a:t>VersaBank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987,577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6557096"/>
                  </a:ext>
                </a:extLst>
              </a:tr>
              <a:tr h="139700">
                <a:tc>
                  <a:txBody>
                    <a:bodyPr/>
                    <a:lstStyle/>
                    <a:p>
                      <a:pPr algn="l" fontAlgn="b"/>
                      <a:r>
                        <a:rPr lang="en-CA" sz="1000" b="0" i="0" u="none" strike="noStrike">
                          <a:solidFill>
                            <a:srgbClr val="000000"/>
                          </a:solidFill>
                          <a:effectLst/>
                          <a:latin typeface="Arial" panose="020B0604020202020204" pitchFamily="34" charset="0"/>
                        </a:rPr>
                        <a:t>Bridgewater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837,661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4061134"/>
                  </a:ext>
                </a:extLst>
              </a:tr>
              <a:tr h="139700">
                <a:tc>
                  <a:txBody>
                    <a:bodyPr/>
                    <a:lstStyle/>
                    <a:p>
                      <a:pPr algn="l" fontAlgn="b"/>
                      <a:r>
                        <a:rPr lang="en-CA" sz="1000" b="0" i="0" u="none" strike="noStrike">
                          <a:effectLst/>
                          <a:latin typeface="Arial" panose="020B0604020202020204" pitchFamily="34" charset="0"/>
                        </a:rPr>
                        <a:t>Street Capital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631,132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CA" sz="10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86686093"/>
                  </a:ext>
                </a:extLst>
              </a:tr>
              <a:tr h="139700">
                <a:tc>
                  <a:txBody>
                    <a:bodyPr/>
                    <a:lstStyle/>
                    <a:p>
                      <a:pPr algn="l" fontAlgn="b"/>
                      <a:r>
                        <a:rPr lang="en-CA" sz="1000" b="0" i="0" u="none" strike="noStrike">
                          <a:solidFill>
                            <a:srgbClr val="000000"/>
                          </a:solidFill>
                          <a:effectLst/>
                          <a:latin typeface="Arial" panose="020B0604020202020204" pitchFamily="34" charset="0"/>
                        </a:rPr>
                        <a:t>KEB Hana Bank Canada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446,328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8366800"/>
                  </a:ext>
                </a:extLst>
              </a:tr>
              <a:tr h="139700">
                <a:tc>
                  <a:txBody>
                    <a:bodyPr/>
                    <a:lstStyle/>
                    <a:p>
                      <a:pPr algn="l" fontAlgn="b"/>
                      <a:r>
                        <a:rPr lang="en-CA" sz="1000" b="0" i="0" u="none" strike="noStrike">
                          <a:solidFill>
                            <a:srgbClr val="000000"/>
                          </a:solidFill>
                          <a:effectLst/>
                          <a:latin typeface="Arial" panose="020B0604020202020204" pitchFamily="34" charset="0"/>
                        </a:rPr>
                        <a:t>Bank of China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361,696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0211288"/>
                  </a:ext>
                </a:extLst>
              </a:tr>
              <a:tr h="139700">
                <a:tc>
                  <a:txBody>
                    <a:bodyPr/>
                    <a:lstStyle/>
                    <a:p>
                      <a:pPr algn="l" fontAlgn="b"/>
                      <a:r>
                        <a:rPr lang="en-CA" sz="1000" b="0" i="0" u="none" strike="noStrike">
                          <a:solidFill>
                            <a:srgbClr val="000000"/>
                          </a:solidFill>
                          <a:effectLst/>
                          <a:latin typeface="Arial" panose="020B0604020202020204" pitchFamily="34" charset="0"/>
                        </a:rPr>
                        <a:t>Shinhan 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299,761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0619588"/>
                  </a:ext>
                </a:extLst>
              </a:tr>
              <a:tr h="139700">
                <a:tc>
                  <a:txBody>
                    <a:bodyPr/>
                    <a:lstStyle/>
                    <a:p>
                      <a:pPr algn="l" fontAlgn="b"/>
                      <a:r>
                        <a:rPr lang="en-CA" sz="1000" b="1" i="0" u="none" strike="noStrike">
                          <a:solidFill>
                            <a:srgbClr val="000000"/>
                          </a:solidFill>
                          <a:effectLst/>
                          <a:latin typeface="Arial" panose="020B0604020202020204" pitchFamily="34" charset="0"/>
                        </a:rPr>
                        <a:t>ADS Canadian Bank (Scotiabank)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CA" sz="1000" b="0" i="0" u="none" strike="noStrike">
                          <a:effectLst/>
                          <a:latin typeface="Arial" panose="020B0604020202020204" pitchFamily="34" charset="0"/>
                        </a:rPr>
                        <a:t>291,092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8036553"/>
                  </a:ext>
                </a:extLst>
              </a:tr>
              <a:tr h="139700">
                <a:tc>
                  <a:txBody>
                    <a:bodyPr/>
                    <a:lstStyle/>
                    <a:p>
                      <a:pPr algn="l" fontAlgn="b"/>
                      <a:r>
                        <a:rPr lang="en-CA" sz="1000" b="0" i="0" u="none" strike="noStrike">
                          <a:solidFill>
                            <a:srgbClr val="000000"/>
                          </a:solidFill>
                          <a:effectLst/>
                          <a:latin typeface="Arial" panose="020B0604020202020204" pitchFamily="34" charset="0"/>
                        </a:rPr>
                        <a:t>Industrial and Commercial Bank of China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264,032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effectLst/>
                          <a:latin typeface="Arial" panose="020B0604020202020204" pitchFamily="34" charset="0"/>
                        </a:rPr>
                        <a:t>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7930258"/>
                  </a:ext>
                </a:extLst>
              </a:tr>
              <a:tr h="139700">
                <a:tc>
                  <a:txBody>
                    <a:bodyPr/>
                    <a:lstStyle/>
                    <a:p>
                      <a:pPr algn="l" fontAlgn="b"/>
                      <a:r>
                        <a:rPr lang="en-CA" sz="1000" b="0" i="0" u="none" strike="noStrike">
                          <a:effectLst/>
                          <a:latin typeface="Arial" panose="020B0604020202020204" pitchFamily="34" charset="0"/>
                        </a:rPr>
                        <a:t>CS Alterna Bank (owned by Alterna Credit Union)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259,433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43.1%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5826157"/>
                  </a:ext>
                </a:extLst>
              </a:tr>
              <a:tr h="139700">
                <a:tc>
                  <a:txBody>
                    <a:bodyPr/>
                    <a:lstStyle/>
                    <a:p>
                      <a:pPr algn="l" fontAlgn="b"/>
                      <a:r>
                        <a:rPr lang="en-CA" sz="1000" b="0" i="0" u="none" strike="noStrike">
                          <a:effectLst/>
                          <a:latin typeface="Arial" panose="020B0604020202020204" pitchFamily="34" charset="0"/>
                        </a:rPr>
                        <a:t>Wealth One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213,780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CA" sz="10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5573541"/>
                  </a:ext>
                </a:extLst>
              </a:tr>
              <a:tr h="139700">
                <a:tc>
                  <a:txBody>
                    <a:bodyPr/>
                    <a:lstStyle/>
                    <a:p>
                      <a:pPr algn="l" fontAlgn="b"/>
                      <a:r>
                        <a:rPr lang="en-CA" sz="1000" b="0" i="0" u="none" strike="noStrike">
                          <a:effectLst/>
                          <a:latin typeface="Arial" panose="020B0604020202020204" pitchFamily="34" charset="0"/>
                        </a:rPr>
                        <a:t>SBI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210,923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9946309"/>
                  </a:ext>
                </a:extLst>
              </a:tr>
              <a:tr h="139700">
                <a:tc>
                  <a:txBody>
                    <a:bodyPr/>
                    <a:lstStyle/>
                    <a:p>
                      <a:pPr algn="l" fontAlgn="b"/>
                      <a:r>
                        <a:rPr lang="en-CA" sz="1000" b="0" i="0" u="none" strike="noStrike">
                          <a:solidFill>
                            <a:srgbClr val="000000"/>
                          </a:solidFill>
                          <a:effectLst/>
                          <a:latin typeface="Arial" panose="020B0604020202020204" pitchFamily="34" charset="0"/>
                        </a:rPr>
                        <a:t>CTBC Bank Corp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203,582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1663371"/>
                  </a:ext>
                </a:extLst>
              </a:tr>
              <a:tr h="139700">
                <a:tc>
                  <a:txBody>
                    <a:bodyPr/>
                    <a:lstStyle/>
                    <a:p>
                      <a:pPr algn="l" fontAlgn="b"/>
                      <a:r>
                        <a:rPr lang="en-CA" sz="1000" b="0" i="0" u="none" strike="noStrike">
                          <a:solidFill>
                            <a:srgbClr val="000000"/>
                          </a:solidFill>
                          <a:effectLst/>
                          <a:latin typeface="Arial" panose="020B0604020202020204" pitchFamily="34" charset="0"/>
                        </a:rPr>
                        <a:t>UBS 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62,410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43.4%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244.9%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44429119"/>
                  </a:ext>
                </a:extLst>
              </a:tr>
              <a:tr h="139700">
                <a:tc>
                  <a:txBody>
                    <a:bodyPr/>
                    <a:lstStyle/>
                    <a:p>
                      <a:pPr algn="l" fontAlgn="b"/>
                      <a:r>
                        <a:rPr lang="en-CA" sz="1000" b="0" i="0" u="none" strike="noStrike">
                          <a:solidFill>
                            <a:srgbClr val="000000"/>
                          </a:solidFill>
                          <a:effectLst/>
                          <a:latin typeface="Arial" panose="020B0604020202020204" pitchFamily="34" charset="0"/>
                        </a:rPr>
                        <a:t>Habib Canadian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43,644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39.0%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5014650"/>
                  </a:ext>
                </a:extLst>
              </a:tr>
              <a:tr h="139700">
                <a:tc>
                  <a:txBody>
                    <a:bodyPr/>
                    <a:lstStyle/>
                    <a:p>
                      <a:pPr algn="l" fontAlgn="b"/>
                      <a:r>
                        <a:rPr lang="en-CA" sz="1000" b="0" i="0" u="none" strike="noStrike">
                          <a:solidFill>
                            <a:srgbClr val="000000"/>
                          </a:solidFill>
                          <a:effectLst/>
                          <a:latin typeface="Arial" panose="020B0604020202020204" pitchFamily="34" charset="0"/>
                        </a:rPr>
                        <a:t>Motus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39,662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CA" sz="10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CA" sz="10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6746648"/>
                  </a:ext>
                </a:extLst>
              </a:tr>
              <a:tr h="139700">
                <a:tc>
                  <a:txBody>
                    <a:bodyPr/>
                    <a:lstStyle/>
                    <a:p>
                      <a:pPr algn="l" fontAlgn="b"/>
                      <a:r>
                        <a:rPr lang="en-CA" sz="1000" b="0" i="0" u="none" strike="noStrike">
                          <a:solidFill>
                            <a:srgbClr val="000000"/>
                          </a:solidFill>
                          <a:effectLst/>
                          <a:latin typeface="Arial" panose="020B0604020202020204" pitchFamily="34" charset="0"/>
                        </a:rPr>
                        <a:t>Mega International Commercial 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38,311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0579490"/>
                  </a:ext>
                </a:extLst>
              </a:tr>
              <a:tr h="139700">
                <a:tc>
                  <a:txBody>
                    <a:bodyPr/>
                    <a:lstStyle/>
                    <a:p>
                      <a:pPr algn="l" fontAlgn="b"/>
                      <a:r>
                        <a:rPr lang="en-CA" sz="1000" b="0" i="0" u="none" strike="noStrike">
                          <a:effectLst/>
                          <a:latin typeface="Arial" panose="020B0604020202020204" pitchFamily="34" charset="0"/>
                        </a:rPr>
                        <a:t>First Commercial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26,739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-27.6%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3237983"/>
                  </a:ext>
                </a:extLst>
              </a:tr>
              <a:tr h="139700">
                <a:tc>
                  <a:txBody>
                    <a:bodyPr/>
                    <a:lstStyle/>
                    <a:p>
                      <a:pPr algn="l" fontAlgn="b"/>
                      <a:r>
                        <a:rPr lang="en-CA" sz="1000" b="0" i="0" u="none" strike="noStrike">
                          <a:effectLst/>
                          <a:latin typeface="Arial" panose="020B0604020202020204" pitchFamily="34" charset="0"/>
                        </a:rPr>
                        <a:t>Zag Bank formerly Bank West (Owned by Desjardins)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21,890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-97.3%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5500133"/>
                  </a:ext>
                </a:extLst>
              </a:tr>
              <a:tr h="139700">
                <a:tc>
                  <a:txBody>
                    <a:bodyPr/>
                    <a:lstStyle/>
                    <a:p>
                      <a:pPr algn="l" fontAlgn="b"/>
                      <a:r>
                        <a:rPr lang="en-CA" sz="1000" b="0" i="0" u="none" strike="noStrike">
                          <a:effectLst/>
                          <a:latin typeface="Arial" panose="020B0604020202020204" pitchFamily="34" charset="0"/>
                        </a:rPr>
                        <a:t>First Nations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15,950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dirty="0">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7839848"/>
                  </a:ext>
                </a:extLst>
              </a:tr>
            </a:tbl>
          </a:graphicData>
        </a:graphic>
      </p:graphicFrame>
      <p:sp>
        <p:nvSpPr>
          <p:cNvPr id="7" name="Rectangle 6">
            <a:extLst>
              <a:ext uri="{FF2B5EF4-FFF2-40B4-BE49-F238E27FC236}">
                <a16:creationId xmlns:a16="http://schemas.microsoft.com/office/drawing/2014/main" id="{C5588B78-9C23-C34F-8506-6D150F87F30D}"/>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Slide Number Placeholder 4"/>
          <p:cNvSpPr>
            <a:spLocks noGrp="1"/>
          </p:cNvSpPr>
          <p:nvPr>
            <p:ph type="sldNum" sz="quarter" idx="12"/>
          </p:nvPr>
        </p:nvSpPr>
        <p:spPr>
          <a:noFill/>
          <a:ln>
            <a:miter lim="800000"/>
            <a:headEnd/>
            <a:tailEnd/>
          </a:ln>
        </p:spPr>
        <p:txBody>
          <a:bodyPr/>
          <a:lstStyle/>
          <a:p>
            <a:fld id="{035F0EFA-28E6-4A67-A5DD-6192716EF6A0}" type="slidenum">
              <a:rPr lang="en-US" smtClean="0"/>
              <a:pPr/>
              <a:t>31</a:t>
            </a:fld>
            <a:endParaRPr lang="en-US"/>
          </a:p>
        </p:txBody>
      </p:sp>
      <p:sp>
        <p:nvSpPr>
          <p:cNvPr id="770051" name="Rectangle 2"/>
          <p:cNvSpPr>
            <a:spLocks noChangeArrowheads="1"/>
          </p:cNvSpPr>
          <p:nvPr/>
        </p:nvSpPr>
        <p:spPr bwMode="auto">
          <a:xfrm>
            <a:off x="762000" y="381000"/>
            <a:ext cx="8001000" cy="1216025"/>
          </a:xfrm>
          <a:prstGeom prst="rect">
            <a:avLst/>
          </a:prstGeom>
          <a:noFill/>
          <a:ln w="9525">
            <a:noFill/>
            <a:miter lim="800000"/>
            <a:headEnd/>
            <a:tailEnd/>
          </a:ln>
        </p:spPr>
        <p:txBody>
          <a:bodyPr anchor="b"/>
          <a:lstStyle/>
          <a:p>
            <a:r>
              <a:rPr lang="en-US" sz="2400" dirty="0">
                <a:solidFill>
                  <a:schemeClr val="tx2"/>
                </a:solidFill>
                <a:latin typeface="+mn-lt"/>
              </a:rPr>
              <a:t>Non-Bank Owned Trust </a:t>
            </a:r>
          </a:p>
          <a:p>
            <a:r>
              <a:rPr lang="en-US" sz="2400" dirty="0">
                <a:solidFill>
                  <a:schemeClr val="tx2"/>
                </a:solidFill>
                <a:latin typeface="+mn-lt"/>
              </a:rPr>
              <a:t>and Loan Cos</a:t>
            </a:r>
            <a:br>
              <a:rPr lang="en-US" sz="2400" dirty="0">
                <a:solidFill>
                  <a:schemeClr val="tx2"/>
                </a:solidFill>
                <a:latin typeface="+mn-lt"/>
              </a:rPr>
            </a:br>
            <a:r>
              <a:rPr lang="en-US" sz="2400" dirty="0">
                <a:solidFill>
                  <a:schemeClr val="tx2"/>
                </a:solidFill>
                <a:latin typeface="+mn-lt"/>
              </a:rPr>
              <a:t>Term Investments Market Sizing </a:t>
            </a:r>
          </a:p>
        </p:txBody>
      </p:sp>
      <p:sp>
        <p:nvSpPr>
          <p:cNvPr id="770052" name="TextBox 5"/>
          <p:cNvSpPr txBox="1">
            <a:spLocks noChangeArrowheads="1"/>
          </p:cNvSpPr>
          <p:nvPr/>
        </p:nvSpPr>
        <p:spPr bwMode="auto">
          <a:xfrm>
            <a:off x="6966114" y="457200"/>
            <a:ext cx="1549072"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6" name="Rectangle 5"/>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2D7794AB-9EA4-BF4D-B932-A72E3156EE8A}"/>
              </a:ext>
            </a:extLst>
          </p:cNvPr>
          <p:cNvGraphicFramePr>
            <a:graphicFrameLocks noGrp="1"/>
          </p:cNvGraphicFramePr>
          <p:nvPr>
            <p:extLst>
              <p:ext uri="{D42A27DB-BD31-4B8C-83A1-F6EECF244321}">
                <p14:modId xmlns:p14="http://schemas.microsoft.com/office/powerpoint/2010/main" val="3100197132"/>
              </p:ext>
            </p:extLst>
          </p:nvPr>
        </p:nvGraphicFramePr>
        <p:xfrm>
          <a:off x="766823" y="1981200"/>
          <a:ext cx="6743699" cy="2638425"/>
        </p:xfrm>
        <a:graphic>
          <a:graphicData uri="http://schemas.openxmlformats.org/drawingml/2006/table">
            <a:tbl>
              <a:tblPr/>
              <a:tblGrid>
                <a:gridCol w="3348071">
                  <a:extLst>
                    <a:ext uri="{9D8B030D-6E8A-4147-A177-3AD203B41FA5}">
                      <a16:colId xmlns:a16="http://schemas.microsoft.com/office/drawing/2014/main" val="4012180847"/>
                    </a:ext>
                  </a:extLst>
                </a:gridCol>
                <a:gridCol w="1131876">
                  <a:extLst>
                    <a:ext uri="{9D8B030D-6E8A-4147-A177-3AD203B41FA5}">
                      <a16:colId xmlns:a16="http://schemas.microsoft.com/office/drawing/2014/main" val="2580261339"/>
                    </a:ext>
                  </a:extLst>
                </a:gridCol>
                <a:gridCol w="1131876">
                  <a:extLst>
                    <a:ext uri="{9D8B030D-6E8A-4147-A177-3AD203B41FA5}">
                      <a16:colId xmlns:a16="http://schemas.microsoft.com/office/drawing/2014/main" val="3250678558"/>
                    </a:ext>
                  </a:extLst>
                </a:gridCol>
                <a:gridCol w="1131876">
                  <a:extLst>
                    <a:ext uri="{9D8B030D-6E8A-4147-A177-3AD203B41FA5}">
                      <a16:colId xmlns:a16="http://schemas.microsoft.com/office/drawing/2014/main" val="3461566834"/>
                    </a:ext>
                  </a:extLst>
                </a:gridCol>
              </a:tblGrid>
              <a:tr h="203200">
                <a:tc rowSpan="3">
                  <a:txBody>
                    <a:bodyPr/>
                    <a:lstStyle/>
                    <a:p>
                      <a:pPr algn="l" fontAlgn="b"/>
                      <a:r>
                        <a:rPr lang="en-CA" sz="1200" b="1" i="0" u="none" strike="noStrike">
                          <a:effectLst/>
                          <a:latin typeface="Arial" panose="020B0604020202020204" pitchFamily="34" charset="0"/>
                        </a:rPr>
                        <a:t>Trust and Loan Companies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CA" sz="1200" b="1" i="0" u="none" strike="noStrike">
                          <a:solidFill>
                            <a:srgbClr val="FFFFFF"/>
                          </a:solidFill>
                          <a:effectLst/>
                          <a:latin typeface="Arial" panose="020B0604020202020204" pitchFamily="34" charset="0"/>
                        </a:rPr>
                        <a:t>Term Deposits</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94055746"/>
                  </a:ext>
                </a:extLst>
              </a:tr>
              <a:tr h="200025">
                <a:tc vMerge="1">
                  <a:txBody>
                    <a:bodyPr/>
                    <a:lstStyle/>
                    <a:p>
                      <a:endParaRPr lang="en-US"/>
                    </a:p>
                  </a:txBody>
                  <a:tcPr/>
                </a:tc>
                <a:tc>
                  <a:txBody>
                    <a:bodyPr/>
                    <a:lstStyle/>
                    <a:p>
                      <a:pPr algn="ctr" fontAlgn="b"/>
                      <a:r>
                        <a:rPr lang="en-CA" sz="12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b"/>
                      <a:r>
                        <a:rPr lang="en-CA" sz="1200" b="1" i="0" u="none" strike="noStrike">
                          <a:effectLst/>
                          <a:latin typeface="Arial" panose="020B0604020202020204" pitchFamily="34" charset="0"/>
                        </a:rPr>
                        <a:t>5 Year CAGR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CA" sz="1200" b="1" i="0" u="none" strike="noStrike">
                          <a:effectLst/>
                          <a:latin typeface="Arial" panose="020B0604020202020204" pitchFamily="34" charset="0"/>
                        </a:rPr>
                        <a:t>12 Month Growth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7218147"/>
                  </a:ext>
                </a:extLst>
              </a:tr>
              <a:tr h="431800">
                <a:tc vMerge="1">
                  <a:txBody>
                    <a:bodyPr/>
                    <a:lstStyle/>
                    <a:p>
                      <a:endParaRPr lang="en-US"/>
                    </a:p>
                  </a:txBody>
                  <a:tcPr/>
                </a:tc>
                <a:tc>
                  <a:txBody>
                    <a:bodyPr/>
                    <a:lstStyle/>
                    <a:p>
                      <a:pPr algn="ctr" fontAlgn="ctr"/>
                      <a:r>
                        <a:rPr lang="en-CA" sz="1200" b="1" i="0" u="none" strike="noStrike">
                          <a:effectLst/>
                          <a:latin typeface="Arial" panose="020B0604020202020204" pitchFamily="34" charset="0"/>
                        </a:rPr>
                        <a:t>Oct 31, 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50930384"/>
                  </a:ext>
                </a:extLst>
              </a:tr>
              <a:tr h="190500">
                <a:tc>
                  <a:txBody>
                    <a:bodyPr/>
                    <a:lstStyle/>
                    <a:p>
                      <a:pPr algn="l" fontAlgn="b"/>
                      <a:r>
                        <a:rPr lang="en-CA" sz="1200" b="0" i="0" u="none" strike="noStrike">
                          <a:solidFill>
                            <a:srgbClr val="000000"/>
                          </a:solidFill>
                          <a:effectLst/>
                          <a:latin typeface="Arial" panose="020B0604020202020204" pitchFamily="34" charset="0"/>
                        </a:rPr>
                        <a:t>Home Trust Company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12,695,962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6100"/>
                          </a:solidFill>
                          <a:effectLst/>
                          <a:latin typeface="Arial" panose="020B0604020202020204" pitchFamily="34" charset="0"/>
                        </a:rPr>
                        <a:t>3198.7%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930791334"/>
                  </a:ext>
                </a:extLst>
              </a:tr>
              <a:tr h="190500">
                <a:tc>
                  <a:txBody>
                    <a:bodyPr/>
                    <a:lstStyle/>
                    <a:p>
                      <a:pPr algn="l" fontAlgn="b"/>
                      <a:r>
                        <a:rPr lang="en-CA" sz="1200" b="0" i="0" u="none" strike="noStrike">
                          <a:solidFill>
                            <a:srgbClr val="000000"/>
                          </a:solidFill>
                          <a:effectLst/>
                          <a:latin typeface="Arial" panose="020B0604020202020204" pitchFamily="34" charset="0"/>
                        </a:rPr>
                        <a:t>Peoples Trust Company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1,881,210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6100"/>
                          </a:solidFill>
                          <a:effectLst/>
                          <a:latin typeface="Arial" panose="020B0604020202020204" pitchFamily="34" charset="0"/>
                        </a:rPr>
                        <a:t>16.6%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200" b="0" i="0" u="none" strike="noStrike">
                          <a:solidFill>
                            <a:srgbClr val="006100"/>
                          </a:solidFill>
                          <a:effectLst/>
                          <a:latin typeface="Arial" panose="020B0604020202020204" pitchFamily="34" charset="0"/>
                        </a:rPr>
                        <a:t>38.2%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692355625"/>
                  </a:ext>
                </a:extLst>
              </a:tr>
              <a:tr h="203200">
                <a:tc>
                  <a:txBody>
                    <a:bodyPr/>
                    <a:lstStyle/>
                    <a:p>
                      <a:pPr algn="l" fontAlgn="b"/>
                      <a:r>
                        <a:rPr lang="en-CA" sz="1200" b="0" i="0" u="none" strike="noStrike">
                          <a:solidFill>
                            <a:srgbClr val="000000"/>
                          </a:solidFill>
                          <a:effectLst/>
                          <a:latin typeface="Arial" panose="020B0604020202020204" pitchFamily="34" charset="0"/>
                        </a:rPr>
                        <a:t>Community Trust Company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1,181,805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6100"/>
                          </a:solidFill>
                          <a:effectLst/>
                          <a:latin typeface="Arial" panose="020B0604020202020204" pitchFamily="34" charset="0"/>
                        </a:rPr>
                        <a:t>55.8%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696798081"/>
                  </a:ext>
                </a:extLst>
              </a:tr>
              <a:tr h="203200">
                <a:tc>
                  <a:txBody>
                    <a:bodyPr/>
                    <a:lstStyle/>
                    <a:p>
                      <a:pPr algn="l" fontAlgn="b"/>
                      <a:r>
                        <a:rPr lang="en-CA" sz="1200" b="0" i="0" u="none" strike="noStrike">
                          <a:solidFill>
                            <a:srgbClr val="000000"/>
                          </a:solidFill>
                          <a:effectLst/>
                          <a:latin typeface="Arial" panose="020B0604020202020204" pitchFamily="34" charset="0"/>
                        </a:rPr>
                        <a:t>MCAN Mortgage Corporation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1,033,206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6100"/>
                          </a:solidFill>
                          <a:effectLst/>
                          <a:latin typeface="Arial" panose="020B0604020202020204" pitchFamily="34" charset="0"/>
                        </a:rPr>
                        <a:t>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930068860"/>
                  </a:ext>
                </a:extLst>
              </a:tr>
              <a:tr h="203200">
                <a:tc>
                  <a:txBody>
                    <a:bodyPr/>
                    <a:lstStyle/>
                    <a:p>
                      <a:pPr algn="l" fontAlgn="b"/>
                      <a:r>
                        <a:rPr lang="en-CA" sz="1200" b="0" i="0" u="none" strike="noStrike">
                          <a:solidFill>
                            <a:srgbClr val="000000"/>
                          </a:solidFill>
                          <a:effectLst/>
                          <a:latin typeface="Arial" panose="020B0604020202020204" pitchFamily="34" charset="0"/>
                        </a:rPr>
                        <a:t>Sun Life Financial Trust Inc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960,101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-12.7%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7285743"/>
                  </a:ext>
                </a:extLst>
              </a:tr>
              <a:tr h="203200">
                <a:tc>
                  <a:txBody>
                    <a:bodyPr/>
                    <a:lstStyle/>
                    <a:p>
                      <a:pPr algn="l" fontAlgn="b"/>
                      <a:r>
                        <a:rPr lang="en-CA" sz="1200" b="0" i="0" u="none" strike="noStrike">
                          <a:solidFill>
                            <a:srgbClr val="000000"/>
                          </a:solidFill>
                          <a:effectLst/>
                          <a:latin typeface="Arial" panose="020B0604020202020204" pitchFamily="34" charset="0"/>
                        </a:rPr>
                        <a:t>Peace Hills Trust Company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235,283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65550098"/>
                  </a:ext>
                </a:extLst>
              </a:tr>
              <a:tr h="203200">
                <a:tc>
                  <a:txBody>
                    <a:bodyPr/>
                    <a:lstStyle/>
                    <a:p>
                      <a:pPr algn="l" fontAlgn="b"/>
                      <a:r>
                        <a:rPr lang="en-CA" sz="1200" b="0" i="0" u="none" strike="noStrike">
                          <a:solidFill>
                            <a:srgbClr val="000000"/>
                          </a:solidFill>
                          <a:effectLst/>
                          <a:latin typeface="Arial" panose="020B0604020202020204" pitchFamily="34" charset="0"/>
                        </a:rPr>
                        <a:t>League Savings Mortgage Company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200" b="0" i="0" u="none" strike="noStrike">
                          <a:effectLst/>
                          <a:latin typeface="Arial" panose="020B0604020202020204" pitchFamily="34" charset="0"/>
                        </a:rPr>
                        <a:t>            218,270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6100"/>
                          </a:solidFill>
                          <a:effectLst/>
                          <a:latin typeface="Arial" panose="020B060402020202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152221038"/>
                  </a:ext>
                </a:extLst>
              </a:tr>
              <a:tr h="203200">
                <a:tc>
                  <a:txBody>
                    <a:bodyPr/>
                    <a:lstStyle/>
                    <a:p>
                      <a:pPr algn="l" fontAlgn="b"/>
                      <a:r>
                        <a:rPr lang="en-CA" sz="1200" b="0" i="0" u="none" strike="noStrike">
                          <a:solidFill>
                            <a:srgbClr val="000000"/>
                          </a:solidFill>
                          <a:effectLst/>
                          <a:latin typeface="Arial" panose="020B0604020202020204" pitchFamily="34" charset="0"/>
                        </a:rPr>
                        <a:t>Industrial Alliance Trust Inc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75,411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-86.5%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8445635"/>
                  </a:ext>
                </a:extLst>
              </a:tr>
              <a:tr h="203200">
                <a:tc>
                  <a:txBody>
                    <a:bodyPr/>
                    <a:lstStyle/>
                    <a:p>
                      <a:pPr algn="l" fontAlgn="b"/>
                      <a:r>
                        <a:rPr lang="en-CA" sz="1200" b="0" i="0" u="none" strike="noStrike">
                          <a:solidFill>
                            <a:srgbClr val="000000"/>
                          </a:solidFill>
                          <a:effectLst/>
                          <a:latin typeface="Arial" panose="020B0604020202020204" pitchFamily="34" charset="0"/>
                        </a:rPr>
                        <a:t>Investors Group Trust Co Ltd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11,951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dirty="0">
                          <a:effectLst/>
                          <a:latin typeface="Arial" panose="020B060402020202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73307390"/>
                  </a:ext>
                </a:extLst>
              </a:tr>
            </a:tbl>
          </a:graphicData>
        </a:graphic>
      </p:graphicFrame>
      <p:sp>
        <p:nvSpPr>
          <p:cNvPr id="7" name="Rectangle 6">
            <a:extLst>
              <a:ext uri="{FF2B5EF4-FFF2-40B4-BE49-F238E27FC236}">
                <a16:creationId xmlns:a16="http://schemas.microsoft.com/office/drawing/2014/main" id="{AE725660-EA08-7C40-B7FB-6B3A462DF7F9}"/>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9" name="Rectangle 2"/>
          <p:cNvSpPr>
            <a:spLocks noGrp="1" noChangeArrowheads="1"/>
          </p:cNvSpPr>
          <p:nvPr>
            <p:ph type="title"/>
          </p:nvPr>
        </p:nvSpPr>
        <p:spPr/>
        <p:txBody>
          <a:bodyPr/>
          <a:lstStyle/>
          <a:p>
            <a:pPr eaLnBrk="1" hangingPunct="1"/>
            <a:r>
              <a:rPr lang="en-US" dirty="0"/>
              <a:t>Term Investment Share Change Summary</a:t>
            </a:r>
          </a:p>
        </p:txBody>
      </p:sp>
      <p:sp>
        <p:nvSpPr>
          <p:cNvPr id="772098" name="Slide Number Placeholder 4"/>
          <p:cNvSpPr>
            <a:spLocks noGrp="1"/>
          </p:cNvSpPr>
          <p:nvPr>
            <p:ph type="sldNum" sz="quarter" idx="12"/>
          </p:nvPr>
        </p:nvSpPr>
        <p:spPr>
          <a:noFill/>
          <a:ln>
            <a:miter lim="800000"/>
            <a:headEnd/>
            <a:tailEnd/>
          </a:ln>
        </p:spPr>
        <p:txBody>
          <a:bodyPr/>
          <a:lstStyle/>
          <a:p>
            <a:fld id="{1184B0BD-EA79-437E-A531-97B1A9823B05}" type="slidenum">
              <a:rPr lang="en-US" smtClean="0"/>
              <a:pPr/>
              <a:t>32</a:t>
            </a:fld>
            <a:endParaRPr lang="en-US"/>
          </a:p>
        </p:txBody>
      </p:sp>
      <p:sp>
        <p:nvSpPr>
          <p:cNvPr id="6" name="Rectangle 5"/>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10B2C12-6E55-6C40-9883-126FB2F1CFDB}"/>
              </a:ext>
            </a:extLst>
          </p:cNvPr>
          <p:cNvSpPr txBox="1"/>
          <p:nvPr/>
        </p:nvSpPr>
        <p:spPr>
          <a:xfrm>
            <a:off x="5943600" y="528577"/>
            <a:ext cx="3124200" cy="400110"/>
          </a:xfrm>
          <a:prstGeom prst="rect">
            <a:avLst/>
          </a:prstGeom>
          <a:noFill/>
        </p:spPr>
        <p:txBody>
          <a:bodyPr wrap="square" rtlCol="0">
            <a:spAutoFit/>
          </a:bodyPr>
          <a:lstStyle/>
          <a:p>
            <a:r>
              <a:rPr lang="en-US" sz="1000" dirty="0">
                <a:solidFill>
                  <a:srgbClr val="7F7F7F"/>
                </a:solidFill>
              </a:rPr>
              <a:t>Sorted in order of 12 month % change in share.</a:t>
            </a:r>
          </a:p>
        </p:txBody>
      </p:sp>
      <p:sp>
        <p:nvSpPr>
          <p:cNvPr id="10" name="TextBox 9">
            <a:extLst>
              <a:ext uri="{FF2B5EF4-FFF2-40B4-BE49-F238E27FC236}">
                <a16:creationId xmlns:a16="http://schemas.microsoft.com/office/drawing/2014/main" id="{40A8ECC9-BA4B-274A-85FE-E4F5502C3D1F}"/>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9" name="Rectangle 8">
            <a:extLst>
              <a:ext uri="{FF2B5EF4-FFF2-40B4-BE49-F238E27FC236}">
                <a16:creationId xmlns:a16="http://schemas.microsoft.com/office/drawing/2014/main" id="{9C0EF365-4B44-1E4E-990E-F4531A4FDDAA}"/>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4ADD032-CE79-4E39-9940-766812900008}"/>
              </a:ext>
            </a:extLst>
          </p:cNvPr>
          <p:cNvPicPr>
            <a:picLocks noChangeAspect="1"/>
          </p:cNvPicPr>
          <p:nvPr/>
        </p:nvPicPr>
        <p:blipFill>
          <a:blip r:embed="rId3"/>
          <a:stretch>
            <a:fillRect/>
          </a:stretch>
        </p:blipFill>
        <p:spPr>
          <a:xfrm>
            <a:off x="457200" y="1676400"/>
            <a:ext cx="4419600" cy="3856971"/>
          </a:xfrm>
          <a:prstGeom prst="rect">
            <a:avLst/>
          </a:prstGeom>
        </p:spPr>
      </p:pic>
      <p:pic>
        <p:nvPicPr>
          <p:cNvPr id="5" name="Picture 4">
            <a:extLst>
              <a:ext uri="{FF2B5EF4-FFF2-40B4-BE49-F238E27FC236}">
                <a16:creationId xmlns:a16="http://schemas.microsoft.com/office/drawing/2014/main" id="{CA4AEF2C-C218-4959-AA6F-30F682A43E27}"/>
              </a:ext>
            </a:extLst>
          </p:cNvPr>
          <p:cNvPicPr>
            <a:picLocks noChangeAspect="1"/>
          </p:cNvPicPr>
          <p:nvPr/>
        </p:nvPicPr>
        <p:blipFill>
          <a:blip r:embed="rId4"/>
          <a:stretch>
            <a:fillRect/>
          </a:stretch>
        </p:blipFill>
        <p:spPr>
          <a:xfrm>
            <a:off x="4953000" y="1676400"/>
            <a:ext cx="3733800" cy="449682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00000000-0008-0000-0500-00000F000000}"/>
              </a:ext>
            </a:extLst>
          </p:cNvPr>
          <p:cNvGraphicFramePr>
            <a:graphicFrameLocks/>
          </p:cNvGraphicFramePr>
          <p:nvPr>
            <p:extLst>
              <p:ext uri="{D42A27DB-BD31-4B8C-83A1-F6EECF244321}">
                <p14:modId xmlns:p14="http://schemas.microsoft.com/office/powerpoint/2010/main" val="4162418833"/>
              </p:ext>
            </p:extLst>
          </p:nvPr>
        </p:nvGraphicFramePr>
        <p:xfrm>
          <a:off x="73661" y="1597024"/>
          <a:ext cx="4178300" cy="457805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552938" y="304800"/>
            <a:ext cx="8001000" cy="1216025"/>
          </a:xfrm>
        </p:spPr>
        <p:txBody>
          <a:bodyPr>
            <a:normAutofit/>
          </a:bodyPr>
          <a:lstStyle/>
          <a:p>
            <a:r>
              <a:rPr lang="en-US" dirty="0"/>
              <a:t>Total Term Deposit Changes </a:t>
            </a:r>
            <a:br>
              <a:rPr lang="en-US" dirty="0"/>
            </a:br>
            <a:r>
              <a:rPr lang="en-US" dirty="0"/>
              <a:t>Large Full-Service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33</a:t>
            </a:fld>
            <a:endParaRPr lang="en-US"/>
          </a:p>
        </p:txBody>
      </p:sp>
      <p:pic>
        <p:nvPicPr>
          <p:cNvPr id="4" name="Picture 3"/>
          <p:cNvPicPr>
            <a:picLocks noChangeAspect="1"/>
          </p:cNvPicPr>
          <p:nvPr/>
        </p:nvPicPr>
        <p:blipFill>
          <a:blip r:embed="rId4"/>
          <a:stretch>
            <a:fillRect/>
          </a:stretch>
        </p:blipFill>
        <p:spPr>
          <a:xfrm>
            <a:off x="3120152" y="4163461"/>
            <a:ext cx="276312" cy="282891"/>
          </a:xfrm>
          <a:prstGeom prst="rect">
            <a:avLst/>
          </a:prstGeom>
        </p:spPr>
      </p:pic>
      <p:pic>
        <p:nvPicPr>
          <p:cNvPr id="7" name="Picture 6"/>
          <p:cNvPicPr>
            <a:picLocks noChangeAspect="1"/>
          </p:cNvPicPr>
          <p:nvPr/>
        </p:nvPicPr>
        <p:blipFill>
          <a:blip r:embed="rId5"/>
          <a:stretch>
            <a:fillRect/>
          </a:stretch>
        </p:blipFill>
        <p:spPr>
          <a:xfrm>
            <a:off x="3060867" y="2740271"/>
            <a:ext cx="353599" cy="323116"/>
          </a:xfrm>
          <a:prstGeom prst="rect">
            <a:avLst/>
          </a:prstGeom>
        </p:spPr>
      </p:pic>
      <p:pic>
        <p:nvPicPr>
          <p:cNvPr id="9" name="Picture 8"/>
          <p:cNvPicPr>
            <a:picLocks noChangeAspect="1"/>
          </p:cNvPicPr>
          <p:nvPr/>
        </p:nvPicPr>
        <p:blipFill>
          <a:blip r:embed="rId6"/>
          <a:stretch>
            <a:fillRect/>
          </a:stretch>
        </p:blipFill>
        <p:spPr>
          <a:xfrm>
            <a:off x="3062848" y="5015398"/>
            <a:ext cx="278331" cy="253591"/>
          </a:xfrm>
          <a:prstGeom prst="rect">
            <a:avLst/>
          </a:prstGeom>
        </p:spPr>
      </p:pic>
      <p:pic>
        <p:nvPicPr>
          <p:cNvPr id="10" name="Picture 9"/>
          <p:cNvPicPr>
            <a:picLocks noChangeAspect="1"/>
          </p:cNvPicPr>
          <p:nvPr/>
        </p:nvPicPr>
        <p:blipFill>
          <a:blip r:embed="rId7"/>
          <a:stretch>
            <a:fillRect/>
          </a:stretch>
        </p:blipFill>
        <p:spPr>
          <a:xfrm>
            <a:off x="3060867" y="4565357"/>
            <a:ext cx="262151" cy="268247"/>
          </a:xfrm>
          <a:prstGeom prst="rect">
            <a:avLst/>
          </a:prstGeom>
        </p:spPr>
      </p:pic>
      <p:pic>
        <p:nvPicPr>
          <p:cNvPr id="13" name="Picture 12"/>
          <p:cNvPicPr>
            <a:picLocks noChangeAspect="1"/>
          </p:cNvPicPr>
          <p:nvPr/>
        </p:nvPicPr>
        <p:blipFill>
          <a:blip r:embed="rId8"/>
          <a:stretch>
            <a:fillRect/>
          </a:stretch>
        </p:blipFill>
        <p:spPr>
          <a:xfrm>
            <a:off x="3114153" y="3826753"/>
            <a:ext cx="305616" cy="282551"/>
          </a:xfrm>
          <a:prstGeom prst="rect">
            <a:avLst/>
          </a:prstGeom>
        </p:spPr>
      </p:pic>
      <p:pic>
        <p:nvPicPr>
          <p:cNvPr id="14" name="Picture 13"/>
          <p:cNvPicPr>
            <a:picLocks noChangeAspect="1"/>
          </p:cNvPicPr>
          <p:nvPr/>
        </p:nvPicPr>
        <p:blipFill>
          <a:blip r:embed="rId9"/>
          <a:stretch>
            <a:fillRect/>
          </a:stretch>
        </p:blipFill>
        <p:spPr>
          <a:xfrm>
            <a:off x="3114153" y="3461310"/>
            <a:ext cx="247025" cy="311116"/>
          </a:xfrm>
          <a:prstGeom prst="rect">
            <a:avLst/>
          </a:prstGeom>
        </p:spPr>
      </p:pic>
      <p:sp>
        <p:nvSpPr>
          <p:cNvPr id="17" name="TextBox 16">
            <a:extLst>
              <a:ext uri="{FF2B5EF4-FFF2-40B4-BE49-F238E27FC236}">
                <a16:creationId xmlns:a16="http://schemas.microsoft.com/office/drawing/2014/main" id="{BE20F818-169B-934C-A20D-48775B3519F1}"/>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6EBD771C-E3AE-45BC-A2A2-FF344623021D}"/>
              </a:ext>
            </a:extLst>
          </p:cNvPr>
          <p:cNvPicPr>
            <a:picLocks noChangeAspect="1"/>
          </p:cNvPicPr>
          <p:nvPr/>
        </p:nvPicPr>
        <p:blipFill>
          <a:blip r:embed="rId10"/>
          <a:stretch>
            <a:fillRect/>
          </a:stretch>
        </p:blipFill>
        <p:spPr>
          <a:xfrm>
            <a:off x="4791459" y="3923149"/>
            <a:ext cx="4123941" cy="2251934"/>
          </a:xfrm>
          <a:prstGeom prst="rect">
            <a:avLst/>
          </a:prstGeom>
        </p:spPr>
      </p:pic>
    </p:spTree>
    <p:extLst>
      <p:ext uri="{BB962C8B-B14F-4D97-AF65-F5344CB8AC3E}">
        <p14:creationId xmlns:p14="http://schemas.microsoft.com/office/powerpoint/2010/main" val="689370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0000000-0008-0000-0500-000010000000}"/>
              </a:ext>
            </a:extLst>
          </p:cNvPr>
          <p:cNvGraphicFramePr>
            <a:graphicFrameLocks/>
          </p:cNvGraphicFramePr>
          <p:nvPr>
            <p:extLst>
              <p:ext uri="{D42A27DB-BD31-4B8C-83A1-F6EECF244321}">
                <p14:modId xmlns:p14="http://schemas.microsoft.com/office/powerpoint/2010/main" val="1016639584"/>
              </p:ext>
            </p:extLst>
          </p:nvPr>
        </p:nvGraphicFramePr>
        <p:xfrm>
          <a:off x="0" y="1656154"/>
          <a:ext cx="4743450" cy="451291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914400" y="76200"/>
            <a:ext cx="7543800" cy="1450757"/>
          </a:xfrm>
        </p:spPr>
        <p:txBody>
          <a:bodyPr>
            <a:normAutofit/>
          </a:bodyPr>
          <a:lstStyle/>
          <a:p>
            <a:r>
              <a:rPr lang="en-CA" dirty="0"/>
              <a:t>Total Term Deposit Share Changes</a:t>
            </a:r>
            <a:br>
              <a:rPr lang="en-CA" dirty="0"/>
            </a:br>
            <a:r>
              <a:rPr lang="en-CA" dirty="0"/>
              <a:t>Smaller Full-Service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34</a:t>
            </a:fld>
            <a:endParaRPr lang="en-US"/>
          </a:p>
        </p:txBody>
      </p:sp>
      <p:pic>
        <p:nvPicPr>
          <p:cNvPr id="11" name="Picture 10"/>
          <p:cNvPicPr>
            <a:picLocks noChangeAspect="1"/>
          </p:cNvPicPr>
          <p:nvPr/>
        </p:nvPicPr>
        <p:blipFill>
          <a:blip r:embed="rId4"/>
          <a:stretch>
            <a:fillRect/>
          </a:stretch>
        </p:blipFill>
        <p:spPr>
          <a:xfrm>
            <a:off x="3406050" y="5266305"/>
            <a:ext cx="682811" cy="225572"/>
          </a:xfrm>
          <a:prstGeom prst="rect">
            <a:avLst/>
          </a:prstGeom>
        </p:spPr>
      </p:pic>
      <p:pic>
        <p:nvPicPr>
          <p:cNvPr id="13" name="Picture 12"/>
          <p:cNvPicPr>
            <a:picLocks noChangeAspect="1"/>
          </p:cNvPicPr>
          <p:nvPr/>
        </p:nvPicPr>
        <p:blipFill>
          <a:blip r:embed="rId5"/>
          <a:stretch>
            <a:fillRect/>
          </a:stretch>
        </p:blipFill>
        <p:spPr>
          <a:xfrm>
            <a:off x="3398450" y="4056928"/>
            <a:ext cx="292633" cy="268247"/>
          </a:xfrm>
          <a:prstGeom prst="rect">
            <a:avLst/>
          </a:prstGeom>
        </p:spPr>
      </p:pic>
      <p:pic>
        <p:nvPicPr>
          <p:cNvPr id="14" name="Picture 13"/>
          <p:cNvPicPr>
            <a:picLocks noChangeAspect="1"/>
          </p:cNvPicPr>
          <p:nvPr/>
        </p:nvPicPr>
        <p:blipFill>
          <a:blip r:embed="rId6"/>
          <a:stretch>
            <a:fillRect/>
          </a:stretch>
        </p:blipFill>
        <p:spPr>
          <a:xfrm>
            <a:off x="3342079" y="2448647"/>
            <a:ext cx="405377" cy="200057"/>
          </a:xfrm>
          <a:prstGeom prst="rect">
            <a:avLst/>
          </a:prstGeom>
        </p:spPr>
      </p:pic>
      <p:pic>
        <p:nvPicPr>
          <p:cNvPr id="16" name="Picture 37" descr="cwb_logo">
            <a:extLst>
              <a:ext uri="{FF2B5EF4-FFF2-40B4-BE49-F238E27FC236}">
                <a16:creationId xmlns:a16="http://schemas.microsoft.com/office/drawing/2014/main" id="{654DF917-4C52-F547-ACD1-B24F181F524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06050" y="4935777"/>
            <a:ext cx="387106" cy="263936"/>
          </a:xfrm>
          <a:prstGeom prst="rect">
            <a:avLst/>
          </a:prstGeom>
          <a:noFill/>
          <a:ln w="9525">
            <a:noFill/>
            <a:miter lim="800000"/>
            <a:headEnd/>
            <a:tailEnd/>
          </a:ln>
        </p:spPr>
      </p:pic>
      <p:pic>
        <p:nvPicPr>
          <p:cNvPr id="17" name="Picture 26" descr="icici logo">
            <a:extLst>
              <a:ext uri="{FF2B5EF4-FFF2-40B4-BE49-F238E27FC236}">
                <a16:creationId xmlns:a16="http://schemas.microsoft.com/office/drawing/2014/main" id="{7F5765BB-FBED-9D40-94A1-091884E97AB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06050" y="4589111"/>
            <a:ext cx="227431" cy="285404"/>
          </a:xfrm>
          <a:prstGeom prst="rect">
            <a:avLst/>
          </a:prstGeom>
          <a:noFill/>
          <a:ln w="9525">
            <a:noFill/>
            <a:miter lim="800000"/>
            <a:headEnd/>
            <a:tailEnd/>
          </a:ln>
        </p:spPr>
      </p:pic>
      <p:sp>
        <p:nvSpPr>
          <p:cNvPr id="18" name="TextBox 17">
            <a:extLst>
              <a:ext uri="{FF2B5EF4-FFF2-40B4-BE49-F238E27FC236}">
                <a16:creationId xmlns:a16="http://schemas.microsoft.com/office/drawing/2014/main" id="{AF4BB681-F46E-9747-8705-85EC3838932F}"/>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BEB752E5-06F1-4918-AFC2-6C56C682C03A}"/>
              </a:ext>
            </a:extLst>
          </p:cNvPr>
          <p:cNvPicPr>
            <a:picLocks noChangeAspect="1"/>
          </p:cNvPicPr>
          <p:nvPr/>
        </p:nvPicPr>
        <p:blipFill>
          <a:blip r:embed="rId9"/>
          <a:stretch>
            <a:fillRect/>
          </a:stretch>
        </p:blipFill>
        <p:spPr>
          <a:xfrm>
            <a:off x="4774177" y="4094991"/>
            <a:ext cx="4141223" cy="2074080"/>
          </a:xfrm>
          <a:prstGeom prst="rect">
            <a:avLst/>
          </a:prstGeom>
        </p:spPr>
      </p:pic>
    </p:spTree>
    <p:extLst>
      <p:ext uri="{BB962C8B-B14F-4D97-AF65-F5344CB8AC3E}">
        <p14:creationId xmlns:p14="http://schemas.microsoft.com/office/powerpoint/2010/main" val="3793640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00000000-0008-0000-0500-000008000000}"/>
              </a:ext>
            </a:extLst>
          </p:cNvPr>
          <p:cNvGraphicFramePr>
            <a:graphicFrameLocks/>
          </p:cNvGraphicFramePr>
          <p:nvPr>
            <p:extLst>
              <p:ext uri="{D42A27DB-BD31-4B8C-83A1-F6EECF244321}">
                <p14:modId xmlns:p14="http://schemas.microsoft.com/office/powerpoint/2010/main" val="1988354498"/>
              </p:ext>
            </p:extLst>
          </p:nvPr>
        </p:nvGraphicFramePr>
        <p:xfrm>
          <a:off x="164307" y="1656803"/>
          <a:ext cx="4457700" cy="432435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850107" y="76200"/>
            <a:ext cx="7543800" cy="1450757"/>
          </a:xfrm>
        </p:spPr>
        <p:txBody>
          <a:bodyPr/>
          <a:lstStyle/>
          <a:p>
            <a:r>
              <a:rPr lang="en-CA" dirty="0"/>
              <a:t>Term Deposit Share Changes</a:t>
            </a:r>
            <a:br>
              <a:rPr lang="en-CA" dirty="0"/>
            </a:br>
            <a:r>
              <a:rPr lang="en-CA" dirty="0"/>
              <a:t>Larger Direct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35</a:t>
            </a:fld>
            <a:endParaRPr lang="en-US"/>
          </a:p>
        </p:txBody>
      </p:sp>
      <p:pic>
        <p:nvPicPr>
          <p:cNvPr id="23" name="Picture 10" descr="Home Trust">
            <a:extLst>
              <a:ext uri="{FF2B5EF4-FFF2-40B4-BE49-F238E27FC236}">
                <a16:creationId xmlns:a16="http://schemas.microsoft.com/office/drawing/2014/main" id="{2B2D3F16-23E3-B040-846A-BC03F8E167C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61258" y="3334880"/>
            <a:ext cx="645322" cy="206145"/>
          </a:xfrm>
          <a:prstGeom prst="rect">
            <a:avLst/>
          </a:prstGeom>
          <a:noFill/>
          <a:ln w="0">
            <a:solidFill>
              <a:srgbClr val="000000"/>
            </a:solidFill>
            <a:miter lim="800000"/>
            <a:headEnd/>
            <a:tailEnd/>
          </a:ln>
        </p:spPr>
      </p:pic>
      <p:pic>
        <p:nvPicPr>
          <p:cNvPr id="24" name="Picture 23">
            <a:extLst>
              <a:ext uri="{FF2B5EF4-FFF2-40B4-BE49-F238E27FC236}">
                <a16:creationId xmlns:a16="http://schemas.microsoft.com/office/drawing/2014/main" id="{F429C73D-1FB6-0A4F-973F-9153CB306007}"/>
              </a:ext>
            </a:extLst>
          </p:cNvPr>
          <p:cNvPicPr>
            <a:picLocks noChangeAspect="1"/>
          </p:cNvPicPr>
          <p:nvPr/>
        </p:nvPicPr>
        <p:blipFill>
          <a:blip r:embed="rId5"/>
          <a:stretch>
            <a:fillRect/>
          </a:stretch>
        </p:blipFill>
        <p:spPr>
          <a:xfrm>
            <a:off x="3382020" y="2824411"/>
            <a:ext cx="239408" cy="252349"/>
          </a:xfrm>
          <a:prstGeom prst="rect">
            <a:avLst/>
          </a:prstGeom>
        </p:spPr>
      </p:pic>
      <p:pic>
        <p:nvPicPr>
          <p:cNvPr id="25" name="Picture 24">
            <a:extLst>
              <a:ext uri="{FF2B5EF4-FFF2-40B4-BE49-F238E27FC236}">
                <a16:creationId xmlns:a16="http://schemas.microsoft.com/office/drawing/2014/main" id="{E0D6080B-4054-B948-A1A0-73015B1D72AA}"/>
              </a:ext>
            </a:extLst>
          </p:cNvPr>
          <p:cNvPicPr>
            <a:picLocks noChangeAspect="1"/>
          </p:cNvPicPr>
          <p:nvPr/>
        </p:nvPicPr>
        <p:blipFill>
          <a:blip r:embed="rId6"/>
          <a:stretch>
            <a:fillRect/>
          </a:stretch>
        </p:blipFill>
        <p:spPr>
          <a:xfrm>
            <a:off x="3457645" y="3929739"/>
            <a:ext cx="226274" cy="232480"/>
          </a:xfrm>
          <a:prstGeom prst="rect">
            <a:avLst/>
          </a:prstGeom>
        </p:spPr>
      </p:pic>
      <p:pic>
        <p:nvPicPr>
          <p:cNvPr id="26" name="Picture 25">
            <a:extLst>
              <a:ext uri="{FF2B5EF4-FFF2-40B4-BE49-F238E27FC236}">
                <a16:creationId xmlns:a16="http://schemas.microsoft.com/office/drawing/2014/main" id="{F7C24A91-4673-7347-B9A6-CB91960405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2020" y="4930157"/>
            <a:ext cx="632180" cy="206145"/>
          </a:xfrm>
          <a:prstGeom prst="rect">
            <a:avLst/>
          </a:prstGeom>
        </p:spPr>
      </p:pic>
      <p:pic>
        <p:nvPicPr>
          <p:cNvPr id="27" name="Picture 26">
            <a:extLst>
              <a:ext uri="{FF2B5EF4-FFF2-40B4-BE49-F238E27FC236}">
                <a16:creationId xmlns:a16="http://schemas.microsoft.com/office/drawing/2014/main" id="{A7A25FEA-711F-2A48-81C1-8D3B5C7B5D15}"/>
              </a:ext>
            </a:extLst>
          </p:cNvPr>
          <p:cNvPicPr>
            <a:picLocks noChangeAspect="1"/>
          </p:cNvPicPr>
          <p:nvPr/>
        </p:nvPicPr>
        <p:blipFill>
          <a:blip r:embed="rId8"/>
          <a:stretch>
            <a:fillRect/>
          </a:stretch>
        </p:blipFill>
        <p:spPr>
          <a:xfrm>
            <a:off x="3390872" y="4456221"/>
            <a:ext cx="762066" cy="188992"/>
          </a:xfrm>
          <a:prstGeom prst="rect">
            <a:avLst/>
          </a:prstGeom>
        </p:spPr>
      </p:pic>
      <p:pic>
        <p:nvPicPr>
          <p:cNvPr id="28" name="Picture 51" descr="Canadian Tire Logo">
            <a:extLst>
              <a:ext uri="{FF2B5EF4-FFF2-40B4-BE49-F238E27FC236}">
                <a16:creationId xmlns:a16="http://schemas.microsoft.com/office/drawing/2014/main" id="{CAA70ADC-0828-3541-B849-DAE2FE50BCB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90872" y="3605948"/>
            <a:ext cx="362037" cy="281584"/>
          </a:xfrm>
          <a:prstGeom prst="rect">
            <a:avLst/>
          </a:prstGeom>
          <a:noFill/>
          <a:ln w="9525">
            <a:noFill/>
            <a:miter lim="800000"/>
            <a:headEnd/>
            <a:tailEnd/>
          </a:ln>
        </p:spPr>
      </p:pic>
      <p:sp>
        <p:nvSpPr>
          <p:cNvPr id="29" name="TextBox 28">
            <a:extLst>
              <a:ext uri="{FF2B5EF4-FFF2-40B4-BE49-F238E27FC236}">
                <a16:creationId xmlns:a16="http://schemas.microsoft.com/office/drawing/2014/main" id="{72DA94F9-CBEE-2342-BDFC-66015DF5E24B}"/>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B277F542-40C0-49CA-A8E0-DDB55C3F02CB}"/>
              </a:ext>
            </a:extLst>
          </p:cNvPr>
          <p:cNvPicPr>
            <a:picLocks noChangeAspect="1"/>
          </p:cNvPicPr>
          <p:nvPr/>
        </p:nvPicPr>
        <p:blipFill>
          <a:blip r:embed="rId10"/>
          <a:stretch>
            <a:fillRect/>
          </a:stretch>
        </p:blipFill>
        <p:spPr>
          <a:xfrm>
            <a:off x="4859215" y="3957265"/>
            <a:ext cx="4056185" cy="2214935"/>
          </a:xfrm>
          <a:prstGeom prst="rect">
            <a:avLst/>
          </a:prstGeom>
        </p:spPr>
      </p:pic>
    </p:spTree>
    <p:extLst>
      <p:ext uri="{BB962C8B-B14F-4D97-AF65-F5344CB8AC3E}">
        <p14:creationId xmlns:p14="http://schemas.microsoft.com/office/powerpoint/2010/main" val="1095016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00000000-0008-0000-0500-000035000000}"/>
              </a:ext>
            </a:extLst>
          </p:cNvPr>
          <p:cNvGraphicFramePr>
            <a:graphicFrameLocks/>
          </p:cNvGraphicFramePr>
          <p:nvPr>
            <p:extLst>
              <p:ext uri="{D42A27DB-BD31-4B8C-83A1-F6EECF244321}">
                <p14:modId xmlns:p14="http://schemas.microsoft.com/office/powerpoint/2010/main" val="779089457"/>
              </p:ext>
            </p:extLst>
          </p:nvPr>
        </p:nvGraphicFramePr>
        <p:xfrm>
          <a:off x="6096" y="1621246"/>
          <a:ext cx="4730750" cy="455326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850107" y="76200"/>
            <a:ext cx="7543800" cy="1450757"/>
          </a:xfrm>
        </p:spPr>
        <p:txBody>
          <a:bodyPr/>
          <a:lstStyle/>
          <a:p>
            <a:r>
              <a:rPr lang="en-CA" dirty="0"/>
              <a:t>Term Deposit Share Changes</a:t>
            </a:r>
            <a:br>
              <a:rPr lang="en-CA" dirty="0"/>
            </a:br>
            <a:r>
              <a:rPr lang="en-CA" dirty="0"/>
              <a:t>Smaller Direct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36</a:t>
            </a:fld>
            <a:endParaRPr lang="en-US"/>
          </a:p>
        </p:txBody>
      </p:sp>
      <p:pic>
        <p:nvPicPr>
          <p:cNvPr id="16" name="Picture 15">
            <a:extLst>
              <a:ext uri="{FF2B5EF4-FFF2-40B4-BE49-F238E27FC236}">
                <a16:creationId xmlns:a16="http://schemas.microsoft.com/office/drawing/2014/main" id="{354B23B2-CE0F-724D-ABED-0D7B613E2BCB}"/>
              </a:ext>
            </a:extLst>
          </p:cNvPr>
          <p:cNvPicPr>
            <a:picLocks noChangeAspect="1"/>
          </p:cNvPicPr>
          <p:nvPr/>
        </p:nvPicPr>
        <p:blipFill>
          <a:blip r:embed="rId4"/>
          <a:stretch>
            <a:fillRect/>
          </a:stretch>
        </p:blipFill>
        <p:spPr>
          <a:xfrm>
            <a:off x="3368580" y="2445387"/>
            <a:ext cx="869950" cy="259210"/>
          </a:xfrm>
          <a:prstGeom prst="rect">
            <a:avLst/>
          </a:prstGeom>
        </p:spPr>
      </p:pic>
      <p:pic>
        <p:nvPicPr>
          <p:cNvPr id="17" name="Picture 16">
            <a:extLst>
              <a:ext uri="{FF2B5EF4-FFF2-40B4-BE49-F238E27FC236}">
                <a16:creationId xmlns:a16="http://schemas.microsoft.com/office/drawing/2014/main" id="{675205F6-52CC-3140-B70D-D64D17BB01AD}"/>
              </a:ext>
            </a:extLst>
          </p:cNvPr>
          <p:cNvPicPr>
            <a:picLocks noChangeAspect="1"/>
          </p:cNvPicPr>
          <p:nvPr/>
        </p:nvPicPr>
        <p:blipFill>
          <a:blip r:embed="rId5"/>
          <a:stretch>
            <a:fillRect/>
          </a:stretch>
        </p:blipFill>
        <p:spPr>
          <a:xfrm>
            <a:off x="3368580" y="2816097"/>
            <a:ext cx="760151" cy="389991"/>
          </a:xfrm>
          <a:prstGeom prst="rect">
            <a:avLst/>
          </a:prstGeom>
        </p:spPr>
      </p:pic>
      <p:pic>
        <p:nvPicPr>
          <p:cNvPr id="18" name="Picture 17">
            <a:extLst>
              <a:ext uri="{FF2B5EF4-FFF2-40B4-BE49-F238E27FC236}">
                <a16:creationId xmlns:a16="http://schemas.microsoft.com/office/drawing/2014/main" id="{E01E5C3E-0D62-874F-A5CD-1E6901040B30}"/>
              </a:ext>
            </a:extLst>
          </p:cNvPr>
          <p:cNvPicPr>
            <a:picLocks noChangeAspect="1"/>
          </p:cNvPicPr>
          <p:nvPr/>
        </p:nvPicPr>
        <p:blipFill>
          <a:blip r:embed="rId6"/>
          <a:stretch>
            <a:fillRect/>
          </a:stretch>
        </p:blipFill>
        <p:spPr>
          <a:xfrm>
            <a:off x="3368580" y="3546921"/>
            <a:ext cx="760151" cy="262121"/>
          </a:xfrm>
          <a:prstGeom prst="rect">
            <a:avLst/>
          </a:prstGeom>
        </p:spPr>
      </p:pic>
      <p:pic>
        <p:nvPicPr>
          <p:cNvPr id="19" name="Picture 18">
            <a:extLst>
              <a:ext uri="{FF2B5EF4-FFF2-40B4-BE49-F238E27FC236}">
                <a16:creationId xmlns:a16="http://schemas.microsoft.com/office/drawing/2014/main" id="{BF5499A2-76E3-C548-B01A-9C1DEBF236B2}"/>
              </a:ext>
            </a:extLst>
          </p:cNvPr>
          <p:cNvPicPr>
            <a:picLocks noChangeAspect="1"/>
          </p:cNvPicPr>
          <p:nvPr/>
        </p:nvPicPr>
        <p:blipFill>
          <a:blip r:embed="rId7"/>
          <a:stretch>
            <a:fillRect/>
          </a:stretch>
        </p:blipFill>
        <p:spPr>
          <a:xfrm>
            <a:off x="3368580" y="3226049"/>
            <a:ext cx="567723" cy="272859"/>
          </a:xfrm>
          <a:prstGeom prst="rect">
            <a:avLst/>
          </a:prstGeom>
        </p:spPr>
      </p:pic>
      <p:pic>
        <p:nvPicPr>
          <p:cNvPr id="21" name="Picture 20">
            <a:extLst>
              <a:ext uri="{FF2B5EF4-FFF2-40B4-BE49-F238E27FC236}">
                <a16:creationId xmlns:a16="http://schemas.microsoft.com/office/drawing/2014/main" id="{7ABD34F5-BD96-5C49-8A8D-08F9753D6355}"/>
              </a:ext>
            </a:extLst>
          </p:cNvPr>
          <p:cNvPicPr>
            <a:picLocks noChangeAspect="1"/>
          </p:cNvPicPr>
          <p:nvPr/>
        </p:nvPicPr>
        <p:blipFill>
          <a:blip r:embed="rId8"/>
          <a:stretch>
            <a:fillRect/>
          </a:stretch>
        </p:blipFill>
        <p:spPr>
          <a:xfrm>
            <a:off x="3372582" y="3885504"/>
            <a:ext cx="1051527" cy="248982"/>
          </a:xfrm>
          <a:prstGeom prst="rect">
            <a:avLst/>
          </a:prstGeom>
        </p:spPr>
      </p:pic>
      <p:pic>
        <p:nvPicPr>
          <p:cNvPr id="22" name="Graphic 21">
            <a:extLst>
              <a:ext uri="{FF2B5EF4-FFF2-40B4-BE49-F238E27FC236}">
                <a16:creationId xmlns:a16="http://schemas.microsoft.com/office/drawing/2014/main" id="{E0FB59BA-E57C-CC47-9F9B-D0C981CD4D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68580" y="4190648"/>
            <a:ext cx="337540" cy="421925"/>
          </a:xfrm>
          <a:prstGeom prst="rect">
            <a:avLst/>
          </a:prstGeom>
        </p:spPr>
      </p:pic>
      <p:pic>
        <p:nvPicPr>
          <p:cNvPr id="29" name="Picture 28">
            <a:extLst>
              <a:ext uri="{FF2B5EF4-FFF2-40B4-BE49-F238E27FC236}">
                <a16:creationId xmlns:a16="http://schemas.microsoft.com/office/drawing/2014/main" id="{5A658418-949B-BF42-9F0F-AC998C4F8BE1}"/>
              </a:ext>
            </a:extLst>
          </p:cNvPr>
          <p:cNvPicPr>
            <a:picLocks noChangeAspect="1"/>
          </p:cNvPicPr>
          <p:nvPr/>
        </p:nvPicPr>
        <p:blipFill>
          <a:blip r:embed="rId11"/>
          <a:stretch>
            <a:fillRect/>
          </a:stretch>
        </p:blipFill>
        <p:spPr>
          <a:xfrm>
            <a:off x="3368580" y="4672782"/>
            <a:ext cx="377481" cy="345730"/>
          </a:xfrm>
          <a:prstGeom prst="rect">
            <a:avLst/>
          </a:prstGeom>
        </p:spPr>
      </p:pic>
      <p:sp>
        <p:nvSpPr>
          <p:cNvPr id="30" name="TextBox 29">
            <a:extLst>
              <a:ext uri="{FF2B5EF4-FFF2-40B4-BE49-F238E27FC236}">
                <a16:creationId xmlns:a16="http://schemas.microsoft.com/office/drawing/2014/main" id="{D02BC397-A7A4-CD4C-A541-611FB90426F9}"/>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33EDA403-037D-4B98-9592-4CE7A0F263AD}"/>
              </a:ext>
            </a:extLst>
          </p:cNvPr>
          <p:cNvPicPr>
            <a:picLocks noChangeAspect="1"/>
          </p:cNvPicPr>
          <p:nvPr/>
        </p:nvPicPr>
        <p:blipFill>
          <a:blip r:embed="rId12"/>
          <a:stretch>
            <a:fillRect/>
          </a:stretch>
        </p:blipFill>
        <p:spPr>
          <a:xfrm>
            <a:off x="5131205" y="2390783"/>
            <a:ext cx="3784195" cy="3777856"/>
          </a:xfrm>
          <a:prstGeom prst="rect">
            <a:avLst/>
          </a:prstGeom>
        </p:spPr>
      </p:pic>
    </p:spTree>
    <p:extLst>
      <p:ext uri="{BB962C8B-B14F-4D97-AF65-F5344CB8AC3E}">
        <p14:creationId xmlns:p14="http://schemas.microsoft.com/office/powerpoint/2010/main" val="4042953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152400"/>
            <a:ext cx="8229600" cy="1600200"/>
          </a:xfrm>
        </p:spPr>
        <p:txBody>
          <a:bodyPr/>
          <a:lstStyle/>
          <a:p>
            <a:r>
              <a:rPr lang="en-US" dirty="0"/>
              <a:t>Mortgage Market</a:t>
            </a:r>
            <a:endParaRPr lang="en-CA"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014170867"/>
              </p:ext>
            </p:extLst>
          </p:nvPr>
        </p:nvGraphicFramePr>
        <p:xfrm>
          <a:off x="304195" y="1737361"/>
          <a:ext cx="5224462"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2"/>
          </p:nvPr>
        </p:nvSpPr>
        <p:spPr/>
        <p:txBody>
          <a:bodyPr/>
          <a:lstStyle/>
          <a:p>
            <a:pPr>
              <a:defRPr/>
            </a:pPr>
            <a:fld id="{1857E8BC-ABE9-4D03-9BEF-8656FFA04C3A}" type="slidenum">
              <a:rPr lang="en-US" smtClean="0"/>
              <a:pPr>
                <a:defRPr/>
              </a:pPr>
              <a:t>37</a:t>
            </a:fld>
            <a:endParaRPr lang="en-US"/>
          </a:p>
        </p:txBody>
      </p:sp>
      <p:sp>
        <p:nvSpPr>
          <p:cNvPr id="11" name="Text Box 4"/>
          <p:cNvSpPr txBox="1">
            <a:spLocks noChangeArrowheads="1"/>
          </p:cNvSpPr>
          <p:nvPr/>
        </p:nvSpPr>
        <p:spPr bwMode="auto">
          <a:xfrm>
            <a:off x="1600200" y="5638800"/>
            <a:ext cx="2698175" cy="523220"/>
          </a:xfrm>
          <a:prstGeom prst="rect">
            <a:avLst/>
          </a:prstGeom>
          <a:noFill/>
          <a:ln w="9525">
            <a:noFill/>
            <a:miter lim="800000"/>
            <a:headEnd/>
            <a:tailEnd/>
          </a:ln>
        </p:spPr>
        <p:txBody>
          <a:bodyPr wrap="none">
            <a:spAutoFit/>
          </a:bodyPr>
          <a:lstStyle/>
          <a:p>
            <a:pPr eaLnBrk="0" hangingPunct="0"/>
            <a:r>
              <a:rPr lang="en-US" sz="1400" dirty="0">
                <a:solidFill>
                  <a:srgbClr val="7F7F7F"/>
                </a:solidFill>
              </a:rPr>
              <a:t>Total Market Size:  $1.6BN</a:t>
            </a:r>
          </a:p>
          <a:p>
            <a:pPr eaLnBrk="0" hangingPunct="0"/>
            <a:r>
              <a:rPr lang="en-US" sz="1400" dirty="0">
                <a:solidFill>
                  <a:srgbClr val="7F7F7F"/>
                </a:solidFill>
              </a:rPr>
              <a:t>Growth:		4.3%</a:t>
            </a:r>
          </a:p>
        </p:txBody>
      </p:sp>
      <p:sp>
        <p:nvSpPr>
          <p:cNvPr id="9" name="Rectangle 8"/>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5B4A53-0839-2746-85BC-4CAE1FEE860E}"/>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3" name="Rectangle 12">
            <a:extLst>
              <a:ext uri="{FF2B5EF4-FFF2-40B4-BE49-F238E27FC236}">
                <a16:creationId xmlns:a16="http://schemas.microsoft.com/office/drawing/2014/main" id="{323617DA-F69E-3941-ABCA-3DDDEB23AA74}"/>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CAC1417-C287-41BB-8530-3D41097B7110}"/>
              </a:ext>
            </a:extLst>
          </p:cNvPr>
          <p:cNvPicPr>
            <a:picLocks noChangeAspect="1"/>
          </p:cNvPicPr>
          <p:nvPr/>
        </p:nvPicPr>
        <p:blipFill>
          <a:blip r:embed="rId4"/>
          <a:stretch>
            <a:fillRect/>
          </a:stretch>
        </p:blipFill>
        <p:spPr>
          <a:xfrm>
            <a:off x="4572000" y="3275210"/>
            <a:ext cx="3946661" cy="1867788"/>
          </a:xfrm>
          <a:prstGeom prst="rect">
            <a:avLst/>
          </a:prstGeom>
        </p:spPr>
      </p:pic>
    </p:spTree>
    <p:extLst>
      <p:ext uri="{BB962C8B-B14F-4D97-AF65-F5344CB8AC3E}">
        <p14:creationId xmlns:p14="http://schemas.microsoft.com/office/powerpoint/2010/main" val="3420954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600200"/>
          </a:xfrm>
        </p:spPr>
        <p:txBody>
          <a:bodyPr>
            <a:normAutofit/>
          </a:bodyPr>
          <a:lstStyle/>
          <a:p>
            <a:r>
              <a:rPr lang="en-US" sz="2400" dirty="0"/>
              <a:t>Mortgage Pricing</a:t>
            </a:r>
          </a:p>
        </p:txBody>
      </p:sp>
      <p:sp>
        <p:nvSpPr>
          <p:cNvPr id="4" name="Slide Number Placeholder 3"/>
          <p:cNvSpPr>
            <a:spLocks noGrp="1"/>
          </p:cNvSpPr>
          <p:nvPr>
            <p:ph type="sldNum" sz="quarter" idx="12"/>
          </p:nvPr>
        </p:nvSpPr>
        <p:spPr/>
        <p:txBody>
          <a:bodyPr/>
          <a:lstStyle/>
          <a:p>
            <a:pPr>
              <a:defRPr/>
            </a:pPr>
            <a:fld id="{F9A00566-B6A6-4141-820A-B5CA5AFCD220}" type="slidenum">
              <a:rPr lang="en-US" smtClean="0"/>
              <a:pPr>
                <a:defRPr/>
              </a:pPr>
              <a:t>38</a:t>
            </a:fld>
            <a:endParaRPr lang="en-US"/>
          </a:p>
        </p:txBody>
      </p:sp>
      <p:sp>
        <p:nvSpPr>
          <p:cNvPr id="8" name="TextBox 7">
            <a:extLst>
              <a:ext uri="{FF2B5EF4-FFF2-40B4-BE49-F238E27FC236}">
                <a16:creationId xmlns:a16="http://schemas.microsoft.com/office/drawing/2014/main" id="{7917BD73-67E7-A145-A5AF-7BEB2B3500F4}"/>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9" name="Rectangle 8">
            <a:extLst>
              <a:ext uri="{FF2B5EF4-FFF2-40B4-BE49-F238E27FC236}">
                <a16:creationId xmlns:a16="http://schemas.microsoft.com/office/drawing/2014/main" id="{33D0AF42-7C38-594F-9663-D2610858584A}"/>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6BBA64FE-D73B-1645-8132-D18DEB8446C1}"/>
              </a:ext>
            </a:extLst>
          </p:cNvPr>
          <p:cNvGraphicFramePr>
            <a:graphicFrameLocks noGrp="1"/>
          </p:cNvGraphicFramePr>
          <p:nvPr>
            <p:extLst>
              <p:ext uri="{D42A27DB-BD31-4B8C-83A1-F6EECF244321}">
                <p14:modId xmlns:p14="http://schemas.microsoft.com/office/powerpoint/2010/main" val="2148762284"/>
              </p:ext>
            </p:extLst>
          </p:nvPr>
        </p:nvGraphicFramePr>
        <p:xfrm>
          <a:off x="533400" y="1676400"/>
          <a:ext cx="3314699" cy="3000375"/>
        </p:xfrm>
        <a:graphic>
          <a:graphicData uri="http://schemas.openxmlformats.org/drawingml/2006/table">
            <a:tbl>
              <a:tblPr/>
              <a:tblGrid>
                <a:gridCol w="1382449">
                  <a:extLst>
                    <a:ext uri="{9D8B030D-6E8A-4147-A177-3AD203B41FA5}">
                      <a16:colId xmlns:a16="http://schemas.microsoft.com/office/drawing/2014/main" val="3968177998"/>
                    </a:ext>
                  </a:extLst>
                </a:gridCol>
                <a:gridCol w="966125">
                  <a:extLst>
                    <a:ext uri="{9D8B030D-6E8A-4147-A177-3AD203B41FA5}">
                      <a16:colId xmlns:a16="http://schemas.microsoft.com/office/drawing/2014/main" val="2094738768"/>
                    </a:ext>
                  </a:extLst>
                </a:gridCol>
                <a:gridCol w="966125">
                  <a:extLst>
                    <a:ext uri="{9D8B030D-6E8A-4147-A177-3AD203B41FA5}">
                      <a16:colId xmlns:a16="http://schemas.microsoft.com/office/drawing/2014/main" val="1236890001"/>
                    </a:ext>
                  </a:extLst>
                </a:gridCol>
              </a:tblGrid>
              <a:tr h="206375">
                <a:tc gridSpan="3">
                  <a:txBody>
                    <a:bodyPr/>
                    <a:lstStyle/>
                    <a:p>
                      <a:pPr algn="ctr" fontAlgn="ctr"/>
                      <a:r>
                        <a:rPr lang="en-US" sz="1000" b="1" i="0" u="none" strike="noStrike">
                          <a:solidFill>
                            <a:srgbClr val="FFFFFF"/>
                          </a:solidFill>
                          <a:effectLst/>
                          <a:latin typeface="Arial" panose="020B0604020202020204" pitchFamily="34" charset="0"/>
                        </a:rPr>
                        <a:t>5 Year Closed Bank Mortgage Rates - Full-Service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B794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72758420"/>
                  </a:ext>
                </a:extLst>
              </a:tr>
              <a:tr h="203200">
                <a:tc gridSpan="3">
                  <a:txBody>
                    <a:bodyPr/>
                    <a:lstStyle/>
                    <a:p>
                      <a:pPr algn="ctr" fontAlgn="ctr"/>
                      <a:r>
                        <a:rPr lang="en-US" sz="1000" b="1" i="0" u="none" strike="noStrike">
                          <a:solidFill>
                            <a:srgbClr val="FFFFFF"/>
                          </a:solidFill>
                          <a:effectLst/>
                          <a:latin typeface="Arial" panose="020B0604020202020204" pitchFamily="34" charset="0"/>
                        </a:rPr>
                        <a:t>20-Apr-20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B794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2027774"/>
                  </a:ext>
                </a:extLst>
              </a:tr>
              <a:tr h="355600">
                <a:tc>
                  <a:txBody>
                    <a:bodyPr/>
                    <a:lstStyle/>
                    <a:p>
                      <a:pPr algn="l"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panose="020B0604020202020204" pitchFamily="34" charset="0"/>
                        </a:rPr>
                        <a:t>5 Year Closed Best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panose="020B0604020202020204" pitchFamily="34" charset="0"/>
                        </a:rPr>
                        <a:t>Change Since February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3511568"/>
                  </a:ext>
                </a:extLst>
              </a:tr>
              <a:tr h="203200">
                <a:tc>
                  <a:txBody>
                    <a:bodyPr/>
                    <a:lstStyle/>
                    <a:p>
                      <a:pPr algn="l" fontAlgn="b"/>
                      <a:r>
                        <a:rPr lang="en-US" sz="1200" b="0" i="0" u="none" strike="noStrike">
                          <a:effectLst/>
                          <a:latin typeface="Arial" panose="020B0604020202020204" pitchFamily="34" charset="0"/>
                        </a:rPr>
                        <a:t>HSBC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2.64%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solidFill>
                            <a:srgbClr val="006100"/>
                          </a:solidFill>
                          <a:effectLst/>
                          <a:latin typeface="Arial" panose="020B0604020202020204" pitchFamily="34" charset="0"/>
                        </a:rPr>
                        <a:t>-0.20%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267964365"/>
                  </a:ext>
                </a:extLst>
              </a:tr>
              <a:tr h="203200">
                <a:tc>
                  <a:txBody>
                    <a:bodyPr/>
                    <a:lstStyle/>
                    <a:p>
                      <a:pPr algn="l" fontAlgn="b"/>
                      <a:r>
                        <a:rPr lang="en-US" sz="1200" b="0" i="0" u="none" strike="noStrike">
                          <a:effectLst/>
                          <a:latin typeface="Arial" panose="020B0604020202020204" pitchFamily="34" charset="0"/>
                        </a:rPr>
                        <a:t>CWB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2.94%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solidFill>
                            <a:srgbClr val="9C0006"/>
                          </a:solidFill>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405523749"/>
                  </a:ext>
                </a:extLst>
              </a:tr>
              <a:tr h="203200">
                <a:tc>
                  <a:txBody>
                    <a:bodyPr/>
                    <a:lstStyle/>
                    <a:p>
                      <a:pPr algn="l" fontAlgn="b"/>
                      <a:r>
                        <a:rPr lang="en-US" sz="1200" b="0" i="0" u="none" strike="noStrike">
                          <a:effectLst/>
                          <a:latin typeface="Arial" panose="020B0604020202020204" pitchFamily="34" charset="0"/>
                        </a:rPr>
                        <a:t>BMO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2.99%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solidFill>
                            <a:srgbClr val="9C0006"/>
                          </a:solidFill>
                          <a:effectLst/>
                          <a:latin typeface="Arial" panose="020B0604020202020204" pitchFamily="34" charset="0"/>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331547977"/>
                  </a:ext>
                </a:extLst>
              </a:tr>
              <a:tr h="203200">
                <a:tc>
                  <a:txBody>
                    <a:bodyPr/>
                    <a:lstStyle/>
                    <a:p>
                      <a:pPr algn="l" fontAlgn="b"/>
                      <a:r>
                        <a:rPr lang="en-US" sz="1200" b="0" i="0" u="none" strike="noStrike">
                          <a:effectLst/>
                          <a:latin typeface="Arial" panose="020B0604020202020204" pitchFamily="34" charset="0"/>
                        </a:rPr>
                        <a:t>TDCT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3.09%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solidFill>
                            <a:srgbClr val="9C0006"/>
                          </a:solidFill>
                          <a:effectLst/>
                          <a:latin typeface="Arial" panose="020B0604020202020204" pitchFamily="34" charset="0"/>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922744105"/>
                  </a:ext>
                </a:extLst>
              </a:tr>
              <a:tr h="203200">
                <a:tc>
                  <a:txBody>
                    <a:bodyPr/>
                    <a:lstStyle/>
                    <a:p>
                      <a:pPr algn="l" fontAlgn="b"/>
                      <a:r>
                        <a:rPr lang="en-US" sz="1200" b="0" i="0" u="none" strike="noStrike">
                          <a:effectLst/>
                          <a:latin typeface="Arial" panose="020B0604020202020204" pitchFamily="34" charset="0"/>
                        </a:rPr>
                        <a:t>Laurentian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3.09%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5338351"/>
                  </a:ext>
                </a:extLst>
              </a:tr>
              <a:tr h="203200">
                <a:tc>
                  <a:txBody>
                    <a:bodyPr/>
                    <a:lstStyle/>
                    <a:p>
                      <a:pPr algn="l" fontAlgn="b"/>
                      <a:r>
                        <a:rPr lang="en-US" sz="1200" b="0" i="0" u="none" strike="noStrike">
                          <a:effectLst/>
                          <a:latin typeface="Arial" panose="020B0604020202020204" pitchFamily="34" charset="0"/>
                        </a:rPr>
                        <a:t>CIBC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3.09%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9092123"/>
                  </a:ext>
                </a:extLst>
              </a:tr>
              <a:tr h="203200">
                <a:tc>
                  <a:txBody>
                    <a:bodyPr/>
                    <a:lstStyle/>
                    <a:p>
                      <a:pPr algn="l" fontAlgn="b"/>
                      <a:r>
                        <a:rPr lang="en-US" sz="1200" b="0" i="0" u="none" strike="noStrike">
                          <a:effectLst/>
                          <a:latin typeface="Arial" panose="020B0604020202020204" pitchFamily="34" charset="0"/>
                        </a:rPr>
                        <a:t>National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Arial" panose="020B0604020202020204" pitchFamily="34" charset="0"/>
                        </a:rPr>
                        <a:t>3.19%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961096229"/>
                  </a:ext>
                </a:extLst>
              </a:tr>
              <a:tr h="203200">
                <a:tc>
                  <a:txBody>
                    <a:bodyPr/>
                    <a:lstStyle/>
                    <a:p>
                      <a:pPr algn="l" fontAlgn="b"/>
                      <a:r>
                        <a:rPr lang="en-US" sz="1200" b="0" i="0" u="none" strike="noStrike">
                          <a:effectLst/>
                          <a:latin typeface="Arial" panose="020B0604020202020204" pitchFamily="34" charset="0"/>
                        </a:rPr>
                        <a:t>RBC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Arial" panose="020B0604020202020204" pitchFamily="34" charset="0"/>
                        </a:rPr>
                        <a:t>3.24%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102597860"/>
                  </a:ext>
                </a:extLst>
              </a:tr>
              <a:tr h="203200">
                <a:tc>
                  <a:txBody>
                    <a:bodyPr/>
                    <a:lstStyle/>
                    <a:p>
                      <a:pPr algn="l" fontAlgn="b"/>
                      <a:r>
                        <a:rPr lang="en-US" sz="1200" b="0" i="0" u="none" strike="noStrike">
                          <a:effectLst/>
                          <a:latin typeface="Arial" panose="020B0604020202020204" pitchFamily="34" charset="0"/>
                        </a:rPr>
                        <a:t>BNS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4.99%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200" b="0" i="0" u="none" strike="noStrike">
                          <a:solidFill>
                            <a:srgbClr val="9C0006"/>
                          </a:solidFill>
                          <a:effectLst/>
                          <a:latin typeface="Arial" panose="020B0604020202020204" pitchFamily="34" charset="0"/>
                        </a:rPr>
                        <a:t>0.84%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117555169"/>
                  </a:ext>
                </a:extLst>
              </a:tr>
              <a:tr h="203200">
                <a:tc>
                  <a:txBody>
                    <a:bodyPr/>
                    <a:lstStyle/>
                    <a:p>
                      <a:pPr algn="l" fontAlgn="b"/>
                      <a:r>
                        <a:rPr lang="en-US" sz="1200" b="0" i="0" u="none" strike="noStrike">
                          <a:effectLst/>
                          <a:latin typeface="Arial" panose="020B0604020202020204" pitchFamily="34" charset="0"/>
                        </a:rPr>
                        <a:t>ICICI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5.14%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2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7065452"/>
                  </a:ext>
                </a:extLst>
              </a:tr>
              <a:tr h="203200">
                <a:tc>
                  <a:txBody>
                    <a:bodyPr/>
                    <a:lstStyle/>
                    <a:p>
                      <a:pPr algn="l" fontAlgn="b"/>
                      <a:r>
                        <a:rPr lang="en-US" sz="1050" b="1" i="0" u="none" strike="noStrike">
                          <a:effectLst/>
                          <a:latin typeface="Arial" panose="020B0604020202020204" pitchFamily="34" charset="0"/>
                        </a:rPr>
                        <a:t>Average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50" b="1" i="0" u="none" strike="noStrike">
                          <a:effectLst/>
                          <a:latin typeface="Arial" panose="020B0604020202020204" pitchFamily="34" charset="0"/>
                        </a:rPr>
                        <a:t>3.44%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50" b="1" i="0" u="none" strike="noStrike" dirty="0">
                          <a:effectLst/>
                          <a:latin typeface="Arial" panose="020B0604020202020204" pitchFamily="34" charset="0"/>
                        </a:rPr>
                        <a:t>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0552795"/>
                  </a:ext>
                </a:extLst>
              </a:tr>
            </a:tbl>
          </a:graphicData>
        </a:graphic>
      </p:graphicFrame>
      <p:graphicFrame>
        <p:nvGraphicFramePr>
          <p:cNvPr id="7" name="Table 6">
            <a:extLst>
              <a:ext uri="{FF2B5EF4-FFF2-40B4-BE49-F238E27FC236}">
                <a16:creationId xmlns:a16="http://schemas.microsoft.com/office/drawing/2014/main" id="{FD49C229-C713-D042-B1F2-9F5DC189E1E4}"/>
              </a:ext>
            </a:extLst>
          </p:cNvPr>
          <p:cNvGraphicFramePr>
            <a:graphicFrameLocks noGrp="1"/>
          </p:cNvGraphicFramePr>
          <p:nvPr>
            <p:extLst>
              <p:ext uri="{D42A27DB-BD31-4B8C-83A1-F6EECF244321}">
                <p14:modId xmlns:p14="http://schemas.microsoft.com/office/powerpoint/2010/main" val="413080373"/>
              </p:ext>
            </p:extLst>
          </p:nvPr>
        </p:nvGraphicFramePr>
        <p:xfrm>
          <a:off x="4038600" y="1676400"/>
          <a:ext cx="2895599" cy="2146935"/>
        </p:xfrm>
        <a:graphic>
          <a:graphicData uri="http://schemas.openxmlformats.org/drawingml/2006/table">
            <a:tbl>
              <a:tblPr/>
              <a:tblGrid>
                <a:gridCol w="963081">
                  <a:extLst>
                    <a:ext uri="{9D8B030D-6E8A-4147-A177-3AD203B41FA5}">
                      <a16:colId xmlns:a16="http://schemas.microsoft.com/office/drawing/2014/main" val="1062254719"/>
                    </a:ext>
                  </a:extLst>
                </a:gridCol>
                <a:gridCol w="966259">
                  <a:extLst>
                    <a:ext uri="{9D8B030D-6E8A-4147-A177-3AD203B41FA5}">
                      <a16:colId xmlns:a16="http://schemas.microsoft.com/office/drawing/2014/main" val="4181638990"/>
                    </a:ext>
                  </a:extLst>
                </a:gridCol>
                <a:gridCol w="966259">
                  <a:extLst>
                    <a:ext uri="{9D8B030D-6E8A-4147-A177-3AD203B41FA5}">
                      <a16:colId xmlns:a16="http://schemas.microsoft.com/office/drawing/2014/main" val="2445887106"/>
                    </a:ext>
                  </a:extLst>
                </a:gridCol>
              </a:tblGrid>
              <a:tr h="206375">
                <a:tc gridSpan="3">
                  <a:txBody>
                    <a:bodyPr/>
                    <a:lstStyle/>
                    <a:p>
                      <a:pPr algn="ctr" fontAlgn="ctr"/>
                      <a:r>
                        <a:rPr lang="en-US" sz="800" b="1" i="0" u="none" strike="noStrike">
                          <a:solidFill>
                            <a:srgbClr val="FFFFFF"/>
                          </a:solidFill>
                          <a:effectLst/>
                          <a:latin typeface="Arial" panose="020B0604020202020204" pitchFamily="34" charset="0"/>
                        </a:rPr>
                        <a:t>5 Year Closed Bank Mortgage Rates - Direct Banks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B794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2252464"/>
                  </a:ext>
                </a:extLst>
              </a:tr>
              <a:tr h="203200">
                <a:tc gridSpan="3">
                  <a:txBody>
                    <a:bodyPr/>
                    <a:lstStyle/>
                    <a:p>
                      <a:pPr algn="ctr" fontAlgn="ctr"/>
                      <a:r>
                        <a:rPr lang="en-US" sz="800" b="1" i="0" u="none" strike="noStrike">
                          <a:solidFill>
                            <a:srgbClr val="FFFFFF"/>
                          </a:solidFill>
                          <a:effectLst/>
                          <a:latin typeface="Arial" panose="020B0604020202020204" pitchFamily="34" charset="0"/>
                        </a:rPr>
                        <a:t>20-Apr-20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B794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29776601"/>
                  </a:ext>
                </a:extLst>
              </a:tr>
              <a:tr h="355600">
                <a:tc>
                  <a:txBody>
                    <a:bodyPr/>
                    <a:lstStyle/>
                    <a:p>
                      <a:pPr algn="l" fontAlgn="b"/>
                      <a:r>
                        <a:rPr lang="en-US" sz="10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panose="020B0604020202020204" pitchFamily="34" charset="0"/>
                        </a:rPr>
                        <a:t>5 Year Closed Best 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panose="020B0604020202020204" pitchFamily="34" charset="0"/>
                        </a:rPr>
                        <a:t>Change Since February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5690375"/>
                  </a:ext>
                </a:extLst>
              </a:tr>
              <a:tr h="203200">
                <a:tc>
                  <a:txBody>
                    <a:bodyPr/>
                    <a:lstStyle/>
                    <a:p>
                      <a:pPr algn="l" fontAlgn="b"/>
                      <a:r>
                        <a:rPr lang="en-US" sz="1200" b="0" i="0" u="none" strike="noStrike">
                          <a:effectLst/>
                          <a:latin typeface="Arial" panose="020B0604020202020204" pitchFamily="34" charset="0"/>
                        </a:rPr>
                        <a:t>Simplii Financial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2.84%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2921240"/>
                  </a:ext>
                </a:extLst>
              </a:tr>
              <a:tr h="203200">
                <a:tc>
                  <a:txBody>
                    <a:bodyPr/>
                    <a:lstStyle/>
                    <a:p>
                      <a:pPr algn="l" fontAlgn="b"/>
                      <a:r>
                        <a:rPr lang="en-US" sz="1200" b="0" i="0" u="none" strike="noStrike">
                          <a:effectLst/>
                          <a:latin typeface="Arial" panose="020B0604020202020204" pitchFamily="34" charset="0"/>
                        </a:rPr>
                        <a:t>Motusbank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2.89%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solidFill>
                            <a:srgbClr val="9C0006"/>
                          </a:solidFill>
                          <a:effectLst/>
                          <a:latin typeface="Arial" panose="020B0604020202020204" pitchFamily="34" charset="0"/>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197626508"/>
                  </a:ext>
                </a:extLst>
              </a:tr>
              <a:tr h="203200">
                <a:tc>
                  <a:txBody>
                    <a:bodyPr/>
                    <a:lstStyle/>
                    <a:p>
                      <a:pPr algn="l" fontAlgn="b"/>
                      <a:r>
                        <a:rPr lang="en-US" sz="1200" b="0" i="0" u="none" strike="noStrike">
                          <a:effectLst/>
                          <a:latin typeface="Arial" panose="020B0604020202020204" pitchFamily="34" charset="0"/>
                        </a:rPr>
                        <a:t>Tangerine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2.89%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292050"/>
                  </a:ext>
                </a:extLst>
              </a:tr>
              <a:tr h="203200">
                <a:tc>
                  <a:txBody>
                    <a:bodyPr/>
                    <a:lstStyle/>
                    <a:p>
                      <a:pPr algn="l" fontAlgn="b"/>
                      <a:r>
                        <a:rPr lang="en-US" sz="1200" b="0" i="0" u="none" strike="noStrike">
                          <a:effectLst/>
                          <a:latin typeface="Arial" panose="020B0604020202020204" pitchFamily="34" charset="0"/>
                        </a:rPr>
                        <a:t>Alterna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Arial" panose="020B0604020202020204" pitchFamily="34" charset="0"/>
                        </a:rPr>
                        <a:t>3.34%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328956955"/>
                  </a:ext>
                </a:extLst>
              </a:tr>
              <a:tr h="203200">
                <a:tc>
                  <a:txBody>
                    <a:bodyPr/>
                    <a:lstStyle/>
                    <a:p>
                      <a:pPr algn="l" fontAlgn="b"/>
                      <a:r>
                        <a:rPr lang="en-US" sz="1200" b="0" i="0" u="none" strike="noStrike">
                          <a:effectLst/>
                          <a:latin typeface="Arial" panose="020B0604020202020204" pitchFamily="34" charset="0"/>
                        </a:rPr>
                        <a:t>Manulife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3.79%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200" b="0" i="0" u="none" strike="noStrike">
                          <a:solidFill>
                            <a:srgbClr val="000000"/>
                          </a:solidFill>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9761508"/>
                  </a:ext>
                </a:extLst>
              </a:tr>
              <a:tr h="203200">
                <a:tc>
                  <a:txBody>
                    <a:bodyPr/>
                    <a:lstStyle/>
                    <a:p>
                      <a:pPr algn="l" fontAlgn="b"/>
                      <a:r>
                        <a:rPr lang="en-US" sz="1050" b="1" i="0" u="none" strike="noStrike">
                          <a:effectLst/>
                          <a:latin typeface="Arial" panose="020B0604020202020204" pitchFamily="34" charset="0"/>
                        </a:rPr>
                        <a:t>Average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50" b="1" i="0" u="none" strike="noStrike">
                          <a:effectLst/>
                          <a:latin typeface="Arial" panose="020B0604020202020204" pitchFamily="34" charset="0"/>
                        </a:rPr>
                        <a:t>3.23%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50" b="1" i="0" u="none" strike="noStrike" dirty="0">
                          <a:effectLst/>
                          <a:latin typeface="Arial" panose="020B0604020202020204" pitchFamily="34" charset="0"/>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0484555"/>
                  </a:ext>
                </a:extLst>
              </a:tr>
            </a:tbl>
          </a:graphicData>
        </a:graphic>
      </p:graphicFrame>
    </p:spTree>
    <p:extLst>
      <p:ext uri="{BB962C8B-B14F-4D97-AF65-F5344CB8AC3E}">
        <p14:creationId xmlns:p14="http://schemas.microsoft.com/office/powerpoint/2010/main" val="1423643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9" name="Rectangle 2"/>
          <p:cNvSpPr>
            <a:spLocks noGrp="1" noChangeArrowheads="1"/>
          </p:cNvSpPr>
          <p:nvPr>
            <p:ph type="title"/>
          </p:nvPr>
        </p:nvSpPr>
        <p:spPr>
          <a:xfrm>
            <a:off x="914400" y="381000"/>
            <a:ext cx="8001000" cy="1216025"/>
          </a:xfrm>
        </p:spPr>
        <p:txBody>
          <a:bodyPr>
            <a:normAutofit/>
          </a:bodyPr>
          <a:lstStyle/>
          <a:p>
            <a:pPr eaLnBrk="1" hangingPunct="1"/>
            <a:r>
              <a:rPr lang="en-US" dirty="0"/>
              <a:t>Banks in Canada</a:t>
            </a:r>
            <a:br>
              <a:rPr lang="en-US" dirty="0"/>
            </a:br>
            <a:r>
              <a:rPr lang="en-US" dirty="0"/>
              <a:t>Mortgage Market Sizing &gt;$1B </a:t>
            </a:r>
          </a:p>
        </p:txBody>
      </p:sp>
      <p:sp>
        <p:nvSpPr>
          <p:cNvPr id="802818" name="Slide Number Placeholder 4"/>
          <p:cNvSpPr>
            <a:spLocks noGrp="1"/>
          </p:cNvSpPr>
          <p:nvPr>
            <p:ph type="sldNum" sz="quarter" idx="12"/>
          </p:nvPr>
        </p:nvSpPr>
        <p:spPr>
          <a:noFill/>
          <a:ln>
            <a:miter lim="800000"/>
            <a:headEnd/>
            <a:tailEnd/>
          </a:ln>
        </p:spPr>
        <p:txBody>
          <a:bodyPr/>
          <a:lstStyle/>
          <a:p>
            <a:fld id="{32A81B6B-CBFF-4ADB-ABEF-37BC7F300592}" type="slidenum">
              <a:rPr lang="en-US" smtClean="0"/>
              <a:pPr/>
              <a:t>39</a:t>
            </a:fld>
            <a:endParaRPr lang="en-US"/>
          </a:p>
        </p:txBody>
      </p:sp>
      <p:sp>
        <p:nvSpPr>
          <p:cNvPr id="802820" name="TextBox 1"/>
          <p:cNvSpPr txBox="1">
            <a:spLocks noChangeArrowheads="1"/>
          </p:cNvSpPr>
          <p:nvPr/>
        </p:nvSpPr>
        <p:spPr bwMode="auto">
          <a:xfrm>
            <a:off x="6905625" y="381000"/>
            <a:ext cx="1552575" cy="276225"/>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7" name="Rectangle 6"/>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BC5780F9-0F09-2F49-92CB-42DB683797CA}"/>
              </a:ext>
            </a:extLst>
          </p:cNvPr>
          <p:cNvGraphicFramePr>
            <a:graphicFrameLocks noGrp="1"/>
          </p:cNvGraphicFramePr>
          <p:nvPr>
            <p:extLst>
              <p:ext uri="{D42A27DB-BD31-4B8C-83A1-F6EECF244321}">
                <p14:modId xmlns:p14="http://schemas.microsoft.com/office/powerpoint/2010/main" val="1847847996"/>
              </p:ext>
            </p:extLst>
          </p:nvPr>
        </p:nvGraphicFramePr>
        <p:xfrm>
          <a:off x="971550" y="1793081"/>
          <a:ext cx="7200900" cy="4140200"/>
        </p:xfrm>
        <a:graphic>
          <a:graphicData uri="http://schemas.openxmlformats.org/drawingml/2006/table">
            <a:tbl>
              <a:tblPr/>
              <a:tblGrid>
                <a:gridCol w="3238500">
                  <a:extLst>
                    <a:ext uri="{9D8B030D-6E8A-4147-A177-3AD203B41FA5}">
                      <a16:colId xmlns:a16="http://schemas.microsoft.com/office/drawing/2014/main" val="3405567545"/>
                    </a:ext>
                  </a:extLst>
                </a:gridCol>
                <a:gridCol w="1133475">
                  <a:extLst>
                    <a:ext uri="{9D8B030D-6E8A-4147-A177-3AD203B41FA5}">
                      <a16:colId xmlns:a16="http://schemas.microsoft.com/office/drawing/2014/main" val="423270893"/>
                    </a:ext>
                  </a:extLst>
                </a:gridCol>
                <a:gridCol w="952500">
                  <a:extLst>
                    <a:ext uri="{9D8B030D-6E8A-4147-A177-3AD203B41FA5}">
                      <a16:colId xmlns:a16="http://schemas.microsoft.com/office/drawing/2014/main" val="3743869026"/>
                    </a:ext>
                  </a:extLst>
                </a:gridCol>
                <a:gridCol w="952500">
                  <a:extLst>
                    <a:ext uri="{9D8B030D-6E8A-4147-A177-3AD203B41FA5}">
                      <a16:colId xmlns:a16="http://schemas.microsoft.com/office/drawing/2014/main" val="3981747093"/>
                    </a:ext>
                  </a:extLst>
                </a:gridCol>
                <a:gridCol w="923925">
                  <a:extLst>
                    <a:ext uri="{9D8B030D-6E8A-4147-A177-3AD203B41FA5}">
                      <a16:colId xmlns:a16="http://schemas.microsoft.com/office/drawing/2014/main" val="1904069744"/>
                    </a:ext>
                  </a:extLst>
                </a:gridCol>
              </a:tblGrid>
              <a:tr h="139700">
                <a:tc>
                  <a:txBody>
                    <a:bodyPr/>
                    <a:lstStyle/>
                    <a:p>
                      <a:pPr algn="ctr" fontAlgn="b"/>
                      <a:r>
                        <a:rPr lang="en-CA" sz="1000" b="1" i="0" u="none" strike="noStrike">
                          <a:effectLst/>
                          <a:latin typeface="Arial" panose="020B0604020202020204" pitchFamily="34" charset="0"/>
                        </a:rPr>
                        <a:t>Banks in Canada by Assets</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4">
                  <a:txBody>
                    <a:bodyPr/>
                    <a:lstStyle/>
                    <a:p>
                      <a:pPr algn="ctr" fontAlgn="ctr"/>
                      <a:r>
                        <a:rPr lang="en-CA" sz="1000" b="1" i="0" u="none" strike="noStrike">
                          <a:solidFill>
                            <a:srgbClr val="FFFFFF"/>
                          </a:solidFill>
                          <a:effectLst/>
                          <a:latin typeface="Arial" panose="020B0604020202020204" pitchFamily="34" charset="0"/>
                        </a:rPr>
                        <a:t>Mortgages </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7942"/>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4045498353"/>
                  </a:ext>
                </a:extLst>
              </a:tr>
              <a:tr h="0">
                <a:tc rowSpan="2">
                  <a:txBody>
                    <a:bodyPr/>
                    <a:lstStyle/>
                    <a:p>
                      <a:pPr algn="ctr" fontAlgn="b"/>
                      <a:r>
                        <a:rPr lang="en-CA" sz="1000" b="1" i="0" u="none" strike="noStrike">
                          <a:effectLst/>
                          <a:latin typeface="Arial" panose="020B0604020202020204" pitchFamily="34" charset="0"/>
                        </a:rPr>
                        <a:t>Bank Name</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565700695"/>
                  </a:ext>
                </a:extLst>
              </a:tr>
              <a:tr h="139700">
                <a:tc vMerge="1">
                  <a:txBody>
                    <a:bodyPr/>
                    <a:lstStyle/>
                    <a:p>
                      <a:endParaRPr lang="en-US"/>
                    </a:p>
                  </a:txBody>
                  <a:tcPr/>
                </a:tc>
                <a:tc>
                  <a:txBody>
                    <a:bodyPr/>
                    <a:lstStyle/>
                    <a:p>
                      <a:pPr algn="ctr" fontAlgn="b"/>
                      <a:r>
                        <a:rPr lang="en-CA" sz="1000" b="1" i="0" u="none" strike="noStrike">
                          <a:effectLst/>
                          <a:latin typeface="Arial" panose="020B0604020202020204" pitchFamily="34" charset="0"/>
                        </a:rPr>
                        <a:t>31-Oct-19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5 Year CAGR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12 Month Growth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Oct 31, 2019 Share</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8537620"/>
                  </a:ext>
                </a:extLst>
              </a:tr>
              <a:tr h="139700">
                <a:tc>
                  <a:txBody>
                    <a:bodyPr/>
                    <a:lstStyle/>
                    <a:p>
                      <a:pPr algn="l" fontAlgn="b"/>
                      <a:r>
                        <a:rPr lang="en-CA" sz="1000" b="1" i="0" u="none" strike="noStrike">
                          <a:effectLst/>
                          <a:latin typeface="Arial" panose="020B0604020202020204" pitchFamily="34" charset="0"/>
                        </a:rPr>
                        <a:t>Total Market</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1,622,882,608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3729515762"/>
                  </a:ext>
                </a:extLst>
              </a:tr>
              <a:tr h="139700">
                <a:tc>
                  <a:txBody>
                    <a:bodyPr/>
                    <a:lstStyle/>
                    <a:p>
                      <a:pPr algn="l" fontAlgn="b"/>
                      <a:r>
                        <a:rPr lang="en-CA" sz="1000" b="1" i="0" u="none" strike="noStrike">
                          <a:effectLst/>
                          <a:latin typeface="Arial" panose="020B0604020202020204" pitchFamily="34" charset="0"/>
                        </a:rPr>
                        <a:t>Bank Market</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1,225,651,608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75.3%</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642338889"/>
                  </a:ext>
                </a:extLst>
              </a:tr>
              <a:tr h="139700">
                <a:tc>
                  <a:txBody>
                    <a:bodyPr/>
                    <a:lstStyle/>
                    <a:p>
                      <a:pPr algn="l" fontAlgn="b"/>
                      <a:r>
                        <a:rPr lang="en-CA" sz="1000" b="0" i="0" u="none" strike="noStrike">
                          <a:solidFill>
                            <a:srgbClr val="000000"/>
                          </a:solidFill>
                          <a:effectLst/>
                          <a:latin typeface="Arial" panose="020B0604020202020204" pitchFamily="34" charset="0"/>
                        </a:rPr>
                        <a:t>Royal Bank of Canada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287,574,419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17.28%</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7116099"/>
                  </a:ext>
                </a:extLst>
              </a:tr>
              <a:tr h="139700">
                <a:tc>
                  <a:txBody>
                    <a:bodyPr/>
                    <a:lstStyle/>
                    <a:p>
                      <a:pPr algn="l" fontAlgn="b"/>
                      <a:r>
                        <a:rPr lang="en-CA" sz="1000" b="0" i="0" u="none" strike="noStrike">
                          <a:solidFill>
                            <a:srgbClr val="000000"/>
                          </a:solidFill>
                          <a:effectLst/>
                          <a:latin typeface="Arial" panose="020B0604020202020204" pitchFamily="34" charset="0"/>
                        </a:rPr>
                        <a:t>Toronto Dominion Bank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227,061,792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CA" sz="1000" b="1" i="0" u="none" strike="noStrike">
                          <a:solidFill>
                            <a:srgbClr val="9C0006"/>
                          </a:solidFill>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14.13%</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887780"/>
                  </a:ext>
                </a:extLst>
              </a:tr>
              <a:tr h="139700">
                <a:tc>
                  <a:txBody>
                    <a:bodyPr/>
                    <a:lstStyle/>
                    <a:p>
                      <a:pPr algn="l" fontAlgn="b"/>
                      <a:r>
                        <a:rPr lang="en-CA" sz="1000" b="0" i="0" u="none" strike="noStrike">
                          <a:solidFill>
                            <a:srgbClr val="000000"/>
                          </a:solidFill>
                          <a:effectLst/>
                          <a:latin typeface="Arial" panose="020B0604020202020204" pitchFamily="34" charset="0"/>
                        </a:rPr>
                        <a:t>Bank of Nova Scotia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226,665,282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13.85%</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71642448"/>
                  </a:ext>
                </a:extLst>
              </a:tr>
              <a:tr h="139700">
                <a:tc>
                  <a:txBody>
                    <a:bodyPr/>
                    <a:lstStyle/>
                    <a:p>
                      <a:pPr algn="l" fontAlgn="b"/>
                      <a:r>
                        <a:rPr lang="en-CA" sz="1000" b="0" i="0" u="none" strike="noStrike">
                          <a:solidFill>
                            <a:srgbClr val="000000"/>
                          </a:solidFill>
                          <a:effectLst/>
                          <a:latin typeface="Arial" panose="020B0604020202020204" pitchFamily="34" charset="0"/>
                        </a:rPr>
                        <a:t>Canadian Imperial Bank of Commerce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204,382,721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13.26%</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9352818"/>
                  </a:ext>
                </a:extLst>
              </a:tr>
              <a:tr h="139700">
                <a:tc>
                  <a:txBody>
                    <a:bodyPr/>
                    <a:lstStyle/>
                    <a:p>
                      <a:pPr algn="l" fontAlgn="b"/>
                      <a:r>
                        <a:rPr lang="en-CA" sz="1000" b="0" i="0" u="none" strike="noStrike">
                          <a:solidFill>
                            <a:srgbClr val="000000"/>
                          </a:solidFill>
                          <a:effectLst/>
                          <a:latin typeface="Arial" panose="020B0604020202020204" pitchFamily="34" charset="0"/>
                        </a:rPr>
                        <a:t>Bank of Montreal</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112,424,330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7.02%</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5541863"/>
                  </a:ext>
                </a:extLst>
              </a:tr>
              <a:tr h="139700">
                <a:tc>
                  <a:txBody>
                    <a:bodyPr/>
                    <a:lstStyle/>
                    <a:p>
                      <a:pPr algn="l" fontAlgn="b"/>
                      <a:r>
                        <a:rPr lang="en-CA" sz="1000" b="0" i="0" u="none" strike="noStrike">
                          <a:solidFill>
                            <a:srgbClr val="000000"/>
                          </a:solidFill>
                          <a:effectLst/>
                          <a:latin typeface="Arial" panose="020B0604020202020204" pitchFamily="34" charset="0"/>
                        </a:rPr>
                        <a:t>National Bank of Canada</a:t>
                      </a:r>
                      <a:r>
                        <a:rPr lang="en-CA" sz="1000" b="0" i="0" u="none" strike="sngStrike">
                          <a:solidFill>
                            <a:srgbClr val="000000"/>
                          </a:solidFill>
                          <a:effectLst/>
                          <a:latin typeface="Arial" panose="020B0604020202020204" pitchFamily="34" charset="0"/>
                        </a:rPr>
                        <a:t> </a:t>
                      </a:r>
                      <a:endParaRPr lang="en-CA" sz="1000" b="0" i="0" u="none" strike="noStrike">
                        <a:solidFill>
                          <a:srgbClr val="000000"/>
                        </a:solidFill>
                        <a:effectLst/>
                        <a:latin typeface="Arial" panose="020B0604020202020204" pitchFamily="34" charset="0"/>
                      </a:endParaRP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52,527,106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3.26%</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5320972"/>
                  </a:ext>
                </a:extLst>
              </a:tr>
              <a:tr h="139700">
                <a:tc>
                  <a:txBody>
                    <a:bodyPr/>
                    <a:lstStyle/>
                    <a:p>
                      <a:pPr algn="l" fontAlgn="b"/>
                      <a:r>
                        <a:rPr lang="en-CA" sz="1000" b="0" i="0" u="none" strike="noStrike">
                          <a:solidFill>
                            <a:srgbClr val="000000"/>
                          </a:solidFill>
                          <a:effectLst/>
                          <a:latin typeface="Arial" panose="020B0604020202020204" pitchFamily="34" charset="0"/>
                        </a:rPr>
                        <a:t>HSBC Canada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26,196,753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effectLst/>
                          <a:latin typeface="Arial" panose="020B0604020202020204" pitchFamily="34" charset="0"/>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1.62%</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0816774"/>
                  </a:ext>
                </a:extLst>
              </a:tr>
              <a:tr h="139700">
                <a:tc>
                  <a:txBody>
                    <a:bodyPr/>
                    <a:lstStyle/>
                    <a:p>
                      <a:pPr algn="l" fontAlgn="b"/>
                      <a:r>
                        <a:rPr lang="en-CA" sz="1000" b="0" i="0" u="none" strike="noStrike">
                          <a:solidFill>
                            <a:srgbClr val="000000"/>
                          </a:solidFill>
                          <a:effectLst/>
                          <a:latin typeface="Arial" panose="020B0604020202020204" pitchFamily="34" charset="0"/>
                        </a:rPr>
                        <a:t>Equitable Bank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23,403,675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1.31%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2520422"/>
                  </a:ext>
                </a:extLst>
              </a:tr>
              <a:tr h="139700">
                <a:tc>
                  <a:txBody>
                    <a:bodyPr/>
                    <a:lstStyle/>
                    <a:p>
                      <a:pPr algn="l" fontAlgn="b"/>
                      <a:r>
                        <a:rPr lang="en-CA" sz="1000" b="0" i="0" u="none" strike="noStrike">
                          <a:solidFill>
                            <a:srgbClr val="000000"/>
                          </a:solidFill>
                          <a:effectLst/>
                          <a:latin typeface="Arial" panose="020B0604020202020204" pitchFamily="34" charset="0"/>
                        </a:rPr>
                        <a:t>Laurentian Bank of Canada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17,496,297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1.18%</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2796165"/>
                  </a:ext>
                </a:extLst>
              </a:tr>
              <a:tr h="139700">
                <a:tc>
                  <a:txBody>
                    <a:bodyPr/>
                    <a:lstStyle/>
                    <a:p>
                      <a:pPr algn="l" fontAlgn="b"/>
                      <a:r>
                        <a:rPr lang="en-CA" sz="1000" b="0" i="0" u="none" strike="noStrike">
                          <a:effectLst/>
                          <a:latin typeface="Arial" panose="020B0604020202020204" pitchFamily="34" charset="0"/>
                        </a:rPr>
                        <a:t>Coast Capital Federal Credit Union</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10,400,262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1000" b="0"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0986415"/>
                  </a:ext>
                </a:extLst>
              </a:tr>
              <a:tr h="139700">
                <a:tc>
                  <a:txBody>
                    <a:bodyPr/>
                    <a:lstStyle/>
                    <a:p>
                      <a:pPr algn="l" fontAlgn="b"/>
                      <a:r>
                        <a:rPr lang="en-CA" sz="1000" b="0" i="0" u="none" strike="noStrike">
                          <a:solidFill>
                            <a:srgbClr val="000000"/>
                          </a:solidFill>
                          <a:effectLst/>
                          <a:latin typeface="Arial" panose="020B0604020202020204" pitchFamily="34" charset="0"/>
                        </a:rPr>
                        <a:t>Canadian Western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7,576,704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effectLst/>
                          <a:latin typeface="Arial" panose="020B060402020202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0.47%</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9099277"/>
                  </a:ext>
                </a:extLst>
              </a:tr>
              <a:tr h="139700">
                <a:tc>
                  <a:txBody>
                    <a:bodyPr/>
                    <a:lstStyle/>
                    <a:p>
                      <a:pPr algn="l" fontAlgn="b"/>
                      <a:r>
                        <a:rPr lang="en-CA" sz="1000" b="1" i="0" u="none" strike="noStrike">
                          <a:solidFill>
                            <a:srgbClr val="000000"/>
                          </a:solidFill>
                          <a:effectLst/>
                          <a:latin typeface="Arial" panose="020B0604020202020204" pitchFamily="34" charset="0"/>
                        </a:rPr>
                        <a:t>B2B Bank (included in Laurentian)</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CA" sz="1000" b="0" i="0" u="none" strike="noStrike">
                          <a:effectLst/>
                          <a:latin typeface="Arial" panose="020B0604020202020204" pitchFamily="34" charset="0"/>
                        </a:rPr>
                        <a:t>6,284,880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-13.8%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0.47%</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42148529"/>
                  </a:ext>
                </a:extLst>
              </a:tr>
              <a:tr h="139700">
                <a:tc>
                  <a:txBody>
                    <a:bodyPr/>
                    <a:lstStyle/>
                    <a:p>
                      <a:pPr algn="l" fontAlgn="b"/>
                      <a:r>
                        <a:rPr lang="en-CA" sz="1000" b="0" i="0" u="none" strike="noStrike">
                          <a:solidFill>
                            <a:srgbClr val="000000"/>
                          </a:solidFill>
                          <a:effectLst/>
                          <a:latin typeface="Arial" panose="020B0604020202020204" pitchFamily="34" charset="0"/>
                        </a:rPr>
                        <a:t>Concentra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5,946,908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0.43%</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8265275"/>
                  </a:ext>
                </a:extLst>
              </a:tr>
              <a:tr h="139700">
                <a:tc>
                  <a:txBody>
                    <a:bodyPr/>
                    <a:lstStyle/>
                    <a:p>
                      <a:pPr algn="l" fontAlgn="b"/>
                      <a:r>
                        <a:rPr lang="en-CA" sz="1000" b="1" i="0" u="none" strike="noStrike">
                          <a:solidFill>
                            <a:srgbClr val="000000"/>
                          </a:solidFill>
                          <a:effectLst/>
                          <a:latin typeface="Arial" panose="020B0604020202020204" pitchFamily="34" charset="0"/>
                        </a:rPr>
                        <a:t>Tangerine Bank (included in BNS)</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CA" sz="1000" b="0" i="0" u="none" strike="noStrike">
                          <a:effectLst/>
                          <a:latin typeface="Arial" panose="020B0604020202020204" pitchFamily="34" charset="0"/>
                        </a:rPr>
                        <a:t>5,471,606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-22.6%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0.38%</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33047466"/>
                  </a:ext>
                </a:extLst>
              </a:tr>
              <a:tr h="139700">
                <a:tc>
                  <a:txBody>
                    <a:bodyPr/>
                    <a:lstStyle/>
                    <a:p>
                      <a:pPr algn="l" fontAlgn="b"/>
                      <a:r>
                        <a:rPr lang="en-CA" sz="1000" b="0" i="0" u="none" strike="noStrike">
                          <a:solidFill>
                            <a:srgbClr val="000000"/>
                          </a:solidFill>
                          <a:effectLst/>
                          <a:latin typeface="Arial" panose="020B0604020202020204" pitchFamily="34" charset="0"/>
                        </a:rPr>
                        <a:t>ICICI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3,584,842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0.22%</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1601106"/>
                  </a:ext>
                </a:extLst>
              </a:tr>
              <a:tr h="139700">
                <a:tc>
                  <a:txBody>
                    <a:bodyPr/>
                    <a:lstStyle/>
                    <a:p>
                      <a:pPr algn="l" fontAlgn="b"/>
                      <a:r>
                        <a:rPr lang="en-CA" sz="1000" b="0" i="0" u="none" strike="noStrike">
                          <a:solidFill>
                            <a:srgbClr val="000000"/>
                          </a:solidFill>
                          <a:effectLst/>
                          <a:latin typeface="Arial" panose="020B0604020202020204" pitchFamily="34" charset="0"/>
                        </a:rPr>
                        <a:t>Home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3,385,614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113.4%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0.21%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2969135"/>
                  </a:ext>
                </a:extLst>
              </a:tr>
              <a:tr h="139700">
                <a:tc>
                  <a:txBody>
                    <a:bodyPr/>
                    <a:lstStyle/>
                    <a:p>
                      <a:pPr algn="l" fontAlgn="b"/>
                      <a:r>
                        <a:rPr lang="en-CA" sz="1000" b="0" i="0" u="none" strike="noStrike">
                          <a:solidFill>
                            <a:srgbClr val="000000"/>
                          </a:solidFill>
                          <a:effectLst/>
                          <a:latin typeface="Arial" panose="020B0604020202020204" pitchFamily="34" charset="0"/>
                        </a:rPr>
                        <a:t>Home Equity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3,256,752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0.20%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7355033"/>
                  </a:ext>
                </a:extLst>
              </a:tr>
              <a:tr h="139700">
                <a:tc>
                  <a:txBody>
                    <a:bodyPr/>
                    <a:lstStyle/>
                    <a:p>
                      <a:pPr algn="l" fontAlgn="b"/>
                      <a:r>
                        <a:rPr lang="en-CA" sz="1000" b="0" i="0" u="none" strike="noStrike">
                          <a:solidFill>
                            <a:srgbClr val="000000"/>
                          </a:solidFill>
                          <a:effectLst/>
                          <a:latin typeface="Arial" panose="020B0604020202020204" pitchFamily="34" charset="0"/>
                        </a:rPr>
                        <a:t>Manulife Bank of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3,239,854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effectLst/>
                          <a:latin typeface="Arial" panose="020B0604020202020204" pitchFamily="34" charset="0"/>
                        </a:rPr>
                        <a:t>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0.20%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44771277"/>
                  </a:ext>
                </a:extLst>
              </a:tr>
              <a:tr h="139700">
                <a:tc>
                  <a:txBody>
                    <a:bodyPr/>
                    <a:lstStyle/>
                    <a:p>
                      <a:pPr algn="l" fontAlgn="b"/>
                      <a:r>
                        <a:rPr lang="en-CA" sz="1000" b="0" i="0" u="none" strike="noStrike">
                          <a:effectLst/>
                          <a:latin typeface="Arial" panose="020B0604020202020204" pitchFamily="34" charset="0"/>
                        </a:rPr>
                        <a:t>Caisse Populaire Acadienne Ltee</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1,932,021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0.12%</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0019840"/>
                  </a:ext>
                </a:extLst>
              </a:tr>
              <a:tr h="139700">
                <a:tc>
                  <a:txBody>
                    <a:bodyPr/>
                    <a:lstStyle/>
                    <a:p>
                      <a:pPr algn="l" fontAlgn="b"/>
                      <a:r>
                        <a:rPr lang="en-CA" sz="1000" b="0" i="0" u="none" strike="noStrike">
                          <a:solidFill>
                            <a:srgbClr val="000000"/>
                          </a:solidFill>
                          <a:effectLst/>
                          <a:latin typeface="Arial" panose="020B0604020202020204" pitchFamily="34" charset="0"/>
                        </a:rPr>
                        <a:t>Haventree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CA" sz="1000" b="0" i="0" u="none" strike="noStrike">
                          <a:effectLst/>
                          <a:latin typeface="Arial" panose="020B0604020202020204" pitchFamily="34" charset="0"/>
                        </a:rPr>
                        <a:t>           1,799,848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006100"/>
                          </a:solidFill>
                          <a:effectLst/>
                          <a:latin typeface="Arial" panose="020B0604020202020204" pitchFamily="34" charset="0"/>
                        </a:rPr>
                        <a:t>22.3%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0.11%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1836792"/>
                  </a:ext>
                </a:extLst>
              </a:tr>
              <a:tr h="139700">
                <a:tc>
                  <a:txBody>
                    <a:bodyPr/>
                    <a:lstStyle/>
                    <a:p>
                      <a:pPr algn="l" fontAlgn="b"/>
                      <a:r>
                        <a:rPr lang="en-CA" sz="1000" b="0" i="0" u="none" strike="noStrike">
                          <a:solidFill>
                            <a:srgbClr val="000000"/>
                          </a:solidFill>
                          <a:effectLst/>
                          <a:latin typeface="Arial" panose="020B0604020202020204" pitchFamily="34" charset="0"/>
                        </a:rPr>
                        <a:t>Bridgewater Bank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1,110,638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0.07%</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35888115"/>
                  </a:ext>
                </a:extLst>
              </a:tr>
              <a:tr h="139700">
                <a:tc>
                  <a:txBody>
                    <a:bodyPr/>
                    <a:lstStyle/>
                    <a:p>
                      <a:pPr algn="l" fontAlgn="b"/>
                      <a:r>
                        <a:rPr lang="en-CA" sz="1000" b="0" i="0" u="none" strike="noStrike">
                          <a:solidFill>
                            <a:srgbClr val="000000"/>
                          </a:solidFill>
                          <a:effectLst/>
                          <a:latin typeface="Arial" panose="020B0604020202020204" pitchFamily="34" charset="0"/>
                        </a:rPr>
                        <a:t>Bank of China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1,097,860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48.1%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7CE"/>
                    </a:solidFill>
                  </a:tcPr>
                </a:tc>
                <a:tc>
                  <a:txBody>
                    <a:bodyPr/>
                    <a:lstStyle/>
                    <a:p>
                      <a:pPr algn="r" fontAlgn="b"/>
                      <a:r>
                        <a:rPr lang="en-CA" sz="1000" b="0" i="0" u="none" strike="noStrike" dirty="0">
                          <a:effectLst/>
                          <a:latin typeface="Arial" panose="020B0604020202020204" pitchFamily="34" charset="0"/>
                        </a:rPr>
                        <a:t>0.07%</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96265"/>
                  </a:ext>
                </a:extLst>
              </a:tr>
            </a:tbl>
          </a:graphicData>
        </a:graphic>
      </p:graphicFrame>
      <p:sp>
        <p:nvSpPr>
          <p:cNvPr id="8" name="Rectangle 7">
            <a:extLst>
              <a:ext uri="{FF2B5EF4-FFF2-40B4-BE49-F238E27FC236}">
                <a16:creationId xmlns:a16="http://schemas.microsoft.com/office/drawing/2014/main" id="{1102EA59-6C86-6C45-A778-402BC13E2B0C}"/>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Regional Markets</a:t>
            </a:r>
          </a:p>
        </p:txBody>
      </p:sp>
      <p:sp>
        <p:nvSpPr>
          <p:cNvPr id="4" name="Slide Number Placeholder 3"/>
          <p:cNvSpPr>
            <a:spLocks noGrp="1"/>
          </p:cNvSpPr>
          <p:nvPr>
            <p:ph type="sldNum" sz="quarter" idx="12"/>
          </p:nvPr>
        </p:nvSpPr>
        <p:spPr/>
        <p:txBody>
          <a:bodyPr/>
          <a:lstStyle/>
          <a:p>
            <a:pPr>
              <a:defRPr/>
            </a:pPr>
            <a:fld id="{FD73080F-6EFF-4CB2-BC74-263AF00EEE29}" type="slidenum">
              <a:rPr lang="en-US" smtClean="0"/>
              <a:pPr>
                <a:defRPr/>
              </a:pPr>
              <a:t>4</a:t>
            </a:fld>
            <a:endParaRPr lang="en-US"/>
          </a:p>
        </p:txBody>
      </p:sp>
      <p:sp>
        <p:nvSpPr>
          <p:cNvPr id="12" name="TextBox 11">
            <a:extLst>
              <a:ext uri="{FF2B5EF4-FFF2-40B4-BE49-F238E27FC236}">
                <a16:creationId xmlns:a16="http://schemas.microsoft.com/office/drawing/2014/main" id="{AE8394A3-434F-CD42-9714-FC9DA2EAD7DE}"/>
              </a:ext>
            </a:extLst>
          </p:cNvPr>
          <p:cNvSpPr txBox="1"/>
          <p:nvPr/>
        </p:nvSpPr>
        <p:spPr>
          <a:xfrm>
            <a:off x="6858000" y="381000"/>
            <a:ext cx="1614545" cy="276999"/>
          </a:xfrm>
          <a:prstGeom prst="rect">
            <a:avLst/>
          </a:prstGeom>
          <a:noFill/>
        </p:spPr>
        <p:txBody>
          <a:bodyPr wrap="none" rtlCol="0">
            <a:spAutoFit/>
          </a:bodyPr>
          <a:lstStyle/>
          <a:p>
            <a:r>
              <a:rPr lang="en-US" dirty="0"/>
              <a:t>Updated Quarterly</a:t>
            </a:r>
          </a:p>
        </p:txBody>
      </p:sp>
      <p:sp>
        <p:nvSpPr>
          <p:cNvPr id="13" name="TextBox 12">
            <a:extLst>
              <a:ext uri="{FF2B5EF4-FFF2-40B4-BE49-F238E27FC236}">
                <a16:creationId xmlns:a16="http://schemas.microsoft.com/office/drawing/2014/main" id="{41968D20-38D0-A04F-82A6-932A70EC83BC}"/>
              </a:ext>
            </a:extLst>
          </p:cNvPr>
          <p:cNvSpPr txBox="1"/>
          <p:nvPr/>
        </p:nvSpPr>
        <p:spPr>
          <a:xfrm>
            <a:off x="7924798" y="4267200"/>
            <a:ext cx="1143001" cy="707886"/>
          </a:xfrm>
          <a:prstGeom prst="rect">
            <a:avLst/>
          </a:prstGeom>
          <a:noFill/>
        </p:spPr>
        <p:txBody>
          <a:bodyPr wrap="square" rtlCol="0">
            <a:spAutoFit/>
          </a:bodyPr>
          <a:lstStyle/>
          <a:p>
            <a:r>
              <a:rPr lang="en-US" sz="800" dirty="0"/>
              <a:t>Note:  Regional personal loan markets do not include credit card.</a:t>
            </a:r>
          </a:p>
        </p:txBody>
      </p:sp>
      <p:sp>
        <p:nvSpPr>
          <p:cNvPr id="9" name="Rectangle 8">
            <a:extLst>
              <a:ext uri="{FF2B5EF4-FFF2-40B4-BE49-F238E27FC236}">
                <a16:creationId xmlns:a16="http://schemas.microsoft.com/office/drawing/2014/main" id="{8FC8A1EC-ED56-384E-8D1B-4F2921DE1436}"/>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608461C1-11A0-864F-884E-F6B5B12B6EDA}"/>
              </a:ext>
            </a:extLst>
          </p:cNvPr>
          <p:cNvGraphicFramePr>
            <a:graphicFrameLocks noGrp="1"/>
          </p:cNvGraphicFramePr>
          <p:nvPr>
            <p:extLst>
              <p:ext uri="{D42A27DB-BD31-4B8C-83A1-F6EECF244321}">
                <p14:modId xmlns:p14="http://schemas.microsoft.com/office/powerpoint/2010/main" val="200731141"/>
              </p:ext>
            </p:extLst>
          </p:nvPr>
        </p:nvGraphicFramePr>
        <p:xfrm>
          <a:off x="407708" y="1705043"/>
          <a:ext cx="3695701" cy="4419600"/>
        </p:xfrm>
        <a:graphic>
          <a:graphicData uri="http://schemas.openxmlformats.org/drawingml/2006/table">
            <a:tbl>
              <a:tblPr/>
              <a:tblGrid>
                <a:gridCol w="1216066">
                  <a:extLst>
                    <a:ext uri="{9D8B030D-6E8A-4147-A177-3AD203B41FA5}">
                      <a16:colId xmlns:a16="http://schemas.microsoft.com/office/drawing/2014/main" val="549901944"/>
                    </a:ext>
                  </a:extLst>
                </a:gridCol>
                <a:gridCol w="826545">
                  <a:extLst>
                    <a:ext uri="{9D8B030D-6E8A-4147-A177-3AD203B41FA5}">
                      <a16:colId xmlns:a16="http://schemas.microsoft.com/office/drawing/2014/main" val="2350539808"/>
                    </a:ext>
                  </a:extLst>
                </a:gridCol>
                <a:gridCol w="826545">
                  <a:extLst>
                    <a:ext uri="{9D8B030D-6E8A-4147-A177-3AD203B41FA5}">
                      <a16:colId xmlns:a16="http://schemas.microsoft.com/office/drawing/2014/main" val="2109656078"/>
                    </a:ext>
                  </a:extLst>
                </a:gridCol>
                <a:gridCol w="826545">
                  <a:extLst>
                    <a:ext uri="{9D8B030D-6E8A-4147-A177-3AD203B41FA5}">
                      <a16:colId xmlns:a16="http://schemas.microsoft.com/office/drawing/2014/main" val="42912000"/>
                    </a:ext>
                  </a:extLst>
                </a:gridCol>
              </a:tblGrid>
              <a:tr h="381000">
                <a:tc>
                  <a:txBody>
                    <a:bodyPr/>
                    <a:lstStyle/>
                    <a:p>
                      <a:pPr algn="l" fontAlgn="ctr"/>
                      <a:r>
                        <a:rPr lang="en-US" sz="1000" b="1"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55A"/>
                    </a:solidFill>
                  </a:tcPr>
                </a:tc>
                <a:tc>
                  <a:txBody>
                    <a:bodyPr/>
                    <a:lstStyle/>
                    <a:p>
                      <a:pPr algn="ctr" fontAlgn="ctr"/>
                      <a:r>
                        <a:rPr lang="en-US" sz="1000" b="1" i="0" u="none" strike="noStrike">
                          <a:solidFill>
                            <a:srgbClr val="FFFFFF"/>
                          </a:solidFill>
                          <a:effectLst/>
                          <a:latin typeface="Arial" panose="020B0604020202020204" pitchFamily="34" charset="0"/>
                        </a:rPr>
                        <a:t>Total Bank and Credit Unions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55A"/>
                    </a:solidFill>
                  </a:tcPr>
                </a:tc>
                <a:tc gridSpan="2">
                  <a:txBody>
                    <a:bodyPr/>
                    <a:lstStyle/>
                    <a:p>
                      <a:pPr algn="ctr" fontAlgn="ctr"/>
                      <a:r>
                        <a:rPr lang="en-US" sz="1000" b="1" i="0" u="none" strike="noStrike">
                          <a:solidFill>
                            <a:srgbClr val="FFFFFF"/>
                          </a:solidFill>
                          <a:effectLst/>
                          <a:latin typeface="Arial" panose="020B0604020202020204" pitchFamily="34" charset="0"/>
                        </a:rPr>
                        <a:t>Market Balances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55A"/>
                    </a:solidFill>
                  </a:tcPr>
                </a:tc>
                <a:tc hMerge="1">
                  <a:txBody>
                    <a:bodyPr/>
                    <a:lstStyle/>
                    <a:p>
                      <a:endParaRPr lang="en-US"/>
                    </a:p>
                  </a:txBody>
                  <a:tcPr/>
                </a:tc>
                <a:extLst>
                  <a:ext uri="{0D108BD9-81ED-4DB2-BD59-A6C34878D82A}">
                    <a16:rowId xmlns:a16="http://schemas.microsoft.com/office/drawing/2014/main" val="2135776511"/>
                  </a:ext>
                </a:extLst>
              </a:tr>
              <a:tr h="0">
                <a:tc>
                  <a:txBody>
                    <a:bodyPr/>
                    <a:lstStyle/>
                    <a:p>
                      <a:pPr algn="ctr" fontAlgn="ctr"/>
                      <a:r>
                        <a:rPr lang="en-US" sz="1000" b="1" i="0" u="none" strike="noStrike">
                          <a:solidFill>
                            <a:srgbClr val="FFFFFF"/>
                          </a:solidFill>
                          <a:effectLst/>
                          <a:latin typeface="Arial" panose="020B0604020202020204" pitchFamily="34" charset="0"/>
                        </a:rPr>
                        <a:t>Personal Demand Deposits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55A"/>
                    </a:solidFill>
                  </a:tcPr>
                </a:tc>
                <a:tc>
                  <a:txBody>
                    <a:bodyPr/>
                    <a:lstStyle/>
                    <a:p>
                      <a:pPr algn="ctr" fontAlgn="ctr"/>
                      <a:r>
                        <a:rPr lang="en-US" sz="1000" b="1" i="0" u="none" strike="noStrike">
                          <a:solidFill>
                            <a:srgbClr val="000000"/>
                          </a:solidFill>
                          <a:effectLst/>
                          <a:latin typeface="Arial" panose="020B0604020202020204" pitchFamily="34" charset="0"/>
                        </a:rPr>
                        <a:t>Q4'19 Balances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Arial" panose="020B0604020202020204" pitchFamily="34" charset="0"/>
                        </a:rPr>
                        <a:t>12 Month % Growth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Arial" panose="020B0604020202020204" pitchFamily="34" charset="0"/>
                        </a:rPr>
                        <a:t>60 Month % Growth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6585239"/>
                  </a:ext>
                </a:extLst>
              </a:tr>
              <a:tr h="152400">
                <a:tc>
                  <a:txBody>
                    <a:bodyPr/>
                    <a:lstStyle/>
                    <a:p>
                      <a:pPr algn="l" fontAlgn="b"/>
                      <a:r>
                        <a:rPr lang="en-US" sz="1000" b="0" i="0" u="none" strike="noStrike">
                          <a:solidFill>
                            <a:srgbClr val="000000"/>
                          </a:solidFill>
                          <a:effectLst/>
                          <a:latin typeface="Arial" panose="020B0604020202020204" pitchFamily="34" charset="0"/>
                        </a:rPr>
                        <a:t>British Columbia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135,658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r" fontAlgn="b"/>
                      <a:r>
                        <a:rPr lang="en-US" sz="1000" b="0" i="0" u="none" strike="noStrike">
                          <a:solidFill>
                            <a:srgbClr val="006100"/>
                          </a:solidFill>
                          <a:effectLst/>
                          <a:latin typeface="Arial" panose="020B0604020202020204" pitchFamily="34" charset="0"/>
                        </a:rPr>
                        <a:t>39.7%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1866657053"/>
                  </a:ext>
                </a:extLst>
              </a:tr>
              <a:tr h="152400">
                <a:tc>
                  <a:txBody>
                    <a:bodyPr/>
                    <a:lstStyle/>
                    <a:p>
                      <a:pPr algn="l" fontAlgn="b"/>
                      <a:r>
                        <a:rPr lang="en-US" sz="1000" b="0" i="0" u="none" strike="noStrike">
                          <a:solidFill>
                            <a:srgbClr val="000000"/>
                          </a:solidFill>
                          <a:effectLst/>
                          <a:latin typeface="Arial" panose="020B0604020202020204" pitchFamily="34" charset="0"/>
                        </a:rPr>
                        <a:t>Alberta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77,190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17.1%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2264966580"/>
                  </a:ext>
                </a:extLst>
              </a:tr>
              <a:tr h="152400">
                <a:tc>
                  <a:txBody>
                    <a:bodyPr/>
                    <a:lstStyle/>
                    <a:p>
                      <a:pPr algn="l" fontAlgn="b"/>
                      <a:r>
                        <a:rPr lang="en-US" sz="1000" b="0" i="0" u="none" strike="noStrike">
                          <a:solidFill>
                            <a:srgbClr val="000000"/>
                          </a:solidFill>
                          <a:effectLst/>
                          <a:latin typeface="Arial" panose="020B0604020202020204" pitchFamily="34" charset="0"/>
                        </a:rPr>
                        <a:t>Saskatchewan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22,607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24.9%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820702931"/>
                  </a:ext>
                </a:extLst>
              </a:tr>
              <a:tr h="152400">
                <a:tc>
                  <a:txBody>
                    <a:bodyPr/>
                    <a:lstStyle/>
                    <a:p>
                      <a:pPr algn="l" fontAlgn="b"/>
                      <a:r>
                        <a:rPr lang="en-US" sz="1000" b="0" i="0" u="none" strike="noStrike">
                          <a:solidFill>
                            <a:srgbClr val="000000"/>
                          </a:solidFill>
                          <a:effectLst/>
                          <a:latin typeface="Arial" panose="020B0604020202020204" pitchFamily="34" charset="0"/>
                        </a:rPr>
                        <a:t>Manitoba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27,697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6100"/>
                          </a:solidFill>
                          <a:effectLst/>
                          <a:latin typeface="Arial" panose="020B0604020202020204" pitchFamily="34" charset="0"/>
                        </a:rPr>
                        <a:t>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r" fontAlgn="b"/>
                      <a:r>
                        <a:rPr lang="en-US" sz="1000" b="0" i="0" u="none" strike="noStrike">
                          <a:solidFill>
                            <a:srgbClr val="000000"/>
                          </a:solidFill>
                          <a:effectLst/>
                          <a:latin typeface="Arial" panose="020B0604020202020204" pitchFamily="34" charset="0"/>
                        </a:rPr>
                        <a:t>36.6%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599662527"/>
                  </a:ext>
                </a:extLst>
              </a:tr>
              <a:tr h="152400">
                <a:tc>
                  <a:txBody>
                    <a:bodyPr/>
                    <a:lstStyle/>
                    <a:p>
                      <a:pPr algn="l" fontAlgn="b"/>
                      <a:r>
                        <a:rPr lang="en-US" sz="1000" b="0" i="0" u="none" strike="noStrike">
                          <a:solidFill>
                            <a:srgbClr val="000000"/>
                          </a:solidFill>
                          <a:effectLst/>
                          <a:latin typeface="Arial" panose="020B0604020202020204" pitchFamily="34" charset="0"/>
                        </a:rPr>
                        <a:t>Ontario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411,001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6100"/>
                          </a:solidFill>
                          <a:effectLst/>
                          <a:latin typeface="Arial" panose="020B0604020202020204" pitchFamily="34" charset="0"/>
                        </a:rPr>
                        <a:t>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r" fontAlgn="b"/>
                      <a:r>
                        <a:rPr lang="en-US" sz="1000" b="0" i="0" u="none" strike="noStrike">
                          <a:solidFill>
                            <a:srgbClr val="000000"/>
                          </a:solidFill>
                          <a:effectLst/>
                          <a:latin typeface="Arial" panose="020B0604020202020204" pitchFamily="34" charset="0"/>
                        </a:rPr>
                        <a:t>37.6%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095493632"/>
                  </a:ext>
                </a:extLst>
              </a:tr>
              <a:tr h="152400">
                <a:tc>
                  <a:txBody>
                    <a:bodyPr/>
                    <a:lstStyle/>
                    <a:p>
                      <a:pPr algn="l" fontAlgn="b"/>
                      <a:r>
                        <a:rPr lang="en-US" sz="1000" b="0" i="0" u="none" strike="noStrike">
                          <a:solidFill>
                            <a:srgbClr val="000000"/>
                          </a:solidFill>
                          <a:effectLst/>
                          <a:latin typeface="Arial" panose="020B0604020202020204" pitchFamily="34" charset="0"/>
                        </a:rPr>
                        <a:t>Quebec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134,199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31.5%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951510499"/>
                  </a:ext>
                </a:extLst>
              </a:tr>
              <a:tr h="152400">
                <a:tc>
                  <a:txBody>
                    <a:bodyPr/>
                    <a:lstStyle/>
                    <a:p>
                      <a:pPr algn="l" fontAlgn="b"/>
                      <a:r>
                        <a:rPr lang="en-US" sz="1000" b="0" i="0" u="none" strike="noStrike">
                          <a:solidFill>
                            <a:srgbClr val="000000"/>
                          </a:solidFill>
                          <a:effectLst/>
                          <a:latin typeface="Arial" panose="020B0604020202020204" pitchFamily="34" charset="0"/>
                        </a:rPr>
                        <a:t>Atlantic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32,792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39.3%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0670251"/>
                  </a:ext>
                </a:extLst>
              </a:tr>
              <a:tr h="152400">
                <a:tc>
                  <a:txBody>
                    <a:bodyPr/>
                    <a:lstStyle/>
                    <a:p>
                      <a:pPr algn="l" fontAlgn="b"/>
                      <a:r>
                        <a:rPr lang="en-US" sz="1000" b="1" i="0" u="none" strike="noStrike">
                          <a:solidFill>
                            <a:srgbClr val="000000"/>
                          </a:solidFill>
                          <a:effectLst/>
                          <a:latin typeface="Arial" panose="020B0604020202020204" pitchFamily="34" charset="0"/>
                        </a:rPr>
                        <a:t>Total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1" i="0" u="none" strike="noStrike">
                          <a:solidFill>
                            <a:srgbClr val="000000"/>
                          </a:solidFill>
                          <a:effectLst/>
                          <a:latin typeface="Arial" panose="020B0604020202020204" pitchFamily="34" charset="0"/>
                        </a:rPr>
                        <a:t>      841,146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1" i="0" u="none" strike="noStrike">
                          <a:solidFill>
                            <a:srgbClr val="000000"/>
                          </a:solidFill>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1" i="0" u="none" strike="noStrike">
                          <a:solidFill>
                            <a:srgbClr val="000000"/>
                          </a:solidFill>
                          <a:effectLst/>
                          <a:latin typeface="Arial" panose="020B0604020202020204" pitchFamily="34" charset="0"/>
                        </a:rPr>
                        <a:t>34.4%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4356606"/>
                  </a:ext>
                </a:extLst>
              </a:tr>
              <a:tr h="152400">
                <a:tc>
                  <a:txBody>
                    <a:bodyPr/>
                    <a:lstStyle/>
                    <a:p>
                      <a:pPr algn="l" fontAlgn="b"/>
                      <a:r>
                        <a:rPr lang="en-US"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9308618"/>
                  </a:ext>
                </a:extLst>
              </a:tr>
              <a:tr h="152400">
                <a:tc>
                  <a:txBody>
                    <a:bodyPr/>
                    <a:lstStyle/>
                    <a:p>
                      <a:pPr algn="l" fontAlgn="ctr"/>
                      <a:r>
                        <a:rPr lang="en-US" sz="1000" b="1"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1" i="0" u="none" strike="noStrike">
                          <a:solidFill>
                            <a:srgbClr val="FFFFFF"/>
                          </a:solidFill>
                          <a:effectLst/>
                          <a:latin typeface="Arial" panose="020B0604020202020204" pitchFamily="34" charset="0"/>
                        </a:rPr>
                        <a:t>Total Bank and Credit Unions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gridSpan="2">
                  <a:txBody>
                    <a:bodyPr/>
                    <a:lstStyle/>
                    <a:p>
                      <a:pPr algn="ctr" fontAlgn="ctr"/>
                      <a:r>
                        <a:rPr lang="en-US" sz="1000" b="1" i="0" u="none" strike="noStrike">
                          <a:solidFill>
                            <a:srgbClr val="FFFFFF"/>
                          </a:solidFill>
                          <a:effectLst/>
                          <a:latin typeface="Arial" panose="020B0604020202020204" pitchFamily="34" charset="0"/>
                        </a:rPr>
                        <a:t>Market Balances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extLst>
                  <a:ext uri="{0D108BD9-81ED-4DB2-BD59-A6C34878D82A}">
                    <a16:rowId xmlns:a16="http://schemas.microsoft.com/office/drawing/2014/main" val="1947916298"/>
                  </a:ext>
                </a:extLst>
              </a:tr>
              <a:tr h="0">
                <a:tc>
                  <a:txBody>
                    <a:bodyPr/>
                    <a:lstStyle/>
                    <a:p>
                      <a:pPr algn="ctr" fontAlgn="ctr"/>
                      <a:r>
                        <a:rPr lang="en-US" sz="1000" b="1" i="0" u="none" strike="noStrike">
                          <a:solidFill>
                            <a:srgbClr val="FFFFFF"/>
                          </a:solidFill>
                          <a:effectLst/>
                          <a:latin typeface="Arial" panose="020B0604020202020204" pitchFamily="34" charset="0"/>
                        </a:rPr>
                        <a:t>Personal Term Deposits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1" i="0" u="none" strike="noStrike">
                          <a:solidFill>
                            <a:srgbClr val="000000"/>
                          </a:solidFill>
                          <a:effectLst/>
                          <a:latin typeface="Arial" panose="020B0604020202020204" pitchFamily="34" charset="0"/>
                        </a:rPr>
                        <a:t>Q4'19 Balances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Arial" panose="020B0604020202020204" pitchFamily="34" charset="0"/>
                        </a:rPr>
                        <a:t>12 Month % Growth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Arial" panose="020B0604020202020204" pitchFamily="34" charset="0"/>
                        </a:rPr>
                        <a:t>60 Month % Growth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9457687"/>
                  </a:ext>
                </a:extLst>
              </a:tr>
              <a:tr h="152400">
                <a:tc>
                  <a:txBody>
                    <a:bodyPr/>
                    <a:lstStyle/>
                    <a:p>
                      <a:pPr algn="l" fontAlgn="b"/>
                      <a:r>
                        <a:rPr lang="en-US" sz="1000" b="0" i="0" u="none" strike="noStrike">
                          <a:solidFill>
                            <a:srgbClr val="000000"/>
                          </a:solidFill>
                          <a:effectLst/>
                          <a:latin typeface="Arial" panose="020B0604020202020204" pitchFamily="34" charset="0"/>
                        </a:rPr>
                        <a:t>British Columbia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98,953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r" fontAlgn="b"/>
                      <a:r>
                        <a:rPr lang="en-US" sz="1000" b="0" i="0" u="none" strike="noStrike">
                          <a:solidFill>
                            <a:srgbClr val="006100"/>
                          </a:solidFill>
                          <a:effectLst/>
                          <a:latin typeface="Arial" panose="020B0604020202020204" pitchFamily="34" charset="0"/>
                        </a:rPr>
                        <a:t>38.6%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1264046061"/>
                  </a:ext>
                </a:extLst>
              </a:tr>
              <a:tr h="152400">
                <a:tc>
                  <a:txBody>
                    <a:bodyPr/>
                    <a:lstStyle/>
                    <a:p>
                      <a:pPr algn="l" fontAlgn="b"/>
                      <a:r>
                        <a:rPr lang="en-US" sz="1000" b="0" i="0" u="none" strike="noStrike">
                          <a:solidFill>
                            <a:srgbClr val="000000"/>
                          </a:solidFill>
                          <a:effectLst/>
                          <a:latin typeface="Arial" panose="020B0604020202020204" pitchFamily="34" charset="0"/>
                        </a:rPr>
                        <a:t>Alberta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48,842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17.4%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2491375140"/>
                  </a:ext>
                </a:extLst>
              </a:tr>
              <a:tr h="152400">
                <a:tc>
                  <a:txBody>
                    <a:bodyPr/>
                    <a:lstStyle/>
                    <a:p>
                      <a:pPr algn="l" fontAlgn="b"/>
                      <a:r>
                        <a:rPr lang="en-US" sz="1000" b="0" i="0" u="none" strike="noStrike">
                          <a:solidFill>
                            <a:srgbClr val="000000"/>
                          </a:solidFill>
                          <a:effectLst/>
                          <a:latin typeface="Arial" panose="020B0604020202020204" pitchFamily="34" charset="0"/>
                        </a:rPr>
                        <a:t>Saskatchewan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20,922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r" fontAlgn="b"/>
                      <a:r>
                        <a:rPr lang="en-US" sz="1000" b="0" i="0" u="none" strike="noStrike">
                          <a:solidFill>
                            <a:srgbClr val="000000"/>
                          </a:solidFill>
                          <a:effectLst/>
                          <a:latin typeface="Arial" panose="020B0604020202020204" pitchFamily="34" charset="0"/>
                        </a:rPr>
                        <a:t>34.0%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351407963"/>
                  </a:ext>
                </a:extLst>
              </a:tr>
              <a:tr h="152400">
                <a:tc>
                  <a:txBody>
                    <a:bodyPr/>
                    <a:lstStyle/>
                    <a:p>
                      <a:pPr algn="l" fontAlgn="b"/>
                      <a:r>
                        <a:rPr lang="en-US" sz="1000" b="0" i="0" u="none" strike="noStrike">
                          <a:solidFill>
                            <a:srgbClr val="000000"/>
                          </a:solidFill>
                          <a:effectLst/>
                          <a:latin typeface="Arial" panose="020B0604020202020204" pitchFamily="34" charset="0"/>
                        </a:rPr>
                        <a:t>Manitoba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23,226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25.2%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3455937712"/>
                  </a:ext>
                </a:extLst>
              </a:tr>
              <a:tr h="152400">
                <a:tc>
                  <a:txBody>
                    <a:bodyPr/>
                    <a:lstStyle/>
                    <a:p>
                      <a:pPr algn="l" fontAlgn="b"/>
                      <a:r>
                        <a:rPr lang="en-US" sz="1000" b="0" i="0" u="none" strike="noStrike">
                          <a:solidFill>
                            <a:srgbClr val="000000"/>
                          </a:solidFill>
                          <a:effectLst/>
                          <a:latin typeface="Arial" panose="020B0604020202020204" pitchFamily="34" charset="0"/>
                        </a:rPr>
                        <a:t>Ontario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247,748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29.4%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789040796"/>
                  </a:ext>
                </a:extLst>
              </a:tr>
              <a:tr h="152400">
                <a:tc>
                  <a:txBody>
                    <a:bodyPr/>
                    <a:lstStyle/>
                    <a:p>
                      <a:pPr algn="l" fontAlgn="b"/>
                      <a:r>
                        <a:rPr lang="en-US" sz="1000" b="0" i="0" u="none" strike="noStrike">
                          <a:solidFill>
                            <a:srgbClr val="000000"/>
                          </a:solidFill>
                          <a:effectLst/>
                          <a:latin typeface="Arial" panose="020B0604020202020204" pitchFamily="34" charset="0"/>
                        </a:rPr>
                        <a:t>Quebec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143,451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6100"/>
                          </a:solidFill>
                          <a:effectLst/>
                          <a:latin typeface="Arial" panose="020B0604020202020204" pitchFamily="34" charset="0"/>
                        </a:rPr>
                        <a:t>11.1%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r" fontAlgn="b"/>
                      <a:r>
                        <a:rPr lang="en-US" sz="1000" b="0" i="0" u="none" strike="noStrike">
                          <a:solidFill>
                            <a:srgbClr val="000000"/>
                          </a:solidFill>
                          <a:effectLst/>
                          <a:latin typeface="Arial" panose="020B0604020202020204" pitchFamily="34" charset="0"/>
                        </a:rPr>
                        <a:t>35.5%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827184552"/>
                  </a:ext>
                </a:extLst>
              </a:tr>
              <a:tr h="152400">
                <a:tc>
                  <a:txBody>
                    <a:bodyPr/>
                    <a:lstStyle/>
                    <a:p>
                      <a:pPr algn="l" fontAlgn="b"/>
                      <a:r>
                        <a:rPr lang="en-US" sz="1000" b="0" i="0" u="none" strike="noStrike">
                          <a:solidFill>
                            <a:srgbClr val="000000"/>
                          </a:solidFill>
                          <a:effectLst/>
                          <a:latin typeface="Arial" panose="020B0604020202020204" pitchFamily="34" charset="0"/>
                        </a:rPr>
                        <a:t>Atlantic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20,182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27.8%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8304059"/>
                  </a:ext>
                </a:extLst>
              </a:tr>
              <a:tr h="152400">
                <a:tc>
                  <a:txBody>
                    <a:bodyPr/>
                    <a:lstStyle/>
                    <a:p>
                      <a:pPr algn="l" fontAlgn="b"/>
                      <a:r>
                        <a:rPr lang="en-US" sz="1000" b="1" i="0" u="none" strike="noStrike">
                          <a:solidFill>
                            <a:srgbClr val="000000"/>
                          </a:solidFill>
                          <a:effectLst/>
                          <a:latin typeface="Arial" panose="020B0604020202020204" pitchFamily="34" charset="0"/>
                        </a:rPr>
                        <a:t>Total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1" i="0" u="none" strike="noStrike">
                          <a:solidFill>
                            <a:srgbClr val="000000"/>
                          </a:solidFill>
                          <a:effectLst/>
                          <a:latin typeface="Arial" panose="020B0604020202020204" pitchFamily="34" charset="0"/>
                        </a:rPr>
                        <a:t>      603,325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1" i="0" u="none" strike="noStrike">
                          <a:solidFill>
                            <a:srgbClr val="000000"/>
                          </a:solidFill>
                          <a:effectLst/>
                          <a:latin typeface="Arial" panose="020B0604020202020204" pitchFamily="34" charset="0"/>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1" i="0" u="none" strike="noStrike" dirty="0">
                          <a:solidFill>
                            <a:srgbClr val="000000"/>
                          </a:solidFill>
                          <a:effectLst/>
                          <a:latin typeface="Arial" panose="020B0604020202020204" pitchFamily="34" charset="0"/>
                        </a:rPr>
                        <a:t>31.1%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86459904"/>
                  </a:ext>
                </a:extLst>
              </a:tr>
            </a:tbl>
          </a:graphicData>
        </a:graphic>
      </p:graphicFrame>
      <p:graphicFrame>
        <p:nvGraphicFramePr>
          <p:cNvPr id="7" name="Table 6">
            <a:extLst>
              <a:ext uri="{FF2B5EF4-FFF2-40B4-BE49-F238E27FC236}">
                <a16:creationId xmlns:a16="http://schemas.microsoft.com/office/drawing/2014/main" id="{F64AF017-C551-4043-B3F8-FF61E448706E}"/>
              </a:ext>
            </a:extLst>
          </p:cNvPr>
          <p:cNvGraphicFramePr>
            <a:graphicFrameLocks noGrp="1"/>
          </p:cNvGraphicFramePr>
          <p:nvPr>
            <p:extLst>
              <p:ext uri="{D42A27DB-BD31-4B8C-83A1-F6EECF244321}">
                <p14:modId xmlns:p14="http://schemas.microsoft.com/office/powerpoint/2010/main" val="4253158976"/>
              </p:ext>
            </p:extLst>
          </p:nvPr>
        </p:nvGraphicFramePr>
        <p:xfrm>
          <a:off x="4229097" y="1705043"/>
          <a:ext cx="3695701" cy="4419600"/>
        </p:xfrm>
        <a:graphic>
          <a:graphicData uri="http://schemas.openxmlformats.org/drawingml/2006/table">
            <a:tbl>
              <a:tblPr/>
              <a:tblGrid>
                <a:gridCol w="1216066">
                  <a:extLst>
                    <a:ext uri="{9D8B030D-6E8A-4147-A177-3AD203B41FA5}">
                      <a16:colId xmlns:a16="http://schemas.microsoft.com/office/drawing/2014/main" val="1398319232"/>
                    </a:ext>
                  </a:extLst>
                </a:gridCol>
                <a:gridCol w="826545">
                  <a:extLst>
                    <a:ext uri="{9D8B030D-6E8A-4147-A177-3AD203B41FA5}">
                      <a16:colId xmlns:a16="http://schemas.microsoft.com/office/drawing/2014/main" val="2071187149"/>
                    </a:ext>
                  </a:extLst>
                </a:gridCol>
                <a:gridCol w="826545">
                  <a:extLst>
                    <a:ext uri="{9D8B030D-6E8A-4147-A177-3AD203B41FA5}">
                      <a16:colId xmlns:a16="http://schemas.microsoft.com/office/drawing/2014/main" val="3510940401"/>
                    </a:ext>
                  </a:extLst>
                </a:gridCol>
                <a:gridCol w="826545">
                  <a:extLst>
                    <a:ext uri="{9D8B030D-6E8A-4147-A177-3AD203B41FA5}">
                      <a16:colId xmlns:a16="http://schemas.microsoft.com/office/drawing/2014/main" val="904474519"/>
                    </a:ext>
                  </a:extLst>
                </a:gridCol>
              </a:tblGrid>
              <a:tr h="152400">
                <a:tc>
                  <a:txBody>
                    <a:bodyPr/>
                    <a:lstStyle/>
                    <a:p>
                      <a:pPr algn="l" fontAlgn="ctr"/>
                      <a:r>
                        <a:rPr lang="en-US" sz="1000" b="1"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7942"/>
                    </a:solidFill>
                  </a:tcPr>
                </a:tc>
                <a:tc>
                  <a:txBody>
                    <a:bodyPr/>
                    <a:lstStyle/>
                    <a:p>
                      <a:pPr algn="ctr" fontAlgn="ctr"/>
                      <a:r>
                        <a:rPr lang="en-US" sz="1000" b="1" i="0" u="none" strike="noStrike">
                          <a:solidFill>
                            <a:srgbClr val="FFFFFF"/>
                          </a:solidFill>
                          <a:effectLst/>
                          <a:latin typeface="Arial" panose="020B0604020202020204" pitchFamily="34" charset="0"/>
                        </a:rPr>
                        <a:t>Total Bank and Credit Unions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7942"/>
                    </a:solidFill>
                  </a:tcPr>
                </a:tc>
                <a:tc gridSpan="2">
                  <a:txBody>
                    <a:bodyPr/>
                    <a:lstStyle/>
                    <a:p>
                      <a:pPr algn="ctr" fontAlgn="ctr"/>
                      <a:r>
                        <a:rPr lang="en-US" sz="1000" b="1" i="0" u="none" strike="noStrike">
                          <a:solidFill>
                            <a:srgbClr val="FFFFFF"/>
                          </a:solidFill>
                          <a:effectLst/>
                          <a:latin typeface="Arial" panose="020B0604020202020204" pitchFamily="34" charset="0"/>
                        </a:rPr>
                        <a:t>Market Balances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7942"/>
                    </a:solidFill>
                  </a:tcPr>
                </a:tc>
                <a:tc hMerge="1">
                  <a:txBody>
                    <a:bodyPr/>
                    <a:lstStyle/>
                    <a:p>
                      <a:endParaRPr lang="en-US"/>
                    </a:p>
                  </a:txBody>
                  <a:tcPr/>
                </a:tc>
                <a:extLst>
                  <a:ext uri="{0D108BD9-81ED-4DB2-BD59-A6C34878D82A}">
                    <a16:rowId xmlns:a16="http://schemas.microsoft.com/office/drawing/2014/main" val="1321825388"/>
                  </a:ext>
                </a:extLst>
              </a:tr>
              <a:tr h="0">
                <a:tc>
                  <a:txBody>
                    <a:bodyPr/>
                    <a:lstStyle/>
                    <a:p>
                      <a:pPr algn="ctr" fontAlgn="ctr"/>
                      <a:r>
                        <a:rPr lang="en-US" sz="1000" b="1" i="0" u="none" strike="noStrike">
                          <a:solidFill>
                            <a:srgbClr val="FFFFFF"/>
                          </a:solidFill>
                          <a:effectLst/>
                          <a:latin typeface="Arial" panose="020B0604020202020204" pitchFamily="34" charset="0"/>
                        </a:rPr>
                        <a:t>Personal Mortgages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7942"/>
                    </a:solidFill>
                  </a:tcPr>
                </a:tc>
                <a:tc>
                  <a:txBody>
                    <a:bodyPr/>
                    <a:lstStyle/>
                    <a:p>
                      <a:pPr algn="ctr" fontAlgn="ctr"/>
                      <a:r>
                        <a:rPr lang="en-US" sz="1000" b="1" i="0" u="none" strike="noStrike">
                          <a:solidFill>
                            <a:srgbClr val="000000"/>
                          </a:solidFill>
                          <a:effectLst/>
                          <a:latin typeface="Arial" panose="020B0604020202020204" pitchFamily="34" charset="0"/>
                        </a:rPr>
                        <a:t>Q4'19 Balances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Arial" panose="020B0604020202020204" pitchFamily="34" charset="0"/>
                        </a:rPr>
                        <a:t>12 Month % Growth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Arial" panose="020B0604020202020204" pitchFamily="34" charset="0"/>
                        </a:rPr>
                        <a:t>60 Month % Growth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6787013"/>
                  </a:ext>
                </a:extLst>
              </a:tr>
              <a:tr h="152400">
                <a:tc>
                  <a:txBody>
                    <a:bodyPr/>
                    <a:lstStyle/>
                    <a:p>
                      <a:pPr algn="l" fontAlgn="b"/>
                      <a:r>
                        <a:rPr lang="en-US" sz="1000" b="0" i="0" u="none" strike="noStrike">
                          <a:solidFill>
                            <a:srgbClr val="000000"/>
                          </a:solidFill>
                          <a:effectLst/>
                          <a:latin typeface="Arial" panose="020B0604020202020204" pitchFamily="34" charset="0"/>
                        </a:rPr>
                        <a:t>British Columbia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273,607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0" i="0" u="none" strike="noStrike">
                          <a:solidFill>
                            <a:srgbClr val="006100"/>
                          </a:solidFill>
                          <a:effectLst/>
                          <a:latin typeface="Arial" panose="020B0604020202020204" pitchFamily="34" charset="0"/>
                        </a:rPr>
                        <a:t>37.0%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2926828644"/>
                  </a:ext>
                </a:extLst>
              </a:tr>
              <a:tr h="152400">
                <a:tc>
                  <a:txBody>
                    <a:bodyPr/>
                    <a:lstStyle/>
                    <a:p>
                      <a:pPr algn="l" fontAlgn="b"/>
                      <a:r>
                        <a:rPr lang="en-US" sz="1000" b="0" i="0" u="none" strike="noStrike">
                          <a:solidFill>
                            <a:srgbClr val="000000"/>
                          </a:solidFill>
                          <a:effectLst/>
                          <a:latin typeface="Arial" panose="020B0604020202020204" pitchFamily="34" charset="0"/>
                        </a:rPr>
                        <a:t>Alberta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166,943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11.2%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122513202"/>
                  </a:ext>
                </a:extLst>
              </a:tr>
              <a:tr h="152400">
                <a:tc>
                  <a:txBody>
                    <a:bodyPr/>
                    <a:lstStyle/>
                    <a:p>
                      <a:pPr algn="l" fontAlgn="b"/>
                      <a:r>
                        <a:rPr lang="en-US" sz="1000" b="0" i="0" u="none" strike="noStrike">
                          <a:solidFill>
                            <a:srgbClr val="000000"/>
                          </a:solidFill>
                          <a:effectLst/>
                          <a:latin typeface="Arial" panose="020B0604020202020204" pitchFamily="34" charset="0"/>
                        </a:rPr>
                        <a:t>Saskatchewan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38,266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18.5%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654404709"/>
                  </a:ext>
                </a:extLst>
              </a:tr>
              <a:tr h="152400">
                <a:tc>
                  <a:txBody>
                    <a:bodyPr/>
                    <a:lstStyle/>
                    <a:p>
                      <a:pPr algn="l" fontAlgn="b"/>
                      <a:r>
                        <a:rPr lang="en-US" sz="1000" b="0" i="0" u="none" strike="noStrike">
                          <a:solidFill>
                            <a:srgbClr val="000000"/>
                          </a:solidFill>
                          <a:effectLst/>
                          <a:latin typeface="Arial" panose="020B0604020202020204" pitchFamily="34" charset="0"/>
                        </a:rPr>
                        <a:t>Manitoba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39,993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24.6%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1746999772"/>
                  </a:ext>
                </a:extLst>
              </a:tr>
              <a:tr h="152400">
                <a:tc>
                  <a:txBody>
                    <a:bodyPr/>
                    <a:lstStyle/>
                    <a:p>
                      <a:pPr algn="l" fontAlgn="b"/>
                      <a:r>
                        <a:rPr lang="en-US" sz="1000" b="0" i="0" u="none" strike="noStrike">
                          <a:solidFill>
                            <a:srgbClr val="000000"/>
                          </a:solidFill>
                          <a:effectLst/>
                          <a:latin typeface="Arial" panose="020B0604020202020204" pitchFamily="34" charset="0"/>
                        </a:rPr>
                        <a:t>Ontario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641,760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6100"/>
                          </a:solidFill>
                          <a:effectLst/>
                          <a:latin typeface="Arial" panose="020B0604020202020204" pitchFamily="34" charset="0"/>
                        </a:rPr>
                        <a:t>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r" fontAlgn="b"/>
                      <a:r>
                        <a:rPr lang="en-US" sz="1000" b="0" i="0" u="none" strike="noStrike">
                          <a:solidFill>
                            <a:srgbClr val="006100"/>
                          </a:solidFill>
                          <a:effectLst/>
                          <a:latin typeface="Arial" panose="020B0604020202020204" pitchFamily="34" charset="0"/>
                        </a:rPr>
                        <a:t>40.3%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extLst>
                  <a:ext uri="{0D108BD9-81ED-4DB2-BD59-A6C34878D82A}">
                    <a16:rowId xmlns:a16="http://schemas.microsoft.com/office/drawing/2014/main" val="4137709233"/>
                  </a:ext>
                </a:extLst>
              </a:tr>
              <a:tr h="152400">
                <a:tc>
                  <a:txBody>
                    <a:bodyPr/>
                    <a:lstStyle/>
                    <a:p>
                      <a:pPr algn="l" fontAlgn="b"/>
                      <a:r>
                        <a:rPr lang="en-US" sz="1000" b="0" i="0" u="none" strike="noStrike">
                          <a:solidFill>
                            <a:srgbClr val="000000"/>
                          </a:solidFill>
                          <a:effectLst/>
                          <a:latin typeface="Arial" panose="020B0604020202020204" pitchFamily="34" charset="0"/>
                        </a:rPr>
                        <a:t>Quebec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248,345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22.9%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3253809171"/>
                  </a:ext>
                </a:extLst>
              </a:tr>
              <a:tr h="152400">
                <a:tc>
                  <a:txBody>
                    <a:bodyPr/>
                    <a:lstStyle/>
                    <a:p>
                      <a:pPr algn="l" fontAlgn="b"/>
                      <a:r>
                        <a:rPr lang="en-US" sz="1000" b="0" i="0" u="none" strike="noStrike">
                          <a:solidFill>
                            <a:srgbClr val="000000"/>
                          </a:solidFill>
                          <a:effectLst/>
                          <a:latin typeface="Arial" panose="020B0604020202020204" pitchFamily="34" charset="0"/>
                        </a:rPr>
                        <a:t>Atlantic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57,081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14.1%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005846472"/>
                  </a:ext>
                </a:extLst>
              </a:tr>
              <a:tr h="152400">
                <a:tc>
                  <a:txBody>
                    <a:bodyPr/>
                    <a:lstStyle/>
                    <a:p>
                      <a:pPr algn="l" fontAlgn="b"/>
                      <a:r>
                        <a:rPr lang="en-US" sz="1000" b="1" i="0" u="none" strike="noStrike">
                          <a:solidFill>
                            <a:srgbClr val="000000"/>
                          </a:solidFill>
                          <a:effectLst/>
                          <a:latin typeface="Arial" panose="020B0604020202020204" pitchFamily="34" charset="0"/>
                        </a:rPr>
                        <a:t>Total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1" i="0" u="none" strike="noStrike">
                          <a:solidFill>
                            <a:srgbClr val="000000"/>
                          </a:solidFill>
                          <a:effectLst/>
                          <a:latin typeface="Arial" panose="020B0604020202020204" pitchFamily="34" charset="0"/>
                        </a:rPr>
                        <a:t>   1,465,995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1" i="0" u="none" strike="noStrike">
                          <a:solidFill>
                            <a:srgbClr val="000000"/>
                          </a:solidFill>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1" i="0" u="none" strike="noStrike">
                          <a:solidFill>
                            <a:srgbClr val="000000"/>
                          </a:solidFill>
                          <a:effectLst/>
                          <a:latin typeface="Arial" panose="020B0604020202020204" pitchFamily="34" charset="0"/>
                        </a:rPr>
                        <a:t>30.5%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1937699"/>
                  </a:ext>
                </a:extLst>
              </a:tr>
              <a:tr h="152400">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598562"/>
                  </a:ext>
                </a:extLst>
              </a:tr>
              <a:tr h="152400">
                <a:tc>
                  <a:txBody>
                    <a:bodyPr/>
                    <a:lstStyle/>
                    <a:p>
                      <a:pPr algn="l" fontAlgn="ctr"/>
                      <a:r>
                        <a:rPr lang="en-US" sz="1000" b="1"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000" b="1" i="0" u="none" strike="noStrike">
                          <a:solidFill>
                            <a:srgbClr val="FFFFFF"/>
                          </a:solidFill>
                          <a:effectLst/>
                          <a:latin typeface="Arial" panose="020B0604020202020204" pitchFamily="34" charset="0"/>
                        </a:rPr>
                        <a:t>Total Bank and Credit Unions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gridSpan="2">
                  <a:txBody>
                    <a:bodyPr/>
                    <a:lstStyle/>
                    <a:p>
                      <a:pPr algn="ctr" fontAlgn="ctr"/>
                      <a:r>
                        <a:rPr lang="en-US" sz="1000" b="1" i="0" u="none" strike="noStrike">
                          <a:solidFill>
                            <a:srgbClr val="FFFFFF"/>
                          </a:solidFill>
                          <a:effectLst/>
                          <a:latin typeface="Arial" panose="020B0604020202020204" pitchFamily="34" charset="0"/>
                        </a:rPr>
                        <a:t>Market Balances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extLst>
                  <a:ext uri="{0D108BD9-81ED-4DB2-BD59-A6C34878D82A}">
                    <a16:rowId xmlns:a16="http://schemas.microsoft.com/office/drawing/2014/main" val="3871902015"/>
                  </a:ext>
                </a:extLst>
              </a:tr>
              <a:tr h="0">
                <a:tc>
                  <a:txBody>
                    <a:bodyPr/>
                    <a:lstStyle/>
                    <a:p>
                      <a:pPr algn="ctr" fontAlgn="ctr"/>
                      <a:r>
                        <a:rPr lang="en-US" sz="1000" b="1" i="0" u="none" strike="noStrike">
                          <a:solidFill>
                            <a:srgbClr val="FFFFFF"/>
                          </a:solidFill>
                          <a:effectLst/>
                          <a:latin typeface="Arial" panose="020B0604020202020204" pitchFamily="34" charset="0"/>
                        </a:rPr>
                        <a:t>Personal Loans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000" b="1" i="0" u="none" strike="noStrike">
                          <a:solidFill>
                            <a:srgbClr val="000000"/>
                          </a:solidFill>
                          <a:effectLst/>
                          <a:latin typeface="Arial" panose="020B0604020202020204" pitchFamily="34" charset="0"/>
                        </a:rPr>
                        <a:t>Q4'19 Balances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Arial" panose="020B0604020202020204" pitchFamily="34" charset="0"/>
                        </a:rPr>
                        <a:t>12 Month % Growth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Arial" panose="020B0604020202020204" pitchFamily="34" charset="0"/>
                        </a:rPr>
                        <a:t>60 Month % Growth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0684572"/>
                  </a:ext>
                </a:extLst>
              </a:tr>
              <a:tr h="152400">
                <a:tc>
                  <a:txBody>
                    <a:bodyPr/>
                    <a:lstStyle/>
                    <a:p>
                      <a:pPr algn="l" fontAlgn="b"/>
                      <a:r>
                        <a:rPr lang="en-US" sz="1000" b="0" i="0" u="none" strike="noStrike">
                          <a:solidFill>
                            <a:srgbClr val="000000"/>
                          </a:solidFill>
                          <a:effectLst/>
                          <a:latin typeface="Arial" panose="020B0604020202020204" pitchFamily="34" charset="0"/>
                        </a:rPr>
                        <a:t>British Columbia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70,865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17.6%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42268499"/>
                  </a:ext>
                </a:extLst>
              </a:tr>
              <a:tr h="152400">
                <a:tc>
                  <a:txBody>
                    <a:bodyPr/>
                    <a:lstStyle/>
                    <a:p>
                      <a:pPr algn="l" fontAlgn="b"/>
                      <a:r>
                        <a:rPr lang="en-US" sz="1000" b="0" i="0" u="none" strike="noStrike">
                          <a:solidFill>
                            <a:srgbClr val="000000"/>
                          </a:solidFill>
                          <a:effectLst/>
                          <a:latin typeface="Arial" panose="020B0604020202020204" pitchFamily="34" charset="0"/>
                        </a:rPr>
                        <a:t>Alberta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57,502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439241414"/>
                  </a:ext>
                </a:extLst>
              </a:tr>
              <a:tr h="152400">
                <a:tc>
                  <a:txBody>
                    <a:bodyPr/>
                    <a:lstStyle/>
                    <a:p>
                      <a:pPr algn="l" fontAlgn="b"/>
                      <a:r>
                        <a:rPr lang="en-US" sz="1000" b="0" i="0" u="none" strike="noStrike">
                          <a:solidFill>
                            <a:srgbClr val="000000"/>
                          </a:solidFill>
                          <a:effectLst/>
                          <a:latin typeface="Arial" panose="020B0604020202020204" pitchFamily="34" charset="0"/>
                        </a:rPr>
                        <a:t>Saskatchewan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13,302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r" fontAlgn="b"/>
                      <a:r>
                        <a:rPr lang="en-US" sz="1000" b="0" i="0" u="none" strike="noStrike">
                          <a:solidFill>
                            <a:srgbClr val="9C0006"/>
                          </a:solidFill>
                          <a:effectLst/>
                          <a:latin typeface="Arial" panose="020B0604020202020204" pitchFamily="34" charset="0"/>
                        </a:rPr>
                        <a:t>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3195857630"/>
                  </a:ext>
                </a:extLst>
              </a:tr>
              <a:tr h="152400">
                <a:tc>
                  <a:txBody>
                    <a:bodyPr/>
                    <a:lstStyle/>
                    <a:p>
                      <a:pPr algn="l" fontAlgn="b"/>
                      <a:r>
                        <a:rPr lang="en-US" sz="1000" b="0" i="0" u="none" strike="noStrike">
                          <a:solidFill>
                            <a:srgbClr val="000000"/>
                          </a:solidFill>
                          <a:effectLst/>
                          <a:latin typeface="Arial" panose="020B0604020202020204" pitchFamily="34" charset="0"/>
                        </a:rPr>
                        <a:t>Manitoba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12,706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r" fontAlgn="b"/>
                      <a:r>
                        <a:rPr lang="en-US" sz="1000" b="0" i="0" u="none" strike="noStrike">
                          <a:solidFill>
                            <a:srgbClr val="000000"/>
                          </a:solidFill>
                          <a:effectLst/>
                          <a:latin typeface="Arial" panose="020B0604020202020204" pitchFamily="34" charset="0"/>
                        </a:rPr>
                        <a:t>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329119924"/>
                  </a:ext>
                </a:extLst>
              </a:tr>
              <a:tr h="152400">
                <a:tc>
                  <a:txBody>
                    <a:bodyPr/>
                    <a:lstStyle/>
                    <a:p>
                      <a:pPr algn="l" fontAlgn="b"/>
                      <a:r>
                        <a:rPr lang="en-US" sz="1000" b="0" i="0" u="none" strike="noStrike">
                          <a:solidFill>
                            <a:srgbClr val="000000"/>
                          </a:solidFill>
                          <a:effectLst/>
                          <a:latin typeface="Arial" panose="020B0604020202020204" pitchFamily="34" charset="0"/>
                        </a:rPr>
                        <a:t>Ontario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209,150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0000"/>
                          </a:solidFill>
                          <a:effectLst/>
                          <a:latin typeface="Arial" panose="020B060402020202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6100"/>
                          </a:solidFill>
                          <a:effectLst/>
                          <a:latin typeface="Arial" panose="020B0604020202020204" pitchFamily="34" charset="0"/>
                        </a:rPr>
                        <a:t>27.8%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extLst>
                  <a:ext uri="{0D108BD9-81ED-4DB2-BD59-A6C34878D82A}">
                    <a16:rowId xmlns:a16="http://schemas.microsoft.com/office/drawing/2014/main" val="2735623143"/>
                  </a:ext>
                </a:extLst>
              </a:tr>
              <a:tr h="152400">
                <a:tc>
                  <a:txBody>
                    <a:bodyPr/>
                    <a:lstStyle/>
                    <a:p>
                      <a:pPr algn="l" fontAlgn="b"/>
                      <a:r>
                        <a:rPr lang="en-US" sz="1000" b="0" i="0" u="none" strike="noStrike">
                          <a:solidFill>
                            <a:srgbClr val="000000"/>
                          </a:solidFill>
                          <a:effectLst/>
                          <a:latin typeface="Arial" panose="020B0604020202020204" pitchFamily="34" charset="0"/>
                        </a:rPr>
                        <a:t>Quebec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86,964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6100"/>
                          </a:solidFill>
                          <a:effectLst/>
                          <a:latin typeface="Arial" panose="020B060402020202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r" fontAlgn="b"/>
                      <a:r>
                        <a:rPr lang="en-US" sz="1000" b="0" i="0" u="none" strike="noStrike">
                          <a:solidFill>
                            <a:srgbClr val="000000"/>
                          </a:solidFill>
                          <a:effectLst/>
                          <a:latin typeface="Arial" panose="020B0604020202020204" pitchFamily="34" charset="0"/>
                        </a:rPr>
                        <a:t>19.0%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47506807"/>
                  </a:ext>
                </a:extLst>
              </a:tr>
              <a:tr h="152400">
                <a:tc>
                  <a:txBody>
                    <a:bodyPr/>
                    <a:lstStyle/>
                    <a:p>
                      <a:pPr algn="l" fontAlgn="b"/>
                      <a:r>
                        <a:rPr lang="en-US" sz="1000" b="0" i="0" u="none" strike="noStrike">
                          <a:solidFill>
                            <a:srgbClr val="000000"/>
                          </a:solidFill>
                          <a:effectLst/>
                          <a:latin typeface="Arial" panose="020B0604020202020204" pitchFamily="34" charset="0"/>
                        </a:rPr>
                        <a:t>Atlantic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Arial" panose="020B0604020202020204" pitchFamily="34" charset="0"/>
                        </a:rPr>
                        <a:t>        26,273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9C0006"/>
                          </a:solidFill>
                          <a:effectLst/>
                          <a:latin typeface="Arial" panose="020B0604020202020204" pitchFamily="34" charset="0"/>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000000"/>
                          </a:solidFill>
                          <a:effectLst/>
                          <a:latin typeface="Arial" panose="020B0604020202020204" pitchFamily="34" charset="0"/>
                        </a:rPr>
                        <a:t>16.1%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9865019"/>
                  </a:ext>
                </a:extLst>
              </a:tr>
              <a:tr h="152400">
                <a:tc>
                  <a:txBody>
                    <a:bodyPr/>
                    <a:lstStyle/>
                    <a:p>
                      <a:pPr algn="l" fontAlgn="b"/>
                      <a:r>
                        <a:rPr lang="en-US" sz="1000" b="1" i="0" u="none" strike="noStrike">
                          <a:solidFill>
                            <a:srgbClr val="000000"/>
                          </a:solidFill>
                          <a:effectLst/>
                          <a:latin typeface="Arial" panose="020B0604020202020204" pitchFamily="34" charset="0"/>
                        </a:rPr>
                        <a:t>Total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1" i="0" u="none" strike="noStrike">
                          <a:solidFill>
                            <a:srgbClr val="000000"/>
                          </a:solidFill>
                          <a:effectLst/>
                          <a:latin typeface="Arial" panose="020B0604020202020204" pitchFamily="34" charset="0"/>
                        </a:rPr>
                        <a:t>      476,762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1" i="0" u="none" strike="noStrike">
                          <a:solidFill>
                            <a:srgbClr val="000000"/>
                          </a:solidFill>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1" i="0" u="none" strike="noStrike" dirty="0">
                          <a:solidFill>
                            <a:srgbClr val="000000"/>
                          </a:solidFill>
                          <a:effectLst/>
                          <a:latin typeface="Arial" panose="020B0604020202020204" pitchFamily="34" charset="0"/>
                        </a:rPr>
                        <a:t>20.3%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1894534"/>
                  </a:ext>
                </a:extLst>
              </a:tr>
            </a:tbl>
          </a:graphicData>
        </a:graphic>
      </p:graphicFrame>
    </p:spTree>
    <p:extLst>
      <p:ext uri="{BB962C8B-B14F-4D97-AF65-F5344CB8AC3E}">
        <p14:creationId xmlns:p14="http://schemas.microsoft.com/office/powerpoint/2010/main" val="1402906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Slide Number Placeholder 4"/>
          <p:cNvSpPr>
            <a:spLocks noGrp="1"/>
          </p:cNvSpPr>
          <p:nvPr>
            <p:ph type="sldNum" sz="quarter" idx="12"/>
          </p:nvPr>
        </p:nvSpPr>
        <p:spPr>
          <a:noFill/>
          <a:ln>
            <a:miter lim="800000"/>
            <a:headEnd/>
            <a:tailEnd/>
          </a:ln>
        </p:spPr>
        <p:txBody>
          <a:bodyPr/>
          <a:lstStyle/>
          <a:p>
            <a:fld id="{C0113CD0-0CF8-423B-8116-ACE279D11AD5}" type="slidenum">
              <a:rPr lang="en-US" smtClean="0"/>
              <a:pPr/>
              <a:t>40</a:t>
            </a:fld>
            <a:endParaRPr lang="en-US"/>
          </a:p>
        </p:txBody>
      </p:sp>
      <p:sp>
        <p:nvSpPr>
          <p:cNvPr id="804867" name="Rectangle 2"/>
          <p:cNvSpPr>
            <a:spLocks noChangeArrowheads="1"/>
          </p:cNvSpPr>
          <p:nvPr/>
        </p:nvSpPr>
        <p:spPr bwMode="auto">
          <a:xfrm>
            <a:off x="685800" y="384175"/>
            <a:ext cx="8001000" cy="1216025"/>
          </a:xfrm>
          <a:prstGeom prst="rect">
            <a:avLst/>
          </a:prstGeom>
          <a:noFill/>
          <a:ln w="9525">
            <a:noFill/>
            <a:miter lim="800000"/>
            <a:headEnd/>
            <a:tailEnd/>
          </a:ln>
        </p:spPr>
        <p:txBody>
          <a:bodyPr anchor="b"/>
          <a:lstStyle/>
          <a:p>
            <a:endParaRPr lang="en-CA" sz="3200">
              <a:solidFill>
                <a:schemeClr val="tx2"/>
              </a:solidFill>
            </a:endParaRPr>
          </a:p>
        </p:txBody>
      </p:sp>
      <p:sp>
        <p:nvSpPr>
          <p:cNvPr id="804868" name="Rectangle 4"/>
          <p:cNvSpPr>
            <a:spLocks noChangeArrowheads="1"/>
          </p:cNvSpPr>
          <p:nvPr/>
        </p:nvSpPr>
        <p:spPr bwMode="auto">
          <a:xfrm>
            <a:off x="762000" y="756076"/>
            <a:ext cx="4225837" cy="830997"/>
          </a:xfrm>
          <a:prstGeom prst="rect">
            <a:avLst/>
          </a:prstGeom>
          <a:noFill/>
          <a:ln w="9525">
            <a:noFill/>
            <a:miter lim="800000"/>
            <a:headEnd/>
            <a:tailEnd/>
          </a:ln>
        </p:spPr>
        <p:txBody>
          <a:bodyPr wrap="none">
            <a:spAutoFit/>
          </a:bodyPr>
          <a:lstStyle/>
          <a:p>
            <a:pPr eaLnBrk="0" hangingPunct="0"/>
            <a:r>
              <a:rPr lang="en-US" sz="2400" dirty="0">
                <a:solidFill>
                  <a:schemeClr val="tx2"/>
                </a:solidFill>
                <a:latin typeface="+mn-lt"/>
              </a:rPr>
              <a:t>Banks in Canada</a:t>
            </a:r>
            <a:br>
              <a:rPr lang="en-US" sz="2400" dirty="0">
                <a:solidFill>
                  <a:schemeClr val="tx2"/>
                </a:solidFill>
                <a:latin typeface="+mn-lt"/>
              </a:rPr>
            </a:br>
            <a:r>
              <a:rPr lang="en-US" sz="2400" dirty="0">
                <a:solidFill>
                  <a:schemeClr val="tx2"/>
                </a:solidFill>
                <a:latin typeface="+mn-lt"/>
              </a:rPr>
              <a:t>Mortgage Market Sizing &lt;$1B</a:t>
            </a:r>
          </a:p>
        </p:txBody>
      </p:sp>
      <p:sp>
        <p:nvSpPr>
          <p:cNvPr id="804869" name="TextBox 6"/>
          <p:cNvSpPr txBox="1">
            <a:spLocks noChangeArrowheads="1"/>
          </p:cNvSpPr>
          <p:nvPr/>
        </p:nvSpPr>
        <p:spPr bwMode="auto">
          <a:xfrm>
            <a:off x="6905625" y="381000"/>
            <a:ext cx="1552575" cy="276225"/>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7" name="Rectangle 6"/>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F51EEB65-E06F-614D-B243-C8E77718C46E}"/>
              </a:ext>
            </a:extLst>
          </p:cNvPr>
          <p:cNvGraphicFramePr>
            <a:graphicFrameLocks noGrp="1"/>
          </p:cNvGraphicFramePr>
          <p:nvPr>
            <p:extLst>
              <p:ext uri="{D42A27DB-BD31-4B8C-83A1-F6EECF244321}">
                <p14:modId xmlns:p14="http://schemas.microsoft.com/office/powerpoint/2010/main" val="1103153782"/>
              </p:ext>
            </p:extLst>
          </p:nvPr>
        </p:nvGraphicFramePr>
        <p:xfrm>
          <a:off x="774539" y="1828800"/>
          <a:ext cx="7200900" cy="3378200"/>
        </p:xfrm>
        <a:graphic>
          <a:graphicData uri="http://schemas.openxmlformats.org/drawingml/2006/table">
            <a:tbl>
              <a:tblPr/>
              <a:tblGrid>
                <a:gridCol w="3238500">
                  <a:extLst>
                    <a:ext uri="{9D8B030D-6E8A-4147-A177-3AD203B41FA5}">
                      <a16:colId xmlns:a16="http://schemas.microsoft.com/office/drawing/2014/main" val="3811459077"/>
                    </a:ext>
                  </a:extLst>
                </a:gridCol>
                <a:gridCol w="1133475">
                  <a:extLst>
                    <a:ext uri="{9D8B030D-6E8A-4147-A177-3AD203B41FA5}">
                      <a16:colId xmlns:a16="http://schemas.microsoft.com/office/drawing/2014/main" val="1768953212"/>
                    </a:ext>
                  </a:extLst>
                </a:gridCol>
                <a:gridCol w="952500">
                  <a:extLst>
                    <a:ext uri="{9D8B030D-6E8A-4147-A177-3AD203B41FA5}">
                      <a16:colId xmlns:a16="http://schemas.microsoft.com/office/drawing/2014/main" val="3340541521"/>
                    </a:ext>
                  </a:extLst>
                </a:gridCol>
                <a:gridCol w="952500">
                  <a:extLst>
                    <a:ext uri="{9D8B030D-6E8A-4147-A177-3AD203B41FA5}">
                      <a16:colId xmlns:a16="http://schemas.microsoft.com/office/drawing/2014/main" val="919632341"/>
                    </a:ext>
                  </a:extLst>
                </a:gridCol>
                <a:gridCol w="923925">
                  <a:extLst>
                    <a:ext uri="{9D8B030D-6E8A-4147-A177-3AD203B41FA5}">
                      <a16:colId xmlns:a16="http://schemas.microsoft.com/office/drawing/2014/main" val="3383073373"/>
                    </a:ext>
                  </a:extLst>
                </a:gridCol>
              </a:tblGrid>
              <a:tr h="139700">
                <a:tc>
                  <a:txBody>
                    <a:bodyPr/>
                    <a:lstStyle/>
                    <a:p>
                      <a:pPr algn="ctr" fontAlgn="b"/>
                      <a:r>
                        <a:rPr lang="en-CA" sz="1000" b="1" i="0" u="none" strike="noStrike">
                          <a:effectLst/>
                          <a:latin typeface="Arial" panose="020B0604020202020204" pitchFamily="34" charset="0"/>
                        </a:rPr>
                        <a:t>Banks in Canada by Assets</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4">
                  <a:txBody>
                    <a:bodyPr/>
                    <a:lstStyle/>
                    <a:p>
                      <a:pPr algn="ctr" fontAlgn="ctr"/>
                      <a:r>
                        <a:rPr lang="en-CA" sz="1000" b="1" i="0" u="none" strike="noStrike">
                          <a:solidFill>
                            <a:srgbClr val="FFFFFF"/>
                          </a:solidFill>
                          <a:effectLst/>
                          <a:latin typeface="Arial" panose="020B0604020202020204" pitchFamily="34" charset="0"/>
                        </a:rPr>
                        <a:t>Mortgages </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7942"/>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3085413090"/>
                  </a:ext>
                </a:extLst>
              </a:tr>
              <a:tr h="0">
                <a:tc rowSpan="2">
                  <a:txBody>
                    <a:bodyPr/>
                    <a:lstStyle/>
                    <a:p>
                      <a:pPr algn="ctr" fontAlgn="b"/>
                      <a:r>
                        <a:rPr lang="en-CA" sz="1000" b="1" i="0" u="none" strike="noStrike">
                          <a:effectLst/>
                          <a:latin typeface="Arial" panose="020B0604020202020204" pitchFamily="34" charset="0"/>
                        </a:rPr>
                        <a:t>Bank Name</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178348349"/>
                  </a:ext>
                </a:extLst>
              </a:tr>
              <a:tr h="139700">
                <a:tc vMerge="1">
                  <a:txBody>
                    <a:bodyPr/>
                    <a:lstStyle/>
                    <a:p>
                      <a:endParaRPr lang="en-US"/>
                    </a:p>
                  </a:txBody>
                  <a:tcPr/>
                </a:tc>
                <a:tc>
                  <a:txBody>
                    <a:bodyPr/>
                    <a:lstStyle/>
                    <a:p>
                      <a:pPr algn="ctr" fontAlgn="b"/>
                      <a:r>
                        <a:rPr lang="en-CA" sz="1000" b="1" i="0" u="none" strike="noStrike">
                          <a:effectLst/>
                          <a:latin typeface="Arial" panose="020B0604020202020204" pitchFamily="34" charset="0"/>
                        </a:rPr>
                        <a:t>31-Oct-19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5 Year CAGR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12 Month Growth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Oct 31, 2019 Share</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0380209"/>
                  </a:ext>
                </a:extLst>
              </a:tr>
              <a:tr h="139700">
                <a:tc>
                  <a:txBody>
                    <a:bodyPr/>
                    <a:lstStyle/>
                    <a:p>
                      <a:pPr algn="l" fontAlgn="b"/>
                      <a:r>
                        <a:rPr lang="en-CA" sz="1000" b="1" i="0" u="none" strike="noStrike">
                          <a:effectLst/>
                          <a:latin typeface="Arial" panose="020B0604020202020204" pitchFamily="34" charset="0"/>
                        </a:rPr>
                        <a:t>Total Market</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1,622,882,608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470326968"/>
                  </a:ext>
                </a:extLst>
              </a:tr>
              <a:tr h="139700">
                <a:tc>
                  <a:txBody>
                    <a:bodyPr/>
                    <a:lstStyle/>
                    <a:p>
                      <a:pPr algn="l" fontAlgn="b"/>
                      <a:r>
                        <a:rPr lang="en-CA" sz="1000" b="1" i="0" u="none" strike="noStrike">
                          <a:effectLst/>
                          <a:latin typeface="Arial" panose="020B0604020202020204" pitchFamily="34" charset="0"/>
                        </a:rPr>
                        <a:t>Bank Market</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1,225,651,608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75.3%</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598560475"/>
                  </a:ext>
                </a:extLst>
              </a:tr>
              <a:tr h="139700">
                <a:tc>
                  <a:txBody>
                    <a:bodyPr/>
                    <a:lstStyle/>
                    <a:p>
                      <a:pPr algn="l" fontAlgn="b"/>
                      <a:r>
                        <a:rPr lang="en-CA" sz="1000" b="0" i="0" u="none" strike="noStrike">
                          <a:effectLst/>
                          <a:latin typeface="Arial" panose="020B0604020202020204" pitchFamily="34" charset="0"/>
                        </a:rPr>
                        <a:t>CS Alterna Bank (owned by Alterna Credit Union)</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753,008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43.7%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5106389"/>
                  </a:ext>
                </a:extLst>
              </a:tr>
              <a:tr h="139700">
                <a:tc>
                  <a:txBody>
                    <a:bodyPr/>
                    <a:lstStyle/>
                    <a:p>
                      <a:pPr algn="l" fontAlgn="b"/>
                      <a:r>
                        <a:rPr lang="en-CA" sz="1000" b="0" i="0" u="none" strike="noStrike">
                          <a:effectLst/>
                          <a:latin typeface="Arial" panose="020B0604020202020204" pitchFamily="34" charset="0"/>
                        </a:rPr>
                        <a:t>Wells Fargo NA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CA" sz="1000" b="0" i="0" u="none" strike="noStrike">
                          <a:effectLst/>
                          <a:latin typeface="Arial" panose="020B0604020202020204" pitchFamily="34" charset="0"/>
                        </a:rPr>
                        <a:t>709,570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006100"/>
                          </a:solidFill>
                          <a:effectLst/>
                          <a:latin typeface="Arial" panose="020B0604020202020204" pitchFamily="34" charset="0"/>
                        </a:rPr>
                        <a:t>66.1%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1653023"/>
                  </a:ext>
                </a:extLst>
              </a:tr>
              <a:tr h="139700">
                <a:tc>
                  <a:txBody>
                    <a:bodyPr/>
                    <a:lstStyle/>
                    <a:p>
                      <a:pPr algn="l" fontAlgn="b"/>
                      <a:r>
                        <a:rPr lang="en-CA" sz="1000" b="0" i="0" u="none" strike="noStrike">
                          <a:effectLst/>
                          <a:latin typeface="Arial" panose="020B0604020202020204" pitchFamily="34" charset="0"/>
                        </a:rPr>
                        <a:t>Street Capital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658,000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4007594"/>
                  </a:ext>
                </a:extLst>
              </a:tr>
              <a:tr h="139700">
                <a:tc>
                  <a:txBody>
                    <a:bodyPr/>
                    <a:lstStyle/>
                    <a:p>
                      <a:pPr algn="l" fontAlgn="b"/>
                      <a:r>
                        <a:rPr lang="en-CA" sz="1000" b="0" i="0" u="none" strike="noStrike">
                          <a:solidFill>
                            <a:srgbClr val="000000"/>
                          </a:solidFill>
                          <a:effectLst/>
                          <a:latin typeface="Arial" panose="020B0604020202020204" pitchFamily="34" charset="0"/>
                        </a:rPr>
                        <a:t>KEB Hana Bank Canada of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509,029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9776918"/>
                  </a:ext>
                </a:extLst>
              </a:tr>
              <a:tr h="139700">
                <a:tc>
                  <a:txBody>
                    <a:bodyPr/>
                    <a:lstStyle/>
                    <a:p>
                      <a:pPr algn="l" fontAlgn="b"/>
                      <a:r>
                        <a:rPr lang="en-CA" sz="1000" b="0" i="0" u="none" strike="noStrike">
                          <a:solidFill>
                            <a:srgbClr val="000000"/>
                          </a:solidFill>
                          <a:effectLst/>
                          <a:latin typeface="Arial" panose="020B0604020202020204" pitchFamily="34" charset="0"/>
                        </a:rPr>
                        <a:t>Shinhan Bank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387,311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23.8%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2466379"/>
                  </a:ext>
                </a:extLst>
              </a:tr>
              <a:tr h="139700">
                <a:tc>
                  <a:txBody>
                    <a:bodyPr/>
                    <a:lstStyle/>
                    <a:p>
                      <a:pPr algn="l" fontAlgn="b"/>
                      <a:r>
                        <a:rPr lang="en-CA" sz="1000" b="0" i="0" u="none" strike="noStrike">
                          <a:solidFill>
                            <a:srgbClr val="000000"/>
                          </a:solidFill>
                          <a:effectLst/>
                          <a:latin typeface="Arial" panose="020B0604020202020204" pitchFamily="34" charset="0"/>
                        </a:rPr>
                        <a:t>VersaBank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259,211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006100"/>
                          </a:solidFill>
                          <a:effectLst/>
                          <a:latin typeface="Arial" panose="020B0604020202020204" pitchFamily="34" charset="0"/>
                        </a:rPr>
                        <a:t>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88137926"/>
                  </a:ext>
                </a:extLst>
              </a:tr>
              <a:tr h="139700">
                <a:tc>
                  <a:txBody>
                    <a:bodyPr/>
                    <a:lstStyle/>
                    <a:p>
                      <a:pPr algn="l" fontAlgn="b"/>
                      <a:r>
                        <a:rPr lang="en-CA" sz="1000" b="0" i="0" u="none" strike="noStrike">
                          <a:effectLst/>
                          <a:latin typeface="Arial" panose="020B0604020202020204" pitchFamily="34" charset="0"/>
                        </a:rPr>
                        <a:t>Zag Bank formerly Bank West (Owned by Desjardins)</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258,455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56.0%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-73.7%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5105941"/>
                  </a:ext>
                </a:extLst>
              </a:tr>
              <a:tr h="139700">
                <a:tc>
                  <a:txBody>
                    <a:bodyPr/>
                    <a:lstStyle/>
                    <a:p>
                      <a:pPr algn="l" fontAlgn="b"/>
                      <a:r>
                        <a:rPr lang="en-CA" sz="1000" b="0" i="0" u="none" strike="noStrike">
                          <a:effectLst/>
                          <a:latin typeface="Arial" panose="020B0604020202020204" pitchFamily="34" charset="0"/>
                        </a:rPr>
                        <a:t>SBI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196,855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effectLst/>
                          <a:latin typeface="Arial" panose="020B060402020202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94533144"/>
                  </a:ext>
                </a:extLst>
              </a:tr>
              <a:tr h="139700">
                <a:tc>
                  <a:txBody>
                    <a:bodyPr/>
                    <a:lstStyle/>
                    <a:p>
                      <a:pPr algn="l" fontAlgn="b"/>
                      <a:r>
                        <a:rPr lang="en-CA" sz="1000" b="0" i="0" u="none" strike="noStrike">
                          <a:effectLst/>
                          <a:latin typeface="Arial" panose="020B0604020202020204" pitchFamily="34" charset="0"/>
                        </a:rPr>
                        <a:t>Wealth One Bank of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193,498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2186826"/>
                  </a:ext>
                </a:extLst>
              </a:tr>
              <a:tr h="139700">
                <a:tc>
                  <a:txBody>
                    <a:bodyPr/>
                    <a:lstStyle/>
                    <a:p>
                      <a:pPr algn="l" fontAlgn="b"/>
                      <a:r>
                        <a:rPr lang="en-CA" sz="1000" b="0" i="0" u="none" strike="noStrike">
                          <a:solidFill>
                            <a:srgbClr val="000000"/>
                          </a:solidFill>
                          <a:effectLst/>
                          <a:latin typeface="Arial" panose="020B0604020202020204" pitchFamily="34" charset="0"/>
                        </a:rPr>
                        <a:t>CTBC Bank Corp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173,195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42.4%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66222777"/>
                  </a:ext>
                </a:extLst>
              </a:tr>
              <a:tr h="139700">
                <a:tc>
                  <a:txBody>
                    <a:bodyPr/>
                    <a:lstStyle/>
                    <a:p>
                      <a:pPr algn="l" fontAlgn="b"/>
                      <a:r>
                        <a:rPr lang="en-CA" sz="1000" b="0" i="0" u="none" strike="noStrike">
                          <a:solidFill>
                            <a:srgbClr val="000000"/>
                          </a:solidFill>
                          <a:effectLst/>
                          <a:latin typeface="Arial" panose="020B0604020202020204" pitchFamily="34" charset="0"/>
                        </a:rPr>
                        <a:t>Industrial and Commercial Bank of China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161,183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34515794"/>
                  </a:ext>
                </a:extLst>
              </a:tr>
              <a:tr h="139700">
                <a:tc>
                  <a:txBody>
                    <a:bodyPr/>
                    <a:lstStyle/>
                    <a:p>
                      <a:pPr algn="l" fontAlgn="b"/>
                      <a:r>
                        <a:rPr lang="en-CA" sz="1000" b="0" i="0" u="none" strike="noStrike">
                          <a:effectLst/>
                          <a:latin typeface="Arial" panose="020B0604020202020204" pitchFamily="34" charset="0"/>
                        </a:rPr>
                        <a:t>First Nations Bank of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100,152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4797343"/>
                  </a:ext>
                </a:extLst>
              </a:tr>
              <a:tr h="139700">
                <a:tc>
                  <a:txBody>
                    <a:bodyPr/>
                    <a:lstStyle/>
                    <a:p>
                      <a:pPr algn="l" fontAlgn="b"/>
                      <a:r>
                        <a:rPr lang="en-CA" sz="1000" b="0" i="0" u="none" strike="noStrike">
                          <a:solidFill>
                            <a:srgbClr val="000000"/>
                          </a:solidFill>
                          <a:effectLst/>
                          <a:latin typeface="Arial" panose="020B0604020202020204" pitchFamily="34" charset="0"/>
                        </a:rPr>
                        <a:t>Citibank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71,818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228.1%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3010711"/>
                  </a:ext>
                </a:extLst>
              </a:tr>
              <a:tr h="139700">
                <a:tc>
                  <a:txBody>
                    <a:bodyPr/>
                    <a:lstStyle/>
                    <a:p>
                      <a:pPr algn="l" fontAlgn="b"/>
                      <a:r>
                        <a:rPr lang="en-CA" sz="1000" b="0" i="0" u="none" strike="noStrike">
                          <a:effectLst/>
                          <a:latin typeface="Arial" panose="020B0604020202020204" pitchFamily="34" charset="0"/>
                        </a:rPr>
                        <a:t>First Commercial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70,311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-23.3%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1995233"/>
                  </a:ext>
                </a:extLst>
              </a:tr>
              <a:tr h="38100">
                <a:tc>
                  <a:txBody>
                    <a:bodyPr/>
                    <a:lstStyle/>
                    <a:p>
                      <a:pPr algn="l" fontAlgn="b"/>
                      <a:r>
                        <a:rPr lang="en-CA" sz="1000" b="0" i="0" u="none" strike="noStrike">
                          <a:solidFill>
                            <a:srgbClr val="000000"/>
                          </a:solidFill>
                          <a:effectLst/>
                          <a:latin typeface="Arial" panose="020B0604020202020204" pitchFamily="34" charset="0"/>
                        </a:rPr>
                        <a:t>Motus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41,160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endParaRPr lang="en-CA" sz="10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32976234"/>
                  </a:ext>
                </a:extLst>
              </a:tr>
              <a:tr h="139700">
                <a:tc>
                  <a:txBody>
                    <a:bodyPr/>
                    <a:lstStyle/>
                    <a:p>
                      <a:pPr algn="l" fontAlgn="b"/>
                      <a:r>
                        <a:rPr lang="en-CA" sz="1000" b="0" i="0" u="none" strike="noStrike">
                          <a:solidFill>
                            <a:srgbClr val="000000"/>
                          </a:solidFill>
                          <a:effectLst/>
                          <a:latin typeface="Arial" panose="020B0604020202020204" pitchFamily="34" charset="0"/>
                        </a:rPr>
                        <a:t>Habib Canadian Bank</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41,005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9834928"/>
                  </a:ext>
                </a:extLst>
              </a:tr>
              <a:tr h="139700">
                <a:tc>
                  <a:txBody>
                    <a:bodyPr/>
                    <a:lstStyle/>
                    <a:p>
                      <a:pPr algn="l" fontAlgn="b"/>
                      <a:r>
                        <a:rPr lang="en-CA" sz="1000" b="0" i="0" u="none" strike="noStrike">
                          <a:solidFill>
                            <a:srgbClr val="000000"/>
                          </a:solidFill>
                          <a:effectLst/>
                          <a:latin typeface="Arial" panose="020B0604020202020204" pitchFamily="34" charset="0"/>
                        </a:rPr>
                        <a:t>Mega International Commercial Bank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5,603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7CE"/>
                    </a:solidFill>
                  </a:tcPr>
                </a:tc>
                <a:tc>
                  <a:txBody>
                    <a:bodyPr/>
                    <a:lstStyle/>
                    <a:p>
                      <a:pPr algn="r" fontAlgn="b"/>
                      <a:r>
                        <a:rPr lang="en-CA" sz="1000" b="0" i="0" u="none" strike="noStrike" dirty="0">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78107735"/>
                  </a:ext>
                </a:extLst>
              </a:tr>
            </a:tbl>
          </a:graphicData>
        </a:graphic>
      </p:graphicFrame>
      <p:sp>
        <p:nvSpPr>
          <p:cNvPr id="8" name="Rectangle 7">
            <a:extLst>
              <a:ext uri="{FF2B5EF4-FFF2-40B4-BE49-F238E27FC236}">
                <a16:creationId xmlns:a16="http://schemas.microsoft.com/office/drawing/2014/main" id="{BEB29EE6-CBE7-C04B-AC08-07DD0798CAFF}"/>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Slide Number Placeholder 4"/>
          <p:cNvSpPr>
            <a:spLocks noGrp="1"/>
          </p:cNvSpPr>
          <p:nvPr>
            <p:ph type="sldNum" sz="quarter" idx="12"/>
          </p:nvPr>
        </p:nvSpPr>
        <p:spPr>
          <a:noFill/>
          <a:ln>
            <a:miter lim="800000"/>
            <a:headEnd/>
            <a:tailEnd/>
          </a:ln>
        </p:spPr>
        <p:txBody>
          <a:bodyPr/>
          <a:lstStyle/>
          <a:p>
            <a:fld id="{BF4AA0FA-4CB4-4BDE-8302-C41230733F95}" type="slidenum">
              <a:rPr lang="en-US" smtClean="0"/>
              <a:pPr/>
              <a:t>41</a:t>
            </a:fld>
            <a:endParaRPr lang="en-US"/>
          </a:p>
        </p:txBody>
      </p:sp>
      <p:sp>
        <p:nvSpPr>
          <p:cNvPr id="806915" name="Rectangle 2"/>
          <p:cNvSpPr>
            <a:spLocks noChangeArrowheads="1"/>
          </p:cNvSpPr>
          <p:nvPr/>
        </p:nvSpPr>
        <p:spPr bwMode="auto">
          <a:xfrm>
            <a:off x="685800" y="384175"/>
            <a:ext cx="8001000" cy="1216025"/>
          </a:xfrm>
          <a:prstGeom prst="rect">
            <a:avLst/>
          </a:prstGeom>
          <a:noFill/>
          <a:ln w="9525">
            <a:noFill/>
            <a:miter lim="800000"/>
            <a:headEnd/>
            <a:tailEnd/>
          </a:ln>
        </p:spPr>
        <p:txBody>
          <a:bodyPr anchor="b"/>
          <a:lstStyle/>
          <a:p>
            <a:endParaRPr lang="en-CA" sz="3200">
              <a:solidFill>
                <a:schemeClr val="tx2"/>
              </a:solidFill>
            </a:endParaRPr>
          </a:p>
        </p:txBody>
      </p:sp>
      <p:sp>
        <p:nvSpPr>
          <p:cNvPr id="806916" name="Rectangle 3"/>
          <p:cNvSpPr>
            <a:spLocks noChangeArrowheads="1"/>
          </p:cNvSpPr>
          <p:nvPr/>
        </p:nvSpPr>
        <p:spPr bwMode="auto">
          <a:xfrm>
            <a:off x="838200" y="769203"/>
            <a:ext cx="4005264" cy="830997"/>
          </a:xfrm>
          <a:prstGeom prst="rect">
            <a:avLst/>
          </a:prstGeom>
          <a:noFill/>
          <a:ln w="9525">
            <a:noFill/>
            <a:miter lim="800000"/>
            <a:headEnd/>
            <a:tailEnd/>
          </a:ln>
        </p:spPr>
        <p:txBody>
          <a:bodyPr wrap="none">
            <a:spAutoFit/>
          </a:bodyPr>
          <a:lstStyle/>
          <a:p>
            <a:pPr eaLnBrk="0" hangingPunct="0"/>
            <a:r>
              <a:rPr lang="en-US" sz="2400" dirty="0">
                <a:solidFill>
                  <a:schemeClr val="tx2"/>
                </a:solidFill>
                <a:latin typeface="+mn-lt"/>
              </a:rPr>
              <a:t>Trusts and Loan Companies</a:t>
            </a:r>
            <a:br>
              <a:rPr lang="en-US" sz="2400" dirty="0">
                <a:solidFill>
                  <a:schemeClr val="tx2"/>
                </a:solidFill>
                <a:latin typeface="+mn-lt"/>
              </a:rPr>
            </a:br>
            <a:r>
              <a:rPr lang="en-US" sz="2400" dirty="0">
                <a:solidFill>
                  <a:schemeClr val="tx2"/>
                </a:solidFill>
                <a:latin typeface="+mn-lt"/>
              </a:rPr>
              <a:t>Mortgage Market Sizing</a:t>
            </a:r>
          </a:p>
        </p:txBody>
      </p:sp>
      <p:sp>
        <p:nvSpPr>
          <p:cNvPr id="806917" name="TextBox 6"/>
          <p:cNvSpPr txBox="1">
            <a:spLocks noChangeArrowheads="1"/>
          </p:cNvSpPr>
          <p:nvPr/>
        </p:nvSpPr>
        <p:spPr bwMode="auto">
          <a:xfrm>
            <a:off x="6905625" y="381000"/>
            <a:ext cx="1552575" cy="276225"/>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7" name="Rectangle 6"/>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9A66E07C-EC56-694A-B813-9FC27C9DE349}"/>
              </a:ext>
            </a:extLst>
          </p:cNvPr>
          <p:cNvGraphicFramePr>
            <a:graphicFrameLocks noGrp="1"/>
          </p:cNvGraphicFramePr>
          <p:nvPr>
            <p:extLst>
              <p:ext uri="{D42A27DB-BD31-4B8C-83A1-F6EECF244321}">
                <p14:modId xmlns:p14="http://schemas.microsoft.com/office/powerpoint/2010/main" val="620428139"/>
              </p:ext>
            </p:extLst>
          </p:nvPr>
        </p:nvGraphicFramePr>
        <p:xfrm>
          <a:off x="938213" y="1828800"/>
          <a:ext cx="6743699" cy="2638425"/>
        </p:xfrm>
        <a:graphic>
          <a:graphicData uri="http://schemas.openxmlformats.org/drawingml/2006/table">
            <a:tbl>
              <a:tblPr/>
              <a:tblGrid>
                <a:gridCol w="3348071">
                  <a:extLst>
                    <a:ext uri="{9D8B030D-6E8A-4147-A177-3AD203B41FA5}">
                      <a16:colId xmlns:a16="http://schemas.microsoft.com/office/drawing/2014/main" val="1878415982"/>
                    </a:ext>
                  </a:extLst>
                </a:gridCol>
                <a:gridCol w="1131876">
                  <a:extLst>
                    <a:ext uri="{9D8B030D-6E8A-4147-A177-3AD203B41FA5}">
                      <a16:colId xmlns:a16="http://schemas.microsoft.com/office/drawing/2014/main" val="3389063421"/>
                    </a:ext>
                  </a:extLst>
                </a:gridCol>
                <a:gridCol w="1131876">
                  <a:extLst>
                    <a:ext uri="{9D8B030D-6E8A-4147-A177-3AD203B41FA5}">
                      <a16:colId xmlns:a16="http://schemas.microsoft.com/office/drawing/2014/main" val="3192903241"/>
                    </a:ext>
                  </a:extLst>
                </a:gridCol>
                <a:gridCol w="1131876">
                  <a:extLst>
                    <a:ext uri="{9D8B030D-6E8A-4147-A177-3AD203B41FA5}">
                      <a16:colId xmlns:a16="http://schemas.microsoft.com/office/drawing/2014/main" val="3150589006"/>
                    </a:ext>
                  </a:extLst>
                </a:gridCol>
              </a:tblGrid>
              <a:tr h="203200">
                <a:tc rowSpan="3">
                  <a:txBody>
                    <a:bodyPr/>
                    <a:lstStyle/>
                    <a:p>
                      <a:pPr algn="l" fontAlgn="b"/>
                      <a:r>
                        <a:rPr lang="en-CA" sz="1200" b="1" i="0" u="none" strike="noStrike">
                          <a:effectLst/>
                          <a:latin typeface="Arial" panose="020B0604020202020204" pitchFamily="34" charset="0"/>
                        </a:rPr>
                        <a:t>Trust and Loan Companies</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CA" sz="1200" b="1" i="0" u="none" strike="noStrike">
                          <a:solidFill>
                            <a:srgbClr val="FFFFFF"/>
                          </a:solidFill>
                          <a:effectLst/>
                          <a:latin typeface="Arial" panose="020B0604020202020204" pitchFamily="34" charset="0"/>
                        </a:rPr>
                        <a:t>Mortgages</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B794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7159395"/>
                  </a:ext>
                </a:extLst>
              </a:tr>
              <a:tr h="200025">
                <a:tc vMerge="1">
                  <a:txBody>
                    <a:bodyPr/>
                    <a:lstStyle/>
                    <a:p>
                      <a:endParaRPr lang="en-US"/>
                    </a:p>
                  </a:txBody>
                  <a:tcPr/>
                </a:tc>
                <a:tc>
                  <a:txBody>
                    <a:bodyPr/>
                    <a:lstStyle/>
                    <a:p>
                      <a:pPr algn="ctr" fontAlgn="b"/>
                      <a:r>
                        <a:rPr lang="en-CA" sz="1200" b="1" i="0" u="none" strike="noStrike" dirty="0">
                          <a:effectLst/>
                          <a:latin typeface="Arial" panose="020B0604020202020204" pitchFamily="34" charset="0"/>
                        </a:rPr>
                        <a:t>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solidFill>
                      <a:srgbClr val="FFFFFF"/>
                    </a:solidFill>
                  </a:tcPr>
                </a:tc>
                <a:tc rowSpan="2">
                  <a:txBody>
                    <a:bodyPr/>
                    <a:lstStyle/>
                    <a:p>
                      <a:pPr algn="ctr" fontAlgn="b"/>
                      <a:r>
                        <a:rPr lang="en-CA" sz="1200" b="1" i="0" u="none" strike="noStrike" dirty="0">
                          <a:effectLst/>
                          <a:latin typeface="Arial" panose="020B0604020202020204" pitchFamily="34" charset="0"/>
                        </a:rPr>
                        <a:t>5 Year CAGR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rowSpan="2">
                  <a:txBody>
                    <a:bodyPr/>
                    <a:lstStyle/>
                    <a:p>
                      <a:pPr algn="ctr" fontAlgn="b"/>
                      <a:r>
                        <a:rPr lang="en-CA" sz="1200" b="1" i="0" u="none" strike="noStrike">
                          <a:effectLst/>
                          <a:latin typeface="Arial" panose="020B0604020202020204" pitchFamily="34" charset="0"/>
                        </a:rPr>
                        <a:t>12 Month Growth %</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11654133"/>
                  </a:ext>
                </a:extLst>
              </a:tr>
              <a:tr h="431800">
                <a:tc vMerge="1">
                  <a:txBody>
                    <a:bodyPr/>
                    <a:lstStyle/>
                    <a:p>
                      <a:endParaRPr lang="en-US"/>
                    </a:p>
                  </a:txBody>
                  <a:tcPr/>
                </a:tc>
                <a:tc>
                  <a:txBody>
                    <a:bodyPr/>
                    <a:lstStyle/>
                    <a:p>
                      <a:pPr algn="ctr" fontAlgn="ctr"/>
                      <a:r>
                        <a:rPr lang="en-CA" sz="1200" b="1" i="0" u="none" strike="noStrike" dirty="0">
                          <a:effectLst/>
                          <a:latin typeface="Arial" panose="020B0604020202020204" pitchFamily="34" charset="0"/>
                        </a:rPr>
                        <a:t>Oct 31, 2019</a:t>
                      </a:r>
                    </a:p>
                  </a:txBody>
                  <a:tcPr marL="0"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53928216"/>
                  </a:ext>
                </a:extLst>
              </a:tr>
              <a:tr h="190500">
                <a:tc>
                  <a:txBody>
                    <a:bodyPr/>
                    <a:lstStyle/>
                    <a:p>
                      <a:pPr algn="l" fontAlgn="b"/>
                      <a:r>
                        <a:rPr lang="en-CA" sz="1200" b="0" i="0" u="none" strike="noStrike">
                          <a:solidFill>
                            <a:srgbClr val="000000"/>
                          </a:solidFill>
                          <a:effectLst/>
                          <a:latin typeface="Arial" panose="020B0604020202020204" pitchFamily="34" charset="0"/>
                        </a:rPr>
                        <a:t>Home Trust Company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14,874,086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10.8%</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15094349"/>
                  </a:ext>
                </a:extLst>
              </a:tr>
              <a:tr h="190500">
                <a:tc>
                  <a:txBody>
                    <a:bodyPr/>
                    <a:lstStyle/>
                    <a:p>
                      <a:pPr algn="l" fontAlgn="b"/>
                      <a:r>
                        <a:rPr lang="en-CA" sz="1200" b="0" i="0" u="none" strike="noStrike">
                          <a:solidFill>
                            <a:srgbClr val="000000"/>
                          </a:solidFill>
                          <a:effectLst/>
                          <a:latin typeface="Arial" panose="020B0604020202020204" pitchFamily="34" charset="0"/>
                        </a:rPr>
                        <a:t>Peoples Trust Company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2,610,729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50.3%</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20267342"/>
                  </a:ext>
                </a:extLst>
              </a:tr>
              <a:tr h="203200">
                <a:tc>
                  <a:txBody>
                    <a:bodyPr/>
                    <a:lstStyle/>
                    <a:p>
                      <a:pPr algn="l" fontAlgn="b"/>
                      <a:r>
                        <a:rPr lang="en-CA" sz="1200" b="0" i="0" u="none" strike="noStrike">
                          <a:solidFill>
                            <a:srgbClr val="000000"/>
                          </a:solidFill>
                          <a:effectLst/>
                          <a:latin typeface="Arial" panose="020B0604020202020204" pitchFamily="34" charset="0"/>
                        </a:rPr>
                        <a:t>MCAN Mortgage Corporation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1,852,043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6100"/>
                          </a:solidFill>
                          <a:effectLst/>
                          <a:latin typeface="Arial" panose="020B0604020202020204" pitchFamily="34" charset="0"/>
                        </a:rPr>
                        <a:t>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200" b="0" i="0" u="none" strike="noStrike">
                          <a:effectLst/>
                          <a:latin typeface="Arial" panose="020B060402020202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450697"/>
                  </a:ext>
                </a:extLst>
              </a:tr>
              <a:tr h="203200">
                <a:tc>
                  <a:txBody>
                    <a:bodyPr/>
                    <a:lstStyle/>
                    <a:p>
                      <a:pPr algn="l" fontAlgn="b"/>
                      <a:r>
                        <a:rPr lang="en-CA" sz="1200" b="0" i="0" u="none" strike="noStrike">
                          <a:solidFill>
                            <a:srgbClr val="000000"/>
                          </a:solidFill>
                          <a:effectLst/>
                          <a:latin typeface="Arial" panose="020B0604020202020204" pitchFamily="34" charset="0"/>
                        </a:rPr>
                        <a:t>Community Trust Company</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1,240,764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6100"/>
                          </a:solidFill>
                          <a:effectLst/>
                          <a:latin typeface="Arial" panose="020B0604020202020204" pitchFamily="34" charset="0"/>
                        </a:rPr>
                        <a:t>89.8%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200" b="0" i="0" u="none" strike="noStrike">
                          <a:solidFill>
                            <a:srgbClr val="006100"/>
                          </a:solidFill>
                          <a:effectLst/>
                          <a:latin typeface="Arial" panose="020B0604020202020204" pitchFamily="34" charset="0"/>
                        </a:rPr>
                        <a:t>86.0%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409037587"/>
                  </a:ext>
                </a:extLst>
              </a:tr>
              <a:tr h="203200">
                <a:tc>
                  <a:txBody>
                    <a:bodyPr/>
                    <a:lstStyle/>
                    <a:p>
                      <a:pPr algn="l" fontAlgn="b"/>
                      <a:r>
                        <a:rPr lang="en-CA" sz="1200" b="0" i="0" u="none" strike="noStrike">
                          <a:solidFill>
                            <a:srgbClr val="000000"/>
                          </a:solidFill>
                          <a:effectLst/>
                          <a:latin typeface="Arial" panose="020B0604020202020204" pitchFamily="34" charset="0"/>
                        </a:rPr>
                        <a:t>League Savings Mortgage Company</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200" b="0" i="0" u="none" strike="noStrike">
                          <a:effectLst/>
                          <a:latin typeface="Arial" panose="020B0604020202020204" pitchFamily="34" charset="0"/>
                        </a:rPr>
                        <a:t>            523,031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6100"/>
                          </a:solidFill>
                          <a:effectLst/>
                          <a:latin typeface="Arial" panose="020B0604020202020204" pitchFamily="34" charset="0"/>
                        </a:rPr>
                        <a:t>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200" b="0" i="0" u="none" strike="noStrike">
                          <a:solidFill>
                            <a:srgbClr val="006100"/>
                          </a:solidFill>
                          <a:effectLst/>
                          <a:latin typeface="Arial" panose="020B0604020202020204" pitchFamily="34" charset="0"/>
                        </a:rPr>
                        <a:t>21.3%</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639766832"/>
                  </a:ext>
                </a:extLst>
              </a:tr>
              <a:tr h="203200">
                <a:tc>
                  <a:txBody>
                    <a:bodyPr/>
                    <a:lstStyle/>
                    <a:p>
                      <a:pPr algn="l" fontAlgn="b"/>
                      <a:r>
                        <a:rPr lang="en-CA" sz="1200" b="0" i="0" u="none" strike="noStrike">
                          <a:solidFill>
                            <a:srgbClr val="000000"/>
                          </a:solidFill>
                          <a:effectLst/>
                          <a:latin typeface="Arial" panose="020B0604020202020204" pitchFamily="34" charset="0"/>
                        </a:rPr>
                        <a:t>Peace Hills Trust Company</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103,937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9C0006"/>
                          </a:solidFill>
                          <a:effectLst/>
                          <a:latin typeface="Arial" panose="020B0604020202020204" pitchFamily="34" charset="0"/>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200" b="0" i="0" u="none" strike="noStrike">
                          <a:solidFill>
                            <a:srgbClr val="9C0006"/>
                          </a:solidFill>
                          <a:effectLst/>
                          <a:latin typeface="Arial" panose="020B060402020202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101041616"/>
                  </a:ext>
                </a:extLst>
              </a:tr>
              <a:tr h="203200">
                <a:tc>
                  <a:txBody>
                    <a:bodyPr/>
                    <a:lstStyle/>
                    <a:p>
                      <a:pPr algn="l" fontAlgn="b"/>
                      <a:r>
                        <a:rPr lang="en-CA" sz="1200" b="0" i="0" u="none" strike="noStrike">
                          <a:solidFill>
                            <a:srgbClr val="000000"/>
                          </a:solidFill>
                          <a:effectLst/>
                          <a:latin typeface="Arial" panose="020B0604020202020204" pitchFamily="34" charset="0"/>
                        </a:rPr>
                        <a:t>Investors Group Trust Co Ltd</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20,465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9C0006"/>
                          </a:solidFill>
                          <a:effectLst/>
                          <a:latin typeface="Arial" panose="020B0604020202020204" pitchFamily="34" charset="0"/>
                        </a:rPr>
                        <a:t>-5.7%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200" b="0" i="0" u="none" strike="noStrike">
                          <a:effectLst/>
                          <a:latin typeface="Arial" panose="020B060402020202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2151530"/>
                  </a:ext>
                </a:extLst>
              </a:tr>
              <a:tr h="203200">
                <a:tc>
                  <a:txBody>
                    <a:bodyPr/>
                    <a:lstStyle/>
                    <a:p>
                      <a:pPr algn="l" fontAlgn="b"/>
                      <a:r>
                        <a:rPr lang="en-CA" sz="1200" b="0" i="0" u="none" strike="noStrike">
                          <a:solidFill>
                            <a:srgbClr val="000000"/>
                          </a:solidFill>
                          <a:effectLst/>
                          <a:latin typeface="Arial" panose="020B0604020202020204" pitchFamily="34" charset="0"/>
                        </a:rPr>
                        <a:t>Sun Life Financial Trust Inc</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9,682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9C0006"/>
                          </a:solidFill>
                          <a:effectLst/>
                          <a:latin typeface="Arial" panose="020B0604020202020204" pitchFamily="34" charset="0"/>
                        </a:rPr>
                        <a:t>-31.0%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200" b="0" i="0" u="none" strike="noStrike">
                          <a:solidFill>
                            <a:srgbClr val="9C0006"/>
                          </a:solidFill>
                          <a:effectLst/>
                          <a:latin typeface="Arial" panose="020B0604020202020204" pitchFamily="34" charset="0"/>
                        </a:rPr>
                        <a:t>-36.7%</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50399728"/>
                  </a:ext>
                </a:extLst>
              </a:tr>
              <a:tr h="203200">
                <a:tc>
                  <a:txBody>
                    <a:bodyPr/>
                    <a:lstStyle/>
                    <a:p>
                      <a:pPr algn="l" fontAlgn="b"/>
                      <a:r>
                        <a:rPr lang="en-CA" sz="1200" b="0" i="0" u="none" strike="noStrike">
                          <a:solidFill>
                            <a:srgbClr val="000000"/>
                          </a:solidFill>
                          <a:effectLst/>
                          <a:latin typeface="Arial" panose="020B0604020202020204" pitchFamily="34" charset="0"/>
                        </a:rPr>
                        <a:t>Industrial Alliance Trust Inc</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255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9C0006"/>
                          </a:solidFill>
                          <a:effectLst/>
                          <a:latin typeface="Arial" panose="020B0604020202020204" pitchFamily="34" charset="0"/>
                        </a:rPr>
                        <a:t>-54.8%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7CE"/>
                    </a:solidFill>
                  </a:tcPr>
                </a:tc>
                <a:tc>
                  <a:txBody>
                    <a:bodyPr/>
                    <a:lstStyle/>
                    <a:p>
                      <a:pPr algn="r" fontAlgn="b"/>
                      <a:r>
                        <a:rPr lang="en-CA" sz="1200" b="0" i="0" u="none" strike="noStrike" dirty="0">
                          <a:solidFill>
                            <a:srgbClr val="9C0006"/>
                          </a:solidFill>
                          <a:effectLst/>
                          <a:latin typeface="Arial" panose="020B0604020202020204" pitchFamily="34" charset="0"/>
                        </a:rPr>
                        <a:t>-85.2%</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7CE"/>
                    </a:solidFill>
                  </a:tcPr>
                </a:tc>
                <a:extLst>
                  <a:ext uri="{0D108BD9-81ED-4DB2-BD59-A6C34878D82A}">
                    <a16:rowId xmlns:a16="http://schemas.microsoft.com/office/drawing/2014/main" val="2533145007"/>
                  </a:ext>
                </a:extLst>
              </a:tr>
            </a:tbl>
          </a:graphicData>
        </a:graphic>
      </p:graphicFrame>
      <p:sp>
        <p:nvSpPr>
          <p:cNvPr id="8" name="Rectangle 7">
            <a:extLst>
              <a:ext uri="{FF2B5EF4-FFF2-40B4-BE49-F238E27FC236}">
                <a16:creationId xmlns:a16="http://schemas.microsoft.com/office/drawing/2014/main" id="{6FC4D066-E66D-AF47-886E-A2F4F3727442}"/>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3" name="Rectangle 2"/>
          <p:cNvSpPr>
            <a:spLocks noGrp="1" noChangeArrowheads="1"/>
          </p:cNvSpPr>
          <p:nvPr>
            <p:ph type="title"/>
          </p:nvPr>
        </p:nvSpPr>
        <p:spPr/>
        <p:txBody>
          <a:bodyPr/>
          <a:lstStyle/>
          <a:p>
            <a:pPr eaLnBrk="1" hangingPunct="1"/>
            <a:r>
              <a:rPr lang="en-US" dirty="0"/>
              <a:t>Mortgages Share Change Summary</a:t>
            </a:r>
          </a:p>
        </p:txBody>
      </p:sp>
      <p:sp>
        <p:nvSpPr>
          <p:cNvPr id="808962" name="Slide Number Placeholder 4"/>
          <p:cNvSpPr>
            <a:spLocks noGrp="1"/>
          </p:cNvSpPr>
          <p:nvPr>
            <p:ph type="sldNum" sz="quarter" idx="12"/>
          </p:nvPr>
        </p:nvSpPr>
        <p:spPr>
          <a:noFill/>
          <a:ln>
            <a:miter lim="800000"/>
            <a:headEnd/>
            <a:tailEnd/>
          </a:ln>
        </p:spPr>
        <p:txBody>
          <a:bodyPr/>
          <a:lstStyle/>
          <a:p>
            <a:fld id="{17E41949-4793-4591-94D6-173D067D72EF}" type="slidenum">
              <a:rPr lang="en-US" smtClean="0"/>
              <a:pPr/>
              <a:t>42</a:t>
            </a:fld>
            <a:endParaRPr lang="en-US"/>
          </a:p>
        </p:txBody>
      </p:sp>
      <p:sp>
        <p:nvSpPr>
          <p:cNvPr id="6" name="Rectangle 5"/>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2828B71-E687-FD49-8170-15C0DD6B60D7}"/>
              </a:ext>
            </a:extLst>
          </p:cNvPr>
          <p:cNvSpPr txBox="1"/>
          <p:nvPr/>
        </p:nvSpPr>
        <p:spPr>
          <a:xfrm>
            <a:off x="5943600" y="600045"/>
            <a:ext cx="3124200" cy="400110"/>
          </a:xfrm>
          <a:prstGeom prst="rect">
            <a:avLst/>
          </a:prstGeom>
          <a:noFill/>
        </p:spPr>
        <p:txBody>
          <a:bodyPr wrap="square" rtlCol="0">
            <a:spAutoFit/>
          </a:bodyPr>
          <a:lstStyle/>
          <a:p>
            <a:r>
              <a:rPr lang="en-US" sz="1000" dirty="0">
                <a:solidFill>
                  <a:srgbClr val="7F7F7F"/>
                </a:solidFill>
              </a:rPr>
              <a:t>Sorted in order of 12 month % change in share.</a:t>
            </a:r>
          </a:p>
        </p:txBody>
      </p:sp>
      <p:sp>
        <p:nvSpPr>
          <p:cNvPr id="9" name="TextBox 8">
            <a:extLst>
              <a:ext uri="{FF2B5EF4-FFF2-40B4-BE49-F238E27FC236}">
                <a16:creationId xmlns:a16="http://schemas.microsoft.com/office/drawing/2014/main" id="{C5D1C93E-8FB9-EB4B-8EB8-DF8B021AD8DE}"/>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0" name="Rectangle 9">
            <a:extLst>
              <a:ext uri="{FF2B5EF4-FFF2-40B4-BE49-F238E27FC236}">
                <a16:creationId xmlns:a16="http://schemas.microsoft.com/office/drawing/2014/main" id="{9DA256AC-3277-6041-887D-89E91E51A9B4}"/>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AD990A8-3C24-4B0A-BEAE-B53026073DBA}"/>
              </a:ext>
            </a:extLst>
          </p:cNvPr>
          <p:cNvPicPr>
            <a:picLocks noChangeAspect="1"/>
          </p:cNvPicPr>
          <p:nvPr/>
        </p:nvPicPr>
        <p:blipFill>
          <a:blip r:embed="rId3"/>
          <a:stretch>
            <a:fillRect/>
          </a:stretch>
        </p:blipFill>
        <p:spPr>
          <a:xfrm>
            <a:off x="456824" y="1676400"/>
            <a:ext cx="3958305" cy="3454400"/>
          </a:xfrm>
          <a:prstGeom prst="rect">
            <a:avLst/>
          </a:prstGeom>
        </p:spPr>
      </p:pic>
      <p:pic>
        <p:nvPicPr>
          <p:cNvPr id="4" name="Picture 3">
            <a:extLst>
              <a:ext uri="{FF2B5EF4-FFF2-40B4-BE49-F238E27FC236}">
                <a16:creationId xmlns:a16="http://schemas.microsoft.com/office/drawing/2014/main" id="{C0D011AB-D28B-4093-AD5E-5A8CB5531AAF}"/>
              </a:ext>
            </a:extLst>
          </p:cNvPr>
          <p:cNvPicPr>
            <a:picLocks noChangeAspect="1"/>
          </p:cNvPicPr>
          <p:nvPr/>
        </p:nvPicPr>
        <p:blipFill>
          <a:blip r:embed="rId4"/>
          <a:stretch>
            <a:fillRect/>
          </a:stretch>
        </p:blipFill>
        <p:spPr>
          <a:xfrm>
            <a:off x="4456429" y="1676400"/>
            <a:ext cx="4230371" cy="455622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00000000-0008-0000-0500-000012000000}"/>
              </a:ext>
            </a:extLst>
          </p:cNvPr>
          <p:cNvGraphicFramePr>
            <a:graphicFrameLocks/>
          </p:cNvGraphicFramePr>
          <p:nvPr>
            <p:extLst>
              <p:ext uri="{D42A27DB-BD31-4B8C-83A1-F6EECF244321}">
                <p14:modId xmlns:p14="http://schemas.microsoft.com/office/powerpoint/2010/main" val="3243936861"/>
              </p:ext>
            </p:extLst>
          </p:nvPr>
        </p:nvGraphicFramePr>
        <p:xfrm>
          <a:off x="104378" y="1588463"/>
          <a:ext cx="4239022" cy="458373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847328" y="381000"/>
            <a:ext cx="8001000" cy="1216025"/>
          </a:xfrm>
        </p:spPr>
        <p:txBody>
          <a:bodyPr>
            <a:normAutofit/>
          </a:bodyPr>
          <a:lstStyle/>
          <a:p>
            <a:r>
              <a:rPr lang="en-US" dirty="0"/>
              <a:t>Mortgage Share Changes</a:t>
            </a:r>
            <a:br>
              <a:rPr lang="en-US" dirty="0"/>
            </a:br>
            <a:r>
              <a:rPr lang="en-US" dirty="0"/>
              <a:t>Large Full-Service Banks</a:t>
            </a:r>
            <a:endParaRPr lang="en-CA" dirty="0"/>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43</a:t>
            </a:fld>
            <a:endParaRPr lang="en-US"/>
          </a:p>
        </p:txBody>
      </p:sp>
      <p:pic>
        <p:nvPicPr>
          <p:cNvPr id="4" name="Picture 3"/>
          <p:cNvPicPr>
            <a:picLocks noChangeAspect="1"/>
          </p:cNvPicPr>
          <p:nvPr/>
        </p:nvPicPr>
        <p:blipFill>
          <a:blip r:embed="rId4"/>
          <a:stretch>
            <a:fillRect/>
          </a:stretch>
        </p:blipFill>
        <p:spPr>
          <a:xfrm>
            <a:off x="3123863" y="3837944"/>
            <a:ext cx="274951" cy="281498"/>
          </a:xfrm>
          <a:prstGeom prst="rect">
            <a:avLst/>
          </a:prstGeom>
        </p:spPr>
      </p:pic>
      <p:pic>
        <p:nvPicPr>
          <p:cNvPr id="7" name="Picture 6"/>
          <p:cNvPicPr>
            <a:picLocks noChangeAspect="1"/>
          </p:cNvPicPr>
          <p:nvPr/>
        </p:nvPicPr>
        <p:blipFill>
          <a:blip r:embed="rId5"/>
          <a:stretch>
            <a:fillRect/>
          </a:stretch>
        </p:blipFill>
        <p:spPr>
          <a:xfrm>
            <a:off x="3134781" y="4167609"/>
            <a:ext cx="353599" cy="323116"/>
          </a:xfrm>
          <a:prstGeom prst="rect">
            <a:avLst/>
          </a:prstGeom>
        </p:spPr>
      </p:pic>
      <p:pic>
        <p:nvPicPr>
          <p:cNvPr id="9" name="Picture 8"/>
          <p:cNvPicPr>
            <a:picLocks noChangeAspect="1"/>
          </p:cNvPicPr>
          <p:nvPr/>
        </p:nvPicPr>
        <p:blipFill>
          <a:blip r:embed="rId6"/>
          <a:stretch>
            <a:fillRect/>
          </a:stretch>
        </p:blipFill>
        <p:spPr>
          <a:xfrm>
            <a:off x="3113010" y="3525155"/>
            <a:ext cx="274344" cy="249958"/>
          </a:xfrm>
          <a:prstGeom prst="rect">
            <a:avLst/>
          </a:prstGeom>
        </p:spPr>
      </p:pic>
      <p:pic>
        <p:nvPicPr>
          <p:cNvPr id="10" name="Picture 9"/>
          <p:cNvPicPr>
            <a:picLocks noChangeAspect="1"/>
          </p:cNvPicPr>
          <p:nvPr/>
        </p:nvPicPr>
        <p:blipFill>
          <a:blip r:embed="rId7"/>
          <a:stretch>
            <a:fillRect/>
          </a:stretch>
        </p:blipFill>
        <p:spPr>
          <a:xfrm>
            <a:off x="3119106" y="3196245"/>
            <a:ext cx="262151" cy="268247"/>
          </a:xfrm>
          <a:prstGeom prst="rect">
            <a:avLst/>
          </a:prstGeom>
        </p:spPr>
      </p:pic>
      <p:pic>
        <p:nvPicPr>
          <p:cNvPr id="13" name="Picture 12"/>
          <p:cNvPicPr>
            <a:picLocks noChangeAspect="1"/>
          </p:cNvPicPr>
          <p:nvPr/>
        </p:nvPicPr>
        <p:blipFill>
          <a:blip r:embed="rId8"/>
          <a:stretch>
            <a:fillRect/>
          </a:stretch>
        </p:blipFill>
        <p:spPr>
          <a:xfrm>
            <a:off x="3134781" y="5206086"/>
            <a:ext cx="298187" cy="275682"/>
          </a:xfrm>
          <a:prstGeom prst="rect">
            <a:avLst/>
          </a:prstGeom>
        </p:spPr>
      </p:pic>
      <p:pic>
        <p:nvPicPr>
          <p:cNvPr id="14" name="Picture 13"/>
          <p:cNvPicPr>
            <a:picLocks noChangeAspect="1"/>
          </p:cNvPicPr>
          <p:nvPr/>
        </p:nvPicPr>
        <p:blipFill>
          <a:blip r:embed="rId9"/>
          <a:stretch>
            <a:fillRect/>
          </a:stretch>
        </p:blipFill>
        <p:spPr>
          <a:xfrm>
            <a:off x="3123558" y="2751300"/>
            <a:ext cx="233205" cy="299354"/>
          </a:xfrm>
          <a:prstGeom prst="rect">
            <a:avLst/>
          </a:prstGeom>
        </p:spPr>
      </p:pic>
      <p:sp>
        <p:nvSpPr>
          <p:cNvPr id="17" name="TextBox 16">
            <a:extLst>
              <a:ext uri="{FF2B5EF4-FFF2-40B4-BE49-F238E27FC236}">
                <a16:creationId xmlns:a16="http://schemas.microsoft.com/office/drawing/2014/main" id="{2A80830A-9294-F041-AE8A-9E52B60829C1}"/>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F6C5B633-F986-4798-BA70-3B84783C8439}"/>
              </a:ext>
            </a:extLst>
          </p:cNvPr>
          <p:cNvPicPr>
            <a:picLocks noChangeAspect="1"/>
          </p:cNvPicPr>
          <p:nvPr/>
        </p:nvPicPr>
        <p:blipFill>
          <a:blip r:embed="rId10"/>
          <a:stretch>
            <a:fillRect/>
          </a:stretch>
        </p:blipFill>
        <p:spPr>
          <a:xfrm>
            <a:off x="4250364" y="3835776"/>
            <a:ext cx="4665036" cy="2336425"/>
          </a:xfrm>
          <a:prstGeom prst="rect">
            <a:avLst/>
          </a:prstGeom>
        </p:spPr>
      </p:pic>
    </p:spTree>
    <p:extLst>
      <p:ext uri="{BB962C8B-B14F-4D97-AF65-F5344CB8AC3E}">
        <p14:creationId xmlns:p14="http://schemas.microsoft.com/office/powerpoint/2010/main" val="63669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00000000-0008-0000-0500-000013000000}"/>
              </a:ext>
            </a:extLst>
          </p:cNvPr>
          <p:cNvGraphicFramePr>
            <a:graphicFrameLocks/>
          </p:cNvGraphicFramePr>
          <p:nvPr>
            <p:extLst>
              <p:ext uri="{D42A27DB-BD31-4B8C-83A1-F6EECF244321}">
                <p14:modId xmlns:p14="http://schemas.microsoft.com/office/powerpoint/2010/main" val="3450968943"/>
              </p:ext>
            </p:extLst>
          </p:nvPr>
        </p:nvGraphicFramePr>
        <p:xfrm>
          <a:off x="152400" y="1607862"/>
          <a:ext cx="4369263" cy="456433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CA" dirty="0"/>
              <a:t>Mortgage Share Changes</a:t>
            </a:r>
            <a:br>
              <a:rPr lang="en-CA" dirty="0"/>
            </a:br>
            <a:r>
              <a:rPr lang="en-CA" dirty="0"/>
              <a:t>Smaller Full-Service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44</a:t>
            </a:fld>
            <a:endParaRPr lang="en-US"/>
          </a:p>
        </p:txBody>
      </p:sp>
      <p:pic>
        <p:nvPicPr>
          <p:cNvPr id="14" name="Picture 13"/>
          <p:cNvPicPr>
            <a:picLocks noChangeAspect="1"/>
          </p:cNvPicPr>
          <p:nvPr/>
        </p:nvPicPr>
        <p:blipFill>
          <a:blip r:embed="rId4"/>
          <a:stretch>
            <a:fillRect/>
          </a:stretch>
        </p:blipFill>
        <p:spPr>
          <a:xfrm>
            <a:off x="3280903" y="4928456"/>
            <a:ext cx="682811" cy="225572"/>
          </a:xfrm>
          <a:prstGeom prst="rect">
            <a:avLst/>
          </a:prstGeom>
        </p:spPr>
      </p:pic>
      <p:pic>
        <p:nvPicPr>
          <p:cNvPr id="17" name="Picture 16"/>
          <p:cNvPicPr>
            <a:picLocks noChangeAspect="1"/>
          </p:cNvPicPr>
          <p:nvPr/>
        </p:nvPicPr>
        <p:blipFill>
          <a:blip r:embed="rId5"/>
          <a:stretch>
            <a:fillRect/>
          </a:stretch>
        </p:blipFill>
        <p:spPr>
          <a:xfrm>
            <a:off x="3280903" y="2642652"/>
            <a:ext cx="292633" cy="268247"/>
          </a:xfrm>
          <a:prstGeom prst="rect">
            <a:avLst/>
          </a:prstGeom>
        </p:spPr>
      </p:pic>
      <p:pic>
        <p:nvPicPr>
          <p:cNvPr id="18" name="Picture 17"/>
          <p:cNvPicPr>
            <a:picLocks noChangeAspect="1"/>
          </p:cNvPicPr>
          <p:nvPr/>
        </p:nvPicPr>
        <p:blipFill>
          <a:blip r:embed="rId6"/>
          <a:stretch>
            <a:fillRect/>
          </a:stretch>
        </p:blipFill>
        <p:spPr>
          <a:xfrm>
            <a:off x="3255183" y="2359301"/>
            <a:ext cx="455889" cy="224984"/>
          </a:xfrm>
          <a:prstGeom prst="rect">
            <a:avLst/>
          </a:prstGeom>
        </p:spPr>
      </p:pic>
      <p:pic>
        <p:nvPicPr>
          <p:cNvPr id="15" name="Picture 26" descr="icici logo">
            <a:extLst>
              <a:ext uri="{FF2B5EF4-FFF2-40B4-BE49-F238E27FC236}">
                <a16:creationId xmlns:a16="http://schemas.microsoft.com/office/drawing/2014/main" id="{CC31F338-1802-A348-8DEB-17370EA4D3C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80903" y="2968007"/>
            <a:ext cx="228600" cy="286871"/>
          </a:xfrm>
          <a:prstGeom prst="rect">
            <a:avLst/>
          </a:prstGeom>
          <a:noFill/>
          <a:ln w="9525">
            <a:noFill/>
            <a:miter lim="800000"/>
            <a:headEnd/>
            <a:tailEnd/>
          </a:ln>
        </p:spPr>
      </p:pic>
      <p:pic>
        <p:nvPicPr>
          <p:cNvPr id="20" name="Picture 37" descr="cwb_logo">
            <a:extLst>
              <a:ext uri="{FF2B5EF4-FFF2-40B4-BE49-F238E27FC236}">
                <a16:creationId xmlns:a16="http://schemas.microsoft.com/office/drawing/2014/main" id="{406B8E75-0833-9843-8554-564BCD74439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78006" y="3311986"/>
            <a:ext cx="410241" cy="279710"/>
          </a:xfrm>
          <a:prstGeom prst="rect">
            <a:avLst/>
          </a:prstGeom>
          <a:noFill/>
          <a:ln w="9525">
            <a:noFill/>
            <a:miter lim="800000"/>
            <a:headEnd/>
            <a:tailEnd/>
          </a:ln>
        </p:spPr>
      </p:pic>
      <p:sp>
        <p:nvSpPr>
          <p:cNvPr id="21" name="TextBox 20">
            <a:extLst>
              <a:ext uri="{FF2B5EF4-FFF2-40B4-BE49-F238E27FC236}">
                <a16:creationId xmlns:a16="http://schemas.microsoft.com/office/drawing/2014/main" id="{417798AD-0B22-BD4B-A6E1-CE0BB37E2373}"/>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2" name="Picture 1">
            <a:extLst>
              <a:ext uri="{FF2B5EF4-FFF2-40B4-BE49-F238E27FC236}">
                <a16:creationId xmlns:a16="http://schemas.microsoft.com/office/drawing/2014/main" id="{3744A32B-EB84-4900-B66D-0223DAE5006C}"/>
              </a:ext>
            </a:extLst>
          </p:cNvPr>
          <p:cNvPicPr>
            <a:picLocks noChangeAspect="1"/>
          </p:cNvPicPr>
          <p:nvPr/>
        </p:nvPicPr>
        <p:blipFill>
          <a:blip r:embed="rId9"/>
          <a:stretch>
            <a:fillRect/>
          </a:stretch>
        </p:blipFill>
        <p:spPr>
          <a:xfrm>
            <a:off x="4486792" y="3954186"/>
            <a:ext cx="4428608" cy="2218013"/>
          </a:xfrm>
          <a:prstGeom prst="rect">
            <a:avLst/>
          </a:prstGeom>
        </p:spPr>
      </p:pic>
    </p:spTree>
    <p:extLst>
      <p:ext uri="{BB962C8B-B14F-4D97-AF65-F5344CB8AC3E}">
        <p14:creationId xmlns:p14="http://schemas.microsoft.com/office/powerpoint/2010/main" val="585758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0000000-0008-0000-0500-000014000000}"/>
              </a:ext>
            </a:extLst>
          </p:cNvPr>
          <p:cNvGraphicFramePr>
            <a:graphicFrameLocks/>
          </p:cNvGraphicFramePr>
          <p:nvPr>
            <p:extLst>
              <p:ext uri="{D42A27DB-BD31-4B8C-83A1-F6EECF244321}">
                <p14:modId xmlns:p14="http://schemas.microsoft.com/office/powerpoint/2010/main" val="3004566976"/>
              </p:ext>
            </p:extLst>
          </p:nvPr>
        </p:nvGraphicFramePr>
        <p:xfrm>
          <a:off x="76200" y="1563496"/>
          <a:ext cx="4743450" cy="461521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914400" y="381000"/>
            <a:ext cx="8001000" cy="1216025"/>
          </a:xfrm>
        </p:spPr>
        <p:txBody>
          <a:bodyPr>
            <a:normAutofit/>
          </a:bodyPr>
          <a:lstStyle/>
          <a:p>
            <a:r>
              <a:rPr lang="en-CA" dirty="0"/>
              <a:t>Mortgages Share Changes</a:t>
            </a:r>
            <a:br>
              <a:rPr lang="en-CA" dirty="0"/>
            </a:br>
            <a:r>
              <a:rPr lang="en-CA" dirty="0"/>
              <a:t>Larger Direct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45</a:t>
            </a:fld>
            <a:endParaRPr lang="en-US"/>
          </a:p>
        </p:txBody>
      </p:sp>
      <p:pic>
        <p:nvPicPr>
          <p:cNvPr id="19" name="Picture 10" descr="Home Trus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88412" y="3848481"/>
            <a:ext cx="646693" cy="206583"/>
          </a:xfrm>
          <a:prstGeom prst="rect">
            <a:avLst/>
          </a:prstGeom>
          <a:noFill/>
          <a:ln w="3175">
            <a:solidFill>
              <a:srgbClr val="000000"/>
            </a:solidFill>
            <a:miter lim="800000"/>
            <a:headEnd/>
            <a:tailEnd/>
          </a:ln>
        </p:spPr>
      </p:pic>
      <p:pic>
        <p:nvPicPr>
          <p:cNvPr id="2" name="Picture 1"/>
          <p:cNvPicPr>
            <a:picLocks noChangeAspect="1"/>
          </p:cNvPicPr>
          <p:nvPr/>
        </p:nvPicPr>
        <p:blipFill>
          <a:blip r:embed="rId5"/>
          <a:stretch>
            <a:fillRect/>
          </a:stretch>
        </p:blipFill>
        <p:spPr>
          <a:xfrm>
            <a:off x="3488412" y="2955217"/>
            <a:ext cx="225572" cy="237765"/>
          </a:xfrm>
          <a:prstGeom prst="rect">
            <a:avLst/>
          </a:prstGeom>
        </p:spPr>
      </p:pic>
      <p:pic>
        <p:nvPicPr>
          <p:cNvPr id="7" name="Picture 6"/>
          <p:cNvPicPr>
            <a:picLocks noChangeAspect="1"/>
          </p:cNvPicPr>
          <p:nvPr/>
        </p:nvPicPr>
        <p:blipFill>
          <a:blip r:embed="rId6"/>
          <a:stretch>
            <a:fillRect/>
          </a:stretch>
        </p:blipFill>
        <p:spPr>
          <a:xfrm>
            <a:off x="3488412" y="3535358"/>
            <a:ext cx="228600" cy="25558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7405" y="5188900"/>
            <a:ext cx="647700" cy="211207"/>
          </a:xfrm>
          <a:prstGeom prst="rect">
            <a:avLst/>
          </a:prstGeom>
        </p:spPr>
      </p:pic>
      <p:pic>
        <p:nvPicPr>
          <p:cNvPr id="22" name="Picture 21">
            <a:extLst>
              <a:ext uri="{FF2B5EF4-FFF2-40B4-BE49-F238E27FC236}">
                <a16:creationId xmlns:a16="http://schemas.microsoft.com/office/drawing/2014/main" id="{7CD1F2B0-45A6-2048-8F92-AB4C672E7784}"/>
              </a:ext>
            </a:extLst>
          </p:cNvPr>
          <p:cNvPicPr>
            <a:picLocks noChangeAspect="1"/>
          </p:cNvPicPr>
          <p:nvPr/>
        </p:nvPicPr>
        <p:blipFill>
          <a:blip r:embed="rId8"/>
          <a:stretch>
            <a:fillRect/>
          </a:stretch>
        </p:blipFill>
        <p:spPr>
          <a:xfrm>
            <a:off x="3488412" y="4758270"/>
            <a:ext cx="762066" cy="188992"/>
          </a:xfrm>
          <a:prstGeom prst="rect">
            <a:avLst/>
          </a:prstGeom>
        </p:spPr>
      </p:pic>
      <p:sp>
        <p:nvSpPr>
          <p:cNvPr id="23" name="TextBox 22">
            <a:extLst>
              <a:ext uri="{FF2B5EF4-FFF2-40B4-BE49-F238E27FC236}">
                <a16:creationId xmlns:a16="http://schemas.microsoft.com/office/drawing/2014/main" id="{65B6F3B8-412C-2D4A-A83D-E3D0CBC22386}"/>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3" name="Picture 2">
            <a:extLst>
              <a:ext uri="{FF2B5EF4-FFF2-40B4-BE49-F238E27FC236}">
                <a16:creationId xmlns:a16="http://schemas.microsoft.com/office/drawing/2014/main" id="{D1597AD8-38CA-4778-8008-2089D6D701A0}"/>
              </a:ext>
            </a:extLst>
          </p:cNvPr>
          <p:cNvPicPr>
            <a:picLocks noChangeAspect="1"/>
          </p:cNvPicPr>
          <p:nvPr/>
        </p:nvPicPr>
        <p:blipFill>
          <a:blip r:embed="rId9"/>
          <a:stretch>
            <a:fillRect/>
          </a:stretch>
        </p:blipFill>
        <p:spPr>
          <a:xfrm>
            <a:off x="4724400" y="4079700"/>
            <a:ext cx="4191000" cy="2099009"/>
          </a:xfrm>
          <a:prstGeom prst="rect">
            <a:avLst/>
          </a:prstGeom>
        </p:spPr>
      </p:pic>
    </p:spTree>
    <p:extLst>
      <p:ext uri="{BB962C8B-B14F-4D97-AF65-F5344CB8AC3E}">
        <p14:creationId xmlns:p14="http://schemas.microsoft.com/office/powerpoint/2010/main" val="2309865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00000000-0008-0000-0500-000015000000}"/>
              </a:ext>
            </a:extLst>
          </p:cNvPr>
          <p:cNvGraphicFramePr>
            <a:graphicFrameLocks/>
          </p:cNvGraphicFramePr>
          <p:nvPr>
            <p:extLst>
              <p:ext uri="{D42A27DB-BD31-4B8C-83A1-F6EECF244321}">
                <p14:modId xmlns:p14="http://schemas.microsoft.com/office/powerpoint/2010/main" val="3501888341"/>
              </p:ext>
            </p:extLst>
          </p:nvPr>
        </p:nvGraphicFramePr>
        <p:xfrm>
          <a:off x="-8206" y="1681322"/>
          <a:ext cx="4699000" cy="449087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914400" y="381000"/>
            <a:ext cx="8001000" cy="1216025"/>
          </a:xfrm>
        </p:spPr>
        <p:txBody>
          <a:bodyPr>
            <a:normAutofit/>
          </a:bodyPr>
          <a:lstStyle/>
          <a:p>
            <a:r>
              <a:rPr lang="en-CA" dirty="0"/>
              <a:t>Mortgages Share Changes</a:t>
            </a:r>
            <a:br>
              <a:rPr lang="en-CA" dirty="0"/>
            </a:br>
            <a:r>
              <a:rPr lang="en-CA" dirty="0"/>
              <a:t>Smaller Direct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46</a:t>
            </a:fld>
            <a:endParaRPr lang="en-US"/>
          </a:p>
        </p:txBody>
      </p:sp>
      <p:pic>
        <p:nvPicPr>
          <p:cNvPr id="14" name="Picture 13">
            <a:extLst>
              <a:ext uri="{FF2B5EF4-FFF2-40B4-BE49-F238E27FC236}">
                <a16:creationId xmlns:a16="http://schemas.microsoft.com/office/drawing/2014/main" id="{8D2D3D6C-DFE8-D44D-B561-EAA93227D3EB}"/>
              </a:ext>
            </a:extLst>
          </p:cNvPr>
          <p:cNvPicPr>
            <a:picLocks noChangeAspect="1"/>
          </p:cNvPicPr>
          <p:nvPr/>
        </p:nvPicPr>
        <p:blipFill>
          <a:blip r:embed="rId4"/>
          <a:stretch>
            <a:fillRect/>
          </a:stretch>
        </p:blipFill>
        <p:spPr>
          <a:xfrm>
            <a:off x="3324072" y="2407090"/>
            <a:ext cx="869950" cy="259210"/>
          </a:xfrm>
          <a:prstGeom prst="rect">
            <a:avLst/>
          </a:prstGeom>
        </p:spPr>
      </p:pic>
      <p:pic>
        <p:nvPicPr>
          <p:cNvPr id="15" name="Picture 14">
            <a:extLst>
              <a:ext uri="{FF2B5EF4-FFF2-40B4-BE49-F238E27FC236}">
                <a16:creationId xmlns:a16="http://schemas.microsoft.com/office/drawing/2014/main" id="{C95E26BE-891C-044B-921A-42E3E0B4FBE5}"/>
              </a:ext>
            </a:extLst>
          </p:cNvPr>
          <p:cNvPicPr>
            <a:picLocks noChangeAspect="1"/>
          </p:cNvPicPr>
          <p:nvPr/>
        </p:nvPicPr>
        <p:blipFill>
          <a:blip r:embed="rId5"/>
          <a:stretch>
            <a:fillRect/>
          </a:stretch>
        </p:blipFill>
        <p:spPr>
          <a:xfrm>
            <a:off x="3305740" y="3409680"/>
            <a:ext cx="760151" cy="389991"/>
          </a:xfrm>
          <a:prstGeom prst="rect">
            <a:avLst/>
          </a:prstGeom>
        </p:spPr>
      </p:pic>
      <p:pic>
        <p:nvPicPr>
          <p:cNvPr id="16" name="Picture 15">
            <a:extLst>
              <a:ext uri="{FF2B5EF4-FFF2-40B4-BE49-F238E27FC236}">
                <a16:creationId xmlns:a16="http://schemas.microsoft.com/office/drawing/2014/main" id="{96B88ABF-3828-4847-BA52-DF6DD5018793}"/>
              </a:ext>
            </a:extLst>
          </p:cNvPr>
          <p:cNvPicPr>
            <a:picLocks noChangeAspect="1"/>
          </p:cNvPicPr>
          <p:nvPr/>
        </p:nvPicPr>
        <p:blipFill>
          <a:blip r:embed="rId6"/>
          <a:stretch>
            <a:fillRect/>
          </a:stretch>
        </p:blipFill>
        <p:spPr>
          <a:xfrm>
            <a:off x="3351311" y="4289741"/>
            <a:ext cx="760151" cy="262121"/>
          </a:xfrm>
          <a:prstGeom prst="rect">
            <a:avLst/>
          </a:prstGeom>
        </p:spPr>
      </p:pic>
      <p:pic>
        <p:nvPicPr>
          <p:cNvPr id="17" name="Picture 16">
            <a:extLst>
              <a:ext uri="{FF2B5EF4-FFF2-40B4-BE49-F238E27FC236}">
                <a16:creationId xmlns:a16="http://schemas.microsoft.com/office/drawing/2014/main" id="{1BF39BB0-5320-4D4A-A524-12CA85C79109}"/>
              </a:ext>
            </a:extLst>
          </p:cNvPr>
          <p:cNvPicPr>
            <a:picLocks noChangeAspect="1"/>
          </p:cNvPicPr>
          <p:nvPr/>
        </p:nvPicPr>
        <p:blipFill>
          <a:blip r:embed="rId7"/>
          <a:stretch>
            <a:fillRect/>
          </a:stretch>
        </p:blipFill>
        <p:spPr>
          <a:xfrm>
            <a:off x="3351311" y="4605729"/>
            <a:ext cx="567723" cy="272859"/>
          </a:xfrm>
          <a:prstGeom prst="rect">
            <a:avLst/>
          </a:prstGeom>
        </p:spPr>
      </p:pic>
      <p:pic>
        <p:nvPicPr>
          <p:cNvPr id="21" name="Graphic 20">
            <a:extLst>
              <a:ext uri="{FF2B5EF4-FFF2-40B4-BE49-F238E27FC236}">
                <a16:creationId xmlns:a16="http://schemas.microsoft.com/office/drawing/2014/main" id="{32014EDB-3B41-D646-8F2D-7B8FECB7D7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51311" y="4932455"/>
            <a:ext cx="345118" cy="431398"/>
          </a:xfrm>
          <a:prstGeom prst="rect">
            <a:avLst/>
          </a:prstGeom>
        </p:spPr>
      </p:pic>
      <p:pic>
        <p:nvPicPr>
          <p:cNvPr id="23" name="Picture 22">
            <a:extLst>
              <a:ext uri="{FF2B5EF4-FFF2-40B4-BE49-F238E27FC236}">
                <a16:creationId xmlns:a16="http://schemas.microsoft.com/office/drawing/2014/main" id="{A2EBE2B8-342B-6246-BB15-5A89275BA0DA}"/>
              </a:ext>
            </a:extLst>
          </p:cNvPr>
          <p:cNvPicPr>
            <a:picLocks noChangeAspect="1"/>
          </p:cNvPicPr>
          <p:nvPr/>
        </p:nvPicPr>
        <p:blipFill>
          <a:blip r:embed="rId10"/>
          <a:stretch>
            <a:fillRect/>
          </a:stretch>
        </p:blipFill>
        <p:spPr>
          <a:xfrm>
            <a:off x="3351312" y="3850062"/>
            <a:ext cx="380075" cy="348107"/>
          </a:xfrm>
          <a:prstGeom prst="rect">
            <a:avLst/>
          </a:prstGeom>
        </p:spPr>
      </p:pic>
      <p:sp>
        <p:nvSpPr>
          <p:cNvPr id="24" name="TextBox 23">
            <a:extLst>
              <a:ext uri="{FF2B5EF4-FFF2-40B4-BE49-F238E27FC236}">
                <a16:creationId xmlns:a16="http://schemas.microsoft.com/office/drawing/2014/main" id="{CADFAB2C-0DDA-0645-9E04-5B3B28C18A56}"/>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3" name="Picture 2">
            <a:extLst>
              <a:ext uri="{FF2B5EF4-FFF2-40B4-BE49-F238E27FC236}">
                <a16:creationId xmlns:a16="http://schemas.microsoft.com/office/drawing/2014/main" id="{FA27DFB3-5CA7-4ACA-A031-7E287E47B675}"/>
              </a:ext>
            </a:extLst>
          </p:cNvPr>
          <p:cNvPicPr>
            <a:picLocks noChangeAspect="1"/>
          </p:cNvPicPr>
          <p:nvPr/>
        </p:nvPicPr>
        <p:blipFill>
          <a:blip r:embed="rId11"/>
          <a:stretch>
            <a:fillRect/>
          </a:stretch>
        </p:blipFill>
        <p:spPr>
          <a:xfrm>
            <a:off x="4605471" y="2064412"/>
            <a:ext cx="4309929" cy="4107788"/>
          </a:xfrm>
          <a:prstGeom prst="rect">
            <a:avLst/>
          </a:prstGeom>
        </p:spPr>
      </p:pic>
    </p:spTree>
    <p:extLst>
      <p:ext uri="{BB962C8B-B14F-4D97-AF65-F5344CB8AC3E}">
        <p14:creationId xmlns:p14="http://schemas.microsoft.com/office/powerpoint/2010/main" val="2971538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76200"/>
            <a:ext cx="7543800" cy="1450757"/>
          </a:xfrm>
        </p:spPr>
        <p:txBody>
          <a:bodyPr/>
          <a:lstStyle/>
          <a:p>
            <a:r>
              <a:rPr lang="en-US" dirty="0"/>
              <a:t>Personal Loans and Credit Card Market</a:t>
            </a:r>
            <a:endParaRPr lang="en-CA"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55997898"/>
              </p:ext>
            </p:extLst>
          </p:nvPr>
        </p:nvGraphicFramePr>
        <p:xfrm>
          <a:off x="244187" y="1861810"/>
          <a:ext cx="4953000" cy="431039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2"/>
          </p:nvPr>
        </p:nvSpPr>
        <p:spPr>
          <a:xfrm>
            <a:off x="8610600" y="6305550"/>
            <a:ext cx="1981200" cy="476250"/>
          </a:xfrm>
        </p:spPr>
        <p:txBody>
          <a:bodyPr/>
          <a:lstStyle/>
          <a:p>
            <a:pPr>
              <a:defRPr/>
            </a:pPr>
            <a:fld id="{1857E8BC-ABE9-4D03-9BEF-8656FFA04C3A}" type="slidenum">
              <a:rPr lang="en-US" smtClean="0"/>
              <a:pPr>
                <a:defRPr/>
              </a:pPr>
              <a:t>47</a:t>
            </a:fld>
            <a:endParaRPr lang="en-US" dirty="0"/>
          </a:p>
        </p:txBody>
      </p:sp>
      <p:sp>
        <p:nvSpPr>
          <p:cNvPr id="11" name="Text Box 4"/>
          <p:cNvSpPr txBox="1">
            <a:spLocks noChangeArrowheads="1"/>
          </p:cNvSpPr>
          <p:nvPr/>
        </p:nvSpPr>
        <p:spPr bwMode="auto">
          <a:xfrm>
            <a:off x="1371600" y="5782330"/>
            <a:ext cx="2648867" cy="523220"/>
          </a:xfrm>
          <a:prstGeom prst="rect">
            <a:avLst/>
          </a:prstGeom>
          <a:noFill/>
          <a:ln w="9525">
            <a:noFill/>
            <a:miter lim="800000"/>
            <a:headEnd/>
            <a:tailEnd/>
          </a:ln>
        </p:spPr>
        <p:txBody>
          <a:bodyPr wrap="none">
            <a:spAutoFit/>
          </a:bodyPr>
          <a:lstStyle/>
          <a:p>
            <a:pPr eaLnBrk="0" hangingPunct="0"/>
            <a:r>
              <a:rPr lang="en-US" sz="1400" dirty="0">
                <a:solidFill>
                  <a:srgbClr val="7F7F7F"/>
                </a:solidFill>
              </a:rPr>
              <a:t>Total Market Size:  $633BN</a:t>
            </a:r>
          </a:p>
          <a:p>
            <a:pPr eaLnBrk="0" hangingPunct="0"/>
            <a:r>
              <a:rPr lang="en-US" sz="1400" dirty="0">
                <a:solidFill>
                  <a:srgbClr val="7F7F7F"/>
                </a:solidFill>
              </a:rPr>
              <a:t>Growth:		4.2%</a:t>
            </a:r>
          </a:p>
        </p:txBody>
      </p:sp>
      <p:sp>
        <p:nvSpPr>
          <p:cNvPr id="12" name="TextBox 11">
            <a:extLst>
              <a:ext uri="{FF2B5EF4-FFF2-40B4-BE49-F238E27FC236}">
                <a16:creationId xmlns:a16="http://schemas.microsoft.com/office/drawing/2014/main" id="{9BA61845-4748-5848-A84F-C85498F5371F}"/>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3" name="Rectangle 12">
            <a:extLst>
              <a:ext uri="{FF2B5EF4-FFF2-40B4-BE49-F238E27FC236}">
                <a16:creationId xmlns:a16="http://schemas.microsoft.com/office/drawing/2014/main" id="{F09CE25C-F332-784A-9BF1-6FDA68AB67CB}"/>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DE89030-8C54-48AB-87D6-F54527668B24}"/>
              </a:ext>
            </a:extLst>
          </p:cNvPr>
          <p:cNvPicPr>
            <a:picLocks noChangeAspect="1"/>
          </p:cNvPicPr>
          <p:nvPr/>
        </p:nvPicPr>
        <p:blipFill>
          <a:blip r:embed="rId4"/>
          <a:stretch>
            <a:fillRect/>
          </a:stretch>
        </p:blipFill>
        <p:spPr>
          <a:xfrm>
            <a:off x="4800600" y="3423920"/>
            <a:ext cx="3831177" cy="1813134"/>
          </a:xfrm>
          <a:prstGeom prst="rect">
            <a:avLst/>
          </a:prstGeom>
        </p:spPr>
      </p:pic>
    </p:spTree>
    <p:extLst>
      <p:ext uri="{BB962C8B-B14F-4D97-AF65-F5344CB8AC3E}">
        <p14:creationId xmlns:p14="http://schemas.microsoft.com/office/powerpoint/2010/main" val="2036362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 Personal Loan Product Mix</a:t>
            </a:r>
          </a:p>
        </p:txBody>
      </p:sp>
      <p:graphicFrame>
        <p:nvGraphicFramePr>
          <p:cNvPr id="23" name="Content Placeholder 22">
            <a:extLst>
              <a:ext uri="{FF2B5EF4-FFF2-40B4-BE49-F238E27FC236}">
                <a16:creationId xmlns:a16="http://schemas.microsoft.com/office/drawing/2014/main" id="{6159E590-C128-F244-A233-AF42B7760922}"/>
              </a:ext>
            </a:extLst>
          </p:cNvPr>
          <p:cNvGraphicFramePr>
            <a:graphicFrameLocks noGrp="1"/>
          </p:cNvGraphicFramePr>
          <p:nvPr>
            <p:ph idx="1"/>
            <p:extLst>
              <p:ext uri="{D42A27DB-BD31-4B8C-83A1-F6EECF244321}">
                <p14:modId xmlns:p14="http://schemas.microsoft.com/office/powerpoint/2010/main" val="932038459"/>
              </p:ext>
            </p:extLst>
          </p:nvPr>
        </p:nvGraphicFramePr>
        <p:xfrm>
          <a:off x="457200" y="1600200"/>
          <a:ext cx="4572000" cy="475615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a:defRPr/>
            </a:pPr>
            <a:fld id="{FD73080F-6EFF-4CB2-BC74-263AF00EEE29}" type="slidenum">
              <a:rPr lang="en-US" smtClean="0"/>
              <a:pPr>
                <a:defRPr/>
              </a:pPr>
              <a:t>48</a:t>
            </a:fld>
            <a:endParaRPr lang="en-US" dirty="0"/>
          </a:p>
        </p:txBody>
      </p:sp>
      <p:sp>
        <p:nvSpPr>
          <p:cNvPr id="11" name="TextBox 1"/>
          <p:cNvSpPr txBox="1"/>
          <p:nvPr/>
        </p:nvSpPr>
        <p:spPr>
          <a:xfrm>
            <a:off x="6365614" y="5268102"/>
            <a:ext cx="914434" cy="22859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dirty="0">
                <a:solidFill>
                  <a:schemeClr val="bg1"/>
                </a:solidFill>
              </a:rPr>
              <a:t>14.0%</a:t>
            </a:r>
            <a:endParaRPr lang="en-US" sz="1100" dirty="0">
              <a:solidFill>
                <a:schemeClr val="bg1"/>
              </a:solidFill>
            </a:endParaRPr>
          </a:p>
        </p:txBody>
      </p:sp>
      <p:sp>
        <p:nvSpPr>
          <p:cNvPr id="3" name="TextBox 2"/>
          <p:cNvSpPr txBox="1"/>
          <p:nvPr/>
        </p:nvSpPr>
        <p:spPr>
          <a:xfrm>
            <a:off x="7010434" y="381000"/>
            <a:ext cx="1497526" cy="276999"/>
          </a:xfrm>
          <a:prstGeom prst="rect">
            <a:avLst/>
          </a:prstGeom>
          <a:noFill/>
        </p:spPr>
        <p:txBody>
          <a:bodyPr wrap="none" rtlCol="0">
            <a:spAutoFit/>
          </a:bodyPr>
          <a:lstStyle/>
          <a:p>
            <a:r>
              <a:rPr lang="en-CA" dirty="0">
                <a:solidFill>
                  <a:srgbClr val="7F7F7F"/>
                </a:solidFill>
              </a:rPr>
              <a:t>Updated Monthly</a:t>
            </a:r>
          </a:p>
        </p:txBody>
      </p:sp>
      <p:pic>
        <p:nvPicPr>
          <p:cNvPr id="6" name="Picture 5">
            <a:extLst>
              <a:ext uri="{FF2B5EF4-FFF2-40B4-BE49-F238E27FC236}">
                <a16:creationId xmlns:a16="http://schemas.microsoft.com/office/drawing/2014/main" id="{A55E2EE7-4CCC-4DB5-8AA6-BC85B9CBEDB9}"/>
              </a:ext>
            </a:extLst>
          </p:cNvPr>
          <p:cNvPicPr>
            <a:picLocks noChangeAspect="1"/>
          </p:cNvPicPr>
          <p:nvPr/>
        </p:nvPicPr>
        <p:blipFill>
          <a:blip r:embed="rId4"/>
          <a:stretch>
            <a:fillRect/>
          </a:stretch>
        </p:blipFill>
        <p:spPr>
          <a:xfrm>
            <a:off x="5029200" y="4357512"/>
            <a:ext cx="3886200" cy="1821180"/>
          </a:xfrm>
          <a:prstGeom prst="rect">
            <a:avLst/>
          </a:prstGeom>
        </p:spPr>
      </p:pic>
    </p:spTree>
    <p:extLst>
      <p:ext uri="{BB962C8B-B14F-4D97-AF65-F5344CB8AC3E}">
        <p14:creationId xmlns:p14="http://schemas.microsoft.com/office/powerpoint/2010/main" val="187158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Slide Number Placeholder 4"/>
          <p:cNvSpPr>
            <a:spLocks noGrp="1"/>
          </p:cNvSpPr>
          <p:nvPr>
            <p:ph type="sldNum" sz="quarter" idx="12"/>
          </p:nvPr>
        </p:nvSpPr>
        <p:spPr>
          <a:noFill/>
          <a:ln>
            <a:miter lim="800000"/>
            <a:headEnd/>
            <a:tailEnd/>
          </a:ln>
        </p:spPr>
        <p:txBody>
          <a:bodyPr/>
          <a:lstStyle/>
          <a:p>
            <a:fld id="{99EB6422-225A-4B9F-8B21-8ACE017DD81A}" type="slidenum">
              <a:rPr lang="en-US" smtClean="0"/>
              <a:pPr/>
              <a:t>49</a:t>
            </a:fld>
            <a:endParaRPr lang="en-US"/>
          </a:p>
        </p:txBody>
      </p:sp>
      <p:sp>
        <p:nvSpPr>
          <p:cNvPr id="829443" name="Rectangle 2"/>
          <p:cNvSpPr>
            <a:spLocks noChangeArrowheads="1"/>
          </p:cNvSpPr>
          <p:nvPr/>
        </p:nvSpPr>
        <p:spPr bwMode="auto">
          <a:xfrm>
            <a:off x="685800" y="384175"/>
            <a:ext cx="8001000" cy="1216025"/>
          </a:xfrm>
          <a:prstGeom prst="rect">
            <a:avLst/>
          </a:prstGeom>
          <a:noFill/>
          <a:ln w="9525">
            <a:noFill/>
            <a:miter lim="800000"/>
            <a:headEnd/>
            <a:tailEnd/>
          </a:ln>
        </p:spPr>
        <p:txBody>
          <a:bodyPr anchor="b"/>
          <a:lstStyle/>
          <a:p>
            <a:endParaRPr lang="en-CA" sz="3200">
              <a:solidFill>
                <a:schemeClr val="tx2"/>
              </a:solidFill>
            </a:endParaRPr>
          </a:p>
        </p:txBody>
      </p:sp>
      <p:sp>
        <p:nvSpPr>
          <p:cNvPr id="829444" name="Rectangle 3"/>
          <p:cNvSpPr>
            <a:spLocks noChangeArrowheads="1"/>
          </p:cNvSpPr>
          <p:nvPr/>
        </p:nvSpPr>
        <p:spPr bwMode="auto">
          <a:xfrm>
            <a:off x="762000" y="457200"/>
            <a:ext cx="184150" cy="579438"/>
          </a:xfrm>
          <a:prstGeom prst="rect">
            <a:avLst/>
          </a:prstGeom>
          <a:noFill/>
          <a:ln w="9525">
            <a:noFill/>
            <a:miter lim="800000"/>
            <a:headEnd/>
            <a:tailEnd/>
          </a:ln>
        </p:spPr>
        <p:txBody>
          <a:bodyPr wrap="none">
            <a:spAutoFit/>
          </a:bodyPr>
          <a:lstStyle/>
          <a:p>
            <a:pPr eaLnBrk="0" hangingPunct="0"/>
            <a:endParaRPr lang="en-CA" sz="3200">
              <a:solidFill>
                <a:schemeClr val="tx2"/>
              </a:solidFill>
            </a:endParaRPr>
          </a:p>
        </p:txBody>
      </p:sp>
      <p:sp>
        <p:nvSpPr>
          <p:cNvPr id="829445" name="Rectangle 6"/>
          <p:cNvSpPr>
            <a:spLocks noChangeArrowheads="1"/>
          </p:cNvSpPr>
          <p:nvPr/>
        </p:nvSpPr>
        <p:spPr bwMode="auto">
          <a:xfrm>
            <a:off x="762000" y="762000"/>
            <a:ext cx="5165068" cy="830997"/>
          </a:xfrm>
          <a:prstGeom prst="rect">
            <a:avLst/>
          </a:prstGeom>
          <a:noFill/>
          <a:ln w="9525">
            <a:noFill/>
            <a:miter lim="800000"/>
            <a:headEnd/>
            <a:tailEnd/>
          </a:ln>
        </p:spPr>
        <p:txBody>
          <a:bodyPr wrap="none">
            <a:spAutoFit/>
          </a:bodyPr>
          <a:lstStyle/>
          <a:p>
            <a:pPr eaLnBrk="0" hangingPunct="0"/>
            <a:r>
              <a:rPr lang="en-US" sz="2400" dirty="0">
                <a:solidFill>
                  <a:schemeClr val="tx2"/>
                </a:solidFill>
                <a:latin typeface="+mn-lt"/>
              </a:rPr>
              <a:t>Banks in Canada</a:t>
            </a:r>
            <a:br>
              <a:rPr lang="en-US" sz="2400" dirty="0">
                <a:solidFill>
                  <a:schemeClr val="tx2"/>
                </a:solidFill>
                <a:latin typeface="+mn-lt"/>
              </a:rPr>
            </a:br>
            <a:r>
              <a:rPr lang="en-US" sz="2400" dirty="0">
                <a:solidFill>
                  <a:schemeClr val="tx2"/>
                </a:solidFill>
                <a:latin typeface="+mn-lt"/>
              </a:rPr>
              <a:t>Personal Loan Market Sizing &gt;$.5BN</a:t>
            </a:r>
          </a:p>
        </p:txBody>
      </p:sp>
      <p:sp>
        <p:nvSpPr>
          <p:cNvPr id="829446" name="TextBox 7"/>
          <p:cNvSpPr txBox="1">
            <a:spLocks noChangeArrowheads="1"/>
          </p:cNvSpPr>
          <p:nvPr/>
        </p:nvSpPr>
        <p:spPr bwMode="auto">
          <a:xfrm>
            <a:off x="6981825" y="457200"/>
            <a:ext cx="1552575" cy="276225"/>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8" name="Rectangle 7"/>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B05FE8E-03E5-AC4F-8035-A94038154F54}"/>
              </a:ext>
            </a:extLst>
          </p:cNvPr>
          <p:cNvGraphicFramePr>
            <a:graphicFrameLocks noGrp="1"/>
          </p:cNvGraphicFramePr>
          <p:nvPr>
            <p:extLst>
              <p:ext uri="{D42A27DB-BD31-4B8C-83A1-F6EECF244321}">
                <p14:modId xmlns:p14="http://schemas.microsoft.com/office/powerpoint/2010/main" val="969471222"/>
              </p:ext>
            </p:extLst>
          </p:nvPr>
        </p:nvGraphicFramePr>
        <p:xfrm>
          <a:off x="854075" y="1816100"/>
          <a:ext cx="7048500" cy="3987800"/>
        </p:xfrm>
        <a:graphic>
          <a:graphicData uri="http://schemas.openxmlformats.org/drawingml/2006/table">
            <a:tbl>
              <a:tblPr/>
              <a:tblGrid>
                <a:gridCol w="3238500">
                  <a:extLst>
                    <a:ext uri="{9D8B030D-6E8A-4147-A177-3AD203B41FA5}">
                      <a16:colId xmlns:a16="http://schemas.microsoft.com/office/drawing/2014/main" val="946698255"/>
                    </a:ext>
                  </a:extLst>
                </a:gridCol>
                <a:gridCol w="952500">
                  <a:extLst>
                    <a:ext uri="{9D8B030D-6E8A-4147-A177-3AD203B41FA5}">
                      <a16:colId xmlns:a16="http://schemas.microsoft.com/office/drawing/2014/main" val="4282531964"/>
                    </a:ext>
                  </a:extLst>
                </a:gridCol>
                <a:gridCol w="952500">
                  <a:extLst>
                    <a:ext uri="{9D8B030D-6E8A-4147-A177-3AD203B41FA5}">
                      <a16:colId xmlns:a16="http://schemas.microsoft.com/office/drawing/2014/main" val="899249454"/>
                    </a:ext>
                  </a:extLst>
                </a:gridCol>
                <a:gridCol w="952500">
                  <a:extLst>
                    <a:ext uri="{9D8B030D-6E8A-4147-A177-3AD203B41FA5}">
                      <a16:colId xmlns:a16="http://schemas.microsoft.com/office/drawing/2014/main" val="1892723866"/>
                    </a:ext>
                  </a:extLst>
                </a:gridCol>
                <a:gridCol w="952500">
                  <a:extLst>
                    <a:ext uri="{9D8B030D-6E8A-4147-A177-3AD203B41FA5}">
                      <a16:colId xmlns:a16="http://schemas.microsoft.com/office/drawing/2014/main" val="1711899137"/>
                    </a:ext>
                  </a:extLst>
                </a:gridCol>
              </a:tblGrid>
              <a:tr h="139700">
                <a:tc>
                  <a:txBody>
                    <a:bodyPr/>
                    <a:lstStyle/>
                    <a:p>
                      <a:pPr algn="ctr" fontAlgn="b"/>
                      <a:r>
                        <a:rPr lang="en-CA" sz="1000" b="1" i="0" u="none" strike="noStrike">
                          <a:effectLst/>
                          <a:latin typeface="Arial" panose="020B0604020202020204" pitchFamily="34" charset="0"/>
                        </a:rPr>
                        <a:t>Banks in Canada by Assets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4">
                  <a:txBody>
                    <a:bodyPr/>
                    <a:lstStyle/>
                    <a:p>
                      <a:pPr algn="ctr" fontAlgn="ctr"/>
                      <a:r>
                        <a:rPr lang="en-CA" sz="1000" b="1" i="0" u="none" strike="noStrike">
                          <a:solidFill>
                            <a:srgbClr val="FFFFFF"/>
                          </a:solidFill>
                          <a:effectLst/>
                          <a:latin typeface="Arial" panose="020B0604020202020204" pitchFamily="34" charset="0"/>
                        </a:rPr>
                        <a:t>Personal Loans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4067865928"/>
                  </a:ext>
                </a:extLst>
              </a:tr>
              <a:tr h="0">
                <a:tc rowSpan="2">
                  <a:txBody>
                    <a:bodyPr/>
                    <a:lstStyle/>
                    <a:p>
                      <a:pPr algn="ctr" fontAlgn="b"/>
                      <a:r>
                        <a:rPr lang="en-CA" sz="1000" b="1" i="0" u="none" strike="noStrike">
                          <a:effectLst/>
                          <a:latin typeface="Arial" panose="020B0604020202020204" pitchFamily="34" charset="0"/>
                        </a:rPr>
                        <a:t>Bank Name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016770048"/>
                  </a:ext>
                </a:extLst>
              </a:tr>
              <a:tr h="139700">
                <a:tc vMerge="1">
                  <a:txBody>
                    <a:bodyPr/>
                    <a:lstStyle/>
                    <a:p>
                      <a:endParaRPr lang="en-US"/>
                    </a:p>
                  </a:txBody>
                  <a:tcPr/>
                </a:tc>
                <a:tc>
                  <a:txBody>
                    <a:bodyPr/>
                    <a:lstStyle/>
                    <a:p>
                      <a:pPr algn="ctr" fontAlgn="b"/>
                      <a:r>
                        <a:rPr lang="en-CA" sz="1000" b="1" i="0" u="none" strike="noStrike">
                          <a:effectLst/>
                          <a:latin typeface="Arial" panose="020B0604020202020204" pitchFamily="34" charset="0"/>
                        </a:rPr>
                        <a:t>31-Oct-19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5 Year CAGR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12 Month Growth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Oct 31, 2018 Share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2537374"/>
                  </a:ext>
                </a:extLst>
              </a:tr>
              <a:tr h="139700">
                <a:tc>
                  <a:txBody>
                    <a:bodyPr/>
                    <a:lstStyle/>
                    <a:p>
                      <a:pPr algn="l" fontAlgn="b"/>
                      <a:r>
                        <a:rPr lang="en-CA" sz="1000" b="1" i="0" u="none" strike="noStrike">
                          <a:effectLst/>
                          <a:latin typeface="Arial" panose="020B0604020202020204" pitchFamily="34" charset="0"/>
                        </a:rPr>
                        <a:t>Total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636,280,768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2949067590"/>
                  </a:ext>
                </a:extLst>
              </a:tr>
              <a:tr h="139700">
                <a:tc>
                  <a:txBody>
                    <a:bodyPr/>
                    <a:lstStyle/>
                    <a:p>
                      <a:pPr algn="l" fontAlgn="b"/>
                      <a:r>
                        <a:rPr lang="en-CA" sz="1000" b="1" i="0" u="none" strike="noStrike">
                          <a:effectLst/>
                          <a:latin typeface="Arial" panose="020B0604020202020204" pitchFamily="34" charset="0"/>
                        </a:rPr>
                        <a:t>Bank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533,814,768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83.90%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794955424"/>
                  </a:ext>
                </a:extLst>
              </a:tr>
              <a:tr h="139700">
                <a:tc>
                  <a:txBody>
                    <a:bodyPr/>
                    <a:lstStyle/>
                    <a:p>
                      <a:pPr algn="l" fontAlgn="b"/>
                      <a:r>
                        <a:rPr lang="en-CA" sz="1000" b="0" i="0" u="none" strike="noStrike">
                          <a:solidFill>
                            <a:srgbClr val="000000"/>
                          </a:solidFill>
                          <a:effectLst/>
                          <a:latin typeface="Arial" panose="020B0604020202020204" pitchFamily="34" charset="0"/>
                        </a:rPr>
                        <a:t>Toronto Dominion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150,391,502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23.64%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9754219"/>
                  </a:ext>
                </a:extLst>
              </a:tr>
              <a:tr h="139700">
                <a:tc>
                  <a:txBody>
                    <a:bodyPr/>
                    <a:lstStyle/>
                    <a:p>
                      <a:pPr algn="l" fontAlgn="b"/>
                      <a:r>
                        <a:rPr lang="en-CA" sz="1000" b="0" i="0" u="none" strike="noStrike">
                          <a:solidFill>
                            <a:srgbClr val="000000"/>
                          </a:solidFill>
                          <a:effectLst/>
                          <a:latin typeface="Arial" panose="020B0604020202020204" pitchFamily="34" charset="0"/>
                        </a:rPr>
                        <a:t>Royal Bank of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98,721,169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15.52%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28665780"/>
                  </a:ext>
                </a:extLst>
              </a:tr>
              <a:tr h="139700">
                <a:tc>
                  <a:txBody>
                    <a:bodyPr/>
                    <a:lstStyle/>
                    <a:p>
                      <a:pPr algn="l" fontAlgn="b"/>
                      <a:r>
                        <a:rPr lang="en-CA" sz="1000" b="0" i="0" u="none" strike="noStrike">
                          <a:solidFill>
                            <a:srgbClr val="000000"/>
                          </a:solidFill>
                          <a:effectLst/>
                          <a:latin typeface="Arial" panose="020B0604020202020204" pitchFamily="34" charset="0"/>
                        </a:rPr>
                        <a:t>Bank of Nova Scotia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81,818,862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12.86%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9284504"/>
                  </a:ext>
                </a:extLst>
              </a:tr>
              <a:tr h="139700">
                <a:tc>
                  <a:txBody>
                    <a:bodyPr/>
                    <a:lstStyle/>
                    <a:p>
                      <a:pPr algn="l" fontAlgn="b"/>
                      <a:r>
                        <a:rPr lang="en-CA" sz="1000" b="0" i="0" u="none" strike="noStrike">
                          <a:solidFill>
                            <a:srgbClr val="000000"/>
                          </a:solidFill>
                          <a:effectLst/>
                          <a:latin typeface="Arial" panose="020B0604020202020204" pitchFamily="34" charset="0"/>
                        </a:rPr>
                        <a:t>Bank of Montreal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62,780,857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006100"/>
                          </a:solidFill>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9.87%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79622453"/>
                  </a:ext>
                </a:extLst>
              </a:tr>
              <a:tr h="139700">
                <a:tc>
                  <a:txBody>
                    <a:bodyPr/>
                    <a:lstStyle/>
                    <a:p>
                      <a:pPr algn="l" fontAlgn="b"/>
                      <a:r>
                        <a:rPr lang="en-CA" sz="1000" b="0" i="0" u="none" strike="noStrike">
                          <a:solidFill>
                            <a:srgbClr val="000000"/>
                          </a:solidFill>
                          <a:effectLst/>
                          <a:latin typeface="Arial" panose="020B0604020202020204" pitchFamily="34" charset="0"/>
                        </a:rPr>
                        <a:t>Canadian Imperial Bank of Commerce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53,311,361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8.38%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53845374"/>
                  </a:ext>
                </a:extLst>
              </a:tr>
              <a:tr h="139700">
                <a:tc>
                  <a:txBody>
                    <a:bodyPr/>
                    <a:lstStyle/>
                    <a:p>
                      <a:pPr algn="l" fontAlgn="b"/>
                      <a:r>
                        <a:rPr lang="en-CA" sz="1000" b="0" i="0" u="none" strike="noStrike">
                          <a:solidFill>
                            <a:srgbClr val="000000"/>
                          </a:solidFill>
                          <a:effectLst/>
                          <a:latin typeface="Arial" panose="020B0604020202020204" pitchFamily="34" charset="0"/>
                        </a:rPr>
                        <a:t>National Bank of Canada</a:t>
                      </a:r>
                      <a:r>
                        <a:rPr lang="en-CA" sz="1000" b="0" i="0" u="none" strike="sngStrike">
                          <a:solidFill>
                            <a:srgbClr val="000000"/>
                          </a:solidFill>
                          <a:effectLst/>
                          <a:latin typeface="Arial" panose="020B0604020202020204" pitchFamily="34" charset="0"/>
                        </a:rPr>
                        <a:t> </a:t>
                      </a:r>
                      <a:endParaRPr lang="en-CA" sz="10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36,773,109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5.78%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35778136"/>
                  </a:ext>
                </a:extLst>
              </a:tr>
              <a:tr h="139700">
                <a:tc>
                  <a:txBody>
                    <a:bodyPr/>
                    <a:lstStyle/>
                    <a:p>
                      <a:pPr algn="l" fontAlgn="b"/>
                      <a:r>
                        <a:rPr lang="en-CA" sz="1000" b="0" i="0" u="none" strike="noStrike">
                          <a:solidFill>
                            <a:srgbClr val="000000"/>
                          </a:solidFill>
                          <a:effectLst/>
                          <a:latin typeface="Arial" panose="020B0604020202020204" pitchFamily="34" charset="0"/>
                        </a:rPr>
                        <a:t>Manulife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18,202,345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2.86%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9307352"/>
                  </a:ext>
                </a:extLst>
              </a:tr>
              <a:tr h="139700">
                <a:tc>
                  <a:txBody>
                    <a:bodyPr/>
                    <a:lstStyle/>
                    <a:p>
                      <a:pPr algn="l" fontAlgn="b"/>
                      <a:r>
                        <a:rPr lang="en-CA" sz="1000" b="0" i="0" u="none" strike="noStrike">
                          <a:solidFill>
                            <a:srgbClr val="000000"/>
                          </a:solidFill>
                          <a:effectLst/>
                          <a:latin typeface="Arial" panose="020B0604020202020204" pitchFamily="34" charset="0"/>
                        </a:rPr>
                        <a:t>Capital One Bank (USA), 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7,807,449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77532761"/>
                  </a:ext>
                </a:extLst>
              </a:tr>
              <a:tr h="139700">
                <a:tc>
                  <a:txBody>
                    <a:bodyPr/>
                    <a:lstStyle/>
                    <a:p>
                      <a:pPr algn="l" fontAlgn="b"/>
                      <a:r>
                        <a:rPr lang="en-CA" sz="1000" b="0" i="0" u="none" strike="noStrike">
                          <a:solidFill>
                            <a:srgbClr val="000000"/>
                          </a:solidFill>
                          <a:effectLst/>
                          <a:latin typeface="Arial" panose="020B0604020202020204" pitchFamily="34" charset="0"/>
                        </a:rPr>
                        <a:t>Canadian Tire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5,523,929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7223800"/>
                  </a:ext>
                </a:extLst>
              </a:tr>
              <a:tr h="139700">
                <a:tc>
                  <a:txBody>
                    <a:bodyPr/>
                    <a:lstStyle/>
                    <a:p>
                      <a:pPr algn="l" fontAlgn="b"/>
                      <a:r>
                        <a:rPr lang="en-CA" sz="1000" b="0" i="0" u="none" strike="noStrike">
                          <a:solidFill>
                            <a:srgbClr val="000000"/>
                          </a:solidFill>
                          <a:effectLst/>
                          <a:latin typeface="Arial" panose="020B0604020202020204" pitchFamily="34" charset="0"/>
                        </a:rPr>
                        <a:t>Laurentian Bank of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4,630,879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8286645"/>
                  </a:ext>
                </a:extLst>
              </a:tr>
              <a:tr h="139700">
                <a:tc>
                  <a:txBody>
                    <a:bodyPr/>
                    <a:lstStyle/>
                    <a:p>
                      <a:pPr algn="l" fontAlgn="b"/>
                      <a:r>
                        <a:rPr lang="en-CA" sz="1000" b="0" i="0" u="none" strike="noStrike">
                          <a:solidFill>
                            <a:srgbClr val="000000"/>
                          </a:solidFill>
                          <a:effectLst/>
                          <a:latin typeface="Arial" panose="020B0604020202020204" pitchFamily="34" charset="0"/>
                        </a:rPr>
                        <a:t>Presidents Choice Bank (Credit Card Only)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3,285,413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92347235"/>
                  </a:ext>
                </a:extLst>
              </a:tr>
              <a:tr h="139700">
                <a:tc>
                  <a:txBody>
                    <a:bodyPr/>
                    <a:lstStyle/>
                    <a:p>
                      <a:pPr algn="l" fontAlgn="b"/>
                      <a:r>
                        <a:rPr lang="en-CA" sz="1000" b="1" i="0" u="none" strike="noStrike">
                          <a:solidFill>
                            <a:srgbClr val="000000"/>
                          </a:solidFill>
                          <a:effectLst/>
                          <a:latin typeface="Arial" panose="020B0604020202020204" pitchFamily="34" charset="0"/>
                        </a:rPr>
                        <a:t>B2B Bank (included in Laurentian)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CA" sz="1000" b="0" i="0" u="none" strike="noStrike">
                          <a:effectLst/>
                          <a:latin typeface="Arial" panose="020B0604020202020204" pitchFamily="34" charset="0"/>
                        </a:rPr>
                        <a:t>3,087,390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61132905"/>
                  </a:ext>
                </a:extLst>
              </a:tr>
              <a:tr h="139700">
                <a:tc>
                  <a:txBody>
                    <a:bodyPr/>
                    <a:lstStyle/>
                    <a:p>
                      <a:pPr algn="l" fontAlgn="b"/>
                      <a:r>
                        <a:rPr lang="en-CA" sz="1000" b="0" i="0" u="none" strike="noStrike">
                          <a:solidFill>
                            <a:srgbClr val="000000"/>
                          </a:solidFill>
                          <a:effectLst/>
                          <a:latin typeface="Arial" panose="020B0604020202020204" pitchFamily="34" charset="0"/>
                        </a:rPr>
                        <a:t>HSBC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2,858,350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9151453"/>
                  </a:ext>
                </a:extLst>
              </a:tr>
              <a:tr h="139700">
                <a:tc>
                  <a:txBody>
                    <a:bodyPr/>
                    <a:lstStyle/>
                    <a:p>
                      <a:pPr algn="l" fontAlgn="b"/>
                      <a:r>
                        <a:rPr lang="en-CA" sz="1000" b="0" i="0" u="none" strike="noStrike">
                          <a:effectLst/>
                          <a:latin typeface="Arial" panose="020B0604020202020204" pitchFamily="34" charset="0"/>
                        </a:rPr>
                        <a:t>Coast Capital Federal Credit Union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1,265,427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198867"/>
                  </a:ext>
                </a:extLst>
              </a:tr>
              <a:tr h="139700">
                <a:tc>
                  <a:txBody>
                    <a:bodyPr/>
                    <a:lstStyle/>
                    <a:p>
                      <a:pPr algn="l" fontAlgn="b"/>
                      <a:r>
                        <a:rPr lang="en-CA" sz="1000" b="0" i="0" u="none" strike="noStrike">
                          <a:solidFill>
                            <a:srgbClr val="000000"/>
                          </a:solidFill>
                          <a:effectLst/>
                          <a:latin typeface="Arial" panose="020B0604020202020204" pitchFamily="34" charset="0"/>
                        </a:rPr>
                        <a:t>General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1,217,408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1922026"/>
                  </a:ext>
                </a:extLst>
              </a:tr>
              <a:tr h="139700">
                <a:tc>
                  <a:txBody>
                    <a:bodyPr/>
                    <a:lstStyle/>
                    <a:p>
                      <a:pPr algn="l" fontAlgn="b"/>
                      <a:r>
                        <a:rPr lang="en-CA" sz="1000" b="0" i="0" u="none" strike="noStrike">
                          <a:solidFill>
                            <a:srgbClr val="000000"/>
                          </a:solidFill>
                          <a:effectLst/>
                          <a:latin typeface="Arial" panose="020B0604020202020204" pitchFamily="34" charset="0"/>
                        </a:rPr>
                        <a:t>Duo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1,101,966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5620282"/>
                  </a:ext>
                </a:extLst>
              </a:tr>
              <a:tr h="139700">
                <a:tc>
                  <a:txBody>
                    <a:bodyPr/>
                    <a:lstStyle/>
                    <a:p>
                      <a:pPr algn="l" fontAlgn="b"/>
                      <a:r>
                        <a:rPr lang="en-CA" sz="1000" b="1" i="0" u="none" strike="noStrike">
                          <a:solidFill>
                            <a:srgbClr val="000000"/>
                          </a:solidFill>
                          <a:effectLst/>
                          <a:latin typeface="Arial" panose="020B0604020202020204" pitchFamily="34" charset="0"/>
                        </a:rPr>
                        <a:t>Tangerine Bank (included in BNS)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CA" sz="1000" b="0" i="0" u="none" strike="noStrike">
                          <a:effectLst/>
                          <a:latin typeface="Arial" panose="020B0604020202020204" pitchFamily="34" charset="0"/>
                        </a:rPr>
                        <a:t>920,194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51.9%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7347677"/>
                  </a:ext>
                </a:extLst>
              </a:tr>
              <a:tr h="139700">
                <a:tc>
                  <a:txBody>
                    <a:bodyPr/>
                    <a:lstStyle/>
                    <a:p>
                      <a:pPr algn="l" fontAlgn="b"/>
                      <a:r>
                        <a:rPr lang="en-CA" sz="1000" b="0" i="0" u="none" strike="noStrike">
                          <a:solidFill>
                            <a:srgbClr val="000000"/>
                          </a:solidFill>
                          <a:effectLst/>
                          <a:latin typeface="Arial" panose="020B0604020202020204" pitchFamily="34" charset="0"/>
                        </a:rPr>
                        <a:t>Amex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658,574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-24.6%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3112185"/>
                  </a:ext>
                </a:extLst>
              </a:tr>
              <a:tr h="139700">
                <a:tc>
                  <a:txBody>
                    <a:bodyPr/>
                    <a:lstStyle/>
                    <a:p>
                      <a:pPr algn="l" fontAlgn="b"/>
                      <a:r>
                        <a:rPr lang="en-CA" sz="1000" b="0" i="0" u="none" strike="noStrike">
                          <a:solidFill>
                            <a:srgbClr val="000000"/>
                          </a:solidFill>
                          <a:effectLst/>
                          <a:latin typeface="Arial" panose="020B0604020202020204" pitchFamily="34" charset="0"/>
                        </a:rPr>
                        <a:t>VersaBank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657,736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9574422"/>
                  </a:ext>
                </a:extLst>
              </a:tr>
              <a:tr h="139700">
                <a:tc>
                  <a:txBody>
                    <a:bodyPr/>
                    <a:lstStyle/>
                    <a:p>
                      <a:pPr algn="l" fontAlgn="b"/>
                      <a:r>
                        <a:rPr lang="en-CA" sz="1000" b="0" i="0" u="none" strike="noStrike">
                          <a:effectLst/>
                          <a:latin typeface="Arial" panose="020B0604020202020204" pitchFamily="34" charset="0"/>
                        </a:rPr>
                        <a:t>Caisse Populaire Acadienne Ltee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649,187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1251673"/>
                  </a:ext>
                </a:extLst>
              </a:tr>
              <a:tr h="139700">
                <a:tc>
                  <a:txBody>
                    <a:bodyPr/>
                    <a:lstStyle/>
                    <a:p>
                      <a:pPr algn="l" fontAlgn="b"/>
                      <a:r>
                        <a:rPr lang="en-CA" sz="1000" b="0" i="0" u="none" strike="noStrike">
                          <a:solidFill>
                            <a:srgbClr val="000000"/>
                          </a:solidFill>
                          <a:effectLst/>
                          <a:latin typeface="Arial" panose="020B0604020202020204" pitchFamily="34" charset="0"/>
                        </a:rPr>
                        <a:t>Canadian Western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566,362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dirty="0">
                          <a:effectLst/>
                          <a:latin typeface="Arial" panose="020B0604020202020204" pitchFamily="34" charset="0"/>
                        </a:rPr>
                        <a:t>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8630185"/>
                  </a:ext>
                </a:extLst>
              </a:tr>
            </a:tbl>
          </a:graphicData>
        </a:graphic>
      </p:graphicFrame>
      <p:sp>
        <p:nvSpPr>
          <p:cNvPr id="9" name="Rectangle 8">
            <a:extLst>
              <a:ext uri="{FF2B5EF4-FFF2-40B4-BE49-F238E27FC236}">
                <a16:creationId xmlns:a16="http://schemas.microsoft.com/office/drawing/2014/main" id="{18801C28-4860-E145-BA16-3DABB80D6D21}"/>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9" name="Rectangle 6"/>
          <p:cNvSpPr>
            <a:spLocks noGrp="1" noChangeArrowheads="1"/>
          </p:cNvSpPr>
          <p:nvPr>
            <p:ph type="title"/>
          </p:nvPr>
        </p:nvSpPr>
        <p:spPr>
          <a:xfrm>
            <a:off x="865563" y="152400"/>
            <a:ext cx="7543800" cy="1450757"/>
          </a:xfrm>
        </p:spPr>
        <p:txBody>
          <a:bodyPr>
            <a:normAutofit/>
          </a:bodyPr>
          <a:lstStyle/>
          <a:p>
            <a:pPr eaLnBrk="1" hangingPunct="1"/>
            <a:r>
              <a:rPr lang="en-US" dirty="0"/>
              <a:t>Banks in Canada</a:t>
            </a:r>
            <a:br>
              <a:rPr lang="en-US" dirty="0"/>
            </a:br>
            <a:r>
              <a:rPr lang="en-US" dirty="0"/>
              <a:t>Personal Market Sizing </a:t>
            </a:r>
          </a:p>
        </p:txBody>
      </p:sp>
      <p:sp>
        <p:nvSpPr>
          <p:cNvPr id="695298" name="Slide Number Placeholder 4"/>
          <p:cNvSpPr>
            <a:spLocks noGrp="1"/>
          </p:cNvSpPr>
          <p:nvPr>
            <p:ph type="sldNum" sz="quarter" idx="12"/>
          </p:nvPr>
        </p:nvSpPr>
        <p:spPr>
          <a:noFill/>
          <a:ln>
            <a:miter lim="800000"/>
            <a:headEnd/>
            <a:tailEnd/>
          </a:ln>
        </p:spPr>
        <p:txBody>
          <a:bodyPr/>
          <a:lstStyle/>
          <a:p>
            <a:fld id="{A83471B0-8672-4AEF-AE9A-3E6629282DAB}" type="slidenum">
              <a:rPr lang="en-US" smtClean="0"/>
              <a:pPr/>
              <a:t>5</a:t>
            </a:fld>
            <a:endParaRPr lang="en-US" dirty="0"/>
          </a:p>
        </p:txBody>
      </p:sp>
      <p:sp>
        <p:nvSpPr>
          <p:cNvPr id="695300" name="Text Box 11"/>
          <p:cNvSpPr txBox="1">
            <a:spLocks noChangeArrowheads="1"/>
          </p:cNvSpPr>
          <p:nvPr/>
        </p:nvSpPr>
        <p:spPr bwMode="auto">
          <a:xfrm>
            <a:off x="6096000" y="838200"/>
            <a:ext cx="2362200" cy="707886"/>
          </a:xfrm>
          <a:prstGeom prst="rect">
            <a:avLst/>
          </a:prstGeom>
          <a:noFill/>
          <a:ln w="9525">
            <a:solidFill>
              <a:schemeClr val="tx1"/>
            </a:solidFill>
            <a:miter lim="800000"/>
            <a:headEnd/>
            <a:tailEnd/>
          </a:ln>
        </p:spPr>
        <p:txBody>
          <a:bodyPr wrap="square">
            <a:spAutoFit/>
          </a:bodyPr>
          <a:lstStyle/>
          <a:p>
            <a:pPr eaLnBrk="0" hangingPunct="0"/>
            <a:r>
              <a:rPr lang="en-US" sz="1000" dirty="0">
                <a:solidFill>
                  <a:srgbClr val="7F7F7F"/>
                </a:solidFill>
              </a:rPr>
              <a:t>Includes Demand, Term, Personal Loans, Credit Cards and Mortgages.   Banks &gt;$1B in total funds</a:t>
            </a:r>
          </a:p>
        </p:txBody>
      </p:sp>
      <p:sp>
        <p:nvSpPr>
          <p:cNvPr id="695301" name="TextBox 1"/>
          <p:cNvSpPr txBox="1">
            <a:spLocks noChangeArrowheads="1"/>
          </p:cNvSpPr>
          <p:nvPr/>
        </p:nvSpPr>
        <p:spPr bwMode="auto">
          <a:xfrm>
            <a:off x="7391400" y="228600"/>
            <a:ext cx="1552575" cy="276225"/>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3" name="Rectangle 2"/>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24575" y="1828800"/>
            <a:ext cx="2819400" cy="3200876"/>
          </a:xfrm>
          <a:prstGeom prst="rect">
            <a:avLst/>
          </a:prstGeom>
          <a:noFill/>
          <a:ln>
            <a:solidFill>
              <a:schemeClr val="tx1"/>
            </a:solidFill>
          </a:ln>
          <a:effectLst/>
        </p:spPr>
        <p:txBody>
          <a:bodyPr wrap="square" rtlCol="0">
            <a:spAutoFit/>
          </a:bodyPr>
          <a:lstStyle/>
          <a:p>
            <a:r>
              <a:rPr lang="en-US" b="1" dirty="0">
                <a:solidFill>
                  <a:srgbClr val="7F7F7F"/>
                </a:solidFill>
              </a:rPr>
              <a:t>Observations:</a:t>
            </a:r>
          </a:p>
          <a:p>
            <a:pPr marL="171450" indent="-171450">
              <a:buFont typeface="Arial" charset="0"/>
              <a:buChar char="•"/>
            </a:pPr>
            <a:r>
              <a:rPr lang="en-US" sz="1000" dirty="0">
                <a:solidFill>
                  <a:srgbClr val="7F7F7F"/>
                </a:solidFill>
              </a:rPr>
              <a:t>RBC Passed TDCT to become largest personal bank with $598B in total deposits and loans.</a:t>
            </a:r>
          </a:p>
          <a:p>
            <a:pPr marL="171450" indent="-171450">
              <a:buFont typeface="Arial" charset="0"/>
              <a:buChar char="•"/>
            </a:pPr>
            <a:r>
              <a:rPr lang="en-US" sz="1000" dirty="0">
                <a:solidFill>
                  <a:srgbClr val="7F7F7F"/>
                </a:solidFill>
              </a:rPr>
              <a:t>BMO is the fastest growing of the Big 5 growing 7.4% in 2019</a:t>
            </a:r>
          </a:p>
          <a:p>
            <a:pPr marL="171450" indent="-171450">
              <a:buFont typeface="Arial" charset="0"/>
              <a:buChar char="•"/>
            </a:pPr>
            <a:r>
              <a:rPr lang="en-US" sz="1000" dirty="0">
                <a:solidFill>
                  <a:srgbClr val="7F7F7F"/>
                </a:solidFill>
              </a:rPr>
              <a:t>CIBC is the fastest growing of the Big 5 over 5 years with a CAGR of 5.3%</a:t>
            </a:r>
          </a:p>
          <a:p>
            <a:pPr marL="171450" indent="-171450">
              <a:buFont typeface="Arial" charset="0"/>
              <a:buChar char="•"/>
            </a:pPr>
            <a:r>
              <a:rPr lang="en-US" sz="1000" dirty="0" err="1">
                <a:solidFill>
                  <a:srgbClr val="7F7F7F"/>
                </a:solidFill>
              </a:rPr>
              <a:t>Haventree</a:t>
            </a:r>
            <a:r>
              <a:rPr lang="en-US" sz="1000" dirty="0">
                <a:solidFill>
                  <a:srgbClr val="7F7F7F"/>
                </a:solidFill>
              </a:rPr>
              <a:t> Bank (Mortgage Bank) and Home Equity Bank is the fastest growing of the banks over $1B growing 22.8% and 15.4% respectively over the last 12  months.</a:t>
            </a:r>
          </a:p>
          <a:p>
            <a:pPr marL="171450" indent="-171450">
              <a:buFont typeface="Arial" charset="0"/>
              <a:buChar char="•"/>
            </a:pPr>
            <a:r>
              <a:rPr lang="en-US" sz="1000" dirty="0">
                <a:solidFill>
                  <a:srgbClr val="7F7F7F"/>
                </a:solidFill>
              </a:rPr>
              <a:t>B2B Bank and Bridgewater Bank had the largest declines in 2019 – 12.1% and 9.6% respectively</a:t>
            </a:r>
          </a:p>
          <a:p>
            <a:pPr marL="171450" indent="-171450">
              <a:buFont typeface="Arial" charset="0"/>
              <a:buChar char="•"/>
            </a:pPr>
            <a:r>
              <a:rPr lang="en-US" sz="1000" dirty="0">
                <a:solidFill>
                  <a:srgbClr val="7F7F7F"/>
                </a:solidFill>
              </a:rPr>
              <a:t>Duo Bank is the new name for Walmart bank.</a:t>
            </a:r>
          </a:p>
          <a:p>
            <a:pPr marL="171450" indent="-171450">
              <a:buFont typeface="Arial" charset="0"/>
              <a:buChar char="•"/>
            </a:pPr>
            <a:r>
              <a:rPr lang="en-US" sz="1000" dirty="0">
                <a:solidFill>
                  <a:srgbClr val="7F7F7F"/>
                </a:solidFill>
              </a:rPr>
              <a:t>Yellow highlighted banks are included in their parent bank numbers.</a:t>
            </a:r>
          </a:p>
        </p:txBody>
      </p:sp>
      <p:graphicFrame>
        <p:nvGraphicFramePr>
          <p:cNvPr id="9" name="Table 8">
            <a:extLst>
              <a:ext uri="{FF2B5EF4-FFF2-40B4-BE49-F238E27FC236}">
                <a16:creationId xmlns:a16="http://schemas.microsoft.com/office/drawing/2014/main" id="{D2346412-68C2-2241-928B-A7D68CD07BD8}"/>
              </a:ext>
            </a:extLst>
          </p:cNvPr>
          <p:cNvGraphicFramePr>
            <a:graphicFrameLocks noGrp="1"/>
          </p:cNvGraphicFramePr>
          <p:nvPr>
            <p:extLst>
              <p:ext uri="{D42A27DB-BD31-4B8C-83A1-F6EECF244321}">
                <p14:modId xmlns:p14="http://schemas.microsoft.com/office/powerpoint/2010/main" val="2713310322"/>
              </p:ext>
            </p:extLst>
          </p:nvPr>
        </p:nvGraphicFramePr>
        <p:xfrm>
          <a:off x="533400" y="1711960"/>
          <a:ext cx="5327647" cy="4536440"/>
        </p:xfrm>
        <a:graphic>
          <a:graphicData uri="http://schemas.openxmlformats.org/drawingml/2006/table">
            <a:tbl>
              <a:tblPr/>
              <a:tblGrid>
                <a:gridCol w="2201046">
                  <a:extLst>
                    <a:ext uri="{9D8B030D-6E8A-4147-A177-3AD203B41FA5}">
                      <a16:colId xmlns:a16="http://schemas.microsoft.com/office/drawing/2014/main" val="392942553"/>
                    </a:ext>
                  </a:extLst>
                </a:gridCol>
                <a:gridCol w="844411">
                  <a:extLst>
                    <a:ext uri="{9D8B030D-6E8A-4147-A177-3AD203B41FA5}">
                      <a16:colId xmlns:a16="http://schemas.microsoft.com/office/drawing/2014/main" val="3906241309"/>
                    </a:ext>
                  </a:extLst>
                </a:gridCol>
                <a:gridCol w="760730">
                  <a:extLst>
                    <a:ext uri="{9D8B030D-6E8A-4147-A177-3AD203B41FA5}">
                      <a16:colId xmlns:a16="http://schemas.microsoft.com/office/drawing/2014/main" val="3818278732"/>
                    </a:ext>
                  </a:extLst>
                </a:gridCol>
                <a:gridCol w="760730">
                  <a:extLst>
                    <a:ext uri="{9D8B030D-6E8A-4147-A177-3AD203B41FA5}">
                      <a16:colId xmlns:a16="http://schemas.microsoft.com/office/drawing/2014/main" val="1242629097"/>
                    </a:ext>
                  </a:extLst>
                </a:gridCol>
                <a:gridCol w="760730">
                  <a:extLst>
                    <a:ext uri="{9D8B030D-6E8A-4147-A177-3AD203B41FA5}">
                      <a16:colId xmlns:a16="http://schemas.microsoft.com/office/drawing/2014/main" val="1847007121"/>
                    </a:ext>
                  </a:extLst>
                </a:gridCol>
              </a:tblGrid>
              <a:tr h="121775">
                <a:tc>
                  <a:txBody>
                    <a:bodyPr/>
                    <a:lstStyle/>
                    <a:p>
                      <a:pPr algn="ctr" fontAlgn="b"/>
                      <a:r>
                        <a:rPr lang="en-CA" sz="800" b="1" i="0" u="none" strike="noStrike">
                          <a:effectLst/>
                          <a:latin typeface="Arial" panose="020B0604020202020204" pitchFamily="34" charset="0"/>
                        </a:rPr>
                        <a:t>Banks in Canada by Assets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4">
                  <a:txBody>
                    <a:bodyPr/>
                    <a:lstStyle/>
                    <a:p>
                      <a:pPr algn="ctr" fontAlgn="ctr"/>
                      <a:r>
                        <a:rPr lang="en-CA" sz="800" b="1" i="0" u="none" strike="noStrike">
                          <a:solidFill>
                            <a:srgbClr val="FFFFFF"/>
                          </a:solidFill>
                          <a:effectLst/>
                          <a:latin typeface="Arial" panose="020B0604020202020204" pitchFamily="34" charset="0"/>
                        </a:rPr>
                        <a:t>Total Funds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3714626461"/>
                  </a:ext>
                </a:extLst>
              </a:tr>
              <a:tr h="0">
                <a:tc rowSpan="2">
                  <a:txBody>
                    <a:bodyPr/>
                    <a:lstStyle/>
                    <a:p>
                      <a:pPr algn="ctr" fontAlgn="b"/>
                      <a:r>
                        <a:rPr lang="en-CA" sz="800" b="1" i="0" u="none" strike="noStrike">
                          <a:effectLst/>
                          <a:latin typeface="Arial" panose="020B0604020202020204" pitchFamily="34" charset="0"/>
                        </a:rPr>
                        <a:t>Bank Name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181313305"/>
                  </a:ext>
                </a:extLst>
              </a:tr>
              <a:tr h="243550">
                <a:tc vMerge="1">
                  <a:txBody>
                    <a:bodyPr/>
                    <a:lstStyle/>
                    <a:p>
                      <a:endParaRPr lang="en-US"/>
                    </a:p>
                  </a:txBody>
                  <a:tcPr/>
                </a:tc>
                <a:tc>
                  <a:txBody>
                    <a:bodyPr/>
                    <a:lstStyle/>
                    <a:p>
                      <a:pPr algn="ctr" fontAlgn="b"/>
                      <a:r>
                        <a:rPr lang="en-CA" sz="800" b="1" i="0" u="none" strike="noStrike">
                          <a:effectLst/>
                          <a:latin typeface="Arial" panose="020B0604020202020204" pitchFamily="34" charset="0"/>
                        </a:rPr>
                        <a:t>31-Oct-19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800" b="1" i="0" u="none" strike="noStrike">
                          <a:effectLst/>
                          <a:latin typeface="Arial" panose="020B0604020202020204" pitchFamily="34" charset="0"/>
                        </a:rPr>
                        <a:t>5 Year CAGR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800" b="1" i="0" u="none" strike="noStrike">
                          <a:effectLst/>
                          <a:latin typeface="Arial" panose="020B0604020202020204" pitchFamily="34" charset="0"/>
                        </a:rPr>
                        <a:t>12 Month Growth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800" b="1" i="0" u="none" strike="noStrike">
                          <a:effectLst/>
                          <a:latin typeface="Arial" panose="020B0604020202020204" pitchFamily="34" charset="0"/>
                        </a:rPr>
                        <a:t>Oct 31, 2019 Share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1001630"/>
                  </a:ext>
                </a:extLst>
              </a:tr>
              <a:tr h="121775">
                <a:tc>
                  <a:txBody>
                    <a:bodyPr/>
                    <a:lstStyle/>
                    <a:p>
                      <a:pPr algn="l" fontAlgn="b"/>
                      <a:r>
                        <a:rPr lang="en-CA" sz="800" b="1" i="0" u="none" strike="noStrike">
                          <a:effectLst/>
                          <a:latin typeface="Arial" panose="020B0604020202020204" pitchFamily="34" charset="0"/>
                        </a:rPr>
                        <a:t>Total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800" b="1" i="0" u="none" strike="noStrike">
                          <a:effectLst/>
                          <a:latin typeface="Arial" panose="020B0604020202020204" pitchFamily="34" charset="0"/>
                        </a:rPr>
                        <a:t>  3,658,322,171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800" b="1" i="0" u="none" strike="noStrike">
                          <a:effectLst/>
                          <a:latin typeface="Arial" panose="020B0604020202020204" pitchFamily="34" charset="0"/>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800" b="1" i="0" u="none" strike="noStrike">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800" b="1" i="0" u="none" strike="noStrike">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217465887"/>
                  </a:ext>
                </a:extLst>
              </a:tr>
              <a:tr h="121775">
                <a:tc>
                  <a:txBody>
                    <a:bodyPr/>
                    <a:lstStyle/>
                    <a:p>
                      <a:pPr algn="l" fontAlgn="b"/>
                      <a:r>
                        <a:rPr lang="en-CA" sz="800" b="1" i="0" u="none" strike="noStrike">
                          <a:effectLst/>
                          <a:latin typeface="Arial" panose="020B0604020202020204" pitchFamily="34" charset="0"/>
                        </a:rPr>
                        <a:t>Bank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800" b="1" i="0" u="none" strike="noStrike">
                          <a:effectLst/>
                          <a:latin typeface="Arial" panose="020B0604020202020204" pitchFamily="34" charset="0"/>
                        </a:rPr>
                        <a:t>  2,834,873,035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800" b="1" i="0" u="none" strike="noStrike">
                          <a:effectLst/>
                          <a:latin typeface="Arial" panose="020B0604020202020204" pitchFamily="34" charset="0"/>
                        </a:rPr>
                        <a:t>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800" b="1" i="0" u="none" strike="noStrike">
                          <a:effectLst/>
                          <a:latin typeface="Arial" panose="020B0604020202020204" pitchFamily="34" charset="0"/>
                        </a:rPr>
                        <a:t>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800" b="1" i="0" u="none" strike="noStrike">
                          <a:effectLst/>
                          <a:latin typeface="Arial" panose="020B0604020202020204" pitchFamily="34" charset="0"/>
                        </a:rPr>
                        <a:t>77.49%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952466912"/>
                  </a:ext>
                </a:extLst>
              </a:tr>
              <a:tr h="121775">
                <a:tc>
                  <a:txBody>
                    <a:bodyPr/>
                    <a:lstStyle/>
                    <a:p>
                      <a:pPr algn="l" fontAlgn="b"/>
                      <a:r>
                        <a:rPr lang="en-CA" sz="800" b="0" i="0" u="none" strike="noStrike">
                          <a:solidFill>
                            <a:srgbClr val="000000"/>
                          </a:solidFill>
                          <a:effectLst/>
                          <a:latin typeface="Arial" panose="020B0604020202020204" pitchFamily="34" charset="0"/>
                        </a:rPr>
                        <a:t>Royal Bank of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598,703,116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0" i="0" u="none" strike="noStrike">
                          <a:effectLst/>
                          <a:latin typeface="Arial" panose="020B0604020202020204" pitchFamily="34" charset="0"/>
                        </a:rPr>
                        <a:t>16.37%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1429299"/>
                  </a:ext>
                </a:extLst>
              </a:tr>
              <a:tr h="121775">
                <a:tc>
                  <a:txBody>
                    <a:bodyPr/>
                    <a:lstStyle/>
                    <a:p>
                      <a:pPr algn="l" fontAlgn="b"/>
                      <a:r>
                        <a:rPr lang="en-CA" sz="800" b="0" i="0" u="none" strike="noStrike">
                          <a:solidFill>
                            <a:srgbClr val="000000"/>
                          </a:solidFill>
                          <a:effectLst/>
                          <a:latin typeface="Arial" panose="020B0604020202020204" pitchFamily="34" charset="0"/>
                        </a:rPr>
                        <a:t>Toronto Dominion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593,591,132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0" i="0" u="none" strike="noStrike">
                          <a:effectLst/>
                          <a:latin typeface="Arial" panose="020B0604020202020204" pitchFamily="34" charset="0"/>
                        </a:rPr>
                        <a:t>16.23%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0460847"/>
                  </a:ext>
                </a:extLst>
              </a:tr>
              <a:tr h="121775">
                <a:tc>
                  <a:txBody>
                    <a:bodyPr/>
                    <a:lstStyle/>
                    <a:p>
                      <a:pPr algn="l" fontAlgn="b"/>
                      <a:r>
                        <a:rPr lang="en-CA" sz="800" b="0" i="0" u="none" strike="noStrike">
                          <a:solidFill>
                            <a:srgbClr val="000000"/>
                          </a:solidFill>
                          <a:effectLst/>
                          <a:latin typeface="Arial" panose="020B0604020202020204" pitchFamily="34" charset="0"/>
                        </a:rPr>
                        <a:t>Bank of Nova Scotia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488,814,366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0" i="0" u="none" strike="noStrike">
                          <a:effectLst/>
                          <a:latin typeface="Arial" panose="020B0604020202020204" pitchFamily="34" charset="0"/>
                        </a:rPr>
                        <a:t>13.36%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805449"/>
                  </a:ext>
                </a:extLst>
              </a:tr>
              <a:tr h="121775">
                <a:tc>
                  <a:txBody>
                    <a:bodyPr/>
                    <a:lstStyle/>
                    <a:p>
                      <a:pPr algn="l" fontAlgn="b"/>
                      <a:r>
                        <a:rPr lang="en-CA" sz="800" b="0" i="0" u="none" strike="noStrike">
                          <a:solidFill>
                            <a:srgbClr val="000000"/>
                          </a:solidFill>
                          <a:effectLst/>
                          <a:latin typeface="Arial" panose="020B0604020202020204" pitchFamily="34" charset="0"/>
                        </a:rPr>
                        <a:t>Canadian Imperial Bank of Commerce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413,848,859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9C0006"/>
                          </a:solidFill>
                          <a:effectLst/>
                          <a:latin typeface="Arial" panose="020B060402020202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11.31%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0662558"/>
                  </a:ext>
                </a:extLst>
              </a:tr>
              <a:tr h="121775">
                <a:tc>
                  <a:txBody>
                    <a:bodyPr/>
                    <a:lstStyle/>
                    <a:p>
                      <a:pPr algn="l" fontAlgn="b"/>
                      <a:r>
                        <a:rPr lang="en-CA" sz="800" b="0" i="0" u="none" strike="noStrike">
                          <a:solidFill>
                            <a:srgbClr val="000000"/>
                          </a:solidFill>
                          <a:effectLst/>
                          <a:latin typeface="Arial" panose="020B0604020202020204" pitchFamily="34" charset="0"/>
                        </a:rPr>
                        <a:t>Bank of Montreal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302,662,978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0" i="0" u="none" strike="noStrike">
                          <a:effectLst/>
                          <a:latin typeface="Arial" panose="020B0604020202020204" pitchFamily="34" charset="0"/>
                        </a:rPr>
                        <a:t>8.27%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90848383"/>
                  </a:ext>
                </a:extLst>
              </a:tr>
              <a:tr h="121775">
                <a:tc>
                  <a:txBody>
                    <a:bodyPr/>
                    <a:lstStyle/>
                    <a:p>
                      <a:pPr algn="l" fontAlgn="b"/>
                      <a:r>
                        <a:rPr lang="en-CA" sz="800" b="0" i="0" u="none" strike="noStrike">
                          <a:solidFill>
                            <a:srgbClr val="000000"/>
                          </a:solidFill>
                          <a:effectLst/>
                          <a:latin typeface="Arial" panose="020B0604020202020204" pitchFamily="34" charset="0"/>
                        </a:rPr>
                        <a:t>National Bank of Canada</a:t>
                      </a:r>
                      <a:r>
                        <a:rPr lang="en-CA" sz="800" b="0" i="0" u="none" strike="sngStrike">
                          <a:solidFill>
                            <a:srgbClr val="000000"/>
                          </a:solidFill>
                          <a:effectLst/>
                          <a:latin typeface="Arial" panose="020B0604020202020204" pitchFamily="34" charset="0"/>
                        </a:rPr>
                        <a:t> </a:t>
                      </a:r>
                      <a:endParaRPr lang="en-CA" sz="8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141,689,807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9C0006"/>
                          </a:solidFill>
                          <a:effectLst/>
                          <a:latin typeface="Arial" panose="020B0604020202020204" pitchFamily="34" charset="0"/>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3.87%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69586613"/>
                  </a:ext>
                </a:extLst>
              </a:tr>
              <a:tr h="121775">
                <a:tc>
                  <a:txBody>
                    <a:bodyPr/>
                    <a:lstStyle/>
                    <a:p>
                      <a:pPr algn="l" fontAlgn="b"/>
                      <a:r>
                        <a:rPr lang="en-CA" sz="800" b="0" i="0" u="none" strike="noStrike">
                          <a:solidFill>
                            <a:srgbClr val="000000"/>
                          </a:solidFill>
                          <a:effectLst/>
                          <a:latin typeface="Arial" panose="020B0604020202020204" pitchFamily="34" charset="0"/>
                        </a:rPr>
                        <a:t>HSBC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56,358,213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0" i="0" u="none" strike="noStrike">
                          <a:effectLst/>
                          <a:latin typeface="Arial" panose="020B0604020202020204" pitchFamily="34" charset="0"/>
                        </a:rPr>
                        <a:t>1.54%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5588516"/>
                  </a:ext>
                </a:extLst>
              </a:tr>
              <a:tr h="121775">
                <a:tc>
                  <a:txBody>
                    <a:bodyPr/>
                    <a:lstStyle/>
                    <a:p>
                      <a:pPr algn="l" fontAlgn="b"/>
                      <a:r>
                        <a:rPr lang="en-CA" sz="800" b="1" i="0" u="none" strike="noStrike">
                          <a:solidFill>
                            <a:srgbClr val="000000"/>
                          </a:solidFill>
                          <a:effectLst/>
                          <a:latin typeface="Arial" panose="020B0604020202020204" pitchFamily="34" charset="0"/>
                        </a:rPr>
                        <a:t>Tangerine Bank (included in BNS)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CA" sz="800" b="0" i="0" u="none" strike="noStrike">
                          <a:effectLst/>
                          <a:latin typeface="Arial" panose="020B0604020202020204" pitchFamily="34" charset="0"/>
                        </a:rPr>
                        <a:t>       43,284,628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9C0006"/>
                          </a:solidFill>
                          <a:effectLst/>
                          <a:latin typeface="Arial" panose="020B060402020202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effectLst/>
                          <a:latin typeface="Arial" panose="020B0604020202020204" pitchFamily="34" charset="0"/>
                        </a:rPr>
                        <a:t>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0" i="0" u="none" strike="noStrike">
                          <a:effectLst/>
                          <a:latin typeface="Arial" panose="020B0604020202020204" pitchFamily="34" charset="0"/>
                        </a:rPr>
                        <a:t>1.18%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39568423"/>
                  </a:ext>
                </a:extLst>
              </a:tr>
              <a:tr h="121775">
                <a:tc>
                  <a:txBody>
                    <a:bodyPr/>
                    <a:lstStyle/>
                    <a:p>
                      <a:pPr algn="l" fontAlgn="b"/>
                      <a:r>
                        <a:rPr lang="en-CA" sz="800" b="0" i="0" u="none" strike="noStrike">
                          <a:solidFill>
                            <a:srgbClr val="000000"/>
                          </a:solidFill>
                          <a:effectLst/>
                          <a:latin typeface="Arial" panose="020B0604020202020204" pitchFamily="34" charset="0"/>
                        </a:rPr>
                        <a:t>Laurentian Bank of Canada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41,841,575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9C0006"/>
                          </a:solidFill>
                          <a:effectLst/>
                          <a:latin typeface="Arial" panose="020B0604020202020204" pitchFamily="34" charset="0"/>
                        </a:rPr>
                        <a:t>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solidFill>
                            <a:srgbClr val="9C0006"/>
                          </a:solidFill>
                          <a:effectLst/>
                          <a:latin typeface="Arial" panose="020B060402020202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1.14%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3220793"/>
                  </a:ext>
                </a:extLst>
              </a:tr>
              <a:tr h="121775">
                <a:tc>
                  <a:txBody>
                    <a:bodyPr/>
                    <a:lstStyle/>
                    <a:p>
                      <a:pPr algn="l" fontAlgn="b"/>
                      <a:r>
                        <a:rPr lang="en-CA" sz="800" b="0" i="0" u="none" strike="noStrike">
                          <a:solidFill>
                            <a:srgbClr val="000000"/>
                          </a:solidFill>
                          <a:effectLst/>
                          <a:latin typeface="Arial" panose="020B0604020202020204" pitchFamily="34" charset="0"/>
                        </a:rPr>
                        <a:t>Equitable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38,088,275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17.0%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1" i="0" u="none" strike="noStrike">
                          <a:solidFill>
                            <a:srgbClr val="006100"/>
                          </a:solidFill>
                          <a:effectLst/>
                          <a:latin typeface="Arial" panose="020B0604020202020204" pitchFamily="34" charset="0"/>
                        </a:rPr>
                        <a:t>15.4%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0" i="0" u="none" strike="noStrike">
                          <a:effectLst/>
                          <a:latin typeface="Arial" panose="020B0604020202020204" pitchFamily="34" charset="0"/>
                        </a:rPr>
                        <a:t>1.04%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1930297"/>
                  </a:ext>
                </a:extLst>
              </a:tr>
              <a:tr h="121775">
                <a:tc>
                  <a:txBody>
                    <a:bodyPr/>
                    <a:lstStyle/>
                    <a:p>
                      <a:pPr algn="l" fontAlgn="b"/>
                      <a:r>
                        <a:rPr lang="en-CA" sz="800" b="0" i="0" u="none" strike="noStrike">
                          <a:solidFill>
                            <a:srgbClr val="000000"/>
                          </a:solidFill>
                          <a:effectLst/>
                          <a:latin typeface="Arial" panose="020B0604020202020204" pitchFamily="34" charset="0"/>
                        </a:rPr>
                        <a:t>Manulife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37,155,109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9C0006"/>
                          </a:solidFill>
                          <a:effectLst/>
                          <a:latin typeface="Arial" panose="020B060402020202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solidFill>
                            <a:srgbClr val="006100"/>
                          </a:solidFill>
                          <a:effectLst/>
                          <a:latin typeface="Arial" panose="020B0604020202020204" pitchFamily="34" charset="0"/>
                        </a:rPr>
                        <a:t>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0" i="0" u="none" strike="noStrike">
                          <a:effectLst/>
                          <a:latin typeface="Arial" panose="020B0604020202020204" pitchFamily="34" charset="0"/>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8701012"/>
                  </a:ext>
                </a:extLst>
              </a:tr>
              <a:tr h="121775">
                <a:tc>
                  <a:txBody>
                    <a:bodyPr/>
                    <a:lstStyle/>
                    <a:p>
                      <a:pPr algn="l" fontAlgn="b"/>
                      <a:r>
                        <a:rPr lang="en-CA" sz="800" b="0" i="0" u="none" strike="noStrike">
                          <a:solidFill>
                            <a:srgbClr val="000000"/>
                          </a:solidFill>
                          <a:effectLst/>
                          <a:latin typeface="Arial" panose="020B0604020202020204" pitchFamily="34" charset="0"/>
                        </a:rPr>
                        <a:t>Canadian Western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23,367,815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1" i="0" u="none" strike="noStrike">
                          <a:solidFill>
                            <a:srgbClr val="9C0006"/>
                          </a:solidFill>
                          <a:effectLst/>
                          <a:latin typeface="Arial" panose="020B0604020202020204" pitchFamily="34" charset="0"/>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2369195"/>
                  </a:ext>
                </a:extLst>
              </a:tr>
              <a:tr h="121775">
                <a:tc>
                  <a:txBody>
                    <a:bodyPr/>
                    <a:lstStyle/>
                    <a:p>
                      <a:pPr algn="l" fontAlgn="b"/>
                      <a:r>
                        <a:rPr lang="en-CA" sz="800" b="0" i="0" u="none" strike="noStrike">
                          <a:effectLst/>
                          <a:latin typeface="Arial" panose="020B0604020202020204" pitchFamily="34" charset="0"/>
                        </a:rPr>
                        <a:t>Coast Capital Federal Credit Union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dirty="0">
                          <a:effectLst/>
                          <a:latin typeface="Arial" panose="020B0604020202020204" pitchFamily="34" charset="0"/>
                        </a:rPr>
                        <a:t>       21,338,237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8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8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9673097"/>
                  </a:ext>
                </a:extLst>
              </a:tr>
              <a:tr h="121775">
                <a:tc>
                  <a:txBody>
                    <a:bodyPr/>
                    <a:lstStyle/>
                    <a:p>
                      <a:pPr algn="l" fontAlgn="b"/>
                      <a:r>
                        <a:rPr lang="en-CA" sz="800" b="1" i="0" u="none" strike="noStrike">
                          <a:solidFill>
                            <a:srgbClr val="000000"/>
                          </a:solidFill>
                          <a:effectLst/>
                          <a:latin typeface="Arial" panose="020B0604020202020204" pitchFamily="34" charset="0"/>
                        </a:rPr>
                        <a:t>B2B Bank (included in Laurentian)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CA" sz="800" b="0" i="0" u="none" strike="noStrike">
                          <a:effectLst/>
                          <a:latin typeface="Arial" panose="020B0604020202020204" pitchFamily="34" charset="0"/>
                        </a:rPr>
                        <a:t>       14,800,640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9C0006"/>
                          </a:solidFill>
                          <a:effectLst/>
                          <a:latin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solidFill>
                            <a:srgbClr val="9C0006"/>
                          </a:solidFill>
                          <a:effectLst/>
                          <a:latin typeface="Arial" panose="020B0604020202020204" pitchFamily="34" charset="0"/>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0132647"/>
                  </a:ext>
                </a:extLst>
              </a:tr>
              <a:tr h="121775">
                <a:tc>
                  <a:txBody>
                    <a:bodyPr/>
                    <a:lstStyle/>
                    <a:p>
                      <a:pPr algn="l" fontAlgn="b"/>
                      <a:r>
                        <a:rPr lang="en-CA" sz="800" b="0" i="0" u="none" strike="noStrike">
                          <a:solidFill>
                            <a:srgbClr val="000000"/>
                          </a:solidFill>
                          <a:effectLst/>
                          <a:latin typeface="Arial" panose="020B0604020202020204" pitchFamily="34" charset="0"/>
                        </a:rPr>
                        <a:t>Concentra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9,368,152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solidFill>
                            <a:srgbClr val="9C0006"/>
                          </a:solidFill>
                          <a:effectLst/>
                          <a:latin typeface="Arial" panose="020B0604020202020204" pitchFamily="34" charset="0"/>
                        </a:rPr>
                        <a:t>-9.4%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83299251"/>
                  </a:ext>
                </a:extLst>
              </a:tr>
              <a:tr h="121775">
                <a:tc>
                  <a:txBody>
                    <a:bodyPr/>
                    <a:lstStyle/>
                    <a:p>
                      <a:pPr algn="l" fontAlgn="b"/>
                      <a:r>
                        <a:rPr lang="en-CA" sz="800" b="0" i="0" u="none" strike="noStrike">
                          <a:solidFill>
                            <a:srgbClr val="000000"/>
                          </a:solidFill>
                          <a:effectLst/>
                          <a:latin typeface="Arial" panose="020B0604020202020204" pitchFamily="34" charset="0"/>
                        </a:rPr>
                        <a:t>Canadian Tire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7,999,320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9C0006"/>
                          </a:solidFill>
                          <a:effectLst/>
                          <a:latin typeface="Arial" panose="020B060402020202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effectLst/>
                          <a:latin typeface="Arial" panose="020B0604020202020204" pitchFamily="34" charset="0"/>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0" i="0" u="none" strike="noStrike">
                          <a:effectLst/>
                          <a:latin typeface="Arial" panose="020B0604020202020204" pitchFamily="34" charset="0"/>
                        </a:rPr>
                        <a:t>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7173129"/>
                  </a:ext>
                </a:extLst>
              </a:tr>
              <a:tr h="121775">
                <a:tc>
                  <a:txBody>
                    <a:bodyPr/>
                    <a:lstStyle/>
                    <a:p>
                      <a:pPr algn="l" fontAlgn="b"/>
                      <a:r>
                        <a:rPr lang="en-CA" sz="800" b="0" i="0" u="none" strike="noStrike">
                          <a:solidFill>
                            <a:srgbClr val="000000"/>
                          </a:solidFill>
                          <a:effectLst/>
                          <a:latin typeface="Arial" panose="020B0604020202020204" pitchFamily="34" charset="0"/>
                        </a:rPr>
                        <a:t>Capital One Bank (USA), 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7,956,582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12.5%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1" i="0" u="none" strike="noStrike">
                          <a:solidFill>
                            <a:srgbClr val="9C0006"/>
                          </a:solidFill>
                          <a:effectLst/>
                          <a:latin typeface="Arial" panose="020B060402020202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8661441"/>
                  </a:ext>
                </a:extLst>
              </a:tr>
              <a:tr h="121775">
                <a:tc>
                  <a:txBody>
                    <a:bodyPr/>
                    <a:lstStyle/>
                    <a:p>
                      <a:pPr algn="l" fontAlgn="b"/>
                      <a:r>
                        <a:rPr lang="en-CA" sz="800" b="0" i="0" u="none" strike="noStrike">
                          <a:solidFill>
                            <a:srgbClr val="000000"/>
                          </a:solidFill>
                          <a:effectLst/>
                          <a:latin typeface="Arial" panose="020B0604020202020204" pitchFamily="34" charset="0"/>
                        </a:rPr>
                        <a:t>Home Equity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6,410,638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20.9%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1" i="0" u="none" strike="noStrike">
                          <a:solidFill>
                            <a:srgbClr val="006100"/>
                          </a:solidFill>
                          <a:effectLst/>
                          <a:latin typeface="Arial" panose="020B0604020202020204" pitchFamily="34" charset="0"/>
                        </a:rPr>
                        <a:t>20.2%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0" i="0" u="none" strike="noStrike">
                          <a:effectLst/>
                          <a:latin typeface="Arial" panose="020B0604020202020204" pitchFamily="34" charset="0"/>
                        </a:rPr>
                        <a:t>0.18%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84162198"/>
                  </a:ext>
                </a:extLst>
              </a:tr>
              <a:tr h="121775">
                <a:tc>
                  <a:txBody>
                    <a:bodyPr/>
                    <a:lstStyle/>
                    <a:p>
                      <a:pPr algn="l" fontAlgn="b"/>
                      <a:r>
                        <a:rPr lang="en-CA" sz="800" b="0" i="0" u="none" strike="noStrike">
                          <a:solidFill>
                            <a:srgbClr val="000000"/>
                          </a:solidFill>
                          <a:effectLst/>
                          <a:latin typeface="Arial" panose="020B0604020202020204" pitchFamily="34" charset="0"/>
                        </a:rPr>
                        <a:t>ICICI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6,371,950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effectLst/>
                          <a:latin typeface="Arial" panose="020B0604020202020204" pitchFamily="34" charset="0"/>
                        </a:rPr>
                        <a:t>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9C0006"/>
                          </a:solidFill>
                          <a:effectLst/>
                          <a:latin typeface="Arial" panose="020B060402020202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2896248"/>
                  </a:ext>
                </a:extLst>
              </a:tr>
              <a:tr h="121775">
                <a:tc>
                  <a:txBody>
                    <a:bodyPr/>
                    <a:lstStyle/>
                    <a:p>
                      <a:pPr algn="l" fontAlgn="b"/>
                      <a:r>
                        <a:rPr lang="en-CA" sz="800" b="0" i="0" u="none" strike="noStrike">
                          <a:solidFill>
                            <a:srgbClr val="000000"/>
                          </a:solidFill>
                          <a:effectLst/>
                          <a:latin typeface="Arial" panose="020B0604020202020204" pitchFamily="34" charset="0"/>
                        </a:rPr>
                        <a:t>Home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6,091,714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83.8%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1" i="0" u="none" strike="noStrike">
                          <a:solidFill>
                            <a:srgbClr val="006100"/>
                          </a:solidFill>
                          <a:effectLst/>
                          <a:latin typeface="Arial" panose="020B060402020202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0" i="0" u="none" strike="noStrike">
                          <a:effectLst/>
                          <a:latin typeface="Arial" panose="020B0604020202020204" pitchFamily="34" charset="0"/>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2307730"/>
                  </a:ext>
                </a:extLst>
              </a:tr>
              <a:tr h="121775">
                <a:tc>
                  <a:txBody>
                    <a:bodyPr/>
                    <a:lstStyle/>
                    <a:p>
                      <a:pPr algn="l" fontAlgn="b"/>
                      <a:r>
                        <a:rPr lang="en-CA" sz="800" b="0" i="0" u="none" strike="noStrike">
                          <a:effectLst/>
                          <a:latin typeface="Arial" panose="020B0604020202020204" pitchFamily="34" charset="0"/>
                        </a:rPr>
                        <a:t>Caisse Populaire Acadienne Ltee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5,110,997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solidFill>
                            <a:srgbClr val="9C0006"/>
                          </a:solidFill>
                          <a:effectLst/>
                          <a:latin typeface="Arial" panose="020B060402020202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9633700"/>
                  </a:ext>
                </a:extLst>
              </a:tr>
              <a:tr h="121775">
                <a:tc>
                  <a:txBody>
                    <a:bodyPr/>
                    <a:lstStyle/>
                    <a:p>
                      <a:pPr algn="l" fontAlgn="b"/>
                      <a:r>
                        <a:rPr lang="en-CA" sz="800" b="0" i="0" u="none" strike="noStrike">
                          <a:solidFill>
                            <a:srgbClr val="000000"/>
                          </a:solidFill>
                          <a:effectLst/>
                          <a:latin typeface="Arial" panose="020B0604020202020204" pitchFamily="34" charset="0"/>
                        </a:rPr>
                        <a:t>Presidents Choice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4,564,189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1" i="0" u="none" strike="noStrike">
                          <a:solidFill>
                            <a:srgbClr val="006100"/>
                          </a:solidFill>
                          <a:effectLst/>
                          <a:latin typeface="Arial" panose="020B0604020202020204" pitchFamily="34" charset="0"/>
                        </a:rPr>
                        <a:t>12.7%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0" i="0" u="none" strike="noStrike">
                          <a:effectLst/>
                          <a:latin typeface="Arial" panose="020B0604020202020204" pitchFamily="34" charset="0"/>
                        </a:rPr>
                        <a:t>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3926159"/>
                  </a:ext>
                </a:extLst>
              </a:tr>
              <a:tr h="121775">
                <a:tc>
                  <a:txBody>
                    <a:bodyPr/>
                    <a:lstStyle/>
                    <a:p>
                      <a:pPr algn="l" fontAlgn="b"/>
                      <a:r>
                        <a:rPr lang="en-CA" sz="800" b="0" i="0" u="none" strike="noStrike">
                          <a:solidFill>
                            <a:srgbClr val="000000"/>
                          </a:solidFill>
                          <a:effectLst/>
                          <a:latin typeface="Arial" panose="020B0604020202020204" pitchFamily="34" charset="0"/>
                        </a:rPr>
                        <a:t>Haventree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3,598,341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solidFill>
                            <a:srgbClr val="006100"/>
                          </a:solidFill>
                          <a:effectLst/>
                          <a:latin typeface="Arial" panose="020B0604020202020204" pitchFamily="34" charset="0"/>
                        </a:rPr>
                        <a:t>22.8%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0" i="0" u="none" strike="noStrike">
                          <a:effectLst/>
                          <a:latin typeface="Arial" panose="020B0604020202020204" pitchFamily="34" charset="0"/>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28496867"/>
                  </a:ext>
                </a:extLst>
              </a:tr>
              <a:tr h="121775">
                <a:tc>
                  <a:txBody>
                    <a:bodyPr/>
                    <a:lstStyle/>
                    <a:p>
                      <a:pPr algn="l" fontAlgn="b"/>
                      <a:r>
                        <a:rPr lang="en-CA" sz="800" b="1" i="0" u="none" strike="noStrike">
                          <a:solidFill>
                            <a:srgbClr val="000000"/>
                          </a:solidFill>
                          <a:effectLst/>
                          <a:latin typeface="Arial" panose="020B0604020202020204" pitchFamily="34" charset="0"/>
                        </a:rPr>
                        <a:t>ADS Canadian Bank (Scotiabank)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CA" sz="800" b="0" i="0" u="none" strike="noStrike">
                          <a:effectLst/>
                          <a:latin typeface="Arial" panose="020B0604020202020204" pitchFamily="34" charset="0"/>
                        </a:rPr>
                        <a:t>         2,936,296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9C0006"/>
                          </a:solidFill>
                          <a:effectLst/>
                          <a:latin typeface="Arial" panose="020B060402020202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solidFill>
                            <a:srgbClr val="9C0006"/>
                          </a:solidFill>
                          <a:effectLst/>
                          <a:latin typeface="Arial" panose="020B0604020202020204" pitchFamily="34" charset="0"/>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7229819"/>
                  </a:ext>
                </a:extLst>
              </a:tr>
              <a:tr h="121775">
                <a:tc>
                  <a:txBody>
                    <a:bodyPr/>
                    <a:lstStyle/>
                    <a:p>
                      <a:pPr algn="l" fontAlgn="b"/>
                      <a:r>
                        <a:rPr lang="en-CA" sz="800" b="0" i="0" u="none" strike="noStrike">
                          <a:solidFill>
                            <a:srgbClr val="000000"/>
                          </a:solidFill>
                          <a:effectLst/>
                          <a:latin typeface="Arial" panose="020B0604020202020204" pitchFamily="34" charset="0"/>
                        </a:rPr>
                        <a:t>General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2,802,621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16.9%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1" i="0" u="none" strike="noStrike">
                          <a:solidFill>
                            <a:srgbClr val="006100"/>
                          </a:solidFill>
                          <a:effectLst/>
                          <a:latin typeface="Arial" panose="020B0604020202020204" pitchFamily="34" charset="0"/>
                        </a:rPr>
                        <a:t>16.6%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0" i="0" u="none" strike="noStrike">
                          <a:effectLst/>
                          <a:latin typeface="Arial" panose="020B0604020202020204" pitchFamily="34" charset="0"/>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109348"/>
                  </a:ext>
                </a:extLst>
              </a:tr>
              <a:tr h="121775">
                <a:tc>
                  <a:txBody>
                    <a:bodyPr/>
                    <a:lstStyle/>
                    <a:p>
                      <a:pPr algn="l" fontAlgn="b"/>
                      <a:r>
                        <a:rPr lang="en-CA" sz="800" b="0" i="0" u="none" strike="noStrike">
                          <a:solidFill>
                            <a:srgbClr val="000000"/>
                          </a:solidFill>
                          <a:effectLst/>
                          <a:latin typeface="Arial" panose="020B0604020202020204" pitchFamily="34" charset="0"/>
                        </a:rPr>
                        <a:t>VersaBank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2,302,349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1" i="0" u="none" strike="noStrike">
                          <a:solidFill>
                            <a:srgbClr val="9C0006"/>
                          </a:solidFill>
                          <a:effectLst/>
                          <a:latin typeface="Arial" panose="020B060402020202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11786432"/>
                  </a:ext>
                </a:extLst>
              </a:tr>
              <a:tr h="121775">
                <a:tc>
                  <a:txBody>
                    <a:bodyPr/>
                    <a:lstStyle/>
                    <a:p>
                      <a:pPr algn="l" fontAlgn="b"/>
                      <a:r>
                        <a:rPr lang="en-CA" sz="800" b="0" i="0" u="none" strike="noStrike">
                          <a:solidFill>
                            <a:srgbClr val="000000"/>
                          </a:solidFill>
                          <a:effectLst/>
                          <a:latin typeface="Arial" panose="020B0604020202020204" pitchFamily="34" charset="0"/>
                        </a:rPr>
                        <a:t>Bridgewater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1,972,724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9C0006"/>
                          </a:solidFill>
                          <a:effectLst/>
                          <a:latin typeface="Arial" panose="020B060402020202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solidFill>
                            <a:srgbClr val="9C0006"/>
                          </a:solidFill>
                          <a:effectLst/>
                          <a:latin typeface="Arial" panose="020B0604020202020204" pitchFamily="34" charset="0"/>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60065104"/>
                  </a:ext>
                </a:extLst>
              </a:tr>
              <a:tr h="121775">
                <a:tc>
                  <a:txBody>
                    <a:bodyPr/>
                    <a:lstStyle/>
                    <a:p>
                      <a:pPr algn="l" fontAlgn="b"/>
                      <a:r>
                        <a:rPr lang="en-CA" sz="800" b="0" i="0" u="none" strike="noStrike">
                          <a:solidFill>
                            <a:srgbClr val="000000"/>
                          </a:solidFill>
                          <a:effectLst/>
                          <a:latin typeface="Arial" panose="020B0604020202020204" pitchFamily="34" charset="0"/>
                        </a:rPr>
                        <a:t>Bank of China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1,654,908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23.7%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1" i="0" u="none" strike="noStrike">
                          <a:solidFill>
                            <a:srgbClr val="9C0006"/>
                          </a:solidFill>
                          <a:effectLst/>
                          <a:latin typeface="Arial" panose="020B0604020202020204" pitchFamily="34" charset="0"/>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7077740"/>
                  </a:ext>
                </a:extLst>
              </a:tr>
              <a:tr h="121775">
                <a:tc>
                  <a:txBody>
                    <a:bodyPr/>
                    <a:lstStyle/>
                    <a:p>
                      <a:pPr algn="l" fontAlgn="b"/>
                      <a:r>
                        <a:rPr lang="en-CA" sz="800" b="0" i="0" u="none" strike="noStrike">
                          <a:effectLst/>
                          <a:latin typeface="Arial" panose="020B0604020202020204" pitchFamily="34" charset="0"/>
                        </a:rPr>
                        <a:t>Alterna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1,419,868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41.0%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1" i="0" u="none" strike="noStrike">
                          <a:solidFill>
                            <a:srgbClr val="006100"/>
                          </a:solidFill>
                          <a:effectLst/>
                          <a:latin typeface="Arial" panose="020B0604020202020204" pitchFamily="34" charset="0"/>
                        </a:rPr>
                        <a:t>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0" i="0" u="none" strike="noStrike">
                          <a:effectLst/>
                          <a:latin typeface="Arial" panose="020B0604020202020204" pitchFamily="34" charset="0"/>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305052"/>
                  </a:ext>
                </a:extLst>
              </a:tr>
              <a:tr h="121775">
                <a:tc>
                  <a:txBody>
                    <a:bodyPr/>
                    <a:lstStyle/>
                    <a:p>
                      <a:pPr algn="l" fontAlgn="b"/>
                      <a:r>
                        <a:rPr lang="en-CA" sz="800" b="0" i="0" u="none" strike="noStrike">
                          <a:effectLst/>
                          <a:latin typeface="Arial" panose="020B0604020202020204" pitchFamily="34" charset="0"/>
                        </a:rPr>
                        <a:t>Street Capital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1,293,288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solidFill>
                            <a:srgbClr val="9C0006"/>
                          </a:solidFill>
                          <a:effectLst/>
                          <a:latin typeface="Arial" panose="020B060402020202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9750264"/>
                  </a:ext>
                </a:extLst>
              </a:tr>
              <a:tr h="121775">
                <a:tc>
                  <a:txBody>
                    <a:bodyPr/>
                    <a:lstStyle/>
                    <a:p>
                      <a:pPr algn="l" fontAlgn="b"/>
                      <a:r>
                        <a:rPr lang="en-CA" sz="800" b="0" i="0" u="none" strike="noStrike">
                          <a:solidFill>
                            <a:srgbClr val="000000"/>
                          </a:solidFill>
                          <a:effectLst/>
                          <a:latin typeface="Arial" panose="020B0604020202020204" pitchFamily="34" charset="0"/>
                        </a:rPr>
                        <a:t>KEB Hana Bank Canada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1,133,495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9C0006"/>
                          </a:solidFill>
                          <a:effectLst/>
                          <a:latin typeface="Arial" panose="020B0604020202020204" pitchFamily="34" charset="0"/>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1" i="0" u="none" strike="noStrike">
                          <a:solidFill>
                            <a:srgbClr val="9C0006"/>
                          </a:solidFill>
                          <a:effectLst/>
                          <a:latin typeface="Arial" panose="020B0604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800" b="0" i="0" u="none" strike="noStrike">
                          <a:effectLst/>
                          <a:latin typeface="Arial" panose="020B0604020202020204" pitchFamily="34" charset="0"/>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171626"/>
                  </a:ext>
                </a:extLst>
              </a:tr>
              <a:tr h="121775">
                <a:tc>
                  <a:txBody>
                    <a:bodyPr/>
                    <a:lstStyle/>
                    <a:p>
                      <a:pPr algn="l" fontAlgn="b"/>
                      <a:r>
                        <a:rPr lang="en-CA" sz="800" b="0" i="0" u="none" strike="noStrike">
                          <a:solidFill>
                            <a:srgbClr val="000000"/>
                          </a:solidFill>
                          <a:effectLst/>
                          <a:latin typeface="Arial" panose="020B0604020202020204" pitchFamily="34" charset="0"/>
                        </a:rPr>
                        <a:t>Duo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800" b="0" i="0" u="none" strike="noStrike">
                          <a:effectLst/>
                          <a:latin typeface="Arial" panose="020B0604020202020204" pitchFamily="34" charset="0"/>
                        </a:rPr>
                        <a:t>         1,101,966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800" b="1" i="0" u="none" strike="noStrike">
                          <a:solidFill>
                            <a:srgbClr val="006100"/>
                          </a:solidFill>
                          <a:effectLst/>
                          <a:latin typeface="Arial" panose="020B0604020202020204" pitchFamily="34" charset="0"/>
                        </a:rPr>
                        <a:t>12.7%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1" i="0" u="none" strike="noStrike">
                          <a:solidFill>
                            <a:srgbClr val="006100"/>
                          </a:solidFill>
                          <a:effectLst/>
                          <a:latin typeface="Arial" panose="020B0604020202020204" pitchFamily="34" charset="0"/>
                        </a:rPr>
                        <a:t>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800" b="0" i="0" u="none" strike="noStrike" dirty="0">
                          <a:effectLst/>
                          <a:latin typeface="Arial" panose="020B0604020202020204" pitchFamily="34" charset="0"/>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96892843"/>
                  </a:ext>
                </a:extLst>
              </a:tr>
            </a:tbl>
          </a:graphicData>
        </a:graphic>
      </p:graphicFrame>
      <p:sp>
        <p:nvSpPr>
          <p:cNvPr id="10" name="Rectangle 9">
            <a:extLst>
              <a:ext uri="{FF2B5EF4-FFF2-40B4-BE49-F238E27FC236}">
                <a16:creationId xmlns:a16="http://schemas.microsoft.com/office/drawing/2014/main" id="{AE07CDCC-17D1-854C-89F3-832D8E5EBF8C}"/>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Slide Number Placeholder 4"/>
          <p:cNvSpPr>
            <a:spLocks noGrp="1"/>
          </p:cNvSpPr>
          <p:nvPr>
            <p:ph type="sldNum" sz="quarter" idx="12"/>
          </p:nvPr>
        </p:nvSpPr>
        <p:spPr>
          <a:noFill/>
          <a:ln>
            <a:miter lim="800000"/>
            <a:headEnd/>
            <a:tailEnd/>
          </a:ln>
        </p:spPr>
        <p:txBody>
          <a:bodyPr/>
          <a:lstStyle/>
          <a:p>
            <a:fld id="{99EB6422-225A-4B9F-8B21-8ACE017DD81A}" type="slidenum">
              <a:rPr lang="en-US" smtClean="0"/>
              <a:pPr/>
              <a:t>50</a:t>
            </a:fld>
            <a:endParaRPr lang="en-US"/>
          </a:p>
        </p:txBody>
      </p:sp>
      <p:sp>
        <p:nvSpPr>
          <p:cNvPr id="829443" name="Rectangle 2"/>
          <p:cNvSpPr>
            <a:spLocks noChangeArrowheads="1"/>
          </p:cNvSpPr>
          <p:nvPr/>
        </p:nvSpPr>
        <p:spPr bwMode="auto">
          <a:xfrm>
            <a:off x="685800" y="384175"/>
            <a:ext cx="8001000" cy="1216025"/>
          </a:xfrm>
          <a:prstGeom prst="rect">
            <a:avLst/>
          </a:prstGeom>
          <a:noFill/>
          <a:ln w="9525">
            <a:noFill/>
            <a:miter lim="800000"/>
            <a:headEnd/>
            <a:tailEnd/>
          </a:ln>
        </p:spPr>
        <p:txBody>
          <a:bodyPr anchor="b"/>
          <a:lstStyle/>
          <a:p>
            <a:endParaRPr lang="en-CA" sz="3200">
              <a:solidFill>
                <a:schemeClr val="tx2"/>
              </a:solidFill>
            </a:endParaRPr>
          </a:p>
        </p:txBody>
      </p:sp>
      <p:sp>
        <p:nvSpPr>
          <p:cNvPr id="829444" name="Rectangle 3"/>
          <p:cNvSpPr>
            <a:spLocks noChangeArrowheads="1"/>
          </p:cNvSpPr>
          <p:nvPr/>
        </p:nvSpPr>
        <p:spPr bwMode="auto">
          <a:xfrm>
            <a:off x="762000" y="457200"/>
            <a:ext cx="184150" cy="579438"/>
          </a:xfrm>
          <a:prstGeom prst="rect">
            <a:avLst/>
          </a:prstGeom>
          <a:noFill/>
          <a:ln w="9525">
            <a:noFill/>
            <a:miter lim="800000"/>
            <a:headEnd/>
            <a:tailEnd/>
          </a:ln>
        </p:spPr>
        <p:txBody>
          <a:bodyPr wrap="none">
            <a:spAutoFit/>
          </a:bodyPr>
          <a:lstStyle/>
          <a:p>
            <a:pPr eaLnBrk="0" hangingPunct="0"/>
            <a:endParaRPr lang="en-CA" sz="3200">
              <a:solidFill>
                <a:schemeClr val="tx2"/>
              </a:solidFill>
            </a:endParaRPr>
          </a:p>
        </p:txBody>
      </p:sp>
      <p:sp>
        <p:nvSpPr>
          <p:cNvPr id="829445" name="Rectangle 6"/>
          <p:cNvSpPr>
            <a:spLocks noChangeArrowheads="1"/>
          </p:cNvSpPr>
          <p:nvPr/>
        </p:nvSpPr>
        <p:spPr bwMode="auto">
          <a:xfrm>
            <a:off x="762000" y="762000"/>
            <a:ext cx="5165068" cy="830997"/>
          </a:xfrm>
          <a:prstGeom prst="rect">
            <a:avLst/>
          </a:prstGeom>
          <a:noFill/>
          <a:ln w="9525">
            <a:noFill/>
            <a:miter lim="800000"/>
            <a:headEnd/>
            <a:tailEnd/>
          </a:ln>
        </p:spPr>
        <p:txBody>
          <a:bodyPr wrap="none">
            <a:spAutoFit/>
          </a:bodyPr>
          <a:lstStyle/>
          <a:p>
            <a:pPr eaLnBrk="0" hangingPunct="0"/>
            <a:r>
              <a:rPr lang="en-US" sz="2400" dirty="0">
                <a:solidFill>
                  <a:schemeClr val="tx2"/>
                </a:solidFill>
                <a:latin typeface="+mn-lt"/>
              </a:rPr>
              <a:t>Banks in Canada</a:t>
            </a:r>
            <a:br>
              <a:rPr lang="en-US" sz="2400" dirty="0">
                <a:solidFill>
                  <a:schemeClr val="tx2"/>
                </a:solidFill>
                <a:latin typeface="+mn-lt"/>
              </a:rPr>
            </a:br>
            <a:r>
              <a:rPr lang="en-US" sz="2400" dirty="0">
                <a:solidFill>
                  <a:schemeClr val="tx2"/>
                </a:solidFill>
                <a:latin typeface="+mn-lt"/>
              </a:rPr>
              <a:t>Personal Loan Market Sizing &lt;$.5BN</a:t>
            </a:r>
          </a:p>
        </p:txBody>
      </p:sp>
      <p:sp>
        <p:nvSpPr>
          <p:cNvPr id="829446" name="TextBox 7"/>
          <p:cNvSpPr txBox="1">
            <a:spLocks noChangeArrowheads="1"/>
          </p:cNvSpPr>
          <p:nvPr/>
        </p:nvSpPr>
        <p:spPr bwMode="auto">
          <a:xfrm>
            <a:off x="6981825" y="457200"/>
            <a:ext cx="1552575" cy="276225"/>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8" name="Rectangle 7"/>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7DAE3C63-FA4E-EF4F-AD76-B2E2B44ABF9B}"/>
              </a:ext>
            </a:extLst>
          </p:cNvPr>
          <p:cNvGraphicFramePr>
            <a:graphicFrameLocks noGrp="1"/>
          </p:cNvGraphicFramePr>
          <p:nvPr>
            <p:extLst>
              <p:ext uri="{D42A27DB-BD31-4B8C-83A1-F6EECF244321}">
                <p14:modId xmlns:p14="http://schemas.microsoft.com/office/powerpoint/2010/main" val="2048502345"/>
              </p:ext>
            </p:extLst>
          </p:nvPr>
        </p:nvGraphicFramePr>
        <p:xfrm>
          <a:off x="854075" y="1727200"/>
          <a:ext cx="7048500" cy="4292600"/>
        </p:xfrm>
        <a:graphic>
          <a:graphicData uri="http://schemas.openxmlformats.org/drawingml/2006/table">
            <a:tbl>
              <a:tblPr/>
              <a:tblGrid>
                <a:gridCol w="3238500">
                  <a:extLst>
                    <a:ext uri="{9D8B030D-6E8A-4147-A177-3AD203B41FA5}">
                      <a16:colId xmlns:a16="http://schemas.microsoft.com/office/drawing/2014/main" val="508605411"/>
                    </a:ext>
                  </a:extLst>
                </a:gridCol>
                <a:gridCol w="952500">
                  <a:extLst>
                    <a:ext uri="{9D8B030D-6E8A-4147-A177-3AD203B41FA5}">
                      <a16:colId xmlns:a16="http://schemas.microsoft.com/office/drawing/2014/main" val="964508584"/>
                    </a:ext>
                  </a:extLst>
                </a:gridCol>
                <a:gridCol w="952500">
                  <a:extLst>
                    <a:ext uri="{9D8B030D-6E8A-4147-A177-3AD203B41FA5}">
                      <a16:colId xmlns:a16="http://schemas.microsoft.com/office/drawing/2014/main" val="463484313"/>
                    </a:ext>
                  </a:extLst>
                </a:gridCol>
                <a:gridCol w="952500">
                  <a:extLst>
                    <a:ext uri="{9D8B030D-6E8A-4147-A177-3AD203B41FA5}">
                      <a16:colId xmlns:a16="http://schemas.microsoft.com/office/drawing/2014/main" val="52616198"/>
                    </a:ext>
                  </a:extLst>
                </a:gridCol>
                <a:gridCol w="952500">
                  <a:extLst>
                    <a:ext uri="{9D8B030D-6E8A-4147-A177-3AD203B41FA5}">
                      <a16:colId xmlns:a16="http://schemas.microsoft.com/office/drawing/2014/main" val="2529058257"/>
                    </a:ext>
                  </a:extLst>
                </a:gridCol>
              </a:tblGrid>
              <a:tr h="139700">
                <a:tc>
                  <a:txBody>
                    <a:bodyPr/>
                    <a:lstStyle/>
                    <a:p>
                      <a:pPr algn="ctr" fontAlgn="b"/>
                      <a:r>
                        <a:rPr lang="en-CA" sz="1000" b="1" i="0" u="none" strike="noStrike">
                          <a:effectLst/>
                          <a:latin typeface="Arial" panose="020B0604020202020204" pitchFamily="34" charset="0"/>
                        </a:rPr>
                        <a:t>Banks in Canada by Assets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4">
                  <a:txBody>
                    <a:bodyPr/>
                    <a:lstStyle/>
                    <a:p>
                      <a:pPr algn="ctr" fontAlgn="ctr"/>
                      <a:r>
                        <a:rPr lang="en-CA" sz="1000" b="1" i="0" u="none" strike="noStrike">
                          <a:solidFill>
                            <a:srgbClr val="FFFFFF"/>
                          </a:solidFill>
                          <a:effectLst/>
                          <a:latin typeface="Arial" panose="020B0604020202020204" pitchFamily="34" charset="0"/>
                        </a:rPr>
                        <a:t>Personal Loans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3888100895"/>
                  </a:ext>
                </a:extLst>
              </a:tr>
              <a:tr h="0">
                <a:tc rowSpan="2">
                  <a:txBody>
                    <a:bodyPr/>
                    <a:lstStyle/>
                    <a:p>
                      <a:pPr algn="ctr" fontAlgn="b"/>
                      <a:r>
                        <a:rPr lang="en-CA" sz="1000" b="1" i="0" u="none" strike="noStrike">
                          <a:effectLst/>
                          <a:latin typeface="Arial" panose="020B0604020202020204" pitchFamily="34" charset="0"/>
                        </a:rPr>
                        <a:t>Bank Name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680653489"/>
                  </a:ext>
                </a:extLst>
              </a:tr>
              <a:tr h="139700">
                <a:tc vMerge="1">
                  <a:txBody>
                    <a:bodyPr/>
                    <a:lstStyle/>
                    <a:p>
                      <a:endParaRPr lang="en-US"/>
                    </a:p>
                  </a:txBody>
                  <a:tcPr/>
                </a:tc>
                <a:tc>
                  <a:txBody>
                    <a:bodyPr/>
                    <a:lstStyle/>
                    <a:p>
                      <a:pPr algn="ctr" fontAlgn="b"/>
                      <a:r>
                        <a:rPr lang="en-CA" sz="1000" b="1" i="0" u="none" strike="noStrike">
                          <a:effectLst/>
                          <a:latin typeface="Arial" panose="020B0604020202020204" pitchFamily="34" charset="0"/>
                        </a:rPr>
                        <a:t>31-Oct-19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5 Year CAGR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12 Month Growth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Oct 31, 2018 Share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7864672"/>
                  </a:ext>
                </a:extLst>
              </a:tr>
              <a:tr h="139700">
                <a:tc>
                  <a:txBody>
                    <a:bodyPr/>
                    <a:lstStyle/>
                    <a:p>
                      <a:pPr algn="l" fontAlgn="b"/>
                      <a:r>
                        <a:rPr lang="en-CA" sz="1000" b="1" i="0" u="none" strike="noStrike">
                          <a:effectLst/>
                          <a:latin typeface="Arial" panose="020B0604020202020204" pitchFamily="34" charset="0"/>
                        </a:rPr>
                        <a:t>Total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636,280,768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340664946"/>
                  </a:ext>
                </a:extLst>
              </a:tr>
              <a:tr h="139700">
                <a:tc>
                  <a:txBody>
                    <a:bodyPr/>
                    <a:lstStyle/>
                    <a:p>
                      <a:pPr algn="l" fontAlgn="b"/>
                      <a:r>
                        <a:rPr lang="en-CA" sz="1000" b="1" i="0" u="none" strike="noStrike">
                          <a:effectLst/>
                          <a:latin typeface="Arial" panose="020B0604020202020204" pitchFamily="34" charset="0"/>
                        </a:rPr>
                        <a:t>Bank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533,814,768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83.90%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3839481686"/>
                  </a:ext>
                </a:extLst>
              </a:tr>
              <a:tr h="139700">
                <a:tc>
                  <a:txBody>
                    <a:bodyPr/>
                    <a:lstStyle/>
                    <a:p>
                      <a:pPr algn="l" fontAlgn="b"/>
                      <a:r>
                        <a:rPr lang="en-CA" sz="1000" b="0" i="0" u="none" strike="noStrike">
                          <a:solidFill>
                            <a:srgbClr val="000000"/>
                          </a:solidFill>
                          <a:effectLst/>
                          <a:latin typeface="Arial" panose="020B0604020202020204" pitchFamily="34" charset="0"/>
                        </a:rPr>
                        <a:t>Concentra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498,304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006100"/>
                          </a:solidFill>
                          <a:effectLst/>
                          <a:latin typeface="Arial" panose="020B0604020202020204" pitchFamily="34" charset="0"/>
                        </a:rPr>
                        <a:t>24.4%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1471513"/>
                  </a:ext>
                </a:extLst>
              </a:tr>
              <a:tr h="139700">
                <a:tc>
                  <a:txBody>
                    <a:bodyPr/>
                    <a:lstStyle/>
                    <a:p>
                      <a:pPr algn="l" fontAlgn="b"/>
                      <a:r>
                        <a:rPr lang="en-CA" sz="1000" b="0" i="0" u="none" strike="noStrike">
                          <a:solidFill>
                            <a:srgbClr val="000000"/>
                          </a:solidFill>
                          <a:effectLst/>
                          <a:latin typeface="Arial" panose="020B0604020202020204" pitchFamily="34" charset="0"/>
                        </a:rPr>
                        <a:t>UBS 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352,866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41380741"/>
                  </a:ext>
                </a:extLst>
              </a:tr>
              <a:tr h="139700">
                <a:tc>
                  <a:txBody>
                    <a:bodyPr/>
                    <a:lstStyle/>
                    <a:p>
                      <a:pPr algn="l" fontAlgn="b"/>
                      <a:r>
                        <a:rPr lang="en-CA" sz="1000" b="0" i="0" u="none" strike="noStrike">
                          <a:solidFill>
                            <a:srgbClr val="000000"/>
                          </a:solidFill>
                          <a:effectLst/>
                          <a:latin typeface="Arial" panose="020B0604020202020204" pitchFamily="34" charset="0"/>
                        </a:rPr>
                        <a:t>Rogers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304,776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006100"/>
                          </a:solidFill>
                          <a:effectLst/>
                          <a:latin typeface="Arial" panose="020B0604020202020204" pitchFamily="34" charset="0"/>
                        </a:rPr>
                        <a:t>42.9%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5656799"/>
                  </a:ext>
                </a:extLst>
              </a:tr>
              <a:tr h="139700">
                <a:tc>
                  <a:txBody>
                    <a:bodyPr/>
                    <a:lstStyle/>
                    <a:p>
                      <a:pPr algn="l" fontAlgn="b"/>
                      <a:r>
                        <a:rPr lang="en-CA" sz="1000" b="0" i="0" u="none" strike="noStrike">
                          <a:effectLst/>
                          <a:latin typeface="Arial" panose="020B0604020202020204" pitchFamily="34" charset="0"/>
                        </a:rPr>
                        <a:t>Zag Bank formerly Bank West (Owned by Desjardins)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108,800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0667771"/>
                  </a:ext>
                </a:extLst>
              </a:tr>
              <a:tr h="139700">
                <a:tc>
                  <a:txBody>
                    <a:bodyPr/>
                    <a:lstStyle/>
                    <a:p>
                      <a:pPr algn="l" fontAlgn="b"/>
                      <a:r>
                        <a:rPr lang="en-CA" sz="1000" b="0" i="0" u="none" strike="noStrike">
                          <a:solidFill>
                            <a:srgbClr val="000000"/>
                          </a:solidFill>
                          <a:effectLst/>
                          <a:latin typeface="Arial" panose="020B0604020202020204" pitchFamily="34" charset="0"/>
                        </a:rPr>
                        <a:t>Equitable Bank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55,719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4382973"/>
                  </a:ext>
                </a:extLst>
              </a:tr>
              <a:tr h="139700">
                <a:tc>
                  <a:txBody>
                    <a:bodyPr/>
                    <a:lstStyle/>
                    <a:p>
                      <a:pPr algn="l" fontAlgn="b"/>
                      <a:r>
                        <a:rPr lang="en-CA" sz="1000" b="0" i="0" u="none" strike="noStrike">
                          <a:solidFill>
                            <a:srgbClr val="000000"/>
                          </a:solidFill>
                          <a:effectLst/>
                          <a:latin typeface="Arial" panose="020B0604020202020204" pitchFamily="34" charset="0"/>
                        </a:rPr>
                        <a:t>Citibank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43,467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35.1%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139.8%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6308713"/>
                  </a:ext>
                </a:extLst>
              </a:tr>
              <a:tr h="139700">
                <a:tc>
                  <a:txBody>
                    <a:bodyPr/>
                    <a:lstStyle/>
                    <a:p>
                      <a:pPr algn="l" fontAlgn="b"/>
                      <a:r>
                        <a:rPr lang="en-CA" sz="1000" b="0" i="0" u="none" strike="noStrike">
                          <a:solidFill>
                            <a:srgbClr val="000000"/>
                          </a:solidFill>
                          <a:effectLst/>
                          <a:latin typeface="Arial" panose="020B0604020202020204" pitchFamily="34" charset="0"/>
                        </a:rPr>
                        <a:t>KEB Hana Bank Canada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41,742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-21.7%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15849297"/>
                  </a:ext>
                </a:extLst>
              </a:tr>
              <a:tr h="139700">
                <a:tc>
                  <a:txBody>
                    <a:bodyPr/>
                    <a:lstStyle/>
                    <a:p>
                      <a:pPr algn="l" fontAlgn="b"/>
                      <a:r>
                        <a:rPr lang="en-CA" sz="1000" b="0" i="0" u="none" strike="noStrike">
                          <a:effectLst/>
                          <a:latin typeface="Arial" panose="020B0604020202020204" pitchFamily="34" charset="0"/>
                        </a:rPr>
                        <a:t>Wealth One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35,387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006100"/>
                          </a:solidFill>
                          <a:effectLst/>
                          <a:latin typeface="Arial" panose="020B0604020202020204" pitchFamily="34" charset="0"/>
                        </a:rPr>
                        <a:t>69.7%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7043119"/>
                  </a:ext>
                </a:extLst>
              </a:tr>
              <a:tr h="139700">
                <a:tc>
                  <a:txBody>
                    <a:bodyPr/>
                    <a:lstStyle/>
                    <a:p>
                      <a:pPr algn="l" fontAlgn="b"/>
                      <a:r>
                        <a:rPr lang="en-CA" sz="1000" b="0" i="0" u="none" strike="noStrike">
                          <a:effectLst/>
                          <a:latin typeface="Arial" panose="020B0604020202020204" pitchFamily="34" charset="0"/>
                        </a:rPr>
                        <a:t>SBI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23,684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0080029"/>
                  </a:ext>
                </a:extLst>
              </a:tr>
              <a:tr h="139700">
                <a:tc>
                  <a:txBody>
                    <a:bodyPr/>
                    <a:lstStyle/>
                    <a:p>
                      <a:pPr algn="l" fontAlgn="b"/>
                      <a:r>
                        <a:rPr lang="en-CA" sz="1000" b="0" i="0" u="none" strike="noStrike">
                          <a:solidFill>
                            <a:srgbClr val="000000"/>
                          </a:solidFill>
                          <a:effectLst/>
                          <a:latin typeface="Arial" panose="020B0604020202020204" pitchFamily="34" charset="0"/>
                        </a:rPr>
                        <a:t>Bank of China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21,431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96496851"/>
                  </a:ext>
                </a:extLst>
              </a:tr>
              <a:tr h="139700">
                <a:tc>
                  <a:txBody>
                    <a:bodyPr/>
                    <a:lstStyle/>
                    <a:p>
                      <a:pPr algn="l" fontAlgn="b"/>
                      <a:r>
                        <a:rPr lang="en-CA" sz="1000" b="0" i="0" u="none" strike="noStrike">
                          <a:solidFill>
                            <a:srgbClr val="000000"/>
                          </a:solidFill>
                          <a:effectLst/>
                          <a:latin typeface="Arial" panose="020B0604020202020204" pitchFamily="34" charset="0"/>
                        </a:rPr>
                        <a:t>Industrial and Commercial Bank of China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15,350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30621327"/>
                  </a:ext>
                </a:extLst>
              </a:tr>
              <a:tr h="139700">
                <a:tc>
                  <a:txBody>
                    <a:bodyPr/>
                    <a:lstStyle/>
                    <a:p>
                      <a:pPr algn="l" fontAlgn="b"/>
                      <a:r>
                        <a:rPr lang="en-CA" sz="1000" b="0" i="0" u="none" strike="noStrike">
                          <a:effectLst/>
                          <a:latin typeface="Arial" panose="020B0604020202020204" pitchFamily="34" charset="0"/>
                        </a:rPr>
                        <a:t>CS Alterna Bank (owned by Alterna Credit Union)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14,752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1237736"/>
                  </a:ext>
                </a:extLst>
              </a:tr>
              <a:tr h="139700">
                <a:tc>
                  <a:txBody>
                    <a:bodyPr/>
                    <a:lstStyle/>
                    <a:p>
                      <a:pPr algn="l" fontAlgn="b"/>
                      <a:r>
                        <a:rPr lang="en-CA" sz="1000" b="0" i="0" u="none" strike="noStrike">
                          <a:solidFill>
                            <a:srgbClr val="000000"/>
                          </a:solidFill>
                          <a:effectLst/>
                          <a:latin typeface="Arial" panose="020B0604020202020204" pitchFamily="34" charset="0"/>
                        </a:rPr>
                        <a:t>Motus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13,902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5196612"/>
                  </a:ext>
                </a:extLst>
              </a:tr>
              <a:tr h="139700">
                <a:tc>
                  <a:txBody>
                    <a:bodyPr/>
                    <a:lstStyle/>
                    <a:p>
                      <a:pPr algn="l" fontAlgn="b"/>
                      <a:r>
                        <a:rPr lang="en-CA" sz="1000" b="0" i="0" u="none" strike="noStrike">
                          <a:solidFill>
                            <a:srgbClr val="000000"/>
                          </a:solidFill>
                          <a:effectLst/>
                          <a:latin typeface="Arial" panose="020B0604020202020204" pitchFamily="34" charset="0"/>
                        </a:rPr>
                        <a:t>Shinhan 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13,623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24.0%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7841051"/>
                  </a:ext>
                </a:extLst>
              </a:tr>
              <a:tr h="139700">
                <a:tc>
                  <a:txBody>
                    <a:bodyPr/>
                    <a:lstStyle/>
                    <a:p>
                      <a:pPr algn="l" fontAlgn="b"/>
                      <a:r>
                        <a:rPr lang="en-CA" sz="1000" b="0" i="0" u="none" strike="noStrike">
                          <a:effectLst/>
                          <a:latin typeface="Arial" panose="020B0604020202020204" pitchFamily="34" charset="0"/>
                        </a:rPr>
                        <a:t>First Nations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12,785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9536936"/>
                  </a:ext>
                </a:extLst>
              </a:tr>
              <a:tr h="139700">
                <a:tc>
                  <a:txBody>
                    <a:bodyPr/>
                    <a:lstStyle/>
                    <a:p>
                      <a:pPr algn="l" fontAlgn="b"/>
                      <a:r>
                        <a:rPr lang="en-CA" sz="1000" b="0" i="0" u="none" strike="noStrike">
                          <a:solidFill>
                            <a:srgbClr val="000000"/>
                          </a:solidFill>
                          <a:effectLst/>
                          <a:latin typeface="Arial" panose="020B0604020202020204" pitchFamily="34" charset="0"/>
                        </a:rPr>
                        <a:t>CTBC Bank Corp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9,551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8580048"/>
                  </a:ext>
                </a:extLst>
              </a:tr>
              <a:tr h="139700">
                <a:tc>
                  <a:txBody>
                    <a:bodyPr/>
                    <a:lstStyle/>
                    <a:p>
                      <a:pPr algn="l" fontAlgn="b"/>
                      <a:r>
                        <a:rPr lang="en-CA" sz="1000" b="0" i="0" u="none" strike="noStrike">
                          <a:solidFill>
                            <a:srgbClr val="000000"/>
                          </a:solidFill>
                          <a:effectLst/>
                          <a:latin typeface="Arial" panose="020B0604020202020204" pitchFamily="34" charset="0"/>
                        </a:rPr>
                        <a:t>ICICI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8,016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6386864"/>
                  </a:ext>
                </a:extLst>
              </a:tr>
              <a:tr h="139700">
                <a:tc>
                  <a:txBody>
                    <a:bodyPr/>
                    <a:lstStyle/>
                    <a:p>
                      <a:pPr algn="l" fontAlgn="b"/>
                      <a:r>
                        <a:rPr lang="en-CA" sz="1000" b="0" i="0" u="none" strike="noStrike">
                          <a:solidFill>
                            <a:srgbClr val="000000"/>
                          </a:solidFill>
                          <a:effectLst/>
                          <a:latin typeface="Arial" panose="020B0604020202020204" pitchFamily="34" charset="0"/>
                        </a:rPr>
                        <a:t>Habib Canadian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6,197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39.2%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4996943"/>
                  </a:ext>
                </a:extLst>
              </a:tr>
              <a:tr h="139700">
                <a:tc>
                  <a:txBody>
                    <a:bodyPr/>
                    <a:lstStyle/>
                    <a:p>
                      <a:pPr algn="l" fontAlgn="b"/>
                      <a:r>
                        <a:rPr lang="en-CA" sz="1000" b="0" i="0" u="none" strike="noStrike">
                          <a:effectLst/>
                          <a:latin typeface="Arial" panose="020B0604020202020204" pitchFamily="34" charset="0"/>
                        </a:rPr>
                        <a:t>Street Capital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4,156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effectLst/>
                          <a:latin typeface="Arial" panose="020B060402020202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3356547"/>
                  </a:ext>
                </a:extLst>
              </a:tr>
              <a:tr h="139700">
                <a:tc>
                  <a:txBody>
                    <a:bodyPr/>
                    <a:lstStyle/>
                    <a:p>
                      <a:pPr algn="l" fontAlgn="b"/>
                      <a:r>
                        <a:rPr lang="en-CA" sz="1000" b="0" i="0" u="none" strike="noStrike">
                          <a:effectLst/>
                          <a:latin typeface="Arial" panose="020B0604020202020204" pitchFamily="34" charset="0"/>
                        </a:rPr>
                        <a:t>Vancity Community Investment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3,702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2530208"/>
                  </a:ext>
                </a:extLst>
              </a:tr>
              <a:tr h="139700">
                <a:tc>
                  <a:txBody>
                    <a:bodyPr/>
                    <a:lstStyle/>
                    <a:p>
                      <a:pPr algn="l" fontAlgn="b"/>
                      <a:r>
                        <a:rPr lang="en-CA" sz="1000" b="0" i="0" u="none" strike="noStrike">
                          <a:effectLst/>
                          <a:latin typeface="Arial" panose="020B0604020202020204" pitchFamily="34" charset="0"/>
                        </a:rPr>
                        <a:t>Cidel 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CA" sz="1000" b="0" i="0" u="none" strike="noStrike">
                          <a:effectLst/>
                          <a:latin typeface="Arial" panose="020B0604020202020204" pitchFamily="34" charset="0"/>
                        </a:rPr>
                        <a:t>3,070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006100"/>
                          </a:solidFill>
                          <a:effectLst/>
                          <a:latin typeface="Arial" panose="020B0604020202020204" pitchFamily="34" charset="0"/>
                        </a:rPr>
                        <a:t>13.1%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7730223"/>
                  </a:ext>
                </a:extLst>
              </a:tr>
              <a:tr h="139700">
                <a:tc>
                  <a:txBody>
                    <a:bodyPr/>
                    <a:lstStyle/>
                    <a:p>
                      <a:pPr algn="l" fontAlgn="b"/>
                      <a:r>
                        <a:rPr lang="en-CA" sz="1000" b="0" i="0" u="none" strike="noStrike">
                          <a:effectLst/>
                          <a:latin typeface="Arial" panose="020B0604020202020204" pitchFamily="34" charset="0"/>
                        </a:rPr>
                        <a:t>First Commercial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a:effectLst/>
                          <a:latin typeface="Arial" panose="020B0604020202020204" pitchFamily="34" charset="0"/>
                        </a:rPr>
                        <a:t>1,603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96803400"/>
                  </a:ext>
                </a:extLst>
              </a:tr>
              <a:tr h="139700">
                <a:tc>
                  <a:txBody>
                    <a:bodyPr/>
                    <a:lstStyle/>
                    <a:p>
                      <a:pPr algn="l" fontAlgn="b"/>
                      <a:r>
                        <a:rPr lang="en-CA" sz="1000" b="1" i="0" u="none" strike="noStrike">
                          <a:solidFill>
                            <a:srgbClr val="000000"/>
                          </a:solidFill>
                          <a:effectLst/>
                          <a:latin typeface="Arial" panose="020B0604020202020204" pitchFamily="34" charset="0"/>
                        </a:rPr>
                        <a:t>ADS Canadian Bank (Scotiabank)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CA" sz="1000" b="0" i="0" u="none" strike="noStrike">
                          <a:effectLst/>
                          <a:latin typeface="Arial" panose="020B0604020202020204" pitchFamily="34" charset="0"/>
                        </a:rPr>
                        <a:t>56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-55.4%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CA" sz="1000" b="1" i="0" u="none" strike="noStrike">
                          <a:effectLst/>
                          <a:latin typeface="Arial" panose="020B0604020202020204" pitchFamily="34" charset="0"/>
                        </a:rPr>
                        <a:t>#DIV/0!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0" i="0" u="none" strike="noStrike" dirty="0">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4837667"/>
                  </a:ext>
                </a:extLst>
              </a:tr>
            </a:tbl>
          </a:graphicData>
        </a:graphic>
      </p:graphicFrame>
      <p:sp>
        <p:nvSpPr>
          <p:cNvPr id="9" name="Rectangle 8">
            <a:extLst>
              <a:ext uri="{FF2B5EF4-FFF2-40B4-BE49-F238E27FC236}">
                <a16:creationId xmlns:a16="http://schemas.microsoft.com/office/drawing/2014/main" id="{34BDE2CB-48E9-8840-882B-5EA69BD53FE1}"/>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109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1" name="Rectangle 2"/>
          <p:cNvSpPr>
            <a:spLocks noGrp="1" noChangeArrowheads="1"/>
          </p:cNvSpPr>
          <p:nvPr>
            <p:ph type="title"/>
          </p:nvPr>
        </p:nvSpPr>
        <p:spPr/>
        <p:txBody>
          <a:bodyPr>
            <a:normAutofit/>
          </a:bodyPr>
          <a:lstStyle/>
          <a:p>
            <a:pPr eaLnBrk="1" hangingPunct="1"/>
            <a:r>
              <a:rPr lang="en-US" dirty="0"/>
              <a:t>Personal Loans Market</a:t>
            </a:r>
            <a:br>
              <a:rPr lang="en-US" dirty="0"/>
            </a:br>
            <a:r>
              <a:rPr lang="en-US" dirty="0"/>
              <a:t>Non-Bank Owned Trust and Loan Cos</a:t>
            </a:r>
          </a:p>
        </p:txBody>
      </p:sp>
      <p:sp>
        <p:nvSpPr>
          <p:cNvPr id="831490" name="Slide Number Placeholder 4"/>
          <p:cNvSpPr>
            <a:spLocks noGrp="1"/>
          </p:cNvSpPr>
          <p:nvPr>
            <p:ph type="sldNum" sz="quarter" idx="12"/>
          </p:nvPr>
        </p:nvSpPr>
        <p:spPr>
          <a:noFill/>
          <a:ln>
            <a:miter lim="800000"/>
            <a:headEnd/>
            <a:tailEnd/>
          </a:ln>
        </p:spPr>
        <p:txBody>
          <a:bodyPr/>
          <a:lstStyle/>
          <a:p>
            <a:fld id="{B9CBBADE-884C-4E10-84F2-0C2F37A40E1E}" type="slidenum">
              <a:rPr lang="en-US" smtClean="0"/>
              <a:pPr/>
              <a:t>51</a:t>
            </a:fld>
            <a:endParaRPr lang="en-US"/>
          </a:p>
        </p:txBody>
      </p:sp>
      <p:sp>
        <p:nvSpPr>
          <p:cNvPr id="831492" name="TextBox 5"/>
          <p:cNvSpPr txBox="1">
            <a:spLocks noChangeArrowheads="1"/>
          </p:cNvSpPr>
          <p:nvPr/>
        </p:nvSpPr>
        <p:spPr bwMode="auto">
          <a:xfrm>
            <a:off x="6981825" y="457200"/>
            <a:ext cx="1552575" cy="276225"/>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7" name="Rectangle 6"/>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F507BBC4-8655-FC43-9F9B-C86E7F5678C9}"/>
              </a:ext>
            </a:extLst>
          </p:cNvPr>
          <p:cNvGraphicFramePr>
            <a:graphicFrameLocks noGrp="1"/>
          </p:cNvGraphicFramePr>
          <p:nvPr>
            <p:extLst>
              <p:ext uri="{D42A27DB-BD31-4B8C-83A1-F6EECF244321}">
                <p14:modId xmlns:p14="http://schemas.microsoft.com/office/powerpoint/2010/main" val="4111076392"/>
              </p:ext>
            </p:extLst>
          </p:nvPr>
        </p:nvGraphicFramePr>
        <p:xfrm>
          <a:off x="533400" y="1781174"/>
          <a:ext cx="6769101" cy="2028825"/>
        </p:xfrm>
        <a:graphic>
          <a:graphicData uri="http://schemas.openxmlformats.org/drawingml/2006/table">
            <a:tbl>
              <a:tblPr/>
              <a:tblGrid>
                <a:gridCol w="3351228">
                  <a:extLst>
                    <a:ext uri="{9D8B030D-6E8A-4147-A177-3AD203B41FA5}">
                      <a16:colId xmlns:a16="http://schemas.microsoft.com/office/drawing/2014/main" val="2141936908"/>
                    </a:ext>
                  </a:extLst>
                </a:gridCol>
                <a:gridCol w="1151985">
                  <a:extLst>
                    <a:ext uri="{9D8B030D-6E8A-4147-A177-3AD203B41FA5}">
                      <a16:colId xmlns:a16="http://schemas.microsoft.com/office/drawing/2014/main" val="2094413816"/>
                    </a:ext>
                  </a:extLst>
                </a:gridCol>
                <a:gridCol w="1132944">
                  <a:extLst>
                    <a:ext uri="{9D8B030D-6E8A-4147-A177-3AD203B41FA5}">
                      <a16:colId xmlns:a16="http://schemas.microsoft.com/office/drawing/2014/main" val="3071786994"/>
                    </a:ext>
                  </a:extLst>
                </a:gridCol>
                <a:gridCol w="1132944">
                  <a:extLst>
                    <a:ext uri="{9D8B030D-6E8A-4147-A177-3AD203B41FA5}">
                      <a16:colId xmlns:a16="http://schemas.microsoft.com/office/drawing/2014/main" val="3803551890"/>
                    </a:ext>
                  </a:extLst>
                </a:gridCol>
              </a:tblGrid>
              <a:tr h="203200">
                <a:tc rowSpan="3">
                  <a:txBody>
                    <a:bodyPr/>
                    <a:lstStyle/>
                    <a:p>
                      <a:pPr algn="l" fontAlgn="b"/>
                      <a:r>
                        <a:rPr lang="en-CA" sz="1200" b="1" i="0" u="none" strike="noStrike">
                          <a:effectLst/>
                          <a:latin typeface="Arial" panose="020B0604020202020204" pitchFamily="34" charset="0"/>
                        </a:rPr>
                        <a:t>Trust and Loan Companies</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CA" sz="1200" b="1" i="0" u="none" strike="noStrike">
                          <a:solidFill>
                            <a:srgbClr val="FFFFFF"/>
                          </a:solidFill>
                          <a:effectLst/>
                          <a:latin typeface="Arial" panose="020B0604020202020204" pitchFamily="34" charset="0"/>
                        </a:rPr>
                        <a:t>Personal Loans</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1723489"/>
                  </a:ext>
                </a:extLst>
              </a:tr>
              <a:tr h="200025">
                <a:tc vMerge="1">
                  <a:txBody>
                    <a:bodyPr/>
                    <a:lstStyle/>
                    <a:p>
                      <a:endParaRPr lang="en-US"/>
                    </a:p>
                  </a:txBody>
                  <a:tcPr/>
                </a:tc>
                <a:tc>
                  <a:txBody>
                    <a:bodyPr/>
                    <a:lstStyle/>
                    <a:p>
                      <a:pPr algn="ctr" fontAlgn="b"/>
                      <a:r>
                        <a:rPr lang="en-CA" sz="1200" b="1" i="0" u="none" strike="noStrike" dirty="0">
                          <a:effectLst/>
                          <a:latin typeface="Arial" panose="020B0604020202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solidFill>
                      <a:srgbClr val="FFFFFF"/>
                    </a:solidFill>
                  </a:tcPr>
                </a:tc>
                <a:tc rowSpan="2">
                  <a:txBody>
                    <a:bodyPr/>
                    <a:lstStyle/>
                    <a:p>
                      <a:pPr algn="ctr" fontAlgn="b"/>
                      <a:r>
                        <a:rPr lang="en-CA" sz="1200" b="1" i="0" u="none" strike="noStrike" dirty="0">
                          <a:effectLst/>
                          <a:latin typeface="Arial" panose="020B0604020202020204" pitchFamily="34" charset="0"/>
                        </a:rPr>
                        <a:t>5 Year CAGR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rowSpan="2">
                  <a:txBody>
                    <a:bodyPr/>
                    <a:lstStyle/>
                    <a:p>
                      <a:pPr algn="ctr" fontAlgn="b"/>
                      <a:r>
                        <a:rPr lang="en-CA" sz="1200" b="1" i="0" u="none" strike="noStrike">
                          <a:effectLst/>
                          <a:latin typeface="Arial" panose="020B0604020202020204" pitchFamily="34" charset="0"/>
                        </a:rPr>
                        <a:t>12 Month Growth %</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3238104"/>
                  </a:ext>
                </a:extLst>
              </a:tr>
              <a:tr h="431800">
                <a:tc vMerge="1">
                  <a:txBody>
                    <a:bodyPr/>
                    <a:lstStyle/>
                    <a:p>
                      <a:endParaRPr lang="en-US"/>
                    </a:p>
                  </a:txBody>
                  <a:tcPr/>
                </a:tc>
                <a:tc>
                  <a:txBody>
                    <a:bodyPr/>
                    <a:lstStyle/>
                    <a:p>
                      <a:pPr algn="ctr" fontAlgn="ctr"/>
                      <a:r>
                        <a:rPr lang="en-CA" sz="1200" b="1" i="0" u="none" strike="noStrike" dirty="0">
                          <a:effectLst/>
                          <a:latin typeface="Arial" panose="020B0604020202020204" pitchFamily="34" charset="0"/>
                        </a:rPr>
                        <a:t>Oct 31, 2019</a:t>
                      </a:r>
                    </a:p>
                  </a:txBody>
                  <a:tcPr marL="0"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26815255"/>
                  </a:ext>
                </a:extLst>
              </a:tr>
              <a:tr h="190500">
                <a:tc>
                  <a:txBody>
                    <a:bodyPr/>
                    <a:lstStyle/>
                    <a:p>
                      <a:pPr algn="l" fontAlgn="b"/>
                      <a:r>
                        <a:rPr lang="en-CA" sz="1200" b="0" i="0" u="none" strike="noStrike">
                          <a:solidFill>
                            <a:srgbClr val="000000"/>
                          </a:solidFill>
                          <a:effectLst/>
                          <a:latin typeface="Arial" panose="020B0604020202020204" pitchFamily="34" charset="0"/>
                        </a:rPr>
                        <a:t>Home Trust Company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755,234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6.7%</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5050191"/>
                  </a:ext>
                </a:extLst>
              </a:tr>
              <a:tr h="190500">
                <a:tc>
                  <a:txBody>
                    <a:bodyPr/>
                    <a:lstStyle/>
                    <a:p>
                      <a:pPr algn="l" fontAlgn="b"/>
                      <a:r>
                        <a:rPr lang="en-CA" sz="1200" b="0" i="0" u="none" strike="noStrike">
                          <a:solidFill>
                            <a:srgbClr val="000000"/>
                          </a:solidFill>
                          <a:effectLst/>
                          <a:latin typeface="Arial" panose="020B0604020202020204" pitchFamily="34" charset="0"/>
                        </a:rPr>
                        <a:t>Industrial Alliance Trust Inc</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88,245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effectLst/>
                          <a:latin typeface="Arial" panose="020B0604020202020204" pitchFamily="34" charset="0"/>
                        </a:rPr>
                        <a:t>-42.9%</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6839256"/>
                  </a:ext>
                </a:extLst>
              </a:tr>
              <a:tr h="203200">
                <a:tc>
                  <a:txBody>
                    <a:bodyPr/>
                    <a:lstStyle/>
                    <a:p>
                      <a:pPr algn="l" fontAlgn="b"/>
                      <a:r>
                        <a:rPr lang="en-CA" sz="1200" b="0" i="0" u="none" strike="noStrike">
                          <a:solidFill>
                            <a:srgbClr val="000000"/>
                          </a:solidFill>
                          <a:effectLst/>
                          <a:latin typeface="Arial" panose="020B0604020202020204" pitchFamily="34" charset="0"/>
                        </a:rPr>
                        <a:t>Peace Hills Trust Company</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13,375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9C0006"/>
                          </a:solidFill>
                          <a:effectLst/>
                          <a:latin typeface="Arial" panose="020B060402020202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200" b="0" i="0" u="none" strike="noStrike">
                          <a:solidFill>
                            <a:srgbClr val="9C0006"/>
                          </a:solidFill>
                          <a:effectLst/>
                          <a:latin typeface="Arial" panose="020B06040202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42694633"/>
                  </a:ext>
                </a:extLst>
              </a:tr>
              <a:tr h="203200">
                <a:tc>
                  <a:txBody>
                    <a:bodyPr/>
                    <a:lstStyle/>
                    <a:p>
                      <a:pPr algn="l" fontAlgn="b"/>
                      <a:r>
                        <a:rPr lang="en-CA" sz="1200" b="0" i="0" u="none" strike="noStrike">
                          <a:solidFill>
                            <a:srgbClr val="000000"/>
                          </a:solidFill>
                          <a:effectLst/>
                          <a:latin typeface="Arial" panose="020B0604020202020204" pitchFamily="34" charset="0"/>
                        </a:rPr>
                        <a:t>Peoples Trust Company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7,855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006100"/>
                          </a:solidFill>
                          <a:effectLst/>
                          <a:latin typeface="Arial" panose="020B0604020202020204" pitchFamily="34" charset="0"/>
                        </a:rPr>
                        <a:t>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200" b="0" i="0" u="none" strike="noStrike">
                          <a:solidFill>
                            <a:srgbClr val="006100"/>
                          </a:solidFill>
                          <a:effectLst/>
                          <a:latin typeface="Arial" panose="020B0604020202020204" pitchFamily="34" charset="0"/>
                        </a:rPr>
                        <a:t>19.5%</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94782324"/>
                  </a:ext>
                </a:extLst>
              </a:tr>
              <a:tr h="203200">
                <a:tc>
                  <a:txBody>
                    <a:bodyPr/>
                    <a:lstStyle/>
                    <a:p>
                      <a:pPr algn="l" fontAlgn="b"/>
                      <a:r>
                        <a:rPr lang="en-CA" sz="1200" b="0" i="0" u="none" strike="noStrike">
                          <a:solidFill>
                            <a:srgbClr val="000000"/>
                          </a:solidFill>
                          <a:effectLst/>
                          <a:latin typeface="Arial" panose="020B0604020202020204" pitchFamily="34" charset="0"/>
                        </a:rPr>
                        <a:t>League Savings Mortgage Company</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200" b="0" i="0" u="none" strike="noStrike">
                          <a:effectLst/>
                          <a:latin typeface="Arial" panose="020B0604020202020204" pitchFamily="34" charset="0"/>
                        </a:rPr>
                        <a:t>                 2,452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9C0006"/>
                          </a:solidFill>
                          <a:effectLst/>
                          <a:latin typeface="Arial" panose="020B0604020202020204" pitchFamily="34" charset="0"/>
                        </a:rPr>
                        <a:t>-20.3%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200" b="0" i="0" u="none" strike="noStrike">
                          <a:solidFill>
                            <a:srgbClr val="006100"/>
                          </a:solidFill>
                          <a:effectLst/>
                          <a:latin typeface="Arial" panose="020B0604020202020204" pitchFamily="34" charset="0"/>
                        </a:rPr>
                        <a:t>375.2%</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925601089"/>
                  </a:ext>
                </a:extLst>
              </a:tr>
              <a:tr h="203200">
                <a:tc>
                  <a:txBody>
                    <a:bodyPr/>
                    <a:lstStyle/>
                    <a:p>
                      <a:pPr algn="l" fontAlgn="b"/>
                      <a:r>
                        <a:rPr lang="en-CA" sz="1200" b="0" i="0" u="none" strike="noStrike">
                          <a:solidFill>
                            <a:srgbClr val="000000"/>
                          </a:solidFill>
                          <a:effectLst/>
                          <a:latin typeface="Arial" panose="020B0604020202020204" pitchFamily="34" charset="0"/>
                        </a:rPr>
                        <a:t>MCAN Mortgage Corporation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l" fontAlgn="b"/>
                      <a:r>
                        <a:rPr lang="en-CA" sz="1200" b="0" i="0" u="none" strike="noStrike">
                          <a:effectLst/>
                          <a:latin typeface="Arial" panose="020B0604020202020204" pitchFamily="34" charset="0"/>
                        </a:rPr>
                        <a:t>                    718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r" fontAlgn="b"/>
                      <a:r>
                        <a:rPr lang="en-CA" sz="1200" b="0" i="0" u="none" strike="noStrike">
                          <a:solidFill>
                            <a:srgbClr val="9C0006"/>
                          </a:solidFill>
                          <a:effectLst/>
                          <a:latin typeface="Arial" panose="020B0604020202020204" pitchFamily="34" charset="0"/>
                        </a:rPr>
                        <a:t>-11.9%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7CE"/>
                    </a:solidFill>
                  </a:tcPr>
                </a:tc>
                <a:tc>
                  <a:txBody>
                    <a:bodyPr/>
                    <a:lstStyle/>
                    <a:p>
                      <a:pPr algn="r" fontAlgn="b"/>
                      <a:r>
                        <a:rPr lang="en-CA" sz="1200" b="0" i="0" u="none" strike="noStrike" dirty="0">
                          <a:solidFill>
                            <a:srgbClr val="9C0006"/>
                          </a:solidFill>
                          <a:effectLst/>
                          <a:latin typeface="Arial" panose="020B0604020202020204" pitchFamily="34" charset="0"/>
                        </a:rPr>
                        <a:t>-29.9%</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7CE"/>
                    </a:solidFill>
                  </a:tcPr>
                </a:tc>
                <a:extLst>
                  <a:ext uri="{0D108BD9-81ED-4DB2-BD59-A6C34878D82A}">
                    <a16:rowId xmlns:a16="http://schemas.microsoft.com/office/drawing/2014/main" val="1508784195"/>
                  </a:ext>
                </a:extLst>
              </a:tr>
            </a:tbl>
          </a:graphicData>
        </a:graphic>
      </p:graphicFrame>
      <p:sp>
        <p:nvSpPr>
          <p:cNvPr id="8" name="Rectangle 7">
            <a:extLst>
              <a:ext uri="{FF2B5EF4-FFF2-40B4-BE49-F238E27FC236}">
                <a16:creationId xmlns:a16="http://schemas.microsoft.com/office/drawing/2014/main" id="{5A02EE44-0AC9-EF43-B8E9-F33524BDEAD7}"/>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9" name="Rectangle 2"/>
          <p:cNvSpPr>
            <a:spLocks noGrp="1" noChangeArrowheads="1"/>
          </p:cNvSpPr>
          <p:nvPr>
            <p:ph type="title"/>
          </p:nvPr>
        </p:nvSpPr>
        <p:spPr>
          <a:xfrm>
            <a:off x="860612" y="0"/>
            <a:ext cx="4572000" cy="1600200"/>
          </a:xfrm>
        </p:spPr>
        <p:txBody>
          <a:bodyPr>
            <a:normAutofit/>
          </a:bodyPr>
          <a:lstStyle/>
          <a:p>
            <a:pPr eaLnBrk="1" hangingPunct="1"/>
            <a:r>
              <a:rPr lang="en-US" dirty="0"/>
              <a:t>Personal Loans and Credit Card Share Change Summary</a:t>
            </a:r>
          </a:p>
        </p:txBody>
      </p:sp>
      <p:sp>
        <p:nvSpPr>
          <p:cNvPr id="833538" name="Slide Number Placeholder 4"/>
          <p:cNvSpPr>
            <a:spLocks noGrp="1"/>
          </p:cNvSpPr>
          <p:nvPr>
            <p:ph type="sldNum" sz="quarter" idx="12"/>
          </p:nvPr>
        </p:nvSpPr>
        <p:spPr>
          <a:noFill/>
          <a:ln>
            <a:miter lim="800000"/>
            <a:headEnd/>
            <a:tailEnd/>
          </a:ln>
        </p:spPr>
        <p:txBody>
          <a:bodyPr/>
          <a:lstStyle/>
          <a:p>
            <a:fld id="{5A337EE7-5C9D-4A59-921B-F446E9FB0E21}" type="slidenum">
              <a:rPr lang="en-US" smtClean="0"/>
              <a:pPr/>
              <a:t>52</a:t>
            </a:fld>
            <a:endParaRPr lang="en-US"/>
          </a:p>
        </p:txBody>
      </p:sp>
      <p:sp>
        <p:nvSpPr>
          <p:cNvPr id="8" name="TextBox 7"/>
          <p:cNvSpPr txBox="1"/>
          <p:nvPr/>
        </p:nvSpPr>
        <p:spPr>
          <a:xfrm>
            <a:off x="5362496" y="800100"/>
            <a:ext cx="3781504" cy="276999"/>
          </a:xfrm>
          <a:prstGeom prst="rect">
            <a:avLst/>
          </a:prstGeom>
          <a:noFill/>
        </p:spPr>
        <p:txBody>
          <a:bodyPr wrap="none" rtlCol="0">
            <a:spAutoFit/>
          </a:bodyPr>
          <a:lstStyle>
            <a:defPPr>
              <a:defRPr lang="en-US"/>
            </a:defPPr>
            <a:lvl1pPr algn="l" rtl="0" fontAlgn="base">
              <a:spcBef>
                <a:spcPct val="0"/>
              </a:spcBef>
              <a:spcAft>
                <a:spcPct val="0"/>
              </a:spcAft>
              <a:defRPr sz="1200" kern="1200">
                <a:solidFill>
                  <a:schemeClr val="tx1"/>
                </a:solidFill>
                <a:latin typeface="Verdana" pitchFamily="34" charset="0"/>
                <a:ea typeface="+mn-ea"/>
                <a:cs typeface="+mn-cs"/>
              </a:defRPr>
            </a:lvl1pPr>
            <a:lvl2pPr marL="457200" algn="l" rtl="0" fontAlgn="base">
              <a:spcBef>
                <a:spcPct val="0"/>
              </a:spcBef>
              <a:spcAft>
                <a:spcPct val="0"/>
              </a:spcAft>
              <a:defRPr sz="1200" kern="1200">
                <a:solidFill>
                  <a:schemeClr val="tx1"/>
                </a:solidFill>
                <a:latin typeface="Verdana" pitchFamily="34" charset="0"/>
                <a:ea typeface="+mn-ea"/>
                <a:cs typeface="+mn-cs"/>
              </a:defRPr>
            </a:lvl2pPr>
            <a:lvl3pPr marL="914400" algn="l" rtl="0" fontAlgn="base">
              <a:spcBef>
                <a:spcPct val="0"/>
              </a:spcBef>
              <a:spcAft>
                <a:spcPct val="0"/>
              </a:spcAft>
              <a:defRPr sz="1200" kern="1200">
                <a:solidFill>
                  <a:schemeClr val="tx1"/>
                </a:solidFill>
                <a:latin typeface="Verdana" pitchFamily="34" charset="0"/>
                <a:ea typeface="+mn-ea"/>
                <a:cs typeface="+mn-cs"/>
              </a:defRPr>
            </a:lvl3pPr>
            <a:lvl4pPr marL="1371600" algn="l" rtl="0" fontAlgn="base">
              <a:spcBef>
                <a:spcPct val="0"/>
              </a:spcBef>
              <a:spcAft>
                <a:spcPct val="0"/>
              </a:spcAft>
              <a:defRPr sz="1200" kern="1200">
                <a:solidFill>
                  <a:schemeClr val="tx1"/>
                </a:solidFill>
                <a:latin typeface="Verdana" pitchFamily="34" charset="0"/>
                <a:ea typeface="+mn-ea"/>
                <a:cs typeface="+mn-cs"/>
              </a:defRPr>
            </a:lvl4pPr>
            <a:lvl5pPr marL="1828800" algn="l" rtl="0" fontAlgn="base">
              <a:spcBef>
                <a:spcPct val="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Verdana" pitchFamily="34" charset="0"/>
                <a:ea typeface="+mn-ea"/>
                <a:cs typeface="+mn-cs"/>
              </a:defRPr>
            </a:lvl6pPr>
            <a:lvl7pPr marL="2743200" algn="l" defTabSz="914400" rtl="0" eaLnBrk="1" latinLnBrk="0" hangingPunct="1">
              <a:defRPr sz="1200" kern="1200">
                <a:solidFill>
                  <a:schemeClr val="tx1"/>
                </a:solidFill>
                <a:latin typeface="Verdana" pitchFamily="34" charset="0"/>
                <a:ea typeface="+mn-ea"/>
                <a:cs typeface="+mn-cs"/>
              </a:defRPr>
            </a:lvl7pPr>
            <a:lvl8pPr marL="3200400" algn="l" defTabSz="914400" rtl="0" eaLnBrk="1" latinLnBrk="0" hangingPunct="1">
              <a:defRPr sz="1200" kern="1200">
                <a:solidFill>
                  <a:schemeClr val="tx1"/>
                </a:solidFill>
                <a:latin typeface="Verdana" pitchFamily="34" charset="0"/>
                <a:ea typeface="+mn-ea"/>
                <a:cs typeface="+mn-cs"/>
              </a:defRPr>
            </a:lvl8pPr>
            <a:lvl9pPr marL="3657600" algn="l" defTabSz="914400" rtl="0" eaLnBrk="1" latinLnBrk="0" hangingPunct="1">
              <a:defRPr sz="1200" kern="1200">
                <a:solidFill>
                  <a:schemeClr val="tx1"/>
                </a:solidFill>
                <a:latin typeface="Verdana" pitchFamily="34" charset="0"/>
                <a:ea typeface="+mn-ea"/>
                <a:cs typeface="+mn-cs"/>
              </a:defRPr>
            </a:lvl9pPr>
          </a:lstStyle>
          <a:p>
            <a:r>
              <a:rPr lang="en-US" dirty="0">
                <a:solidFill>
                  <a:srgbClr val="7F7F7F"/>
                </a:solidFill>
              </a:rPr>
              <a:t>Sorted in order of 12-month changes in share.</a:t>
            </a:r>
          </a:p>
        </p:txBody>
      </p:sp>
      <p:sp>
        <p:nvSpPr>
          <p:cNvPr id="6" name="Rectangle 5"/>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AB2744-64E3-5F4D-BD31-E9419FFD85A0}"/>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0" name="Rectangle 9">
            <a:extLst>
              <a:ext uri="{FF2B5EF4-FFF2-40B4-BE49-F238E27FC236}">
                <a16:creationId xmlns:a16="http://schemas.microsoft.com/office/drawing/2014/main" id="{3B8FA026-E157-4847-8AA2-5F5E4F8E3890}"/>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B4D75A0-4A00-4085-A55D-B20F5B398539}"/>
              </a:ext>
            </a:extLst>
          </p:cNvPr>
          <p:cNvPicPr>
            <a:picLocks noChangeAspect="1"/>
          </p:cNvPicPr>
          <p:nvPr/>
        </p:nvPicPr>
        <p:blipFill>
          <a:blip r:embed="rId3"/>
          <a:stretch>
            <a:fillRect/>
          </a:stretch>
        </p:blipFill>
        <p:spPr>
          <a:xfrm>
            <a:off x="237203" y="1676400"/>
            <a:ext cx="4334795" cy="3688569"/>
          </a:xfrm>
          <a:prstGeom prst="rect">
            <a:avLst/>
          </a:prstGeom>
        </p:spPr>
      </p:pic>
      <p:graphicFrame>
        <p:nvGraphicFramePr>
          <p:cNvPr id="7" name="Table 6">
            <a:extLst>
              <a:ext uri="{FF2B5EF4-FFF2-40B4-BE49-F238E27FC236}">
                <a16:creationId xmlns:a16="http://schemas.microsoft.com/office/drawing/2014/main" id="{A81D9FF5-C101-D34A-AC82-75403A16F29E}"/>
              </a:ext>
            </a:extLst>
          </p:cNvPr>
          <p:cNvGraphicFramePr>
            <a:graphicFrameLocks noGrp="1"/>
          </p:cNvGraphicFramePr>
          <p:nvPr>
            <p:extLst>
              <p:ext uri="{D42A27DB-BD31-4B8C-83A1-F6EECF244321}">
                <p14:modId xmlns:p14="http://schemas.microsoft.com/office/powerpoint/2010/main" val="1461785647"/>
              </p:ext>
            </p:extLst>
          </p:nvPr>
        </p:nvGraphicFramePr>
        <p:xfrm>
          <a:off x="4616279" y="1667802"/>
          <a:ext cx="4486099" cy="4525964"/>
        </p:xfrm>
        <a:graphic>
          <a:graphicData uri="http://schemas.openxmlformats.org/drawingml/2006/table">
            <a:tbl>
              <a:tblPr/>
              <a:tblGrid>
                <a:gridCol w="1318218">
                  <a:extLst>
                    <a:ext uri="{9D8B030D-6E8A-4147-A177-3AD203B41FA5}">
                      <a16:colId xmlns:a16="http://schemas.microsoft.com/office/drawing/2014/main" val="78812916"/>
                    </a:ext>
                  </a:extLst>
                </a:gridCol>
                <a:gridCol w="881781">
                  <a:extLst>
                    <a:ext uri="{9D8B030D-6E8A-4147-A177-3AD203B41FA5}">
                      <a16:colId xmlns:a16="http://schemas.microsoft.com/office/drawing/2014/main" val="3251162183"/>
                    </a:ext>
                  </a:extLst>
                </a:gridCol>
                <a:gridCol w="653171">
                  <a:extLst>
                    <a:ext uri="{9D8B030D-6E8A-4147-A177-3AD203B41FA5}">
                      <a16:colId xmlns:a16="http://schemas.microsoft.com/office/drawing/2014/main" val="928175646"/>
                    </a:ext>
                  </a:extLst>
                </a:gridCol>
                <a:gridCol w="489879">
                  <a:extLst>
                    <a:ext uri="{9D8B030D-6E8A-4147-A177-3AD203B41FA5}">
                      <a16:colId xmlns:a16="http://schemas.microsoft.com/office/drawing/2014/main" val="1888925606"/>
                    </a:ext>
                  </a:extLst>
                </a:gridCol>
                <a:gridCol w="489879">
                  <a:extLst>
                    <a:ext uri="{9D8B030D-6E8A-4147-A177-3AD203B41FA5}">
                      <a16:colId xmlns:a16="http://schemas.microsoft.com/office/drawing/2014/main" val="2667664092"/>
                    </a:ext>
                  </a:extLst>
                </a:gridCol>
                <a:gridCol w="653171">
                  <a:extLst>
                    <a:ext uri="{9D8B030D-6E8A-4147-A177-3AD203B41FA5}">
                      <a16:colId xmlns:a16="http://schemas.microsoft.com/office/drawing/2014/main" val="3547920814"/>
                    </a:ext>
                  </a:extLst>
                </a:gridCol>
              </a:tblGrid>
              <a:tr h="178492">
                <a:tc gridSpan="6">
                  <a:txBody>
                    <a:bodyPr/>
                    <a:lstStyle/>
                    <a:p>
                      <a:pPr algn="ctr" fontAlgn="b"/>
                      <a:r>
                        <a:rPr lang="en-US" sz="900" b="1" i="0" u="none" strike="noStrike">
                          <a:solidFill>
                            <a:srgbClr val="FFFFFF"/>
                          </a:solidFill>
                          <a:effectLst/>
                          <a:latin typeface="Calibri" panose="020F0502020204030204" pitchFamily="34" charset="0"/>
                        </a:rPr>
                        <a:t>Direct Banks - Personal Loans Share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74078031"/>
                  </a:ext>
                </a:extLst>
              </a:tr>
              <a:tr h="178492">
                <a:tc gridSpan="6">
                  <a:txBody>
                    <a:bodyPr/>
                    <a:lstStyle/>
                    <a:p>
                      <a:pPr algn="ctr" fontAlgn="ctr"/>
                      <a:r>
                        <a:rPr lang="en-US" sz="900" b="1" i="0" u="none" strike="noStrike">
                          <a:solidFill>
                            <a:srgbClr val="FFFFFF"/>
                          </a:solidFill>
                          <a:effectLst/>
                          <a:latin typeface="Calibri" panose="020F0502020204030204" pitchFamily="34" charset="0"/>
                        </a:rPr>
                        <a:t>Feb-20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149477"/>
                  </a:ext>
                </a:extLst>
              </a:tr>
              <a:tr h="255839">
                <a:tc>
                  <a:txBody>
                    <a:bodyPr/>
                    <a:lstStyle/>
                    <a:p>
                      <a:pPr algn="l" fontAlgn="ctr"/>
                      <a:r>
                        <a:rPr lang="en-US" sz="700" b="1" i="0" u="none" strike="noStrike">
                          <a:effectLst/>
                          <a:latin typeface="Calibri" panose="020F0502020204030204" pitchFamily="34" charset="0"/>
                        </a:rPr>
                        <a:t>Bank</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Calibri" panose="020F0502020204030204" pitchFamily="34" charset="0"/>
                        </a:rPr>
                        <a:t> February 2019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Calibri" panose="020F0502020204030204" pitchFamily="34" charset="0"/>
                        </a:rPr>
                        <a:t> February 2019 %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60035095"/>
                  </a:ext>
                </a:extLst>
              </a:tr>
              <a:tr h="202291">
                <a:tc>
                  <a:txBody>
                    <a:bodyPr/>
                    <a:lstStyle/>
                    <a:p>
                      <a:pPr algn="l" fontAlgn="ctr"/>
                      <a:r>
                        <a:rPr lang="en-US" sz="700" b="0" i="0" u="none" strike="noStrike">
                          <a:effectLst/>
                          <a:latin typeface="Calibri" panose="020F0502020204030204" pitchFamily="34" charset="0"/>
                        </a:rPr>
                        <a:t>Community Trust</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48826166"/>
                  </a:ext>
                </a:extLst>
              </a:tr>
              <a:tr h="193366">
                <a:tc>
                  <a:txBody>
                    <a:bodyPr/>
                    <a:lstStyle/>
                    <a:p>
                      <a:pPr algn="l" fontAlgn="ctr"/>
                      <a:r>
                        <a:rPr lang="en-US" sz="700" b="0" i="0" u="none" strike="noStrike">
                          <a:effectLst/>
                          <a:latin typeface="Calibri" panose="020F0502020204030204" pitchFamily="34" charset="0"/>
                        </a:rPr>
                        <a:t>Motusbank</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18.8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6100"/>
                          </a:solidFill>
                          <a:effectLst/>
                          <a:latin typeface="Calibri" panose="020F0502020204030204" pitchFamily="34" charset="0"/>
                        </a:rPr>
                        <a:t>16.3%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3085327"/>
                  </a:ext>
                </a:extLst>
              </a:tr>
              <a:tr h="202291">
                <a:tc>
                  <a:txBody>
                    <a:bodyPr/>
                    <a:lstStyle/>
                    <a:p>
                      <a:pPr algn="l" fontAlgn="ctr"/>
                      <a:r>
                        <a:rPr lang="en-US" sz="700" b="0" i="0" u="none" strike="noStrike">
                          <a:effectLst/>
                          <a:latin typeface="Calibri" panose="020F0502020204030204" pitchFamily="34" charset="0"/>
                        </a:rPr>
                        <a:t>Peoples Trust</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8.0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6100"/>
                          </a:solidFill>
                          <a:effectLst/>
                          <a:latin typeface="Calibri" panose="020F0502020204030204" pitchFamily="34" charset="0"/>
                        </a:rPr>
                        <a:t>57.5%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solidFill>
                            <a:srgbClr val="006100"/>
                          </a:solidFill>
                          <a:effectLst/>
                          <a:latin typeface="Calibri" panose="020F0502020204030204" pitchFamily="34" charset="0"/>
                        </a:rPr>
                        <a:t>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710211575"/>
                  </a:ext>
                </a:extLst>
              </a:tr>
              <a:tr h="202291">
                <a:tc>
                  <a:txBody>
                    <a:bodyPr/>
                    <a:lstStyle/>
                    <a:p>
                      <a:pPr algn="l" fontAlgn="ctr"/>
                      <a:r>
                        <a:rPr lang="en-US" sz="700" b="0" i="0" u="none" strike="noStrike">
                          <a:effectLst/>
                          <a:latin typeface="Calibri" panose="020F0502020204030204" pitchFamily="34" charset="0"/>
                        </a:rPr>
                        <a:t>VersaBank</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725.0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6100"/>
                          </a:solidFill>
                          <a:effectLst/>
                          <a:latin typeface="Calibri" panose="020F0502020204030204" pitchFamily="34" charset="0"/>
                        </a:rPr>
                        <a:t>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solidFill>
                            <a:srgbClr val="006100"/>
                          </a:solidFill>
                          <a:effectLst/>
                          <a:latin typeface="Calibri" panose="020F0502020204030204" pitchFamily="34" charset="0"/>
                        </a:rPr>
                        <a:t>18.4%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solidFill>
                            <a:srgbClr val="006100"/>
                          </a:solidFill>
                          <a:effectLst/>
                          <a:latin typeface="Calibri" panose="020F0502020204030204" pitchFamily="34" charset="0"/>
                        </a:rPr>
                        <a:t>2012.8%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857738260"/>
                  </a:ext>
                </a:extLst>
              </a:tr>
              <a:tr h="202291">
                <a:tc>
                  <a:txBody>
                    <a:bodyPr/>
                    <a:lstStyle/>
                    <a:p>
                      <a:pPr algn="l" fontAlgn="ctr"/>
                      <a:r>
                        <a:rPr lang="en-US" sz="700" b="0" i="1" u="none" strike="noStrike">
                          <a:effectLst/>
                          <a:latin typeface="Calibri" panose="020F0502020204030204" pitchFamily="34" charset="0"/>
                        </a:rPr>
                        <a:t>Equitable Bank</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58.8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0.01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6100"/>
                          </a:solidFill>
                          <a:effectLst/>
                          <a:latin typeface="Calibri" panose="020F0502020204030204" pitchFamily="34" charset="0"/>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solidFill>
                            <a:srgbClr val="006100"/>
                          </a:solidFill>
                          <a:effectLst/>
                          <a:latin typeface="Calibri" panose="020F0502020204030204" pitchFamily="34" charset="0"/>
                        </a:rPr>
                        <a:t>18.4%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5147193"/>
                  </a:ext>
                </a:extLst>
              </a:tr>
              <a:tr h="202291">
                <a:tc>
                  <a:txBody>
                    <a:bodyPr/>
                    <a:lstStyle/>
                    <a:p>
                      <a:pPr algn="l" fontAlgn="ctr"/>
                      <a:r>
                        <a:rPr lang="en-US" sz="700" b="0" i="0" u="none" strike="noStrike">
                          <a:effectLst/>
                          <a:latin typeface="Calibri" panose="020F0502020204030204" pitchFamily="34" charset="0"/>
                        </a:rPr>
                        <a:t>Home Trust</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748.8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6100"/>
                          </a:solidFill>
                          <a:effectLst/>
                          <a:latin typeface="Calibri" panose="020F050202020403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solidFill>
                            <a:srgbClr val="006100"/>
                          </a:solidFill>
                          <a:effectLst/>
                          <a:latin typeface="Calibri" panose="020F0502020204030204" pitchFamily="34" charset="0"/>
                        </a:rPr>
                        <a:t>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solidFill>
                            <a:srgbClr val="006100"/>
                          </a:solidFill>
                          <a:effectLst/>
                          <a:latin typeface="Calibri" panose="020F0502020204030204" pitchFamily="34" charset="0"/>
                        </a:rPr>
                        <a:t>13.3%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663247063"/>
                  </a:ext>
                </a:extLst>
              </a:tr>
              <a:tr h="202291">
                <a:tc>
                  <a:txBody>
                    <a:bodyPr/>
                    <a:lstStyle/>
                    <a:p>
                      <a:pPr algn="l" fontAlgn="ctr"/>
                      <a:r>
                        <a:rPr lang="en-US" sz="700" b="0" i="0" u="none" strike="noStrike">
                          <a:effectLst/>
                          <a:latin typeface="Calibri" panose="020F0502020204030204" pitchFamily="34" charset="0"/>
                        </a:rPr>
                        <a:t>General Bank of Canada</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1,270.1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6100"/>
                          </a:solidFill>
                          <a:effectLst/>
                          <a:latin typeface="Calibri" panose="020F050202020403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solidFill>
                            <a:srgbClr val="006100"/>
                          </a:solidFill>
                          <a:effectLst/>
                          <a:latin typeface="Calibri" panose="020F0502020204030204" pitchFamily="34" charset="0"/>
                        </a:rPr>
                        <a:t>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solidFill>
                            <a:srgbClr val="006100"/>
                          </a:solidFill>
                          <a:effectLst/>
                          <a:latin typeface="Calibri" panose="020F0502020204030204" pitchFamily="34" charset="0"/>
                        </a:rPr>
                        <a:t>60.6%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904360528"/>
                  </a:ext>
                </a:extLst>
              </a:tr>
              <a:tr h="228470">
                <a:tc>
                  <a:txBody>
                    <a:bodyPr/>
                    <a:lstStyle/>
                    <a:p>
                      <a:pPr algn="l" fontAlgn="ctr"/>
                      <a:r>
                        <a:rPr lang="en-US" sz="700" b="0" i="0" u="none" strike="noStrike">
                          <a:effectLst/>
                          <a:latin typeface="Calibri" panose="020F0502020204030204" pitchFamily="34" charset="0"/>
                        </a:rPr>
                        <a:t>Tangerine (Included in Scotiabank)</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832.4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0.13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6100"/>
                          </a:solidFill>
                          <a:effectLst/>
                          <a:latin typeface="Calibri" panose="020F050202020403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solidFill>
                            <a:srgbClr val="0061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solidFill>
                            <a:srgbClr val="9C0006"/>
                          </a:solidFill>
                          <a:effectLst/>
                          <a:latin typeface="Calibri" panose="020F0502020204030204" pitchFamily="34" charset="0"/>
                        </a:rPr>
                        <a:t>-10.2%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121867734"/>
                  </a:ext>
                </a:extLst>
              </a:tr>
              <a:tr h="202291">
                <a:tc>
                  <a:txBody>
                    <a:bodyPr/>
                    <a:lstStyle/>
                    <a:p>
                      <a:pPr algn="l" fontAlgn="ctr"/>
                      <a:r>
                        <a:rPr lang="en-US" sz="700" b="0" i="0" u="none" strike="noStrike">
                          <a:effectLst/>
                          <a:latin typeface="Calibri" panose="020F0502020204030204" pitchFamily="34" charset="0"/>
                        </a:rPr>
                        <a:t>PC Financial </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3,297.1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0.52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9C0006"/>
                          </a:solidFill>
                          <a:effectLst/>
                          <a:latin typeface="Calibri" panose="020F0502020204030204"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700" b="0" i="0" u="none" strike="noStrike">
                          <a:solidFill>
                            <a:srgbClr val="006100"/>
                          </a:solidFill>
                          <a:effectLst/>
                          <a:latin typeface="Calibri" panose="020F0502020204030204" pitchFamily="34"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700" b="0" i="0" u="none" strike="noStrike">
                          <a:solidFill>
                            <a:srgbClr val="006100"/>
                          </a:solidFill>
                          <a:effectLst/>
                          <a:latin typeface="Calibri" panose="020F0502020204030204" pitchFamily="34"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967352495"/>
                  </a:ext>
                </a:extLst>
              </a:tr>
              <a:tr h="202291">
                <a:tc>
                  <a:txBody>
                    <a:bodyPr/>
                    <a:lstStyle/>
                    <a:p>
                      <a:pPr algn="l" fontAlgn="ctr"/>
                      <a:r>
                        <a:rPr lang="en-US" sz="700" b="0" i="0" u="none" strike="noStrike">
                          <a:effectLst/>
                          <a:latin typeface="Calibri" panose="020F0502020204030204" pitchFamily="34" charset="0"/>
                        </a:rPr>
                        <a:t>Canadian Tire</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5,569.5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0.88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3540752"/>
                  </a:ext>
                </a:extLst>
              </a:tr>
              <a:tr h="202291">
                <a:tc>
                  <a:txBody>
                    <a:bodyPr/>
                    <a:lstStyle/>
                    <a:p>
                      <a:pPr algn="l" fontAlgn="ctr"/>
                      <a:r>
                        <a:rPr lang="en-US" sz="700" b="0" i="0" u="none" strike="noStrike">
                          <a:effectLst/>
                          <a:latin typeface="Calibri" panose="020F0502020204030204" pitchFamily="34" charset="0"/>
                        </a:rPr>
                        <a:t>Bridgewater Bank</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0567485"/>
                  </a:ext>
                </a:extLst>
              </a:tr>
              <a:tr h="202291">
                <a:tc>
                  <a:txBody>
                    <a:bodyPr/>
                    <a:lstStyle/>
                    <a:p>
                      <a:pPr algn="l" fontAlgn="ctr"/>
                      <a:r>
                        <a:rPr lang="en-US" sz="700" b="0" i="0" u="none" strike="noStrike">
                          <a:effectLst/>
                          <a:latin typeface="Calibri" panose="020F0502020204030204" pitchFamily="34" charset="0"/>
                        </a:rPr>
                        <a:t>Manulife Bank</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18,216.6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2.89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9C0006"/>
                          </a:solidFill>
                          <a:effectLst/>
                          <a:latin typeface="Calibri" panose="020F0502020204030204" pitchFamily="34"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998115287"/>
                  </a:ext>
                </a:extLst>
              </a:tr>
              <a:tr h="202291">
                <a:tc>
                  <a:txBody>
                    <a:bodyPr/>
                    <a:lstStyle/>
                    <a:p>
                      <a:pPr algn="l" fontAlgn="ctr"/>
                      <a:r>
                        <a:rPr lang="en-US" sz="700" b="0" i="0" u="none" strike="noStrike">
                          <a:effectLst/>
                          <a:latin typeface="Calibri" panose="020F0502020204030204" pitchFamily="34" charset="0"/>
                        </a:rPr>
                        <a:t>Alterna Bank</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14.1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9C0006"/>
                          </a:solidFill>
                          <a:effectLst/>
                          <a:latin typeface="Calibri" panose="020F050202020403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700" b="0" i="0" u="none" strike="noStrike">
                          <a:solidFill>
                            <a:srgbClr val="9C0006"/>
                          </a:solidFill>
                          <a:effectLst/>
                          <a:latin typeface="Calibri" panose="020F0502020204030204" pitchFamily="34" charset="0"/>
                        </a:rPr>
                        <a:t>-12.6%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700" b="0" i="0" u="none" strike="noStrike">
                          <a:solidFill>
                            <a:srgbClr val="9C0006"/>
                          </a:solidFill>
                          <a:effectLst/>
                          <a:latin typeface="Calibri" panose="020F0502020204030204" pitchFamily="34" charset="0"/>
                        </a:rPr>
                        <a:t>-34.1%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632286712"/>
                  </a:ext>
                </a:extLst>
              </a:tr>
              <a:tr h="228470">
                <a:tc>
                  <a:txBody>
                    <a:bodyPr/>
                    <a:lstStyle/>
                    <a:p>
                      <a:pPr algn="l" fontAlgn="ctr"/>
                      <a:r>
                        <a:rPr lang="en-US" sz="700" b="0" i="0" u="none" strike="noStrike">
                          <a:effectLst/>
                          <a:latin typeface="Calibri" panose="020F0502020204030204" pitchFamily="34" charset="0"/>
                        </a:rPr>
                        <a:t> B2B Bank (Included in Laurentian)</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2,954.2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0.47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9C0006"/>
                          </a:solidFill>
                          <a:effectLs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700" b="0" i="0" u="none" strike="noStrike">
                          <a:solidFill>
                            <a:srgbClr val="9C0006"/>
                          </a:solidFill>
                          <a:effectLst/>
                          <a:latin typeface="Calibri" panose="020F0502020204030204" pitchFamily="34" charset="0"/>
                        </a:rPr>
                        <a:t>-16.7%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700" b="0" i="0" u="none" strike="noStrike">
                          <a:solidFill>
                            <a:srgbClr val="9C0006"/>
                          </a:solidFill>
                          <a:effectLst/>
                          <a:latin typeface="Calibri" panose="020F0502020204030204" pitchFamily="34" charset="0"/>
                        </a:rPr>
                        <a:t>-28.1%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511679777"/>
                  </a:ext>
                </a:extLst>
              </a:tr>
              <a:tr h="202291">
                <a:tc>
                  <a:txBody>
                    <a:bodyPr/>
                    <a:lstStyle/>
                    <a:p>
                      <a:pPr algn="l" fontAlgn="ctr"/>
                      <a:r>
                        <a:rPr lang="en-US" sz="700" b="0" i="0" u="none" strike="noStrike">
                          <a:effectLst/>
                          <a:latin typeface="Calibri" panose="020F0502020204030204" pitchFamily="34" charset="0"/>
                        </a:rPr>
                        <a:t>MCAN Mortgage Corporation</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9C0006"/>
                          </a:solidFill>
                          <a:effectLst/>
                          <a:latin typeface="Calibri" panose="020F0502020204030204" pitchFamily="34" charset="0"/>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700" b="0" i="0" u="none" strike="noStrike">
                          <a:solidFill>
                            <a:srgbClr val="9C0006"/>
                          </a:solidFill>
                          <a:effectLst/>
                          <a:latin typeface="Calibri" panose="020F0502020204030204" pitchFamily="34" charset="0"/>
                        </a:rPr>
                        <a:t>-64.3%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700" b="0"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80656717"/>
                  </a:ext>
                </a:extLst>
              </a:tr>
              <a:tr h="202291">
                <a:tc>
                  <a:txBody>
                    <a:bodyPr/>
                    <a:lstStyle/>
                    <a:p>
                      <a:pPr algn="l" fontAlgn="ctr"/>
                      <a:r>
                        <a:rPr lang="en-US" sz="700" b="0" i="0" u="none" strike="noStrike">
                          <a:effectLst/>
                          <a:latin typeface="Calibri" panose="020F0502020204030204" pitchFamily="34" charset="0"/>
                        </a:rPr>
                        <a:t>RFA Bank of Canada</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9C0006"/>
                          </a:solidFill>
                          <a:effectLst/>
                          <a:latin typeface="Calibri" panose="020F0502020204030204" pitchFamily="34" charset="0"/>
                        </a:rPr>
                        <a:t>-55.2%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700" b="0" i="0" u="none" strike="noStrike">
                          <a:solidFill>
                            <a:srgbClr val="9C0006"/>
                          </a:solidFill>
                          <a:effectLst/>
                          <a:latin typeface="Calibri" panose="020F0502020204030204" pitchFamily="34" charset="0"/>
                        </a:rPr>
                        <a:t>-77.5%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700" b="0"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3165380"/>
                  </a:ext>
                </a:extLst>
              </a:tr>
              <a:tr h="228470">
                <a:tc>
                  <a:txBody>
                    <a:bodyPr/>
                    <a:lstStyle/>
                    <a:p>
                      <a:pPr algn="l" fontAlgn="ctr"/>
                      <a:r>
                        <a:rPr lang="en-US" sz="700" b="0" i="0" u="none" strike="noStrike">
                          <a:effectLst/>
                          <a:latin typeface="Calibri" panose="020F0502020204030204" pitchFamily="34" charset="0"/>
                        </a:rPr>
                        <a:t>ADS Canadian Bank (Included in Scotiabank)</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effectLst/>
                          <a:latin typeface="Calibri" panose="020F0502020204030204" pitchFamily="34" charset="0"/>
                        </a:rPr>
                        <a:t>                  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9C0006"/>
                          </a:solidFill>
                          <a:effectLst/>
                          <a:latin typeface="Calibri" panose="020F0502020204030204" pitchFamily="34" charset="0"/>
                        </a:rPr>
                        <a:t>-21.4%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700" b="0" i="0" u="none" strike="noStrike">
                          <a:solidFill>
                            <a:srgbClr val="9C0006"/>
                          </a:solidFill>
                          <a:effectLst/>
                          <a:latin typeface="Calibri" panose="020F0502020204030204" pitchFamily="34" charset="0"/>
                        </a:rPr>
                        <a:t>-79.6%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700" b="0" i="0" u="none" strike="noStrike">
                          <a:solidFill>
                            <a:srgbClr val="9C0006"/>
                          </a:solidFill>
                          <a:effectLst/>
                          <a:latin typeface="Calibri" panose="020F0502020204030204" pitchFamily="34" charset="0"/>
                        </a:rPr>
                        <a:t>-99.2%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465741438"/>
                  </a:ext>
                </a:extLst>
              </a:tr>
              <a:tr h="202291">
                <a:tc>
                  <a:txBody>
                    <a:bodyPr/>
                    <a:lstStyle/>
                    <a:p>
                      <a:pPr algn="l" fontAlgn="ctr"/>
                      <a:r>
                        <a:rPr lang="en-US" sz="700" b="1" i="0" u="none" strike="noStrike">
                          <a:effectLst/>
                          <a:latin typeface="Calibri" panose="020F0502020204030204" pitchFamily="34" charset="0"/>
                        </a:rPr>
                        <a:t>Total Direct Banks</a:t>
                      </a:r>
                    </a:p>
                  </a:txBody>
                  <a:tcPr marL="80321"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Calibri" panose="020F0502020204030204" pitchFamily="34" charset="0"/>
                        </a:rPr>
                        <a:t>                    33,715.5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Calibri" panose="020F0502020204030204" pitchFamily="34" charset="0"/>
                        </a:rPr>
                        <a:t>                  5.35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Calibri" panose="020F050202020403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40760590"/>
                  </a:ext>
                </a:extLst>
              </a:tr>
              <a:tr h="202291">
                <a:tc gridSpan="6">
                  <a:txBody>
                    <a:bodyPr/>
                    <a:lstStyle/>
                    <a:p>
                      <a:pPr algn="ctr" fontAlgn="ctr"/>
                      <a:r>
                        <a:rPr lang="en-US" sz="700" b="0" i="0" u="none" strike="noStrike" dirty="0">
                          <a:effectLst/>
                          <a:latin typeface="Calibri" panose="020F0502020204030204" pitchFamily="34" charset="0"/>
                        </a:rPr>
                        <a:t>Highlights represent +/- 1%, 3% and 10% BP for 3, 12 and 60 </a:t>
                      </a:r>
                      <a:r>
                        <a:rPr lang="en-US" sz="700" b="0" i="0" u="none" strike="noStrike" dirty="0" err="1">
                          <a:effectLst/>
                          <a:latin typeface="Calibri" panose="020F0502020204030204" pitchFamily="34" charset="0"/>
                        </a:rPr>
                        <a:t>Mos</a:t>
                      </a:r>
                      <a:r>
                        <a:rPr lang="en-US" sz="700" b="0" i="0" u="none" strike="noStrike" dirty="0">
                          <a:effectLst/>
                          <a:latin typeface="Calibri" panose="020F0502020204030204" pitchFamily="34" charset="0"/>
                        </a:rPr>
                        <a:t> respectively.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1634214"/>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00000000-0008-0000-0500-000016000000}"/>
              </a:ext>
            </a:extLst>
          </p:cNvPr>
          <p:cNvGraphicFramePr>
            <a:graphicFrameLocks/>
          </p:cNvGraphicFramePr>
          <p:nvPr>
            <p:extLst>
              <p:ext uri="{D42A27DB-BD31-4B8C-83A1-F6EECF244321}">
                <p14:modId xmlns:p14="http://schemas.microsoft.com/office/powerpoint/2010/main" val="2653617231"/>
              </p:ext>
            </p:extLst>
          </p:nvPr>
        </p:nvGraphicFramePr>
        <p:xfrm>
          <a:off x="84583" y="1649594"/>
          <a:ext cx="4563617" cy="444640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rmAutofit/>
          </a:bodyPr>
          <a:lstStyle/>
          <a:p>
            <a:r>
              <a:rPr lang="en-US" dirty="0"/>
              <a:t>Personal Loan and Credit Card Share Changes</a:t>
            </a:r>
            <a:br>
              <a:rPr lang="en-US" dirty="0"/>
            </a:br>
            <a:r>
              <a:rPr lang="en-US" dirty="0"/>
              <a:t>Large Full-Service Banks</a:t>
            </a:r>
            <a:endParaRPr lang="en-CA" dirty="0"/>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53</a:t>
            </a:fld>
            <a:endParaRPr lang="en-US"/>
          </a:p>
        </p:txBody>
      </p:sp>
      <p:pic>
        <p:nvPicPr>
          <p:cNvPr id="9" name="Picture 8"/>
          <p:cNvPicPr>
            <a:picLocks noChangeAspect="1"/>
          </p:cNvPicPr>
          <p:nvPr/>
        </p:nvPicPr>
        <p:blipFill>
          <a:blip r:embed="rId4"/>
          <a:stretch>
            <a:fillRect/>
          </a:stretch>
        </p:blipFill>
        <p:spPr>
          <a:xfrm>
            <a:off x="3317958" y="2372939"/>
            <a:ext cx="353599" cy="323116"/>
          </a:xfrm>
          <a:prstGeom prst="rect">
            <a:avLst/>
          </a:prstGeom>
        </p:spPr>
      </p:pic>
      <p:pic>
        <p:nvPicPr>
          <p:cNvPr id="16" name="Picture 15"/>
          <p:cNvPicPr>
            <a:picLocks noChangeAspect="1"/>
          </p:cNvPicPr>
          <p:nvPr/>
        </p:nvPicPr>
        <p:blipFill>
          <a:blip r:embed="rId5"/>
          <a:stretch>
            <a:fillRect/>
          </a:stretch>
        </p:blipFill>
        <p:spPr>
          <a:xfrm>
            <a:off x="3346704" y="5221682"/>
            <a:ext cx="261377" cy="278461"/>
          </a:xfrm>
          <a:prstGeom prst="rect">
            <a:avLst/>
          </a:prstGeom>
        </p:spPr>
      </p:pic>
      <p:pic>
        <p:nvPicPr>
          <p:cNvPr id="14" name="Picture 13">
            <a:extLst>
              <a:ext uri="{FF2B5EF4-FFF2-40B4-BE49-F238E27FC236}">
                <a16:creationId xmlns:a16="http://schemas.microsoft.com/office/drawing/2014/main" id="{F04E85A3-9091-4BD1-8F78-48C43F618D28}"/>
              </a:ext>
            </a:extLst>
          </p:cNvPr>
          <p:cNvPicPr>
            <a:picLocks noChangeAspect="1"/>
          </p:cNvPicPr>
          <p:nvPr/>
        </p:nvPicPr>
        <p:blipFill>
          <a:blip r:embed="rId6"/>
          <a:stretch>
            <a:fillRect/>
          </a:stretch>
        </p:blipFill>
        <p:spPr>
          <a:xfrm>
            <a:off x="3346704" y="2819400"/>
            <a:ext cx="296105" cy="303155"/>
          </a:xfrm>
          <a:prstGeom prst="rect">
            <a:avLst/>
          </a:prstGeom>
        </p:spPr>
      </p:pic>
      <p:pic>
        <p:nvPicPr>
          <p:cNvPr id="17" name="Picture 16">
            <a:extLst>
              <a:ext uri="{FF2B5EF4-FFF2-40B4-BE49-F238E27FC236}">
                <a16:creationId xmlns:a16="http://schemas.microsoft.com/office/drawing/2014/main" id="{9FDB2D5C-151A-4686-8B2B-74E06C21F012}"/>
              </a:ext>
            </a:extLst>
          </p:cNvPr>
          <p:cNvPicPr>
            <a:picLocks noChangeAspect="1"/>
          </p:cNvPicPr>
          <p:nvPr/>
        </p:nvPicPr>
        <p:blipFill>
          <a:blip r:embed="rId7"/>
          <a:stretch>
            <a:fillRect/>
          </a:stretch>
        </p:blipFill>
        <p:spPr>
          <a:xfrm>
            <a:off x="3346704" y="3931061"/>
            <a:ext cx="296024" cy="269711"/>
          </a:xfrm>
          <a:prstGeom prst="rect">
            <a:avLst/>
          </a:prstGeom>
        </p:spPr>
      </p:pic>
      <p:pic>
        <p:nvPicPr>
          <p:cNvPr id="18" name="Picture 17">
            <a:extLst>
              <a:ext uri="{FF2B5EF4-FFF2-40B4-BE49-F238E27FC236}">
                <a16:creationId xmlns:a16="http://schemas.microsoft.com/office/drawing/2014/main" id="{303B1628-5D4C-450F-9950-526C161643B4}"/>
              </a:ext>
            </a:extLst>
          </p:cNvPr>
          <p:cNvPicPr>
            <a:picLocks noChangeAspect="1"/>
          </p:cNvPicPr>
          <p:nvPr/>
        </p:nvPicPr>
        <p:blipFill>
          <a:blip r:embed="rId8"/>
          <a:stretch>
            <a:fillRect/>
          </a:stretch>
        </p:blipFill>
        <p:spPr>
          <a:xfrm>
            <a:off x="3332950" y="4250166"/>
            <a:ext cx="262151" cy="268247"/>
          </a:xfrm>
          <a:prstGeom prst="rect">
            <a:avLst/>
          </a:prstGeom>
        </p:spPr>
      </p:pic>
      <p:pic>
        <p:nvPicPr>
          <p:cNvPr id="19" name="Picture 18">
            <a:extLst>
              <a:ext uri="{FF2B5EF4-FFF2-40B4-BE49-F238E27FC236}">
                <a16:creationId xmlns:a16="http://schemas.microsoft.com/office/drawing/2014/main" id="{E094CDFD-E067-454B-9E46-A58F459ACDEC}"/>
              </a:ext>
            </a:extLst>
          </p:cNvPr>
          <p:cNvPicPr>
            <a:picLocks noChangeAspect="1"/>
          </p:cNvPicPr>
          <p:nvPr/>
        </p:nvPicPr>
        <p:blipFill>
          <a:blip r:embed="rId9"/>
          <a:stretch>
            <a:fillRect/>
          </a:stretch>
        </p:blipFill>
        <p:spPr>
          <a:xfrm>
            <a:off x="3346704" y="4859682"/>
            <a:ext cx="323616" cy="299192"/>
          </a:xfrm>
          <a:prstGeom prst="rect">
            <a:avLst/>
          </a:prstGeom>
        </p:spPr>
      </p:pic>
      <p:sp>
        <p:nvSpPr>
          <p:cNvPr id="15" name="TextBox 14">
            <a:extLst>
              <a:ext uri="{FF2B5EF4-FFF2-40B4-BE49-F238E27FC236}">
                <a16:creationId xmlns:a16="http://schemas.microsoft.com/office/drawing/2014/main" id="{F929CC2E-F779-8F4E-AC66-8D0BC5F90CA3}"/>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3" name="Picture 2">
            <a:extLst>
              <a:ext uri="{FF2B5EF4-FFF2-40B4-BE49-F238E27FC236}">
                <a16:creationId xmlns:a16="http://schemas.microsoft.com/office/drawing/2014/main" id="{01302CCF-07B5-4651-B602-BE73E09C5BA5}"/>
              </a:ext>
            </a:extLst>
          </p:cNvPr>
          <p:cNvPicPr>
            <a:picLocks noChangeAspect="1"/>
          </p:cNvPicPr>
          <p:nvPr/>
        </p:nvPicPr>
        <p:blipFill>
          <a:blip r:embed="rId10"/>
          <a:stretch>
            <a:fillRect/>
          </a:stretch>
        </p:blipFill>
        <p:spPr>
          <a:xfrm>
            <a:off x="4688552" y="3864072"/>
            <a:ext cx="4226848" cy="2308128"/>
          </a:xfrm>
          <a:prstGeom prst="rect">
            <a:avLst/>
          </a:prstGeom>
        </p:spPr>
      </p:pic>
    </p:spTree>
    <p:extLst>
      <p:ext uri="{BB962C8B-B14F-4D97-AF65-F5344CB8AC3E}">
        <p14:creationId xmlns:p14="http://schemas.microsoft.com/office/powerpoint/2010/main" val="3561380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00000000-0008-0000-0500-000017000000}"/>
              </a:ext>
            </a:extLst>
          </p:cNvPr>
          <p:cNvGraphicFramePr>
            <a:graphicFrameLocks/>
          </p:cNvGraphicFramePr>
          <p:nvPr>
            <p:extLst>
              <p:ext uri="{D42A27DB-BD31-4B8C-83A1-F6EECF244321}">
                <p14:modId xmlns:p14="http://schemas.microsoft.com/office/powerpoint/2010/main" val="3236700970"/>
              </p:ext>
            </p:extLst>
          </p:nvPr>
        </p:nvGraphicFramePr>
        <p:xfrm>
          <a:off x="0" y="1632903"/>
          <a:ext cx="4572000" cy="454357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rmAutofit/>
          </a:bodyPr>
          <a:lstStyle/>
          <a:p>
            <a:r>
              <a:rPr lang="en-US" dirty="0"/>
              <a:t>Personal Loan and Credit Card </a:t>
            </a:r>
            <a:r>
              <a:rPr lang="en-CA" dirty="0"/>
              <a:t> Share Changes</a:t>
            </a:r>
            <a:br>
              <a:rPr lang="en-CA" dirty="0"/>
            </a:br>
            <a:r>
              <a:rPr lang="en-CA" dirty="0"/>
              <a:t>Smaller Full-Service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54</a:t>
            </a:fld>
            <a:endParaRPr lang="en-US"/>
          </a:p>
        </p:txBody>
      </p:sp>
      <p:pic>
        <p:nvPicPr>
          <p:cNvPr id="12" name="Picture 11" descr="Tangerine.pdf"/>
          <p:cNvPicPr>
            <a:picLocks noChangeAspect="1"/>
          </p:cNvPicPr>
          <p:nvPr/>
        </p:nvPicPr>
        <p:blipFill rotWithShape="1">
          <a:blip r:embed="rId4"/>
          <a:srcRect/>
          <a:stretch/>
        </p:blipFill>
        <p:spPr>
          <a:xfrm>
            <a:off x="3048000" y="4733648"/>
            <a:ext cx="813245" cy="217844"/>
          </a:xfrm>
          <a:prstGeom prst="rect">
            <a:avLst/>
          </a:prstGeom>
        </p:spPr>
      </p:pic>
      <p:pic>
        <p:nvPicPr>
          <p:cNvPr id="15" name="Picture 14" descr="Tangerine.pdf"/>
          <p:cNvPicPr>
            <a:picLocks noChangeAspect="1"/>
          </p:cNvPicPr>
          <p:nvPr/>
        </p:nvPicPr>
        <p:blipFill rotWithShape="1">
          <a:blip r:embed="rId4"/>
          <a:srcRect/>
          <a:stretch/>
        </p:blipFill>
        <p:spPr>
          <a:xfrm>
            <a:off x="6197155" y="5116156"/>
            <a:ext cx="813245" cy="217844"/>
          </a:xfrm>
          <a:prstGeom prst="rect">
            <a:avLst/>
          </a:prstGeom>
        </p:spPr>
      </p:pic>
      <p:pic>
        <p:nvPicPr>
          <p:cNvPr id="10" name="Picture 9"/>
          <p:cNvPicPr>
            <a:picLocks noChangeAspect="1"/>
          </p:cNvPicPr>
          <p:nvPr/>
        </p:nvPicPr>
        <p:blipFill>
          <a:blip r:embed="rId5"/>
          <a:stretch>
            <a:fillRect/>
          </a:stretch>
        </p:blipFill>
        <p:spPr>
          <a:xfrm>
            <a:off x="3272877" y="4027347"/>
            <a:ext cx="682811" cy="225572"/>
          </a:xfrm>
          <a:prstGeom prst="rect">
            <a:avLst/>
          </a:prstGeom>
        </p:spPr>
      </p:pic>
      <p:pic>
        <p:nvPicPr>
          <p:cNvPr id="11" name="Picture 10"/>
          <p:cNvPicPr>
            <a:picLocks noChangeAspect="1"/>
          </p:cNvPicPr>
          <p:nvPr/>
        </p:nvPicPr>
        <p:blipFill>
          <a:blip r:embed="rId6"/>
          <a:stretch>
            <a:fillRect/>
          </a:stretch>
        </p:blipFill>
        <p:spPr>
          <a:xfrm>
            <a:off x="3268370" y="2934234"/>
            <a:ext cx="292633" cy="268247"/>
          </a:xfrm>
          <a:prstGeom prst="rect">
            <a:avLst/>
          </a:prstGeom>
        </p:spPr>
      </p:pic>
      <p:pic>
        <p:nvPicPr>
          <p:cNvPr id="14" name="Picture 13"/>
          <p:cNvPicPr>
            <a:picLocks noChangeAspect="1"/>
          </p:cNvPicPr>
          <p:nvPr/>
        </p:nvPicPr>
        <p:blipFill>
          <a:blip r:embed="rId7"/>
          <a:stretch>
            <a:fillRect/>
          </a:stretch>
        </p:blipFill>
        <p:spPr>
          <a:xfrm>
            <a:off x="3266421" y="2679333"/>
            <a:ext cx="447430" cy="220809"/>
          </a:xfrm>
          <a:prstGeom prst="rect">
            <a:avLst/>
          </a:prstGeom>
        </p:spPr>
      </p:pic>
      <p:pic>
        <p:nvPicPr>
          <p:cNvPr id="18" name="Picture 17">
            <a:extLst>
              <a:ext uri="{FF2B5EF4-FFF2-40B4-BE49-F238E27FC236}">
                <a16:creationId xmlns:a16="http://schemas.microsoft.com/office/drawing/2014/main" id="{E262CB6F-CB60-B04A-852F-63B48C7D13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59977" y="3234925"/>
            <a:ext cx="360059" cy="311694"/>
          </a:xfrm>
          <a:prstGeom prst="rect">
            <a:avLst/>
          </a:prstGeom>
        </p:spPr>
      </p:pic>
      <p:pic>
        <p:nvPicPr>
          <p:cNvPr id="19" name="Picture 26" descr="icici logo">
            <a:extLst>
              <a:ext uri="{FF2B5EF4-FFF2-40B4-BE49-F238E27FC236}">
                <a16:creationId xmlns:a16="http://schemas.microsoft.com/office/drawing/2014/main" id="{14D6908D-834D-1141-8A49-E0200D5DAC2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72877" y="3617818"/>
            <a:ext cx="228600" cy="286871"/>
          </a:xfrm>
          <a:prstGeom prst="rect">
            <a:avLst/>
          </a:prstGeom>
          <a:noFill/>
          <a:ln w="9525">
            <a:noFill/>
            <a:miter lim="800000"/>
            <a:headEnd/>
            <a:tailEnd/>
          </a:ln>
        </p:spPr>
      </p:pic>
      <p:sp>
        <p:nvSpPr>
          <p:cNvPr id="20" name="TextBox 19">
            <a:extLst>
              <a:ext uri="{FF2B5EF4-FFF2-40B4-BE49-F238E27FC236}">
                <a16:creationId xmlns:a16="http://schemas.microsoft.com/office/drawing/2014/main" id="{E8E57ECD-5B48-4E41-A432-B9E8C78A0D94}"/>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3" name="Picture 2">
            <a:extLst>
              <a:ext uri="{FF2B5EF4-FFF2-40B4-BE49-F238E27FC236}">
                <a16:creationId xmlns:a16="http://schemas.microsoft.com/office/drawing/2014/main" id="{ECF6CF92-9C84-4A59-9BBE-95F62EDD949F}"/>
              </a:ext>
            </a:extLst>
          </p:cNvPr>
          <p:cNvPicPr>
            <a:picLocks noChangeAspect="1"/>
          </p:cNvPicPr>
          <p:nvPr/>
        </p:nvPicPr>
        <p:blipFill>
          <a:blip r:embed="rId10"/>
          <a:stretch>
            <a:fillRect/>
          </a:stretch>
        </p:blipFill>
        <p:spPr>
          <a:xfrm>
            <a:off x="4669583" y="4050010"/>
            <a:ext cx="4245817" cy="2126465"/>
          </a:xfrm>
          <a:prstGeom prst="rect">
            <a:avLst/>
          </a:prstGeom>
        </p:spPr>
      </p:pic>
    </p:spTree>
    <p:extLst>
      <p:ext uri="{BB962C8B-B14F-4D97-AF65-F5344CB8AC3E}">
        <p14:creationId xmlns:p14="http://schemas.microsoft.com/office/powerpoint/2010/main" val="3842374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0000000-0008-0000-0500-000036000000}"/>
              </a:ext>
            </a:extLst>
          </p:cNvPr>
          <p:cNvGraphicFramePr>
            <a:graphicFrameLocks/>
          </p:cNvGraphicFramePr>
          <p:nvPr>
            <p:extLst>
              <p:ext uri="{D42A27DB-BD31-4B8C-83A1-F6EECF244321}">
                <p14:modId xmlns:p14="http://schemas.microsoft.com/office/powerpoint/2010/main" val="857406649"/>
              </p:ext>
            </p:extLst>
          </p:nvPr>
        </p:nvGraphicFramePr>
        <p:xfrm>
          <a:off x="152400" y="1633728"/>
          <a:ext cx="4267200" cy="453847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rmAutofit/>
          </a:bodyPr>
          <a:lstStyle/>
          <a:p>
            <a:r>
              <a:rPr lang="en-CA" dirty="0"/>
              <a:t>Personal Loan and Credit Card Share Changes</a:t>
            </a:r>
            <a:br>
              <a:rPr lang="en-CA" dirty="0"/>
            </a:br>
            <a:r>
              <a:rPr lang="en-CA" dirty="0"/>
              <a:t>Larger Direct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55</a:t>
            </a:fld>
            <a:endParaRPr lang="en-US"/>
          </a:p>
        </p:txBody>
      </p:sp>
      <p:pic>
        <p:nvPicPr>
          <p:cNvPr id="19" name="Picture 10" descr="Home Trus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29018" y="4270004"/>
            <a:ext cx="661171" cy="211208"/>
          </a:xfrm>
          <a:prstGeom prst="rect">
            <a:avLst/>
          </a:prstGeom>
          <a:noFill/>
          <a:ln w="3175">
            <a:solidFill>
              <a:srgbClr val="000000"/>
            </a:solidFill>
            <a:miter lim="800000"/>
            <a:headEnd/>
            <a:tailEnd/>
          </a:ln>
        </p:spPr>
      </p:pic>
      <p:pic>
        <p:nvPicPr>
          <p:cNvPr id="2" name="Picture 1"/>
          <p:cNvPicPr>
            <a:picLocks noChangeAspect="1"/>
          </p:cNvPicPr>
          <p:nvPr/>
        </p:nvPicPr>
        <p:blipFill>
          <a:blip r:embed="rId5"/>
          <a:stretch>
            <a:fillRect/>
          </a:stretch>
        </p:blipFill>
        <p:spPr>
          <a:xfrm>
            <a:off x="3229018" y="4565177"/>
            <a:ext cx="278570" cy="26604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9018" y="5132464"/>
            <a:ext cx="647700" cy="211207"/>
          </a:xfrm>
          <a:prstGeom prst="rect">
            <a:avLst/>
          </a:prstGeom>
        </p:spPr>
      </p:pic>
      <p:pic>
        <p:nvPicPr>
          <p:cNvPr id="22" name="Picture 21"/>
          <p:cNvPicPr>
            <a:picLocks noChangeAspect="1"/>
          </p:cNvPicPr>
          <p:nvPr/>
        </p:nvPicPr>
        <p:blipFill>
          <a:blip r:embed="rId7"/>
          <a:stretch>
            <a:fillRect/>
          </a:stretch>
        </p:blipFill>
        <p:spPr>
          <a:xfrm>
            <a:off x="3229018" y="3352800"/>
            <a:ext cx="252406" cy="266049"/>
          </a:xfrm>
          <a:prstGeom prst="rect">
            <a:avLst/>
          </a:prstGeom>
        </p:spPr>
      </p:pic>
      <p:pic>
        <p:nvPicPr>
          <p:cNvPr id="20" name="Picture 19">
            <a:extLst>
              <a:ext uri="{FF2B5EF4-FFF2-40B4-BE49-F238E27FC236}">
                <a16:creationId xmlns:a16="http://schemas.microsoft.com/office/drawing/2014/main" id="{B86981A1-A12E-4247-AC5C-CB65EBF43BDF}"/>
              </a:ext>
            </a:extLst>
          </p:cNvPr>
          <p:cNvPicPr>
            <a:picLocks noChangeAspect="1"/>
          </p:cNvPicPr>
          <p:nvPr/>
        </p:nvPicPr>
        <p:blipFill>
          <a:blip r:embed="rId8"/>
          <a:stretch>
            <a:fillRect/>
          </a:stretch>
        </p:blipFill>
        <p:spPr>
          <a:xfrm>
            <a:off x="3221025" y="2649220"/>
            <a:ext cx="762066" cy="188992"/>
          </a:xfrm>
          <a:prstGeom prst="rect">
            <a:avLst/>
          </a:prstGeom>
        </p:spPr>
      </p:pic>
      <p:pic>
        <p:nvPicPr>
          <p:cNvPr id="21" name="Picture 51" descr="Canadian Tire Logo">
            <a:extLst>
              <a:ext uri="{FF2B5EF4-FFF2-40B4-BE49-F238E27FC236}">
                <a16:creationId xmlns:a16="http://schemas.microsoft.com/office/drawing/2014/main" id="{48A8F091-ABB4-5442-AC06-B9420FAAF1A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29018" y="3930286"/>
            <a:ext cx="362037" cy="281584"/>
          </a:xfrm>
          <a:prstGeom prst="rect">
            <a:avLst/>
          </a:prstGeom>
          <a:noFill/>
          <a:ln w="9525">
            <a:noFill/>
            <a:miter lim="800000"/>
            <a:headEnd/>
            <a:tailEnd/>
          </a:ln>
        </p:spPr>
      </p:pic>
      <p:sp>
        <p:nvSpPr>
          <p:cNvPr id="23" name="TextBox 22">
            <a:extLst>
              <a:ext uri="{FF2B5EF4-FFF2-40B4-BE49-F238E27FC236}">
                <a16:creationId xmlns:a16="http://schemas.microsoft.com/office/drawing/2014/main" id="{D73B8A37-DB08-9243-9D84-699B85C9945D}"/>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4" name="Picture 3">
            <a:extLst>
              <a:ext uri="{FF2B5EF4-FFF2-40B4-BE49-F238E27FC236}">
                <a16:creationId xmlns:a16="http://schemas.microsoft.com/office/drawing/2014/main" id="{B8830845-B317-463D-A37A-F7EE0276DCC7}"/>
              </a:ext>
            </a:extLst>
          </p:cNvPr>
          <p:cNvPicPr>
            <a:picLocks noChangeAspect="1"/>
          </p:cNvPicPr>
          <p:nvPr/>
        </p:nvPicPr>
        <p:blipFill>
          <a:blip r:embed="rId10"/>
          <a:stretch>
            <a:fillRect/>
          </a:stretch>
        </p:blipFill>
        <p:spPr>
          <a:xfrm>
            <a:off x="4424907" y="3713809"/>
            <a:ext cx="4490493" cy="2452095"/>
          </a:xfrm>
          <a:prstGeom prst="rect">
            <a:avLst/>
          </a:prstGeom>
        </p:spPr>
      </p:pic>
    </p:spTree>
    <p:extLst>
      <p:ext uri="{BB962C8B-B14F-4D97-AF65-F5344CB8AC3E}">
        <p14:creationId xmlns:p14="http://schemas.microsoft.com/office/powerpoint/2010/main" val="1914802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00000000-0008-0000-0500-000037000000}"/>
              </a:ext>
            </a:extLst>
          </p:cNvPr>
          <p:cNvGraphicFramePr>
            <a:graphicFrameLocks/>
          </p:cNvGraphicFramePr>
          <p:nvPr>
            <p:extLst>
              <p:ext uri="{D42A27DB-BD31-4B8C-83A1-F6EECF244321}">
                <p14:modId xmlns:p14="http://schemas.microsoft.com/office/powerpoint/2010/main" val="511985282"/>
              </p:ext>
            </p:extLst>
          </p:nvPr>
        </p:nvGraphicFramePr>
        <p:xfrm>
          <a:off x="0" y="1624584"/>
          <a:ext cx="4743450" cy="447141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rmAutofit/>
          </a:bodyPr>
          <a:lstStyle/>
          <a:p>
            <a:r>
              <a:rPr lang="en-CA" dirty="0"/>
              <a:t>Personal Loan and Credit Card Share Changes</a:t>
            </a:r>
            <a:br>
              <a:rPr lang="en-CA" dirty="0"/>
            </a:br>
            <a:r>
              <a:rPr lang="en-CA" dirty="0"/>
              <a:t>Smaller Direct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56</a:t>
            </a:fld>
            <a:endParaRPr lang="en-US"/>
          </a:p>
        </p:txBody>
      </p:sp>
      <p:pic>
        <p:nvPicPr>
          <p:cNvPr id="15" name="Picture 14">
            <a:extLst>
              <a:ext uri="{FF2B5EF4-FFF2-40B4-BE49-F238E27FC236}">
                <a16:creationId xmlns:a16="http://schemas.microsoft.com/office/drawing/2014/main" id="{8B18FC09-C6C9-7845-9F41-0EEDF45C7876}"/>
              </a:ext>
            </a:extLst>
          </p:cNvPr>
          <p:cNvPicPr>
            <a:picLocks noChangeAspect="1"/>
          </p:cNvPicPr>
          <p:nvPr/>
        </p:nvPicPr>
        <p:blipFill>
          <a:blip r:embed="rId4"/>
          <a:stretch>
            <a:fillRect/>
          </a:stretch>
        </p:blipFill>
        <p:spPr>
          <a:xfrm>
            <a:off x="3505200" y="2658582"/>
            <a:ext cx="760151" cy="389991"/>
          </a:xfrm>
          <a:prstGeom prst="rect">
            <a:avLst/>
          </a:prstGeom>
        </p:spPr>
      </p:pic>
      <p:pic>
        <p:nvPicPr>
          <p:cNvPr id="23" name="Picture 22">
            <a:extLst>
              <a:ext uri="{FF2B5EF4-FFF2-40B4-BE49-F238E27FC236}">
                <a16:creationId xmlns:a16="http://schemas.microsoft.com/office/drawing/2014/main" id="{8DF22617-3FF8-B34A-AF72-CBF2332F2442}"/>
              </a:ext>
            </a:extLst>
          </p:cNvPr>
          <p:cNvPicPr>
            <a:picLocks noChangeAspect="1"/>
          </p:cNvPicPr>
          <p:nvPr/>
        </p:nvPicPr>
        <p:blipFill>
          <a:blip r:embed="rId5"/>
          <a:stretch>
            <a:fillRect/>
          </a:stretch>
        </p:blipFill>
        <p:spPr>
          <a:xfrm>
            <a:off x="3505200" y="3103818"/>
            <a:ext cx="1051527" cy="248982"/>
          </a:xfrm>
          <a:prstGeom prst="rect">
            <a:avLst/>
          </a:prstGeom>
        </p:spPr>
      </p:pic>
      <p:pic>
        <p:nvPicPr>
          <p:cNvPr id="25" name="Picture 24">
            <a:extLst>
              <a:ext uri="{FF2B5EF4-FFF2-40B4-BE49-F238E27FC236}">
                <a16:creationId xmlns:a16="http://schemas.microsoft.com/office/drawing/2014/main" id="{E87EC807-0783-114D-AC04-E0D0F3D5D54C}"/>
              </a:ext>
            </a:extLst>
          </p:cNvPr>
          <p:cNvPicPr>
            <a:picLocks noChangeAspect="1"/>
          </p:cNvPicPr>
          <p:nvPr/>
        </p:nvPicPr>
        <p:blipFill>
          <a:blip r:embed="rId6"/>
          <a:stretch>
            <a:fillRect/>
          </a:stretch>
        </p:blipFill>
        <p:spPr>
          <a:xfrm>
            <a:off x="3505200" y="2273862"/>
            <a:ext cx="393428" cy="360336"/>
          </a:xfrm>
          <a:prstGeom prst="rect">
            <a:avLst/>
          </a:prstGeom>
        </p:spPr>
      </p:pic>
      <p:sp>
        <p:nvSpPr>
          <p:cNvPr id="26" name="TextBox 25">
            <a:extLst>
              <a:ext uri="{FF2B5EF4-FFF2-40B4-BE49-F238E27FC236}">
                <a16:creationId xmlns:a16="http://schemas.microsoft.com/office/drawing/2014/main" id="{6C756248-77FB-6D45-A67C-1373F92D7CDC}"/>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3" name="Picture 2">
            <a:extLst>
              <a:ext uri="{FF2B5EF4-FFF2-40B4-BE49-F238E27FC236}">
                <a16:creationId xmlns:a16="http://schemas.microsoft.com/office/drawing/2014/main" id="{B01DB0FA-62C9-4EF0-8519-23D9258646DB}"/>
              </a:ext>
            </a:extLst>
          </p:cNvPr>
          <p:cNvPicPr>
            <a:picLocks noChangeAspect="1"/>
          </p:cNvPicPr>
          <p:nvPr/>
        </p:nvPicPr>
        <p:blipFill>
          <a:blip r:embed="rId7"/>
          <a:stretch>
            <a:fillRect/>
          </a:stretch>
        </p:blipFill>
        <p:spPr>
          <a:xfrm>
            <a:off x="4770846" y="2971799"/>
            <a:ext cx="4144554" cy="3200401"/>
          </a:xfrm>
          <a:prstGeom prst="rect">
            <a:avLst/>
          </a:prstGeom>
        </p:spPr>
      </p:pic>
    </p:spTree>
    <p:extLst>
      <p:ext uri="{BB962C8B-B14F-4D97-AF65-F5344CB8AC3E}">
        <p14:creationId xmlns:p14="http://schemas.microsoft.com/office/powerpoint/2010/main" val="2533744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0000000-0008-0000-0500-000018000000}"/>
              </a:ext>
            </a:extLst>
          </p:cNvPr>
          <p:cNvGraphicFramePr>
            <a:graphicFrameLocks/>
          </p:cNvGraphicFramePr>
          <p:nvPr>
            <p:extLst>
              <p:ext uri="{D42A27DB-BD31-4B8C-83A1-F6EECF244321}">
                <p14:modId xmlns:p14="http://schemas.microsoft.com/office/powerpoint/2010/main" val="2844252973"/>
              </p:ext>
            </p:extLst>
          </p:nvPr>
        </p:nvGraphicFramePr>
        <p:xfrm>
          <a:off x="152400" y="1632980"/>
          <a:ext cx="3632200" cy="453922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rotWithShape="1">
          <a:blip r:embed="rId4"/>
          <a:srcRect/>
          <a:stretch/>
        </p:blipFill>
        <p:spPr>
          <a:xfrm>
            <a:off x="2895600" y="3223823"/>
            <a:ext cx="298964" cy="517781"/>
          </a:xfrm>
          <a:prstGeom prst="rect">
            <a:avLst/>
          </a:prstGeom>
        </p:spPr>
      </p:pic>
      <p:sp>
        <p:nvSpPr>
          <p:cNvPr id="6" name="Title 5"/>
          <p:cNvSpPr>
            <a:spLocks noGrp="1"/>
          </p:cNvSpPr>
          <p:nvPr>
            <p:ph type="title"/>
          </p:nvPr>
        </p:nvSpPr>
        <p:spPr/>
        <p:txBody>
          <a:bodyPr>
            <a:normAutofit/>
          </a:bodyPr>
          <a:lstStyle/>
          <a:p>
            <a:r>
              <a:rPr lang="en-CA" dirty="0"/>
              <a:t>Total Personal Loan and Credit Card Share Changes</a:t>
            </a:r>
            <a:br>
              <a:rPr lang="en-CA" dirty="0"/>
            </a:br>
            <a:r>
              <a:rPr lang="en-CA" dirty="0"/>
              <a:t>Credit Card Banks</a:t>
            </a:r>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57</a:t>
            </a:fld>
            <a:endParaRPr lang="en-US"/>
          </a:p>
        </p:txBody>
      </p:sp>
      <p:pic>
        <p:nvPicPr>
          <p:cNvPr id="18" name="Picture 16" descr="Chase"/>
          <p:cNvPicPr>
            <a:picLocks noChangeAspect="1" noChangeArrowheads="1"/>
          </p:cNvPicPr>
          <p:nvPr/>
        </p:nvPicPr>
        <p:blipFill rotWithShape="1">
          <a:blip r:embed="rId5"/>
          <a:srcRect/>
          <a:stretch/>
        </p:blipFill>
        <p:spPr bwMode="auto">
          <a:xfrm>
            <a:off x="2895600" y="5164089"/>
            <a:ext cx="342897" cy="228601"/>
          </a:xfrm>
          <a:prstGeom prst="rect">
            <a:avLst/>
          </a:prstGeom>
          <a:noFill/>
          <a:ln w="9525">
            <a:noFill/>
            <a:miter lim="800000"/>
            <a:headEnd/>
            <a:tailEnd/>
          </a:ln>
        </p:spPr>
      </p:pic>
      <p:pic>
        <p:nvPicPr>
          <p:cNvPr id="10" name="Picture 9"/>
          <p:cNvPicPr>
            <a:picLocks noChangeAspect="1"/>
          </p:cNvPicPr>
          <p:nvPr/>
        </p:nvPicPr>
        <p:blipFill>
          <a:blip r:embed="rId6"/>
          <a:stretch>
            <a:fillRect/>
          </a:stretch>
        </p:blipFill>
        <p:spPr>
          <a:xfrm>
            <a:off x="2794028" y="4850656"/>
            <a:ext cx="260282" cy="254744"/>
          </a:xfrm>
          <a:prstGeom prst="rect">
            <a:avLst/>
          </a:prstGeom>
        </p:spPr>
      </p:pic>
      <p:pic>
        <p:nvPicPr>
          <p:cNvPr id="16" name="Picture 17" descr="Capital one">
            <a:extLst>
              <a:ext uri="{FF2B5EF4-FFF2-40B4-BE49-F238E27FC236}">
                <a16:creationId xmlns:a16="http://schemas.microsoft.com/office/drawing/2014/main" id="{56B98701-EF63-4AE7-BEB9-6A28BA72065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06662" y="4376603"/>
            <a:ext cx="666750" cy="238125"/>
          </a:xfrm>
          <a:prstGeom prst="rect">
            <a:avLst/>
          </a:prstGeom>
          <a:noFill/>
          <a:ln w="9525">
            <a:noFill/>
            <a:miter lim="800000"/>
            <a:headEnd/>
            <a:tailEnd/>
          </a:ln>
        </p:spPr>
      </p:pic>
      <p:pic>
        <p:nvPicPr>
          <p:cNvPr id="20" name="Picture 19">
            <a:extLst>
              <a:ext uri="{FF2B5EF4-FFF2-40B4-BE49-F238E27FC236}">
                <a16:creationId xmlns:a16="http://schemas.microsoft.com/office/drawing/2014/main" id="{91141317-27B0-4AF5-BEF1-FE6D53D78953}"/>
              </a:ext>
            </a:extLst>
          </p:cNvPr>
          <p:cNvPicPr>
            <a:picLocks noChangeAspect="1"/>
          </p:cNvPicPr>
          <p:nvPr/>
        </p:nvPicPr>
        <p:blipFill>
          <a:blip r:embed="rId8"/>
          <a:stretch>
            <a:fillRect/>
          </a:stretch>
        </p:blipFill>
        <p:spPr>
          <a:xfrm>
            <a:off x="2790333" y="3973230"/>
            <a:ext cx="288485" cy="341472"/>
          </a:xfrm>
          <a:prstGeom prst="rect">
            <a:avLst/>
          </a:prstGeom>
        </p:spPr>
      </p:pic>
      <p:pic>
        <p:nvPicPr>
          <p:cNvPr id="9" name="Picture 8">
            <a:extLst>
              <a:ext uri="{FF2B5EF4-FFF2-40B4-BE49-F238E27FC236}">
                <a16:creationId xmlns:a16="http://schemas.microsoft.com/office/drawing/2014/main" id="{16C47DB7-19AB-7847-8232-9E4A41D8199D}"/>
              </a:ext>
            </a:extLst>
          </p:cNvPr>
          <p:cNvPicPr>
            <a:picLocks noChangeAspect="1"/>
          </p:cNvPicPr>
          <p:nvPr/>
        </p:nvPicPr>
        <p:blipFill>
          <a:blip r:embed="rId9"/>
          <a:stretch>
            <a:fillRect/>
          </a:stretch>
        </p:blipFill>
        <p:spPr>
          <a:xfrm>
            <a:off x="2733673" y="3676306"/>
            <a:ext cx="666750" cy="235023"/>
          </a:xfrm>
          <a:prstGeom prst="rect">
            <a:avLst/>
          </a:prstGeom>
        </p:spPr>
      </p:pic>
      <p:pic>
        <p:nvPicPr>
          <p:cNvPr id="8" name="Picture 7">
            <a:extLst>
              <a:ext uri="{FF2B5EF4-FFF2-40B4-BE49-F238E27FC236}">
                <a16:creationId xmlns:a16="http://schemas.microsoft.com/office/drawing/2014/main" id="{C0DAA06E-D6F3-E747-B425-243578F27EB1}"/>
              </a:ext>
            </a:extLst>
          </p:cNvPr>
          <p:cNvPicPr>
            <a:picLocks noChangeAspect="1"/>
          </p:cNvPicPr>
          <p:nvPr/>
        </p:nvPicPr>
        <p:blipFill>
          <a:blip r:embed="rId10"/>
          <a:stretch>
            <a:fillRect/>
          </a:stretch>
        </p:blipFill>
        <p:spPr>
          <a:xfrm>
            <a:off x="2790333" y="2634011"/>
            <a:ext cx="1123952" cy="136697"/>
          </a:xfrm>
          <a:prstGeom prst="rect">
            <a:avLst/>
          </a:prstGeom>
        </p:spPr>
      </p:pic>
      <p:sp>
        <p:nvSpPr>
          <p:cNvPr id="19" name="TextBox 18">
            <a:extLst>
              <a:ext uri="{FF2B5EF4-FFF2-40B4-BE49-F238E27FC236}">
                <a16:creationId xmlns:a16="http://schemas.microsoft.com/office/drawing/2014/main" id="{A37EF518-4190-D541-A4F3-A5CC0B6D7AF2}"/>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pic>
        <p:nvPicPr>
          <p:cNvPr id="4" name="Picture 3">
            <a:extLst>
              <a:ext uri="{FF2B5EF4-FFF2-40B4-BE49-F238E27FC236}">
                <a16:creationId xmlns:a16="http://schemas.microsoft.com/office/drawing/2014/main" id="{130EE157-82ED-4F50-9D55-A5AC9EA64331}"/>
              </a:ext>
            </a:extLst>
          </p:cNvPr>
          <p:cNvPicPr>
            <a:picLocks noChangeAspect="1"/>
          </p:cNvPicPr>
          <p:nvPr/>
        </p:nvPicPr>
        <p:blipFill>
          <a:blip r:embed="rId11"/>
          <a:stretch>
            <a:fillRect/>
          </a:stretch>
        </p:blipFill>
        <p:spPr>
          <a:xfrm>
            <a:off x="4857886" y="3956538"/>
            <a:ext cx="4057514" cy="2215661"/>
          </a:xfrm>
          <a:prstGeom prst="rect">
            <a:avLst/>
          </a:prstGeom>
        </p:spPr>
      </p:pic>
    </p:spTree>
    <p:extLst>
      <p:ext uri="{BB962C8B-B14F-4D97-AF65-F5344CB8AC3E}">
        <p14:creationId xmlns:p14="http://schemas.microsoft.com/office/powerpoint/2010/main" val="3510889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9" name="Rectangle 2"/>
          <p:cNvSpPr>
            <a:spLocks noGrp="1" noChangeArrowheads="1"/>
          </p:cNvSpPr>
          <p:nvPr>
            <p:ph type="title"/>
          </p:nvPr>
        </p:nvSpPr>
        <p:spPr>
          <a:xfrm>
            <a:off x="860612" y="0"/>
            <a:ext cx="4572000" cy="1600200"/>
          </a:xfrm>
        </p:spPr>
        <p:txBody>
          <a:bodyPr>
            <a:normAutofit/>
          </a:bodyPr>
          <a:lstStyle/>
          <a:p>
            <a:pPr eaLnBrk="1" hangingPunct="1"/>
            <a:r>
              <a:rPr lang="en-US" dirty="0"/>
              <a:t>Real Estate Secured Personal Loans  - Full-Service Banks</a:t>
            </a:r>
            <a:br>
              <a:rPr lang="en-US" dirty="0"/>
            </a:br>
            <a:r>
              <a:rPr lang="en-US" dirty="0"/>
              <a:t>Share Change Summary</a:t>
            </a:r>
          </a:p>
        </p:txBody>
      </p:sp>
      <p:sp>
        <p:nvSpPr>
          <p:cNvPr id="833538" name="Slide Number Placeholder 4"/>
          <p:cNvSpPr>
            <a:spLocks noGrp="1"/>
          </p:cNvSpPr>
          <p:nvPr>
            <p:ph type="sldNum" sz="quarter" idx="12"/>
          </p:nvPr>
        </p:nvSpPr>
        <p:spPr>
          <a:noFill/>
          <a:ln>
            <a:miter lim="800000"/>
            <a:headEnd/>
            <a:tailEnd/>
          </a:ln>
        </p:spPr>
        <p:txBody>
          <a:bodyPr/>
          <a:lstStyle/>
          <a:p>
            <a:fld id="{5A337EE7-5C9D-4A59-921B-F446E9FB0E21}" type="slidenum">
              <a:rPr lang="en-US" smtClean="0"/>
              <a:pPr/>
              <a:t>58</a:t>
            </a:fld>
            <a:endParaRPr lang="en-US"/>
          </a:p>
        </p:txBody>
      </p:sp>
      <p:sp>
        <p:nvSpPr>
          <p:cNvPr id="8" name="TextBox 7"/>
          <p:cNvSpPr txBox="1"/>
          <p:nvPr/>
        </p:nvSpPr>
        <p:spPr>
          <a:xfrm>
            <a:off x="5362496" y="800100"/>
            <a:ext cx="3781504" cy="276999"/>
          </a:xfrm>
          <a:prstGeom prst="rect">
            <a:avLst/>
          </a:prstGeom>
          <a:noFill/>
        </p:spPr>
        <p:txBody>
          <a:bodyPr wrap="none" rtlCol="0">
            <a:spAutoFit/>
          </a:bodyPr>
          <a:lstStyle>
            <a:defPPr>
              <a:defRPr lang="en-US"/>
            </a:defPPr>
            <a:lvl1pPr algn="l" rtl="0" fontAlgn="base">
              <a:spcBef>
                <a:spcPct val="0"/>
              </a:spcBef>
              <a:spcAft>
                <a:spcPct val="0"/>
              </a:spcAft>
              <a:defRPr sz="1200" kern="1200">
                <a:solidFill>
                  <a:schemeClr val="tx1"/>
                </a:solidFill>
                <a:latin typeface="Verdana" pitchFamily="34" charset="0"/>
                <a:ea typeface="+mn-ea"/>
                <a:cs typeface="+mn-cs"/>
              </a:defRPr>
            </a:lvl1pPr>
            <a:lvl2pPr marL="457200" algn="l" rtl="0" fontAlgn="base">
              <a:spcBef>
                <a:spcPct val="0"/>
              </a:spcBef>
              <a:spcAft>
                <a:spcPct val="0"/>
              </a:spcAft>
              <a:defRPr sz="1200" kern="1200">
                <a:solidFill>
                  <a:schemeClr val="tx1"/>
                </a:solidFill>
                <a:latin typeface="Verdana" pitchFamily="34" charset="0"/>
                <a:ea typeface="+mn-ea"/>
                <a:cs typeface="+mn-cs"/>
              </a:defRPr>
            </a:lvl2pPr>
            <a:lvl3pPr marL="914400" algn="l" rtl="0" fontAlgn="base">
              <a:spcBef>
                <a:spcPct val="0"/>
              </a:spcBef>
              <a:spcAft>
                <a:spcPct val="0"/>
              </a:spcAft>
              <a:defRPr sz="1200" kern="1200">
                <a:solidFill>
                  <a:schemeClr val="tx1"/>
                </a:solidFill>
                <a:latin typeface="Verdana" pitchFamily="34" charset="0"/>
                <a:ea typeface="+mn-ea"/>
                <a:cs typeface="+mn-cs"/>
              </a:defRPr>
            </a:lvl3pPr>
            <a:lvl4pPr marL="1371600" algn="l" rtl="0" fontAlgn="base">
              <a:spcBef>
                <a:spcPct val="0"/>
              </a:spcBef>
              <a:spcAft>
                <a:spcPct val="0"/>
              </a:spcAft>
              <a:defRPr sz="1200" kern="1200">
                <a:solidFill>
                  <a:schemeClr val="tx1"/>
                </a:solidFill>
                <a:latin typeface="Verdana" pitchFamily="34" charset="0"/>
                <a:ea typeface="+mn-ea"/>
                <a:cs typeface="+mn-cs"/>
              </a:defRPr>
            </a:lvl4pPr>
            <a:lvl5pPr marL="1828800" algn="l" rtl="0" fontAlgn="base">
              <a:spcBef>
                <a:spcPct val="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Verdana" pitchFamily="34" charset="0"/>
                <a:ea typeface="+mn-ea"/>
                <a:cs typeface="+mn-cs"/>
              </a:defRPr>
            </a:lvl6pPr>
            <a:lvl7pPr marL="2743200" algn="l" defTabSz="914400" rtl="0" eaLnBrk="1" latinLnBrk="0" hangingPunct="1">
              <a:defRPr sz="1200" kern="1200">
                <a:solidFill>
                  <a:schemeClr val="tx1"/>
                </a:solidFill>
                <a:latin typeface="Verdana" pitchFamily="34" charset="0"/>
                <a:ea typeface="+mn-ea"/>
                <a:cs typeface="+mn-cs"/>
              </a:defRPr>
            </a:lvl7pPr>
            <a:lvl8pPr marL="3200400" algn="l" defTabSz="914400" rtl="0" eaLnBrk="1" latinLnBrk="0" hangingPunct="1">
              <a:defRPr sz="1200" kern="1200">
                <a:solidFill>
                  <a:schemeClr val="tx1"/>
                </a:solidFill>
                <a:latin typeface="Verdana" pitchFamily="34" charset="0"/>
                <a:ea typeface="+mn-ea"/>
                <a:cs typeface="+mn-cs"/>
              </a:defRPr>
            </a:lvl8pPr>
            <a:lvl9pPr marL="3657600" algn="l" defTabSz="914400" rtl="0" eaLnBrk="1" latinLnBrk="0" hangingPunct="1">
              <a:defRPr sz="1200" kern="1200">
                <a:solidFill>
                  <a:schemeClr val="tx1"/>
                </a:solidFill>
                <a:latin typeface="Verdana" pitchFamily="34" charset="0"/>
                <a:ea typeface="+mn-ea"/>
                <a:cs typeface="+mn-cs"/>
              </a:defRPr>
            </a:lvl9pPr>
          </a:lstStyle>
          <a:p>
            <a:r>
              <a:rPr lang="en-US" dirty="0">
                <a:solidFill>
                  <a:srgbClr val="7F7F7F"/>
                </a:solidFill>
              </a:rPr>
              <a:t>Sorted in order of 12-month changes in share.</a:t>
            </a:r>
          </a:p>
        </p:txBody>
      </p:sp>
      <p:sp>
        <p:nvSpPr>
          <p:cNvPr id="6" name="Rectangle 5"/>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AB2744-64E3-5F4D-BD31-E9419FFD85A0}"/>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0" name="Rectangle 9">
            <a:extLst>
              <a:ext uri="{FF2B5EF4-FFF2-40B4-BE49-F238E27FC236}">
                <a16:creationId xmlns:a16="http://schemas.microsoft.com/office/drawing/2014/main" id="{3B8FA026-E157-4847-8AA2-5F5E4F8E3890}"/>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D4CB00C-5691-47E2-8EAB-B6CA49725583}"/>
              </a:ext>
            </a:extLst>
          </p:cNvPr>
          <p:cNvPicPr>
            <a:picLocks noChangeAspect="1"/>
          </p:cNvPicPr>
          <p:nvPr/>
        </p:nvPicPr>
        <p:blipFill>
          <a:blip r:embed="rId3"/>
          <a:stretch>
            <a:fillRect/>
          </a:stretch>
        </p:blipFill>
        <p:spPr>
          <a:xfrm>
            <a:off x="860612" y="1752600"/>
            <a:ext cx="5435600" cy="3337649"/>
          </a:xfrm>
          <a:prstGeom prst="rect">
            <a:avLst/>
          </a:prstGeom>
        </p:spPr>
      </p:pic>
    </p:spTree>
    <p:extLst>
      <p:ext uri="{BB962C8B-B14F-4D97-AF65-F5344CB8AC3E}">
        <p14:creationId xmlns:p14="http://schemas.microsoft.com/office/powerpoint/2010/main" val="2093981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9" name="Rectangle 2"/>
          <p:cNvSpPr>
            <a:spLocks noGrp="1" noChangeArrowheads="1"/>
          </p:cNvSpPr>
          <p:nvPr>
            <p:ph type="title"/>
          </p:nvPr>
        </p:nvSpPr>
        <p:spPr>
          <a:xfrm>
            <a:off x="860612" y="0"/>
            <a:ext cx="4572000" cy="1600200"/>
          </a:xfrm>
        </p:spPr>
        <p:txBody>
          <a:bodyPr>
            <a:normAutofit/>
          </a:bodyPr>
          <a:lstStyle/>
          <a:p>
            <a:pPr eaLnBrk="1" hangingPunct="1"/>
            <a:r>
              <a:rPr lang="en-US" dirty="0"/>
              <a:t>Real Estate Secured Personal Loans  - Direct Banks</a:t>
            </a:r>
            <a:br>
              <a:rPr lang="en-US" dirty="0"/>
            </a:br>
            <a:r>
              <a:rPr lang="en-US" dirty="0"/>
              <a:t>Share Change Summary</a:t>
            </a:r>
          </a:p>
        </p:txBody>
      </p:sp>
      <p:sp>
        <p:nvSpPr>
          <p:cNvPr id="833538" name="Slide Number Placeholder 4"/>
          <p:cNvSpPr>
            <a:spLocks noGrp="1"/>
          </p:cNvSpPr>
          <p:nvPr>
            <p:ph type="sldNum" sz="quarter" idx="12"/>
          </p:nvPr>
        </p:nvSpPr>
        <p:spPr>
          <a:noFill/>
          <a:ln>
            <a:miter lim="800000"/>
            <a:headEnd/>
            <a:tailEnd/>
          </a:ln>
        </p:spPr>
        <p:txBody>
          <a:bodyPr/>
          <a:lstStyle/>
          <a:p>
            <a:fld id="{5A337EE7-5C9D-4A59-921B-F446E9FB0E21}" type="slidenum">
              <a:rPr lang="en-US" smtClean="0"/>
              <a:pPr/>
              <a:t>59</a:t>
            </a:fld>
            <a:endParaRPr lang="en-US"/>
          </a:p>
        </p:txBody>
      </p:sp>
      <p:sp>
        <p:nvSpPr>
          <p:cNvPr id="8" name="TextBox 7"/>
          <p:cNvSpPr txBox="1"/>
          <p:nvPr/>
        </p:nvSpPr>
        <p:spPr>
          <a:xfrm>
            <a:off x="5362496" y="800100"/>
            <a:ext cx="3781504" cy="276999"/>
          </a:xfrm>
          <a:prstGeom prst="rect">
            <a:avLst/>
          </a:prstGeom>
          <a:noFill/>
        </p:spPr>
        <p:txBody>
          <a:bodyPr wrap="none" rtlCol="0">
            <a:spAutoFit/>
          </a:bodyPr>
          <a:lstStyle>
            <a:defPPr>
              <a:defRPr lang="en-US"/>
            </a:defPPr>
            <a:lvl1pPr algn="l" rtl="0" fontAlgn="base">
              <a:spcBef>
                <a:spcPct val="0"/>
              </a:spcBef>
              <a:spcAft>
                <a:spcPct val="0"/>
              </a:spcAft>
              <a:defRPr sz="1200" kern="1200">
                <a:solidFill>
                  <a:schemeClr val="tx1"/>
                </a:solidFill>
                <a:latin typeface="Verdana" pitchFamily="34" charset="0"/>
                <a:ea typeface="+mn-ea"/>
                <a:cs typeface="+mn-cs"/>
              </a:defRPr>
            </a:lvl1pPr>
            <a:lvl2pPr marL="457200" algn="l" rtl="0" fontAlgn="base">
              <a:spcBef>
                <a:spcPct val="0"/>
              </a:spcBef>
              <a:spcAft>
                <a:spcPct val="0"/>
              </a:spcAft>
              <a:defRPr sz="1200" kern="1200">
                <a:solidFill>
                  <a:schemeClr val="tx1"/>
                </a:solidFill>
                <a:latin typeface="Verdana" pitchFamily="34" charset="0"/>
                <a:ea typeface="+mn-ea"/>
                <a:cs typeface="+mn-cs"/>
              </a:defRPr>
            </a:lvl2pPr>
            <a:lvl3pPr marL="914400" algn="l" rtl="0" fontAlgn="base">
              <a:spcBef>
                <a:spcPct val="0"/>
              </a:spcBef>
              <a:spcAft>
                <a:spcPct val="0"/>
              </a:spcAft>
              <a:defRPr sz="1200" kern="1200">
                <a:solidFill>
                  <a:schemeClr val="tx1"/>
                </a:solidFill>
                <a:latin typeface="Verdana" pitchFamily="34" charset="0"/>
                <a:ea typeface="+mn-ea"/>
                <a:cs typeface="+mn-cs"/>
              </a:defRPr>
            </a:lvl3pPr>
            <a:lvl4pPr marL="1371600" algn="l" rtl="0" fontAlgn="base">
              <a:spcBef>
                <a:spcPct val="0"/>
              </a:spcBef>
              <a:spcAft>
                <a:spcPct val="0"/>
              </a:spcAft>
              <a:defRPr sz="1200" kern="1200">
                <a:solidFill>
                  <a:schemeClr val="tx1"/>
                </a:solidFill>
                <a:latin typeface="Verdana" pitchFamily="34" charset="0"/>
                <a:ea typeface="+mn-ea"/>
                <a:cs typeface="+mn-cs"/>
              </a:defRPr>
            </a:lvl4pPr>
            <a:lvl5pPr marL="1828800" algn="l" rtl="0" fontAlgn="base">
              <a:spcBef>
                <a:spcPct val="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Verdana" pitchFamily="34" charset="0"/>
                <a:ea typeface="+mn-ea"/>
                <a:cs typeface="+mn-cs"/>
              </a:defRPr>
            </a:lvl6pPr>
            <a:lvl7pPr marL="2743200" algn="l" defTabSz="914400" rtl="0" eaLnBrk="1" latinLnBrk="0" hangingPunct="1">
              <a:defRPr sz="1200" kern="1200">
                <a:solidFill>
                  <a:schemeClr val="tx1"/>
                </a:solidFill>
                <a:latin typeface="Verdana" pitchFamily="34" charset="0"/>
                <a:ea typeface="+mn-ea"/>
                <a:cs typeface="+mn-cs"/>
              </a:defRPr>
            </a:lvl7pPr>
            <a:lvl8pPr marL="3200400" algn="l" defTabSz="914400" rtl="0" eaLnBrk="1" latinLnBrk="0" hangingPunct="1">
              <a:defRPr sz="1200" kern="1200">
                <a:solidFill>
                  <a:schemeClr val="tx1"/>
                </a:solidFill>
                <a:latin typeface="Verdana" pitchFamily="34" charset="0"/>
                <a:ea typeface="+mn-ea"/>
                <a:cs typeface="+mn-cs"/>
              </a:defRPr>
            </a:lvl8pPr>
            <a:lvl9pPr marL="3657600" algn="l" defTabSz="914400" rtl="0" eaLnBrk="1" latinLnBrk="0" hangingPunct="1">
              <a:defRPr sz="1200" kern="1200">
                <a:solidFill>
                  <a:schemeClr val="tx1"/>
                </a:solidFill>
                <a:latin typeface="Verdana" pitchFamily="34" charset="0"/>
                <a:ea typeface="+mn-ea"/>
                <a:cs typeface="+mn-cs"/>
              </a:defRPr>
            </a:lvl9pPr>
          </a:lstStyle>
          <a:p>
            <a:r>
              <a:rPr lang="en-US" dirty="0">
                <a:solidFill>
                  <a:srgbClr val="7F7F7F"/>
                </a:solidFill>
              </a:rPr>
              <a:t>Sorted in order of 12-month changes in share.</a:t>
            </a:r>
          </a:p>
        </p:txBody>
      </p:sp>
      <p:sp>
        <p:nvSpPr>
          <p:cNvPr id="6" name="Rectangle 5"/>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AB2744-64E3-5F4D-BD31-E9419FFD85A0}"/>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0" name="Rectangle 9">
            <a:extLst>
              <a:ext uri="{FF2B5EF4-FFF2-40B4-BE49-F238E27FC236}">
                <a16:creationId xmlns:a16="http://schemas.microsoft.com/office/drawing/2014/main" id="{3B8FA026-E157-4847-8AA2-5F5E4F8E3890}"/>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a:extLst>
              <a:ext uri="{FF2B5EF4-FFF2-40B4-BE49-F238E27FC236}">
                <a16:creationId xmlns:a16="http://schemas.microsoft.com/office/drawing/2014/main" id="{4A4DFF2C-DACA-4242-989C-113097FD7AA2}"/>
              </a:ext>
            </a:extLst>
          </p:cNvPr>
          <p:cNvGraphicFramePr>
            <a:graphicFrameLocks noChangeAspect="1"/>
          </p:cNvGraphicFramePr>
          <p:nvPr>
            <p:extLst>
              <p:ext uri="{D42A27DB-BD31-4B8C-83A1-F6EECF244321}">
                <p14:modId xmlns:p14="http://schemas.microsoft.com/office/powerpoint/2010/main" val="248133355"/>
              </p:ext>
            </p:extLst>
          </p:nvPr>
        </p:nvGraphicFramePr>
        <p:xfrm>
          <a:off x="860612" y="1752600"/>
          <a:ext cx="5435600" cy="2976480"/>
        </p:xfrm>
        <a:graphic>
          <a:graphicData uri="http://schemas.openxmlformats.org/presentationml/2006/ole">
            <mc:AlternateContent xmlns:mc="http://schemas.openxmlformats.org/markup-compatibility/2006">
              <mc:Choice xmlns:v="urn:schemas-microsoft-com:vml" Requires="v">
                <p:oleObj spid="_x0000_s1028" name="Macro-Enabled Worksheet" r:id="rId4" imgW="5204429" imgH="2849980" progId="Excel.SheetMacroEnabled.12">
                  <p:embed/>
                </p:oleObj>
              </mc:Choice>
              <mc:Fallback>
                <p:oleObj name="Macro-Enabled Worksheet" r:id="rId4" imgW="5204429" imgH="2849980" progId="Excel.SheetMacroEnabled.12">
                  <p:embed/>
                  <p:pic>
                    <p:nvPicPr>
                      <p:cNvPr id="3" name="Object 2">
                        <a:extLst>
                          <a:ext uri="{FF2B5EF4-FFF2-40B4-BE49-F238E27FC236}">
                            <a16:creationId xmlns:a16="http://schemas.microsoft.com/office/drawing/2014/main" id="{4A4DFF2C-DACA-4242-989C-113097FD7AA2}"/>
                          </a:ext>
                        </a:extLst>
                      </p:cNvPr>
                      <p:cNvPicPr/>
                      <p:nvPr/>
                    </p:nvPicPr>
                    <p:blipFill>
                      <a:blip r:embed="rId5"/>
                      <a:stretch>
                        <a:fillRect/>
                      </a:stretch>
                    </p:blipFill>
                    <p:spPr>
                      <a:xfrm>
                        <a:off x="860612" y="1752600"/>
                        <a:ext cx="5435600" cy="2976480"/>
                      </a:xfrm>
                      <a:prstGeom prst="rect">
                        <a:avLst/>
                      </a:prstGeom>
                    </p:spPr>
                  </p:pic>
                </p:oleObj>
              </mc:Fallback>
            </mc:AlternateContent>
          </a:graphicData>
        </a:graphic>
      </p:graphicFrame>
    </p:spTree>
    <p:extLst>
      <p:ext uri="{BB962C8B-B14F-4D97-AF65-F5344CB8AC3E}">
        <p14:creationId xmlns:p14="http://schemas.microsoft.com/office/powerpoint/2010/main" val="3991691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1" name="Rectangle 2"/>
          <p:cNvSpPr>
            <a:spLocks noGrp="1" noChangeArrowheads="1"/>
          </p:cNvSpPr>
          <p:nvPr>
            <p:ph type="title"/>
          </p:nvPr>
        </p:nvSpPr>
        <p:spPr/>
        <p:txBody>
          <a:bodyPr>
            <a:normAutofit/>
          </a:bodyPr>
          <a:lstStyle/>
          <a:p>
            <a:pPr eaLnBrk="1" hangingPunct="1"/>
            <a:r>
              <a:rPr lang="en-US" dirty="0"/>
              <a:t>Banks in Canada</a:t>
            </a:r>
            <a:br>
              <a:rPr lang="en-US" dirty="0"/>
            </a:br>
            <a:r>
              <a:rPr lang="en-US" dirty="0"/>
              <a:t>Personal Market Sizing </a:t>
            </a:r>
          </a:p>
        </p:txBody>
      </p:sp>
      <p:sp>
        <p:nvSpPr>
          <p:cNvPr id="708610" name="Slide Number Placeholder 4"/>
          <p:cNvSpPr>
            <a:spLocks noGrp="1"/>
          </p:cNvSpPr>
          <p:nvPr>
            <p:ph type="sldNum" sz="quarter" idx="12"/>
          </p:nvPr>
        </p:nvSpPr>
        <p:spPr>
          <a:noFill/>
          <a:ln>
            <a:miter lim="800000"/>
            <a:headEnd/>
            <a:tailEnd/>
          </a:ln>
        </p:spPr>
        <p:txBody>
          <a:bodyPr/>
          <a:lstStyle/>
          <a:p>
            <a:fld id="{AEC72393-989A-48DF-8F83-A9F6C4C4E5CA}" type="slidenum">
              <a:rPr lang="en-US" smtClean="0"/>
              <a:pPr/>
              <a:t>6</a:t>
            </a:fld>
            <a:endParaRPr lang="en-US" dirty="0"/>
          </a:p>
        </p:txBody>
      </p:sp>
      <p:sp>
        <p:nvSpPr>
          <p:cNvPr id="708612" name="Text Box 4"/>
          <p:cNvSpPr txBox="1">
            <a:spLocks noChangeArrowheads="1"/>
          </p:cNvSpPr>
          <p:nvPr/>
        </p:nvSpPr>
        <p:spPr bwMode="auto">
          <a:xfrm>
            <a:off x="6156325" y="914400"/>
            <a:ext cx="2530475" cy="553998"/>
          </a:xfrm>
          <a:prstGeom prst="rect">
            <a:avLst/>
          </a:prstGeom>
          <a:noFill/>
          <a:ln w="9525">
            <a:solidFill>
              <a:schemeClr val="tx1"/>
            </a:solidFill>
            <a:miter lim="800000"/>
            <a:headEnd/>
            <a:tailEnd/>
          </a:ln>
        </p:spPr>
        <p:txBody>
          <a:bodyPr wrap="square">
            <a:spAutoFit/>
          </a:bodyPr>
          <a:lstStyle/>
          <a:p>
            <a:pPr eaLnBrk="0" hangingPunct="0"/>
            <a:r>
              <a:rPr lang="en-US" sz="1000" dirty="0">
                <a:solidFill>
                  <a:srgbClr val="7F7F7F"/>
                </a:solidFill>
              </a:rPr>
              <a:t>Includes Demand, Term, Personal Loans, Credit Cards and Mortgages.</a:t>
            </a:r>
          </a:p>
          <a:p>
            <a:pPr eaLnBrk="0" hangingPunct="0"/>
            <a:r>
              <a:rPr lang="en-US" sz="1000" dirty="0">
                <a:solidFill>
                  <a:srgbClr val="7F7F7F"/>
                </a:solidFill>
              </a:rPr>
              <a:t>Banks &lt; $1B in total funds  </a:t>
            </a:r>
          </a:p>
        </p:txBody>
      </p:sp>
      <p:sp>
        <p:nvSpPr>
          <p:cNvPr id="708613" name="TextBox 6"/>
          <p:cNvSpPr txBox="1">
            <a:spLocks noChangeArrowheads="1"/>
          </p:cNvSpPr>
          <p:nvPr/>
        </p:nvSpPr>
        <p:spPr bwMode="auto">
          <a:xfrm>
            <a:off x="7391400" y="228600"/>
            <a:ext cx="1552575" cy="276225"/>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8" name="Rectangle 7"/>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086599" y="1819779"/>
            <a:ext cx="1857375" cy="892552"/>
          </a:xfrm>
          <a:prstGeom prst="rect">
            <a:avLst/>
          </a:prstGeom>
          <a:noFill/>
          <a:ln>
            <a:solidFill>
              <a:schemeClr val="tx1"/>
            </a:solidFill>
          </a:ln>
          <a:effectLst/>
        </p:spPr>
        <p:txBody>
          <a:bodyPr wrap="square" rtlCol="0">
            <a:spAutoFit/>
          </a:bodyPr>
          <a:lstStyle/>
          <a:p>
            <a:r>
              <a:rPr lang="en-US" b="1" dirty="0">
                <a:solidFill>
                  <a:srgbClr val="7F7F7F"/>
                </a:solidFill>
              </a:rPr>
              <a:t>Observations:</a:t>
            </a:r>
          </a:p>
          <a:p>
            <a:pPr marL="171450" indent="-171450">
              <a:buFont typeface="Arial" charset="0"/>
              <a:buChar char="•"/>
            </a:pPr>
            <a:r>
              <a:rPr lang="en-CA" sz="1000" dirty="0">
                <a:solidFill>
                  <a:srgbClr val="7F7F7F"/>
                </a:solidFill>
              </a:rPr>
              <a:t>There are 49 banks operating in the personal market in Canada.</a:t>
            </a:r>
          </a:p>
        </p:txBody>
      </p:sp>
      <p:graphicFrame>
        <p:nvGraphicFramePr>
          <p:cNvPr id="2" name="Table 1">
            <a:extLst>
              <a:ext uri="{FF2B5EF4-FFF2-40B4-BE49-F238E27FC236}">
                <a16:creationId xmlns:a16="http://schemas.microsoft.com/office/drawing/2014/main" id="{428317FC-90E3-1E4E-A51B-A240308A295B}"/>
              </a:ext>
            </a:extLst>
          </p:cNvPr>
          <p:cNvGraphicFramePr>
            <a:graphicFrameLocks noGrp="1"/>
          </p:cNvGraphicFramePr>
          <p:nvPr>
            <p:extLst>
              <p:ext uri="{D42A27DB-BD31-4B8C-83A1-F6EECF244321}">
                <p14:modId xmlns:p14="http://schemas.microsoft.com/office/powerpoint/2010/main" val="3481382819"/>
              </p:ext>
            </p:extLst>
          </p:nvPr>
        </p:nvGraphicFramePr>
        <p:xfrm>
          <a:off x="304800" y="1752600"/>
          <a:ext cx="6667501" cy="4140200"/>
        </p:xfrm>
        <a:graphic>
          <a:graphicData uri="http://schemas.openxmlformats.org/drawingml/2006/table">
            <a:tbl>
              <a:tblPr/>
              <a:tblGrid>
                <a:gridCol w="2754588">
                  <a:extLst>
                    <a:ext uri="{9D8B030D-6E8A-4147-A177-3AD203B41FA5}">
                      <a16:colId xmlns:a16="http://schemas.microsoft.com/office/drawing/2014/main" val="1333030418"/>
                    </a:ext>
                  </a:extLst>
                </a:gridCol>
                <a:gridCol w="1056772">
                  <a:extLst>
                    <a:ext uri="{9D8B030D-6E8A-4147-A177-3AD203B41FA5}">
                      <a16:colId xmlns:a16="http://schemas.microsoft.com/office/drawing/2014/main" val="1260824561"/>
                    </a:ext>
                  </a:extLst>
                </a:gridCol>
                <a:gridCol w="952047">
                  <a:extLst>
                    <a:ext uri="{9D8B030D-6E8A-4147-A177-3AD203B41FA5}">
                      <a16:colId xmlns:a16="http://schemas.microsoft.com/office/drawing/2014/main" val="2606063955"/>
                    </a:ext>
                  </a:extLst>
                </a:gridCol>
                <a:gridCol w="952047">
                  <a:extLst>
                    <a:ext uri="{9D8B030D-6E8A-4147-A177-3AD203B41FA5}">
                      <a16:colId xmlns:a16="http://schemas.microsoft.com/office/drawing/2014/main" val="1329853901"/>
                    </a:ext>
                  </a:extLst>
                </a:gridCol>
                <a:gridCol w="952047">
                  <a:extLst>
                    <a:ext uri="{9D8B030D-6E8A-4147-A177-3AD203B41FA5}">
                      <a16:colId xmlns:a16="http://schemas.microsoft.com/office/drawing/2014/main" val="2680728040"/>
                    </a:ext>
                  </a:extLst>
                </a:gridCol>
              </a:tblGrid>
              <a:tr h="139700">
                <a:tc>
                  <a:txBody>
                    <a:bodyPr/>
                    <a:lstStyle/>
                    <a:p>
                      <a:pPr algn="ctr" fontAlgn="b"/>
                      <a:r>
                        <a:rPr lang="en-CA" sz="1000" b="1" i="0" u="none" strike="noStrike">
                          <a:effectLst/>
                          <a:latin typeface="Arial" panose="020B0604020202020204" pitchFamily="34" charset="0"/>
                        </a:rPr>
                        <a:t>Banks in Canada by Assets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4">
                  <a:txBody>
                    <a:bodyPr/>
                    <a:lstStyle/>
                    <a:p>
                      <a:pPr algn="ctr" fontAlgn="ctr"/>
                      <a:r>
                        <a:rPr lang="en-CA" sz="1000" b="1" i="0" u="none" strike="noStrike">
                          <a:solidFill>
                            <a:srgbClr val="FFFFFF"/>
                          </a:solidFill>
                          <a:effectLst/>
                          <a:latin typeface="Arial" panose="020B0604020202020204" pitchFamily="34" charset="0"/>
                        </a:rPr>
                        <a:t>Total Funds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462547518"/>
                  </a:ext>
                </a:extLst>
              </a:tr>
              <a:tr h="0">
                <a:tc rowSpan="2">
                  <a:txBody>
                    <a:bodyPr/>
                    <a:lstStyle/>
                    <a:p>
                      <a:pPr algn="ctr" fontAlgn="b"/>
                      <a:r>
                        <a:rPr lang="en-CA" sz="1000" b="1" i="0" u="none" strike="noStrike">
                          <a:effectLst/>
                          <a:latin typeface="Arial" panose="020B0604020202020204" pitchFamily="34" charset="0"/>
                        </a:rPr>
                        <a:t>Bank Name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72449118"/>
                  </a:ext>
                </a:extLst>
              </a:tr>
              <a:tr h="139700">
                <a:tc vMerge="1">
                  <a:txBody>
                    <a:bodyPr/>
                    <a:lstStyle/>
                    <a:p>
                      <a:endParaRPr lang="en-US"/>
                    </a:p>
                  </a:txBody>
                  <a:tcPr/>
                </a:tc>
                <a:tc>
                  <a:txBody>
                    <a:bodyPr/>
                    <a:lstStyle/>
                    <a:p>
                      <a:pPr algn="ctr" fontAlgn="b"/>
                      <a:r>
                        <a:rPr lang="en-CA" sz="1000" b="1" i="0" u="none" strike="noStrike">
                          <a:effectLst/>
                          <a:latin typeface="Arial" panose="020B0604020202020204" pitchFamily="34" charset="0"/>
                        </a:rPr>
                        <a:t>31-Oct-19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5 Year CAGR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12 Month Growth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CA" sz="1000" b="1" i="0" u="none" strike="noStrike">
                          <a:effectLst/>
                          <a:latin typeface="Arial" panose="020B0604020202020204" pitchFamily="34" charset="0"/>
                        </a:rPr>
                        <a:t>Oct 31, 2019 Share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9407528"/>
                  </a:ext>
                </a:extLst>
              </a:tr>
              <a:tr h="139700">
                <a:tc>
                  <a:txBody>
                    <a:bodyPr/>
                    <a:lstStyle/>
                    <a:p>
                      <a:pPr algn="l" fontAlgn="b"/>
                      <a:r>
                        <a:rPr lang="en-CA" sz="1000" b="1" i="0" u="none" strike="noStrike">
                          <a:effectLst/>
                          <a:latin typeface="Arial" panose="020B0604020202020204" pitchFamily="34" charset="0"/>
                        </a:rPr>
                        <a:t>Total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3,658,322,171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2293026819"/>
                  </a:ext>
                </a:extLst>
              </a:tr>
              <a:tr h="139700">
                <a:tc>
                  <a:txBody>
                    <a:bodyPr/>
                    <a:lstStyle/>
                    <a:p>
                      <a:pPr algn="l" fontAlgn="b"/>
                      <a:r>
                        <a:rPr lang="en-CA" sz="1000" b="1" i="0" u="none" strike="noStrike">
                          <a:effectLst/>
                          <a:latin typeface="Arial" panose="020B0604020202020204" pitchFamily="34" charset="0"/>
                        </a:rPr>
                        <a:t>Bank Market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l" fontAlgn="b"/>
                      <a:r>
                        <a:rPr lang="en-CA" sz="1000" b="1" i="0" u="none" strike="noStrike">
                          <a:effectLst/>
                          <a:latin typeface="Arial" panose="020B0604020202020204" pitchFamily="34" charset="0"/>
                        </a:rPr>
                        <a:t>  2,834,873,035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r" fontAlgn="b"/>
                      <a:r>
                        <a:rPr lang="en-CA" sz="1000" b="1" i="0" u="none" strike="noStrike">
                          <a:effectLst/>
                          <a:latin typeface="Arial" panose="020B0604020202020204" pitchFamily="34" charset="0"/>
                        </a:rPr>
                        <a:t>77.49%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3513679876"/>
                  </a:ext>
                </a:extLst>
              </a:tr>
              <a:tr h="139700">
                <a:tc>
                  <a:txBody>
                    <a:bodyPr/>
                    <a:lstStyle/>
                    <a:p>
                      <a:pPr algn="l" fontAlgn="b"/>
                      <a:r>
                        <a:rPr lang="en-CA" sz="1000" b="0" i="0" u="none" strike="noStrike">
                          <a:solidFill>
                            <a:srgbClr val="000000"/>
                          </a:solidFill>
                          <a:effectLst/>
                          <a:latin typeface="Arial" panose="020B0604020202020204" pitchFamily="34" charset="0"/>
                        </a:rPr>
                        <a:t>Shinhan 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749,053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31.0%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3523847"/>
                  </a:ext>
                </a:extLst>
              </a:tr>
              <a:tr h="139700">
                <a:tc>
                  <a:txBody>
                    <a:bodyPr/>
                    <a:lstStyle/>
                    <a:p>
                      <a:pPr algn="l" fontAlgn="b"/>
                      <a:r>
                        <a:rPr lang="en-CA" sz="1000" b="0" i="0" u="none" strike="noStrike">
                          <a:effectLst/>
                          <a:latin typeface="Arial" panose="020B0604020202020204" pitchFamily="34" charset="0"/>
                        </a:rPr>
                        <a:t>Wells Fargo 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CA" sz="1000" b="0" i="0" u="none" strike="noStrike">
                          <a:effectLst/>
                          <a:latin typeface="Arial" panose="020B0604020202020204" pitchFamily="34" charset="0"/>
                        </a:rPr>
                        <a:t>            709,570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936607"/>
                  </a:ext>
                </a:extLst>
              </a:tr>
              <a:tr h="139700">
                <a:tc>
                  <a:txBody>
                    <a:bodyPr/>
                    <a:lstStyle/>
                    <a:p>
                      <a:pPr algn="l" fontAlgn="b"/>
                      <a:r>
                        <a:rPr lang="en-CA" sz="1000" b="0" i="0" u="none" strike="noStrike">
                          <a:solidFill>
                            <a:srgbClr val="000000"/>
                          </a:solidFill>
                          <a:effectLst/>
                          <a:latin typeface="Arial" panose="020B0604020202020204" pitchFamily="34" charset="0"/>
                        </a:rPr>
                        <a:t>Amex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701,994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-27.9%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10932797"/>
                  </a:ext>
                </a:extLst>
              </a:tr>
              <a:tr h="139700">
                <a:tc>
                  <a:txBody>
                    <a:bodyPr/>
                    <a:lstStyle/>
                    <a:p>
                      <a:pPr algn="l" fontAlgn="b"/>
                      <a:r>
                        <a:rPr lang="en-CA" sz="1000" b="0" i="0" u="none" strike="noStrike">
                          <a:effectLst/>
                          <a:latin typeface="Arial" panose="020B0604020202020204" pitchFamily="34" charset="0"/>
                        </a:rPr>
                        <a:t>SBI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560,069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5826367"/>
                  </a:ext>
                </a:extLst>
              </a:tr>
              <a:tr h="139700">
                <a:tc>
                  <a:txBody>
                    <a:bodyPr/>
                    <a:lstStyle/>
                    <a:p>
                      <a:pPr algn="l" fontAlgn="b"/>
                      <a:r>
                        <a:rPr lang="en-CA" sz="1000" b="0" i="0" u="none" strike="noStrike">
                          <a:solidFill>
                            <a:srgbClr val="000000"/>
                          </a:solidFill>
                          <a:effectLst/>
                          <a:latin typeface="Arial" panose="020B0604020202020204" pitchFamily="34" charset="0"/>
                        </a:rPr>
                        <a:t>Industrial and Commercial Bank of China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527,639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effectLst/>
                          <a:latin typeface="Arial" panose="020B060402020202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84889153"/>
                  </a:ext>
                </a:extLst>
              </a:tr>
              <a:tr h="139700">
                <a:tc>
                  <a:txBody>
                    <a:bodyPr/>
                    <a:lstStyle/>
                    <a:p>
                      <a:pPr algn="l" fontAlgn="b"/>
                      <a:r>
                        <a:rPr lang="en-CA" sz="1000" b="0" i="0" u="none" strike="noStrike">
                          <a:solidFill>
                            <a:srgbClr val="000000"/>
                          </a:solidFill>
                          <a:effectLst/>
                          <a:latin typeface="Arial" panose="020B0604020202020204" pitchFamily="34" charset="0"/>
                        </a:rPr>
                        <a:t>UBS 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474,345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4213740"/>
                  </a:ext>
                </a:extLst>
              </a:tr>
              <a:tr h="139700">
                <a:tc>
                  <a:txBody>
                    <a:bodyPr/>
                    <a:lstStyle/>
                    <a:p>
                      <a:pPr algn="l" fontAlgn="b"/>
                      <a:r>
                        <a:rPr lang="en-CA" sz="1000" b="0" i="0" u="none" strike="noStrike">
                          <a:effectLst/>
                          <a:latin typeface="Arial" panose="020B0604020202020204" pitchFamily="34" charset="0"/>
                        </a:rPr>
                        <a:t>Wealth One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461,166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1449375"/>
                  </a:ext>
                </a:extLst>
              </a:tr>
              <a:tr h="139700">
                <a:tc>
                  <a:txBody>
                    <a:bodyPr/>
                    <a:lstStyle/>
                    <a:p>
                      <a:pPr algn="l" fontAlgn="b"/>
                      <a:r>
                        <a:rPr lang="en-CA" sz="1000" b="0" i="0" u="none" strike="noStrike">
                          <a:solidFill>
                            <a:srgbClr val="000000"/>
                          </a:solidFill>
                          <a:effectLst/>
                          <a:latin typeface="Arial" panose="020B0604020202020204" pitchFamily="34" charset="0"/>
                        </a:rPr>
                        <a:t>CTBC Bank Corp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426,856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1019482"/>
                  </a:ext>
                </a:extLst>
              </a:tr>
              <a:tr h="139700">
                <a:tc>
                  <a:txBody>
                    <a:bodyPr/>
                    <a:lstStyle/>
                    <a:p>
                      <a:pPr algn="l" fontAlgn="b"/>
                      <a:r>
                        <a:rPr lang="en-CA" sz="1000" b="0" i="0" u="none" strike="noStrike">
                          <a:effectLst/>
                          <a:latin typeface="Arial" panose="020B0604020202020204" pitchFamily="34" charset="0"/>
                        </a:rPr>
                        <a:t>Zag Bank formerly Bank West (Owned by Desjardins)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389,188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27.1%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9C0006"/>
                          </a:solidFill>
                          <a:effectLst/>
                          <a:latin typeface="Arial" panose="020B0604020202020204" pitchFamily="34" charset="0"/>
                        </a:rPr>
                        <a:t>-83.7%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2704846"/>
                  </a:ext>
                </a:extLst>
              </a:tr>
              <a:tr h="139700">
                <a:tc>
                  <a:txBody>
                    <a:bodyPr/>
                    <a:lstStyle/>
                    <a:p>
                      <a:pPr algn="l" fontAlgn="b"/>
                      <a:r>
                        <a:rPr lang="en-CA" sz="1000" b="0" i="0" u="none" strike="noStrike">
                          <a:solidFill>
                            <a:srgbClr val="000000"/>
                          </a:solidFill>
                          <a:effectLst/>
                          <a:latin typeface="Arial" panose="020B0604020202020204" pitchFamily="34" charset="0"/>
                        </a:rPr>
                        <a:t>Rogers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304,776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006100"/>
                          </a:solidFill>
                          <a:effectLst/>
                          <a:latin typeface="Arial" panose="020B0604020202020204" pitchFamily="34" charset="0"/>
                        </a:rPr>
                        <a:t>42.9%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9543763"/>
                  </a:ext>
                </a:extLst>
              </a:tr>
              <a:tr h="139700">
                <a:tc>
                  <a:txBody>
                    <a:bodyPr/>
                    <a:lstStyle/>
                    <a:p>
                      <a:pPr algn="l" fontAlgn="b"/>
                      <a:r>
                        <a:rPr lang="en-CA" sz="1000" b="0" i="0" u="none" strike="noStrike">
                          <a:solidFill>
                            <a:srgbClr val="000000"/>
                          </a:solidFill>
                          <a:effectLst/>
                          <a:latin typeface="Arial" panose="020B0604020202020204" pitchFamily="34" charset="0"/>
                        </a:rPr>
                        <a:t>Citibank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203,049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36.6%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188.5%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5089517"/>
                  </a:ext>
                </a:extLst>
              </a:tr>
              <a:tr h="139700">
                <a:tc>
                  <a:txBody>
                    <a:bodyPr/>
                    <a:lstStyle/>
                    <a:p>
                      <a:pPr algn="l" fontAlgn="b"/>
                      <a:r>
                        <a:rPr lang="en-CA" sz="1000" b="0" i="0" u="none" strike="noStrike">
                          <a:solidFill>
                            <a:srgbClr val="000000"/>
                          </a:solidFill>
                          <a:effectLst/>
                          <a:latin typeface="Arial" panose="020B0604020202020204" pitchFamily="34" charset="0"/>
                        </a:rPr>
                        <a:t>Motus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166,775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CA"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3490030"/>
                  </a:ext>
                </a:extLst>
              </a:tr>
              <a:tr h="139700">
                <a:tc>
                  <a:txBody>
                    <a:bodyPr/>
                    <a:lstStyle/>
                    <a:p>
                      <a:pPr algn="l" fontAlgn="b"/>
                      <a:r>
                        <a:rPr lang="en-CA" sz="1000" b="0" i="0" u="none" strike="noStrike">
                          <a:effectLst/>
                          <a:latin typeface="Arial" panose="020B0604020202020204" pitchFamily="34" charset="0"/>
                        </a:rPr>
                        <a:t>First Nations Bank of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146,017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9555400"/>
                  </a:ext>
                </a:extLst>
              </a:tr>
              <a:tr h="139700">
                <a:tc>
                  <a:txBody>
                    <a:bodyPr/>
                    <a:lstStyle/>
                    <a:p>
                      <a:pPr algn="l" fontAlgn="b"/>
                      <a:r>
                        <a:rPr lang="en-CA" sz="1000" b="0" i="0" u="none" strike="noStrike">
                          <a:solidFill>
                            <a:srgbClr val="000000"/>
                          </a:solidFill>
                          <a:effectLst/>
                          <a:latin typeface="Arial" panose="020B0604020202020204" pitchFamily="34" charset="0"/>
                        </a:rPr>
                        <a:t>Habib Canadian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125,654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006100"/>
                          </a:solidFill>
                          <a:effectLst/>
                          <a:latin typeface="Arial" panose="020B0604020202020204" pitchFamily="34" charset="0"/>
                        </a:rPr>
                        <a:t>16.7%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1" i="0" u="none" strike="noStrike">
                          <a:solidFill>
                            <a:srgbClr val="006100"/>
                          </a:solidFill>
                          <a:effectLst/>
                          <a:latin typeface="Arial" panose="020B0604020202020204" pitchFamily="34" charset="0"/>
                        </a:rPr>
                        <a:t>14.9%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053479"/>
                  </a:ext>
                </a:extLst>
              </a:tr>
              <a:tr h="139700">
                <a:tc>
                  <a:txBody>
                    <a:bodyPr/>
                    <a:lstStyle/>
                    <a:p>
                      <a:pPr algn="l" fontAlgn="b"/>
                      <a:r>
                        <a:rPr lang="en-CA" sz="1000" b="0" i="0" u="none" strike="noStrike">
                          <a:effectLst/>
                          <a:latin typeface="Arial" panose="020B0604020202020204" pitchFamily="34" charset="0"/>
                        </a:rPr>
                        <a:t>First Commercial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100,111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-24.0%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93376896"/>
                  </a:ext>
                </a:extLst>
              </a:tr>
              <a:tr h="139700">
                <a:tc>
                  <a:txBody>
                    <a:bodyPr/>
                    <a:lstStyle/>
                    <a:p>
                      <a:pPr algn="l" fontAlgn="b"/>
                      <a:r>
                        <a:rPr lang="en-CA" sz="1000" b="0" i="0" u="none" strike="noStrike">
                          <a:solidFill>
                            <a:srgbClr val="000000"/>
                          </a:solidFill>
                          <a:effectLst/>
                          <a:latin typeface="Arial" panose="020B0604020202020204" pitchFamily="34" charset="0"/>
                        </a:rPr>
                        <a:t>Mega International Commercial 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50,566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40234603"/>
                  </a:ext>
                </a:extLst>
              </a:tr>
              <a:tr h="139700">
                <a:tc>
                  <a:txBody>
                    <a:bodyPr/>
                    <a:lstStyle/>
                    <a:p>
                      <a:pPr algn="l" fontAlgn="b"/>
                      <a:r>
                        <a:rPr lang="en-CA" sz="1000" b="0" i="0" u="none" strike="noStrike">
                          <a:effectLst/>
                          <a:latin typeface="Arial" panose="020B0604020202020204" pitchFamily="34" charset="0"/>
                        </a:rPr>
                        <a:t>Vancity Community Investment Bank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4,052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-34.6%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1925510"/>
                  </a:ext>
                </a:extLst>
              </a:tr>
              <a:tr h="139700">
                <a:tc>
                  <a:txBody>
                    <a:bodyPr/>
                    <a:lstStyle/>
                    <a:p>
                      <a:pPr algn="l" fontAlgn="b"/>
                      <a:r>
                        <a:rPr lang="en-CA" sz="1000" b="0" i="0" u="none" strike="noStrike">
                          <a:effectLst/>
                          <a:latin typeface="Arial" panose="020B0604020202020204" pitchFamily="34" charset="0"/>
                        </a:rPr>
                        <a:t>Cidel Bank 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3,470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1" i="0" u="none" strike="noStrike">
                          <a:solidFill>
                            <a:srgbClr val="9C0006"/>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5645110"/>
                  </a:ext>
                </a:extLst>
              </a:tr>
              <a:tr h="139700">
                <a:tc>
                  <a:txBody>
                    <a:bodyPr/>
                    <a:lstStyle/>
                    <a:p>
                      <a:pPr algn="l" fontAlgn="b"/>
                      <a:r>
                        <a:rPr lang="en-CA" sz="1000" b="0" i="0" u="none" strike="noStrike">
                          <a:solidFill>
                            <a:srgbClr val="000000"/>
                          </a:solidFill>
                          <a:effectLst/>
                          <a:latin typeface="Arial" panose="020B0604020202020204" pitchFamily="34" charset="0"/>
                        </a:rPr>
                        <a:t>JP Morgan Chase Bank 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839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-78.9%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-93.9%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8613402"/>
                  </a:ext>
                </a:extLst>
              </a:tr>
              <a:tr h="139700">
                <a:tc>
                  <a:txBody>
                    <a:bodyPr/>
                    <a:lstStyle/>
                    <a:p>
                      <a:pPr algn="l" fontAlgn="b"/>
                      <a:r>
                        <a:rPr lang="en-CA" sz="1000" b="0" i="0" u="none" strike="noStrike">
                          <a:effectLst/>
                          <a:latin typeface="Arial" panose="020B0604020202020204" pitchFamily="34" charset="0"/>
                        </a:rPr>
                        <a:t>Direct Cash Bank (ATM Managers)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CA" sz="1000" b="0" i="0" u="none" strike="noStrike">
                          <a:effectLst/>
                          <a:latin typeface="Arial" panose="020B0604020202020204" pitchFamily="34" charset="0"/>
                        </a:rPr>
                        <a:t>                   337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CA" sz="1000" b="1" i="0" u="none" strike="noStrike">
                          <a:solidFill>
                            <a:srgbClr val="9C0006"/>
                          </a:solidFill>
                          <a:effectLst/>
                          <a:latin typeface="Arial" panose="020B0604020202020204" pitchFamily="34" charset="0"/>
                        </a:rPr>
                        <a:t>-14.5%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1" i="0" u="none" strike="noStrike">
                          <a:solidFill>
                            <a:srgbClr val="9C0006"/>
                          </a:solidFill>
                          <a:effectLst/>
                          <a:latin typeface="Arial" panose="020B0604020202020204" pitchFamily="34" charset="0"/>
                        </a:rPr>
                        <a:t>-14.9%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CA" sz="1000" b="0" i="0" u="none" strike="noStrike" dirty="0">
                          <a:effectLst/>
                          <a:latin typeface="Arial" panose="020B0604020202020204" pitchFamily="34" charset="0"/>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0902065"/>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A26BBF-780B-F748-8FDD-FB4F52D27EBB}"/>
              </a:ext>
            </a:extLst>
          </p:cNvPr>
          <p:cNvSpPr>
            <a:spLocks noGrp="1"/>
          </p:cNvSpPr>
          <p:nvPr>
            <p:ph type="ctrTitle"/>
          </p:nvPr>
        </p:nvSpPr>
        <p:spPr/>
        <p:txBody>
          <a:bodyPr/>
          <a:lstStyle/>
          <a:p>
            <a:r>
              <a:rPr lang="en-US" dirty="0"/>
              <a:t>Full-Service Banks</a:t>
            </a:r>
          </a:p>
        </p:txBody>
      </p:sp>
      <p:sp>
        <p:nvSpPr>
          <p:cNvPr id="4" name="Date Placeholder 3">
            <a:extLst>
              <a:ext uri="{FF2B5EF4-FFF2-40B4-BE49-F238E27FC236}">
                <a16:creationId xmlns:a16="http://schemas.microsoft.com/office/drawing/2014/main" id="{B0BCFCC7-4EDB-CE44-90E0-564AE3C55C7E}"/>
              </a:ext>
            </a:extLst>
          </p:cNvPr>
          <p:cNvSpPr>
            <a:spLocks noGrp="1"/>
          </p:cNvSpPr>
          <p:nvPr>
            <p:ph type="dt" sz="half" idx="10"/>
          </p:nvPr>
        </p:nvSpPr>
        <p:spPr/>
        <p:txBody>
          <a:bodyPr/>
          <a:lstStyle/>
          <a:p>
            <a:fld id="{1CEF607B-A47E-422C-9BEF-122CCDB7C526}" type="datetime1">
              <a:rPr lang="en-US" smtClean="0"/>
              <a:pPr/>
              <a:t>4/20/20</a:t>
            </a:fld>
            <a:endParaRPr lang="en-US"/>
          </a:p>
        </p:txBody>
      </p:sp>
      <p:sp>
        <p:nvSpPr>
          <p:cNvPr id="5" name="Slide Number Placeholder 4">
            <a:extLst>
              <a:ext uri="{FF2B5EF4-FFF2-40B4-BE49-F238E27FC236}">
                <a16:creationId xmlns:a16="http://schemas.microsoft.com/office/drawing/2014/main" id="{8252A6D3-DDD1-2F4A-A6D8-6FAA41818D32}"/>
              </a:ext>
            </a:extLst>
          </p:cNvPr>
          <p:cNvSpPr>
            <a:spLocks noGrp="1"/>
          </p:cNvSpPr>
          <p:nvPr>
            <p:ph type="sldNum" sz="quarter" idx="11"/>
          </p:nvPr>
        </p:nvSpPr>
        <p:spPr/>
        <p:txBody>
          <a:bodyPr/>
          <a:lstStyle/>
          <a:p>
            <a:pPr>
              <a:defRPr/>
            </a:pPr>
            <a:fld id="{CEA8465A-EA94-4FE2-B137-FBCA3708F314}" type="slidenum">
              <a:rPr lang="en-US" smtClean="0"/>
              <a:pPr>
                <a:defRPr/>
              </a:pPr>
              <a:t>60</a:t>
            </a:fld>
            <a:endParaRPr lang="en-US"/>
          </a:p>
        </p:txBody>
      </p:sp>
      <p:sp>
        <p:nvSpPr>
          <p:cNvPr id="7" name="Rectangle 6">
            <a:extLst>
              <a:ext uri="{FF2B5EF4-FFF2-40B4-BE49-F238E27FC236}">
                <a16:creationId xmlns:a16="http://schemas.microsoft.com/office/drawing/2014/main" id="{4BB4AFE4-E585-4A4D-8F96-A40BFBFAB2CA}"/>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585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61</a:t>
            </a:fld>
            <a:endParaRPr lang="en-US"/>
          </a:p>
        </p:txBody>
      </p:sp>
      <p:grpSp>
        <p:nvGrpSpPr>
          <p:cNvPr id="9" name="Group 8"/>
          <p:cNvGrpSpPr/>
          <p:nvPr/>
        </p:nvGrpSpPr>
        <p:grpSpPr>
          <a:xfrm>
            <a:off x="914400" y="609600"/>
            <a:ext cx="2209800" cy="823912"/>
            <a:chOff x="609600" y="457200"/>
            <a:chExt cx="2667000" cy="1066800"/>
          </a:xfrm>
        </p:grpSpPr>
        <p:sp>
          <p:nvSpPr>
            <p:cNvPr id="10" name="Rectangle 9"/>
            <p:cNvSpPr/>
            <p:nvPr/>
          </p:nvSpPr>
          <p:spPr>
            <a:xfrm>
              <a:off x="609600" y="457200"/>
              <a:ext cx="2667000" cy="1066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RBC Full 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600" y="457200"/>
              <a:ext cx="2667000" cy="1000125"/>
            </a:xfrm>
            <a:prstGeom prst="rect">
              <a:avLst/>
            </a:prstGeom>
            <a:noFill/>
            <a:ln w="9525">
              <a:noFill/>
              <a:miter lim="800000"/>
              <a:headEnd/>
              <a:tailEnd/>
            </a:ln>
            <a:effectLst/>
          </p:spPr>
        </p:pic>
      </p:grpSp>
      <p:sp>
        <p:nvSpPr>
          <p:cNvPr id="2" name="TextBox 1"/>
          <p:cNvSpPr txBox="1"/>
          <p:nvPr/>
        </p:nvSpPr>
        <p:spPr>
          <a:xfrm>
            <a:off x="4572000" y="1634359"/>
            <a:ext cx="4590760" cy="2585323"/>
          </a:xfrm>
          <a:prstGeom prst="rect">
            <a:avLst/>
          </a:prstGeom>
          <a:noFill/>
        </p:spPr>
        <p:txBody>
          <a:bodyPr wrap="square" rtlCol="0">
            <a:spAutoFit/>
          </a:bodyPr>
          <a:lstStyle/>
          <a:p>
            <a:r>
              <a:rPr lang="en-US" sz="900" b="1" i="1" dirty="0">
                <a:ea typeface="Verdana" panose="020B0604030504040204" pitchFamily="34" charset="0"/>
                <a:cs typeface="Verdana" panose="020B0604030504040204" pitchFamily="34" charset="0"/>
              </a:rPr>
              <a:t>Key strategic priorities for 2020 (2019 Annual Report)</a:t>
            </a:r>
            <a:endParaRPr lang="en-US" sz="900" b="1" dirty="0">
              <a:ea typeface="Verdana" panose="020B0604030504040204" pitchFamily="34" charset="0"/>
              <a:cs typeface="Verdana" panose="020B0604030504040204" pitchFamily="34" charset="0"/>
            </a:endParaRPr>
          </a:p>
          <a:p>
            <a:r>
              <a:rPr lang="en-US" sz="900" b="1" dirty="0"/>
              <a:t>Transform how we serve our clients</a:t>
            </a:r>
            <a:r>
              <a:rPr lang="en-US" sz="900" dirty="0"/>
              <a:t> – Deliver anytime, anywhere solutions to our clients across all channels, seamlessly integrating mobile and digital services into our clients’ lives.</a:t>
            </a:r>
          </a:p>
          <a:p>
            <a:r>
              <a:rPr lang="en-US" sz="900" dirty="0"/>
              <a:t>Continue to reimagine our branch network to meet the evolving needs of our clients </a:t>
            </a:r>
          </a:p>
          <a:p>
            <a:r>
              <a:rPr lang="en-US" sz="900" b="1" dirty="0"/>
              <a:t>Accelerate our growth in key segments  - </a:t>
            </a:r>
            <a:r>
              <a:rPr lang="en-US" sz="900" dirty="0"/>
              <a:t>Focus on engaging key high growth client segments and enabling our advisors to build new and deeper relationships and achieve industry- leading volume growth.</a:t>
            </a:r>
          </a:p>
          <a:p>
            <a:r>
              <a:rPr lang="en-US" sz="900" dirty="0"/>
              <a:t>Establish key partnerships to continue to add value for our clients </a:t>
            </a:r>
          </a:p>
          <a:p>
            <a:r>
              <a:rPr lang="en-US" sz="900" b="1" dirty="0"/>
              <a:t>Rapidly deliver digital solutions to our clients – </a:t>
            </a:r>
            <a:r>
              <a:rPr lang="en-US" sz="900" dirty="0"/>
              <a:t>Deliver more personalized insights to improve the client experience while continuing to simplify and digitize everyday banking.</a:t>
            </a:r>
          </a:p>
          <a:p>
            <a:r>
              <a:rPr lang="en-US" sz="900" b="1" dirty="0"/>
              <a:t>Innovate to become a more agile and efficient bank - </a:t>
            </a:r>
            <a:r>
              <a:rPr lang="en-US" sz="900" dirty="0"/>
              <a:t>Invest in new tools and capabilities and proactively seek ways to simplify and streamline internal processes and the client experience </a:t>
            </a:r>
          </a:p>
          <a:p>
            <a:pPr marL="171450" indent="-171450">
              <a:buFont typeface="Arial" panose="020B0604020202020204" pitchFamily="34" charset="0"/>
              <a:buChar char="•"/>
            </a:pPr>
            <a:endParaRPr lang="en-US" sz="900" b="1" dirty="0"/>
          </a:p>
          <a:p>
            <a:endParaRPr lang="en-US" sz="900" dirty="0">
              <a:solidFill>
                <a:schemeClr val="tx1">
                  <a:lumMod val="50000"/>
                  <a:lumOff val="50000"/>
                </a:schemeClr>
              </a:solidFill>
              <a:latin typeface="+mn-lt"/>
            </a:endParaRPr>
          </a:p>
        </p:txBody>
      </p:sp>
      <p:sp>
        <p:nvSpPr>
          <p:cNvPr id="14" name="TextBox 13">
            <a:extLst>
              <a:ext uri="{FF2B5EF4-FFF2-40B4-BE49-F238E27FC236}">
                <a16:creationId xmlns:a16="http://schemas.microsoft.com/office/drawing/2014/main" id="{6834ED1E-8DCA-D849-A960-1F636B6A7818}"/>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graphicFrame>
        <p:nvGraphicFramePr>
          <p:cNvPr id="13" name="Chart 12">
            <a:extLst>
              <a:ext uri="{FF2B5EF4-FFF2-40B4-BE49-F238E27FC236}">
                <a16:creationId xmlns:a16="http://schemas.microsoft.com/office/drawing/2014/main" id="{00000000-0008-0000-0500-00001A000000}"/>
              </a:ext>
            </a:extLst>
          </p:cNvPr>
          <p:cNvGraphicFramePr>
            <a:graphicFrameLocks/>
          </p:cNvGraphicFramePr>
          <p:nvPr>
            <p:extLst>
              <p:ext uri="{D42A27DB-BD31-4B8C-83A1-F6EECF244321}">
                <p14:modId xmlns:p14="http://schemas.microsoft.com/office/powerpoint/2010/main" val="2403268870"/>
              </p:ext>
            </p:extLst>
          </p:nvPr>
        </p:nvGraphicFramePr>
        <p:xfrm>
          <a:off x="28303" y="1670854"/>
          <a:ext cx="4086497" cy="4501346"/>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3E111543-D5AA-4F44-A246-C7D98F6125A4}"/>
              </a:ext>
            </a:extLst>
          </p:cNvPr>
          <p:cNvPicPr>
            <a:picLocks noChangeAspect="1"/>
          </p:cNvPicPr>
          <p:nvPr/>
        </p:nvPicPr>
        <p:blipFill>
          <a:blip r:embed="rId5"/>
          <a:stretch>
            <a:fillRect/>
          </a:stretch>
        </p:blipFill>
        <p:spPr>
          <a:xfrm>
            <a:off x="4366260" y="4015740"/>
            <a:ext cx="4549140" cy="2156460"/>
          </a:xfrm>
          <a:prstGeom prst="rect">
            <a:avLst/>
          </a:prstGeom>
        </p:spPr>
      </p:pic>
    </p:spTree>
    <p:extLst>
      <p:ext uri="{BB962C8B-B14F-4D97-AF65-F5344CB8AC3E}">
        <p14:creationId xmlns:p14="http://schemas.microsoft.com/office/powerpoint/2010/main" val="11386956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76600" y="304800"/>
            <a:ext cx="4419600" cy="1600200"/>
          </a:xfrm>
        </p:spPr>
        <p:txBody>
          <a:bodyPr>
            <a:normAutofit/>
          </a:bodyPr>
          <a:lstStyle/>
          <a:p>
            <a:r>
              <a:rPr lang="en-CA" dirty="0"/>
              <a:t>5 Year Share of Market Trends</a:t>
            </a:r>
            <a:br>
              <a:rPr lang="en-CA" dirty="0"/>
            </a:br>
            <a:endParaRPr lang="en-US" dirty="0"/>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62</a:t>
            </a:fld>
            <a:endParaRPr lang="en-US"/>
          </a:p>
        </p:txBody>
      </p:sp>
      <p:sp>
        <p:nvSpPr>
          <p:cNvPr id="8" name="Text Box 10"/>
          <p:cNvSpPr txBox="1">
            <a:spLocks noChangeArrowheads="1"/>
          </p:cNvSpPr>
          <p:nvPr/>
        </p:nvSpPr>
        <p:spPr bwMode="auto">
          <a:xfrm>
            <a:off x="6485473" y="776288"/>
            <a:ext cx="184666" cy="369332"/>
          </a:xfrm>
          <a:prstGeom prst="rect">
            <a:avLst/>
          </a:prstGeom>
          <a:noFill/>
          <a:ln w="9525">
            <a:noFill/>
            <a:miter lim="800000"/>
            <a:headEnd/>
            <a:tailEnd/>
          </a:ln>
        </p:spPr>
        <p:txBody>
          <a:bodyPr wrap="none">
            <a:spAutoFit/>
          </a:bodyPr>
          <a:lstStyle/>
          <a:p>
            <a:pPr algn="ctr" eaLnBrk="0" hangingPunct="0"/>
            <a:endParaRPr lang="en-CA" sz="1800" dirty="0"/>
          </a:p>
        </p:txBody>
      </p:sp>
      <p:grpSp>
        <p:nvGrpSpPr>
          <p:cNvPr id="13" name="Group 12"/>
          <p:cNvGrpSpPr/>
          <p:nvPr/>
        </p:nvGrpSpPr>
        <p:grpSpPr>
          <a:xfrm>
            <a:off x="914400" y="609600"/>
            <a:ext cx="2209800" cy="823912"/>
            <a:chOff x="609600" y="457200"/>
            <a:chExt cx="2667000" cy="1066800"/>
          </a:xfrm>
        </p:grpSpPr>
        <p:sp>
          <p:nvSpPr>
            <p:cNvPr id="14" name="Rectangle 13"/>
            <p:cNvSpPr/>
            <p:nvPr/>
          </p:nvSpPr>
          <p:spPr>
            <a:xfrm>
              <a:off x="609600" y="457200"/>
              <a:ext cx="2667000" cy="1066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RBC Full 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600" y="457200"/>
              <a:ext cx="2667000" cy="1000125"/>
            </a:xfrm>
            <a:prstGeom prst="rect">
              <a:avLst/>
            </a:prstGeom>
            <a:noFill/>
            <a:ln w="9525">
              <a:noFill/>
              <a:miter lim="800000"/>
              <a:headEnd/>
              <a:tailEnd/>
            </a:ln>
            <a:effectLst/>
          </p:spPr>
        </p:pic>
      </p:grpSp>
      <p:sp>
        <p:nvSpPr>
          <p:cNvPr id="18" name="TextBox 17">
            <a:extLst>
              <a:ext uri="{FF2B5EF4-FFF2-40B4-BE49-F238E27FC236}">
                <a16:creationId xmlns:a16="http://schemas.microsoft.com/office/drawing/2014/main" id="{6FE204EC-F034-544E-A642-BD503BB5CC2C}"/>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11" name="Chart 10">
            <a:extLst>
              <a:ext uri="{FF2B5EF4-FFF2-40B4-BE49-F238E27FC236}">
                <a16:creationId xmlns:a16="http://schemas.microsoft.com/office/drawing/2014/main" id="{00000000-0008-0000-0800-00002C000000}"/>
              </a:ext>
            </a:extLst>
          </p:cNvPr>
          <p:cNvGraphicFramePr>
            <a:graphicFrameLocks/>
          </p:cNvGraphicFramePr>
          <p:nvPr>
            <p:extLst>
              <p:ext uri="{D42A27DB-BD31-4B8C-83A1-F6EECF244321}">
                <p14:modId xmlns:p14="http://schemas.microsoft.com/office/powerpoint/2010/main" val="1399343387"/>
              </p:ext>
            </p:extLst>
          </p:nvPr>
        </p:nvGraphicFramePr>
        <p:xfrm>
          <a:off x="220494" y="1694107"/>
          <a:ext cx="3818106" cy="44174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a:extLst>
              <a:ext uri="{FF2B5EF4-FFF2-40B4-BE49-F238E27FC236}">
                <a16:creationId xmlns:a16="http://schemas.microsoft.com/office/drawing/2014/main" id="{07E35E2D-951B-B44B-8A58-3D9508E6E79D}"/>
              </a:ext>
            </a:extLst>
          </p:cNvPr>
          <p:cNvGraphicFramePr>
            <a:graphicFrameLocks noGrp="1"/>
          </p:cNvGraphicFramePr>
          <p:nvPr>
            <p:extLst>
              <p:ext uri="{D42A27DB-BD31-4B8C-83A1-F6EECF244321}">
                <p14:modId xmlns:p14="http://schemas.microsoft.com/office/powerpoint/2010/main" val="761120475"/>
              </p:ext>
            </p:extLst>
          </p:nvPr>
        </p:nvGraphicFramePr>
        <p:xfrm>
          <a:off x="4135606" y="3939890"/>
          <a:ext cx="4787900" cy="2171700"/>
        </p:xfrm>
        <a:graphic>
          <a:graphicData uri="http://schemas.openxmlformats.org/drawingml/2006/table">
            <a:tbl>
              <a:tblPr/>
              <a:tblGrid>
                <a:gridCol w="1406901">
                  <a:extLst>
                    <a:ext uri="{9D8B030D-6E8A-4147-A177-3AD203B41FA5}">
                      <a16:colId xmlns:a16="http://schemas.microsoft.com/office/drawing/2014/main" val="3662950426"/>
                    </a:ext>
                  </a:extLst>
                </a:gridCol>
                <a:gridCol w="941103">
                  <a:extLst>
                    <a:ext uri="{9D8B030D-6E8A-4147-A177-3AD203B41FA5}">
                      <a16:colId xmlns:a16="http://schemas.microsoft.com/office/drawing/2014/main" val="3219341862"/>
                    </a:ext>
                  </a:extLst>
                </a:gridCol>
                <a:gridCol w="697113">
                  <a:extLst>
                    <a:ext uri="{9D8B030D-6E8A-4147-A177-3AD203B41FA5}">
                      <a16:colId xmlns:a16="http://schemas.microsoft.com/office/drawing/2014/main" val="422832912"/>
                    </a:ext>
                  </a:extLst>
                </a:gridCol>
                <a:gridCol w="522835">
                  <a:extLst>
                    <a:ext uri="{9D8B030D-6E8A-4147-A177-3AD203B41FA5}">
                      <a16:colId xmlns:a16="http://schemas.microsoft.com/office/drawing/2014/main" val="1857037588"/>
                    </a:ext>
                  </a:extLst>
                </a:gridCol>
                <a:gridCol w="522835">
                  <a:extLst>
                    <a:ext uri="{9D8B030D-6E8A-4147-A177-3AD203B41FA5}">
                      <a16:colId xmlns:a16="http://schemas.microsoft.com/office/drawing/2014/main" val="1405356475"/>
                    </a:ext>
                  </a:extLst>
                </a:gridCol>
                <a:gridCol w="697113">
                  <a:extLst>
                    <a:ext uri="{9D8B030D-6E8A-4147-A177-3AD203B41FA5}">
                      <a16:colId xmlns:a16="http://schemas.microsoft.com/office/drawing/2014/main" val="1900448501"/>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Royal Bank of Canada</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33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28940156"/>
                  </a:ext>
                </a:extLst>
              </a:tr>
              <a:tr h="203200">
                <a:tc gridSpan="6">
                  <a:txBody>
                    <a:bodyPr/>
                    <a:lstStyle/>
                    <a:p>
                      <a:pPr algn="ctr" fontAlgn="ctr"/>
                      <a:r>
                        <a:rPr lang="en-US" sz="800" b="1" i="0" u="none" strike="noStrike">
                          <a:solidFill>
                            <a:srgbClr val="FFFFFF"/>
                          </a:solidFill>
                          <a:effectLst/>
                          <a:latin typeface="Calibri" panose="020F0502020204030204" pitchFamily="34" charset="0"/>
                        </a:rPr>
                        <a:t>Personal Share Summary</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033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0618824"/>
                  </a:ext>
                </a:extLst>
              </a:tr>
              <a:tr h="3683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0085128"/>
                  </a:ext>
                </a:extLst>
              </a:tr>
              <a:tr h="177800">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139,423.2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16.51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3816429452"/>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76,135.4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12.61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80468117"/>
                  </a:ext>
                </a:extLst>
              </a:tr>
              <a:tr h="177800">
                <a:tc>
                  <a:txBody>
                    <a:bodyPr/>
                    <a:lstStyle/>
                    <a:p>
                      <a:pPr algn="l" fontAlgn="ctr"/>
                      <a:r>
                        <a:rPr lang="en-US" sz="800" b="1" i="0" u="none" strike="noStrike">
                          <a:effectLst/>
                          <a:latin typeface="Calibri" panose="020F0502020204030204" pitchFamily="34" charset="0"/>
                        </a:rPr>
                        <a:t>Total Deposits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215,558.7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14.89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9134620"/>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292,708.6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17.82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4157997097"/>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37,948.3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15.18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-26.7%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1763048829"/>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58,866.8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20.93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991350585"/>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389,523.7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17.14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905690601"/>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605,082.4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16.26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5555463"/>
                  </a:ext>
                </a:extLst>
              </a:tr>
            </a:tbl>
          </a:graphicData>
        </a:graphic>
      </p:graphicFrame>
    </p:spTree>
    <p:extLst>
      <p:ext uri="{BB962C8B-B14F-4D97-AF65-F5344CB8AC3E}">
        <p14:creationId xmlns:p14="http://schemas.microsoft.com/office/powerpoint/2010/main" val="34235144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3" name="Rectangle 2"/>
          <p:cNvSpPr>
            <a:spLocks noGrp="1" noChangeArrowheads="1"/>
          </p:cNvSpPr>
          <p:nvPr>
            <p:ph type="title"/>
          </p:nvPr>
        </p:nvSpPr>
        <p:spPr>
          <a:xfrm>
            <a:off x="3581400" y="0"/>
            <a:ext cx="5562600" cy="1600200"/>
          </a:xfrm>
        </p:spPr>
        <p:txBody>
          <a:bodyPr/>
          <a:lstStyle/>
          <a:p>
            <a:pPr eaLnBrk="1" hangingPunct="1"/>
            <a:r>
              <a:rPr lang="en-US" dirty="0"/>
              <a:t>Press </a:t>
            </a:r>
            <a:r>
              <a:rPr lang="en-US" dirty="0">
                <a:latin typeface="Calibri Light" panose="020F0302020204030204" pitchFamily="34" charset="0"/>
                <a:ea typeface="Verdana" panose="020B0604030504040204" pitchFamily="34" charset="0"/>
                <a:cs typeface="Verdana" panose="020B0604030504040204" pitchFamily="34" charset="0"/>
              </a:rPr>
              <a:t>Releases</a:t>
            </a:r>
          </a:p>
        </p:txBody>
      </p:sp>
      <p:sp>
        <p:nvSpPr>
          <p:cNvPr id="849924" name="Rectangle 3"/>
          <p:cNvSpPr>
            <a:spLocks noGrp="1" noChangeArrowheads="1"/>
          </p:cNvSpPr>
          <p:nvPr>
            <p:ph idx="1"/>
          </p:nvPr>
        </p:nvSpPr>
        <p:spPr>
          <a:xfrm>
            <a:off x="838200" y="1646906"/>
            <a:ext cx="7571163" cy="4601493"/>
          </a:xfrm>
        </p:spPr>
        <p:txBody>
          <a:bodyPr>
            <a:noAutofit/>
          </a:bodyPr>
          <a:lstStyle/>
          <a:p>
            <a:pPr marL="0" indent="0">
              <a:lnSpc>
                <a:spcPct val="120000"/>
              </a:lnSpc>
              <a:buNone/>
            </a:pPr>
            <a:endParaRPr lang="en-US" sz="1000" dirty="0">
              <a:solidFill>
                <a:srgbClr val="000000"/>
              </a:solidFill>
              <a:latin typeface="Verdana" panose="020B0604030504040204" pitchFamily="34" charset="0"/>
            </a:endParaRPr>
          </a:p>
          <a:p>
            <a:pPr>
              <a:lnSpc>
                <a:spcPct val="120000"/>
              </a:lnSpc>
              <a:buFont typeface="Wingdings" panose="05000000000000000000" pitchFamily="2" charset="2"/>
              <a:buChar char="§"/>
            </a:pPr>
            <a:r>
              <a:rPr lang="en-US" sz="1000" dirty="0">
                <a:solidFill>
                  <a:srgbClr val="000000"/>
                </a:solidFill>
                <a:latin typeface="Verdana" panose="020B0604030504040204" pitchFamily="34" charset="0"/>
              </a:rPr>
              <a:t>March 12, 2020 </a:t>
            </a:r>
            <a:r>
              <a:rPr lang="en-US" sz="1000" b="0" dirty="0">
                <a:solidFill>
                  <a:srgbClr val="000000"/>
                </a:solidFill>
                <a:latin typeface="Verdana" panose="020B0604030504040204" pitchFamily="34" charset="0"/>
              </a:rPr>
              <a:t>- RBC continues to develop industry-leading digital capabilities for its clients. The latest offering gives clients the ability to digitally verify their identities when opening an account in branch. The RBC Mobile App now uses artificial intelligence to check a client’s government-issued identification against the security features and characteristics of driver’s licenses and passports. The App also uses Near-Field Communications (NFC) so clients can tap the electronic chip on newer versions of Passports, also known as </a:t>
            </a:r>
            <a:r>
              <a:rPr lang="en-US" sz="1000" b="0" dirty="0" err="1">
                <a:solidFill>
                  <a:srgbClr val="000000"/>
                </a:solidFill>
                <a:latin typeface="Verdana" panose="020B0604030504040204" pitchFamily="34" charset="0"/>
              </a:rPr>
              <a:t>ePassports</a:t>
            </a:r>
            <a:endParaRPr lang="en-US" sz="1000" b="0" dirty="0">
              <a:solidFill>
                <a:srgbClr val="000000"/>
              </a:solidFill>
              <a:latin typeface="Verdana" panose="020B0604030504040204" pitchFamily="34" charset="0"/>
            </a:endParaRPr>
          </a:p>
          <a:p>
            <a:pPr>
              <a:lnSpc>
                <a:spcPct val="120000"/>
              </a:lnSpc>
              <a:buFont typeface="Wingdings" panose="05000000000000000000" pitchFamily="2" charset="2"/>
              <a:buChar char="§"/>
            </a:pPr>
            <a:r>
              <a:rPr lang="en-US" sz="1000" dirty="0">
                <a:solidFill>
                  <a:srgbClr val="000000"/>
                </a:solidFill>
                <a:latin typeface="Verdana" panose="020B0604030504040204" pitchFamily="34" charset="0"/>
              </a:rPr>
              <a:t>August 7, 2019 </a:t>
            </a:r>
            <a:r>
              <a:rPr lang="en-US" sz="1000" b="0" dirty="0">
                <a:solidFill>
                  <a:srgbClr val="000000"/>
                </a:solidFill>
                <a:latin typeface="Verdana" panose="020B0604030504040204" pitchFamily="34" charset="0"/>
              </a:rPr>
              <a:t>- RBC is the first Canadian bank to launch a customized mobile banking experience for students. Launching today, the RBC Mobile Student Edition, built within the RBC Mobile app, was designed in collaboration with students to enable features that matter most to them. The Student Edition hones in on Generation Z (“Gen Z”), which encompasses all high school and post-secondary age students. According to RBC internal research1, only 38 per cent of post-secondary and 33 per cent of high school students feel that they have their finances under control. With easy access, customizable features, familiar design and quick touch definitions, this new edition within RBC’s existing mobile app is tailored to students’ digital preferences and enables them to learn how to manage their finances.</a:t>
            </a:r>
          </a:p>
          <a:p>
            <a:pPr>
              <a:lnSpc>
                <a:spcPct val="120000"/>
              </a:lnSpc>
              <a:buFont typeface="Wingdings" panose="05000000000000000000" pitchFamily="2" charset="2"/>
              <a:buChar char="§"/>
            </a:pPr>
            <a:r>
              <a:rPr lang="en-US" sz="1000" dirty="0">
                <a:solidFill>
                  <a:srgbClr val="000000"/>
                </a:solidFill>
                <a:latin typeface="Verdana" panose="020B0604030504040204" pitchFamily="34" charset="0"/>
              </a:rPr>
              <a:t>May 30, 2019 </a:t>
            </a:r>
            <a:r>
              <a:rPr lang="en-US" sz="1000" b="0" dirty="0">
                <a:solidFill>
                  <a:srgbClr val="000000"/>
                </a:solidFill>
                <a:latin typeface="Verdana" panose="020B0604030504040204" pitchFamily="34" charset="0"/>
              </a:rPr>
              <a:t>- Today, RBC Ventures Inc., a subsidiary of Royal Bank of Canada, announced that it acquired Smart Reno, Canada’s leading home renovation marketplace. Currently available in Ontario, Quebec and Alberta, Smart Reno connects consumers to qualified renovation professionals while supporting contractors and trades to efficiently grow their businesses with high-quality leads.</a:t>
            </a:r>
          </a:p>
          <a:p>
            <a:pPr>
              <a:lnSpc>
                <a:spcPct val="120000"/>
              </a:lnSpc>
              <a:buFont typeface="Wingdings" panose="05000000000000000000" pitchFamily="2" charset="2"/>
              <a:buChar char="§"/>
            </a:pPr>
            <a:r>
              <a:rPr lang="en-US" sz="1000" dirty="0">
                <a:solidFill>
                  <a:srgbClr val="000000"/>
                </a:solidFill>
                <a:latin typeface="Verdana" panose="020B0604030504040204" pitchFamily="34" charset="0"/>
              </a:rPr>
              <a:t>April 25, 2019 </a:t>
            </a:r>
            <a:r>
              <a:rPr lang="en-US" sz="1000" b="0" dirty="0">
                <a:solidFill>
                  <a:srgbClr val="000000"/>
                </a:solidFill>
                <a:latin typeface="Verdana" panose="020B0604030504040204" pitchFamily="34" charset="0"/>
              </a:rPr>
              <a:t>- Creating and sticking to a budget is key to financial success, but it can also result in feelings of stress and anxiety for many Canadians. To bring ease and convenience to managing finances and developing budgets, RBC launches NOMI Budgets, a new solution available through the RBC Mobile app. A first-of-its-kind in Canada, NOMI Budgets uses artificial intelligence (AI) to proactively analyze a customer’s spending history, recommend an appropriate budget and send timely updates to help keep them on track in a seamless and convenient way.</a:t>
            </a:r>
            <a:endParaRPr lang="en-US" sz="1000" b="0" dirty="0">
              <a:latin typeface="Verdana" panose="020B0604030504040204" pitchFamily="34" charset="0"/>
              <a:ea typeface="Verdana" panose="020B0604030504040204" pitchFamily="34" charset="0"/>
              <a:cs typeface="Verdana" panose="020B0604030504040204" pitchFamily="34" charset="0"/>
            </a:endParaRPr>
          </a:p>
          <a:p>
            <a:pPr marL="0" indent="0">
              <a:lnSpc>
                <a:spcPct val="120000"/>
              </a:lnSpc>
              <a:buNone/>
            </a:pPr>
            <a:endParaRPr lang="en-US" sz="1000" b="0" dirty="0">
              <a:latin typeface="Verdana" panose="020B0604030504040204" pitchFamily="34" charset="0"/>
              <a:ea typeface="Verdana" panose="020B0604030504040204" pitchFamily="34" charset="0"/>
              <a:cs typeface="Verdana" panose="020B0604030504040204" pitchFamily="34" charset="0"/>
            </a:endParaRPr>
          </a:p>
        </p:txBody>
      </p:sp>
      <p:sp>
        <p:nvSpPr>
          <p:cNvPr id="849922" name="Slide Number Placeholder 4"/>
          <p:cNvSpPr>
            <a:spLocks noGrp="1"/>
          </p:cNvSpPr>
          <p:nvPr>
            <p:ph type="sldNum" sz="quarter" idx="12"/>
          </p:nvPr>
        </p:nvSpPr>
        <p:spPr>
          <a:noFill/>
          <a:ln>
            <a:miter lim="800000"/>
            <a:headEnd/>
            <a:tailEnd/>
          </a:ln>
        </p:spPr>
        <p:txBody>
          <a:bodyPr/>
          <a:lstStyle/>
          <a:p>
            <a:fld id="{F32F6DD8-9344-4AD3-AB65-E38A89006D1B}" type="slidenum">
              <a:rPr lang="en-US" smtClean="0"/>
              <a:pPr/>
              <a:t>63</a:t>
            </a:fld>
            <a:endParaRPr lang="en-US" dirty="0"/>
          </a:p>
        </p:txBody>
      </p:sp>
      <p:grpSp>
        <p:nvGrpSpPr>
          <p:cNvPr id="8" name="Group 7"/>
          <p:cNvGrpSpPr/>
          <p:nvPr/>
        </p:nvGrpSpPr>
        <p:grpSpPr>
          <a:xfrm>
            <a:off x="914400" y="685800"/>
            <a:ext cx="2209800" cy="823912"/>
            <a:chOff x="609600" y="457200"/>
            <a:chExt cx="2667000" cy="1066800"/>
          </a:xfrm>
        </p:grpSpPr>
        <p:sp>
          <p:nvSpPr>
            <p:cNvPr id="12" name="Rectangle 11"/>
            <p:cNvSpPr/>
            <p:nvPr/>
          </p:nvSpPr>
          <p:spPr>
            <a:xfrm>
              <a:off x="609600" y="457200"/>
              <a:ext cx="2667000" cy="10668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RBC Full 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600" y="457200"/>
              <a:ext cx="2667000" cy="1000125"/>
            </a:xfrm>
            <a:prstGeom prst="rect">
              <a:avLst/>
            </a:prstGeom>
            <a:noFill/>
            <a:ln w="9525">
              <a:noFill/>
              <a:miter lim="800000"/>
              <a:headEnd/>
              <a:tailEnd/>
            </a:ln>
            <a:effectLst/>
          </p:spPr>
        </p:pic>
      </p:grpSp>
      <p:sp>
        <p:nvSpPr>
          <p:cNvPr id="10" name="TextBox 9">
            <a:hlinkClick r:id="rId4"/>
          </p:cNvPr>
          <p:cNvSpPr txBox="1"/>
          <p:nvPr/>
        </p:nvSpPr>
        <p:spPr>
          <a:xfrm>
            <a:off x="7772400" y="6444476"/>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4"/>
              </a:rPr>
              <a:t>Press</a:t>
            </a:r>
            <a:endParaRPr lang="en-US" b="0" dirty="0">
              <a:ln>
                <a:solidFill>
                  <a:schemeClr val="bg1"/>
                </a:solidFill>
              </a:ln>
              <a:solidFill>
                <a:schemeClr val="tx1"/>
              </a:solidFill>
            </a:endParaRPr>
          </a:p>
        </p:txBody>
      </p:sp>
      <p:sp>
        <p:nvSpPr>
          <p:cNvPr id="9" name="TextBox 8">
            <a:extLst>
              <a:ext uri="{FF2B5EF4-FFF2-40B4-BE49-F238E27FC236}">
                <a16:creationId xmlns:a16="http://schemas.microsoft.com/office/drawing/2014/main" id="{EA752750-678B-D347-A121-20AD1AEE3C0E}"/>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1" name="Rectangle 10">
            <a:extLst>
              <a:ext uri="{FF2B5EF4-FFF2-40B4-BE49-F238E27FC236}">
                <a16:creationId xmlns:a16="http://schemas.microsoft.com/office/drawing/2014/main" id="{757186B3-83D3-DE49-8B51-67FF0692B225}"/>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3868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64</a:t>
            </a:fld>
            <a:endParaRPr lang="en-US"/>
          </a:p>
        </p:txBody>
      </p:sp>
      <p:pic>
        <p:nvPicPr>
          <p:cNvPr id="10" name="Picture 6" descr="TD Canada Trust Logo f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9638" y="914400"/>
            <a:ext cx="2544561" cy="551101"/>
          </a:xfrm>
          <a:prstGeom prst="rect">
            <a:avLst/>
          </a:prstGeom>
          <a:noFill/>
          <a:ln w="9525">
            <a:solidFill>
              <a:schemeClr val="tx1">
                <a:lumMod val="50000"/>
                <a:lumOff val="50000"/>
              </a:schemeClr>
            </a:solidFill>
            <a:miter lim="800000"/>
            <a:headEnd/>
            <a:tailEnd/>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7016AD5D-780C-FE4E-8E53-125EA2DDBEC5}"/>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4" name="Rectangle 3">
            <a:extLst>
              <a:ext uri="{FF2B5EF4-FFF2-40B4-BE49-F238E27FC236}">
                <a16:creationId xmlns:a16="http://schemas.microsoft.com/office/drawing/2014/main" id="{99A58F48-AE02-2245-9E77-D8FD98D6CA0A}"/>
              </a:ext>
            </a:extLst>
          </p:cNvPr>
          <p:cNvSpPr/>
          <p:nvPr/>
        </p:nvSpPr>
        <p:spPr>
          <a:xfrm>
            <a:off x="4533253" y="1464957"/>
            <a:ext cx="4572000" cy="2708434"/>
          </a:xfrm>
          <a:prstGeom prst="rect">
            <a:avLst/>
          </a:prstGeom>
          <a:solidFill>
            <a:schemeClr val="bg1"/>
          </a:solidFill>
          <a:ln>
            <a:solidFill>
              <a:schemeClr val="bg1"/>
            </a:solidFill>
          </a:ln>
        </p:spPr>
        <p:txBody>
          <a:bodyPr>
            <a:spAutoFit/>
          </a:bodyPr>
          <a:lstStyle/>
          <a:p>
            <a:r>
              <a:rPr lang="en-US" sz="1000" b="1" dirty="0"/>
              <a:t>Key Priorities for 2020 (2019 Annual Report): </a:t>
            </a:r>
          </a:p>
          <a:p>
            <a:pPr marL="171450" indent="-171450">
              <a:buFont typeface="Arial" panose="020B0604020202020204" pitchFamily="34" charset="0"/>
              <a:buChar char="•"/>
            </a:pPr>
            <a:r>
              <a:rPr lang="en-US" sz="1000" dirty="0"/>
              <a:t>Enhance end-to-end omni-channel capabilities to support key customer journeys, enabling a seamless, intuitive and legendary customer experience; </a:t>
            </a:r>
          </a:p>
          <a:p>
            <a:pPr marL="171450" indent="-171450">
              <a:buFont typeface="Arial" panose="020B0604020202020204" pitchFamily="34" charset="0"/>
              <a:buChar char="•"/>
            </a:pPr>
            <a:r>
              <a:rPr lang="en-US" sz="1000" dirty="0"/>
              <a:t>Grow our market share by providing best-in-class products and services, when and where our customers need them, with an emphasis on underrepresented products and markets; </a:t>
            </a:r>
          </a:p>
          <a:p>
            <a:pPr marL="171450" indent="-171450">
              <a:buFont typeface="Arial" panose="020B0604020202020204" pitchFamily="34" charset="0"/>
              <a:buChar char="•"/>
            </a:pPr>
            <a:r>
              <a:rPr lang="en-US" sz="1000" dirty="0"/>
              <a:t>Invest in our business and infrastructure to keep pace with evolving customer expectations, regulatory requirements, and cyber risks; </a:t>
            </a:r>
          </a:p>
          <a:p>
            <a:pPr marL="171450" indent="-171450">
              <a:buFont typeface="Arial" panose="020B0604020202020204" pitchFamily="34" charset="0"/>
              <a:buChar char="•"/>
            </a:pPr>
            <a:r>
              <a:rPr lang="en-US" sz="1000" dirty="0"/>
              <a:t>Enhance application of artificial intelligence, data and advanced analytics to deliver best-in-class customer experiences and drive high levels of engagement; and </a:t>
            </a:r>
          </a:p>
          <a:p>
            <a:pPr marL="171450" indent="-171450">
              <a:buFont typeface="Arial" panose="020B0604020202020204" pitchFamily="34" charset="0"/>
              <a:buChar char="•"/>
            </a:pPr>
            <a:r>
              <a:rPr lang="en-US" sz="1000" dirty="0"/>
              <a:t>Continue to evolve our brand as an employer of choice, where colleagues achieve their full potential and where diversity and inclusiveness are valued. </a:t>
            </a:r>
          </a:p>
          <a:p>
            <a:endParaRPr lang="en-US" sz="1000" dirty="0">
              <a:effectLst/>
            </a:endParaRPr>
          </a:p>
        </p:txBody>
      </p:sp>
      <p:graphicFrame>
        <p:nvGraphicFramePr>
          <p:cNvPr id="9" name="Chart 8">
            <a:extLst>
              <a:ext uri="{FF2B5EF4-FFF2-40B4-BE49-F238E27FC236}">
                <a16:creationId xmlns:a16="http://schemas.microsoft.com/office/drawing/2014/main" id="{EFE3E916-0045-3C48-AFCB-FAB6D9829DBE}"/>
              </a:ext>
            </a:extLst>
          </p:cNvPr>
          <p:cNvGraphicFramePr>
            <a:graphicFrameLocks/>
          </p:cNvGraphicFramePr>
          <p:nvPr>
            <p:extLst>
              <p:ext uri="{D42A27DB-BD31-4B8C-83A1-F6EECF244321}">
                <p14:modId xmlns:p14="http://schemas.microsoft.com/office/powerpoint/2010/main" val="2853403850"/>
              </p:ext>
            </p:extLst>
          </p:nvPr>
        </p:nvGraphicFramePr>
        <p:xfrm>
          <a:off x="152400" y="1619250"/>
          <a:ext cx="3911600" cy="4555174"/>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B1FE6642-752B-4C02-BA31-333A40B10D16}"/>
              </a:ext>
            </a:extLst>
          </p:cNvPr>
          <p:cNvPicPr>
            <a:picLocks noChangeAspect="1"/>
          </p:cNvPicPr>
          <p:nvPr/>
        </p:nvPicPr>
        <p:blipFill>
          <a:blip r:embed="rId5"/>
          <a:stretch>
            <a:fillRect/>
          </a:stretch>
        </p:blipFill>
        <p:spPr>
          <a:xfrm>
            <a:off x="4366260" y="3979864"/>
            <a:ext cx="4549140" cy="2194560"/>
          </a:xfrm>
          <a:prstGeom prst="rect">
            <a:avLst/>
          </a:prstGeom>
        </p:spPr>
      </p:pic>
    </p:spTree>
    <p:extLst>
      <p:ext uri="{BB962C8B-B14F-4D97-AF65-F5344CB8AC3E}">
        <p14:creationId xmlns:p14="http://schemas.microsoft.com/office/powerpoint/2010/main" val="1216354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33800" y="0"/>
            <a:ext cx="4267200" cy="1600200"/>
          </a:xfrm>
        </p:spPr>
        <p:txBody>
          <a:bodyPr/>
          <a:lstStyle/>
          <a:p>
            <a:r>
              <a:rPr lang="en-CA" dirty="0"/>
              <a:t>5 Year Share of Market Trends</a:t>
            </a:r>
            <a:endParaRPr lang="en-US" dirty="0"/>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65</a:t>
            </a:fld>
            <a:endParaRPr lang="en-US"/>
          </a:p>
        </p:txBody>
      </p:sp>
      <p:sp>
        <p:nvSpPr>
          <p:cNvPr id="8" name="TextBox 7"/>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pic>
        <p:nvPicPr>
          <p:cNvPr id="9" name="Picture 6" descr="TD Canada Trust Logo f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9638" y="914400"/>
            <a:ext cx="2544561" cy="551101"/>
          </a:xfrm>
          <a:prstGeom prst="rect">
            <a:avLst/>
          </a:prstGeom>
          <a:noFill/>
          <a:ln w="9525">
            <a:solidFill>
              <a:schemeClr val="tx1">
                <a:lumMod val="50000"/>
                <a:lumOff val="50000"/>
              </a:schemeClr>
            </a:solidFill>
            <a:miter lim="800000"/>
            <a:headEnd/>
            <a:tailEnd/>
          </a:ln>
          <a:effectLst>
            <a:outerShdw blurRad="50800" dist="38100" dir="2700000" algn="tl" rotWithShape="0">
              <a:srgbClr val="000000">
                <a:alpha val="43000"/>
              </a:srgbClr>
            </a:outerShdw>
          </a:effectLst>
        </p:spPr>
      </p:pic>
      <p:graphicFrame>
        <p:nvGraphicFramePr>
          <p:cNvPr id="10" name="Chart 9">
            <a:extLst>
              <a:ext uri="{FF2B5EF4-FFF2-40B4-BE49-F238E27FC236}">
                <a16:creationId xmlns:a16="http://schemas.microsoft.com/office/drawing/2014/main" id="{00000000-0008-0000-0800-00003F000000}"/>
              </a:ext>
            </a:extLst>
          </p:cNvPr>
          <p:cNvGraphicFramePr>
            <a:graphicFrameLocks/>
          </p:cNvGraphicFramePr>
          <p:nvPr>
            <p:extLst>
              <p:ext uri="{D42A27DB-BD31-4B8C-83A1-F6EECF244321}">
                <p14:modId xmlns:p14="http://schemas.microsoft.com/office/powerpoint/2010/main" val="2754571262"/>
              </p:ext>
            </p:extLst>
          </p:nvPr>
        </p:nvGraphicFramePr>
        <p:xfrm>
          <a:off x="22698" y="1600200"/>
          <a:ext cx="4092102" cy="457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a:extLst>
              <a:ext uri="{FF2B5EF4-FFF2-40B4-BE49-F238E27FC236}">
                <a16:creationId xmlns:a16="http://schemas.microsoft.com/office/drawing/2014/main" id="{1F860489-16DB-5C49-86CE-46AB79059528}"/>
              </a:ext>
            </a:extLst>
          </p:cNvPr>
          <p:cNvGraphicFramePr>
            <a:graphicFrameLocks noGrp="1"/>
          </p:cNvGraphicFramePr>
          <p:nvPr>
            <p:extLst>
              <p:ext uri="{D42A27DB-BD31-4B8C-83A1-F6EECF244321}">
                <p14:modId xmlns:p14="http://schemas.microsoft.com/office/powerpoint/2010/main" val="1931582545"/>
              </p:ext>
            </p:extLst>
          </p:nvPr>
        </p:nvGraphicFramePr>
        <p:xfrm>
          <a:off x="4114800" y="3959225"/>
          <a:ext cx="4787900" cy="2212975"/>
        </p:xfrm>
        <a:graphic>
          <a:graphicData uri="http://schemas.openxmlformats.org/drawingml/2006/table">
            <a:tbl>
              <a:tblPr/>
              <a:tblGrid>
                <a:gridCol w="1406901">
                  <a:extLst>
                    <a:ext uri="{9D8B030D-6E8A-4147-A177-3AD203B41FA5}">
                      <a16:colId xmlns:a16="http://schemas.microsoft.com/office/drawing/2014/main" val="3256128572"/>
                    </a:ext>
                  </a:extLst>
                </a:gridCol>
                <a:gridCol w="941103">
                  <a:extLst>
                    <a:ext uri="{9D8B030D-6E8A-4147-A177-3AD203B41FA5}">
                      <a16:colId xmlns:a16="http://schemas.microsoft.com/office/drawing/2014/main" val="3351610986"/>
                    </a:ext>
                  </a:extLst>
                </a:gridCol>
                <a:gridCol w="697113">
                  <a:extLst>
                    <a:ext uri="{9D8B030D-6E8A-4147-A177-3AD203B41FA5}">
                      <a16:colId xmlns:a16="http://schemas.microsoft.com/office/drawing/2014/main" val="51386054"/>
                    </a:ext>
                  </a:extLst>
                </a:gridCol>
                <a:gridCol w="522835">
                  <a:extLst>
                    <a:ext uri="{9D8B030D-6E8A-4147-A177-3AD203B41FA5}">
                      <a16:colId xmlns:a16="http://schemas.microsoft.com/office/drawing/2014/main" val="1275810945"/>
                    </a:ext>
                  </a:extLst>
                </a:gridCol>
                <a:gridCol w="522835">
                  <a:extLst>
                    <a:ext uri="{9D8B030D-6E8A-4147-A177-3AD203B41FA5}">
                      <a16:colId xmlns:a16="http://schemas.microsoft.com/office/drawing/2014/main" val="3385980216"/>
                    </a:ext>
                  </a:extLst>
                </a:gridCol>
                <a:gridCol w="697113">
                  <a:extLst>
                    <a:ext uri="{9D8B030D-6E8A-4147-A177-3AD203B41FA5}">
                      <a16:colId xmlns:a16="http://schemas.microsoft.com/office/drawing/2014/main" val="2488925385"/>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TD Canada Trust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7560804"/>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4108858"/>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91173403"/>
                  </a:ext>
                </a:extLst>
              </a:tr>
              <a:tr h="2159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80804543"/>
                  </a:ext>
                </a:extLst>
              </a:tr>
              <a:tr h="21907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171,232.8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20.28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3528670"/>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50,232.3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8.32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solidFill>
                            <a:srgbClr val="9C0006"/>
                          </a:solidFill>
                          <a:effectLst/>
                          <a:latin typeface="Calibri" panose="020F0502020204030204" pitchFamily="34" charset="0"/>
                        </a:rPr>
                        <a:t>-13.9%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621262131"/>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221,465.2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15.29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6100"/>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1" i="0" u="none" strike="noStrike">
                          <a:effectLst/>
                          <a:latin typeface="Calibri" panose="020F050202020403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03839"/>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229,195.3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13.96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855783681"/>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90,902.0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36.37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25.6%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extLst>
                  <a:ext uri="{0D108BD9-81ED-4DB2-BD59-A6C34878D82A}">
                    <a16:rowId xmlns:a16="http://schemas.microsoft.com/office/drawing/2014/main" val="3925740833"/>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59,171.5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21.04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126297924"/>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379,268.8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16.69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0256862"/>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600,733.9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16.14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effectLst/>
                          <a:latin typeface="Calibri" panose="020F050202020403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2409392"/>
                  </a:ext>
                </a:extLst>
              </a:tr>
            </a:tbl>
          </a:graphicData>
        </a:graphic>
      </p:graphicFrame>
    </p:spTree>
    <p:extLst>
      <p:ext uri="{BB962C8B-B14F-4D97-AF65-F5344CB8AC3E}">
        <p14:creationId xmlns:p14="http://schemas.microsoft.com/office/powerpoint/2010/main" val="1406242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5" name="Rectangle 3"/>
          <p:cNvSpPr>
            <a:spLocks noGrp="1" noChangeArrowheads="1"/>
          </p:cNvSpPr>
          <p:nvPr>
            <p:ph idx="1"/>
          </p:nvPr>
        </p:nvSpPr>
        <p:spPr>
          <a:xfrm>
            <a:off x="762000" y="1760222"/>
            <a:ext cx="7772400" cy="4308872"/>
          </a:xfrm>
        </p:spPr>
        <p:txBody>
          <a:bodyPr wrap="square">
            <a:spAutoFit/>
          </a:bodyPr>
          <a:lstStyle/>
          <a:p>
            <a:pPr>
              <a:buFont typeface="Arial" panose="020B0604020202020204" pitchFamily="34" charset="0"/>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Sept. 17,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TD announced today the launch of new card control features on all TD Visa consumer credit cards, including a first-in-Canada ability that gives TD credit cardholders the ability to temporarily block their Canadian credit cards from any in-person international charges through the TD mobile banking app.  "Card controls can help our customers feel confident that their credit cards won't be misused, while also minimizing the inconvenience of cancelling or replacing a card if it's temporarily misplaced," says Katy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Boshart</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SVP, Canadian Credit Cards, TD. "In addition, our new international block feature provides even greater security – giving TD credit card holders the ability to prevent unauthorized access to their card at international, in-person points of sale, providing additional peace of mind."</a:t>
            </a:r>
          </a:p>
          <a:p>
            <a:pPr>
              <a:buFont typeface="Arial" panose="020B0604020202020204" pitchFamily="34" charset="0"/>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June 18,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Amazon Canada, TD and Mastercard today announced the launch of the Amazon.ca Rewards Mastercard. MBNA, a division of Toronto-Dominion Bank, is issuing this card on Mastercard’s global payments network. Starting today, eligible Prime members can earn 2.5% back at Amazon.ca and Whole Foods Market in Canada when using the Amazon.ca Rewards Mastercard and 1% back on all other eligible purchases. Prime members who use their card in the US or globally earn 2.5% back on purchases in a foreign currency. Cardholders who are not Prime members will earn 1.5% back on purchases at Amazon.ca and Whole Foods Market in Canada and 1% back on all other purchases.</a:t>
            </a:r>
          </a:p>
          <a:p>
            <a:pPr>
              <a:buFont typeface="Arial" panose="020B0604020202020204" pitchFamily="34" charset="0"/>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Jan. 22,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TD Bank Group (TD) today announced the launch of its digital mortgage application (https://homeready.td.com/mortgageapply) – an integrated, digital solution created the process of buying a home easier and more convenient for customers. The launch demonstrates TD's ongoing focus to deliver seamless, omni-channel experiences that help customers achieve their dreams of home ownership and feel more confident about their finances.</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The new digital mortgage application is the latest addition to TD's expanding in-person and digital mortgage tools, including:</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TD Digital Mortgage</a:t>
            </a:r>
            <a:r>
              <a:rPr lang="en-US" sz="1000" b="0" dirty="0">
                <a:solidFill>
                  <a:srgbClr val="333333"/>
                </a:solidFill>
                <a:latin typeface="Verdana" panose="020B0604030504040204" pitchFamily="34" charset="0"/>
                <a:ea typeface="Verdana" panose="020B0604030504040204" pitchFamily="34" charset="0"/>
                <a:cs typeface="Verdana" panose="020B0604030504040204" pitchFamily="34" charset="0"/>
              </a:rPr>
              <a:t> </a:t>
            </a:r>
            <a:r>
              <a:rPr lang="en-US" sz="1000" b="0" dirty="0">
                <a:solidFill>
                  <a:srgbClr val="27AAE1"/>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Pre-Approval</a:t>
            </a:r>
            <a:r>
              <a:rPr lang="en-US" sz="1000" b="0" dirty="0">
                <a:solidFill>
                  <a:srgbClr val="333333"/>
                </a:solidFill>
                <a:latin typeface="Verdana" panose="020B0604030504040204" pitchFamily="34" charset="0"/>
                <a:ea typeface="Verdana" panose="020B0604030504040204" pitchFamily="34" charset="0"/>
                <a:cs typeface="Verdana" panose="020B0604030504040204" pitchFamily="34" charset="0"/>
              </a:rPr>
              <a:t>,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which helps customers shop for a mortgage with confidence by giving them an online pre-approval in as little as five minutes with a 120-day rate guarantee.</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TD</a:t>
            </a:r>
            <a:r>
              <a:rPr lang="en-US" sz="1000" b="0" dirty="0">
                <a:solidFill>
                  <a:srgbClr val="333333"/>
                </a:solidFill>
                <a:latin typeface="Verdana" panose="020B0604030504040204" pitchFamily="34" charset="0"/>
                <a:ea typeface="Verdana" panose="020B0604030504040204" pitchFamily="34" charset="0"/>
                <a:cs typeface="Verdana" panose="020B0604030504040204" pitchFamily="34" charset="0"/>
              </a:rPr>
              <a:t> </a:t>
            </a:r>
            <a:r>
              <a:rPr lang="en-US" sz="1000" b="0" dirty="0">
                <a:solidFill>
                  <a:srgbClr val="27AAE1"/>
                </a:solidFill>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Mortgage Affordability Calculator</a:t>
            </a:r>
            <a:r>
              <a:rPr lang="en-US" sz="1000" b="0" dirty="0">
                <a:solidFill>
                  <a:srgbClr val="333333"/>
                </a:solidFill>
                <a:latin typeface="Verdana" panose="020B0604030504040204" pitchFamily="34" charset="0"/>
                <a:ea typeface="Verdana" panose="020B0604030504040204" pitchFamily="34" charset="0"/>
                <a:cs typeface="Verdana" panose="020B0604030504040204" pitchFamily="34" charset="0"/>
              </a:rPr>
              <a:t>, allows potential buyers to understand how much home they are able to afford and features links to active real estate listings that match a customer's budget and desired neighbourhood.</a:t>
            </a:r>
            <a:endParaRPr lang="en-US" sz="1000" b="0" dirty="0">
              <a:latin typeface="Verdana" panose="020B0604030504040204" pitchFamily="34" charset="0"/>
              <a:ea typeface="Verdana" panose="020B0604030504040204" pitchFamily="34" charset="0"/>
              <a:cs typeface="Verdana" panose="020B0604030504040204" pitchFamily="34" charset="0"/>
            </a:endParaRPr>
          </a:p>
        </p:txBody>
      </p:sp>
      <p:sp>
        <p:nvSpPr>
          <p:cNvPr id="858114" name="Slide Number Placeholder 4"/>
          <p:cNvSpPr>
            <a:spLocks noGrp="1"/>
          </p:cNvSpPr>
          <p:nvPr>
            <p:ph type="sldNum" sz="quarter" idx="12"/>
          </p:nvPr>
        </p:nvSpPr>
        <p:spPr>
          <a:noFill/>
          <a:ln>
            <a:miter lim="800000"/>
            <a:headEnd/>
            <a:tailEnd/>
          </a:ln>
        </p:spPr>
        <p:txBody>
          <a:bodyPr/>
          <a:lstStyle/>
          <a:p>
            <a:fld id="{A67DE0E6-4C67-4EB1-AE56-F21C9415F281}" type="slidenum">
              <a:rPr lang="en-US" smtClean="0"/>
              <a:pPr/>
              <a:t>66</a:t>
            </a:fld>
            <a:endParaRPr lang="en-US" dirty="0"/>
          </a:p>
        </p:txBody>
      </p:sp>
      <p:sp>
        <p:nvSpPr>
          <p:cNvPr id="858116" name="Rectangle 4"/>
          <p:cNvSpPr>
            <a:spLocks noChangeArrowheads="1"/>
          </p:cNvSpPr>
          <p:nvPr/>
        </p:nvSpPr>
        <p:spPr bwMode="auto">
          <a:xfrm>
            <a:off x="3726353" y="381000"/>
            <a:ext cx="4191000" cy="1216025"/>
          </a:xfrm>
          <a:prstGeom prst="rect">
            <a:avLst/>
          </a:prstGeom>
          <a:noFill/>
          <a:ln w="9525">
            <a:noFill/>
            <a:miter lim="800000"/>
            <a:headEnd/>
            <a:tailEnd/>
          </a:ln>
        </p:spPr>
        <p:txBody>
          <a:bodyPr anchor="b"/>
          <a:lstStyle/>
          <a:p>
            <a:r>
              <a:rPr lang="en-US" sz="2400" b="1" dirty="0">
                <a:solidFill>
                  <a:schemeClr val="tx1">
                    <a:lumMod val="50000"/>
                    <a:lumOff val="50000"/>
                  </a:schemeClr>
                </a:solidFill>
                <a:latin typeface="+mj-lt"/>
              </a:rPr>
              <a:t>Press Releases</a:t>
            </a:r>
          </a:p>
        </p:txBody>
      </p:sp>
      <p:pic>
        <p:nvPicPr>
          <p:cNvPr id="6" name="Picture 6" descr="TD Canada Trust Logo fu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9638" y="914400"/>
            <a:ext cx="2544561" cy="551101"/>
          </a:xfrm>
          <a:prstGeom prst="rect">
            <a:avLst/>
          </a:prstGeom>
          <a:noFill/>
          <a:ln w="9525">
            <a:solidFill>
              <a:schemeClr val="tx1">
                <a:lumMod val="50000"/>
                <a:lumOff val="50000"/>
              </a:schemeClr>
            </a:solidFill>
            <a:miter lim="800000"/>
            <a:headEnd/>
            <a:tailEnd/>
          </a:ln>
          <a:effectLst>
            <a:outerShdw blurRad="50800" dist="38100" dir="2700000" algn="tl" rotWithShape="0">
              <a:srgbClr val="000000">
                <a:alpha val="43000"/>
              </a:srgbClr>
            </a:outerShdw>
          </a:effectLst>
        </p:spPr>
      </p:pic>
      <p:sp>
        <p:nvSpPr>
          <p:cNvPr id="8" name="TextBox 7">
            <a:hlinkClick r:id="rId6"/>
          </p:cNvPr>
          <p:cNvSpPr txBox="1"/>
          <p:nvPr/>
        </p:nvSpPr>
        <p:spPr>
          <a:xfrm>
            <a:off x="7660103" y="6400412"/>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6"/>
              </a:rPr>
              <a:t>Press</a:t>
            </a:r>
            <a:endParaRPr lang="en-US" b="0" dirty="0">
              <a:ln>
                <a:solidFill>
                  <a:schemeClr val="bg1"/>
                </a:solidFill>
              </a:ln>
              <a:solidFill>
                <a:schemeClr val="tx1"/>
              </a:solidFill>
            </a:endParaRPr>
          </a:p>
        </p:txBody>
      </p:sp>
      <p:sp>
        <p:nvSpPr>
          <p:cNvPr id="7" name="TextBox 6">
            <a:extLst>
              <a:ext uri="{FF2B5EF4-FFF2-40B4-BE49-F238E27FC236}">
                <a16:creationId xmlns:a16="http://schemas.microsoft.com/office/drawing/2014/main" id="{70618F64-9C45-F14C-8BF5-5F17FDBCBC64}"/>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9" name="Rectangle 8">
            <a:extLst>
              <a:ext uri="{FF2B5EF4-FFF2-40B4-BE49-F238E27FC236}">
                <a16:creationId xmlns:a16="http://schemas.microsoft.com/office/drawing/2014/main" id="{C5171656-76CB-E041-BCF1-C29BBEB4F777}"/>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6106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67</a:t>
            </a:fld>
            <a:endParaRPr lang="en-US"/>
          </a:p>
        </p:txBody>
      </p:sp>
      <p:pic>
        <p:nvPicPr>
          <p:cNvPr id="6" name="Picture 5"/>
          <p:cNvPicPr>
            <a:picLocks noChangeAspect="1"/>
          </p:cNvPicPr>
          <p:nvPr/>
        </p:nvPicPr>
        <p:blipFill>
          <a:blip r:embed="rId3"/>
          <a:stretch>
            <a:fillRect/>
          </a:stretch>
        </p:blipFill>
        <p:spPr>
          <a:xfrm>
            <a:off x="838201" y="990600"/>
            <a:ext cx="2590800" cy="542982"/>
          </a:xfrm>
          <a:prstGeom prst="rect">
            <a:avLst/>
          </a:prstGeom>
        </p:spPr>
      </p:pic>
      <p:sp>
        <p:nvSpPr>
          <p:cNvPr id="7" name="TextBox 6"/>
          <p:cNvSpPr txBox="1"/>
          <p:nvPr/>
        </p:nvSpPr>
        <p:spPr>
          <a:xfrm>
            <a:off x="4572001" y="1676400"/>
            <a:ext cx="4343400" cy="2246769"/>
          </a:xfrm>
          <a:prstGeom prst="rect">
            <a:avLst/>
          </a:prstGeom>
          <a:noFill/>
        </p:spPr>
        <p:txBody>
          <a:bodyPr wrap="square" rtlCol="0">
            <a:spAutoFit/>
          </a:bodyPr>
          <a:lstStyle/>
          <a:p>
            <a:r>
              <a:rPr lang="en-US" sz="1000" b="1" dirty="0"/>
              <a:t>2020 Priorities (2019 Annual Report) </a:t>
            </a:r>
            <a:endParaRPr lang="en-US" sz="1000" dirty="0"/>
          </a:p>
          <a:p>
            <a:pPr marL="171450" indent="-171450">
              <a:buFont typeface="Arial" panose="020B0604020202020204" pitchFamily="34" charset="0"/>
              <a:buChar char="•"/>
            </a:pPr>
            <a:r>
              <a:rPr lang="en-US" sz="1000" b="1" dirty="0"/>
              <a:t>Improve Sustained Business Performance: </a:t>
            </a:r>
            <a:r>
              <a:rPr lang="en-US" sz="1000" dirty="0"/>
              <a:t>Invest to grow the higher ROE businesses, including Business Banking, to deliver consistent and stable long-term earnings growth.</a:t>
            </a:r>
          </a:p>
          <a:p>
            <a:pPr marL="171450" indent="-171450">
              <a:buFont typeface="Arial" panose="020B0604020202020204" pitchFamily="34" charset="0"/>
              <a:buChar char="•"/>
            </a:pPr>
            <a:r>
              <a:rPr lang="en-US" sz="1000" b="1" dirty="0"/>
              <a:t>Instill a Winning team Culture:  </a:t>
            </a:r>
            <a:r>
              <a:rPr lang="en-US" sz="1000" dirty="0"/>
              <a:t>Engage employees through a RESULTS(Revenue, Earnings, Simplify, Urgency, Listen, Trust, Support)focused culture. </a:t>
            </a:r>
          </a:p>
          <a:p>
            <a:pPr marL="171450" indent="-171450">
              <a:buFont typeface="Arial" panose="020B0604020202020204" pitchFamily="34" charset="0"/>
              <a:buChar char="•"/>
            </a:pPr>
            <a:r>
              <a:rPr lang="en-US" sz="1000" b="1" dirty="0"/>
              <a:t>Superior Customer Experience:  </a:t>
            </a:r>
            <a:r>
              <a:rPr lang="en-US" sz="1000" dirty="0"/>
              <a:t>Develop deeper household relationships for our customers across Canada by providing differentiated focus and service to drive loyalty and engagement. </a:t>
            </a:r>
          </a:p>
          <a:p>
            <a:pPr marL="171450" indent="-171450">
              <a:buFont typeface="Arial" panose="020B0604020202020204" pitchFamily="34" charset="0"/>
              <a:buChar char="•"/>
            </a:pPr>
            <a:r>
              <a:rPr lang="en-US" sz="1000" b="1" dirty="0"/>
              <a:t>Scale our unique partnerships and assets: </a:t>
            </a:r>
            <a:r>
              <a:rPr lang="en-US" sz="1000" dirty="0"/>
              <a:t>Leverage our long-term partnerships and assets like MLSE, Scene and Wealth businesses to generate growth across our division. </a:t>
            </a:r>
            <a:endParaRPr lang="en-US" sz="1000" dirty="0">
              <a:effectLst/>
            </a:endParaRPr>
          </a:p>
        </p:txBody>
      </p:sp>
      <p:sp>
        <p:nvSpPr>
          <p:cNvPr id="12" name="TextBox 11">
            <a:extLst>
              <a:ext uri="{FF2B5EF4-FFF2-40B4-BE49-F238E27FC236}">
                <a16:creationId xmlns:a16="http://schemas.microsoft.com/office/drawing/2014/main" id="{8552B541-45B3-1F47-A195-9A5CFDD95631}"/>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graphicFrame>
        <p:nvGraphicFramePr>
          <p:cNvPr id="9" name="Chart 8">
            <a:extLst>
              <a:ext uri="{FF2B5EF4-FFF2-40B4-BE49-F238E27FC236}">
                <a16:creationId xmlns:a16="http://schemas.microsoft.com/office/drawing/2014/main" id="{0ABF17C5-4F90-CD4D-AF75-48CEC5DF305D}"/>
              </a:ext>
            </a:extLst>
          </p:cNvPr>
          <p:cNvGraphicFramePr>
            <a:graphicFrameLocks/>
          </p:cNvGraphicFramePr>
          <p:nvPr>
            <p:extLst>
              <p:ext uri="{D42A27DB-BD31-4B8C-83A1-F6EECF244321}">
                <p14:modId xmlns:p14="http://schemas.microsoft.com/office/powerpoint/2010/main" val="1374857312"/>
              </p:ext>
            </p:extLst>
          </p:nvPr>
        </p:nvGraphicFramePr>
        <p:xfrm>
          <a:off x="28303" y="1575706"/>
          <a:ext cx="3860800" cy="4596493"/>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1F9802B7-15EF-4200-BC10-B94D4FD02D01}"/>
              </a:ext>
            </a:extLst>
          </p:cNvPr>
          <p:cNvPicPr>
            <a:picLocks noChangeAspect="1"/>
          </p:cNvPicPr>
          <p:nvPr/>
        </p:nvPicPr>
        <p:blipFill>
          <a:blip r:embed="rId5"/>
          <a:stretch>
            <a:fillRect/>
          </a:stretch>
        </p:blipFill>
        <p:spPr>
          <a:xfrm>
            <a:off x="4366260" y="3977638"/>
            <a:ext cx="4549140" cy="2194560"/>
          </a:xfrm>
          <a:prstGeom prst="rect">
            <a:avLst/>
          </a:prstGeom>
        </p:spPr>
      </p:pic>
    </p:spTree>
    <p:extLst>
      <p:ext uri="{BB962C8B-B14F-4D97-AF65-F5344CB8AC3E}">
        <p14:creationId xmlns:p14="http://schemas.microsoft.com/office/powerpoint/2010/main" val="28508064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7600" y="304800"/>
            <a:ext cx="4191000" cy="1600200"/>
          </a:xfrm>
        </p:spPr>
        <p:txBody>
          <a:bodyPr>
            <a:normAutofit/>
          </a:bodyPr>
          <a:lstStyle/>
          <a:p>
            <a:r>
              <a:rPr lang="en-CA" dirty="0"/>
              <a:t>5 Year Share of Market Trends</a:t>
            </a:r>
            <a:br>
              <a:rPr lang="en-CA" dirty="0"/>
            </a:br>
            <a:endParaRPr lang="en-US" dirty="0"/>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68</a:t>
            </a:fld>
            <a:endParaRPr lang="en-US"/>
          </a:p>
        </p:txBody>
      </p:sp>
      <p:pic>
        <p:nvPicPr>
          <p:cNvPr id="10" name="Picture 9"/>
          <p:cNvPicPr>
            <a:picLocks noChangeAspect="1"/>
          </p:cNvPicPr>
          <p:nvPr/>
        </p:nvPicPr>
        <p:blipFill>
          <a:blip r:embed="rId3"/>
          <a:stretch>
            <a:fillRect/>
          </a:stretch>
        </p:blipFill>
        <p:spPr>
          <a:xfrm>
            <a:off x="838201" y="990600"/>
            <a:ext cx="2590800" cy="542982"/>
          </a:xfrm>
          <a:prstGeom prst="rect">
            <a:avLst/>
          </a:prstGeom>
        </p:spPr>
      </p:pic>
      <p:sp>
        <p:nvSpPr>
          <p:cNvPr id="13" name="TextBox 12">
            <a:extLst>
              <a:ext uri="{FF2B5EF4-FFF2-40B4-BE49-F238E27FC236}">
                <a16:creationId xmlns:a16="http://schemas.microsoft.com/office/drawing/2014/main" id="{49124889-C0C2-1D49-A549-65C465AEFBD7}"/>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8" name="Chart 7">
            <a:extLst>
              <a:ext uri="{FF2B5EF4-FFF2-40B4-BE49-F238E27FC236}">
                <a16:creationId xmlns:a16="http://schemas.microsoft.com/office/drawing/2014/main" id="{00000000-0008-0000-0800-00002D000000}"/>
              </a:ext>
            </a:extLst>
          </p:cNvPr>
          <p:cNvGraphicFramePr>
            <a:graphicFrameLocks/>
          </p:cNvGraphicFramePr>
          <p:nvPr>
            <p:extLst>
              <p:ext uri="{D42A27DB-BD31-4B8C-83A1-F6EECF244321}">
                <p14:modId xmlns:p14="http://schemas.microsoft.com/office/powerpoint/2010/main" val="789358759"/>
              </p:ext>
            </p:extLst>
          </p:nvPr>
        </p:nvGraphicFramePr>
        <p:xfrm>
          <a:off x="170234" y="1676400"/>
          <a:ext cx="3792166" cy="44174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a:extLst>
              <a:ext uri="{FF2B5EF4-FFF2-40B4-BE49-F238E27FC236}">
                <a16:creationId xmlns:a16="http://schemas.microsoft.com/office/drawing/2014/main" id="{1943C82D-8F6C-AD48-999C-76012395ABF9}"/>
              </a:ext>
            </a:extLst>
          </p:cNvPr>
          <p:cNvGraphicFramePr>
            <a:graphicFrameLocks noGrp="1"/>
          </p:cNvGraphicFramePr>
          <p:nvPr>
            <p:extLst>
              <p:ext uri="{D42A27DB-BD31-4B8C-83A1-F6EECF244321}">
                <p14:modId xmlns:p14="http://schemas.microsoft.com/office/powerpoint/2010/main" val="3471494308"/>
              </p:ext>
            </p:extLst>
          </p:nvPr>
        </p:nvGraphicFramePr>
        <p:xfrm>
          <a:off x="4168032" y="3962400"/>
          <a:ext cx="4787900" cy="2212975"/>
        </p:xfrm>
        <a:graphic>
          <a:graphicData uri="http://schemas.openxmlformats.org/drawingml/2006/table">
            <a:tbl>
              <a:tblPr/>
              <a:tblGrid>
                <a:gridCol w="1406901">
                  <a:extLst>
                    <a:ext uri="{9D8B030D-6E8A-4147-A177-3AD203B41FA5}">
                      <a16:colId xmlns:a16="http://schemas.microsoft.com/office/drawing/2014/main" val="3620125601"/>
                    </a:ext>
                  </a:extLst>
                </a:gridCol>
                <a:gridCol w="941103">
                  <a:extLst>
                    <a:ext uri="{9D8B030D-6E8A-4147-A177-3AD203B41FA5}">
                      <a16:colId xmlns:a16="http://schemas.microsoft.com/office/drawing/2014/main" val="2385869955"/>
                    </a:ext>
                  </a:extLst>
                </a:gridCol>
                <a:gridCol w="697113">
                  <a:extLst>
                    <a:ext uri="{9D8B030D-6E8A-4147-A177-3AD203B41FA5}">
                      <a16:colId xmlns:a16="http://schemas.microsoft.com/office/drawing/2014/main" val="4168790800"/>
                    </a:ext>
                  </a:extLst>
                </a:gridCol>
                <a:gridCol w="522835">
                  <a:extLst>
                    <a:ext uri="{9D8B030D-6E8A-4147-A177-3AD203B41FA5}">
                      <a16:colId xmlns:a16="http://schemas.microsoft.com/office/drawing/2014/main" val="1818951887"/>
                    </a:ext>
                  </a:extLst>
                </a:gridCol>
                <a:gridCol w="522835">
                  <a:extLst>
                    <a:ext uri="{9D8B030D-6E8A-4147-A177-3AD203B41FA5}">
                      <a16:colId xmlns:a16="http://schemas.microsoft.com/office/drawing/2014/main" val="3553438848"/>
                    </a:ext>
                  </a:extLst>
                </a:gridCol>
                <a:gridCol w="697113">
                  <a:extLst>
                    <a:ext uri="{9D8B030D-6E8A-4147-A177-3AD203B41FA5}">
                      <a16:colId xmlns:a16="http://schemas.microsoft.com/office/drawing/2014/main" val="1350580628"/>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Scotiabank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65092658"/>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48332705"/>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35470769"/>
                  </a:ext>
                </a:extLst>
              </a:tr>
              <a:tr h="2159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3165349"/>
                  </a:ext>
                </a:extLst>
              </a:tr>
              <a:tr h="21907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115,501.8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13.68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98388867"/>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65,665.7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10.88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805398682"/>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181,167.4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12.51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4905528"/>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229,713.6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13.99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399594897"/>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20,944.9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8.38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ctr"/>
                      <a:r>
                        <a:rPr lang="en-US" sz="800" b="0" i="0" u="none" strike="noStrike">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1900801195"/>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59,934.1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21.31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774562885"/>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310,592.6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13.66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421540120"/>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491,760.1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13.22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effectLst/>
                          <a:latin typeface="Calibri" panose="020F0502020204030204" pitchFamily="34"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8506861"/>
                  </a:ext>
                </a:extLst>
              </a:tr>
            </a:tbl>
          </a:graphicData>
        </a:graphic>
      </p:graphicFrame>
    </p:spTree>
    <p:extLst>
      <p:ext uri="{BB962C8B-B14F-4D97-AF65-F5344CB8AC3E}">
        <p14:creationId xmlns:p14="http://schemas.microsoft.com/office/powerpoint/2010/main" val="1025942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9" name="Rectangle 2"/>
          <p:cNvSpPr>
            <a:spLocks noGrp="1" noChangeArrowheads="1"/>
          </p:cNvSpPr>
          <p:nvPr>
            <p:ph type="title"/>
          </p:nvPr>
        </p:nvSpPr>
        <p:spPr>
          <a:xfrm>
            <a:off x="3462944" y="-76200"/>
            <a:ext cx="3962400" cy="1600200"/>
          </a:xfrm>
        </p:spPr>
        <p:txBody>
          <a:bodyPr/>
          <a:lstStyle/>
          <a:p>
            <a:pPr eaLnBrk="1" hangingPunct="1"/>
            <a:r>
              <a:rPr lang="en-US" dirty="0"/>
              <a:t>Press Releases</a:t>
            </a:r>
          </a:p>
        </p:txBody>
      </p:sp>
      <p:sp>
        <p:nvSpPr>
          <p:cNvPr id="874500" name="Rectangle 3"/>
          <p:cNvSpPr>
            <a:spLocks noGrp="1" noChangeArrowheads="1"/>
          </p:cNvSpPr>
          <p:nvPr>
            <p:ph idx="1"/>
          </p:nvPr>
        </p:nvSpPr>
        <p:spPr>
          <a:xfrm>
            <a:off x="838201" y="1752600"/>
            <a:ext cx="7571162" cy="4343400"/>
          </a:xfrm>
        </p:spPr>
        <p:txBody>
          <a:bodyPr>
            <a:normAutofit fontScale="77500" lnSpcReduction="20000"/>
          </a:bodyPr>
          <a:lstStyle/>
          <a:p>
            <a:pPr>
              <a:lnSpc>
                <a:spcPct val="120000"/>
              </a:lnSpc>
              <a:buClr>
                <a:srgbClr val="1CADE4"/>
              </a:buClr>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April 7, 2020 -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Scotiabank announced today the launch of front of the line service through our Canadian contact centre for frontline healthcare workers in appreciation of their courageous efforts during COVID-19. Starting April 13, 2020, physicians, nurses, paramedics and other healthcare personnel will be prioritized by our contact centre teams, who will support customers with their banking needs and ensure these workers receive the dedicated service they deserve at this time. Seniors age 75 years and older will also receive priority service when they call our contact centre – an additional measure to protect our senior customers by providing them with safer banking alternatives by phone, online and through the Scotia mobile banking app. Meeting the needs of seniors is a key commitment for Scotiabank. We have appointed a senior level executive as our Senior's Champion to prioritize the needs of seniors as we deliver banking products and services to customers.</a:t>
            </a:r>
          </a:p>
          <a:p>
            <a:pPr>
              <a:lnSpc>
                <a:spcPct val="120000"/>
              </a:lnSpc>
              <a:buClr>
                <a:srgbClr val="1CADE4"/>
              </a:buClr>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Feb. 24, 2020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Scotiabank announced today the launch of Scotia International Money Transfer, a new cost-effective digital solution that allows customers to send money internationally using mobile banking or Scotia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OnLine</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Scotia International Money Transfer meets a critical need for millions of Canadians who need a seamless way to send money abroad to places like the U.S., China, India, the United Kingdom, the Philippines and many countries in Europe. With only a few simple steps, customers can send money in a matter of seconds and their recipients can access the funds in as little as one day. </a:t>
            </a:r>
          </a:p>
          <a:p>
            <a:pPr>
              <a:lnSpc>
                <a:spcPct val="120000"/>
              </a:lnSpc>
              <a:buClr>
                <a:srgbClr val="1CADE4"/>
              </a:buClr>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Oct. 1,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Scotiabank announced today the launch of the Ultimate Package, a new premium banking solution that offers customers even more value and rewards by addressing their saving, spending, and investing needs – all from one package. The Ultimate Package empowers customers to do more with their banking by delivering enhanced benefits and rewards, including:</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Unlimited debit transactions &amp;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Interac</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e-Transfer† transactions;*</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Unlimited Global non-Scotiabank ABM withdrawals;*</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Up to $139 annual fee waiver each year on select credit cards;*</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+0.10% ongoing Interest Rate Boost on a Scotiabank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MomentumPLUS</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Savings Account;*</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Ultimate rates on select GICs;*</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- 10 free equity trades at Scotia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iTRADE</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in your first year and 5 free equity trades every year after;*</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Your choice of SCENE® or Scotia Rewards® loyalty programs.</a:t>
            </a:r>
          </a:p>
          <a:p>
            <a:pPr>
              <a:lnSpc>
                <a:spcPct val="120000"/>
              </a:lnSpc>
              <a:buClr>
                <a:srgbClr val="1CADE4"/>
              </a:buClr>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Sept. 10,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Scotiabank is further strengthening its market-leading suite of credit cards with a refresh of the Scotiabank Gold American Express® Card. The newly refreshed card offers the highest earn rate available in the market for Groceries, Dining and Entertainment**, introduces new accelerated earn categories, and showcases the flexibility of the Scotia Rewards® program. The card also has no foreign transaction fees, saving customers 2.5% on purchases made online or while travelling abroad in another currency.</a:t>
            </a:r>
          </a:p>
          <a:p>
            <a:pPr>
              <a:lnSpc>
                <a:spcPct val="120000"/>
              </a:lnSpc>
              <a:buClr>
                <a:srgbClr val="1CADE4"/>
              </a:buClr>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March 26,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Scotiabank has launched a unique digital mortgage experience, called Scotiabank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eHOME</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that modernizes how Canadians can get a mortgage. With Scotiabank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eHOME</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Canadians can apply for a mortgage completely online, track the application status through real-time updates, and complete the closing with a lawyer without requiring an in-person appointment with a mortgage specialist or financial advisor. Supporting documents are easily uploaded to a secure vault and, if needed, a dedicated team of specialists is a phone call away.</a:t>
            </a:r>
          </a:p>
        </p:txBody>
      </p:sp>
      <p:sp>
        <p:nvSpPr>
          <p:cNvPr id="874498" name="Slide Number Placeholder 4"/>
          <p:cNvSpPr>
            <a:spLocks noGrp="1"/>
          </p:cNvSpPr>
          <p:nvPr>
            <p:ph type="sldNum" sz="quarter" idx="12"/>
          </p:nvPr>
        </p:nvSpPr>
        <p:spPr>
          <a:noFill/>
          <a:ln>
            <a:miter lim="800000"/>
            <a:headEnd/>
            <a:tailEnd/>
          </a:ln>
        </p:spPr>
        <p:txBody>
          <a:bodyPr/>
          <a:lstStyle/>
          <a:p>
            <a:fld id="{3BEBC65F-4E19-41F8-9AB1-B66A35C70FEC}" type="slidenum">
              <a:rPr lang="en-US" smtClean="0"/>
              <a:pPr/>
              <a:t>69</a:t>
            </a:fld>
            <a:endParaRPr lang="en-US"/>
          </a:p>
        </p:txBody>
      </p:sp>
      <p:pic>
        <p:nvPicPr>
          <p:cNvPr id="6" name="Picture 5"/>
          <p:cNvPicPr>
            <a:picLocks noChangeAspect="1"/>
          </p:cNvPicPr>
          <p:nvPr/>
        </p:nvPicPr>
        <p:blipFill>
          <a:blip r:embed="rId3"/>
          <a:stretch>
            <a:fillRect/>
          </a:stretch>
        </p:blipFill>
        <p:spPr>
          <a:xfrm>
            <a:off x="838201" y="990600"/>
            <a:ext cx="2590800" cy="542982"/>
          </a:xfrm>
          <a:prstGeom prst="rect">
            <a:avLst/>
          </a:prstGeom>
        </p:spPr>
      </p:pic>
      <p:sp>
        <p:nvSpPr>
          <p:cNvPr id="8" name="TextBox 7">
            <a:hlinkClick r:id="rId4"/>
          </p:cNvPr>
          <p:cNvSpPr txBox="1"/>
          <p:nvPr/>
        </p:nvSpPr>
        <p:spPr>
          <a:xfrm>
            <a:off x="7772400" y="6444476"/>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4"/>
              </a:rPr>
              <a:t>Press</a:t>
            </a:r>
            <a:endParaRPr lang="en-US" b="0" dirty="0">
              <a:ln>
                <a:solidFill>
                  <a:schemeClr val="bg1"/>
                </a:solidFill>
              </a:ln>
              <a:solidFill>
                <a:schemeClr val="tx1"/>
              </a:solidFill>
            </a:endParaRPr>
          </a:p>
        </p:txBody>
      </p:sp>
      <p:sp>
        <p:nvSpPr>
          <p:cNvPr id="7" name="TextBox 6">
            <a:extLst>
              <a:ext uri="{FF2B5EF4-FFF2-40B4-BE49-F238E27FC236}">
                <a16:creationId xmlns:a16="http://schemas.microsoft.com/office/drawing/2014/main" id="{7F91BBEF-A75C-254E-AC30-7C0B8A89A687}"/>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9" name="Rectangle 8">
            <a:extLst>
              <a:ext uri="{FF2B5EF4-FFF2-40B4-BE49-F238E27FC236}">
                <a16:creationId xmlns:a16="http://schemas.microsoft.com/office/drawing/2014/main" id="{A8042D40-8B5C-E84F-BAF8-81751A5DF190}"/>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449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5" name="Rectangle 2"/>
          <p:cNvSpPr>
            <a:spLocks noGrp="1" noChangeArrowheads="1"/>
          </p:cNvSpPr>
          <p:nvPr>
            <p:ph type="title"/>
          </p:nvPr>
        </p:nvSpPr>
        <p:spPr>
          <a:xfrm>
            <a:off x="818147" y="0"/>
            <a:ext cx="8229600" cy="1600200"/>
          </a:xfrm>
        </p:spPr>
        <p:txBody>
          <a:bodyPr/>
          <a:lstStyle/>
          <a:p>
            <a:pPr eaLnBrk="1" hangingPunct="1"/>
            <a:r>
              <a:rPr lang="en-CA" sz="2400" dirty="0"/>
              <a:t>Non-Bank-Owned Trust </a:t>
            </a:r>
            <a:br>
              <a:rPr lang="en-CA" sz="2400" dirty="0"/>
            </a:br>
            <a:r>
              <a:rPr lang="en-CA" sz="2400" dirty="0"/>
              <a:t>and Loan Companies</a:t>
            </a:r>
          </a:p>
        </p:txBody>
      </p:sp>
      <p:sp>
        <p:nvSpPr>
          <p:cNvPr id="699394" name="Slide Number Placeholder 3"/>
          <p:cNvSpPr>
            <a:spLocks noGrp="1"/>
          </p:cNvSpPr>
          <p:nvPr>
            <p:ph type="sldNum" sz="quarter" idx="12"/>
          </p:nvPr>
        </p:nvSpPr>
        <p:spPr>
          <a:noFill/>
          <a:ln>
            <a:miter lim="800000"/>
            <a:headEnd/>
            <a:tailEnd/>
          </a:ln>
        </p:spPr>
        <p:txBody>
          <a:bodyPr/>
          <a:lstStyle/>
          <a:p>
            <a:fld id="{547875A2-E791-4C65-8998-844BBEC78123}" type="slidenum">
              <a:rPr lang="en-US" smtClean="0"/>
              <a:pPr/>
              <a:t>7</a:t>
            </a:fld>
            <a:endParaRPr lang="en-US" dirty="0"/>
          </a:p>
        </p:txBody>
      </p:sp>
      <p:sp>
        <p:nvSpPr>
          <p:cNvPr id="699396" name="TextBox 5"/>
          <p:cNvSpPr txBox="1">
            <a:spLocks noChangeArrowheads="1"/>
          </p:cNvSpPr>
          <p:nvPr/>
        </p:nvSpPr>
        <p:spPr bwMode="auto">
          <a:xfrm>
            <a:off x="7391400" y="228600"/>
            <a:ext cx="1552575" cy="276225"/>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Annually</a:t>
            </a:r>
          </a:p>
        </p:txBody>
      </p:sp>
      <p:sp>
        <p:nvSpPr>
          <p:cNvPr id="6" name="TextBox 5"/>
          <p:cNvSpPr txBox="1"/>
          <p:nvPr/>
        </p:nvSpPr>
        <p:spPr>
          <a:xfrm>
            <a:off x="822960" y="5177934"/>
            <a:ext cx="8001000" cy="707886"/>
          </a:xfrm>
          <a:prstGeom prst="rect">
            <a:avLst/>
          </a:prstGeom>
          <a:noFill/>
        </p:spPr>
        <p:txBody>
          <a:bodyPr wrap="square" rtlCol="0">
            <a:spAutoFit/>
          </a:bodyPr>
          <a:lstStyle/>
          <a:p>
            <a:r>
              <a:rPr lang="en-CA" sz="1000" b="1" dirty="0">
                <a:solidFill>
                  <a:srgbClr val="7F7F7F"/>
                </a:solidFill>
              </a:rPr>
              <a:t>Observations:</a:t>
            </a:r>
          </a:p>
          <a:p>
            <a:pPr marL="171450" indent="-171450">
              <a:buFont typeface="Arial" panose="020B0604020202020204" pitchFamily="34" charset="0"/>
              <a:buChar char="•"/>
            </a:pPr>
            <a:r>
              <a:rPr lang="en-US" sz="1000" dirty="0">
                <a:solidFill>
                  <a:srgbClr val="7F7F7F"/>
                </a:solidFill>
              </a:rPr>
              <a:t>Home Trust is the largest Trust Company</a:t>
            </a:r>
          </a:p>
          <a:p>
            <a:pPr marL="171450" indent="-171450">
              <a:buFont typeface="Arial" panose="020B0604020202020204" pitchFamily="34" charset="0"/>
              <a:buChar char="•"/>
            </a:pPr>
            <a:r>
              <a:rPr lang="en-US" sz="1000" dirty="0">
                <a:solidFill>
                  <a:srgbClr val="7F7F7F"/>
                </a:solidFill>
              </a:rPr>
              <a:t>Peoples Trust is the booking Trust for fintech KOHO.</a:t>
            </a:r>
          </a:p>
          <a:p>
            <a:pPr marL="171450" indent="-171450">
              <a:buFont typeface="Arial" panose="020B0604020202020204" pitchFamily="34" charset="0"/>
              <a:buChar char="•"/>
            </a:pPr>
            <a:r>
              <a:rPr lang="en-US" sz="1000" dirty="0">
                <a:solidFill>
                  <a:srgbClr val="7F7F7F"/>
                </a:solidFill>
              </a:rPr>
              <a:t>Community Trust has been acquired by </a:t>
            </a:r>
            <a:r>
              <a:rPr lang="en-US" sz="1000" dirty="0" err="1">
                <a:solidFill>
                  <a:srgbClr val="7F7F7F"/>
                </a:solidFill>
              </a:rPr>
              <a:t>Questrade</a:t>
            </a:r>
            <a:r>
              <a:rPr lang="en-US" sz="1000" dirty="0">
                <a:solidFill>
                  <a:srgbClr val="7F7F7F"/>
                </a:solidFill>
              </a:rPr>
              <a:t> and is seeking a banking license</a:t>
            </a:r>
          </a:p>
        </p:txBody>
      </p:sp>
      <p:sp>
        <p:nvSpPr>
          <p:cNvPr id="7" name="Rectangle 6"/>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6B19DD-D123-964D-8A9E-9FB809E4FF5D}"/>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C071383-0687-CB48-BB1A-839AF01EF511}"/>
              </a:ext>
            </a:extLst>
          </p:cNvPr>
          <p:cNvGraphicFramePr>
            <a:graphicFrameLocks noGrp="1"/>
          </p:cNvGraphicFramePr>
          <p:nvPr>
            <p:extLst>
              <p:ext uri="{D42A27DB-BD31-4B8C-83A1-F6EECF244321}">
                <p14:modId xmlns:p14="http://schemas.microsoft.com/office/powerpoint/2010/main" val="1781571485"/>
              </p:ext>
            </p:extLst>
          </p:nvPr>
        </p:nvGraphicFramePr>
        <p:xfrm>
          <a:off x="818147" y="1828800"/>
          <a:ext cx="6743699" cy="2575560"/>
        </p:xfrm>
        <a:graphic>
          <a:graphicData uri="http://schemas.openxmlformats.org/drawingml/2006/table">
            <a:tbl>
              <a:tblPr/>
              <a:tblGrid>
                <a:gridCol w="3348071">
                  <a:extLst>
                    <a:ext uri="{9D8B030D-6E8A-4147-A177-3AD203B41FA5}">
                      <a16:colId xmlns:a16="http://schemas.microsoft.com/office/drawing/2014/main" val="2593586414"/>
                    </a:ext>
                  </a:extLst>
                </a:gridCol>
                <a:gridCol w="1131876">
                  <a:extLst>
                    <a:ext uri="{9D8B030D-6E8A-4147-A177-3AD203B41FA5}">
                      <a16:colId xmlns:a16="http://schemas.microsoft.com/office/drawing/2014/main" val="3873315171"/>
                    </a:ext>
                  </a:extLst>
                </a:gridCol>
                <a:gridCol w="1131876">
                  <a:extLst>
                    <a:ext uri="{9D8B030D-6E8A-4147-A177-3AD203B41FA5}">
                      <a16:colId xmlns:a16="http://schemas.microsoft.com/office/drawing/2014/main" val="1310414698"/>
                    </a:ext>
                  </a:extLst>
                </a:gridCol>
                <a:gridCol w="1131876">
                  <a:extLst>
                    <a:ext uri="{9D8B030D-6E8A-4147-A177-3AD203B41FA5}">
                      <a16:colId xmlns:a16="http://schemas.microsoft.com/office/drawing/2014/main" val="3108096896"/>
                    </a:ext>
                  </a:extLst>
                </a:gridCol>
              </a:tblGrid>
              <a:tr h="203200">
                <a:tc rowSpan="2">
                  <a:txBody>
                    <a:bodyPr/>
                    <a:lstStyle/>
                    <a:p>
                      <a:pPr algn="l" fontAlgn="b"/>
                      <a:r>
                        <a:rPr lang="en-US" sz="1200" b="1" i="0" u="none" strike="noStrike">
                          <a:effectLst/>
                          <a:latin typeface="Arial" panose="020B0604020202020204" pitchFamily="34" charset="0"/>
                        </a:rPr>
                        <a:t>Trust and Loan Companies</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n-US" sz="1200" b="1" i="0" u="none" strike="noStrike">
                          <a:solidFill>
                            <a:srgbClr val="FFFFFF"/>
                          </a:solidFill>
                          <a:effectLst/>
                          <a:latin typeface="Arial" panose="020B0604020202020204" pitchFamily="34" charset="0"/>
                        </a:rPr>
                        <a:t>Total Funds</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6990776"/>
                  </a:ext>
                </a:extLst>
              </a:tr>
              <a:tr h="0">
                <a:tc vMerge="1">
                  <a:txBody>
                    <a:bodyPr/>
                    <a:lstStyle/>
                    <a:p>
                      <a:endParaRPr lang="en-US"/>
                    </a:p>
                  </a:txBody>
                  <a:tcPr/>
                </a:tc>
                <a:tc>
                  <a:txBody>
                    <a:bodyPr/>
                    <a:lstStyle/>
                    <a:p>
                      <a:pPr algn="ctr" fontAlgn="ctr"/>
                      <a:r>
                        <a:rPr lang="en-US" sz="1200" b="1" i="0" u="none" strike="noStrike">
                          <a:effectLst/>
                          <a:latin typeface="Arial" panose="020B0604020202020204" pitchFamily="34" charset="0"/>
                        </a:rPr>
                        <a:t>October 31, 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effectLst/>
                          <a:latin typeface="Arial" panose="020B0604020202020204" pitchFamily="34" charset="0"/>
                        </a:rPr>
                        <a:t>5 Year CAGR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effectLst/>
                          <a:latin typeface="Arial" panose="020B0604020202020204" pitchFamily="34" charset="0"/>
                        </a:rPr>
                        <a:t>12 Month Growth %</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008051613"/>
                  </a:ext>
                </a:extLst>
              </a:tr>
              <a:tr h="190500">
                <a:tc>
                  <a:txBody>
                    <a:bodyPr/>
                    <a:lstStyle/>
                    <a:p>
                      <a:pPr algn="l" fontAlgn="b"/>
                      <a:r>
                        <a:rPr lang="en-US" sz="1200" b="0" i="0" u="none" strike="noStrike">
                          <a:solidFill>
                            <a:srgbClr val="000000"/>
                          </a:solidFill>
                          <a:effectLst/>
                          <a:latin typeface="Arial" panose="020B0604020202020204" pitchFamily="34" charset="0"/>
                        </a:rPr>
                        <a:t>Home Trust Company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28,907,295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effectLst/>
                          <a:latin typeface="Arial" panose="020B0604020202020204" pitchFamily="34" charset="0"/>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effectLst/>
                          <a:latin typeface="Arial" panose="020B0604020202020204" pitchFamily="34" charset="0"/>
                        </a:rPr>
                        <a:t>164.7%</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62888506"/>
                  </a:ext>
                </a:extLst>
              </a:tr>
              <a:tr h="190500">
                <a:tc>
                  <a:txBody>
                    <a:bodyPr/>
                    <a:lstStyle/>
                    <a:p>
                      <a:pPr algn="l" fontAlgn="b"/>
                      <a:r>
                        <a:rPr lang="en-US" sz="1200" b="0" i="0" u="none" strike="noStrike">
                          <a:solidFill>
                            <a:srgbClr val="000000"/>
                          </a:solidFill>
                          <a:effectLst/>
                          <a:latin typeface="Arial" panose="020B0604020202020204" pitchFamily="34" charset="0"/>
                        </a:rPr>
                        <a:t>Industrial Alliance Trust Inc</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749,472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effectLst/>
                          <a:latin typeface="Arial" panose="020B0604020202020204" pitchFamily="34" charset="0"/>
                        </a:rPr>
                        <a:t>11.8%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effectLst/>
                          <a:latin typeface="Arial" panose="020B0604020202020204" pitchFamily="34" charset="0"/>
                        </a:rPr>
                        <a:t>-42.1%</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904241"/>
                  </a:ext>
                </a:extLst>
              </a:tr>
              <a:tr h="203200">
                <a:tc>
                  <a:txBody>
                    <a:bodyPr/>
                    <a:lstStyle/>
                    <a:p>
                      <a:pPr algn="l" fontAlgn="b"/>
                      <a:r>
                        <a:rPr lang="en-US" sz="1200" b="0" i="0" u="none" strike="noStrike">
                          <a:solidFill>
                            <a:srgbClr val="000000"/>
                          </a:solidFill>
                          <a:effectLst/>
                          <a:latin typeface="Arial" panose="020B0604020202020204" pitchFamily="34" charset="0"/>
                        </a:rPr>
                        <a:t>Peace Hills Trust Company</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696,148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effectLst/>
                          <a:latin typeface="Arial" panose="020B060402020202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085784297"/>
                  </a:ext>
                </a:extLst>
              </a:tr>
              <a:tr h="203200">
                <a:tc>
                  <a:txBody>
                    <a:bodyPr/>
                    <a:lstStyle/>
                    <a:p>
                      <a:pPr algn="l" fontAlgn="b"/>
                      <a:r>
                        <a:rPr lang="en-US" sz="1200" b="0" i="0" u="none" strike="noStrike">
                          <a:solidFill>
                            <a:srgbClr val="000000"/>
                          </a:solidFill>
                          <a:effectLst/>
                          <a:latin typeface="Arial" panose="020B0604020202020204" pitchFamily="34" charset="0"/>
                        </a:rPr>
                        <a:t>Peoples Trust Company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4,760,401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solidFill>
                            <a:srgbClr val="006100"/>
                          </a:solidFill>
                          <a:effectLst/>
                          <a:latin typeface="Arial" panose="020B0604020202020204" pitchFamily="34" charset="0"/>
                        </a:rPr>
                        <a:t>37.8%</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965538140"/>
                  </a:ext>
                </a:extLst>
              </a:tr>
              <a:tr h="203200">
                <a:tc>
                  <a:txBody>
                    <a:bodyPr/>
                    <a:lstStyle/>
                    <a:p>
                      <a:pPr algn="l" fontAlgn="b"/>
                      <a:r>
                        <a:rPr lang="en-US" sz="1200" b="0" i="0" u="none" strike="noStrike">
                          <a:solidFill>
                            <a:srgbClr val="000000"/>
                          </a:solidFill>
                          <a:effectLst/>
                          <a:latin typeface="Arial" panose="020B0604020202020204" pitchFamily="34" charset="0"/>
                        </a:rPr>
                        <a:t>League Savings Mortgage Company</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effectLst/>
                          <a:latin typeface="Arial" panose="020B0604020202020204" pitchFamily="34" charset="0"/>
                        </a:rPr>
                        <a:t>            752,794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14.3%</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739197924"/>
                  </a:ext>
                </a:extLst>
              </a:tr>
              <a:tr h="203200">
                <a:tc>
                  <a:txBody>
                    <a:bodyPr/>
                    <a:lstStyle/>
                    <a:p>
                      <a:pPr algn="l" fontAlgn="b"/>
                      <a:r>
                        <a:rPr lang="en-US" sz="1200" b="0" i="0" u="none" strike="noStrike">
                          <a:solidFill>
                            <a:srgbClr val="000000"/>
                          </a:solidFill>
                          <a:effectLst/>
                          <a:latin typeface="Arial" panose="020B0604020202020204" pitchFamily="34" charset="0"/>
                        </a:rPr>
                        <a:t>MCAN Mortgage Corporation </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2,886,184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effectLst/>
                          <a:latin typeface="Arial" panose="020B0604020202020204" pitchFamily="34" charset="0"/>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effectLst/>
                          <a:latin typeface="Arial" panose="020B060402020202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3459650"/>
                  </a:ext>
                </a:extLst>
              </a:tr>
              <a:tr h="203200">
                <a:tc>
                  <a:txBody>
                    <a:bodyPr/>
                    <a:lstStyle/>
                    <a:p>
                      <a:pPr algn="l" fontAlgn="b"/>
                      <a:r>
                        <a:rPr lang="en-US" sz="1200" b="0" i="0" u="none" strike="noStrike">
                          <a:solidFill>
                            <a:srgbClr val="000000"/>
                          </a:solidFill>
                          <a:effectLst/>
                          <a:latin typeface="Arial" panose="020B0604020202020204" pitchFamily="34" charset="0"/>
                        </a:rPr>
                        <a:t>Community Trust Company</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2,555,453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6100"/>
                          </a:solidFill>
                          <a:effectLst/>
                          <a:latin typeface="Arial" panose="020B0604020202020204" pitchFamily="34" charset="0"/>
                        </a:rPr>
                        <a:t>51.4%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r" fontAlgn="b"/>
                      <a:r>
                        <a:rPr lang="en-US" sz="1200" b="0" i="0" u="none" strike="noStrike">
                          <a:solidFill>
                            <a:srgbClr val="006100"/>
                          </a:solidFill>
                          <a:effectLst/>
                          <a:latin typeface="Arial" panose="020B0604020202020204" pitchFamily="34" charset="0"/>
                        </a:rPr>
                        <a:t>61.5%</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414242875"/>
                  </a:ext>
                </a:extLst>
              </a:tr>
              <a:tr h="203200">
                <a:tc>
                  <a:txBody>
                    <a:bodyPr/>
                    <a:lstStyle/>
                    <a:p>
                      <a:pPr algn="l" fontAlgn="b"/>
                      <a:r>
                        <a:rPr lang="en-US" sz="1200" b="0" i="0" u="none" strike="noStrike">
                          <a:solidFill>
                            <a:srgbClr val="000000"/>
                          </a:solidFill>
                          <a:effectLst/>
                          <a:latin typeface="Arial" panose="020B0604020202020204" pitchFamily="34" charset="0"/>
                        </a:rPr>
                        <a:t>Investors Group Trust Co Ltd</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32,416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200" b="0" i="0" u="none" strike="noStrike">
                          <a:solidFill>
                            <a:srgbClr val="006100"/>
                          </a:solidFill>
                          <a:effectLst/>
                          <a:latin typeface="Arial" panose="020B0604020202020204" pitchFamily="34" charset="0"/>
                        </a:rPr>
                        <a:t>7.6%</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491226891"/>
                  </a:ext>
                </a:extLst>
              </a:tr>
              <a:tr h="203200">
                <a:tc>
                  <a:txBody>
                    <a:bodyPr/>
                    <a:lstStyle/>
                    <a:p>
                      <a:pPr algn="l" fontAlgn="b"/>
                      <a:r>
                        <a:rPr lang="en-US" sz="1200" b="0" i="0" u="none" strike="noStrike">
                          <a:solidFill>
                            <a:srgbClr val="000000"/>
                          </a:solidFill>
                          <a:effectLst/>
                          <a:latin typeface="Arial" panose="020B0604020202020204" pitchFamily="34" charset="0"/>
                        </a:rPr>
                        <a:t>Sun Life Financial Trust Inc</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969,783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200" b="0" i="0" u="none" strike="noStrike">
                          <a:solidFill>
                            <a:srgbClr val="9C0006"/>
                          </a:solidFill>
                          <a:effectLst/>
                          <a:latin typeface="Arial" panose="020B0604020202020204" pitchFamily="34" charset="0"/>
                        </a:rPr>
                        <a:t>-12.7%</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60232491"/>
                  </a:ext>
                </a:extLst>
              </a:tr>
              <a:tr h="203200">
                <a:tc>
                  <a:txBody>
                    <a:bodyPr/>
                    <a:lstStyle/>
                    <a:p>
                      <a:pPr algn="l" fontAlgn="b"/>
                      <a:r>
                        <a:rPr lang="en-US" sz="1200" b="0" i="0" u="none" strike="noStrike">
                          <a:solidFill>
                            <a:srgbClr val="000000"/>
                          </a:solidFill>
                          <a:effectLst/>
                          <a:latin typeface="Arial" panose="020B0604020202020204" pitchFamily="34" charset="0"/>
                        </a:rPr>
                        <a:t>Computershare Trust Company of Canada</a:t>
                      </a:r>
                    </a:p>
                  </a:txBody>
                  <a:tcPr marL="0" marR="0" marT="0" marB="0"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200" b="0" i="0" u="none" strike="noStrike">
                          <a:effectLst/>
                          <a:latin typeface="Arial" panose="020B0604020202020204" pitchFamily="34" charset="0"/>
                        </a:rPr>
                        <a:t>                9,746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9C0006"/>
                          </a:solidFill>
                          <a:effectLst/>
                          <a:latin typeface="Arial" panose="020B0604020202020204" pitchFamily="34" charset="0"/>
                        </a:rPr>
                        <a:t>-16.8%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7CE"/>
                    </a:solidFill>
                  </a:tcPr>
                </a:tc>
                <a:tc>
                  <a:txBody>
                    <a:bodyPr/>
                    <a:lstStyle/>
                    <a:p>
                      <a:pPr algn="r" fontAlgn="b"/>
                      <a:r>
                        <a:rPr lang="en-US" sz="1200" b="0" i="0" u="none" strike="noStrike" dirty="0">
                          <a:solidFill>
                            <a:srgbClr val="9C0006"/>
                          </a:solidFill>
                          <a:effectLst/>
                          <a:latin typeface="Arial" panose="020B0604020202020204" pitchFamily="34" charset="0"/>
                        </a:rPr>
                        <a:t>-52.0%</a:t>
                      </a:r>
                    </a:p>
                  </a:txBody>
                  <a:tcPr marL="0" marR="0" marT="0" marB="0"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7CE"/>
                    </a:solidFill>
                  </a:tcPr>
                </a:tc>
                <a:extLst>
                  <a:ext uri="{0D108BD9-81ED-4DB2-BD59-A6C34878D82A}">
                    <a16:rowId xmlns:a16="http://schemas.microsoft.com/office/drawing/2014/main" val="67636875"/>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70</a:t>
            </a:fld>
            <a:endParaRPr lang="en-US"/>
          </a:p>
        </p:txBody>
      </p:sp>
      <p:pic>
        <p:nvPicPr>
          <p:cNvPr id="9" name="Picture 8" descr="CIBC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5350" y="609600"/>
            <a:ext cx="1085850" cy="885825"/>
          </a:xfrm>
          <a:prstGeom prst="rect">
            <a:avLst/>
          </a:prstGeom>
          <a:noFill/>
          <a:ln w="9525">
            <a:noFill/>
            <a:miter lim="800000"/>
            <a:headEnd/>
            <a:tailEnd/>
          </a:ln>
          <a:effectLst>
            <a:outerShdw blurRad="50800" dist="38100" dir="2700000" algn="tl" rotWithShape="0">
              <a:srgbClr val="000000">
                <a:alpha val="43000"/>
              </a:srgbClr>
            </a:outerShdw>
          </a:effectLst>
        </p:spPr>
      </p:pic>
      <p:sp>
        <p:nvSpPr>
          <p:cNvPr id="6" name="TextBox 5"/>
          <p:cNvSpPr txBox="1"/>
          <p:nvPr/>
        </p:nvSpPr>
        <p:spPr>
          <a:xfrm>
            <a:off x="4507140" y="1681816"/>
            <a:ext cx="4343401" cy="2246769"/>
          </a:xfrm>
          <a:prstGeom prst="rect">
            <a:avLst/>
          </a:prstGeom>
          <a:noFill/>
        </p:spPr>
        <p:txBody>
          <a:bodyPr wrap="square" rtlCol="0">
            <a:spAutoFit/>
          </a:bodyPr>
          <a:lstStyle/>
          <a:p>
            <a:r>
              <a:rPr lang="en-US" sz="1000" b="1" dirty="0"/>
              <a:t>Our focus for 2020 (2019 Annual Report)</a:t>
            </a:r>
            <a:endParaRPr lang="en-US" sz="1000" dirty="0"/>
          </a:p>
          <a:p>
            <a:pPr marL="171450" indent="-171450">
              <a:buFont typeface="Arial" panose="020B0604020202020204" pitchFamily="34" charset="0"/>
              <a:buChar char="•"/>
            </a:pPr>
            <a:r>
              <a:rPr lang="en-US" sz="1000" dirty="0"/>
              <a:t>We are continuing to deliver on our client-focused strategy with a clear focus on relationship-building and advice, with the objective of helping to make our clients’ ambitions a reality. </a:t>
            </a:r>
          </a:p>
          <a:p>
            <a:pPr marL="171450" indent="-171450">
              <a:buFont typeface="Arial" panose="020B0604020202020204" pitchFamily="34" charset="0"/>
              <a:buChar char="•"/>
            </a:pPr>
            <a:r>
              <a:rPr lang="en-US" sz="1000" dirty="0"/>
              <a:t>Our priorities in 2020 are: </a:t>
            </a:r>
          </a:p>
          <a:p>
            <a:pPr marL="628650" lvl="1" indent="-171450">
              <a:buFont typeface="Arial" panose="020B0604020202020204" pitchFamily="34" charset="0"/>
              <a:buChar char="•"/>
            </a:pPr>
            <a:r>
              <a:rPr lang="en-US" sz="1000" dirty="0"/>
              <a:t>Winning at relationships through deeper needs-based conversations including more financial planning; </a:t>
            </a:r>
          </a:p>
          <a:p>
            <a:pPr marL="628650" lvl="1" indent="-171450">
              <a:buFont typeface="Arial" panose="020B0604020202020204" pitchFamily="34" charset="0"/>
              <a:buChar char="•"/>
            </a:pPr>
            <a:r>
              <a:rPr lang="en-US" sz="1000" dirty="0"/>
              <a:t>Delivering market-leading solutions that offer clients great value and benefits, are easy to use and provide a more focused product line; and </a:t>
            </a:r>
          </a:p>
          <a:p>
            <a:pPr marL="628650" lvl="1" indent="-171450">
              <a:buFont typeface="Arial" panose="020B0604020202020204" pitchFamily="34" charset="0"/>
              <a:buChar char="•"/>
            </a:pPr>
            <a:r>
              <a:rPr lang="en-US" sz="1000" dirty="0"/>
              <a:t>Being easy to bank with by implementing meaningful process enhancements and helping clients experience radically simple banking. </a:t>
            </a:r>
          </a:p>
        </p:txBody>
      </p:sp>
      <p:sp>
        <p:nvSpPr>
          <p:cNvPr id="10" name="TextBox 9">
            <a:extLst>
              <a:ext uri="{FF2B5EF4-FFF2-40B4-BE49-F238E27FC236}">
                <a16:creationId xmlns:a16="http://schemas.microsoft.com/office/drawing/2014/main" id="{E9F702AF-8ED4-1048-A80C-2CF8CD9EB5D8}"/>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graphicFrame>
        <p:nvGraphicFramePr>
          <p:cNvPr id="8" name="Chart 7">
            <a:extLst>
              <a:ext uri="{FF2B5EF4-FFF2-40B4-BE49-F238E27FC236}">
                <a16:creationId xmlns:a16="http://schemas.microsoft.com/office/drawing/2014/main" id="{6AE43C79-402D-6441-AE8D-8F89A4578A9F}"/>
              </a:ext>
            </a:extLst>
          </p:cNvPr>
          <p:cNvGraphicFramePr>
            <a:graphicFrameLocks/>
          </p:cNvGraphicFramePr>
          <p:nvPr>
            <p:extLst>
              <p:ext uri="{D42A27DB-BD31-4B8C-83A1-F6EECF244321}">
                <p14:modId xmlns:p14="http://schemas.microsoft.com/office/powerpoint/2010/main" val="543923196"/>
              </p:ext>
            </p:extLst>
          </p:nvPr>
        </p:nvGraphicFramePr>
        <p:xfrm>
          <a:off x="76200" y="1646982"/>
          <a:ext cx="3911600" cy="4449018"/>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4A6952A4-B1CC-427F-B6B6-665A257E24C4}"/>
              </a:ext>
            </a:extLst>
          </p:cNvPr>
          <p:cNvPicPr>
            <a:picLocks noChangeAspect="1"/>
          </p:cNvPicPr>
          <p:nvPr/>
        </p:nvPicPr>
        <p:blipFill>
          <a:blip r:embed="rId5"/>
          <a:stretch>
            <a:fillRect/>
          </a:stretch>
        </p:blipFill>
        <p:spPr>
          <a:xfrm>
            <a:off x="4366260" y="4008120"/>
            <a:ext cx="4549140" cy="2164080"/>
          </a:xfrm>
          <a:prstGeom prst="rect">
            <a:avLst/>
          </a:prstGeom>
        </p:spPr>
      </p:pic>
    </p:spTree>
    <p:extLst>
      <p:ext uri="{BB962C8B-B14F-4D97-AF65-F5344CB8AC3E}">
        <p14:creationId xmlns:p14="http://schemas.microsoft.com/office/powerpoint/2010/main" val="3575962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6629400" cy="1600200"/>
          </a:xfrm>
        </p:spPr>
        <p:txBody>
          <a:bodyPr>
            <a:normAutofit/>
          </a:bodyPr>
          <a:lstStyle/>
          <a:p>
            <a:r>
              <a:rPr lang="en-CA" dirty="0"/>
              <a:t>5 Year Share of Market Trends</a:t>
            </a:r>
            <a:br>
              <a:rPr lang="en-CA" dirty="0"/>
            </a:br>
            <a:endParaRPr lang="en-US" dirty="0"/>
          </a:p>
        </p:txBody>
      </p:sp>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71</a:t>
            </a:fld>
            <a:endParaRPr lang="en-US"/>
          </a:p>
        </p:txBody>
      </p:sp>
      <p:pic>
        <p:nvPicPr>
          <p:cNvPr id="10" name="Picture 9" descr="CIBC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609600"/>
            <a:ext cx="1085850" cy="885825"/>
          </a:xfrm>
          <a:prstGeom prst="rect">
            <a:avLst/>
          </a:prstGeom>
          <a:noFill/>
          <a:ln w="9525">
            <a:noFill/>
            <a:miter lim="800000"/>
            <a:headEnd/>
            <a:tailEnd/>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95CA2C1F-499A-F24C-B2D5-690321EE4E9D}"/>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8" name="Chart 7">
            <a:extLst>
              <a:ext uri="{FF2B5EF4-FFF2-40B4-BE49-F238E27FC236}">
                <a16:creationId xmlns:a16="http://schemas.microsoft.com/office/drawing/2014/main" id="{00000000-0008-0000-0800-000030000000}"/>
              </a:ext>
            </a:extLst>
          </p:cNvPr>
          <p:cNvGraphicFramePr>
            <a:graphicFrameLocks/>
          </p:cNvGraphicFramePr>
          <p:nvPr>
            <p:extLst>
              <p:ext uri="{D42A27DB-BD31-4B8C-83A1-F6EECF244321}">
                <p14:modId xmlns:p14="http://schemas.microsoft.com/office/powerpoint/2010/main" val="2565473390"/>
              </p:ext>
            </p:extLst>
          </p:nvPr>
        </p:nvGraphicFramePr>
        <p:xfrm>
          <a:off x="171923" y="1600200"/>
          <a:ext cx="3790477" cy="46177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a:extLst>
              <a:ext uri="{FF2B5EF4-FFF2-40B4-BE49-F238E27FC236}">
                <a16:creationId xmlns:a16="http://schemas.microsoft.com/office/drawing/2014/main" id="{FA29FCF9-CA8F-B346-AD38-52BF61D44E26}"/>
              </a:ext>
            </a:extLst>
          </p:cNvPr>
          <p:cNvGraphicFramePr>
            <a:graphicFrameLocks noGrp="1"/>
          </p:cNvGraphicFramePr>
          <p:nvPr>
            <p:extLst>
              <p:ext uri="{D42A27DB-BD31-4B8C-83A1-F6EECF244321}">
                <p14:modId xmlns:p14="http://schemas.microsoft.com/office/powerpoint/2010/main" val="2035810164"/>
              </p:ext>
            </p:extLst>
          </p:nvPr>
        </p:nvGraphicFramePr>
        <p:xfrm>
          <a:off x="4150130" y="4039870"/>
          <a:ext cx="4787900" cy="2178050"/>
        </p:xfrm>
        <a:graphic>
          <a:graphicData uri="http://schemas.openxmlformats.org/drawingml/2006/table">
            <a:tbl>
              <a:tblPr/>
              <a:tblGrid>
                <a:gridCol w="1406901">
                  <a:extLst>
                    <a:ext uri="{9D8B030D-6E8A-4147-A177-3AD203B41FA5}">
                      <a16:colId xmlns:a16="http://schemas.microsoft.com/office/drawing/2014/main" val="2925054145"/>
                    </a:ext>
                  </a:extLst>
                </a:gridCol>
                <a:gridCol w="941103">
                  <a:extLst>
                    <a:ext uri="{9D8B030D-6E8A-4147-A177-3AD203B41FA5}">
                      <a16:colId xmlns:a16="http://schemas.microsoft.com/office/drawing/2014/main" val="3924973425"/>
                    </a:ext>
                  </a:extLst>
                </a:gridCol>
                <a:gridCol w="697113">
                  <a:extLst>
                    <a:ext uri="{9D8B030D-6E8A-4147-A177-3AD203B41FA5}">
                      <a16:colId xmlns:a16="http://schemas.microsoft.com/office/drawing/2014/main" val="3345699373"/>
                    </a:ext>
                  </a:extLst>
                </a:gridCol>
                <a:gridCol w="522835">
                  <a:extLst>
                    <a:ext uri="{9D8B030D-6E8A-4147-A177-3AD203B41FA5}">
                      <a16:colId xmlns:a16="http://schemas.microsoft.com/office/drawing/2014/main" val="954613754"/>
                    </a:ext>
                  </a:extLst>
                </a:gridCol>
                <a:gridCol w="522835">
                  <a:extLst>
                    <a:ext uri="{9D8B030D-6E8A-4147-A177-3AD203B41FA5}">
                      <a16:colId xmlns:a16="http://schemas.microsoft.com/office/drawing/2014/main" val="3586588598"/>
                    </a:ext>
                  </a:extLst>
                </a:gridCol>
                <a:gridCol w="697113">
                  <a:extLst>
                    <a:ext uri="{9D8B030D-6E8A-4147-A177-3AD203B41FA5}">
                      <a16:colId xmlns:a16="http://schemas.microsoft.com/office/drawing/2014/main" val="533211275"/>
                    </a:ext>
                  </a:extLst>
                </a:gridCol>
              </a:tblGrid>
              <a:tr h="177800">
                <a:tc gridSpan="6">
                  <a:txBody>
                    <a:bodyPr/>
                    <a:lstStyle/>
                    <a:p>
                      <a:pPr algn="ctr" fontAlgn="b"/>
                      <a:r>
                        <a:rPr lang="en-US" sz="1000" b="1" i="0" u="none" strike="noStrike">
                          <a:solidFill>
                            <a:srgbClr val="FFFFFF"/>
                          </a:solidFill>
                          <a:effectLst/>
                          <a:latin typeface="Calibri" panose="020F0502020204030204" pitchFamily="34" charset="0"/>
                        </a:rPr>
                        <a:t>       Canadian Imperial Bank of Commerce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D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1763583"/>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D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5279085"/>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81296507"/>
                  </a:ext>
                </a:extLst>
              </a:tr>
              <a:tr h="1905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78839833"/>
                  </a:ext>
                </a:extLst>
              </a:tr>
              <a:tr h="209550">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107,116.8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12.68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9C0006"/>
                          </a:solidFill>
                          <a:effectLs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effectLst/>
                          <a:latin typeface="Calibri" panose="020F0502020204030204" pitchFamily="34" charset="0"/>
                        </a:rPr>
                        <a:t>-5.9%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501766511"/>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53,015.1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8.78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effectLst/>
                          <a:latin typeface="Calibri" panose="020F0502020204030204" pitchFamily="34" charset="0"/>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85301361"/>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160,131.8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11.06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6100"/>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1"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473376"/>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205,364.2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12.50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934224043"/>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20,491.4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8.20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2928004703"/>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32,015.7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11.38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958305968"/>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257,871.3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11.35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9290880"/>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418,003.2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11.23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981190"/>
                  </a:ext>
                </a:extLst>
              </a:tr>
            </a:tbl>
          </a:graphicData>
        </a:graphic>
      </p:graphicFrame>
    </p:spTree>
    <p:extLst>
      <p:ext uri="{BB962C8B-B14F-4D97-AF65-F5344CB8AC3E}">
        <p14:creationId xmlns:p14="http://schemas.microsoft.com/office/powerpoint/2010/main" val="40875921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7" name="Rectangle 2"/>
          <p:cNvSpPr>
            <a:spLocks noGrp="1" noChangeArrowheads="1"/>
          </p:cNvSpPr>
          <p:nvPr>
            <p:ph type="title"/>
          </p:nvPr>
        </p:nvSpPr>
        <p:spPr>
          <a:xfrm>
            <a:off x="2286000" y="-76200"/>
            <a:ext cx="6248400" cy="1600200"/>
          </a:xfrm>
        </p:spPr>
        <p:txBody>
          <a:bodyPr/>
          <a:lstStyle/>
          <a:p>
            <a:pPr eaLnBrk="1" hangingPunct="1"/>
            <a:r>
              <a:rPr lang="en-US" dirty="0"/>
              <a:t>Press Releases</a:t>
            </a:r>
          </a:p>
        </p:txBody>
      </p:sp>
      <p:sp>
        <p:nvSpPr>
          <p:cNvPr id="866308" name="Rectangle 3"/>
          <p:cNvSpPr>
            <a:spLocks noGrp="1" noChangeArrowheads="1"/>
          </p:cNvSpPr>
          <p:nvPr>
            <p:ph idx="1"/>
          </p:nvPr>
        </p:nvSpPr>
        <p:spPr/>
        <p:txBody>
          <a:bodyPr>
            <a:noAutofit/>
          </a:bodyPr>
          <a:lstStyle/>
          <a:p>
            <a:pPr>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April 3, 2020 -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With Canadian seniors being advised to take extra precautions including staying at home as a result of the COVID-19 pandemic, CIBC has launched priority phone routing for seniors aged 75 and older, helping make it faster, easier and safer for them to get their everyday banking done by phone.</a:t>
            </a:r>
          </a:p>
          <a:p>
            <a:pPr>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March 9, 2020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As our lives become increasingly busy, keeping track of personal finances and upcoming payments can be a challenge. Today CIBC introduces text message notifications alerting clients when there are insufficient funds in their account to cover an upcoming payment. The first-in-Canada CIBC Smart Balance Alert provides clients a reminder to transfer funds to avoid a returned payment.</a:t>
            </a:r>
          </a:p>
          <a:p>
            <a:pPr marL="0" indent="0">
              <a:buNone/>
            </a:pP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With a simple text message, this feature helps clients manage their day-to-day finances while avoiding additional fees.</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Personal banking clients who have a mobile number on file with CIBC will receive the CIBC Smart Balance Alert when</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an account balance has insufficient funds because of an upcoming pre-authorized payment or cheque. Clients can then</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transfer or deposit funds by noon the same day to avoid a declined payment and non-sufficient funds fee.</a:t>
            </a:r>
          </a:p>
          <a:p>
            <a:pPr>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Sept. 12,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CIBC today became the first major Canadian bank to offer a credit card feature that allows clients to convert purchases of $250 or more into installment plans, spreading out payments over a fixed term at a lower annual interest rate. Available on most CIBC personal credit cards, CIBC Pace It offers clients the flexibility of choosing different payment terms and rates while continuing to enjoy all the benefits of their current card, simply by converting a purchase amount to an installment plan online or in app</a:t>
            </a:r>
          </a:p>
          <a:p>
            <a:pPr>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Jan. 10,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Following the close of Air Canada's acquisition of the Aeroplan loyalty business from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Aimia</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Canada Inc., CIBC confirmed today that it will be offering credit cards under Air Canada's new loyalty program which is expected to launch in 2020, allowing for a smooth transition for CIBC's Aeroplan cardholders to the new program. Air Canada also confirmed today that Aeroplan Members' Miles will be honoured on a one-to-one basis in Air Canada's new loyalty program.</a:t>
            </a:r>
          </a:p>
          <a:p>
            <a:pPr>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Nov. 26, 2018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CIBC confirmed today that it has signed agreements with Air Canada securing its participation in Air Canada's new loyalty program, conditional upon completion of Air Canada's acquisition of the Aeroplan loyalty business. The agreements will enable CIBC to offer credit cards under Air Canada's new loyalty program.</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66306" name="Slide Number Placeholder 4"/>
          <p:cNvSpPr>
            <a:spLocks noGrp="1"/>
          </p:cNvSpPr>
          <p:nvPr>
            <p:ph type="sldNum" sz="quarter" idx="12"/>
          </p:nvPr>
        </p:nvSpPr>
        <p:spPr>
          <a:noFill/>
          <a:ln>
            <a:miter lim="800000"/>
            <a:headEnd/>
            <a:tailEnd/>
          </a:ln>
        </p:spPr>
        <p:txBody>
          <a:bodyPr/>
          <a:lstStyle/>
          <a:p>
            <a:fld id="{FCC2CCBE-135A-45A5-8E05-DB9CF893DF0C}" type="slidenum">
              <a:rPr lang="en-US" smtClean="0"/>
              <a:pPr/>
              <a:t>72</a:t>
            </a:fld>
            <a:endParaRPr lang="en-US" dirty="0"/>
          </a:p>
        </p:txBody>
      </p:sp>
      <p:pic>
        <p:nvPicPr>
          <p:cNvPr id="6" name="Picture 5" descr="CIBC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5350" y="609600"/>
            <a:ext cx="1085850" cy="885825"/>
          </a:xfrm>
          <a:prstGeom prst="rect">
            <a:avLst/>
          </a:prstGeom>
          <a:noFill/>
          <a:ln w="9525">
            <a:noFill/>
            <a:miter lim="800000"/>
            <a:headEnd/>
            <a:tailEnd/>
          </a:ln>
          <a:effectLst>
            <a:outerShdw blurRad="50800" dist="38100" dir="2700000" algn="tl" rotWithShape="0">
              <a:srgbClr val="000000">
                <a:alpha val="43000"/>
              </a:srgbClr>
            </a:outerShdw>
          </a:effectLst>
        </p:spPr>
      </p:pic>
      <p:sp>
        <p:nvSpPr>
          <p:cNvPr id="8" name="TextBox 7">
            <a:hlinkClick r:id="rId4"/>
          </p:cNvPr>
          <p:cNvSpPr txBox="1"/>
          <p:nvPr/>
        </p:nvSpPr>
        <p:spPr>
          <a:xfrm>
            <a:off x="7620000" y="6424423"/>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4"/>
              </a:rPr>
              <a:t>Press</a:t>
            </a:r>
            <a:endParaRPr lang="en-US" b="0" dirty="0">
              <a:ln>
                <a:solidFill>
                  <a:schemeClr val="bg1"/>
                </a:solidFill>
              </a:ln>
              <a:solidFill>
                <a:schemeClr val="tx1"/>
              </a:solidFill>
            </a:endParaRPr>
          </a:p>
        </p:txBody>
      </p:sp>
      <p:sp>
        <p:nvSpPr>
          <p:cNvPr id="7" name="TextBox 6">
            <a:extLst>
              <a:ext uri="{FF2B5EF4-FFF2-40B4-BE49-F238E27FC236}">
                <a16:creationId xmlns:a16="http://schemas.microsoft.com/office/drawing/2014/main" id="{F32AC647-38D0-5E4A-B939-D9FDA6E7B830}"/>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9" name="Rectangle 8">
            <a:extLst>
              <a:ext uri="{FF2B5EF4-FFF2-40B4-BE49-F238E27FC236}">
                <a16:creationId xmlns:a16="http://schemas.microsoft.com/office/drawing/2014/main" id="{8737FC94-4547-E742-83AD-E523B40F4840}"/>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879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73</a:t>
            </a:fld>
            <a:endParaRPr lang="en-US"/>
          </a:p>
        </p:txBody>
      </p:sp>
      <p:grpSp>
        <p:nvGrpSpPr>
          <p:cNvPr id="11" name="Group 10"/>
          <p:cNvGrpSpPr/>
          <p:nvPr/>
        </p:nvGrpSpPr>
        <p:grpSpPr>
          <a:xfrm>
            <a:off x="914400" y="914400"/>
            <a:ext cx="2286000" cy="530225"/>
            <a:chOff x="457200" y="463090"/>
            <a:chExt cx="3505200" cy="756109"/>
          </a:xfrm>
        </p:grpSpPr>
        <p:sp>
          <p:nvSpPr>
            <p:cNvPr id="12" name="Rectangle 11"/>
            <p:cNvSpPr/>
            <p:nvPr/>
          </p:nvSpPr>
          <p:spPr>
            <a:xfrm>
              <a:off x="457200" y="463090"/>
              <a:ext cx="3505200" cy="75610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MO Full Logo"/>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r="7143"/>
            <a:stretch/>
          </p:blipFill>
          <p:spPr bwMode="auto">
            <a:xfrm>
              <a:off x="609600" y="609600"/>
              <a:ext cx="3352800" cy="491637"/>
            </a:xfrm>
            <a:prstGeom prst="rect">
              <a:avLst/>
            </a:prstGeom>
            <a:noFill/>
            <a:ln w="9525">
              <a:noFill/>
              <a:miter lim="800000"/>
              <a:headEnd/>
              <a:tailEnd/>
            </a:ln>
          </p:spPr>
        </p:pic>
      </p:grpSp>
      <p:sp>
        <p:nvSpPr>
          <p:cNvPr id="8" name="TextBox 7"/>
          <p:cNvSpPr txBox="1"/>
          <p:nvPr/>
        </p:nvSpPr>
        <p:spPr>
          <a:xfrm>
            <a:off x="4572000" y="1600200"/>
            <a:ext cx="4186157" cy="2400657"/>
          </a:xfrm>
          <a:prstGeom prst="rect">
            <a:avLst/>
          </a:prstGeom>
          <a:noFill/>
        </p:spPr>
        <p:txBody>
          <a:bodyPr wrap="square" rtlCol="0">
            <a:spAutoFit/>
          </a:bodyPr>
          <a:lstStyle/>
          <a:p>
            <a:r>
              <a:rPr lang="en-US" sz="1000" b="1" dirty="0">
                <a:solidFill>
                  <a:schemeClr val="tx1">
                    <a:lumMod val="50000"/>
                    <a:lumOff val="50000"/>
                  </a:schemeClr>
                </a:solidFill>
                <a:latin typeface="+mn-lt"/>
              </a:rPr>
              <a:t> </a:t>
            </a:r>
          </a:p>
          <a:p>
            <a:r>
              <a:rPr lang="en-US" sz="1000" b="1" dirty="0"/>
              <a:t>2020 Focus (2019 Annual Report)</a:t>
            </a:r>
          </a:p>
          <a:p>
            <a:pPr marL="171450" indent="-171450">
              <a:buFont typeface="Arial" panose="020B0604020202020204" pitchFamily="34" charset="0"/>
              <a:buChar char="•"/>
            </a:pPr>
            <a:r>
              <a:rPr lang="en-US" sz="1000" dirty="0"/>
              <a:t>Continue to improve customer loyalty by deepening primary relationships</a:t>
            </a:r>
          </a:p>
          <a:p>
            <a:pPr marL="171450" indent="-171450">
              <a:buFont typeface="Arial" panose="020B0604020202020204" pitchFamily="34" charset="0"/>
              <a:buChar char="•"/>
            </a:pPr>
            <a:r>
              <a:rPr lang="en-US" sz="1000" dirty="0"/>
              <a:t>In Personal Banking, deliver a leading customer experience by leveraging new digital channels and enhancing existing networks </a:t>
            </a:r>
          </a:p>
          <a:p>
            <a:pPr marL="171450" indent="-171450">
              <a:buFont typeface="Arial" panose="020B0604020202020204" pitchFamily="34" charset="0"/>
              <a:buChar char="•"/>
            </a:pPr>
            <a:r>
              <a:rPr lang="en-US" sz="1000" dirty="0"/>
              <a:t>In Commercial Banking, focus on maintaining our core strengths, while targeting opportunities for growth and diversification across high-value sectors and businesses </a:t>
            </a:r>
          </a:p>
          <a:p>
            <a:pPr marL="171450" indent="-171450">
              <a:buFont typeface="Arial" panose="020B0604020202020204" pitchFamily="34" charset="0"/>
              <a:buChar char="•"/>
            </a:pPr>
            <a:r>
              <a:rPr lang="en-US" sz="1000" dirty="0"/>
              <a:t>Continue to enhance the digital experience through sales and service transactions </a:t>
            </a:r>
          </a:p>
          <a:p>
            <a:pPr marL="171450" indent="-171450">
              <a:buFont typeface="Arial" panose="020B0604020202020204" pitchFamily="34" charset="0"/>
              <a:buChar char="•"/>
            </a:pPr>
            <a:r>
              <a:rPr lang="en-US" sz="1000" dirty="0"/>
              <a:t>Continue to build efficiencies in our business by streamlining operations, investing in digital capabilities and through cross-bank collaboration </a:t>
            </a:r>
            <a:endParaRPr lang="en-US" sz="1000" dirty="0">
              <a:effectLst/>
            </a:endParaRPr>
          </a:p>
        </p:txBody>
      </p:sp>
      <p:sp>
        <p:nvSpPr>
          <p:cNvPr id="15" name="TextBox 14">
            <a:extLst>
              <a:ext uri="{FF2B5EF4-FFF2-40B4-BE49-F238E27FC236}">
                <a16:creationId xmlns:a16="http://schemas.microsoft.com/office/drawing/2014/main" id="{8A006E12-668B-C64A-85B9-790300CA0355}"/>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graphicFrame>
        <p:nvGraphicFramePr>
          <p:cNvPr id="14" name="Chart 13">
            <a:extLst>
              <a:ext uri="{FF2B5EF4-FFF2-40B4-BE49-F238E27FC236}">
                <a16:creationId xmlns:a16="http://schemas.microsoft.com/office/drawing/2014/main" id="{EB4EA851-8A91-BC42-966E-1B197D9B8DC8}"/>
              </a:ext>
            </a:extLst>
          </p:cNvPr>
          <p:cNvGraphicFramePr>
            <a:graphicFrameLocks/>
          </p:cNvGraphicFramePr>
          <p:nvPr>
            <p:extLst>
              <p:ext uri="{D42A27DB-BD31-4B8C-83A1-F6EECF244321}">
                <p14:modId xmlns:p14="http://schemas.microsoft.com/office/powerpoint/2010/main" val="2205084207"/>
              </p:ext>
            </p:extLst>
          </p:nvPr>
        </p:nvGraphicFramePr>
        <p:xfrm>
          <a:off x="0" y="1632856"/>
          <a:ext cx="3924300" cy="4539343"/>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88AF8036-F271-4E72-8A77-AAEE424BA075}"/>
              </a:ext>
            </a:extLst>
          </p:cNvPr>
          <p:cNvPicPr>
            <a:picLocks noChangeAspect="1"/>
          </p:cNvPicPr>
          <p:nvPr/>
        </p:nvPicPr>
        <p:blipFill>
          <a:blip r:embed="rId5"/>
          <a:stretch>
            <a:fillRect/>
          </a:stretch>
        </p:blipFill>
        <p:spPr>
          <a:xfrm>
            <a:off x="4366260" y="4000499"/>
            <a:ext cx="4549140" cy="2171700"/>
          </a:xfrm>
          <a:prstGeom prst="rect">
            <a:avLst/>
          </a:prstGeom>
        </p:spPr>
      </p:pic>
    </p:spTree>
    <p:extLst>
      <p:ext uri="{BB962C8B-B14F-4D97-AF65-F5344CB8AC3E}">
        <p14:creationId xmlns:p14="http://schemas.microsoft.com/office/powerpoint/2010/main" val="1547664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74</a:t>
            </a:fld>
            <a:endParaRPr lang="en-US"/>
          </a:p>
        </p:txBody>
      </p:sp>
      <p:grpSp>
        <p:nvGrpSpPr>
          <p:cNvPr id="11" name="Group 10"/>
          <p:cNvGrpSpPr/>
          <p:nvPr/>
        </p:nvGrpSpPr>
        <p:grpSpPr>
          <a:xfrm>
            <a:off x="914400" y="914400"/>
            <a:ext cx="2286000" cy="530225"/>
            <a:chOff x="457200" y="463090"/>
            <a:chExt cx="3505200" cy="756109"/>
          </a:xfrm>
        </p:grpSpPr>
        <p:sp>
          <p:nvSpPr>
            <p:cNvPr id="12" name="Rectangle 11"/>
            <p:cNvSpPr/>
            <p:nvPr/>
          </p:nvSpPr>
          <p:spPr>
            <a:xfrm>
              <a:off x="457200" y="463090"/>
              <a:ext cx="3505200" cy="75610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MO Full Logo"/>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r="7143"/>
            <a:stretch/>
          </p:blipFill>
          <p:spPr bwMode="auto">
            <a:xfrm>
              <a:off x="609600" y="609600"/>
              <a:ext cx="3352800" cy="491637"/>
            </a:xfrm>
            <a:prstGeom prst="rect">
              <a:avLst/>
            </a:prstGeom>
            <a:noFill/>
            <a:ln w="9525">
              <a:noFill/>
              <a:miter lim="800000"/>
              <a:headEnd/>
              <a:tailEnd/>
            </a:ln>
          </p:spPr>
        </p:pic>
      </p:grpSp>
      <p:sp>
        <p:nvSpPr>
          <p:cNvPr id="16" name="Title 1">
            <a:extLst>
              <a:ext uri="{FF2B5EF4-FFF2-40B4-BE49-F238E27FC236}">
                <a16:creationId xmlns:a16="http://schemas.microsoft.com/office/drawing/2014/main" id="{B61E84AF-C022-1542-8ED7-E1DCC373C6ED}"/>
              </a:ext>
            </a:extLst>
          </p:cNvPr>
          <p:cNvSpPr txBox="1">
            <a:spLocks/>
          </p:cNvSpPr>
          <p:nvPr/>
        </p:nvSpPr>
        <p:spPr>
          <a:xfrm>
            <a:off x="3333550" y="152400"/>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17" name="TextBox 16">
            <a:extLst>
              <a:ext uri="{FF2B5EF4-FFF2-40B4-BE49-F238E27FC236}">
                <a16:creationId xmlns:a16="http://schemas.microsoft.com/office/drawing/2014/main" id="{9ED88C06-E652-A54D-9711-D7F4F4E3B0D0}"/>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10" name="Chart 9">
            <a:extLst>
              <a:ext uri="{FF2B5EF4-FFF2-40B4-BE49-F238E27FC236}">
                <a16:creationId xmlns:a16="http://schemas.microsoft.com/office/drawing/2014/main" id="{00000000-0008-0000-0800-000031000000}"/>
              </a:ext>
            </a:extLst>
          </p:cNvPr>
          <p:cNvGraphicFramePr>
            <a:graphicFrameLocks/>
          </p:cNvGraphicFramePr>
          <p:nvPr>
            <p:extLst>
              <p:ext uri="{D42A27DB-BD31-4B8C-83A1-F6EECF244321}">
                <p14:modId xmlns:p14="http://schemas.microsoft.com/office/powerpoint/2010/main" val="3282194962"/>
              </p:ext>
            </p:extLst>
          </p:nvPr>
        </p:nvGraphicFramePr>
        <p:xfrm>
          <a:off x="30804" y="1674283"/>
          <a:ext cx="4201192" cy="44174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88AB399D-EF48-3B4D-A3B2-A94A349174D8}"/>
              </a:ext>
            </a:extLst>
          </p:cNvPr>
          <p:cNvGraphicFramePr>
            <a:graphicFrameLocks noGrp="1"/>
          </p:cNvGraphicFramePr>
          <p:nvPr>
            <p:extLst>
              <p:ext uri="{D42A27DB-BD31-4B8C-83A1-F6EECF244321}">
                <p14:modId xmlns:p14="http://schemas.microsoft.com/office/powerpoint/2010/main" val="2586914589"/>
              </p:ext>
            </p:extLst>
          </p:nvPr>
        </p:nvGraphicFramePr>
        <p:xfrm>
          <a:off x="4204434" y="4013201"/>
          <a:ext cx="4787900" cy="2184400"/>
        </p:xfrm>
        <a:graphic>
          <a:graphicData uri="http://schemas.openxmlformats.org/drawingml/2006/table">
            <a:tbl>
              <a:tblPr/>
              <a:tblGrid>
                <a:gridCol w="1406901">
                  <a:extLst>
                    <a:ext uri="{9D8B030D-6E8A-4147-A177-3AD203B41FA5}">
                      <a16:colId xmlns:a16="http://schemas.microsoft.com/office/drawing/2014/main" val="1304897177"/>
                    </a:ext>
                  </a:extLst>
                </a:gridCol>
                <a:gridCol w="941103">
                  <a:extLst>
                    <a:ext uri="{9D8B030D-6E8A-4147-A177-3AD203B41FA5}">
                      <a16:colId xmlns:a16="http://schemas.microsoft.com/office/drawing/2014/main" val="1144519061"/>
                    </a:ext>
                  </a:extLst>
                </a:gridCol>
                <a:gridCol w="697113">
                  <a:extLst>
                    <a:ext uri="{9D8B030D-6E8A-4147-A177-3AD203B41FA5}">
                      <a16:colId xmlns:a16="http://schemas.microsoft.com/office/drawing/2014/main" val="965582443"/>
                    </a:ext>
                  </a:extLst>
                </a:gridCol>
                <a:gridCol w="522835">
                  <a:extLst>
                    <a:ext uri="{9D8B030D-6E8A-4147-A177-3AD203B41FA5}">
                      <a16:colId xmlns:a16="http://schemas.microsoft.com/office/drawing/2014/main" val="902195467"/>
                    </a:ext>
                  </a:extLst>
                </a:gridCol>
                <a:gridCol w="522835">
                  <a:extLst>
                    <a:ext uri="{9D8B030D-6E8A-4147-A177-3AD203B41FA5}">
                      <a16:colId xmlns:a16="http://schemas.microsoft.com/office/drawing/2014/main" val="1521520697"/>
                    </a:ext>
                  </a:extLst>
                </a:gridCol>
                <a:gridCol w="697113">
                  <a:extLst>
                    <a:ext uri="{9D8B030D-6E8A-4147-A177-3AD203B41FA5}">
                      <a16:colId xmlns:a16="http://schemas.microsoft.com/office/drawing/2014/main" val="572267549"/>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BMO Bank of Montreal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71366393"/>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45745508"/>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5121169"/>
                  </a:ext>
                </a:extLst>
              </a:tr>
              <a:tr h="19685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7507592"/>
                  </a:ext>
                </a:extLst>
              </a:tr>
              <a:tr h="209550">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74,541.0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8.83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388193336"/>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55,697.8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9.23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190026402"/>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130,238.8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8.99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6100"/>
                          </a:solidFill>
                          <a:effectLst/>
                          <a:latin typeface="Calibri" panose="020F0502020204030204" pitchFamily="34"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1" i="0" u="none" strike="noStrike">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9444720"/>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113,375.7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6.90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86185395"/>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34,284.8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13.72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extLst>
                  <a:ext uri="{0D108BD9-81ED-4DB2-BD59-A6C34878D82A}">
                    <a16:rowId xmlns:a16="http://schemas.microsoft.com/office/drawing/2014/main" val="2665951651"/>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28,854.7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10.26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996042709"/>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176,515.1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7.77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77091551"/>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306,754.0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8.24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effectLst/>
                          <a:latin typeface="Calibri" panose="020F050202020403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2210936"/>
                  </a:ext>
                </a:extLst>
              </a:tr>
            </a:tbl>
          </a:graphicData>
        </a:graphic>
      </p:graphicFrame>
    </p:spTree>
    <p:extLst>
      <p:ext uri="{BB962C8B-B14F-4D97-AF65-F5344CB8AC3E}">
        <p14:creationId xmlns:p14="http://schemas.microsoft.com/office/powerpoint/2010/main" val="29316582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1" name="Rectangle 2"/>
          <p:cNvSpPr>
            <a:spLocks noGrp="1" noChangeArrowheads="1"/>
          </p:cNvSpPr>
          <p:nvPr>
            <p:ph type="title"/>
          </p:nvPr>
        </p:nvSpPr>
        <p:spPr>
          <a:xfrm>
            <a:off x="3352800" y="762000"/>
            <a:ext cx="3352800" cy="1216025"/>
          </a:xfrm>
        </p:spPr>
        <p:txBody>
          <a:bodyPr>
            <a:normAutofit/>
          </a:bodyPr>
          <a:lstStyle/>
          <a:p>
            <a:pPr eaLnBrk="1" hangingPunct="1"/>
            <a:r>
              <a:rPr lang="en-US" dirty="0"/>
              <a:t>Press Releases</a:t>
            </a:r>
            <a:br>
              <a:rPr lang="en-US" dirty="0"/>
            </a:br>
            <a:endParaRPr lang="en-US" dirty="0"/>
          </a:p>
        </p:txBody>
      </p:sp>
      <p:sp>
        <p:nvSpPr>
          <p:cNvPr id="882692" name="Rectangle 3"/>
          <p:cNvSpPr>
            <a:spLocks noGrp="1" noChangeArrowheads="1"/>
          </p:cNvSpPr>
          <p:nvPr>
            <p:ph idx="1"/>
          </p:nvPr>
        </p:nvSpPr>
        <p:spPr>
          <a:xfrm>
            <a:off x="822959" y="1845734"/>
            <a:ext cx="7543801" cy="4250266"/>
          </a:xfrm>
        </p:spPr>
        <p:txBody>
          <a:bodyPr>
            <a:noAutofit/>
          </a:bodyPr>
          <a:lstStyle/>
          <a:p>
            <a:pPr>
              <a:lnSpc>
                <a:spcPct val="120000"/>
              </a:lnSpc>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Dec. 12,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 To help customers gain better control of their financial lives, BMO has introduced a new personal financial management solution, BMO Insights. The solution leverages artificial intelligence (AI) to deliver personalized, automated, and actionable insights for everyday banking customers to help them manage their day-to-day finances and cash flow. BMO Insights will be fully integrated into the mobile banking experience.</a:t>
            </a:r>
          </a:p>
          <a:p>
            <a:pPr>
              <a:lnSpc>
                <a:spcPct val="120000"/>
              </a:lnSpc>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Sept. 10,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BMO Bank of Montreal announced the launch of a new lending solution which provides customers the simplicity of applying for a personal line of credit directly from their mobile devices. Customers are now able to apply for credit by completing a short and user friendly digital application and will receive a decision on their loan in minutes.</a:t>
            </a:r>
          </a:p>
          <a:p>
            <a:pPr>
              <a:lnSpc>
                <a:spcPct val="120000"/>
              </a:lnSpc>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July 12, 2018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BMO Bank of Montreal has opened its first two Smart Branches in Alberta – in Edmonton and Calgary – as part of the bank's rollout of the new format in Canada. The new branch formats, which have also been introduced in the U.S. by BMO, provide a new and engaging banking environment that brings together advice-based services and the latest in digital experiences. The new Smart Branch format is a reflection of BMO's commitment to investing in both its digital and physical channels to enhance every customer touch point, and features the following:</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Smaller square footage and an open concept design without service lineups or teller counters – creating an environment where customers can have more relaxed and open conversations about their financial needs</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Self-Check-in Hubs, which alert branch staff via instant message when a customer arrives for an appointment, including the specific reason – making the experience more convenient and less time consuming for customers</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ATMs that offer the option of selecting money denomination when withdrawing funds</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Bankers equipped with laptops and tablets to help customers with the new bank technology and provide assistance with their financial needs</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-Free Wi-Fi available for customers</a:t>
            </a:r>
          </a:p>
          <a:p>
            <a:pPr marL="0" indent="0">
              <a:lnSpc>
                <a:spcPct val="110000"/>
              </a:lnSpc>
              <a:buNone/>
            </a:pPr>
            <a:endParaRPr lang="en-US" sz="1000" b="0" dirty="0">
              <a:latin typeface="Verdana" panose="020B0604030504040204" pitchFamily="34" charset="0"/>
              <a:ea typeface="Verdana" panose="020B0604030504040204" pitchFamily="34" charset="0"/>
              <a:cs typeface="Verdana" panose="020B0604030504040204" pitchFamily="34" charset="0"/>
            </a:endParaRPr>
          </a:p>
        </p:txBody>
      </p:sp>
      <p:sp>
        <p:nvSpPr>
          <p:cNvPr id="882690" name="Slide Number Placeholder 4"/>
          <p:cNvSpPr>
            <a:spLocks noGrp="1"/>
          </p:cNvSpPr>
          <p:nvPr>
            <p:ph type="sldNum" sz="quarter" idx="12"/>
          </p:nvPr>
        </p:nvSpPr>
        <p:spPr>
          <a:noFill/>
          <a:ln>
            <a:miter lim="800000"/>
            <a:headEnd/>
            <a:tailEnd/>
          </a:ln>
        </p:spPr>
        <p:txBody>
          <a:bodyPr/>
          <a:lstStyle/>
          <a:p>
            <a:fld id="{4313544A-0916-42DA-B36B-722FEB99F61D}" type="slidenum">
              <a:rPr lang="en-US" smtClean="0"/>
              <a:pPr/>
              <a:t>75</a:t>
            </a:fld>
            <a:endParaRPr lang="en-US" dirty="0"/>
          </a:p>
        </p:txBody>
      </p:sp>
      <p:grpSp>
        <p:nvGrpSpPr>
          <p:cNvPr id="9" name="Group 8"/>
          <p:cNvGrpSpPr/>
          <p:nvPr/>
        </p:nvGrpSpPr>
        <p:grpSpPr>
          <a:xfrm>
            <a:off x="914400" y="990600"/>
            <a:ext cx="2286000" cy="530225"/>
            <a:chOff x="457200" y="463090"/>
            <a:chExt cx="3505200" cy="756109"/>
          </a:xfrm>
        </p:grpSpPr>
        <p:sp>
          <p:nvSpPr>
            <p:cNvPr id="10" name="Rectangle 9"/>
            <p:cNvSpPr/>
            <p:nvPr/>
          </p:nvSpPr>
          <p:spPr>
            <a:xfrm>
              <a:off x="457200" y="463090"/>
              <a:ext cx="3505200" cy="75610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MO Full Logo"/>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r="7143"/>
            <a:stretch/>
          </p:blipFill>
          <p:spPr bwMode="auto">
            <a:xfrm>
              <a:off x="609600" y="609600"/>
              <a:ext cx="3352800" cy="491637"/>
            </a:xfrm>
            <a:prstGeom prst="rect">
              <a:avLst/>
            </a:prstGeom>
            <a:noFill/>
            <a:ln w="9525">
              <a:noFill/>
              <a:miter lim="800000"/>
              <a:headEnd/>
              <a:tailEnd/>
            </a:ln>
          </p:spPr>
        </p:pic>
      </p:grpSp>
      <p:sp>
        <p:nvSpPr>
          <p:cNvPr id="12" name="TextBox 11">
            <a:hlinkClick r:id="rId4"/>
          </p:cNvPr>
          <p:cNvSpPr txBox="1"/>
          <p:nvPr/>
        </p:nvSpPr>
        <p:spPr>
          <a:xfrm>
            <a:off x="7620000" y="6420909"/>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4"/>
              </a:rPr>
              <a:t>Press</a:t>
            </a:r>
            <a:endParaRPr lang="en-US" b="0" dirty="0">
              <a:ln>
                <a:solidFill>
                  <a:schemeClr val="bg1"/>
                </a:solidFill>
              </a:ln>
              <a:solidFill>
                <a:schemeClr val="tx1"/>
              </a:solidFill>
            </a:endParaRPr>
          </a:p>
        </p:txBody>
      </p:sp>
      <p:sp>
        <p:nvSpPr>
          <p:cNvPr id="13" name="TextBox 12">
            <a:extLst>
              <a:ext uri="{FF2B5EF4-FFF2-40B4-BE49-F238E27FC236}">
                <a16:creationId xmlns:a16="http://schemas.microsoft.com/office/drawing/2014/main" id="{8FBCD303-BEE7-FC4C-AAE9-E10EEFACCAEB}"/>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4" name="Rectangle 13">
            <a:extLst>
              <a:ext uri="{FF2B5EF4-FFF2-40B4-BE49-F238E27FC236}">
                <a16:creationId xmlns:a16="http://schemas.microsoft.com/office/drawing/2014/main" id="{5E9EC66F-29FD-B245-8057-F6C6A96FFE27}"/>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08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76</a:t>
            </a:fld>
            <a:endParaRPr lang="en-US"/>
          </a:p>
        </p:txBody>
      </p:sp>
      <p:pic>
        <p:nvPicPr>
          <p:cNvPr id="9" name="Picture 11" descr="Desjard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914400"/>
            <a:ext cx="1927037" cy="606425"/>
          </a:xfrm>
          <a:prstGeom prst="rect">
            <a:avLst/>
          </a:prstGeom>
          <a:noFill/>
          <a:ln w="3175">
            <a:solidFill>
              <a:schemeClr val="tx1">
                <a:lumMod val="50000"/>
                <a:lumOff val="50000"/>
              </a:schemeClr>
            </a:solidFill>
            <a:miter lim="800000"/>
            <a:headEnd/>
            <a:tailEnd/>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F2127C97-9802-3548-846A-5FBAB4183633}"/>
              </a:ext>
            </a:extLst>
          </p:cNvPr>
          <p:cNvSpPr/>
          <p:nvPr/>
        </p:nvSpPr>
        <p:spPr>
          <a:xfrm>
            <a:off x="4572000" y="1600200"/>
            <a:ext cx="4343400" cy="3785652"/>
          </a:xfrm>
          <a:prstGeom prst="rect">
            <a:avLst/>
          </a:prstGeom>
        </p:spPr>
        <p:txBody>
          <a:bodyPr wrap="square">
            <a:spAutoFit/>
          </a:bodyPr>
          <a:lstStyle/>
          <a:p>
            <a:r>
              <a:rPr lang="en-US" sz="1000" b="1" dirty="0">
                <a:latin typeface="Arial,Bold"/>
              </a:rPr>
              <a:t>2019 Priorities: (2018 Annual Report</a:t>
            </a:r>
            <a:endParaRPr lang="en-US" sz="1000" b="1" dirty="0"/>
          </a:p>
          <a:p>
            <a:pPr marL="171450" indent="-171450">
              <a:buFont typeface="Arial" panose="020B0604020202020204" pitchFamily="34" charset="0"/>
              <a:buChar char="•"/>
            </a:pPr>
            <a:r>
              <a:rPr lang="en-US" sz="1000" dirty="0"/>
              <a:t>Strengthen our leadership position in financing, savings and, through its distribution network, life and health and P&amp;C insurance products. </a:t>
            </a:r>
          </a:p>
          <a:p>
            <a:pPr marL="171450" indent="-171450">
              <a:buFont typeface="Arial" panose="020B0604020202020204" pitchFamily="34" charset="0"/>
              <a:buChar char="•"/>
            </a:pPr>
            <a:r>
              <a:rPr lang="en-US" sz="1000" dirty="0"/>
              <a:t>Facilitate interactions with members and clients across all its channels, in particular by streamlining its processes. </a:t>
            </a:r>
          </a:p>
          <a:p>
            <a:pPr marL="171450" indent="-171450">
              <a:buFont typeface="Arial" panose="020B0604020202020204" pitchFamily="34" charset="0"/>
              <a:buChar char="•"/>
            </a:pPr>
            <a:r>
              <a:rPr lang="en-US" sz="1000" dirty="0"/>
              <a:t>Establishing enduring relationships of closeness and trust with members, clients and partners, and on sustainable growth. </a:t>
            </a:r>
          </a:p>
          <a:p>
            <a:pPr marL="171450" indent="-171450">
              <a:buFont typeface="Arial" panose="020B0604020202020204" pitchFamily="34" charset="0"/>
              <a:buChar char="•"/>
            </a:pPr>
            <a:r>
              <a:rPr lang="en-US" sz="1000" dirty="0"/>
              <a:t>Achieve profitable growth in order to remain a major industry player in Quebec while enhancing its productivity by maximizing its synergies with other Desjardins entities and segments. </a:t>
            </a:r>
          </a:p>
          <a:p>
            <a:pPr marL="171450" indent="-171450">
              <a:buFont typeface="Arial" panose="020B0604020202020204" pitchFamily="34" charset="0"/>
              <a:buChar char="•"/>
            </a:pPr>
            <a:r>
              <a:rPr lang="en-US" sz="1000" dirty="0"/>
              <a:t>Continue the digital transformation in line with members’ and clients’ priority life events. Make members and clients more independent for regular interactions and to continue to services and processes from end to end. </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p:txBody>
      </p:sp>
      <p:sp>
        <p:nvSpPr>
          <p:cNvPr id="11" name="TextBox 10">
            <a:extLst>
              <a:ext uri="{FF2B5EF4-FFF2-40B4-BE49-F238E27FC236}">
                <a16:creationId xmlns:a16="http://schemas.microsoft.com/office/drawing/2014/main" id="{4767AD6B-6BEF-0443-A632-FC1EC41A6F5D}"/>
              </a:ext>
            </a:extLst>
          </p:cNvPr>
          <p:cNvSpPr txBox="1"/>
          <p:nvPr/>
        </p:nvSpPr>
        <p:spPr>
          <a:xfrm>
            <a:off x="6400800" y="228600"/>
            <a:ext cx="1614545" cy="276999"/>
          </a:xfrm>
          <a:prstGeom prst="rect">
            <a:avLst/>
          </a:prstGeom>
          <a:noFill/>
        </p:spPr>
        <p:txBody>
          <a:bodyPr wrap="none" rtlCol="0">
            <a:spAutoFit/>
          </a:bodyPr>
          <a:lstStyle/>
          <a:p>
            <a:r>
              <a:rPr lang="en-US" dirty="0">
                <a:solidFill>
                  <a:schemeClr val="tx1">
                    <a:lumMod val="50000"/>
                    <a:lumOff val="50000"/>
                  </a:schemeClr>
                </a:solidFill>
              </a:rPr>
              <a:t>Updated Quarterly</a:t>
            </a:r>
          </a:p>
        </p:txBody>
      </p:sp>
      <p:graphicFrame>
        <p:nvGraphicFramePr>
          <p:cNvPr id="12" name="Chart 11">
            <a:extLst>
              <a:ext uri="{FF2B5EF4-FFF2-40B4-BE49-F238E27FC236}">
                <a16:creationId xmlns:a16="http://schemas.microsoft.com/office/drawing/2014/main" id="{00000000-0008-0000-0500-000021000000}"/>
              </a:ext>
            </a:extLst>
          </p:cNvPr>
          <p:cNvGraphicFramePr>
            <a:graphicFrameLocks/>
          </p:cNvGraphicFramePr>
          <p:nvPr>
            <p:extLst>
              <p:ext uri="{D42A27DB-BD31-4B8C-83A1-F6EECF244321}">
                <p14:modId xmlns:p14="http://schemas.microsoft.com/office/powerpoint/2010/main" val="2495381300"/>
              </p:ext>
            </p:extLst>
          </p:nvPr>
        </p:nvGraphicFramePr>
        <p:xfrm>
          <a:off x="76200" y="1676400"/>
          <a:ext cx="4203700" cy="4492552"/>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AD7E21A0-149D-4764-8E69-A6F4AE4BB9A6}"/>
              </a:ext>
            </a:extLst>
          </p:cNvPr>
          <p:cNvPicPr>
            <a:picLocks noChangeAspect="1"/>
          </p:cNvPicPr>
          <p:nvPr/>
        </p:nvPicPr>
        <p:blipFill>
          <a:blip r:embed="rId5"/>
          <a:stretch>
            <a:fillRect/>
          </a:stretch>
        </p:blipFill>
        <p:spPr>
          <a:xfrm>
            <a:off x="4597752" y="4270121"/>
            <a:ext cx="4317648" cy="1902079"/>
          </a:xfrm>
          <a:prstGeom prst="rect">
            <a:avLst/>
          </a:prstGeom>
        </p:spPr>
      </p:pic>
    </p:spTree>
    <p:extLst>
      <p:ext uri="{BB962C8B-B14F-4D97-AF65-F5344CB8AC3E}">
        <p14:creationId xmlns:p14="http://schemas.microsoft.com/office/powerpoint/2010/main" val="40484074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77</a:t>
            </a:fld>
            <a:endParaRPr lang="en-US"/>
          </a:p>
        </p:txBody>
      </p:sp>
      <p:pic>
        <p:nvPicPr>
          <p:cNvPr id="9" name="Picture 11" descr="Desjard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914400"/>
            <a:ext cx="1927037" cy="606425"/>
          </a:xfrm>
          <a:prstGeom prst="rect">
            <a:avLst/>
          </a:prstGeom>
          <a:noFill/>
          <a:ln w="3175">
            <a:solidFill>
              <a:schemeClr val="tx1">
                <a:lumMod val="50000"/>
                <a:lumOff val="50000"/>
              </a:schemeClr>
            </a:solidFill>
            <a:miter lim="800000"/>
            <a:headEnd/>
            <a:tailEnd/>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F1730D3F-1C42-D648-8820-ED3204316E8E}"/>
              </a:ext>
            </a:extLst>
          </p:cNvPr>
          <p:cNvSpPr>
            <a:spLocks noGrp="1"/>
          </p:cNvSpPr>
          <p:nvPr>
            <p:ph type="title"/>
          </p:nvPr>
        </p:nvSpPr>
        <p:spPr>
          <a:xfrm>
            <a:off x="2987865" y="304800"/>
            <a:ext cx="6629400" cy="1600200"/>
          </a:xfrm>
        </p:spPr>
        <p:txBody>
          <a:bodyPr>
            <a:normAutofit/>
          </a:bodyPr>
          <a:lstStyle/>
          <a:p>
            <a:r>
              <a:rPr lang="en-CA" dirty="0"/>
              <a:t>5 Year Share of Market Trends</a:t>
            </a:r>
            <a:br>
              <a:rPr lang="en-CA" dirty="0"/>
            </a:br>
            <a:endParaRPr lang="en-US" dirty="0"/>
          </a:p>
        </p:txBody>
      </p:sp>
      <p:sp>
        <p:nvSpPr>
          <p:cNvPr id="11" name="TextBox 10">
            <a:extLst>
              <a:ext uri="{FF2B5EF4-FFF2-40B4-BE49-F238E27FC236}">
                <a16:creationId xmlns:a16="http://schemas.microsoft.com/office/drawing/2014/main" id="{08A7E3F3-5703-164A-B234-8E6A340F4D64}"/>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12" name="Chart 11">
            <a:extLst>
              <a:ext uri="{FF2B5EF4-FFF2-40B4-BE49-F238E27FC236}">
                <a16:creationId xmlns:a16="http://schemas.microsoft.com/office/drawing/2014/main" id="{00000000-0008-0000-0800-000032000000}"/>
              </a:ext>
            </a:extLst>
          </p:cNvPr>
          <p:cNvGraphicFramePr>
            <a:graphicFrameLocks/>
          </p:cNvGraphicFramePr>
          <p:nvPr>
            <p:extLst>
              <p:ext uri="{D42A27DB-BD31-4B8C-83A1-F6EECF244321}">
                <p14:modId xmlns:p14="http://schemas.microsoft.com/office/powerpoint/2010/main" val="2498148803"/>
              </p:ext>
            </p:extLst>
          </p:nvPr>
        </p:nvGraphicFramePr>
        <p:xfrm>
          <a:off x="76200" y="1600200"/>
          <a:ext cx="4114800" cy="45687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EFB31823-431C-AA48-94A1-2745DA0EDE5A}"/>
              </a:ext>
            </a:extLst>
          </p:cNvPr>
          <p:cNvGraphicFramePr>
            <a:graphicFrameLocks noGrp="1"/>
          </p:cNvGraphicFramePr>
          <p:nvPr>
            <p:extLst>
              <p:ext uri="{D42A27DB-BD31-4B8C-83A1-F6EECF244321}">
                <p14:modId xmlns:p14="http://schemas.microsoft.com/office/powerpoint/2010/main" val="3508067265"/>
              </p:ext>
            </p:extLst>
          </p:nvPr>
        </p:nvGraphicFramePr>
        <p:xfrm>
          <a:off x="4191000" y="4207952"/>
          <a:ext cx="4787900" cy="2016125"/>
        </p:xfrm>
        <a:graphic>
          <a:graphicData uri="http://schemas.openxmlformats.org/drawingml/2006/table">
            <a:tbl>
              <a:tblPr/>
              <a:tblGrid>
                <a:gridCol w="1406901">
                  <a:extLst>
                    <a:ext uri="{9D8B030D-6E8A-4147-A177-3AD203B41FA5}">
                      <a16:colId xmlns:a16="http://schemas.microsoft.com/office/drawing/2014/main" val="3102196325"/>
                    </a:ext>
                  </a:extLst>
                </a:gridCol>
                <a:gridCol w="941103">
                  <a:extLst>
                    <a:ext uri="{9D8B030D-6E8A-4147-A177-3AD203B41FA5}">
                      <a16:colId xmlns:a16="http://schemas.microsoft.com/office/drawing/2014/main" val="496328190"/>
                    </a:ext>
                  </a:extLst>
                </a:gridCol>
                <a:gridCol w="697113">
                  <a:extLst>
                    <a:ext uri="{9D8B030D-6E8A-4147-A177-3AD203B41FA5}">
                      <a16:colId xmlns:a16="http://schemas.microsoft.com/office/drawing/2014/main" val="4025365086"/>
                    </a:ext>
                  </a:extLst>
                </a:gridCol>
                <a:gridCol w="522835">
                  <a:extLst>
                    <a:ext uri="{9D8B030D-6E8A-4147-A177-3AD203B41FA5}">
                      <a16:colId xmlns:a16="http://schemas.microsoft.com/office/drawing/2014/main" val="2198732981"/>
                    </a:ext>
                  </a:extLst>
                </a:gridCol>
                <a:gridCol w="522835">
                  <a:extLst>
                    <a:ext uri="{9D8B030D-6E8A-4147-A177-3AD203B41FA5}">
                      <a16:colId xmlns:a16="http://schemas.microsoft.com/office/drawing/2014/main" val="3821856585"/>
                    </a:ext>
                  </a:extLst>
                </a:gridCol>
                <a:gridCol w="697113">
                  <a:extLst>
                    <a:ext uri="{9D8B030D-6E8A-4147-A177-3AD203B41FA5}">
                      <a16:colId xmlns:a16="http://schemas.microsoft.com/office/drawing/2014/main" val="391046080"/>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Desjardins</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solidFill>
                      <a:srgbClr val="30AB6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70889134"/>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0AB6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0385534"/>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2851623"/>
                  </a:ext>
                </a:extLst>
              </a:tr>
              <a:tr h="206375">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23982854"/>
                  </a:ext>
                </a:extLst>
              </a:tr>
              <a:tr h="209550">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56,161.0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6.65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3055607196"/>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55,504.0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9.20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-15.6%</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095465134"/>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111,665.0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7.71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323520"/>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126,680.0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7.71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69488792"/>
                  </a:ext>
                </a:extLst>
              </a:tr>
              <a:tr h="177800">
                <a:tc>
                  <a:txBody>
                    <a:bodyPr/>
                    <a:lstStyle/>
                    <a:p>
                      <a:pPr algn="l" fontAlgn="ctr"/>
                      <a:r>
                        <a:rPr lang="en-US" sz="800" b="0" i="0" u="none" strike="noStrike">
                          <a:effectLst/>
                          <a:latin typeface="Calibri" panose="020F0502020204030204" pitchFamily="34" charset="0"/>
                        </a:rPr>
                        <a:t>Personal Loans Inc Credit Cards</a:t>
                      </a:r>
                    </a:p>
                  </a:txBody>
                  <a:tcPr marL="85725"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26,569.0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4.21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5366378"/>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153,249.0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6.74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6551670"/>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264,914.0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7.12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800" b="1" i="0" u="none" strike="noStrike" dirty="0">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39322872"/>
                  </a:ext>
                </a:extLst>
              </a:tr>
            </a:tbl>
          </a:graphicData>
        </a:graphic>
      </p:graphicFrame>
    </p:spTree>
    <p:extLst>
      <p:ext uri="{BB962C8B-B14F-4D97-AF65-F5344CB8AC3E}">
        <p14:creationId xmlns:p14="http://schemas.microsoft.com/office/powerpoint/2010/main" val="12928815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5" name="Rectangle 2"/>
          <p:cNvSpPr>
            <a:spLocks noGrp="1" noChangeArrowheads="1"/>
          </p:cNvSpPr>
          <p:nvPr>
            <p:ph type="title"/>
          </p:nvPr>
        </p:nvSpPr>
        <p:spPr>
          <a:xfrm>
            <a:off x="2971800" y="0"/>
            <a:ext cx="4724400" cy="1600200"/>
          </a:xfrm>
        </p:spPr>
        <p:txBody>
          <a:bodyPr/>
          <a:lstStyle/>
          <a:p>
            <a:pPr eaLnBrk="1" hangingPunct="1"/>
            <a:r>
              <a:rPr lang="en-CA" dirty="0"/>
              <a:t>Press Releases</a:t>
            </a:r>
          </a:p>
        </p:txBody>
      </p:sp>
      <p:sp>
        <p:nvSpPr>
          <p:cNvPr id="888836" name="Rectangle 3"/>
          <p:cNvSpPr>
            <a:spLocks noGrp="1" noChangeArrowheads="1"/>
          </p:cNvSpPr>
          <p:nvPr>
            <p:ph idx="1"/>
          </p:nvPr>
        </p:nvSpPr>
        <p:spPr>
          <a:xfrm>
            <a:off x="838200" y="1828800"/>
            <a:ext cx="7571163" cy="4495800"/>
          </a:xfrm>
        </p:spPr>
        <p:txBody>
          <a:bodyPr>
            <a:noAutofit/>
          </a:bodyPr>
          <a:lstStyle/>
          <a:p>
            <a:pPr>
              <a:lnSpc>
                <a:spcPct val="120000"/>
              </a:lnSpc>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April 17, 2020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Being there for seniors and vulnerable persons has always been a priority for Desjardins. We work closely with organizations providing assistance to these people and we're aware of the challenges they face. That's why we're committed to providing even more support to these members and clients during the pandemic, when they may have more concerns than usual. As of Saturday, April 18, members and clients aged 70 and up who call 1-800-CAISSES won't have to wait as long to speak with an advisor. Our goal is to offer seniors personalized support to make it easier for them to carry out their financial transactions from the comfort of their own home.</a:t>
            </a:r>
            <a:endPar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March 20, 2020 -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In response to the government's recommendations, Desjardins Group has adopted a number of preventive measures to help limit the spread of coronavirus. Starting Friday, March 20, Desjardins will increase its contactless payment limit on Desjardins POS terminals from $100 to $250. Desjardins credit cardholders can take advantage of the temporary increase in pharmacies, grocery stores and convenience stores. The change will affect a total of 6,000 merchants.</a:t>
            </a:r>
          </a:p>
          <a:p>
            <a:pPr>
              <a:lnSpc>
                <a:spcPct val="120000"/>
              </a:lnSpc>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July 26,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Desjardins announced today that 530,627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caisse</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members have signed up for the Equifax credit monitoring plan, representing 19.65% of members affected by the privacy breach. The organization reiterated that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caisse</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members are also automatically protected against identity theft through the new Desjardins solution it recently announced. Desjardins has also provided additional ways for members to sign up for the Equifax plan: in person at a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caisse</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over the phone, online, or on their mobile device. </a:t>
            </a:r>
          </a:p>
        </p:txBody>
      </p:sp>
      <p:sp>
        <p:nvSpPr>
          <p:cNvPr id="888834" name="Slide Number Placeholder 4"/>
          <p:cNvSpPr>
            <a:spLocks noGrp="1"/>
          </p:cNvSpPr>
          <p:nvPr>
            <p:ph type="sldNum" sz="quarter" idx="12"/>
          </p:nvPr>
        </p:nvSpPr>
        <p:spPr>
          <a:noFill/>
          <a:ln>
            <a:miter lim="800000"/>
            <a:headEnd/>
            <a:tailEnd/>
          </a:ln>
        </p:spPr>
        <p:txBody>
          <a:bodyPr/>
          <a:lstStyle/>
          <a:p>
            <a:fld id="{9662BF96-183B-439F-B1B0-52D9F4E5E0ED}" type="slidenum">
              <a:rPr lang="en-US" smtClean="0"/>
              <a:pPr/>
              <a:t>78</a:t>
            </a:fld>
            <a:endParaRPr lang="en-US" dirty="0"/>
          </a:p>
        </p:txBody>
      </p:sp>
      <p:pic>
        <p:nvPicPr>
          <p:cNvPr id="6" name="Picture 11" descr="Desjard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914400"/>
            <a:ext cx="1927037" cy="606425"/>
          </a:xfrm>
          <a:prstGeom prst="rect">
            <a:avLst/>
          </a:prstGeom>
          <a:noFill/>
          <a:ln w="3175">
            <a:solidFill>
              <a:schemeClr val="tx1">
                <a:lumMod val="50000"/>
                <a:lumOff val="50000"/>
              </a:schemeClr>
            </a:solidFill>
            <a:miter lim="800000"/>
            <a:headEnd/>
            <a:tailEnd/>
          </a:ln>
          <a:effectLst>
            <a:outerShdw blurRad="50800" dist="38100" dir="2700000" algn="tl" rotWithShape="0">
              <a:srgbClr val="000000">
                <a:alpha val="43000"/>
              </a:srgbClr>
            </a:outerShdw>
          </a:effectLst>
        </p:spPr>
      </p:pic>
      <p:sp>
        <p:nvSpPr>
          <p:cNvPr id="8" name="TextBox 7">
            <a:hlinkClick r:id="rId4"/>
          </p:cNvPr>
          <p:cNvSpPr txBox="1"/>
          <p:nvPr/>
        </p:nvSpPr>
        <p:spPr>
          <a:xfrm>
            <a:off x="7772400" y="6444476"/>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4"/>
              </a:rPr>
              <a:t>Press</a:t>
            </a:r>
            <a:endParaRPr lang="en-US" b="0" dirty="0">
              <a:ln>
                <a:solidFill>
                  <a:schemeClr val="bg1"/>
                </a:solidFill>
              </a:ln>
              <a:solidFill>
                <a:schemeClr val="tx1"/>
              </a:solidFill>
            </a:endParaRPr>
          </a:p>
        </p:txBody>
      </p:sp>
      <p:sp>
        <p:nvSpPr>
          <p:cNvPr id="7" name="TextBox 6">
            <a:extLst>
              <a:ext uri="{FF2B5EF4-FFF2-40B4-BE49-F238E27FC236}">
                <a16:creationId xmlns:a16="http://schemas.microsoft.com/office/drawing/2014/main" id="{D15822EA-4991-1C45-A495-8F9726F68857}"/>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9" name="Rectangle 8">
            <a:extLst>
              <a:ext uri="{FF2B5EF4-FFF2-40B4-BE49-F238E27FC236}">
                <a16:creationId xmlns:a16="http://schemas.microsoft.com/office/drawing/2014/main" id="{0B95C517-F821-E947-A01C-94BAEF4BEDDD}"/>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3702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79</a:t>
            </a:fld>
            <a:endParaRPr lang="en-US"/>
          </a:p>
        </p:txBody>
      </p:sp>
      <p:grpSp>
        <p:nvGrpSpPr>
          <p:cNvPr id="3" name="Group 2"/>
          <p:cNvGrpSpPr/>
          <p:nvPr/>
        </p:nvGrpSpPr>
        <p:grpSpPr>
          <a:xfrm>
            <a:off x="914400" y="762000"/>
            <a:ext cx="1752600" cy="733425"/>
            <a:chOff x="457200" y="457200"/>
            <a:chExt cx="2819400" cy="1143000"/>
          </a:xfrm>
        </p:grpSpPr>
        <p:sp>
          <p:nvSpPr>
            <p:cNvPr id="2" name="Rectangle 1"/>
            <p:cNvSpPr/>
            <p:nvPr/>
          </p:nvSpPr>
          <p:spPr>
            <a:xfrm>
              <a:off x="457200" y="457200"/>
              <a:ext cx="2819400" cy="1143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6" descr="National Bank full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628650"/>
              <a:ext cx="2514600" cy="895350"/>
            </a:xfrm>
            <a:prstGeom prst="rect">
              <a:avLst/>
            </a:prstGeom>
            <a:noFill/>
            <a:ln w="9525">
              <a:noFill/>
              <a:miter lim="800000"/>
              <a:headEnd/>
              <a:tailEnd/>
            </a:ln>
          </p:spPr>
        </p:pic>
      </p:grpSp>
      <p:sp>
        <p:nvSpPr>
          <p:cNvPr id="6" name="Rectangle 5"/>
          <p:cNvSpPr/>
          <p:nvPr/>
        </p:nvSpPr>
        <p:spPr>
          <a:xfrm>
            <a:off x="4394200" y="304800"/>
            <a:ext cx="4572000" cy="3785652"/>
          </a:xfrm>
          <a:prstGeom prst="rect">
            <a:avLst/>
          </a:prstGeom>
          <a:solidFill>
            <a:schemeClr val="bg1"/>
          </a:solidFill>
        </p:spPr>
        <p:txBody>
          <a:bodyPr>
            <a:spAutoFit/>
          </a:bodyPr>
          <a:lstStyle/>
          <a:p>
            <a:r>
              <a:rPr lang="en-US" sz="1000" b="1" dirty="0"/>
              <a:t>Priorities and Outlook for 2020 </a:t>
            </a:r>
            <a:endParaRPr lang="en-US" sz="1000" dirty="0"/>
          </a:p>
          <a:p>
            <a:pPr marL="171450" indent="-171450">
              <a:buFont typeface="Arial" panose="020B0604020202020204" pitchFamily="34" charset="0"/>
              <a:buChar char="•"/>
            </a:pPr>
            <a:r>
              <a:rPr lang="en-US" sz="1000" b="1" dirty="0"/>
              <a:t>Maintain volume growth and accelerate net client acquisition</a:t>
            </a:r>
          </a:p>
          <a:p>
            <a:pPr marL="628650" lvl="1" indent="-171450">
              <a:buFont typeface="Arial" panose="020B0604020202020204" pitchFamily="34" charset="0"/>
              <a:buChar char="•"/>
            </a:pPr>
            <a:r>
              <a:rPr lang="en-US" sz="1000" dirty="0"/>
              <a:t>Grow our client base, particularly among newcomers, millennials, professionals, peopled aged 50 to 64 and SMEs, with our online origination capabilities, while enhancing the Bank’s presence with clients who have strong growth potential. </a:t>
            </a:r>
          </a:p>
          <a:p>
            <a:pPr marL="628650" lvl="1" indent="-171450">
              <a:buFont typeface="Arial" panose="020B0604020202020204" pitchFamily="34" charset="0"/>
              <a:buChar char="•"/>
            </a:pPr>
            <a:r>
              <a:rPr lang="en-US" sz="1000" dirty="0"/>
              <a:t>Continue to tailor our offering to market particularities, competition, geographic location and micro markets. </a:t>
            </a:r>
          </a:p>
          <a:p>
            <a:pPr marL="171450" indent="-171450">
              <a:buFont typeface="Arial" panose="020B0604020202020204" pitchFamily="34" charset="0"/>
              <a:buChar char="•"/>
            </a:pPr>
            <a:r>
              <a:rPr lang="en-US" sz="1000" b="1" dirty="0"/>
              <a:t>Optimize the client experience </a:t>
            </a:r>
          </a:p>
          <a:p>
            <a:pPr marL="628650" lvl="1" indent="-171450">
              <a:buFont typeface="Arial" panose="020B0604020202020204" pitchFamily="34" charset="0"/>
              <a:buChar char="•"/>
            </a:pPr>
            <a:r>
              <a:rPr lang="en-US" sz="1000" dirty="0"/>
              <a:t>Provide clients with a simple, unified experience characterized by an integrated approach across all products and distribution channels. </a:t>
            </a:r>
          </a:p>
          <a:p>
            <a:pPr marL="628650" lvl="1" indent="-171450">
              <a:buFont typeface="Arial" panose="020B0604020202020204" pitchFamily="34" charset="0"/>
              <a:buChar char="•"/>
            </a:pPr>
            <a:r>
              <a:rPr lang="en-US" sz="1000" dirty="0"/>
              <a:t>Expand self-service options on our digital channels. </a:t>
            </a:r>
          </a:p>
          <a:p>
            <a:pPr marL="628650" lvl="1" indent="-171450">
              <a:buFont typeface="Arial" panose="020B0604020202020204" pitchFamily="34" charset="0"/>
              <a:buChar char="•"/>
            </a:pPr>
            <a:r>
              <a:rPr lang="en-US" sz="1000" dirty="0"/>
              <a:t>Continue to deploy an innovative experience within 100-some branches in the network. </a:t>
            </a:r>
          </a:p>
          <a:p>
            <a:pPr marL="628650" lvl="1" indent="-171450">
              <a:buFont typeface="Arial" panose="020B0604020202020204" pitchFamily="34" charset="0"/>
              <a:buChar char="•"/>
            </a:pPr>
            <a:r>
              <a:rPr lang="en-US" sz="1000" dirty="0"/>
              <a:t>Enhance the user experience by providing a consolidated view of all investments and a fully automated savings service. </a:t>
            </a:r>
          </a:p>
          <a:p>
            <a:pPr marL="171450" indent="-171450">
              <a:buFont typeface="Arial" panose="020B0604020202020204" pitchFamily="34" charset="0"/>
              <a:buChar char="•"/>
            </a:pPr>
            <a:r>
              <a:rPr lang="en-US" sz="1000" b="1" dirty="0"/>
              <a:t>Focus on efficiency</a:t>
            </a:r>
          </a:p>
          <a:p>
            <a:pPr marL="628650" lvl="1" indent="-171450">
              <a:buFont typeface="Arial" panose="020B0604020202020204" pitchFamily="34" charset="0"/>
              <a:buChar char="•"/>
            </a:pPr>
            <a:r>
              <a:rPr lang="en-US" sz="1000" dirty="0"/>
              <a:t>Continue simplification and automation of certain targeted processes (transactional solutions, payments, and commercial financing </a:t>
            </a:r>
          </a:p>
        </p:txBody>
      </p:sp>
      <p:pic>
        <p:nvPicPr>
          <p:cNvPr id="1089" name="Picture 65" descr="page23image3672914000">
            <a:extLst>
              <a:ext uri="{FF2B5EF4-FFF2-40B4-BE49-F238E27FC236}">
                <a16:creationId xmlns:a16="http://schemas.microsoft.com/office/drawing/2014/main" id="{7E754C5E-499D-7C40-B586-485F3D6AD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54100"/>
            <a:ext cx="635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page23image3672914592">
            <a:extLst>
              <a:ext uri="{FF2B5EF4-FFF2-40B4-BE49-F238E27FC236}">
                <a16:creationId xmlns:a16="http://schemas.microsoft.com/office/drawing/2014/main" id="{E2BE3AFD-26C9-FC49-BFD7-A975A2641A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54100"/>
            <a:ext cx="635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91" name="Picture 67" descr="page23image3672915216">
            <a:extLst>
              <a:ext uri="{FF2B5EF4-FFF2-40B4-BE49-F238E27FC236}">
                <a16:creationId xmlns:a16="http://schemas.microsoft.com/office/drawing/2014/main" id="{76A3B388-037D-6F43-9DD5-61E37D059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54100"/>
            <a:ext cx="762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page23image3672915840">
            <a:extLst>
              <a:ext uri="{FF2B5EF4-FFF2-40B4-BE49-F238E27FC236}">
                <a16:creationId xmlns:a16="http://schemas.microsoft.com/office/drawing/2014/main" id="{3634A4F6-F765-3647-9CB6-C838A81052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54100"/>
            <a:ext cx="635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93" name="Picture 69" descr="page23image3672916112">
            <a:extLst>
              <a:ext uri="{FF2B5EF4-FFF2-40B4-BE49-F238E27FC236}">
                <a16:creationId xmlns:a16="http://schemas.microsoft.com/office/drawing/2014/main" id="{A74B5ABF-4516-DC4E-B443-4D54546130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54100"/>
            <a:ext cx="635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page23image3672916384">
            <a:extLst>
              <a:ext uri="{FF2B5EF4-FFF2-40B4-BE49-F238E27FC236}">
                <a16:creationId xmlns:a16="http://schemas.microsoft.com/office/drawing/2014/main" id="{5C6C3454-9151-7A4E-BF9A-881CDFDB25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054100"/>
            <a:ext cx="254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95" name="Picture 71" descr="page23image3672916656">
            <a:extLst>
              <a:ext uri="{FF2B5EF4-FFF2-40B4-BE49-F238E27FC236}">
                <a16:creationId xmlns:a16="http://schemas.microsoft.com/office/drawing/2014/main" id="{806E4F3B-E624-A640-92AE-F25DA6F75B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54100"/>
            <a:ext cx="635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page23image3672916928">
            <a:extLst>
              <a:ext uri="{FF2B5EF4-FFF2-40B4-BE49-F238E27FC236}">
                <a16:creationId xmlns:a16="http://schemas.microsoft.com/office/drawing/2014/main" id="{66B9E809-3ED3-FB4F-83FB-4B2D64C2F6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054100"/>
            <a:ext cx="254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97" name="Picture 73" descr="page23image3672917200">
            <a:extLst>
              <a:ext uri="{FF2B5EF4-FFF2-40B4-BE49-F238E27FC236}">
                <a16:creationId xmlns:a16="http://schemas.microsoft.com/office/drawing/2014/main" id="{8D578A21-8FDF-2148-8F78-B694E30E28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054100"/>
            <a:ext cx="508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page23image3672917472">
            <a:extLst>
              <a:ext uri="{FF2B5EF4-FFF2-40B4-BE49-F238E27FC236}">
                <a16:creationId xmlns:a16="http://schemas.microsoft.com/office/drawing/2014/main" id="{2611863C-6071-A049-98C0-F0162A9400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054100"/>
            <a:ext cx="254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99" name="Picture 75" descr="page23image3672917744">
            <a:extLst>
              <a:ext uri="{FF2B5EF4-FFF2-40B4-BE49-F238E27FC236}">
                <a16:creationId xmlns:a16="http://schemas.microsoft.com/office/drawing/2014/main" id="{538C349F-D90E-B14C-BA42-ED9E147255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054100"/>
            <a:ext cx="254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page23image3672918016">
            <a:extLst>
              <a:ext uri="{FF2B5EF4-FFF2-40B4-BE49-F238E27FC236}">
                <a16:creationId xmlns:a16="http://schemas.microsoft.com/office/drawing/2014/main" id="{768E68CE-C761-6F42-A945-D1554BEC9A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054100"/>
            <a:ext cx="254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101" name="Picture 77" descr="page23image3672918288">
            <a:extLst>
              <a:ext uri="{FF2B5EF4-FFF2-40B4-BE49-F238E27FC236}">
                <a16:creationId xmlns:a16="http://schemas.microsoft.com/office/drawing/2014/main" id="{4E81E23D-6FCB-CB48-BE4B-DBF64033EA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054100"/>
            <a:ext cx="254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page23image3672918560">
            <a:extLst>
              <a:ext uri="{FF2B5EF4-FFF2-40B4-BE49-F238E27FC236}">
                <a16:creationId xmlns:a16="http://schemas.microsoft.com/office/drawing/2014/main" id="{30A39FAA-5694-5644-829E-26DB6A41A8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054100"/>
            <a:ext cx="254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103" name="Picture 79" descr="page23image3672918832">
            <a:extLst>
              <a:ext uri="{FF2B5EF4-FFF2-40B4-BE49-F238E27FC236}">
                <a16:creationId xmlns:a16="http://schemas.microsoft.com/office/drawing/2014/main" id="{73DBE8DE-7FCE-8243-ADB3-0A03B0C708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054100"/>
            <a:ext cx="254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page23image3672919104">
            <a:extLst>
              <a:ext uri="{FF2B5EF4-FFF2-40B4-BE49-F238E27FC236}">
                <a16:creationId xmlns:a16="http://schemas.microsoft.com/office/drawing/2014/main" id="{EDCAC1C2-007F-AA41-8396-EE239B9517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1054100"/>
            <a:ext cx="889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105" name="Picture 81" descr="page23image3672919728">
            <a:extLst>
              <a:ext uri="{FF2B5EF4-FFF2-40B4-BE49-F238E27FC236}">
                <a16:creationId xmlns:a16="http://schemas.microsoft.com/office/drawing/2014/main" id="{F1F5A5F6-F855-F747-9DA3-0C75B8B8CB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054100"/>
            <a:ext cx="889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page23image3672920352">
            <a:extLst>
              <a:ext uri="{FF2B5EF4-FFF2-40B4-BE49-F238E27FC236}">
                <a16:creationId xmlns:a16="http://schemas.microsoft.com/office/drawing/2014/main" id="{4B30016B-7A1A-BC46-A16F-70615C72AC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1054100"/>
            <a:ext cx="762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107" name="Picture 83" descr="page23image3672920624">
            <a:extLst>
              <a:ext uri="{FF2B5EF4-FFF2-40B4-BE49-F238E27FC236}">
                <a16:creationId xmlns:a16="http://schemas.microsoft.com/office/drawing/2014/main" id="{E6B3FE1A-6DBC-A341-BCB9-47B728BEB6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1054100"/>
            <a:ext cx="762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page23image3672921248">
            <a:extLst>
              <a:ext uri="{FF2B5EF4-FFF2-40B4-BE49-F238E27FC236}">
                <a16:creationId xmlns:a16="http://schemas.microsoft.com/office/drawing/2014/main" id="{94FF7656-7B6C-BA45-AAF4-70952F2795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1054100"/>
            <a:ext cx="762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109" name="Picture 85" descr="page23image3672921872">
            <a:extLst>
              <a:ext uri="{FF2B5EF4-FFF2-40B4-BE49-F238E27FC236}">
                <a16:creationId xmlns:a16="http://schemas.microsoft.com/office/drawing/2014/main" id="{C638BCFE-61A4-264C-A7CA-5A0833EEF08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1054100"/>
            <a:ext cx="762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page23image3672922496">
            <a:extLst>
              <a:ext uri="{FF2B5EF4-FFF2-40B4-BE49-F238E27FC236}">
                <a16:creationId xmlns:a16="http://schemas.microsoft.com/office/drawing/2014/main" id="{6FC413F1-DABD-C742-8848-E5708E7E0A6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1054100"/>
            <a:ext cx="762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111" name="Picture 87" descr="page23image3672923328">
            <a:extLst>
              <a:ext uri="{FF2B5EF4-FFF2-40B4-BE49-F238E27FC236}">
                <a16:creationId xmlns:a16="http://schemas.microsoft.com/office/drawing/2014/main" id="{682B21D9-04CE-7E4F-BD69-34CCD4741D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1054100"/>
            <a:ext cx="635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page23image3672923600">
            <a:extLst>
              <a:ext uri="{FF2B5EF4-FFF2-40B4-BE49-F238E27FC236}">
                <a16:creationId xmlns:a16="http://schemas.microsoft.com/office/drawing/2014/main" id="{2DC6B312-75A7-D44C-A612-C376AAF3763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1054100"/>
            <a:ext cx="635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1113" name="Picture 89" descr="page23image3672923872">
            <a:extLst>
              <a:ext uri="{FF2B5EF4-FFF2-40B4-BE49-F238E27FC236}">
                <a16:creationId xmlns:a16="http://schemas.microsoft.com/office/drawing/2014/main" id="{50502D70-2235-7349-99B4-E46074205C4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 y="-1054100"/>
            <a:ext cx="635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page23image3672924144">
            <a:extLst>
              <a:ext uri="{FF2B5EF4-FFF2-40B4-BE49-F238E27FC236}">
                <a16:creationId xmlns:a16="http://schemas.microsoft.com/office/drawing/2014/main" id="{9958A0AB-2DAE-B54A-B3C6-8EB04D9426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 y="-1054100"/>
            <a:ext cx="635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1115" name="Picture 91" descr="page23image3672924416">
            <a:extLst>
              <a:ext uri="{FF2B5EF4-FFF2-40B4-BE49-F238E27FC236}">
                <a16:creationId xmlns:a16="http://schemas.microsoft.com/office/drawing/2014/main" id="{8B4A0019-5403-BD4D-9A00-4DBF3CF200D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1054100"/>
            <a:ext cx="762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page23image3672924688">
            <a:extLst>
              <a:ext uri="{FF2B5EF4-FFF2-40B4-BE49-F238E27FC236}">
                <a16:creationId xmlns:a16="http://schemas.microsoft.com/office/drawing/2014/main" id="{50AE6F14-CC05-7240-A056-15608AA9630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 y="-1054100"/>
            <a:ext cx="508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1117" name="Picture 93" descr="page23image3672924960">
            <a:extLst>
              <a:ext uri="{FF2B5EF4-FFF2-40B4-BE49-F238E27FC236}">
                <a16:creationId xmlns:a16="http://schemas.microsoft.com/office/drawing/2014/main" id="{E5CF19B8-F782-C749-ABB4-C890D2A1FA3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 y="-1054100"/>
            <a:ext cx="508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page23image3672925232">
            <a:extLst>
              <a:ext uri="{FF2B5EF4-FFF2-40B4-BE49-F238E27FC236}">
                <a16:creationId xmlns:a16="http://schemas.microsoft.com/office/drawing/2014/main" id="{AAF0467F-C89C-FD4D-8908-5D76A42952D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 y="-1054100"/>
            <a:ext cx="508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1119" name="Picture 95" descr="page23image3672925504">
            <a:extLst>
              <a:ext uri="{FF2B5EF4-FFF2-40B4-BE49-F238E27FC236}">
                <a16:creationId xmlns:a16="http://schemas.microsoft.com/office/drawing/2014/main" id="{8C516119-8E77-B04A-A7AA-1E1F75308D3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 y="-1054100"/>
            <a:ext cx="508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page23image3672925776">
            <a:extLst>
              <a:ext uri="{FF2B5EF4-FFF2-40B4-BE49-F238E27FC236}">
                <a16:creationId xmlns:a16="http://schemas.microsoft.com/office/drawing/2014/main" id="{D093DC93-B957-AF46-804A-363F00B7E1E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21" name="Picture 97" descr="page23image3672926048">
            <a:extLst>
              <a:ext uri="{FF2B5EF4-FFF2-40B4-BE49-F238E27FC236}">
                <a16:creationId xmlns:a16="http://schemas.microsoft.com/office/drawing/2014/main" id="{8B1618D9-6B33-B24E-BD55-DB177FD975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page23image3672926384">
            <a:extLst>
              <a:ext uri="{FF2B5EF4-FFF2-40B4-BE49-F238E27FC236}">
                <a16:creationId xmlns:a16="http://schemas.microsoft.com/office/drawing/2014/main" id="{1584E57A-1ACB-0A43-B5D5-C03842CEA10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23" name="Picture 99" descr="page23image3672926656">
            <a:extLst>
              <a:ext uri="{FF2B5EF4-FFF2-40B4-BE49-F238E27FC236}">
                <a16:creationId xmlns:a16="http://schemas.microsoft.com/office/drawing/2014/main" id="{89F1B377-2E8D-5549-8520-D614D30A93B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page23image3672926928">
            <a:extLst>
              <a:ext uri="{FF2B5EF4-FFF2-40B4-BE49-F238E27FC236}">
                <a16:creationId xmlns:a16="http://schemas.microsoft.com/office/drawing/2014/main" id="{27E4C68F-2DDD-464D-8D6E-3065C944DFE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25" name="Picture 101" descr="page23image3672927552">
            <a:extLst>
              <a:ext uri="{FF2B5EF4-FFF2-40B4-BE49-F238E27FC236}">
                <a16:creationId xmlns:a16="http://schemas.microsoft.com/office/drawing/2014/main" id="{80719887-7C74-7E46-881C-930A1CB8265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page23image3672928176">
            <a:extLst>
              <a:ext uri="{FF2B5EF4-FFF2-40B4-BE49-F238E27FC236}">
                <a16:creationId xmlns:a16="http://schemas.microsoft.com/office/drawing/2014/main" id="{5D42DA34-67E8-904B-BBE9-CC6CA5624DF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27" name="Picture 103" descr="page23image3672928800">
            <a:extLst>
              <a:ext uri="{FF2B5EF4-FFF2-40B4-BE49-F238E27FC236}">
                <a16:creationId xmlns:a16="http://schemas.microsoft.com/office/drawing/2014/main" id="{15229CB2-0A53-A044-BC62-9D73CC60F97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2400" y="-1054100"/>
            <a:ext cx="762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page23image3672929424">
            <a:extLst>
              <a:ext uri="{FF2B5EF4-FFF2-40B4-BE49-F238E27FC236}">
                <a16:creationId xmlns:a16="http://schemas.microsoft.com/office/drawing/2014/main" id="{854BA900-DBEF-4C4E-9302-660F67E842A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2400" y="-1054100"/>
            <a:ext cx="762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129" name="Picture 105" descr="page23image3672930048">
            <a:extLst>
              <a:ext uri="{FF2B5EF4-FFF2-40B4-BE49-F238E27FC236}">
                <a16:creationId xmlns:a16="http://schemas.microsoft.com/office/drawing/2014/main" id="{B46674A9-B66C-4E4B-AC87-14117A9C692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2400" y="-1054100"/>
            <a:ext cx="508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page23image3672930320">
            <a:extLst>
              <a:ext uri="{FF2B5EF4-FFF2-40B4-BE49-F238E27FC236}">
                <a16:creationId xmlns:a16="http://schemas.microsoft.com/office/drawing/2014/main" id="{A3FF6570-166F-2946-A6D1-695EA02EE13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2400" y="-1054100"/>
            <a:ext cx="508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31" name="Picture 107" descr="page23image3672930592">
            <a:extLst>
              <a:ext uri="{FF2B5EF4-FFF2-40B4-BE49-F238E27FC236}">
                <a16:creationId xmlns:a16="http://schemas.microsoft.com/office/drawing/2014/main" id="{E42A8D59-3A76-FB40-8169-2C192A5759E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page23image3672931216">
            <a:extLst>
              <a:ext uri="{FF2B5EF4-FFF2-40B4-BE49-F238E27FC236}">
                <a16:creationId xmlns:a16="http://schemas.microsoft.com/office/drawing/2014/main" id="{9AD12DA1-CA6B-5040-96ED-0E1FDCB8E48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2400" y="-1054100"/>
            <a:ext cx="508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33" name="Picture 109" descr="page23image3672931488">
            <a:extLst>
              <a:ext uri="{FF2B5EF4-FFF2-40B4-BE49-F238E27FC236}">
                <a16:creationId xmlns:a16="http://schemas.microsoft.com/office/drawing/2014/main" id="{133828DA-A17B-0841-8D2D-56D6E5061F5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page23image3672931760">
            <a:extLst>
              <a:ext uri="{FF2B5EF4-FFF2-40B4-BE49-F238E27FC236}">
                <a16:creationId xmlns:a16="http://schemas.microsoft.com/office/drawing/2014/main" id="{9A88D180-9375-1C44-9FAF-7DD8CBE8205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35" name="Picture 111" descr="page23image3672932384">
            <a:extLst>
              <a:ext uri="{FF2B5EF4-FFF2-40B4-BE49-F238E27FC236}">
                <a16:creationId xmlns:a16="http://schemas.microsoft.com/office/drawing/2014/main" id="{22BBF0DB-E5AA-9341-A25B-566B008BA38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descr="page23image3672932656">
            <a:extLst>
              <a:ext uri="{FF2B5EF4-FFF2-40B4-BE49-F238E27FC236}">
                <a16:creationId xmlns:a16="http://schemas.microsoft.com/office/drawing/2014/main" id="{A0D53469-06F5-0341-85F9-6BD0183B300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37" name="Picture 113" descr="page23image3672933280">
            <a:extLst>
              <a:ext uri="{FF2B5EF4-FFF2-40B4-BE49-F238E27FC236}">
                <a16:creationId xmlns:a16="http://schemas.microsoft.com/office/drawing/2014/main" id="{14AFC638-9056-B549-B5C0-67F020140F9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14" descr="page23image3672933552">
            <a:extLst>
              <a:ext uri="{FF2B5EF4-FFF2-40B4-BE49-F238E27FC236}">
                <a16:creationId xmlns:a16="http://schemas.microsoft.com/office/drawing/2014/main" id="{ED5110B4-6B82-D440-A88E-B48B093C80A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2400" y="-1054100"/>
            <a:ext cx="635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39" name="Picture 115" descr="page23image3672933824">
            <a:extLst>
              <a:ext uri="{FF2B5EF4-FFF2-40B4-BE49-F238E27FC236}">
                <a16:creationId xmlns:a16="http://schemas.microsoft.com/office/drawing/2014/main" id="{33098BA8-518B-9F4A-957A-1E461D9C553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2400" y="-1054100"/>
            <a:ext cx="1016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descr="page23image3672934096">
            <a:extLst>
              <a:ext uri="{FF2B5EF4-FFF2-40B4-BE49-F238E27FC236}">
                <a16:creationId xmlns:a16="http://schemas.microsoft.com/office/drawing/2014/main" id="{B7892C80-090F-CF44-9E73-6D0A3C68FF8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2400" y="-1054100"/>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41" name="Picture 117" descr="page23image3672934720">
            <a:extLst>
              <a:ext uri="{FF2B5EF4-FFF2-40B4-BE49-F238E27FC236}">
                <a16:creationId xmlns:a16="http://schemas.microsoft.com/office/drawing/2014/main" id="{E81807E8-F41C-654B-A2CE-C24E0EEB726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2400" y="-1054100"/>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page23image3672935344">
            <a:extLst>
              <a:ext uri="{FF2B5EF4-FFF2-40B4-BE49-F238E27FC236}">
                <a16:creationId xmlns:a16="http://schemas.microsoft.com/office/drawing/2014/main" id="{FB5C7B40-6FA8-9F45-AE95-4684CD5A4D4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2400" y="-1054100"/>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43" name="Picture 119" descr="page23image3672935968">
            <a:extLst>
              <a:ext uri="{FF2B5EF4-FFF2-40B4-BE49-F238E27FC236}">
                <a16:creationId xmlns:a16="http://schemas.microsoft.com/office/drawing/2014/main" id="{8E03D800-BCFF-3C4F-8B2E-73391D6483C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2400" y="-1054100"/>
            <a:ext cx="76200" cy="88900"/>
          </a:xfrm>
          <a:prstGeom prst="rect">
            <a:avLst/>
          </a:prstGeom>
          <a:noFill/>
          <a:extLst>
            <a:ext uri="{909E8E84-426E-40DD-AFC4-6F175D3DCCD1}">
              <a14:hiddenFill xmlns:a14="http://schemas.microsoft.com/office/drawing/2010/main">
                <a:solidFill>
                  <a:srgbClr val="FFFFFF"/>
                </a:solidFill>
              </a14:hiddenFill>
            </a:ext>
          </a:extLst>
        </p:spPr>
      </p:pic>
      <p:pic>
        <p:nvPicPr>
          <p:cNvPr id="1145" name="Picture 121" descr="page23image3672936864">
            <a:extLst>
              <a:ext uri="{FF2B5EF4-FFF2-40B4-BE49-F238E27FC236}">
                <a16:creationId xmlns:a16="http://schemas.microsoft.com/office/drawing/2014/main" id="{042752D9-EBB1-E14C-A5B6-AE123B1B57D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2400" y="-1054100"/>
            <a:ext cx="127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page23image3672937136">
            <a:extLst>
              <a:ext uri="{FF2B5EF4-FFF2-40B4-BE49-F238E27FC236}">
                <a16:creationId xmlns:a16="http://schemas.microsoft.com/office/drawing/2014/main" id="{90AB0A2E-3F37-6646-90D8-114E6FB2A34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2400" y="-1054100"/>
            <a:ext cx="127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147" name="Picture 123" descr="page23image3672937408">
            <a:extLst>
              <a:ext uri="{FF2B5EF4-FFF2-40B4-BE49-F238E27FC236}">
                <a16:creationId xmlns:a16="http://schemas.microsoft.com/office/drawing/2014/main" id="{C3F4142B-BF35-714B-B27F-F8DAF75BCD0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2400" y="-1054100"/>
            <a:ext cx="127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24" descr="page23image3672937680">
            <a:extLst>
              <a:ext uri="{FF2B5EF4-FFF2-40B4-BE49-F238E27FC236}">
                <a16:creationId xmlns:a16="http://schemas.microsoft.com/office/drawing/2014/main" id="{F784CE93-D509-B546-B8A5-AB829B263DC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2400" y="-1054100"/>
            <a:ext cx="127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149" name="Picture 125" descr="page23image3672937952">
            <a:extLst>
              <a:ext uri="{FF2B5EF4-FFF2-40B4-BE49-F238E27FC236}">
                <a16:creationId xmlns:a16="http://schemas.microsoft.com/office/drawing/2014/main" id="{D01875C8-6D9D-AA48-BB47-64F73A6FD8E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2400" y="-1054100"/>
            <a:ext cx="127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page23image3672938224">
            <a:extLst>
              <a:ext uri="{FF2B5EF4-FFF2-40B4-BE49-F238E27FC236}">
                <a16:creationId xmlns:a16="http://schemas.microsoft.com/office/drawing/2014/main" id="{D8498013-9CB8-614F-87DA-B2ED95D1B3E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2400" y="-1054100"/>
            <a:ext cx="12700" cy="76200"/>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1FBFA7B7-5706-7844-B28B-B913312B36F1}"/>
              </a:ext>
            </a:extLst>
          </p:cNvPr>
          <p:cNvSpPr txBox="1"/>
          <p:nvPr/>
        </p:nvSpPr>
        <p:spPr>
          <a:xfrm>
            <a:off x="6400800" y="762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graphicFrame>
        <p:nvGraphicFramePr>
          <p:cNvPr id="71" name="Chart 70">
            <a:extLst>
              <a:ext uri="{FF2B5EF4-FFF2-40B4-BE49-F238E27FC236}">
                <a16:creationId xmlns:a16="http://schemas.microsoft.com/office/drawing/2014/main" id="{00000000-0008-0000-0500-000023000000}"/>
              </a:ext>
            </a:extLst>
          </p:cNvPr>
          <p:cNvGraphicFramePr>
            <a:graphicFrameLocks/>
          </p:cNvGraphicFramePr>
          <p:nvPr>
            <p:extLst>
              <p:ext uri="{D42A27DB-BD31-4B8C-83A1-F6EECF244321}">
                <p14:modId xmlns:p14="http://schemas.microsoft.com/office/powerpoint/2010/main" val="800227791"/>
              </p:ext>
            </p:extLst>
          </p:nvPr>
        </p:nvGraphicFramePr>
        <p:xfrm>
          <a:off x="128451" y="1620679"/>
          <a:ext cx="3924300" cy="4298950"/>
        </p:xfrm>
        <a:graphic>
          <a:graphicData uri="http://schemas.openxmlformats.org/drawingml/2006/chart">
            <c:chart xmlns:c="http://schemas.openxmlformats.org/drawingml/2006/chart" xmlns:r="http://schemas.openxmlformats.org/officeDocument/2006/relationships" r:id="rId33"/>
          </a:graphicData>
        </a:graphic>
      </p:graphicFrame>
      <p:pic>
        <p:nvPicPr>
          <p:cNvPr id="7" name="Picture 6">
            <a:extLst>
              <a:ext uri="{FF2B5EF4-FFF2-40B4-BE49-F238E27FC236}">
                <a16:creationId xmlns:a16="http://schemas.microsoft.com/office/drawing/2014/main" id="{28582038-12AF-4816-9944-F824AC151245}"/>
              </a:ext>
            </a:extLst>
          </p:cNvPr>
          <p:cNvPicPr>
            <a:picLocks noChangeAspect="1"/>
          </p:cNvPicPr>
          <p:nvPr/>
        </p:nvPicPr>
        <p:blipFill>
          <a:blip r:embed="rId34"/>
          <a:stretch>
            <a:fillRect/>
          </a:stretch>
        </p:blipFill>
        <p:spPr>
          <a:xfrm>
            <a:off x="4366260" y="4003380"/>
            <a:ext cx="4549140" cy="2171700"/>
          </a:xfrm>
          <a:prstGeom prst="rect">
            <a:avLst/>
          </a:prstGeom>
        </p:spPr>
      </p:pic>
    </p:spTree>
    <p:extLst>
      <p:ext uri="{BB962C8B-B14F-4D97-AF65-F5344CB8AC3E}">
        <p14:creationId xmlns:p14="http://schemas.microsoft.com/office/powerpoint/2010/main" val="1054639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5" name="Rectangle 2"/>
          <p:cNvSpPr>
            <a:spLocks noGrp="1" noChangeArrowheads="1"/>
          </p:cNvSpPr>
          <p:nvPr>
            <p:ph type="title"/>
          </p:nvPr>
        </p:nvSpPr>
        <p:spPr>
          <a:xfrm>
            <a:off x="818147" y="0"/>
            <a:ext cx="8229600" cy="1600200"/>
          </a:xfrm>
        </p:spPr>
        <p:txBody>
          <a:bodyPr/>
          <a:lstStyle/>
          <a:p>
            <a:r>
              <a:rPr lang="en-US" dirty="0"/>
              <a:t>Full-Service Bank Total Personal Share - Summary</a:t>
            </a:r>
            <a:endParaRPr lang="en-CA" sz="2400" dirty="0"/>
          </a:p>
        </p:txBody>
      </p:sp>
      <p:sp>
        <p:nvSpPr>
          <p:cNvPr id="699394" name="Slide Number Placeholder 3"/>
          <p:cNvSpPr>
            <a:spLocks noGrp="1"/>
          </p:cNvSpPr>
          <p:nvPr>
            <p:ph type="sldNum" sz="quarter" idx="12"/>
          </p:nvPr>
        </p:nvSpPr>
        <p:spPr>
          <a:noFill/>
          <a:ln>
            <a:miter lim="800000"/>
            <a:headEnd/>
            <a:tailEnd/>
          </a:ln>
        </p:spPr>
        <p:txBody>
          <a:bodyPr/>
          <a:lstStyle/>
          <a:p>
            <a:fld id="{547875A2-E791-4C65-8998-844BBEC78123}" type="slidenum">
              <a:rPr lang="en-US" smtClean="0"/>
              <a:pPr/>
              <a:t>8</a:t>
            </a:fld>
            <a:endParaRPr lang="en-US" dirty="0"/>
          </a:p>
        </p:txBody>
      </p:sp>
      <p:sp>
        <p:nvSpPr>
          <p:cNvPr id="7" name="Rectangle 6"/>
          <p:cNvSpPr/>
          <p:nvPr/>
        </p:nvSpPr>
        <p:spPr>
          <a:xfrm>
            <a:off x="8610600" y="6019800"/>
            <a:ext cx="457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3">
            <a:extLst>
              <a:ext uri="{FF2B5EF4-FFF2-40B4-BE49-F238E27FC236}">
                <a16:creationId xmlns:a16="http://schemas.microsoft.com/office/drawing/2014/main" id="{3BBE0173-E825-6C48-80A4-C28B34518C6A}"/>
              </a:ext>
            </a:extLst>
          </p:cNvPr>
          <p:cNvSpPr txBox="1">
            <a:spLocks noChangeArrowheads="1"/>
          </p:cNvSpPr>
          <p:nvPr/>
        </p:nvSpPr>
        <p:spPr bwMode="auto">
          <a:xfrm>
            <a:off x="6477000" y="511314"/>
            <a:ext cx="2590800" cy="707886"/>
          </a:xfrm>
          <a:prstGeom prst="rect">
            <a:avLst/>
          </a:prstGeom>
          <a:noFill/>
          <a:ln w="9525">
            <a:solidFill>
              <a:schemeClr val="tx1"/>
            </a:solidFill>
            <a:miter lim="800000"/>
            <a:headEnd/>
            <a:tailEnd/>
          </a:ln>
        </p:spPr>
        <p:txBody>
          <a:bodyPr wrap="square">
            <a:spAutoFit/>
          </a:bodyPr>
          <a:lstStyle/>
          <a:p>
            <a:pPr eaLnBrk="0" hangingPunct="0"/>
            <a:r>
              <a:rPr lang="en-US" sz="1000" dirty="0">
                <a:solidFill>
                  <a:srgbClr val="7F7F7F"/>
                </a:solidFill>
              </a:rPr>
              <a:t>Includes Demand Deposits, Term Investments, Mortgages  and Personal Loans and Credit Cards. Including securitizations.</a:t>
            </a:r>
          </a:p>
        </p:txBody>
      </p:sp>
      <p:sp>
        <p:nvSpPr>
          <p:cNvPr id="10" name="TextBox 9">
            <a:extLst>
              <a:ext uri="{FF2B5EF4-FFF2-40B4-BE49-F238E27FC236}">
                <a16:creationId xmlns:a16="http://schemas.microsoft.com/office/drawing/2014/main" id="{433DD533-2315-0F4D-8A5F-224D1ED066AA}"/>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1" name="TextBox 10">
            <a:extLst>
              <a:ext uri="{FF2B5EF4-FFF2-40B4-BE49-F238E27FC236}">
                <a16:creationId xmlns:a16="http://schemas.microsoft.com/office/drawing/2014/main" id="{B1BBBD19-7604-CB4A-AE94-1A79B60F71C6}"/>
              </a:ext>
            </a:extLst>
          </p:cNvPr>
          <p:cNvSpPr txBox="1"/>
          <p:nvPr/>
        </p:nvSpPr>
        <p:spPr>
          <a:xfrm>
            <a:off x="6172200" y="1730514"/>
            <a:ext cx="3124200" cy="400110"/>
          </a:xfrm>
          <a:prstGeom prst="rect">
            <a:avLst/>
          </a:prstGeom>
          <a:noFill/>
        </p:spPr>
        <p:txBody>
          <a:bodyPr wrap="square" rtlCol="0">
            <a:spAutoFit/>
          </a:bodyPr>
          <a:lstStyle/>
          <a:p>
            <a:r>
              <a:rPr lang="en-US" sz="1000" dirty="0">
                <a:solidFill>
                  <a:srgbClr val="7F7F7F"/>
                </a:solidFill>
              </a:rPr>
              <a:t>Sorted in order of 12 month % change in share.</a:t>
            </a:r>
          </a:p>
        </p:txBody>
      </p:sp>
      <p:sp>
        <p:nvSpPr>
          <p:cNvPr id="12" name="Rectangle 11">
            <a:extLst>
              <a:ext uri="{FF2B5EF4-FFF2-40B4-BE49-F238E27FC236}">
                <a16:creationId xmlns:a16="http://schemas.microsoft.com/office/drawing/2014/main" id="{1130680E-51E5-6945-BA12-646C63BED5A5}"/>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3C4B692-0450-49DA-9D06-1C4EACAD6637}"/>
              </a:ext>
            </a:extLst>
          </p:cNvPr>
          <p:cNvPicPr>
            <a:picLocks noChangeAspect="1"/>
          </p:cNvPicPr>
          <p:nvPr/>
        </p:nvPicPr>
        <p:blipFill>
          <a:blip r:embed="rId3"/>
          <a:stretch>
            <a:fillRect/>
          </a:stretch>
        </p:blipFill>
        <p:spPr>
          <a:xfrm>
            <a:off x="685799" y="1740832"/>
            <a:ext cx="4755909" cy="4126568"/>
          </a:xfrm>
          <a:prstGeom prst="rect">
            <a:avLst/>
          </a:prstGeom>
        </p:spPr>
      </p:pic>
    </p:spTree>
    <p:extLst>
      <p:ext uri="{BB962C8B-B14F-4D97-AF65-F5344CB8AC3E}">
        <p14:creationId xmlns:p14="http://schemas.microsoft.com/office/powerpoint/2010/main" val="35370201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80</a:t>
            </a:fld>
            <a:endParaRPr lang="en-US"/>
          </a:p>
        </p:txBody>
      </p:sp>
      <p:grpSp>
        <p:nvGrpSpPr>
          <p:cNvPr id="12" name="Group 11"/>
          <p:cNvGrpSpPr/>
          <p:nvPr/>
        </p:nvGrpSpPr>
        <p:grpSpPr>
          <a:xfrm>
            <a:off x="914400" y="762000"/>
            <a:ext cx="1752600" cy="733425"/>
            <a:chOff x="457200" y="457200"/>
            <a:chExt cx="2819400" cy="1143000"/>
          </a:xfrm>
        </p:grpSpPr>
        <p:sp>
          <p:nvSpPr>
            <p:cNvPr id="15" name="Rectangle 14"/>
            <p:cNvSpPr/>
            <p:nvPr/>
          </p:nvSpPr>
          <p:spPr>
            <a:xfrm>
              <a:off x="457200" y="457200"/>
              <a:ext cx="2819400" cy="1143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6" descr="National Bank full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628650"/>
              <a:ext cx="2514600" cy="895350"/>
            </a:xfrm>
            <a:prstGeom prst="rect">
              <a:avLst/>
            </a:prstGeom>
            <a:noFill/>
            <a:ln w="9525">
              <a:noFill/>
              <a:miter lim="800000"/>
              <a:headEnd/>
              <a:tailEnd/>
            </a:ln>
          </p:spPr>
        </p:pic>
      </p:grpSp>
      <p:sp>
        <p:nvSpPr>
          <p:cNvPr id="13" name="Title 1">
            <a:extLst>
              <a:ext uri="{FF2B5EF4-FFF2-40B4-BE49-F238E27FC236}">
                <a16:creationId xmlns:a16="http://schemas.microsoft.com/office/drawing/2014/main" id="{BFBE88F5-63DC-FC48-A676-D62E844B42F2}"/>
              </a:ext>
            </a:extLst>
          </p:cNvPr>
          <p:cNvSpPr txBox="1">
            <a:spLocks/>
          </p:cNvSpPr>
          <p:nvPr/>
        </p:nvSpPr>
        <p:spPr>
          <a:xfrm>
            <a:off x="29718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20" name="TextBox 19">
            <a:extLst>
              <a:ext uri="{FF2B5EF4-FFF2-40B4-BE49-F238E27FC236}">
                <a16:creationId xmlns:a16="http://schemas.microsoft.com/office/drawing/2014/main" id="{1BCA573B-0F50-534C-BD8A-0BB230E42F4D}"/>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10" name="Chart 9">
            <a:extLst>
              <a:ext uri="{FF2B5EF4-FFF2-40B4-BE49-F238E27FC236}">
                <a16:creationId xmlns:a16="http://schemas.microsoft.com/office/drawing/2014/main" id="{00000000-0008-0000-0800-000033000000}"/>
              </a:ext>
            </a:extLst>
          </p:cNvPr>
          <p:cNvGraphicFramePr>
            <a:graphicFrameLocks/>
          </p:cNvGraphicFramePr>
          <p:nvPr>
            <p:extLst>
              <p:ext uri="{D42A27DB-BD31-4B8C-83A1-F6EECF244321}">
                <p14:modId xmlns:p14="http://schemas.microsoft.com/office/powerpoint/2010/main" val="1053904906"/>
              </p:ext>
            </p:extLst>
          </p:nvPr>
        </p:nvGraphicFramePr>
        <p:xfrm>
          <a:off x="11349" y="1608682"/>
          <a:ext cx="4025900" cy="44174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26FBDDE9-0267-5440-A5B4-F2623358D922}"/>
              </a:ext>
            </a:extLst>
          </p:cNvPr>
          <p:cNvGraphicFramePr>
            <a:graphicFrameLocks noGrp="1"/>
          </p:cNvGraphicFramePr>
          <p:nvPr>
            <p:extLst>
              <p:ext uri="{D42A27DB-BD31-4B8C-83A1-F6EECF244321}">
                <p14:modId xmlns:p14="http://schemas.microsoft.com/office/powerpoint/2010/main" val="1106983251"/>
              </p:ext>
            </p:extLst>
          </p:nvPr>
        </p:nvGraphicFramePr>
        <p:xfrm>
          <a:off x="4191000" y="4038600"/>
          <a:ext cx="4787900" cy="2184400"/>
        </p:xfrm>
        <a:graphic>
          <a:graphicData uri="http://schemas.openxmlformats.org/drawingml/2006/table">
            <a:tbl>
              <a:tblPr/>
              <a:tblGrid>
                <a:gridCol w="1406901">
                  <a:extLst>
                    <a:ext uri="{9D8B030D-6E8A-4147-A177-3AD203B41FA5}">
                      <a16:colId xmlns:a16="http://schemas.microsoft.com/office/drawing/2014/main" val="2930882424"/>
                    </a:ext>
                  </a:extLst>
                </a:gridCol>
                <a:gridCol w="941103">
                  <a:extLst>
                    <a:ext uri="{9D8B030D-6E8A-4147-A177-3AD203B41FA5}">
                      <a16:colId xmlns:a16="http://schemas.microsoft.com/office/drawing/2014/main" val="1275161023"/>
                    </a:ext>
                  </a:extLst>
                </a:gridCol>
                <a:gridCol w="697113">
                  <a:extLst>
                    <a:ext uri="{9D8B030D-6E8A-4147-A177-3AD203B41FA5}">
                      <a16:colId xmlns:a16="http://schemas.microsoft.com/office/drawing/2014/main" val="558632279"/>
                    </a:ext>
                  </a:extLst>
                </a:gridCol>
                <a:gridCol w="522835">
                  <a:extLst>
                    <a:ext uri="{9D8B030D-6E8A-4147-A177-3AD203B41FA5}">
                      <a16:colId xmlns:a16="http://schemas.microsoft.com/office/drawing/2014/main" val="1251212615"/>
                    </a:ext>
                  </a:extLst>
                </a:gridCol>
                <a:gridCol w="522835">
                  <a:extLst>
                    <a:ext uri="{9D8B030D-6E8A-4147-A177-3AD203B41FA5}">
                      <a16:colId xmlns:a16="http://schemas.microsoft.com/office/drawing/2014/main" val="1078106648"/>
                    </a:ext>
                  </a:extLst>
                </a:gridCol>
                <a:gridCol w="697113">
                  <a:extLst>
                    <a:ext uri="{9D8B030D-6E8A-4147-A177-3AD203B41FA5}">
                      <a16:colId xmlns:a16="http://schemas.microsoft.com/office/drawing/2014/main" val="1198475720"/>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National Bank of Canada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5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7462435"/>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5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6068050"/>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4884075"/>
                  </a:ext>
                </a:extLst>
              </a:tr>
              <a:tr h="206375">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57586228"/>
                  </a:ext>
                </a:extLst>
              </a:tr>
              <a:tr h="20002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27,396.3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3.24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4142479628"/>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25,953.2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4.30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0197305"/>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53,349.6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7960569"/>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53,387.1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3.25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226670880"/>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23,198.7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9.28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extLst>
                  <a:ext uri="{0D108BD9-81ED-4DB2-BD59-A6C34878D82A}">
                    <a16:rowId xmlns:a16="http://schemas.microsoft.com/office/drawing/2014/main" val="1016620881"/>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13,438.6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4.78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323139802"/>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90,024.5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3.96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7338856"/>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143,374.1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3.85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effectLst/>
                          <a:latin typeface="Calibri" panose="020F0502020204030204" pitchFamily="34"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63216952"/>
                  </a:ext>
                </a:extLst>
              </a:tr>
            </a:tbl>
          </a:graphicData>
        </a:graphic>
      </p:graphicFrame>
    </p:spTree>
    <p:extLst>
      <p:ext uri="{BB962C8B-B14F-4D97-AF65-F5344CB8AC3E}">
        <p14:creationId xmlns:p14="http://schemas.microsoft.com/office/powerpoint/2010/main" val="88146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7" name="Rectangle 2"/>
          <p:cNvSpPr>
            <a:spLocks noGrp="1" noChangeArrowheads="1"/>
          </p:cNvSpPr>
          <p:nvPr>
            <p:ph type="title"/>
          </p:nvPr>
        </p:nvSpPr>
        <p:spPr>
          <a:xfrm>
            <a:off x="2895600" y="0"/>
            <a:ext cx="4724400" cy="1600200"/>
          </a:xfrm>
        </p:spPr>
        <p:txBody>
          <a:bodyPr/>
          <a:lstStyle/>
          <a:p>
            <a:pPr eaLnBrk="1" hangingPunct="1"/>
            <a:r>
              <a:rPr lang="en-US" dirty="0"/>
              <a:t>Press Releases 	</a:t>
            </a:r>
          </a:p>
        </p:txBody>
      </p:sp>
      <p:sp>
        <p:nvSpPr>
          <p:cNvPr id="897028" name="Rectangle 3"/>
          <p:cNvSpPr>
            <a:spLocks noGrp="1" noChangeArrowheads="1"/>
          </p:cNvSpPr>
          <p:nvPr>
            <p:ph idx="1"/>
          </p:nvPr>
        </p:nvSpPr>
        <p:spPr>
          <a:xfrm>
            <a:off x="762001" y="1845734"/>
            <a:ext cx="7604760" cy="4174066"/>
          </a:xfrm>
        </p:spPr>
        <p:txBody>
          <a:bodyPr>
            <a:noAutofit/>
          </a:bodyPr>
          <a:lstStyle/>
          <a:p>
            <a:pPr fontAlgn="base">
              <a:lnSpc>
                <a:spcPct val="120000"/>
              </a:lnSpc>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March 31 2020 -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Today, National Bank launched an online form enabling its clients to request a deferral on their personal loan payments. Clients who are currently experiencing financial difficulties due to COVID-19 will be able to postpone their principal and interest payments for up to three months.</a:t>
            </a:r>
          </a:p>
          <a:p>
            <a:pPr fontAlgn="base">
              <a:lnSpc>
                <a:spcPct val="120000"/>
              </a:lnSpc>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November 25,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A New Branch Experience at National Bank. National Bank is pleased to announce the deployment of a new experience in nearly 40 branches across Quebec. The experience will be gradually rolled out to other branches in Canada in 2020. Combining advisory services and technology, the new branch experience focuses on a human-</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centred</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approach by welcoming clients immediately and ensuring all their needs are </a:t>
            </a:r>
            <a:r>
              <a:rPr lang="en-US" sz="1000" b="0">
                <a:solidFill>
                  <a:schemeClr val="tx1"/>
                </a:solidFill>
                <a:latin typeface="Verdana" panose="020B0604030504040204" pitchFamily="34" charset="0"/>
                <a:ea typeface="Verdana" panose="020B0604030504040204" pitchFamily="34" charset="0"/>
                <a:cs typeface="Verdana" panose="020B0604030504040204" pitchFamily="34" charset="0"/>
              </a:rPr>
              <a:t>met.</a:t>
            </a:r>
            <a:endPar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fontAlgn="base">
              <a:lnSpc>
                <a:spcPct val="120000"/>
              </a:lnSpc>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May 22,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National Bank will be the first bank to pilot the new international remittance solution. Mastercard and Interac, two trusted global and domestic payment networks, today announced a collaboration to offer Canadians a fast, simple and secure way to send money internationally. By leveraging Mastercard Send, a push-payments service that powers a faster, better, smarter way to send money cross border, the Interac e-Transfer platform will allow customers to send money from Canada to bank accounts internationally, starting with Europe. National Bank will be the first bank to pilot the new international remittance solution for its personal banking clients.</a:t>
            </a:r>
          </a:p>
          <a:p>
            <a:pPr fontAlgn="base">
              <a:lnSpc>
                <a:spcPct val="120000"/>
              </a:lnSpc>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November 2, 2018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National Bank is pleased to give its Personal Banking clients the possibility of applying for mortgage loan pre-approval remotely, making their experience even faster, easier and more convenient. Future homebuyers can apply for mortgage pre-approval online in just a few steps. If their application is accepted, they'll receive a certificate within two business days confirming the amount the Bank will lend them and the rate it is guaranteeing for 90 days. Future homebuyers can then use the certificate when making an offer on a home as proof of the Bank's commitment. It can give them a competitive advantage, particularly in situations of multiple offers.</a:t>
            </a:r>
          </a:p>
        </p:txBody>
      </p:sp>
      <p:sp>
        <p:nvSpPr>
          <p:cNvPr id="897026" name="Slide Number Placeholder 4"/>
          <p:cNvSpPr>
            <a:spLocks noGrp="1"/>
          </p:cNvSpPr>
          <p:nvPr>
            <p:ph type="sldNum" sz="quarter" idx="12"/>
          </p:nvPr>
        </p:nvSpPr>
        <p:spPr>
          <a:noFill/>
          <a:ln>
            <a:miter lim="800000"/>
            <a:headEnd/>
            <a:tailEnd/>
          </a:ln>
        </p:spPr>
        <p:txBody>
          <a:bodyPr/>
          <a:lstStyle/>
          <a:p>
            <a:fld id="{BAB742EB-3B52-4C08-B011-76D3A3650E21}" type="slidenum">
              <a:rPr lang="en-US" smtClean="0"/>
              <a:pPr/>
              <a:t>81</a:t>
            </a:fld>
            <a:endParaRPr lang="en-US" dirty="0"/>
          </a:p>
        </p:txBody>
      </p:sp>
      <p:grpSp>
        <p:nvGrpSpPr>
          <p:cNvPr id="8" name="Group 7"/>
          <p:cNvGrpSpPr/>
          <p:nvPr/>
        </p:nvGrpSpPr>
        <p:grpSpPr>
          <a:xfrm>
            <a:off x="914400" y="762000"/>
            <a:ext cx="1752600" cy="733425"/>
            <a:chOff x="457200" y="457200"/>
            <a:chExt cx="2819400" cy="1143000"/>
          </a:xfrm>
        </p:grpSpPr>
        <p:sp>
          <p:nvSpPr>
            <p:cNvPr id="12" name="Rectangle 11"/>
            <p:cNvSpPr/>
            <p:nvPr/>
          </p:nvSpPr>
          <p:spPr>
            <a:xfrm>
              <a:off x="457200" y="457200"/>
              <a:ext cx="2819400" cy="1143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6" descr="National Bank full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628650"/>
              <a:ext cx="2514600" cy="895350"/>
            </a:xfrm>
            <a:prstGeom prst="rect">
              <a:avLst/>
            </a:prstGeom>
            <a:noFill/>
            <a:ln w="9525">
              <a:noFill/>
              <a:miter lim="800000"/>
              <a:headEnd/>
              <a:tailEnd/>
            </a:ln>
          </p:spPr>
        </p:pic>
      </p:grpSp>
      <p:sp>
        <p:nvSpPr>
          <p:cNvPr id="10" name="TextBox 9">
            <a:hlinkClick r:id="rId4"/>
          </p:cNvPr>
          <p:cNvSpPr txBox="1"/>
          <p:nvPr/>
        </p:nvSpPr>
        <p:spPr>
          <a:xfrm>
            <a:off x="7772400" y="6443674"/>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4"/>
              </a:rPr>
              <a:t>Press</a:t>
            </a:r>
            <a:endParaRPr lang="en-US" b="0" dirty="0">
              <a:ln>
                <a:solidFill>
                  <a:schemeClr val="bg1"/>
                </a:solidFill>
              </a:ln>
              <a:solidFill>
                <a:schemeClr val="tx1"/>
              </a:solidFill>
            </a:endParaRPr>
          </a:p>
        </p:txBody>
      </p:sp>
      <p:sp>
        <p:nvSpPr>
          <p:cNvPr id="9" name="TextBox 8">
            <a:extLst>
              <a:ext uri="{FF2B5EF4-FFF2-40B4-BE49-F238E27FC236}">
                <a16:creationId xmlns:a16="http://schemas.microsoft.com/office/drawing/2014/main" id="{22844B73-730B-BC4E-A5BE-265C7A212A89}"/>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1" name="Rectangle 10">
            <a:extLst>
              <a:ext uri="{FF2B5EF4-FFF2-40B4-BE49-F238E27FC236}">
                <a16:creationId xmlns:a16="http://schemas.microsoft.com/office/drawing/2014/main" id="{A4D2DD9F-FA84-5F45-AA03-5A5BB63AB791}"/>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82</a:t>
            </a:fld>
            <a:endParaRPr lang="en-US"/>
          </a:p>
        </p:txBody>
      </p:sp>
      <p:grpSp>
        <p:nvGrpSpPr>
          <p:cNvPr id="3" name="Group 2"/>
          <p:cNvGrpSpPr/>
          <p:nvPr/>
        </p:nvGrpSpPr>
        <p:grpSpPr>
          <a:xfrm>
            <a:off x="914400" y="838200"/>
            <a:ext cx="1905000" cy="622300"/>
            <a:chOff x="609600" y="762000"/>
            <a:chExt cx="2895600" cy="850900"/>
          </a:xfrm>
        </p:grpSpPr>
        <p:sp>
          <p:nvSpPr>
            <p:cNvPr id="2" name="Rectangle 1"/>
            <p:cNvSpPr/>
            <p:nvPr/>
          </p:nvSpPr>
          <p:spPr>
            <a:xfrm>
              <a:off x="609600" y="762000"/>
              <a:ext cx="2819400" cy="838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3" descr="HSBC Full 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800" y="762000"/>
              <a:ext cx="2819400" cy="850900"/>
            </a:xfrm>
            <a:prstGeom prst="rect">
              <a:avLst/>
            </a:prstGeom>
            <a:noFill/>
            <a:ln w="9525">
              <a:noFill/>
              <a:miter lim="800000"/>
              <a:headEnd/>
              <a:tailEnd/>
            </a:ln>
          </p:spPr>
        </p:pic>
      </p:grpSp>
      <p:sp>
        <p:nvSpPr>
          <p:cNvPr id="11" name="TextBox 10">
            <a:extLst>
              <a:ext uri="{FF2B5EF4-FFF2-40B4-BE49-F238E27FC236}">
                <a16:creationId xmlns:a16="http://schemas.microsoft.com/office/drawing/2014/main" id="{A0A238A2-1589-CD4F-87EF-DF8173F6DF30}"/>
              </a:ext>
            </a:extLst>
          </p:cNvPr>
          <p:cNvSpPr txBox="1"/>
          <p:nvPr/>
        </p:nvSpPr>
        <p:spPr>
          <a:xfrm>
            <a:off x="344308" y="1524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4" name="TextBox 3">
            <a:extLst>
              <a:ext uri="{FF2B5EF4-FFF2-40B4-BE49-F238E27FC236}">
                <a16:creationId xmlns:a16="http://schemas.microsoft.com/office/drawing/2014/main" id="{19C6F3E1-FDC4-7F43-BBBD-31A8B3F6BCE9}"/>
              </a:ext>
            </a:extLst>
          </p:cNvPr>
          <p:cNvSpPr txBox="1"/>
          <p:nvPr/>
        </p:nvSpPr>
        <p:spPr>
          <a:xfrm>
            <a:off x="4954769" y="252948"/>
            <a:ext cx="3810000" cy="3785652"/>
          </a:xfrm>
          <a:prstGeom prst="rect">
            <a:avLst/>
          </a:prstGeom>
          <a:solidFill>
            <a:schemeClr val="bg1"/>
          </a:solidFill>
        </p:spPr>
        <p:txBody>
          <a:bodyPr wrap="square" rtlCol="0">
            <a:spAutoFit/>
          </a:bodyPr>
          <a:lstStyle/>
          <a:p>
            <a:r>
              <a:rPr lang="en-US" sz="1000" b="1" dirty="0"/>
              <a:t>Our strategic priorities (2018 Annual Report)</a:t>
            </a:r>
            <a:endParaRPr lang="en-US" sz="1000" dirty="0"/>
          </a:p>
          <a:p>
            <a:r>
              <a:rPr lang="en-US" sz="1000" b="1" dirty="0"/>
              <a:t>Gain market share and deliver growth from our international network </a:t>
            </a:r>
            <a:endParaRPr lang="en-US" sz="1000" dirty="0"/>
          </a:p>
          <a:p>
            <a:pPr marL="171450" indent="-171450">
              <a:buFont typeface="Arial" panose="020B0604020202020204" pitchFamily="34" charset="0"/>
              <a:buChar char="•"/>
            </a:pPr>
            <a:r>
              <a:rPr lang="en-US" sz="1000" dirty="0"/>
              <a:t>Our global network and extensive expertise in international markets helps us build deeper and more enduring relationships with businesses and individuals with international needs and provides a competitive advantage in serving Canadian retail and wealth management customers. </a:t>
            </a:r>
            <a:endParaRPr lang="en-US" sz="1000" b="1" dirty="0"/>
          </a:p>
          <a:p>
            <a:r>
              <a:rPr lang="en-US" sz="1000" b="1" dirty="0"/>
              <a:t>Create capacity for investments through efficiency </a:t>
            </a:r>
            <a:endParaRPr lang="en-US" sz="1000" dirty="0"/>
          </a:p>
          <a:p>
            <a:pPr marL="171450" indent="-171450">
              <a:buFont typeface="Arial" panose="020B0604020202020204" pitchFamily="34" charset="0"/>
              <a:buChar char="•"/>
            </a:pPr>
            <a:r>
              <a:rPr lang="en-US" sz="1000" dirty="0"/>
              <a:t>We continue to simplify our technology and maintain strong cost discipline and control to create capacity for increased investment. </a:t>
            </a:r>
          </a:p>
          <a:p>
            <a:r>
              <a:rPr lang="en-US" sz="1000" b="1" dirty="0"/>
              <a:t>Invest in digital capabilities to deliver improved customer service </a:t>
            </a:r>
            <a:endParaRPr lang="en-US" sz="1000" dirty="0"/>
          </a:p>
          <a:p>
            <a:pPr marL="171450" indent="-171450">
              <a:buFont typeface="Arial" panose="020B0604020202020204" pitchFamily="34" charset="0"/>
              <a:buChar char="•"/>
            </a:pPr>
            <a:r>
              <a:rPr lang="en-US" sz="1000" dirty="0"/>
              <a:t>We continued to invest in people and technology to improve how we serve our customers across our core businesses. </a:t>
            </a:r>
          </a:p>
          <a:p>
            <a:r>
              <a:rPr lang="en-US" sz="1000" b="1" dirty="0"/>
              <a:t>Simplify the organization and empower our people </a:t>
            </a:r>
          </a:p>
          <a:p>
            <a:pPr marL="171450" indent="-171450">
              <a:buFont typeface="Arial" panose="020B0604020202020204" pitchFamily="34" charset="0"/>
              <a:buChar char="•"/>
            </a:pPr>
            <a:r>
              <a:rPr lang="en-US" sz="1000" dirty="0"/>
              <a:t>We are investing in training and development focused on leadership, technical capabilities and digital and future skills to ensure our talent is empowered to shape and develop their own career paths. </a:t>
            </a:r>
          </a:p>
        </p:txBody>
      </p:sp>
      <p:graphicFrame>
        <p:nvGraphicFramePr>
          <p:cNvPr id="12" name="Chart 11">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4084769033"/>
              </p:ext>
            </p:extLst>
          </p:nvPr>
        </p:nvGraphicFramePr>
        <p:xfrm>
          <a:off x="228600" y="1713448"/>
          <a:ext cx="3860800" cy="4457700"/>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a:extLst>
              <a:ext uri="{FF2B5EF4-FFF2-40B4-BE49-F238E27FC236}">
                <a16:creationId xmlns:a16="http://schemas.microsoft.com/office/drawing/2014/main" id="{41B68558-508D-4D30-8CD0-D2D8FAA3E4E8}"/>
              </a:ext>
            </a:extLst>
          </p:cNvPr>
          <p:cNvPicPr>
            <a:picLocks noChangeAspect="1"/>
          </p:cNvPicPr>
          <p:nvPr/>
        </p:nvPicPr>
        <p:blipFill>
          <a:blip r:embed="rId5"/>
          <a:stretch>
            <a:fillRect/>
          </a:stretch>
        </p:blipFill>
        <p:spPr>
          <a:xfrm>
            <a:off x="4366260" y="4003221"/>
            <a:ext cx="4549140" cy="2171700"/>
          </a:xfrm>
          <a:prstGeom prst="rect">
            <a:avLst/>
          </a:prstGeom>
        </p:spPr>
      </p:pic>
    </p:spTree>
    <p:extLst>
      <p:ext uri="{BB962C8B-B14F-4D97-AF65-F5344CB8AC3E}">
        <p14:creationId xmlns:p14="http://schemas.microsoft.com/office/powerpoint/2010/main" val="1926701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83</a:t>
            </a:fld>
            <a:endParaRPr lang="en-US"/>
          </a:p>
        </p:txBody>
      </p:sp>
      <p:grpSp>
        <p:nvGrpSpPr>
          <p:cNvPr id="12" name="Group 11"/>
          <p:cNvGrpSpPr/>
          <p:nvPr/>
        </p:nvGrpSpPr>
        <p:grpSpPr>
          <a:xfrm>
            <a:off x="914400" y="838200"/>
            <a:ext cx="1905000" cy="622300"/>
            <a:chOff x="609600" y="762000"/>
            <a:chExt cx="2895600" cy="850900"/>
          </a:xfrm>
        </p:grpSpPr>
        <p:sp>
          <p:nvSpPr>
            <p:cNvPr id="13" name="Rectangle 12"/>
            <p:cNvSpPr/>
            <p:nvPr/>
          </p:nvSpPr>
          <p:spPr>
            <a:xfrm>
              <a:off x="609600" y="762000"/>
              <a:ext cx="2819400" cy="838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HSBC Full 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800" y="762000"/>
              <a:ext cx="2819400" cy="850900"/>
            </a:xfrm>
            <a:prstGeom prst="rect">
              <a:avLst/>
            </a:prstGeom>
            <a:noFill/>
            <a:ln w="9525">
              <a:noFill/>
              <a:miter lim="800000"/>
              <a:headEnd/>
              <a:tailEnd/>
            </a:ln>
          </p:spPr>
        </p:pic>
      </p:grpSp>
      <p:sp>
        <p:nvSpPr>
          <p:cNvPr id="15" name="Title 1">
            <a:extLst>
              <a:ext uri="{FF2B5EF4-FFF2-40B4-BE49-F238E27FC236}">
                <a16:creationId xmlns:a16="http://schemas.microsoft.com/office/drawing/2014/main" id="{171FCA94-248B-3A4C-8D51-83FAA314DB93}"/>
              </a:ext>
            </a:extLst>
          </p:cNvPr>
          <p:cNvSpPr txBox="1">
            <a:spLocks/>
          </p:cNvSpPr>
          <p:nvPr/>
        </p:nvSpPr>
        <p:spPr>
          <a:xfrm>
            <a:off x="29718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18" name="TextBox 17">
            <a:extLst>
              <a:ext uri="{FF2B5EF4-FFF2-40B4-BE49-F238E27FC236}">
                <a16:creationId xmlns:a16="http://schemas.microsoft.com/office/drawing/2014/main" id="{A39C217C-8767-2540-AD4E-F93FF52F981A}"/>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10" name="Chart 9">
            <a:extLst>
              <a:ext uri="{FF2B5EF4-FFF2-40B4-BE49-F238E27FC236}">
                <a16:creationId xmlns:a16="http://schemas.microsoft.com/office/drawing/2014/main" id="{00000000-0008-0000-0800-000015000000}"/>
              </a:ext>
            </a:extLst>
          </p:cNvPr>
          <p:cNvGraphicFramePr>
            <a:graphicFrameLocks/>
          </p:cNvGraphicFramePr>
          <p:nvPr>
            <p:extLst>
              <p:ext uri="{D42A27DB-BD31-4B8C-83A1-F6EECF244321}">
                <p14:modId xmlns:p14="http://schemas.microsoft.com/office/powerpoint/2010/main" val="479825906"/>
              </p:ext>
            </p:extLst>
          </p:nvPr>
        </p:nvGraphicFramePr>
        <p:xfrm>
          <a:off x="0" y="1653329"/>
          <a:ext cx="4114800" cy="45296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E579FBB9-A243-BF4F-A83D-3FB8652D1119}"/>
              </a:ext>
            </a:extLst>
          </p:cNvPr>
          <p:cNvGraphicFramePr>
            <a:graphicFrameLocks noGrp="1"/>
          </p:cNvGraphicFramePr>
          <p:nvPr>
            <p:extLst>
              <p:ext uri="{D42A27DB-BD31-4B8C-83A1-F6EECF244321}">
                <p14:modId xmlns:p14="http://schemas.microsoft.com/office/powerpoint/2010/main" val="3099247387"/>
              </p:ext>
            </p:extLst>
          </p:nvPr>
        </p:nvGraphicFramePr>
        <p:xfrm>
          <a:off x="4135877" y="3998595"/>
          <a:ext cx="4787900" cy="2184400"/>
        </p:xfrm>
        <a:graphic>
          <a:graphicData uri="http://schemas.openxmlformats.org/drawingml/2006/table">
            <a:tbl>
              <a:tblPr/>
              <a:tblGrid>
                <a:gridCol w="1406901">
                  <a:extLst>
                    <a:ext uri="{9D8B030D-6E8A-4147-A177-3AD203B41FA5}">
                      <a16:colId xmlns:a16="http://schemas.microsoft.com/office/drawing/2014/main" val="2771569578"/>
                    </a:ext>
                  </a:extLst>
                </a:gridCol>
                <a:gridCol w="941103">
                  <a:extLst>
                    <a:ext uri="{9D8B030D-6E8A-4147-A177-3AD203B41FA5}">
                      <a16:colId xmlns:a16="http://schemas.microsoft.com/office/drawing/2014/main" val="3639404868"/>
                    </a:ext>
                  </a:extLst>
                </a:gridCol>
                <a:gridCol w="697113">
                  <a:extLst>
                    <a:ext uri="{9D8B030D-6E8A-4147-A177-3AD203B41FA5}">
                      <a16:colId xmlns:a16="http://schemas.microsoft.com/office/drawing/2014/main" val="1025446702"/>
                    </a:ext>
                  </a:extLst>
                </a:gridCol>
                <a:gridCol w="522835">
                  <a:extLst>
                    <a:ext uri="{9D8B030D-6E8A-4147-A177-3AD203B41FA5}">
                      <a16:colId xmlns:a16="http://schemas.microsoft.com/office/drawing/2014/main" val="2802140887"/>
                    </a:ext>
                  </a:extLst>
                </a:gridCol>
                <a:gridCol w="522835">
                  <a:extLst>
                    <a:ext uri="{9D8B030D-6E8A-4147-A177-3AD203B41FA5}">
                      <a16:colId xmlns:a16="http://schemas.microsoft.com/office/drawing/2014/main" val="1714454717"/>
                    </a:ext>
                  </a:extLst>
                </a:gridCol>
                <a:gridCol w="697113">
                  <a:extLst>
                    <a:ext uri="{9D8B030D-6E8A-4147-A177-3AD203B41FA5}">
                      <a16:colId xmlns:a16="http://schemas.microsoft.com/office/drawing/2014/main" val="2167095569"/>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HSBC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5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0928368"/>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5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0085679"/>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501724"/>
                  </a:ext>
                </a:extLst>
              </a:tr>
              <a:tr h="206375">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84447527"/>
                  </a:ext>
                </a:extLst>
              </a:tr>
              <a:tr h="20002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14,202.5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effectLst/>
                          <a:latin typeface="Calibri" panose="020F0502020204030204" pitchFamily="34" charset="0"/>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730671545"/>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13,307.6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43760025"/>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27,510.0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1.90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171651957"/>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26,642.2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1.62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378721600"/>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1,650.2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0.66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-33.9%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458883050"/>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1,116.0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-20.2%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-60.2%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889388575"/>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29,408.4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1.29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49690009"/>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56,918.4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1.53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73907768"/>
                  </a:ext>
                </a:extLst>
              </a:tr>
            </a:tbl>
          </a:graphicData>
        </a:graphic>
      </p:graphicFrame>
    </p:spTree>
    <p:extLst>
      <p:ext uri="{BB962C8B-B14F-4D97-AF65-F5344CB8AC3E}">
        <p14:creationId xmlns:p14="http://schemas.microsoft.com/office/powerpoint/2010/main" val="16219389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1" name="Rectangle 2"/>
          <p:cNvSpPr>
            <a:spLocks noGrp="1" noChangeArrowheads="1"/>
          </p:cNvSpPr>
          <p:nvPr>
            <p:ph type="title"/>
          </p:nvPr>
        </p:nvSpPr>
        <p:spPr>
          <a:xfrm>
            <a:off x="2964353" y="0"/>
            <a:ext cx="4953000" cy="1600200"/>
          </a:xfrm>
        </p:spPr>
        <p:txBody>
          <a:bodyPr/>
          <a:lstStyle/>
          <a:p>
            <a:pPr eaLnBrk="1" hangingPunct="1"/>
            <a:r>
              <a:rPr lang="en-US" dirty="0"/>
              <a:t>Press Releases</a:t>
            </a:r>
          </a:p>
        </p:txBody>
      </p:sp>
      <p:sp>
        <p:nvSpPr>
          <p:cNvPr id="903172" name="Rectangle 3"/>
          <p:cNvSpPr>
            <a:spLocks noGrp="1" noChangeArrowheads="1"/>
          </p:cNvSpPr>
          <p:nvPr>
            <p:ph idx="1"/>
          </p:nvPr>
        </p:nvSpPr>
        <p:spPr>
          <a:xfrm>
            <a:off x="822959" y="1845734"/>
            <a:ext cx="7543801" cy="4250266"/>
          </a:xfrm>
        </p:spPr>
        <p:txBody>
          <a:bodyPr>
            <a:noAutofit/>
          </a:bodyPr>
          <a:lstStyle/>
          <a:p>
            <a:pPr>
              <a:lnSpc>
                <a:spcPct val="120000"/>
              </a:lnSpc>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August 24,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HSBC Bank Canada today welcomes Pepper, the engaging, social humanoid robot, to its Retail Banking and Wealth Management team in the newly created role of Client Experience Ambassador. HSBC, which partnered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withSoftBank</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Robotics America - the makers of Pepper - is the first major bank to bring the customer service robot to Canada. Pepper will be based at 70 York Street in Toronto to delight HSBC customers and visitors at the branch and set anew benchmark for retail banking customer experiences.</a:t>
            </a:r>
          </a:p>
          <a:p>
            <a:pPr>
              <a:lnSpc>
                <a:spcPct val="120000"/>
              </a:lnSpc>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July 30,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Enjoying dining and entertainment more often has just become easier with the new HSBC +Rewards Mastercard. Available now, the HSBC’s +Rewards Mastercard is our only rewards credit card that will allow cardholders to save on interest with the bank’s lowest interest rate of 11.9% on all purchases, cash advances and balance transfers. Plus cardholders will earn 2 points for every $1 in eligible purchases on dining and entertainment and 1 point for every $1 in all other eligible purchases. Start earning on your purchases with a low annual fee of $25 for the primary cardholder ($10 per each additional card).</a:t>
            </a:r>
          </a:p>
          <a:p>
            <a:pPr>
              <a:lnSpc>
                <a:spcPct val="120000"/>
              </a:lnSpc>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September 11</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2018 -  HSBC Advance: “Waive” goodbye to monthly banking fees HSBC Advance is a smart collection of flexible banking services which includes a chequing account with a unique new feature: The $25 monthly fee1 is waived when customers have combined personal deposits and investments totaling $5,000 or more2 with HSBC. This fresh take on a monthly chequing account fee waiver includes personal savings, chequing, deposit, RSP, mutual fund, TFSAs and HSBC </a:t>
            </a:r>
            <a:r>
              <a:rPr lang="en-US" sz="1000" b="0" dirty="0" err="1">
                <a:solidFill>
                  <a:schemeClr val="tx1"/>
                </a:solidFill>
                <a:latin typeface="Verdana" panose="020B0604030504040204" pitchFamily="34" charset="0"/>
                <a:ea typeface="Verdana" panose="020B0604030504040204" pitchFamily="34" charset="0"/>
                <a:cs typeface="Verdana" panose="020B0604030504040204" pitchFamily="34" charset="0"/>
              </a:rPr>
              <a:t>InvestDirect</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accounts in the customer’s minimum balance calculations. The monthly fee is also waived for customers who hold a personal mortgage with an original amount of $150,000 or more with HSBC</a:t>
            </a:r>
            <a:endParaRPr lang="en-CA" sz="1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03170" name="Slide Number Placeholder 4"/>
          <p:cNvSpPr>
            <a:spLocks noGrp="1"/>
          </p:cNvSpPr>
          <p:nvPr>
            <p:ph type="sldNum" sz="quarter" idx="12"/>
          </p:nvPr>
        </p:nvSpPr>
        <p:spPr>
          <a:noFill/>
          <a:ln>
            <a:miter lim="800000"/>
            <a:headEnd/>
            <a:tailEnd/>
          </a:ln>
        </p:spPr>
        <p:txBody>
          <a:bodyPr/>
          <a:lstStyle/>
          <a:p>
            <a:fld id="{A7E8786D-AB70-4F2C-A8B3-0DB995DF5D3C}" type="slidenum">
              <a:rPr lang="en-US" smtClean="0"/>
              <a:pPr/>
              <a:t>84</a:t>
            </a:fld>
            <a:endParaRPr lang="en-US" dirty="0"/>
          </a:p>
        </p:txBody>
      </p:sp>
      <p:grpSp>
        <p:nvGrpSpPr>
          <p:cNvPr id="8" name="Group 7"/>
          <p:cNvGrpSpPr/>
          <p:nvPr/>
        </p:nvGrpSpPr>
        <p:grpSpPr>
          <a:xfrm>
            <a:off x="914400" y="914400"/>
            <a:ext cx="1905000" cy="622300"/>
            <a:chOff x="609600" y="762000"/>
            <a:chExt cx="2895600" cy="850900"/>
          </a:xfrm>
        </p:grpSpPr>
        <p:sp>
          <p:nvSpPr>
            <p:cNvPr id="12" name="Rectangle 11"/>
            <p:cNvSpPr/>
            <p:nvPr/>
          </p:nvSpPr>
          <p:spPr>
            <a:xfrm>
              <a:off x="609600" y="762000"/>
              <a:ext cx="2819400" cy="838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HSBC Full 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800" y="762000"/>
              <a:ext cx="2819400" cy="850900"/>
            </a:xfrm>
            <a:prstGeom prst="rect">
              <a:avLst/>
            </a:prstGeom>
            <a:noFill/>
            <a:ln w="9525">
              <a:noFill/>
              <a:miter lim="800000"/>
              <a:headEnd/>
              <a:tailEnd/>
            </a:ln>
          </p:spPr>
        </p:pic>
      </p:grpSp>
      <p:sp>
        <p:nvSpPr>
          <p:cNvPr id="10" name="TextBox 9">
            <a:hlinkClick r:id="rId4"/>
          </p:cNvPr>
          <p:cNvSpPr txBox="1"/>
          <p:nvPr/>
        </p:nvSpPr>
        <p:spPr>
          <a:xfrm>
            <a:off x="7835416" y="6414322"/>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4"/>
              </a:rPr>
              <a:t>Press</a:t>
            </a:r>
            <a:endParaRPr lang="en-US" b="0" dirty="0">
              <a:ln>
                <a:solidFill>
                  <a:schemeClr val="bg1"/>
                </a:solidFill>
              </a:ln>
              <a:solidFill>
                <a:schemeClr val="tx1"/>
              </a:solidFill>
            </a:endParaRPr>
          </a:p>
        </p:txBody>
      </p:sp>
      <p:sp>
        <p:nvSpPr>
          <p:cNvPr id="9" name="TextBox 8">
            <a:extLst>
              <a:ext uri="{FF2B5EF4-FFF2-40B4-BE49-F238E27FC236}">
                <a16:creationId xmlns:a16="http://schemas.microsoft.com/office/drawing/2014/main" id="{E4C37FC9-19E5-484C-B532-09687C7A2C75}"/>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1" name="Rectangle 10">
            <a:extLst>
              <a:ext uri="{FF2B5EF4-FFF2-40B4-BE49-F238E27FC236}">
                <a16:creationId xmlns:a16="http://schemas.microsoft.com/office/drawing/2014/main" id="{63E7C92E-2DAC-6849-9D15-29E2DA852DDF}"/>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hart Placeholder 1"/>
          <p:cNvSpPr txBox="1">
            <a:spLocks/>
          </p:cNvSpPr>
          <p:nvPr/>
        </p:nvSpPr>
        <p:spPr bwMode="auto">
          <a:xfrm>
            <a:off x="685800" y="1621335"/>
            <a:ext cx="8001000" cy="4267200"/>
          </a:xfrm>
          <a:prstGeom prst="rect">
            <a:avLst/>
          </a:prstGeom>
          <a:noFill/>
          <a:ln w="9525">
            <a:noFill/>
            <a:miter lim="800000"/>
            <a:headEnd/>
            <a:tailEnd/>
          </a:ln>
        </p:spPr>
      </p:sp>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85</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762000"/>
            <a:ext cx="2002721" cy="653772"/>
          </a:xfrm>
          <a:prstGeom prst="rect">
            <a:avLst/>
          </a:prstGeom>
          <a:effectLst>
            <a:outerShdw blurRad="76200" dist="38100" dir="2700000" algn="tl" rotWithShape="0">
              <a:schemeClr val="tx2">
                <a:lumMod val="60000"/>
                <a:lumOff val="40000"/>
                <a:alpha val="40000"/>
              </a:schemeClr>
            </a:outerShdw>
          </a:effectLst>
        </p:spPr>
      </p:pic>
      <p:sp>
        <p:nvSpPr>
          <p:cNvPr id="3" name="TextBox 2"/>
          <p:cNvSpPr txBox="1"/>
          <p:nvPr/>
        </p:nvSpPr>
        <p:spPr>
          <a:xfrm>
            <a:off x="4572000" y="304800"/>
            <a:ext cx="4464050" cy="4108817"/>
          </a:xfrm>
          <a:prstGeom prst="rect">
            <a:avLst/>
          </a:prstGeom>
          <a:solidFill>
            <a:schemeClr val="bg1"/>
          </a:solidFill>
        </p:spPr>
        <p:txBody>
          <a:bodyPr wrap="square" rtlCol="0">
            <a:spAutoFit/>
          </a:bodyPr>
          <a:lstStyle/>
          <a:p>
            <a:r>
              <a:rPr lang="en-US" sz="900" b="1" dirty="0"/>
              <a:t>Priorities for 2020 (2019 Annual Report):</a:t>
            </a:r>
          </a:p>
          <a:p>
            <a:r>
              <a:rPr lang="en-US" sz="900" b="1" i="1" dirty="0"/>
              <a:t>Core-banking system </a:t>
            </a:r>
            <a:endParaRPr lang="en-US" sz="900" b="1" dirty="0"/>
          </a:p>
          <a:p>
            <a:pPr marL="171450" indent="-171450">
              <a:buFont typeface="Arial" panose="020B0604020202020204" pitchFamily="34" charset="0"/>
              <a:buChar char="•"/>
            </a:pPr>
            <a:r>
              <a:rPr lang="en-US" sz="900" dirty="0"/>
              <a:t>The new account management platform provides the necessary tools to improve our product offering and advance our transformation to digital banking. The target for completion of Phase 2 is December 2020, at which time, 100% of all products will have been migrated from the old banking platform to our new core banking platform. </a:t>
            </a:r>
          </a:p>
          <a:p>
            <a:r>
              <a:rPr lang="en-US" sz="900" b="1" i="1" dirty="0"/>
              <a:t>Transition of Financial Clinic </a:t>
            </a:r>
            <a:r>
              <a:rPr lang="en-US" sz="900" i="1" dirty="0"/>
              <a:t>operations and efficiency measures </a:t>
            </a:r>
            <a:endParaRPr lang="en-US" sz="900" dirty="0"/>
          </a:p>
          <a:p>
            <a:pPr marL="171450" indent="-171450">
              <a:buFont typeface="Arial" panose="020B0604020202020204" pitchFamily="34" charset="0"/>
              <a:buChar char="•"/>
            </a:pPr>
            <a:r>
              <a:rPr lang="en-US" sz="900" dirty="0"/>
              <a:t>In September 2019, we completed the transition of all our traditional branches into 100% Advice Financial Clinics, where clients obtain financial advice. For basic transactions, customers have 24/7 access to electronic and web-base platforms. Our Financial Clinics in Quebec are starting a new and promising phase that will be driven by growth. Staff are engaged to succeed in the pursuit of our mission to help our customers improve their financial health. </a:t>
            </a:r>
          </a:p>
          <a:p>
            <a:pPr marL="171450" indent="-171450">
              <a:buFont typeface="Arial" panose="020B0604020202020204" pitchFamily="34" charset="0"/>
              <a:buChar char="•"/>
            </a:pPr>
            <a:r>
              <a:rPr lang="en-US" sz="900" dirty="0"/>
              <a:t>At the end of February 2019, we announced measures to further lower costs, including headcount reductions through attrition, early retirement and targeted job reductions. The remaining synergies and cost reductions are expected to be gradually delivered through the end of the first half of 2020. </a:t>
            </a:r>
          </a:p>
          <a:p>
            <a:r>
              <a:rPr lang="en-US" sz="900" b="1" i="1" dirty="0"/>
              <a:t>Digital offering </a:t>
            </a:r>
            <a:endParaRPr lang="en-US" sz="900" b="1" dirty="0"/>
          </a:p>
          <a:p>
            <a:pPr marL="171450" indent="-171450">
              <a:buFont typeface="Arial" panose="020B0604020202020204" pitchFamily="34" charset="0"/>
              <a:buChar char="•"/>
            </a:pPr>
            <a:r>
              <a:rPr lang="en-US" sz="900" dirty="0"/>
              <a:t>A new digital offering was launched to advisors and brokers in the fourth quarter of 2019. At the beginning of fiscal 2020, we launched a Digital direct to customers offering under the LBC Digital brand. In the coming year, we plan to further enhance our customer experience by adding functionalities, transactions and products to the offering. </a:t>
            </a:r>
          </a:p>
          <a:p>
            <a:pPr marL="171450" indent="-171450">
              <a:buFont typeface="Arial" panose="020B0604020202020204" pitchFamily="34" charset="0"/>
              <a:buChar char="•"/>
            </a:pPr>
            <a:endParaRPr lang="en-US" sz="900" dirty="0"/>
          </a:p>
          <a:p>
            <a:pPr marL="171450" indent="-171450">
              <a:buFont typeface="Arial" panose="020B0604020202020204" pitchFamily="34" charset="0"/>
              <a:buChar char="•"/>
            </a:pPr>
            <a:endParaRPr lang="en-US" sz="900" dirty="0"/>
          </a:p>
          <a:p>
            <a:pPr marL="171450" indent="-171450">
              <a:buFont typeface="Arial" charset="0"/>
              <a:buChar char="•"/>
            </a:pPr>
            <a:endParaRPr lang="en-US" sz="900" b="1" dirty="0">
              <a:solidFill>
                <a:schemeClr val="tx1">
                  <a:lumMod val="50000"/>
                  <a:lumOff val="50000"/>
                </a:schemeClr>
              </a:solidFill>
            </a:endParaRPr>
          </a:p>
        </p:txBody>
      </p:sp>
      <p:sp>
        <p:nvSpPr>
          <p:cNvPr id="11" name="TextBox 10">
            <a:extLst>
              <a:ext uri="{FF2B5EF4-FFF2-40B4-BE49-F238E27FC236}">
                <a16:creationId xmlns:a16="http://schemas.microsoft.com/office/drawing/2014/main" id="{F539FC47-EBD4-8345-BDCC-C7A1D7789AB8}"/>
              </a:ext>
            </a:extLst>
          </p:cNvPr>
          <p:cNvSpPr txBox="1"/>
          <p:nvPr/>
        </p:nvSpPr>
        <p:spPr>
          <a:xfrm>
            <a:off x="6400800" y="762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graphicFrame>
        <p:nvGraphicFramePr>
          <p:cNvPr id="12" name="Chart 11">
            <a:extLst>
              <a:ext uri="{FF2B5EF4-FFF2-40B4-BE49-F238E27FC236}">
                <a16:creationId xmlns:a16="http://schemas.microsoft.com/office/drawing/2014/main" id="{00000000-0008-0000-0500-000024000000}"/>
              </a:ext>
            </a:extLst>
          </p:cNvPr>
          <p:cNvGraphicFramePr>
            <a:graphicFrameLocks/>
          </p:cNvGraphicFramePr>
          <p:nvPr>
            <p:extLst>
              <p:ext uri="{D42A27DB-BD31-4B8C-83A1-F6EECF244321}">
                <p14:modId xmlns:p14="http://schemas.microsoft.com/office/powerpoint/2010/main" val="1435528704"/>
              </p:ext>
            </p:extLst>
          </p:nvPr>
        </p:nvGraphicFramePr>
        <p:xfrm>
          <a:off x="121013" y="1661798"/>
          <a:ext cx="3860800" cy="44323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224799BB-DE9C-4D0E-A390-DC91D19F5A17}"/>
              </a:ext>
            </a:extLst>
          </p:cNvPr>
          <p:cNvPicPr>
            <a:picLocks noChangeAspect="1"/>
          </p:cNvPicPr>
          <p:nvPr/>
        </p:nvPicPr>
        <p:blipFill>
          <a:blip r:embed="rId5"/>
          <a:stretch>
            <a:fillRect/>
          </a:stretch>
        </p:blipFill>
        <p:spPr>
          <a:xfrm>
            <a:off x="4366260" y="4008120"/>
            <a:ext cx="4549140" cy="2164080"/>
          </a:xfrm>
          <a:prstGeom prst="rect">
            <a:avLst/>
          </a:prstGeom>
        </p:spPr>
      </p:pic>
    </p:spTree>
    <p:extLst>
      <p:ext uri="{BB962C8B-B14F-4D97-AF65-F5344CB8AC3E}">
        <p14:creationId xmlns:p14="http://schemas.microsoft.com/office/powerpoint/2010/main" val="40236540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86</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838200"/>
            <a:ext cx="2002721" cy="653772"/>
          </a:xfrm>
          <a:prstGeom prst="rect">
            <a:avLst/>
          </a:prstGeom>
          <a:effectLst>
            <a:outerShdw blurRad="76200" dist="38100" dir="2700000" algn="tl" rotWithShape="0">
              <a:schemeClr val="tx2">
                <a:lumMod val="60000"/>
                <a:lumOff val="40000"/>
                <a:alpha val="40000"/>
              </a:schemeClr>
            </a:outerShdw>
          </a:effectLst>
        </p:spPr>
      </p:pic>
      <p:sp>
        <p:nvSpPr>
          <p:cNvPr id="11" name="Title 1">
            <a:extLst>
              <a:ext uri="{FF2B5EF4-FFF2-40B4-BE49-F238E27FC236}">
                <a16:creationId xmlns:a16="http://schemas.microsoft.com/office/drawing/2014/main" id="{E5226EA5-87AD-9645-B2D7-3F2F267B551E}"/>
              </a:ext>
            </a:extLst>
          </p:cNvPr>
          <p:cNvSpPr txBox="1">
            <a:spLocks/>
          </p:cNvSpPr>
          <p:nvPr/>
        </p:nvSpPr>
        <p:spPr>
          <a:xfrm>
            <a:off x="29718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13" name="TextBox 12">
            <a:extLst>
              <a:ext uri="{FF2B5EF4-FFF2-40B4-BE49-F238E27FC236}">
                <a16:creationId xmlns:a16="http://schemas.microsoft.com/office/drawing/2014/main" id="{083E4920-ADF7-BB4D-8BCB-10BFB9F76F51}"/>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8" name="Chart 7">
            <a:extLst>
              <a:ext uri="{FF2B5EF4-FFF2-40B4-BE49-F238E27FC236}">
                <a16:creationId xmlns:a16="http://schemas.microsoft.com/office/drawing/2014/main" id="{00000000-0008-0000-0800-000034000000}"/>
              </a:ext>
            </a:extLst>
          </p:cNvPr>
          <p:cNvGraphicFramePr>
            <a:graphicFrameLocks/>
          </p:cNvGraphicFramePr>
          <p:nvPr>
            <p:extLst>
              <p:ext uri="{D42A27DB-BD31-4B8C-83A1-F6EECF244321}">
                <p14:modId xmlns:p14="http://schemas.microsoft.com/office/powerpoint/2010/main" val="3481463784"/>
              </p:ext>
            </p:extLst>
          </p:nvPr>
        </p:nvGraphicFramePr>
        <p:xfrm>
          <a:off x="0" y="1678310"/>
          <a:ext cx="4114800" cy="45042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B2D051E3-2189-9248-AF27-6E44B0F32832}"/>
              </a:ext>
            </a:extLst>
          </p:cNvPr>
          <p:cNvGraphicFramePr>
            <a:graphicFrameLocks noGrp="1"/>
          </p:cNvGraphicFramePr>
          <p:nvPr>
            <p:extLst>
              <p:ext uri="{D42A27DB-BD31-4B8C-83A1-F6EECF244321}">
                <p14:modId xmlns:p14="http://schemas.microsoft.com/office/powerpoint/2010/main" val="2280577112"/>
              </p:ext>
            </p:extLst>
          </p:nvPr>
        </p:nvGraphicFramePr>
        <p:xfrm>
          <a:off x="4114800" y="4007701"/>
          <a:ext cx="4787900" cy="2174875"/>
        </p:xfrm>
        <a:graphic>
          <a:graphicData uri="http://schemas.openxmlformats.org/drawingml/2006/table">
            <a:tbl>
              <a:tblPr/>
              <a:tblGrid>
                <a:gridCol w="1406901">
                  <a:extLst>
                    <a:ext uri="{9D8B030D-6E8A-4147-A177-3AD203B41FA5}">
                      <a16:colId xmlns:a16="http://schemas.microsoft.com/office/drawing/2014/main" val="2053380556"/>
                    </a:ext>
                  </a:extLst>
                </a:gridCol>
                <a:gridCol w="941103">
                  <a:extLst>
                    <a:ext uri="{9D8B030D-6E8A-4147-A177-3AD203B41FA5}">
                      <a16:colId xmlns:a16="http://schemas.microsoft.com/office/drawing/2014/main" val="706675698"/>
                    </a:ext>
                  </a:extLst>
                </a:gridCol>
                <a:gridCol w="697113">
                  <a:extLst>
                    <a:ext uri="{9D8B030D-6E8A-4147-A177-3AD203B41FA5}">
                      <a16:colId xmlns:a16="http://schemas.microsoft.com/office/drawing/2014/main" val="2058068561"/>
                    </a:ext>
                  </a:extLst>
                </a:gridCol>
                <a:gridCol w="522835">
                  <a:extLst>
                    <a:ext uri="{9D8B030D-6E8A-4147-A177-3AD203B41FA5}">
                      <a16:colId xmlns:a16="http://schemas.microsoft.com/office/drawing/2014/main" val="194516570"/>
                    </a:ext>
                  </a:extLst>
                </a:gridCol>
                <a:gridCol w="522835">
                  <a:extLst>
                    <a:ext uri="{9D8B030D-6E8A-4147-A177-3AD203B41FA5}">
                      <a16:colId xmlns:a16="http://schemas.microsoft.com/office/drawing/2014/main" val="3580741219"/>
                    </a:ext>
                  </a:extLst>
                </a:gridCol>
                <a:gridCol w="697113">
                  <a:extLst>
                    <a:ext uri="{9D8B030D-6E8A-4147-A177-3AD203B41FA5}">
                      <a16:colId xmlns:a16="http://schemas.microsoft.com/office/drawing/2014/main" val="401283737"/>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Laurentian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164250"/>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6976545"/>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7938312"/>
                  </a:ext>
                </a:extLst>
              </a:tr>
              <a:tr h="19685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3355348"/>
                  </a:ext>
                </a:extLst>
              </a:tr>
              <a:tr h="20002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4,981.3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0.59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9C0006"/>
                          </a:solidFill>
                          <a:effectLst/>
                          <a:latin typeface="Calibri" panose="020F0502020204030204" pitchFamily="34" charset="0"/>
                        </a:rPr>
                        <a:t>-34.9%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3341674197"/>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15,060.4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2.50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effectLst/>
                          <a:latin typeface="Calibri" panose="020F0502020204030204" pitchFamily="34"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1346684"/>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20,041.7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998575791"/>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17,396.2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94913711"/>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690.1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0.28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-48.2%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3736595909"/>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3,729.7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-41.7%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789539557"/>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21,816.0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0.96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-20.2%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19641917"/>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41,857.7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dirty="0">
                          <a:solidFill>
                            <a:srgbClr val="9C0006"/>
                          </a:solidFill>
                          <a:effectLst/>
                          <a:latin typeface="Calibri" panose="020F0502020204030204" pitchFamily="34" charset="0"/>
                        </a:rPr>
                        <a:t>-18.8%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877955948"/>
                  </a:ext>
                </a:extLst>
              </a:tr>
            </a:tbl>
          </a:graphicData>
        </a:graphic>
      </p:graphicFrame>
    </p:spTree>
    <p:extLst>
      <p:ext uri="{BB962C8B-B14F-4D97-AF65-F5344CB8AC3E}">
        <p14:creationId xmlns:p14="http://schemas.microsoft.com/office/powerpoint/2010/main" val="41581176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3" name="Rectangle 2"/>
          <p:cNvSpPr>
            <a:spLocks noGrp="1" noChangeArrowheads="1"/>
          </p:cNvSpPr>
          <p:nvPr>
            <p:ph type="title"/>
          </p:nvPr>
        </p:nvSpPr>
        <p:spPr>
          <a:xfrm>
            <a:off x="3048000" y="384175"/>
            <a:ext cx="4537075" cy="1216025"/>
          </a:xfrm>
        </p:spPr>
        <p:txBody>
          <a:bodyPr>
            <a:normAutofit/>
          </a:bodyPr>
          <a:lstStyle/>
          <a:p>
            <a:pPr eaLnBrk="1" hangingPunct="1"/>
            <a:r>
              <a:rPr lang="en-US" dirty="0"/>
              <a:t>Laurentian Press Releases</a:t>
            </a:r>
          </a:p>
        </p:txBody>
      </p:sp>
      <p:sp>
        <p:nvSpPr>
          <p:cNvPr id="921604" name="Rectangle 3"/>
          <p:cNvSpPr>
            <a:spLocks noGrp="1" noChangeArrowheads="1"/>
          </p:cNvSpPr>
          <p:nvPr>
            <p:ph idx="1"/>
          </p:nvPr>
        </p:nvSpPr>
        <p:spPr/>
        <p:txBody>
          <a:bodyPr>
            <a:normAutofit fontScale="92500" lnSpcReduction="20000"/>
          </a:bodyPr>
          <a:lstStyle/>
          <a:p>
            <a:pPr>
              <a:lnSpc>
                <a:spcPct val="120000"/>
              </a:lnSpc>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Nov. 19,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Laurentian Bank Financial Group (TSX: LB) has launched a digital offering for personal customers under the LBC Digital brand. The launch marks a milestone for the organization whose mission is to help its customers improve their financial health.</a:t>
            </a:r>
          </a:p>
          <a:p>
            <a:pPr>
              <a:lnSpc>
                <a:spcPct val="120000"/>
              </a:lnSpc>
              <a:buFont typeface="Wingdings" panose="05000000000000000000" pitchFamily="2" charset="2"/>
              <a:buChar char="§"/>
            </a:pPr>
            <a:endPar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20000"/>
              </a:lnSpc>
              <a:buNone/>
            </a:pP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Customers looking for a new banking experience can now open, with straight through on-the-spot processing, chequing accounts,     </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high-interest savings accounts and guaranteed investment certificates from their mobile devices or online. All this, without </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paperwork or signatures. By opening an account at LBCDigital.ca, they can:</a:t>
            </a:r>
          </a:p>
          <a:p>
            <a:pPr>
              <a:lnSpc>
                <a:spcPct val="120000"/>
              </a:lnSpc>
              <a:buFont typeface="Wingdings" panose="05000000000000000000" pitchFamily="2" charset="2"/>
              <a:buChar char="§"/>
            </a:pPr>
            <a:endPar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20000"/>
              </a:lnSpc>
              <a:buNone/>
            </a:pP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 Enjoy a great interest rate of 3.30%1 with our high interest savings account (HISA);</a:t>
            </a:r>
          </a:p>
          <a:p>
            <a:pPr marL="0" indent="0">
              <a:lnSpc>
                <a:spcPct val="120000"/>
              </a:lnSpc>
              <a:buNone/>
            </a:pP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 Perform their daily banking transactions without monthly fees2 through our new digital chequing account;</a:t>
            </a:r>
          </a:p>
          <a:p>
            <a:pPr marL="0" indent="0">
              <a:lnSpc>
                <a:spcPct val="120000"/>
              </a:lnSpc>
              <a:buNone/>
            </a:pP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 Invest in guaranteed investment certificates in just a few clicks.</a:t>
            </a:r>
          </a:p>
          <a:p>
            <a:pPr>
              <a:lnSpc>
                <a:spcPct val="120000"/>
              </a:lnSpc>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Feb. 16, 2018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Laurentian Bank customers can now benefit from more points of service to carry out most of their day-to-day transactions as they now have access to more than 3,600 ABMs from coast to coast, with no additional ABM surcharge fees. Through our partnership with THE EXCHANGE® Network, our customers can now bank at more locations using ABMs from over 170 participating financial institutions.</a:t>
            </a:r>
          </a:p>
          <a:p>
            <a:pPr>
              <a:lnSpc>
                <a:spcPct val="120000"/>
              </a:lnSpc>
              <a:buFont typeface="Wingdings" panose="05000000000000000000" pitchFamily="2"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Dec. 11, 2017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On December 5, 2017, Laurentian Bank of Canada (the "Bank") (TSX:LB) disclosed issues arising from a review of mortgages that it had sold to a third party purchaser. Those issues resulted in the Bank repurchasing some mortgages and enhancing its quality control functions and underwriting procedures, and may result in it being required to repurchase additional mortgages. Given recent reports in the media, the Bank wants to clarify why it does not believe these matters are material to its business, capital, operations and funding. Therefore, as a precaution, the Bank is issuing this press release and is filing a material change report to draw the market's attention to the effect these matters have on the business, capital, operations and funding of the Bank.</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The affected mortgages are performing in line with the Bank's overall residential mortgage portfolio, no employees were implicated in any misrepresentations, nor did the Bank find any significant concentration of mortgages with misrepresentations with any single broker. The estimated value of the mortgages that may be repurchased from the third party purchaser constitutes approximately 1.6% of the Bank's total residential mortgage portfolio and less than 1% of its total loan portfolio. The Bank has available liquidity on hand to repurchase the affected mortgages and the Bank's funding sources are diversified. For these and other reasons described in more detail in its material change report, the Bank does not believe that these matters are material to its business, capital, operations and funding.</a:t>
            </a:r>
          </a:p>
          <a:p>
            <a:pPr marL="0" indent="0">
              <a:lnSpc>
                <a:spcPct val="120000"/>
              </a:lnSpc>
              <a:buNone/>
            </a:pPr>
            <a:endParaRPr lang="en-CA" sz="1000" b="0" dirty="0">
              <a:latin typeface="Verdana" charset="0"/>
              <a:ea typeface="Verdana" charset="0"/>
              <a:cs typeface="Verdana" charset="0"/>
            </a:endParaRPr>
          </a:p>
        </p:txBody>
      </p:sp>
      <p:sp>
        <p:nvSpPr>
          <p:cNvPr id="921602" name="Slide Number Placeholder 4"/>
          <p:cNvSpPr>
            <a:spLocks noGrp="1"/>
          </p:cNvSpPr>
          <p:nvPr>
            <p:ph type="sldNum" sz="quarter" idx="12"/>
          </p:nvPr>
        </p:nvSpPr>
        <p:spPr>
          <a:noFill/>
          <a:ln>
            <a:miter lim="800000"/>
            <a:headEnd/>
            <a:tailEnd/>
          </a:ln>
        </p:spPr>
        <p:txBody>
          <a:bodyPr/>
          <a:lstStyle/>
          <a:p>
            <a:fld id="{A505DDA3-A2B3-4C01-BB92-7685D96198CD}" type="slidenum">
              <a:rPr lang="en-US" smtClean="0"/>
              <a:pPr/>
              <a:t>87</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838200"/>
            <a:ext cx="2002721" cy="653772"/>
          </a:xfrm>
          <a:prstGeom prst="rect">
            <a:avLst/>
          </a:prstGeom>
          <a:effectLst>
            <a:outerShdw blurRad="76200" dist="38100" dir="2700000" algn="tl" rotWithShape="0">
              <a:schemeClr val="tx2">
                <a:lumMod val="60000"/>
                <a:lumOff val="40000"/>
                <a:alpha val="40000"/>
              </a:schemeClr>
            </a:outerShdw>
          </a:effectLst>
        </p:spPr>
      </p:pic>
      <p:sp>
        <p:nvSpPr>
          <p:cNvPr id="8" name="TextBox 7">
            <a:hlinkClick r:id="rId4"/>
          </p:cNvPr>
          <p:cNvSpPr txBox="1"/>
          <p:nvPr/>
        </p:nvSpPr>
        <p:spPr>
          <a:xfrm>
            <a:off x="7772400" y="6444476"/>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4"/>
              </a:rPr>
              <a:t>Press</a:t>
            </a:r>
            <a:endParaRPr lang="en-US" b="0" dirty="0">
              <a:ln>
                <a:solidFill>
                  <a:schemeClr val="bg1"/>
                </a:solidFill>
              </a:ln>
              <a:solidFill>
                <a:schemeClr val="tx1"/>
              </a:solidFill>
            </a:endParaRPr>
          </a:p>
        </p:txBody>
      </p:sp>
      <p:sp>
        <p:nvSpPr>
          <p:cNvPr id="9" name="TextBox 8">
            <a:extLst>
              <a:ext uri="{FF2B5EF4-FFF2-40B4-BE49-F238E27FC236}">
                <a16:creationId xmlns:a16="http://schemas.microsoft.com/office/drawing/2014/main" id="{22284817-1C8E-0E49-9ABB-AA9B1A6321D3}"/>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0" name="Rectangle 9">
            <a:extLst>
              <a:ext uri="{FF2B5EF4-FFF2-40B4-BE49-F238E27FC236}">
                <a16:creationId xmlns:a16="http://schemas.microsoft.com/office/drawing/2014/main" id="{A63A62DF-22AD-4149-B06A-9845ADD738E5}"/>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88</a:t>
            </a:fld>
            <a:endParaRPr lang="en-US"/>
          </a:p>
        </p:txBody>
      </p:sp>
      <p:sp>
        <p:nvSpPr>
          <p:cNvPr id="12" name="TextBox 11">
            <a:extLst>
              <a:ext uri="{FF2B5EF4-FFF2-40B4-BE49-F238E27FC236}">
                <a16:creationId xmlns:a16="http://schemas.microsoft.com/office/drawing/2014/main" id="{128588F9-13F0-8C4D-A3E0-B577A319A742}"/>
              </a:ext>
            </a:extLst>
          </p:cNvPr>
          <p:cNvSpPr txBox="1"/>
          <p:nvPr/>
        </p:nvSpPr>
        <p:spPr>
          <a:xfrm>
            <a:off x="4724400" y="1066800"/>
            <a:ext cx="4464050" cy="3785652"/>
          </a:xfrm>
          <a:prstGeom prst="rect">
            <a:avLst/>
          </a:prstGeom>
          <a:solidFill>
            <a:schemeClr val="bg1"/>
          </a:solidFill>
        </p:spPr>
        <p:txBody>
          <a:bodyPr wrap="square" rtlCol="0">
            <a:spAutoFit/>
          </a:bodyPr>
          <a:lstStyle/>
          <a:p>
            <a:r>
              <a:rPr lang="en-US" sz="1000" b="1" dirty="0"/>
              <a:t>2020 Strategic Priorities (2019 Annual Report):</a:t>
            </a:r>
          </a:p>
          <a:p>
            <a:r>
              <a:rPr lang="en-US" sz="1000" b="1" dirty="0"/>
              <a:t>Transform our capabilities to create enhanced value for clients and strengthen client relationships </a:t>
            </a:r>
          </a:p>
          <a:p>
            <a:pPr marL="171450" indent="-171450">
              <a:buFont typeface="Arial" panose="020B0604020202020204" pitchFamily="34" charset="0"/>
              <a:buChar char="•"/>
            </a:pPr>
            <a:r>
              <a:rPr lang="en-US" sz="1000" dirty="0"/>
              <a:t>Invest in digital capabilities to enhance our differentiated full-service client experience, including development of a digital offering for small business owners and upgraded online and mobile banking capabilities for mid-market clients </a:t>
            </a:r>
          </a:p>
          <a:p>
            <a:pPr marL="171450" indent="-171450">
              <a:buFont typeface="Arial" panose="020B0604020202020204" pitchFamily="34" charset="0"/>
              <a:buChar char="•"/>
            </a:pPr>
            <a:r>
              <a:rPr lang="en-US" sz="1000" dirty="0"/>
              <a:t>Optimize client-facing operations within banking branches, building upon centralization of our credit support processes </a:t>
            </a:r>
          </a:p>
          <a:p>
            <a:pPr marL="171450" indent="-171450">
              <a:buFont typeface="Arial" panose="020B0604020202020204" pitchFamily="34" charset="0"/>
              <a:buChar char="•"/>
            </a:pPr>
            <a:r>
              <a:rPr lang="en-US" sz="1000" dirty="0"/>
              <a:t>Significantly expand our presence in Central Canada with the opening of our first full-service Ontario banking location in Mississauga </a:t>
            </a:r>
          </a:p>
          <a:p>
            <a:r>
              <a:rPr lang="en-US" sz="1000" b="1" dirty="0"/>
              <a:t>Transform and diversify our business to create value for investors through break-out growth and enhanced profitability </a:t>
            </a:r>
          </a:p>
          <a:p>
            <a:pPr marL="171450" indent="-171450">
              <a:buFont typeface="Arial" panose="020B0604020202020204" pitchFamily="34" charset="0"/>
              <a:buChar char="•"/>
            </a:pPr>
            <a:r>
              <a:rPr lang="en-US" sz="1000" dirty="0"/>
              <a:t>Capture increased market share within targeted industries across our growing geographic footprint</a:t>
            </a:r>
          </a:p>
          <a:p>
            <a:pPr marL="171450" indent="-171450">
              <a:buFont typeface="Arial" panose="020B0604020202020204" pitchFamily="34" charset="0"/>
              <a:buChar char="•"/>
            </a:pPr>
            <a:r>
              <a:rPr lang="en-US" sz="1000" dirty="0"/>
              <a:t>Maintain double-digit percentage growth of branch-raised deposits and achieve double-digit loan growth where prudent </a:t>
            </a:r>
          </a:p>
          <a:p>
            <a:endParaRPr lang="en-US" sz="1000" b="1" dirty="0"/>
          </a:p>
          <a:p>
            <a:endParaRPr lang="en-US" sz="1000" b="1" dirty="0"/>
          </a:p>
          <a:p>
            <a:endParaRPr lang="en-US" sz="1000" dirty="0"/>
          </a:p>
          <a:p>
            <a:pPr marL="171450" indent="-171450">
              <a:buFont typeface="Arial" charset="0"/>
              <a:buChar char="•"/>
            </a:pPr>
            <a:endParaRPr lang="en-US" sz="1000" dirty="0"/>
          </a:p>
          <a:p>
            <a:pPr marL="171450" indent="-171450">
              <a:buFont typeface="Arial" charset="0"/>
              <a:buChar char="•"/>
            </a:pPr>
            <a:endParaRPr lang="en-US" sz="1000" b="1" dirty="0">
              <a:solidFill>
                <a:schemeClr val="tx1">
                  <a:lumMod val="50000"/>
                  <a:lumOff val="50000"/>
                </a:schemeClr>
              </a:solidFill>
            </a:endParaRPr>
          </a:p>
        </p:txBody>
      </p:sp>
      <p:pic>
        <p:nvPicPr>
          <p:cNvPr id="7" name="Graphic 6">
            <a:extLst>
              <a:ext uri="{FF2B5EF4-FFF2-40B4-BE49-F238E27FC236}">
                <a16:creationId xmlns:a16="http://schemas.microsoft.com/office/drawing/2014/main" id="{A94704F0-4E67-7347-90A7-6DBFB9DCF7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838200"/>
            <a:ext cx="2114550" cy="685800"/>
          </a:xfrm>
          <a:prstGeom prst="rect">
            <a:avLst/>
          </a:prstGeom>
        </p:spPr>
      </p:pic>
      <p:sp>
        <p:nvSpPr>
          <p:cNvPr id="10" name="TextBox 9">
            <a:extLst>
              <a:ext uri="{FF2B5EF4-FFF2-40B4-BE49-F238E27FC236}">
                <a16:creationId xmlns:a16="http://schemas.microsoft.com/office/drawing/2014/main" id="{E0C830CB-4005-424B-BD14-39F7992149A6}"/>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graphicFrame>
        <p:nvGraphicFramePr>
          <p:cNvPr id="8" name="Chart 7">
            <a:extLst>
              <a:ext uri="{FF2B5EF4-FFF2-40B4-BE49-F238E27FC236}">
                <a16:creationId xmlns:a16="http://schemas.microsoft.com/office/drawing/2014/main" id="{00000000-0008-0000-0500-00002A000000}"/>
              </a:ext>
            </a:extLst>
          </p:cNvPr>
          <p:cNvGraphicFramePr>
            <a:graphicFrameLocks/>
          </p:cNvGraphicFramePr>
          <p:nvPr>
            <p:extLst>
              <p:ext uri="{D42A27DB-BD31-4B8C-83A1-F6EECF244321}">
                <p14:modId xmlns:p14="http://schemas.microsoft.com/office/powerpoint/2010/main" val="2241483694"/>
              </p:ext>
            </p:extLst>
          </p:nvPr>
        </p:nvGraphicFramePr>
        <p:xfrm>
          <a:off x="76200" y="1587500"/>
          <a:ext cx="3924300" cy="44323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Picture 1">
            <a:extLst>
              <a:ext uri="{FF2B5EF4-FFF2-40B4-BE49-F238E27FC236}">
                <a16:creationId xmlns:a16="http://schemas.microsoft.com/office/drawing/2014/main" id="{98ACC8D5-6963-42F7-81D8-06327CAEDE3D}"/>
              </a:ext>
            </a:extLst>
          </p:cNvPr>
          <p:cNvPicPr>
            <a:picLocks noChangeAspect="1"/>
          </p:cNvPicPr>
          <p:nvPr/>
        </p:nvPicPr>
        <p:blipFill>
          <a:blip r:embed="rId6"/>
          <a:stretch>
            <a:fillRect/>
          </a:stretch>
        </p:blipFill>
        <p:spPr>
          <a:xfrm>
            <a:off x="4590243" y="4107426"/>
            <a:ext cx="4325157" cy="2064774"/>
          </a:xfrm>
          <a:prstGeom prst="rect">
            <a:avLst/>
          </a:prstGeom>
        </p:spPr>
      </p:pic>
    </p:spTree>
    <p:extLst>
      <p:ext uri="{BB962C8B-B14F-4D97-AF65-F5344CB8AC3E}">
        <p14:creationId xmlns:p14="http://schemas.microsoft.com/office/powerpoint/2010/main" val="31092338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89</a:t>
            </a:fld>
            <a:endParaRPr lang="en-US"/>
          </a:p>
        </p:txBody>
      </p:sp>
      <p:pic>
        <p:nvPicPr>
          <p:cNvPr id="11" name="Graphic 10">
            <a:extLst>
              <a:ext uri="{FF2B5EF4-FFF2-40B4-BE49-F238E27FC236}">
                <a16:creationId xmlns:a16="http://schemas.microsoft.com/office/drawing/2014/main" id="{53FB8B05-E142-ED42-83A3-A6C2B4BE7C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762000"/>
            <a:ext cx="2114550" cy="685800"/>
          </a:xfrm>
          <a:prstGeom prst="rect">
            <a:avLst/>
          </a:prstGeom>
        </p:spPr>
      </p:pic>
      <p:sp>
        <p:nvSpPr>
          <p:cNvPr id="12" name="Title 1">
            <a:extLst>
              <a:ext uri="{FF2B5EF4-FFF2-40B4-BE49-F238E27FC236}">
                <a16:creationId xmlns:a16="http://schemas.microsoft.com/office/drawing/2014/main" id="{E395D806-85F6-3146-BE60-2B3E01A4A890}"/>
              </a:ext>
            </a:extLst>
          </p:cNvPr>
          <p:cNvSpPr txBox="1">
            <a:spLocks/>
          </p:cNvSpPr>
          <p:nvPr/>
        </p:nvSpPr>
        <p:spPr>
          <a:xfrm>
            <a:off x="32004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14" name="TextBox 13">
            <a:extLst>
              <a:ext uri="{FF2B5EF4-FFF2-40B4-BE49-F238E27FC236}">
                <a16:creationId xmlns:a16="http://schemas.microsoft.com/office/drawing/2014/main" id="{FB0AED1A-D3CF-5543-A00D-71C5D0FAD7C8}"/>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8" name="Chart 7">
            <a:extLst>
              <a:ext uri="{FF2B5EF4-FFF2-40B4-BE49-F238E27FC236}">
                <a16:creationId xmlns:a16="http://schemas.microsoft.com/office/drawing/2014/main" id="{00000000-0008-0000-0800-00003A000000}"/>
              </a:ext>
            </a:extLst>
          </p:cNvPr>
          <p:cNvGraphicFramePr>
            <a:graphicFrameLocks/>
          </p:cNvGraphicFramePr>
          <p:nvPr>
            <p:extLst>
              <p:ext uri="{D42A27DB-BD31-4B8C-83A1-F6EECF244321}">
                <p14:modId xmlns:p14="http://schemas.microsoft.com/office/powerpoint/2010/main" val="2476541346"/>
              </p:ext>
            </p:extLst>
          </p:nvPr>
        </p:nvGraphicFramePr>
        <p:xfrm>
          <a:off x="152400" y="1642533"/>
          <a:ext cx="4025900" cy="45296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Table 1">
            <a:extLst>
              <a:ext uri="{FF2B5EF4-FFF2-40B4-BE49-F238E27FC236}">
                <a16:creationId xmlns:a16="http://schemas.microsoft.com/office/drawing/2014/main" id="{69CF1B84-E5E3-E84F-986D-58EB43572C4D}"/>
              </a:ext>
            </a:extLst>
          </p:cNvPr>
          <p:cNvGraphicFramePr>
            <a:graphicFrameLocks noGrp="1"/>
          </p:cNvGraphicFramePr>
          <p:nvPr>
            <p:extLst>
              <p:ext uri="{D42A27DB-BD31-4B8C-83A1-F6EECF244321}">
                <p14:modId xmlns:p14="http://schemas.microsoft.com/office/powerpoint/2010/main" val="2387038037"/>
              </p:ext>
            </p:extLst>
          </p:nvPr>
        </p:nvGraphicFramePr>
        <p:xfrm>
          <a:off x="4158845" y="3987800"/>
          <a:ext cx="4787900" cy="2184400"/>
        </p:xfrm>
        <a:graphic>
          <a:graphicData uri="http://schemas.openxmlformats.org/drawingml/2006/table">
            <a:tbl>
              <a:tblPr/>
              <a:tblGrid>
                <a:gridCol w="1406901">
                  <a:extLst>
                    <a:ext uri="{9D8B030D-6E8A-4147-A177-3AD203B41FA5}">
                      <a16:colId xmlns:a16="http://schemas.microsoft.com/office/drawing/2014/main" val="2648041553"/>
                    </a:ext>
                  </a:extLst>
                </a:gridCol>
                <a:gridCol w="941103">
                  <a:extLst>
                    <a:ext uri="{9D8B030D-6E8A-4147-A177-3AD203B41FA5}">
                      <a16:colId xmlns:a16="http://schemas.microsoft.com/office/drawing/2014/main" val="1361375270"/>
                    </a:ext>
                  </a:extLst>
                </a:gridCol>
                <a:gridCol w="697113">
                  <a:extLst>
                    <a:ext uri="{9D8B030D-6E8A-4147-A177-3AD203B41FA5}">
                      <a16:colId xmlns:a16="http://schemas.microsoft.com/office/drawing/2014/main" val="2662486781"/>
                    </a:ext>
                  </a:extLst>
                </a:gridCol>
                <a:gridCol w="522835">
                  <a:extLst>
                    <a:ext uri="{9D8B030D-6E8A-4147-A177-3AD203B41FA5}">
                      <a16:colId xmlns:a16="http://schemas.microsoft.com/office/drawing/2014/main" val="2988019210"/>
                    </a:ext>
                  </a:extLst>
                </a:gridCol>
                <a:gridCol w="522835">
                  <a:extLst>
                    <a:ext uri="{9D8B030D-6E8A-4147-A177-3AD203B41FA5}">
                      <a16:colId xmlns:a16="http://schemas.microsoft.com/office/drawing/2014/main" val="4025297961"/>
                    </a:ext>
                  </a:extLst>
                </a:gridCol>
                <a:gridCol w="697113">
                  <a:extLst>
                    <a:ext uri="{9D8B030D-6E8A-4147-A177-3AD203B41FA5}">
                      <a16:colId xmlns:a16="http://schemas.microsoft.com/office/drawing/2014/main" val="1808542636"/>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Canadian Western Bank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4BA8A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4931351"/>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4BA8A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1591296"/>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02760339"/>
                  </a:ext>
                </a:extLst>
              </a:tr>
              <a:tr h="206375">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55964408"/>
                  </a:ext>
                </a:extLst>
              </a:tr>
              <a:tr h="20002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4,980.6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0.59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24.7%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21.2%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843625487"/>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10,113.1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effectLst/>
                          <a:latin typeface="Calibri" panose="020F0502020204030204" pitchFamily="34" charset="0"/>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162197"/>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15,093.6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effectLst/>
                          <a:latin typeface="Calibri" panose="020F0502020204030204" pitchFamily="34"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5797603"/>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7,574.3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0.46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32.7%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3979020399"/>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424.3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0.17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extLst>
                  <a:ext uri="{0D108BD9-81ED-4DB2-BD59-A6C34878D82A}">
                    <a16:rowId xmlns:a16="http://schemas.microsoft.com/office/drawing/2014/main" val="3805780785"/>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145.3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-42.4%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86846036"/>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8,143.8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0.36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6100"/>
                          </a:solidFill>
                          <a:effectLst/>
                          <a:latin typeface="Calibri" panose="020F0502020204030204" pitchFamily="34" charset="0"/>
                        </a:rPr>
                        <a:t>29.8%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358551701"/>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23,237.5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0.62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dirty="0">
                          <a:solidFill>
                            <a:srgbClr val="006100"/>
                          </a:solidFill>
                          <a:effectLst/>
                          <a:latin typeface="Calibri" panose="020F0502020204030204" pitchFamily="34" charset="0"/>
                        </a:rPr>
                        <a:t>17.6%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150872847"/>
                  </a:ext>
                </a:extLst>
              </a:tr>
            </a:tbl>
          </a:graphicData>
        </a:graphic>
      </p:graphicFrame>
    </p:spTree>
    <p:extLst>
      <p:ext uri="{BB962C8B-B14F-4D97-AF65-F5344CB8AC3E}">
        <p14:creationId xmlns:p14="http://schemas.microsoft.com/office/powerpoint/2010/main" val="3704059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3" name="Rectangle 2"/>
          <p:cNvSpPr>
            <a:spLocks noGrp="1" noChangeArrowheads="1"/>
          </p:cNvSpPr>
          <p:nvPr>
            <p:ph type="title"/>
          </p:nvPr>
        </p:nvSpPr>
        <p:spPr>
          <a:xfrm>
            <a:off x="457200" y="0"/>
            <a:ext cx="4267200" cy="1600200"/>
          </a:xfrm>
        </p:spPr>
        <p:txBody>
          <a:bodyPr/>
          <a:lstStyle/>
          <a:p>
            <a:pPr eaLnBrk="1" hangingPunct="1"/>
            <a:r>
              <a:rPr lang="en-US" dirty="0"/>
              <a:t>Full-Service Bank Total Personal Share</a:t>
            </a:r>
          </a:p>
        </p:txBody>
      </p:sp>
      <p:sp>
        <p:nvSpPr>
          <p:cNvPr id="701442" name="Slide Number Placeholder 4"/>
          <p:cNvSpPr>
            <a:spLocks noGrp="1"/>
          </p:cNvSpPr>
          <p:nvPr>
            <p:ph type="sldNum" sz="quarter" idx="12"/>
          </p:nvPr>
        </p:nvSpPr>
        <p:spPr>
          <a:noFill/>
          <a:ln>
            <a:miter lim="800000"/>
            <a:headEnd/>
            <a:tailEnd/>
          </a:ln>
        </p:spPr>
        <p:txBody>
          <a:bodyPr/>
          <a:lstStyle/>
          <a:p>
            <a:fld id="{3055E8BD-B052-4170-879E-175F2950A789}" type="slidenum">
              <a:rPr lang="en-US" smtClean="0"/>
              <a:pPr/>
              <a:t>9</a:t>
            </a:fld>
            <a:endParaRPr lang="en-US" dirty="0"/>
          </a:p>
        </p:txBody>
      </p:sp>
      <p:sp>
        <p:nvSpPr>
          <p:cNvPr id="6" name="TextBox 5">
            <a:extLst>
              <a:ext uri="{FF2B5EF4-FFF2-40B4-BE49-F238E27FC236}">
                <a16:creationId xmlns:a16="http://schemas.microsoft.com/office/drawing/2014/main" id="{016885DA-C77A-2B49-A75C-E8C9E19FDFE4}"/>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graphicFrame>
        <p:nvGraphicFramePr>
          <p:cNvPr id="7" name="Chart 6">
            <a:extLst>
              <a:ext uri="{FF2B5EF4-FFF2-40B4-BE49-F238E27FC236}">
                <a16:creationId xmlns:a16="http://schemas.microsoft.com/office/drawing/2014/main" id="{00000000-0008-0000-0500-000030000000}"/>
              </a:ext>
            </a:extLst>
          </p:cNvPr>
          <p:cNvGraphicFramePr>
            <a:graphicFrameLocks/>
          </p:cNvGraphicFramePr>
          <p:nvPr>
            <p:extLst>
              <p:ext uri="{D42A27DB-BD31-4B8C-83A1-F6EECF244321}">
                <p14:modId xmlns:p14="http://schemas.microsoft.com/office/powerpoint/2010/main" val="3718089546"/>
              </p:ext>
            </p:extLst>
          </p:nvPr>
        </p:nvGraphicFramePr>
        <p:xfrm>
          <a:off x="-15240" y="1619250"/>
          <a:ext cx="4739640" cy="455295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6F1BC721-7B29-4111-B274-F18ED92BB6D8}"/>
              </a:ext>
            </a:extLst>
          </p:cNvPr>
          <p:cNvPicPr>
            <a:picLocks noChangeAspect="1"/>
          </p:cNvPicPr>
          <p:nvPr/>
        </p:nvPicPr>
        <p:blipFill>
          <a:blip r:embed="rId4"/>
          <a:stretch>
            <a:fillRect/>
          </a:stretch>
        </p:blipFill>
        <p:spPr>
          <a:xfrm>
            <a:off x="4773102" y="4218079"/>
            <a:ext cx="4142298" cy="194972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Title 1"/>
          <p:cNvSpPr>
            <a:spLocks noGrp="1"/>
          </p:cNvSpPr>
          <p:nvPr>
            <p:ph type="title"/>
          </p:nvPr>
        </p:nvSpPr>
        <p:spPr>
          <a:xfrm>
            <a:off x="3378200" y="0"/>
            <a:ext cx="4648200" cy="1600200"/>
          </a:xfrm>
        </p:spPr>
        <p:txBody>
          <a:bodyPr/>
          <a:lstStyle/>
          <a:p>
            <a:pPr eaLnBrk="1" hangingPunct="1"/>
            <a:r>
              <a:rPr lang="en-CA" dirty="0"/>
              <a:t>				          Press Releases</a:t>
            </a:r>
          </a:p>
        </p:txBody>
      </p:sp>
      <p:sp>
        <p:nvSpPr>
          <p:cNvPr id="933890" name="Content Placeholder 2"/>
          <p:cNvSpPr>
            <a:spLocks noGrp="1"/>
          </p:cNvSpPr>
          <p:nvPr>
            <p:ph idx="1"/>
          </p:nvPr>
        </p:nvSpPr>
        <p:spPr>
          <a:xfrm>
            <a:off x="457200" y="1722437"/>
            <a:ext cx="8229600" cy="4525963"/>
          </a:xfrm>
        </p:spPr>
        <p:txBody>
          <a:bodyPr>
            <a:normAutofit/>
          </a:bodyPr>
          <a:lstStyle/>
          <a:p>
            <a:pPr>
              <a:buFont typeface="Wingdings" charset="2"/>
              <a:buChar char="§"/>
            </a:pPr>
            <a:r>
              <a:rPr lang="en-US" sz="1000" dirty="0">
                <a:solidFill>
                  <a:schemeClr val="tx1"/>
                </a:solidFill>
                <a:latin typeface="Verdana" charset="0"/>
                <a:ea typeface="Verdana" charset="0"/>
                <a:cs typeface="Verdana" charset="0"/>
              </a:rPr>
              <a:t>February 13, 2020 </a:t>
            </a:r>
            <a:r>
              <a:rPr lang="en-US" sz="1000" b="0" dirty="0">
                <a:solidFill>
                  <a:schemeClr val="tx1"/>
                </a:solidFill>
                <a:latin typeface="Verdana" charset="0"/>
                <a:ea typeface="Verdana" charset="0"/>
                <a:cs typeface="Verdana" charset="0"/>
              </a:rPr>
              <a:t>- CWB Financial Group (TSX:CWB) is pleased to announce it will work with FICANEX to implement </a:t>
            </a:r>
            <a:r>
              <a:rPr lang="en-US" sz="1000" b="0" dirty="0" err="1">
                <a:solidFill>
                  <a:schemeClr val="tx1"/>
                </a:solidFill>
                <a:latin typeface="Verdana" charset="0"/>
                <a:ea typeface="Verdana" charset="0"/>
                <a:cs typeface="Verdana" charset="0"/>
              </a:rPr>
              <a:t>tunl.chat</a:t>
            </a:r>
            <a:r>
              <a:rPr lang="en-US" sz="1000" b="0" dirty="0">
                <a:solidFill>
                  <a:schemeClr val="tx1"/>
                </a:solidFill>
                <a:latin typeface="Verdana" charset="0"/>
                <a:ea typeface="Verdana" charset="0"/>
                <a:cs typeface="Verdana" charset="0"/>
              </a:rPr>
              <a:t>, an AI-powered conversational banking tool that will enhance CWB’s digital client experience. With the ability to answer more than 70 per cent of online inquiries, 24/7, </a:t>
            </a:r>
            <a:r>
              <a:rPr lang="en-US" sz="1000" b="0" dirty="0" err="1">
                <a:solidFill>
                  <a:schemeClr val="tx1"/>
                </a:solidFill>
                <a:latin typeface="Verdana" charset="0"/>
                <a:ea typeface="Verdana" charset="0"/>
                <a:cs typeface="Verdana" charset="0"/>
              </a:rPr>
              <a:t>tunl.chat</a:t>
            </a:r>
            <a:r>
              <a:rPr lang="en-US" sz="1000" b="0" dirty="0">
                <a:solidFill>
                  <a:schemeClr val="tx1"/>
                </a:solidFill>
                <a:latin typeface="Verdana" charset="0"/>
                <a:ea typeface="Verdana" charset="0"/>
                <a:cs typeface="Verdana" charset="0"/>
              </a:rPr>
              <a:t> will enable CWB’s clients and other online shoppers to get the information they’re looking for where and when they want it, directly from their smart phone or computer. Access to extensive data analytics will also help identify opportunities to improve the client experience.</a:t>
            </a:r>
          </a:p>
          <a:p>
            <a:pPr>
              <a:buFont typeface="Wingdings" charset="2"/>
              <a:buChar char="§"/>
            </a:pPr>
            <a:r>
              <a:rPr lang="en-US" sz="1000" dirty="0">
                <a:solidFill>
                  <a:schemeClr val="tx1"/>
                </a:solidFill>
                <a:latin typeface="Verdana" charset="0"/>
                <a:ea typeface="Verdana" charset="0"/>
                <a:cs typeface="Verdana" charset="0"/>
              </a:rPr>
              <a:t>June 17, 2019 </a:t>
            </a:r>
            <a:r>
              <a:rPr lang="en-US" sz="1000" b="0" dirty="0">
                <a:solidFill>
                  <a:schemeClr val="tx1"/>
                </a:solidFill>
                <a:latin typeface="Verdana" charset="0"/>
                <a:ea typeface="Verdana" charset="0"/>
                <a:cs typeface="Verdana" charset="0"/>
              </a:rPr>
              <a:t>– CWB Financial Group’s (CWB) journey to be a disruptive force in Canadian banking took another step forward today with the launch of a new brand positioning and visual identity. The bold, bright language and design reflects the financial institution’s position as a clear alternative for successful business owners across Canada. CWB will go to market with a refreshed, more dynamic visual identity, including the first modernization of its logo since 1988. Brighter </a:t>
            </a:r>
            <a:r>
              <a:rPr lang="en-US" sz="1000" b="0" dirty="0" err="1">
                <a:solidFill>
                  <a:schemeClr val="tx1"/>
                </a:solidFill>
                <a:latin typeface="Verdana" charset="0"/>
                <a:ea typeface="Verdana" charset="0"/>
                <a:cs typeface="Verdana" charset="0"/>
              </a:rPr>
              <a:t>colours</a:t>
            </a:r>
            <a:r>
              <a:rPr lang="en-US" sz="1000" b="0" dirty="0">
                <a:solidFill>
                  <a:schemeClr val="tx1"/>
                </a:solidFill>
                <a:latin typeface="Verdana" charset="0"/>
                <a:ea typeface="Verdana" charset="0"/>
                <a:cs typeface="Verdana" charset="0"/>
              </a:rPr>
              <a:t>, a fresh font and simplified shape, give new life to the company’s “W” icon and signature teal colour, the latter of which is a differentiator amidst the primary </a:t>
            </a:r>
            <a:r>
              <a:rPr lang="en-US" sz="1000" b="0" dirty="0" err="1">
                <a:solidFill>
                  <a:schemeClr val="tx1"/>
                </a:solidFill>
                <a:latin typeface="Verdana" charset="0"/>
                <a:ea typeface="Verdana" charset="0"/>
                <a:cs typeface="Verdana" charset="0"/>
              </a:rPr>
              <a:t>colours</a:t>
            </a:r>
            <a:r>
              <a:rPr lang="en-US" sz="1000" b="0" dirty="0">
                <a:solidFill>
                  <a:schemeClr val="tx1"/>
                </a:solidFill>
                <a:latin typeface="Verdana" charset="0"/>
                <a:ea typeface="Verdana" charset="0"/>
                <a:cs typeface="Verdana" charset="0"/>
              </a:rPr>
              <a:t> used by industry peers. CWB’s new positioning statement – Obsessed With Your Success™ – is a bold nod to the care, commitment and proactive approach the company’s relationship managers, leadership and their supporting teams demonstrate for their clients.</a:t>
            </a:r>
          </a:p>
          <a:p>
            <a:pPr>
              <a:buFont typeface="Wingdings" charset="2"/>
              <a:buChar char="§"/>
            </a:pPr>
            <a:r>
              <a:rPr lang="en-US" sz="1000" dirty="0">
                <a:solidFill>
                  <a:schemeClr val="tx1"/>
                </a:solidFill>
                <a:latin typeface="Verdana" charset="0"/>
                <a:ea typeface="Verdana" charset="0"/>
                <a:cs typeface="Verdana" charset="0"/>
              </a:rPr>
              <a:t>March 17, 2017 </a:t>
            </a:r>
            <a:r>
              <a:rPr lang="en-US" sz="1000" b="0" dirty="0">
                <a:solidFill>
                  <a:schemeClr val="tx1"/>
                </a:solidFill>
                <a:latin typeface="Verdana" charset="0"/>
                <a:ea typeface="Verdana" charset="0"/>
                <a:cs typeface="Verdana" charset="0"/>
              </a:rPr>
              <a:t>- Canadian Western Bank’s (CWB) online banking division, Canadian Direct Financial (CDF), will become Motive Financial on April 18.  CWB launched CDF in 2008 to offer personal banking products to clients seeking the ease and flexibility of banking online while extending its reach across Canada.  The switch to Motive Financial reflects a renewed focus on creating wealth and opportunity for clients from coast-to-coast.</a:t>
            </a:r>
          </a:p>
          <a:p>
            <a:pPr>
              <a:buFont typeface="Wingdings" charset="2"/>
              <a:buChar char="§"/>
            </a:pPr>
            <a:r>
              <a:rPr lang="en-US" sz="1000" dirty="0">
                <a:solidFill>
                  <a:schemeClr val="tx1"/>
                </a:solidFill>
                <a:latin typeface="Verdana" charset="0"/>
                <a:ea typeface="Verdana" charset="0"/>
                <a:cs typeface="Verdana" charset="0"/>
              </a:rPr>
              <a:t>May 1, 2015 </a:t>
            </a:r>
            <a:r>
              <a:rPr lang="en-US" sz="1000" b="0" dirty="0">
                <a:solidFill>
                  <a:schemeClr val="tx1"/>
                </a:solidFill>
                <a:latin typeface="Verdana" charset="0"/>
                <a:ea typeface="Verdana" charset="0"/>
                <a:cs typeface="Verdana" charset="0"/>
              </a:rPr>
              <a:t>– Canadian Western Bank (TSX: CWB) today announced it has completed the previously disclosed sale of its property and casualty insurance subsidiary, Canadian Direct Insurance (CDI), to Intact Financial Corporation (TSX: IFC).</a:t>
            </a:r>
            <a:endParaRPr lang="en-CA" sz="1000" b="0" dirty="0">
              <a:solidFill>
                <a:schemeClr val="tx1"/>
              </a:solidFill>
              <a:latin typeface="Verdana" charset="0"/>
              <a:ea typeface="Verdana" charset="0"/>
              <a:cs typeface="Verdana" charset="0"/>
            </a:endParaRPr>
          </a:p>
        </p:txBody>
      </p:sp>
      <p:sp>
        <p:nvSpPr>
          <p:cNvPr id="933892" name="Slide Number Placeholder 4"/>
          <p:cNvSpPr>
            <a:spLocks noGrp="1"/>
          </p:cNvSpPr>
          <p:nvPr>
            <p:ph type="sldNum" sz="quarter" idx="12"/>
          </p:nvPr>
        </p:nvSpPr>
        <p:spPr>
          <a:noFill/>
          <a:ln>
            <a:miter lim="800000"/>
            <a:headEnd/>
            <a:tailEnd/>
          </a:ln>
        </p:spPr>
        <p:txBody>
          <a:bodyPr/>
          <a:lstStyle/>
          <a:p>
            <a:fld id="{8529DE68-088A-4147-A792-61C2195DF9E0}" type="slidenum">
              <a:rPr lang="en-US" smtClean="0"/>
              <a:pPr/>
              <a:t>90</a:t>
            </a:fld>
            <a:endParaRPr lang="en-US"/>
          </a:p>
        </p:txBody>
      </p:sp>
      <p:sp>
        <p:nvSpPr>
          <p:cNvPr id="10" name="TextBox 9">
            <a:hlinkClick r:id="rId3"/>
          </p:cNvPr>
          <p:cNvSpPr txBox="1"/>
          <p:nvPr/>
        </p:nvSpPr>
        <p:spPr>
          <a:xfrm>
            <a:off x="7620000" y="6407534"/>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3"/>
              </a:rPr>
              <a:t>Press</a:t>
            </a:r>
            <a:endParaRPr lang="en-US" b="0" dirty="0">
              <a:ln>
                <a:solidFill>
                  <a:schemeClr val="bg1"/>
                </a:solidFill>
              </a:ln>
              <a:solidFill>
                <a:schemeClr val="tx1"/>
              </a:solidFill>
            </a:endParaRPr>
          </a:p>
        </p:txBody>
      </p:sp>
      <p:pic>
        <p:nvPicPr>
          <p:cNvPr id="11" name="Graphic 10">
            <a:extLst>
              <a:ext uri="{FF2B5EF4-FFF2-40B4-BE49-F238E27FC236}">
                <a16:creationId xmlns:a16="http://schemas.microsoft.com/office/drawing/2014/main" id="{BE6E640D-3817-674E-969D-64C8AFA8D3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400" y="838200"/>
            <a:ext cx="2114550" cy="685800"/>
          </a:xfrm>
          <a:prstGeom prst="rect">
            <a:avLst/>
          </a:prstGeom>
        </p:spPr>
      </p:pic>
      <p:sp>
        <p:nvSpPr>
          <p:cNvPr id="7" name="TextBox 6">
            <a:extLst>
              <a:ext uri="{FF2B5EF4-FFF2-40B4-BE49-F238E27FC236}">
                <a16:creationId xmlns:a16="http://schemas.microsoft.com/office/drawing/2014/main" id="{F21503CB-D425-7F46-8B0C-13836DAFD690}"/>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8" name="Rectangle 7">
            <a:extLst>
              <a:ext uri="{FF2B5EF4-FFF2-40B4-BE49-F238E27FC236}">
                <a16:creationId xmlns:a16="http://schemas.microsoft.com/office/drawing/2014/main" id="{BE60C41D-C857-2F43-9CCD-8067A3AF38B2}"/>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1170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C09407-0DBF-284D-8483-EE432E504BE4}"/>
              </a:ext>
            </a:extLst>
          </p:cNvPr>
          <p:cNvSpPr>
            <a:spLocks noGrp="1"/>
          </p:cNvSpPr>
          <p:nvPr>
            <p:ph type="ctrTitle"/>
          </p:nvPr>
        </p:nvSpPr>
        <p:spPr/>
        <p:txBody>
          <a:bodyPr/>
          <a:lstStyle/>
          <a:p>
            <a:r>
              <a:rPr lang="en-US" dirty="0"/>
              <a:t>Direct Banks</a:t>
            </a:r>
          </a:p>
        </p:txBody>
      </p:sp>
      <p:sp>
        <p:nvSpPr>
          <p:cNvPr id="4" name="Date Placeholder 3">
            <a:extLst>
              <a:ext uri="{FF2B5EF4-FFF2-40B4-BE49-F238E27FC236}">
                <a16:creationId xmlns:a16="http://schemas.microsoft.com/office/drawing/2014/main" id="{FC14D35A-AA71-BD43-B91D-DD16BA53C41E}"/>
              </a:ext>
            </a:extLst>
          </p:cNvPr>
          <p:cNvSpPr>
            <a:spLocks noGrp="1"/>
          </p:cNvSpPr>
          <p:nvPr>
            <p:ph type="dt" sz="half" idx="10"/>
          </p:nvPr>
        </p:nvSpPr>
        <p:spPr/>
        <p:txBody>
          <a:bodyPr/>
          <a:lstStyle/>
          <a:p>
            <a:fld id="{1CEF607B-A47E-422C-9BEF-122CCDB7C526}" type="datetime1">
              <a:rPr lang="en-US" smtClean="0"/>
              <a:pPr/>
              <a:t>4/20/20</a:t>
            </a:fld>
            <a:endParaRPr lang="en-US"/>
          </a:p>
        </p:txBody>
      </p:sp>
      <p:sp>
        <p:nvSpPr>
          <p:cNvPr id="5" name="Slide Number Placeholder 4">
            <a:extLst>
              <a:ext uri="{FF2B5EF4-FFF2-40B4-BE49-F238E27FC236}">
                <a16:creationId xmlns:a16="http://schemas.microsoft.com/office/drawing/2014/main" id="{ED8895EA-7A42-8043-903C-F2531452A4EC}"/>
              </a:ext>
            </a:extLst>
          </p:cNvPr>
          <p:cNvSpPr>
            <a:spLocks noGrp="1"/>
          </p:cNvSpPr>
          <p:nvPr>
            <p:ph type="sldNum" sz="quarter" idx="11"/>
          </p:nvPr>
        </p:nvSpPr>
        <p:spPr/>
        <p:txBody>
          <a:bodyPr/>
          <a:lstStyle/>
          <a:p>
            <a:pPr>
              <a:defRPr/>
            </a:pPr>
            <a:fld id="{CEA8465A-EA94-4FE2-B137-FBCA3708F314}" type="slidenum">
              <a:rPr lang="en-US" smtClean="0"/>
              <a:pPr>
                <a:defRPr/>
              </a:pPr>
              <a:t>91</a:t>
            </a:fld>
            <a:endParaRPr lang="en-US"/>
          </a:p>
        </p:txBody>
      </p:sp>
      <p:sp>
        <p:nvSpPr>
          <p:cNvPr id="7" name="Rectangle 6">
            <a:extLst>
              <a:ext uri="{FF2B5EF4-FFF2-40B4-BE49-F238E27FC236}">
                <a16:creationId xmlns:a16="http://schemas.microsoft.com/office/drawing/2014/main" id="{2F437B7C-055A-3743-80D1-C9B0FFA7142F}"/>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711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92</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914400"/>
            <a:ext cx="2286000" cy="550241"/>
          </a:xfrm>
          <a:prstGeom prst="rect">
            <a:avLst/>
          </a:prstGeom>
          <a:effectLst>
            <a:outerShdw blurRad="76200" dist="38100" dir="2700000" algn="tl" rotWithShape="0">
              <a:prstClr val="black">
                <a:alpha val="40000"/>
              </a:prstClr>
            </a:outerShdw>
          </a:effectLst>
        </p:spPr>
      </p:pic>
      <p:sp>
        <p:nvSpPr>
          <p:cNvPr id="9" name="TextBox 8">
            <a:extLst>
              <a:ext uri="{FF2B5EF4-FFF2-40B4-BE49-F238E27FC236}">
                <a16:creationId xmlns:a16="http://schemas.microsoft.com/office/drawing/2014/main" id="{39773C3D-FF49-6F48-8934-C56D98AC5E63}"/>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graphicFrame>
        <p:nvGraphicFramePr>
          <p:cNvPr id="7" name="Chart 6">
            <a:extLst>
              <a:ext uri="{FF2B5EF4-FFF2-40B4-BE49-F238E27FC236}">
                <a16:creationId xmlns:a16="http://schemas.microsoft.com/office/drawing/2014/main" id="{00000000-0008-0000-0500-00001C000000}"/>
              </a:ext>
            </a:extLst>
          </p:cNvPr>
          <p:cNvGraphicFramePr>
            <a:graphicFrameLocks/>
          </p:cNvGraphicFramePr>
          <p:nvPr>
            <p:extLst>
              <p:ext uri="{D42A27DB-BD31-4B8C-83A1-F6EECF244321}">
                <p14:modId xmlns:p14="http://schemas.microsoft.com/office/powerpoint/2010/main" val="3338397887"/>
              </p:ext>
            </p:extLst>
          </p:nvPr>
        </p:nvGraphicFramePr>
        <p:xfrm>
          <a:off x="114301" y="1619250"/>
          <a:ext cx="3886200" cy="447675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0C1E320C-C030-48E5-A771-2332DE662825}"/>
              </a:ext>
            </a:extLst>
          </p:cNvPr>
          <p:cNvPicPr>
            <a:picLocks noChangeAspect="1"/>
          </p:cNvPicPr>
          <p:nvPr/>
        </p:nvPicPr>
        <p:blipFill>
          <a:blip r:embed="rId5"/>
          <a:stretch>
            <a:fillRect/>
          </a:stretch>
        </p:blipFill>
        <p:spPr>
          <a:xfrm>
            <a:off x="4366260" y="4002722"/>
            <a:ext cx="4549140" cy="2164080"/>
          </a:xfrm>
          <a:prstGeom prst="rect">
            <a:avLst/>
          </a:prstGeom>
        </p:spPr>
      </p:pic>
    </p:spTree>
    <p:extLst>
      <p:ext uri="{BB962C8B-B14F-4D97-AF65-F5344CB8AC3E}">
        <p14:creationId xmlns:p14="http://schemas.microsoft.com/office/powerpoint/2010/main" val="41302275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93</a:t>
            </a:fld>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914400"/>
            <a:ext cx="2286000" cy="550241"/>
          </a:xfrm>
          <a:prstGeom prst="rect">
            <a:avLst/>
          </a:prstGeom>
          <a:effectLst>
            <a:outerShdw blurRad="76200" dist="38100" dir="2700000" algn="tl" rotWithShape="0">
              <a:prstClr val="black">
                <a:alpha val="40000"/>
              </a:prstClr>
            </a:outerShdw>
          </a:effectLst>
        </p:spPr>
      </p:pic>
      <p:sp>
        <p:nvSpPr>
          <p:cNvPr id="13" name="Title 1">
            <a:extLst>
              <a:ext uri="{FF2B5EF4-FFF2-40B4-BE49-F238E27FC236}">
                <a16:creationId xmlns:a16="http://schemas.microsoft.com/office/drawing/2014/main" id="{5913CF44-387F-374E-9DED-68879D503912}"/>
              </a:ext>
            </a:extLst>
          </p:cNvPr>
          <p:cNvSpPr txBox="1">
            <a:spLocks/>
          </p:cNvSpPr>
          <p:nvPr/>
        </p:nvSpPr>
        <p:spPr>
          <a:xfrm>
            <a:off x="33528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15" name="TextBox 14">
            <a:extLst>
              <a:ext uri="{FF2B5EF4-FFF2-40B4-BE49-F238E27FC236}">
                <a16:creationId xmlns:a16="http://schemas.microsoft.com/office/drawing/2014/main" id="{E1753572-123A-BF41-A6C2-1353D95D7614}"/>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8" name="Chart 7">
            <a:extLst>
              <a:ext uri="{FF2B5EF4-FFF2-40B4-BE49-F238E27FC236}">
                <a16:creationId xmlns:a16="http://schemas.microsoft.com/office/drawing/2014/main" id="{00000000-0008-0000-0800-00002E000000}"/>
              </a:ext>
            </a:extLst>
          </p:cNvPr>
          <p:cNvGraphicFramePr>
            <a:graphicFrameLocks/>
          </p:cNvGraphicFramePr>
          <p:nvPr>
            <p:extLst>
              <p:ext uri="{D42A27DB-BD31-4B8C-83A1-F6EECF244321}">
                <p14:modId xmlns:p14="http://schemas.microsoft.com/office/powerpoint/2010/main" val="350518420"/>
              </p:ext>
            </p:extLst>
          </p:nvPr>
        </p:nvGraphicFramePr>
        <p:xfrm>
          <a:off x="34047" y="1754717"/>
          <a:ext cx="4025900" cy="44174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B4427375-47E4-9E4B-B788-589E7AB62056}"/>
              </a:ext>
            </a:extLst>
          </p:cNvPr>
          <p:cNvGraphicFramePr>
            <a:graphicFrameLocks noGrp="1"/>
          </p:cNvGraphicFramePr>
          <p:nvPr>
            <p:extLst>
              <p:ext uri="{D42A27DB-BD31-4B8C-83A1-F6EECF244321}">
                <p14:modId xmlns:p14="http://schemas.microsoft.com/office/powerpoint/2010/main" val="3264723242"/>
              </p:ext>
            </p:extLst>
          </p:nvPr>
        </p:nvGraphicFramePr>
        <p:xfrm>
          <a:off x="4191000" y="3997325"/>
          <a:ext cx="4787900" cy="2174875"/>
        </p:xfrm>
        <a:graphic>
          <a:graphicData uri="http://schemas.openxmlformats.org/drawingml/2006/table">
            <a:tbl>
              <a:tblPr/>
              <a:tblGrid>
                <a:gridCol w="1406901">
                  <a:extLst>
                    <a:ext uri="{9D8B030D-6E8A-4147-A177-3AD203B41FA5}">
                      <a16:colId xmlns:a16="http://schemas.microsoft.com/office/drawing/2014/main" val="1962410921"/>
                    </a:ext>
                  </a:extLst>
                </a:gridCol>
                <a:gridCol w="941103">
                  <a:extLst>
                    <a:ext uri="{9D8B030D-6E8A-4147-A177-3AD203B41FA5}">
                      <a16:colId xmlns:a16="http://schemas.microsoft.com/office/drawing/2014/main" val="631708657"/>
                    </a:ext>
                  </a:extLst>
                </a:gridCol>
                <a:gridCol w="697113">
                  <a:extLst>
                    <a:ext uri="{9D8B030D-6E8A-4147-A177-3AD203B41FA5}">
                      <a16:colId xmlns:a16="http://schemas.microsoft.com/office/drawing/2014/main" val="3421851863"/>
                    </a:ext>
                  </a:extLst>
                </a:gridCol>
                <a:gridCol w="522835">
                  <a:extLst>
                    <a:ext uri="{9D8B030D-6E8A-4147-A177-3AD203B41FA5}">
                      <a16:colId xmlns:a16="http://schemas.microsoft.com/office/drawing/2014/main" val="2341765455"/>
                    </a:ext>
                  </a:extLst>
                </a:gridCol>
                <a:gridCol w="522835">
                  <a:extLst>
                    <a:ext uri="{9D8B030D-6E8A-4147-A177-3AD203B41FA5}">
                      <a16:colId xmlns:a16="http://schemas.microsoft.com/office/drawing/2014/main" val="526606602"/>
                    </a:ext>
                  </a:extLst>
                </a:gridCol>
                <a:gridCol w="697113">
                  <a:extLst>
                    <a:ext uri="{9D8B030D-6E8A-4147-A177-3AD203B41FA5}">
                      <a16:colId xmlns:a16="http://schemas.microsoft.com/office/drawing/2014/main" val="816519724"/>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Tangerine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9C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6091404"/>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9C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7608720"/>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2002014"/>
                  </a:ext>
                </a:extLst>
              </a:tr>
              <a:tr h="19685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09675238"/>
                  </a:ext>
                </a:extLst>
              </a:tr>
              <a:tr h="20002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28,488.9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3.37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effectLst/>
                          <a:latin typeface="Calibri" panose="020F0502020204030204" pitchFamily="34" charset="0"/>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555652666"/>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7,605.9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1.26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effectLst/>
                          <a:latin typeface="Calibri" panose="020F0502020204030204"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2665464"/>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36,094.8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496599"/>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5,349.3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0.33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-77.8%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extLst>
                  <a:ext uri="{0D108BD9-81ED-4DB2-BD59-A6C34878D82A}">
                    <a16:rowId xmlns:a16="http://schemas.microsoft.com/office/drawing/2014/main" val="664974196"/>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180.9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0.07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solidFill>
                            <a:srgbClr val="9C0006"/>
                          </a:solidFill>
                          <a:effectLst/>
                          <a:latin typeface="Calibri" panose="020F0502020204030204" pitchFamily="34" charset="0"/>
                        </a:rPr>
                        <a:t>-9.6%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2587098642"/>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651.5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006100"/>
                          </a:solidFill>
                          <a:effectLst/>
                          <a:latin typeface="Calibri" panose="020F0502020204030204" pitchFamily="34" charset="0"/>
                        </a:rPr>
                        <a:t>37.7%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105.4%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075856465"/>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6,181.7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solidFill>
                            <a:srgbClr val="9C0006"/>
                          </a:solidFill>
                          <a:effectLst/>
                          <a:latin typeface="Calibri" panose="020F0502020204030204" pitchFamily="34" charset="0"/>
                        </a:rPr>
                        <a:t>-74.3%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989038644"/>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42,276.5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9C0006"/>
                          </a:solidFill>
                          <a:effectLst/>
                          <a:latin typeface="Calibri" panose="020F0502020204030204" pitchFamily="34" charset="0"/>
                        </a:rPr>
                        <a:t>-31.9%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129203459"/>
                  </a:ext>
                </a:extLst>
              </a:tr>
            </a:tbl>
          </a:graphicData>
        </a:graphic>
      </p:graphicFrame>
    </p:spTree>
    <p:extLst>
      <p:ext uri="{BB962C8B-B14F-4D97-AF65-F5344CB8AC3E}">
        <p14:creationId xmlns:p14="http://schemas.microsoft.com/office/powerpoint/2010/main" val="3651544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94</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914400"/>
            <a:ext cx="2057400" cy="597049"/>
          </a:xfrm>
          <a:prstGeom prst="rect">
            <a:avLst/>
          </a:prstGeom>
          <a:ln>
            <a:solidFill>
              <a:schemeClr val="tx1">
                <a:lumMod val="50000"/>
                <a:lumOff val="50000"/>
              </a:schemeClr>
            </a:solidFill>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10A4FDC7-71EB-A243-ABC7-BF4C3B32CF72}"/>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7" name="TextBox 6">
            <a:extLst>
              <a:ext uri="{FF2B5EF4-FFF2-40B4-BE49-F238E27FC236}">
                <a16:creationId xmlns:a16="http://schemas.microsoft.com/office/drawing/2014/main" id="{0C578F8B-03AE-0C4A-90DD-A9DBBC2C3EC7}"/>
              </a:ext>
            </a:extLst>
          </p:cNvPr>
          <p:cNvSpPr txBox="1"/>
          <p:nvPr/>
        </p:nvSpPr>
        <p:spPr>
          <a:xfrm>
            <a:off x="4942391" y="726460"/>
            <a:ext cx="4038600" cy="3477875"/>
          </a:xfrm>
          <a:prstGeom prst="rect">
            <a:avLst/>
          </a:prstGeom>
          <a:solidFill>
            <a:schemeClr val="bg1"/>
          </a:solidFill>
        </p:spPr>
        <p:txBody>
          <a:bodyPr wrap="square" rtlCol="0">
            <a:spAutoFit/>
          </a:bodyPr>
          <a:lstStyle/>
          <a:p>
            <a:r>
              <a:rPr lang="en-US" sz="1000" b="1" dirty="0"/>
              <a:t>Business Overview</a:t>
            </a:r>
          </a:p>
          <a:p>
            <a:r>
              <a:rPr lang="en-US" sz="1000" dirty="0"/>
              <a:t>The Bank serves retail and commercial customers across Canada under the Equitable Bank and </a:t>
            </a:r>
            <a:r>
              <a:rPr lang="en-US" sz="1000" i="1" dirty="0"/>
              <a:t>EQ Bank </a:t>
            </a:r>
            <a:r>
              <a:rPr lang="en-US" sz="1000" dirty="0"/>
              <a:t>brands. </a:t>
            </a:r>
          </a:p>
          <a:p>
            <a:r>
              <a:rPr lang="en-US" sz="1000" b="1" dirty="0"/>
              <a:t>Deposit Taking:</a:t>
            </a:r>
          </a:p>
          <a:p>
            <a:pPr marL="171450" indent="-171450">
              <a:buFont typeface="Arial" panose="020B0604020202020204" pitchFamily="34" charset="0"/>
              <a:buChar char="•"/>
            </a:pPr>
            <a:r>
              <a:rPr lang="en-US" sz="1000" i="1" dirty="0"/>
              <a:t>EQ Bank launched </a:t>
            </a:r>
            <a:r>
              <a:rPr lang="en-US" sz="1000" dirty="0"/>
              <a:t>in 2016, directly reaches Canadian savers who are looking for an alternative to Canada’s big banks. </a:t>
            </a:r>
            <a:r>
              <a:rPr lang="en-US" sz="1000" i="1" dirty="0"/>
              <a:t>EQ Bank’s </a:t>
            </a:r>
            <a:r>
              <a:rPr lang="en-US" sz="1000" dirty="0"/>
              <a:t>GICs are an important product, offering an attractive long-term investment option for its digital customers. Equitable Bank offers a suite of safe and secure deposit products through third party agents, investment dealers, and financial planners across the country. </a:t>
            </a:r>
          </a:p>
          <a:p>
            <a:r>
              <a:rPr lang="en-US" sz="1000" b="1" dirty="0"/>
              <a:t>Retail Lending:</a:t>
            </a:r>
          </a:p>
          <a:p>
            <a:r>
              <a:rPr lang="en-US" sz="1000" b="1" i="1" dirty="0"/>
              <a:t>Alternative Single-Family Lending: </a:t>
            </a:r>
            <a:endParaRPr lang="en-US" sz="1000" dirty="0"/>
          </a:p>
          <a:p>
            <a:pPr marL="171450" indent="-171450">
              <a:buFont typeface="Arial" panose="020B0604020202020204" pitchFamily="34" charset="0"/>
              <a:buChar char="•"/>
            </a:pPr>
            <a:r>
              <a:rPr lang="en-US" sz="1000" dirty="0"/>
              <a:t>Equitable offers mortgages and Home Equity Lines of Credit (“HELOCs”) on residential properties across Canada, distributed through a network of independent mortgage brokers. </a:t>
            </a:r>
          </a:p>
          <a:p>
            <a:pPr marL="171450" indent="-171450">
              <a:buFont typeface="Arial" panose="020B0604020202020204" pitchFamily="34" charset="0"/>
              <a:buChar char="•"/>
            </a:pPr>
            <a:r>
              <a:rPr lang="en-US" sz="1000" dirty="0"/>
              <a:t>In 2018, the Company expanded its retail product offerings to include both reverse mortgages and Cash Surrender Value (“CSV”) Lines of Credit. </a:t>
            </a:r>
          </a:p>
          <a:p>
            <a:endParaRPr lang="en-US" sz="1000" b="1" dirty="0"/>
          </a:p>
        </p:txBody>
      </p:sp>
      <p:graphicFrame>
        <p:nvGraphicFramePr>
          <p:cNvPr id="9" name="Chart 8">
            <a:extLst>
              <a:ext uri="{FF2B5EF4-FFF2-40B4-BE49-F238E27FC236}">
                <a16:creationId xmlns:a16="http://schemas.microsoft.com/office/drawing/2014/main" id="{00000000-0008-0000-0500-000029000000}"/>
              </a:ext>
            </a:extLst>
          </p:cNvPr>
          <p:cNvGraphicFramePr>
            <a:graphicFrameLocks/>
          </p:cNvGraphicFramePr>
          <p:nvPr>
            <p:extLst>
              <p:ext uri="{D42A27DB-BD31-4B8C-83A1-F6EECF244321}">
                <p14:modId xmlns:p14="http://schemas.microsoft.com/office/powerpoint/2010/main" val="1573730379"/>
              </p:ext>
            </p:extLst>
          </p:nvPr>
        </p:nvGraphicFramePr>
        <p:xfrm>
          <a:off x="76200" y="1645557"/>
          <a:ext cx="3873500" cy="4526643"/>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B5975DD5-CFAE-49EB-9FCA-B60E8CB40BA5}"/>
              </a:ext>
            </a:extLst>
          </p:cNvPr>
          <p:cNvPicPr>
            <a:picLocks noChangeAspect="1"/>
          </p:cNvPicPr>
          <p:nvPr/>
        </p:nvPicPr>
        <p:blipFill>
          <a:blip r:embed="rId5"/>
          <a:stretch>
            <a:fillRect/>
          </a:stretch>
        </p:blipFill>
        <p:spPr>
          <a:xfrm>
            <a:off x="4366260" y="4004219"/>
            <a:ext cx="4549140" cy="2179320"/>
          </a:xfrm>
          <a:prstGeom prst="rect">
            <a:avLst/>
          </a:prstGeom>
        </p:spPr>
      </p:pic>
    </p:spTree>
    <p:extLst>
      <p:ext uri="{BB962C8B-B14F-4D97-AF65-F5344CB8AC3E}">
        <p14:creationId xmlns:p14="http://schemas.microsoft.com/office/powerpoint/2010/main" val="713202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95</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914400"/>
            <a:ext cx="2057400" cy="597049"/>
          </a:xfrm>
          <a:prstGeom prst="rect">
            <a:avLst/>
          </a:prstGeom>
          <a:ln>
            <a:solidFill>
              <a:schemeClr val="tx1">
                <a:lumMod val="50000"/>
                <a:lumOff val="50000"/>
              </a:schemeClr>
            </a:solidFill>
          </a:ln>
          <a:effectLst>
            <a:outerShdw blurRad="50800" dist="38100" dir="2700000" algn="tl" rotWithShape="0">
              <a:srgbClr val="000000">
                <a:alpha val="43000"/>
              </a:srgbClr>
            </a:outerShdw>
          </a:effectLst>
        </p:spPr>
      </p:pic>
      <p:sp>
        <p:nvSpPr>
          <p:cNvPr id="4" name="TextBox 3"/>
          <p:cNvSpPr txBox="1"/>
          <p:nvPr/>
        </p:nvSpPr>
        <p:spPr>
          <a:xfrm>
            <a:off x="4800600" y="1905000"/>
            <a:ext cx="4038600" cy="707886"/>
          </a:xfrm>
          <a:prstGeom prst="rect">
            <a:avLst/>
          </a:prstGeom>
          <a:noFill/>
        </p:spPr>
        <p:txBody>
          <a:bodyPr wrap="square" rtlCol="0">
            <a:spAutoFit/>
          </a:bodyPr>
          <a:lstStyle/>
          <a:p>
            <a:r>
              <a:rPr lang="en-US" sz="1000" dirty="0">
                <a:solidFill>
                  <a:schemeClr val="tx1">
                    <a:lumMod val="50000"/>
                    <a:lumOff val="50000"/>
                  </a:schemeClr>
                </a:solidFill>
              </a:rPr>
              <a:t>Notes:</a:t>
            </a:r>
          </a:p>
          <a:p>
            <a:r>
              <a:rPr lang="en-US" sz="1000" dirty="0">
                <a:solidFill>
                  <a:schemeClr val="tx1">
                    <a:lumMod val="50000"/>
                    <a:lumOff val="50000"/>
                  </a:schemeClr>
                </a:solidFill>
              </a:rPr>
              <a:t>Equitable Bank launched EQ Bank January 2016.  Key product is transactional account (limited) with 3% interest, reduced to 2.5% in April 2016.</a:t>
            </a:r>
          </a:p>
        </p:txBody>
      </p:sp>
      <p:sp>
        <p:nvSpPr>
          <p:cNvPr id="7" name="Title 1">
            <a:extLst>
              <a:ext uri="{FF2B5EF4-FFF2-40B4-BE49-F238E27FC236}">
                <a16:creationId xmlns:a16="http://schemas.microsoft.com/office/drawing/2014/main" id="{FBDEF00D-8E92-0D42-B313-FE3A897010DF}"/>
              </a:ext>
            </a:extLst>
          </p:cNvPr>
          <p:cNvSpPr txBox="1">
            <a:spLocks/>
          </p:cNvSpPr>
          <p:nvPr/>
        </p:nvSpPr>
        <p:spPr>
          <a:xfrm>
            <a:off x="33528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graphicFrame>
        <p:nvGraphicFramePr>
          <p:cNvPr id="10" name="Chart 9">
            <a:extLst>
              <a:ext uri="{FF2B5EF4-FFF2-40B4-BE49-F238E27FC236}">
                <a16:creationId xmlns:a16="http://schemas.microsoft.com/office/drawing/2014/main" id="{00000000-0008-0000-0800-000039000000}"/>
              </a:ext>
            </a:extLst>
          </p:cNvPr>
          <p:cNvGraphicFramePr>
            <a:graphicFrameLocks/>
          </p:cNvGraphicFramePr>
          <p:nvPr>
            <p:extLst>
              <p:ext uri="{D42A27DB-BD31-4B8C-83A1-F6EECF244321}">
                <p14:modId xmlns:p14="http://schemas.microsoft.com/office/powerpoint/2010/main" val="7078216"/>
              </p:ext>
            </p:extLst>
          </p:nvPr>
        </p:nvGraphicFramePr>
        <p:xfrm>
          <a:off x="289689" y="1600199"/>
          <a:ext cx="4318000" cy="4633139"/>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BB76A3BA-EBA1-9641-89CC-A365CE4D9C56}"/>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3" name="Table 2">
            <a:extLst>
              <a:ext uri="{FF2B5EF4-FFF2-40B4-BE49-F238E27FC236}">
                <a16:creationId xmlns:a16="http://schemas.microsoft.com/office/drawing/2014/main" id="{15312D1C-872B-814F-A9DC-B733C9101AF5}"/>
              </a:ext>
            </a:extLst>
          </p:cNvPr>
          <p:cNvGraphicFramePr>
            <a:graphicFrameLocks noGrp="1"/>
          </p:cNvGraphicFramePr>
          <p:nvPr>
            <p:extLst>
              <p:ext uri="{D42A27DB-BD31-4B8C-83A1-F6EECF244321}">
                <p14:modId xmlns:p14="http://schemas.microsoft.com/office/powerpoint/2010/main" val="299513788"/>
              </p:ext>
            </p:extLst>
          </p:nvPr>
        </p:nvGraphicFramePr>
        <p:xfrm>
          <a:off x="4089109" y="3988885"/>
          <a:ext cx="4787900" cy="2193925"/>
        </p:xfrm>
        <a:graphic>
          <a:graphicData uri="http://schemas.openxmlformats.org/drawingml/2006/table">
            <a:tbl>
              <a:tblPr/>
              <a:tblGrid>
                <a:gridCol w="1406901">
                  <a:extLst>
                    <a:ext uri="{9D8B030D-6E8A-4147-A177-3AD203B41FA5}">
                      <a16:colId xmlns:a16="http://schemas.microsoft.com/office/drawing/2014/main" val="2510895972"/>
                    </a:ext>
                  </a:extLst>
                </a:gridCol>
                <a:gridCol w="941103">
                  <a:extLst>
                    <a:ext uri="{9D8B030D-6E8A-4147-A177-3AD203B41FA5}">
                      <a16:colId xmlns:a16="http://schemas.microsoft.com/office/drawing/2014/main" val="1414614545"/>
                    </a:ext>
                  </a:extLst>
                </a:gridCol>
                <a:gridCol w="697113">
                  <a:extLst>
                    <a:ext uri="{9D8B030D-6E8A-4147-A177-3AD203B41FA5}">
                      <a16:colId xmlns:a16="http://schemas.microsoft.com/office/drawing/2014/main" val="3921910935"/>
                    </a:ext>
                  </a:extLst>
                </a:gridCol>
                <a:gridCol w="522835">
                  <a:extLst>
                    <a:ext uri="{9D8B030D-6E8A-4147-A177-3AD203B41FA5}">
                      <a16:colId xmlns:a16="http://schemas.microsoft.com/office/drawing/2014/main" val="4073719238"/>
                    </a:ext>
                  </a:extLst>
                </a:gridCol>
                <a:gridCol w="522835">
                  <a:extLst>
                    <a:ext uri="{9D8B030D-6E8A-4147-A177-3AD203B41FA5}">
                      <a16:colId xmlns:a16="http://schemas.microsoft.com/office/drawing/2014/main" val="3718201126"/>
                    </a:ext>
                  </a:extLst>
                </a:gridCol>
                <a:gridCol w="697113">
                  <a:extLst>
                    <a:ext uri="{9D8B030D-6E8A-4147-A177-3AD203B41FA5}">
                      <a16:colId xmlns:a16="http://schemas.microsoft.com/office/drawing/2014/main" val="1368696937"/>
                    </a:ext>
                  </a:extLst>
                </a:gridCol>
              </a:tblGrid>
              <a:tr h="177800">
                <a:tc gridSpan="6">
                  <a:txBody>
                    <a:bodyPr/>
                    <a:lstStyle/>
                    <a:p>
                      <a:pPr algn="ctr" fontAlgn="ctr"/>
                      <a:r>
                        <a:rPr lang="en-US" sz="1000" b="1" i="0" u="none" strike="noStrike">
                          <a:solidFill>
                            <a:srgbClr val="000000"/>
                          </a:solidFill>
                          <a:effectLst/>
                          <a:latin typeface="Calibri" panose="020F0502020204030204" pitchFamily="34" charset="0"/>
                        </a:rPr>
                        <a:t>        Equitable Bank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0B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6342216"/>
                  </a:ext>
                </a:extLst>
              </a:tr>
              <a:tr h="177800">
                <a:tc gridSpan="6">
                  <a:txBody>
                    <a:bodyPr/>
                    <a:lstStyle/>
                    <a:p>
                      <a:pPr algn="ctr" fontAlgn="ctr"/>
                      <a:r>
                        <a:rPr lang="en-US" sz="800" b="1" i="0" u="none" strike="noStrike">
                          <a:solidFill>
                            <a:srgbClr val="000000"/>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0B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0555591"/>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6504553"/>
                  </a:ext>
                </a:extLst>
              </a:tr>
              <a:tr h="2159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81116441"/>
                  </a:ext>
                </a:extLst>
              </a:tr>
              <a:tr h="20002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3,340.9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38.5%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528.3%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2270015223"/>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11,492.0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1.90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006100"/>
                          </a:solidFill>
                          <a:effectLst/>
                          <a:latin typeface="Calibri" panose="020F0502020204030204" pitchFamily="34" charset="0"/>
                        </a:rPr>
                        <a:t>28.7%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715836783"/>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14,832.9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6100"/>
                          </a:solidFill>
                          <a:effectLst/>
                          <a:latin typeface="Calibri" panose="020F0502020204030204" pitchFamily="34" charset="0"/>
                        </a:rPr>
                        <a:t>54.6%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793552481"/>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24,202.3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1.47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69.2%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101998551"/>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58.8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0.02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solidFill>
                            <a:srgbClr val="006100"/>
                          </a:solidFill>
                          <a:effectLst/>
                          <a:latin typeface="Calibri" panose="020F0502020204030204" pitchFamily="34" charset="0"/>
                        </a:rPr>
                        <a:t>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530691819"/>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#DIV/0!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6519357"/>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24,261.1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1.07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6100"/>
                          </a:solidFill>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1" i="0" u="none" strike="noStrike">
                          <a:solidFill>
                            <a:srgbClr val="006100"/>
                          </a:solidFill>
                          <a:effectLst/>
                          <a:latin typeface="Calibri" panose="020F0502020204030204" pitchFamily="34"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1" i="0" u="none" strike="noStrike">
                          <a:solidFill>
                            <a:srgbClr val="006100"/>
                          </a:solidFill>
                          <a:effectLst/>
                          <a:latin typeface="Calibri" panose="020F0502020204030204" pitchFamily="34" charset="0"/>
                        </a:rPr>
                        <a:t>73.7%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868987285"/>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39,094.0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6100"/>
                          </a:solidFill>
                          <a:effectLst/>
                          <a:latin typeface="Calibri" panose="020F0502020204030204"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1" i="0" u="none" strike="noStrike">
                          <a:solidFill>
                            <a:srgbClr val="006100"/>
                          </a:solidFill>
                          <a:effectLst/>
                          <a:latin typeface="Calibri" panose="020F0502020204030204" pitchFamily="34" charset="0"/>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800" b="1" i="0" u="none" strike="noStrike" dirty="0">
                          <a:solidFill>
                            <a:srgbClr val="006100"/>
                          </a:solidFill>
                          <a:effectLst/>
                          <a:latin typeface="Calibri" panose="020F0502020204030204" pitchFamily="34" charset="0"/>
                        </a:rPr>
                        <a:t>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356587069"/>
                  </a:ext>
                </a:extLst>
              </a:tr>
            </a:tbl>
          </a:graphicData>
        </a:graphic>
      </p:graphicFrame>
      <p:graphicFrame>
        <p:nvGraphicFramePr>
          <p:cNvPr id="14" name="Chart 13">
            <a:extLst>
              <a:ext uri="{FF2B5EF4-FFF2-40B4-BE49-F238E27FC236}">
                <a16:creationId xmlns:a16="http://schemas.microsoft.com/office/drawing/2014/main" id="{00000000-0008-0000-0800-000039000000}"/>
              </a:ext>
            </a:extLst>
          </p:cNvPr>
          <p:cNvGraphicFramePr>
            <a:graphicFrameLocks/>
          </p:cNvGraphicFramePr>
          <p:nvPr>
            <p:extLst>
              <p:ext uri="{D42A27DB-BD31-4B8C-83A1-F6EECF244321}">
                <p14:modId xmlns:p14="http://schemas.microsoft.com/office/powerpoint/2010/main" val="1818103876"/>
              </p:ext>
            </p:extLst>
          </p:nvPr>
        </p:nvGraphicFramePr>
        <p:xfrm>
          <a:off x="96778" y="1679352"/>
          <a:ext cx="3799420" cy="45296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404727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276600" y="-76200"/>
            <a:ext cx="3733800" cy="1600200"/>
          </a:xfrm>
        </p:spPr>
        <p:txBody>
          <a:bodyPr/>
          <a:lstStyle/>
          <a:p>
            <a:r>
              <a:rPr lang="en-CA" dirty="0"/>
              <a:t>Press Releases:</a:t>
            </a:r>
          </a:p>
        </p:txBody>
      </p:sp>
      <p:sp>
        <p:nvSpPr>
          <p:cNvPr id="9" name="Content Placeholder 8"/>
          <p:cNvSpPr>
            <a:spLocks noGrp="1"/>
          </p:cNvSpPr>
          <p:nvPr>
            <p:ph idx="1"/>
          </p:nvPr>
        </p:nvSpPr>
        <p:spPr>
          <a:xfrm>
            <a:off x="838200" y="1749552"/>
            <a:ext cx="7571163" cy="4495800"/>
          </a:xfrm>
        </p:spPr>
        <p:txBody>
          <a:bodyPr>
            <a:normAutofit fontScale="92500"/>
          </a:bodyPr>
          <a:lstStyle/>
          <a:p>
            <a:pPr>
              <a:buFont typeface="Wingdings" charset="2"/>
              <a:buChar char="§"/>
            </a:pPr>
            <a:endParaRPr lang="en-US" sz="1000" b="0" dirty="0">
              <a:latin typeface="Verdana" panose="020B0604030504040204" pitchFamily="34" charset="0"/>
              <a:ea typeface="Verdana" panose="020B0604030504040204" pitchFamily="34" charset="0"/>
              <a:cs typeface="Verdana" panose="020B0604030504040204" pitchFamily="34" charset="0"/>
            </a:endParaRPr>
          </a:p>
          <a:p>
            <a:pPr>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Feb. 6, 2020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Today, EQ Bank, the digital platform offered by Equitable Bank (TSX: EQB and EQB.PR.C), Canada's Challenger Bank™, announces the addition of 15 new currencies to bolster its recently launched EQ Bank international transfer service powered by TransferWise. The groundbreaking service allows EQ Bank customers to send fully transparent and remarkably fast international money transfers that are up to 8x cheaper1 than other banks in Canada, with the ease of using their EQ Bank Savings Plus Account. </a:t>
            </a:r>
          </a:p>
          <a:p>
            <a:pPr>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Jan. 14, 2020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Today, Equitable Bank, Canada's Challenger Bank™, a wholly owned subsidiary of Equitable Group Inc. (TSX: EQB and EQB.PR.C) announced the launch of a new reverse mortgage closing process.</a:t>
            </a:r>
          </a:p>
          <a:p>
            <a:pPr marL="0" indent="0">
              <a:buNone/>
            </a:pP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The result is a far more efficient process that maintains the integrity clients expect, but at a fraction of the</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cost and time. Borrowers will no longer need to retain two lawyers to close an Equitable Bank Reverse</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Mortgage. In this new process, clients in Alberta, British Columbia and Ontario can have Equitable Bank work </a:t>
            </a:r>
            <a:b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directly with their independent lawyer to verify identification, register and fund the mortgage.</a:t>
            </a:r>
          </a:p>
          <a:p>
            <a:pPr>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Nov. 21,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Today, EQ Bank, the digital arm of Canada's Challenger Bank™ Equitable Bank (TSX: EQB and EQB.PR.C), announced it has moved its entire core banking system to the cloud, making it the first bank in Canada to be fully hosted in state-of-the-art public cloud architecture. </a:t>
            </a:r>
          </a:p>
          <a:p>
            <a:pPr>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May 27, 2019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Equitable Bank ("Canada's Challenger Bank™"), the wholly owned subsidiary of Equitable Group Inc. (TSX: EQB and EQB.PR.C) today announced the launch of the Equitable Bank Reverse Mortgage in Quebec Today's launch means consumers aged 55+ in four provinces (Quebec, Alberta, British Columbia and Ontario) can now access a significant portion of the equity in their homes to fund their desired lifestyles in, or approaching, retirement.</a:t>
            </a:r>
          </a:p>
          <a:p>
            <a:pPr>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Jan. 16, 2018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Equitable Bank, a subsidiary of Equitable Group Inc. (TSX: EQB and EQB.PR.C), announced today the launch of its Path Home Plan, an equity release solution that gives Canadian homeowners, aged 55 and over, a new option to unlock the equity in their homes. With continued retirement income uncertainty amongst a growing population of aging Canadians, the Path Home Plan provides a solution to maintain their financial security. Equitable Bank's Path Home Plan will initially be available to homeowners in Alberta, British Columbia and Ontario through mortgage brokers.</a:t>
            </a:r>
          </a:p>
          <a:p>
            <a:pPr>
              <a:buFont typeface="Wingdings" charset="2"/>
              <a:buChar char="§"/>
            </a:pP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Jan. 14, 2016 </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Equitable Bank, a subsidiary of Equitable Group Inc. (</a:t>
            </a:r>
            <a:r>
              <a:rPr lang="en-US" sz="1000" b="0" i="1" dirty="0">
                <a:solidFill>
                  <a:schemeClr val="tx1"/>
                </a:solidFill>
                <a:latin typeface="Verdana" panose="020B0604030504040204" pitchFamily="34" charset="0"/>
                <a:ea typeface="Verdana" panose="020B0604030504040204" pitchFamily="34" charset="0"/>
                <a:cs typeface="Verdana" panose="020B0604030504040204" pitchFamily="34" charset="0"/>
              </a:rPr>
              <a:t>TSX: EQB and EQB.PR.C</a:t>
            </a:r>
            <a:r>
              <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rPr>
              <a:t>), today announced the launch of EQ Bank, a new completely digital way of banking.  EQ Bank offers a seamless online and mobile banking experience, and will help Canadians reach their savings goals faster.  EQ Bank's first product, the EQ Bank Savings Plus Account, allows customers to pay bills, transfer money to friends and family, and also earn a competitive interest rate – all from one account.</a:t>
            </a:r>
          </a:p>
        </p:txBody>
      </p:sp>
      <p:sp>
        <p:nvSpPr>
          <p:cNvPr id="5" name="Slide Number Placeholder 4"/>
          <p:cNvSpPr>
            <a:spLocks noGrp="1"/>
          </p:cNvSpPr>
          <p:nvPr>
            <p:ph type="sldNum" sz="quarter" idx="12"/>
          </p:nvPr>
        </p:nvSpPr>
        <p:spPr/>
        <p:txBody>
          <a:bodyPr/>
          <a:lstStyle/>
          <a:p>
            <a:pPr>
              <a:defRPr/>
            </a:pPr>
            <a:fld id="{CEA8465A-EA94-4FE2-B137-FBCA3708F314}" type="slidenum">
              <a:rPr lang="en-US" smtClean="0"/>
              <a:pPr>
                <a:defRPr/>
              </a:pPr>
              <a:t>96</a:t>
            </a:fld>
            <a:endParaRPr lang="en-US" dirty="0"/>
          </a:p>
        </p:txBody>
      </p:sp>
      <p:sp>
        <p:nvSpPr>
          <p:cNvPr id="10" name="TextBox 9">
            <a:hlinkClick r:id="rId3"/>
          </p:cNvPr>
          <p:cNvSpPr txBox="1"/>
          <p:nvPr/>
        </p:nvSpPr>
        <p:spPr>
          <a:xfrm>
            <a:off x="7467600" y="6444476"/>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3"/>
              </a:rPr>
              <a:t>Press</a:t>
            </a:r>
            <a:endParaRPr lang="en-US" b="0" dirty="0">
              <a:ln>
                <a:solidFill>
                  <a:schemeClr val="bg1"/>
                </a:solidFill>
              </a:ln>
              <a:solidFill>
                <a:schemeClr val="tx1"/>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850751"/>
            <a:ext cx="2057400" cy="597049"/>
          </a:xfrm>
          <a:prstGeom prst="rect">
            <a:avLst/>
          </a:prstGeom>
          <a:ln>
            <a:solidFill>
              <a:schemeClr val="tx1">
                <a:lumMod val="50000"/>
                <a:lumOff val="50000"/>
              </a:schemeClr>
            </a:solidFill>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D7E23C93-F777-454B-86FA-28B0BD1570E7}"/>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2" name="Rectangle 11">
            <a:extLst>
              <a:ext uri="{FF2B5EF4-FFF2-40B4-BE49-F238E27FC236}">
                <a16:creationId xmlns:a16="http://schemas.microsoft.com/office/drawing/2014/main" id="{8DDB4843-4F91-864B-A629-D26829883679}"/>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0919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12895CB1-14BC-4FE0-99C1-690DFDDC26D8}" type="slidenum">
              <a:rPr lang="en-US" smtClean="0"/>
              <a:pPr>
                <a:defRPr/>
              </a:pPr>
              <a:t>97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14400"/>
            <a:ext cx="2209800" cy="580180"/>
          </a:xfrm>
          <a:prstGeom prst="rect">
            <a:avLst/>
          </a:prstGeom>
          <a:effectLst>
            <a:outerShdw blurRad="76200" dist="38100" dir="2700000" algn="tl" rotWithShape="0">
              <a:prstClr val="black">
                <a:alpha val="40000"/>
              </a:prstClr>
            </a:outerShdw>
          </a:effectLst>
        </p:spPr>
      </p:pic>
      <p:sp>
        <p:nvSpPr>
          <p:cNvPr id="9" name="TextBox 8">
            <a:extLst>
              <a:ext uri="{FF2B5EF4-FFF2-40B4-BE49-F238E27FC236}">
                <a16:creationId xmlns:a16="http://schemas.microsoft.com/office/drawing/2014/main" id="{E7A48821-9282-3B40-8230-FA76D2BD3ABA}"/>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2" name="TextBox 1">
            <a:extLst>
              <a:ext uri="{FF2B5EF4-FFF2-40B4-BE49-F238E27FC236}">
                <a16:creationId xmlns:a16="http://schemas.microsoft.com/office/drawing/2014/main" id="{272E881A-CBE7-3C45-9FF7-C73A5BAA60B3}"/>
              </a:ext>
            </a:extLst>
          </p:cNvPr>
          <p:cNvSpPr txBox="1"/>
          <p:nvPr/>
        </p:nvSpPr>
        <p:spPr>
          <a:xfrm>
            <a:off x="4995041" y="1113027"/>
            <a:ext cx="4076053" cy="3016210"/>
          </a:xfrm>
          <a:prstGeom prst="rect">
            <a:avLst/>
          </a:prstGeom>
          <a:solidFill>
            <a:schemeClr val="bg1"/>
          </a:solidFill>
        </p:spPr>
        <p:txBody>
          <a:bodyPr wrap="square" rtlCol="0">
            <a:spAutoFit/>
          </a:bodyPr>
          <a:lstStyle/>
          <a:p>
            <a:r>
              <a:rPr lang="en-US" sz="1000" b="1" dirty="0"/>
              <a:t>About Us – Website Jan 2020</a:t>
            </a:r>
          </a:p>
          <a:p>
            <a:r>
              <a:rPr lang="en-US" sz="1000" dirty="0"/>
              <a:t>Manulife Bank was Canada’s first branchless bank, back 25 years ago</a:t>
            </a:r>
          </a:p>
          <a:p>
            <a:r>
              <a:rPr lang="en-US" sz="1000" b="1" dirty="0"/>
              <a:t>Leading the evolution of digital banking </a:t>
            </a:r>
          </a:p>
          <a:p>
            <a:pPr marL="171450" indent="-171450">
              <a:buFont typeface="Arial" panose="020B0604020202020204" pitchFamily="34" charset="0"/>
              <a:buChar char="•"/>
            </a:pPr>
            <a:r>
              <a:rPr lang="en-US" sz="1000" dirty="0"/>
              <a:t>Banking today is about instant access,  In a fast-paced world, you need your bank to keep up.  We’re not just keeping up – we’re comfortably ahead of the curve.</a:t>
            </a:r>
          </a:p>
          <a:p>
            <a:pPr marL="171450" indent="-171450">
              <a:buFont typeface="Arial" panose="020B0604020202020204" pitchFamily="34" charset="0"/>
              <a:buChar char="•"/>
            </a:pPr>
            <a:r>
              <a:rPr lang="en-US" sz="1000" dirty="0"/>
              <a:t>With our </a:t>
            </a:r>
            <a:r>
              <a:rPr lang="en-US" sz="1000" dirty="0">
                <a:hlinkClick r:id="rId4"/>
              </a:rPr>
              <a:t>mobile banking app</a:t>
            </a:r>
            <a:r>
              <a:rPr lang="en-US" sz="1000" dirty="0"/>
              <a:t> and </a:t>
            </a:r>
            <a:r>
              <a:rPr lang="en-US" sz="1000" dirty="0">
                <a:hlinkClick r:id="rId5"/>
              </a:rPr>
              <a:t>online banking</a:t>
            </a:r>
            <a:r>
              <a:rPr lang="en-US" sz="1000" dirty="0"/>
              <a:t>, we make your banking fast and easy so you can focus on more important things. And, when you want to talk instead of tapping or clicking, our customer support </a:t>
            </a:r>
            <a:r>
              <a:rPr lang="en-US" sz="1000" dirty="0" err="1"/>
              <a:t>centre</a:t>
            </a:r>
            <a:r>
              <a:rPr lang="en-US" sz="1000" dirty="0"/>
              <a:t> is open 365 days a year.</a:t>
            </a:r>
          </a:p>
          <a:p>
            <a:r>
              <a:rPr lang="en-US" sz="1000" b="1" dirty="0"/>
              <a:t>Partnering with advisors to get the right products in your hands </a:t>
            </a:r>
          </a:p>
          <a:p>
            <a:pPr marL="171450" indent="-171450">
              <a:buFont typeface="Arial" panose="020B0604020202020204" pitchFamily="34" charset="0"/>
              <a:buChar char="•"/>
            </a:pPr>
            <a:r>
              <a:rPr lang="en-US" sz="1000" dirty="0"/>
              <a:t>Manulife Bank partners with financial advisors providing our products to you through them.  Your advisor knows you, understands your specific needs, and can guide you towards an appropriate mix of banking solutions. </a:t>
            </a:r>
          </a:p>
          <a:p>
            <a:endParaRPr lang="en-US" sz="1000" b="1" dirty="0"/>
          </a:p>
        </p:txBody>
      </p:sp>
      <p:graphicFrame>
        <p:nvGraphicFramePr>
          <p:cNvPr id="8" name="Chart 7">
            <a:extLst>
              <a:ext uri="{FF2B5EF4-FFF2-40B4-BE49-F238E27FC236}">
                <a16:creationId xmlns:a16="http://schemas.microsoft.com/office/drawing/2014/main" id="{00000000-0008-0000-0500-000026000000}"/>
              </a:ext>
            </a:extLst>
          </p:cNvPr>
          <p:cNvGraphicFramePr>
            <a:graphicFrameLocks/>
          </p:cNvGraphicFramePr>
          <p:nvPr>
            <p:extLst>
              <p:ext uri="{D42A27DB-BD31-4B8C-83A1-F6EECF244321}">
                <p14:modId xmlns:p14="http://schemas.microsoft.com/office/powerpoint/2010/main" val="4215444565"/>
              </p:ext>
            </p:extLst>
          </p:nvPr>
        </p:nvGraphicFramePr>
        <p:xfrm>
          <a:off x="57150" y="1683099"/>
          <a:ext cx="3924300" cy="44323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Picture 2">
            <a:extLst>
              <a:ext uri="{FF2B5EF4-FFF2-40B4-BE49-F238E27FC236}">
                <a16:creationId xmlns:a16="http://schemas.microsoft.com/office/drawing/2014/main" id="{D41CA8D7-CBC4-405C-BAB1-65BFB1BEBF61}"/>
              </a:ext>
            </a:extLst>
          </p:cNvPr>
          <p:cNvPicPr>
            <a:picLocks noChangeAspect="1"/>
          </p:cNvPicPr>
          <p:nvPr/>
        </p:nvPicPr>
        <p:blipFill>
          <a:blip r:embed="rId7"/>
          <a:stretch>
            <a:fillRect/>
          </a:stretch>
        </p:blipFill>
        <p:spPr>
          <a:xfrm>
            <a:off x="4366260" y="4008923"/>
            <a:ext cx="4549140" cy="2164080"/>
          </a:xfrm>
          <a:prstGeom prst="rect">
            <a:avLst/>
          </a:prstGeom>
        </p:spPr>
      </p:pic>
    </p:spTree>
    <p:extLst>
      <p:ext uri="{BB962C8B-B14F-4D97-AF65-F5344CB8AC3E}">
        <p14:creationId xmlns:p14="http://schemas.microsoft.com/office/powerpoint/2010/main" val="250268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2895CB1-14BC-4FE0-99C1-690DFDDC26D8}" type="slidenum">
              <a:rPr lang="en-US" smtClean="0"/>
              <a:pPr>
                <a:defRPr/>
              </a:pPr>
              <a:t>98</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14400"/>
            <a:ext cx="2209800" cy="580180"/>
          </a:xfrm>
          <a:prstGeom prst="rect">
            <a:avLst/>
          </a:prstGeom>
          <a:effectLst>
            <a:outerShdw blurRad="76200" dist="38100" dir="2700000" algn="tl" rotWithShape="0">
              <a:prstClr val="black">
                <a:alpha val="40000"/>
              </a:prstClr>
            </a:outerShdw>
          </a:effectLst>
        </p:spPr>
      </p:pic>
      <p:sp>
        <p:nvSpPr>
          <p:cNvPr id="12" name="Title 1">
            <a:extLst>
              <a:ext uri="{FF2B5EF4-FFF2-40B4-BE49-F238E27FC236}">
                <a16:creationId xmlns:a16="http://schemas.microsoft.com/office/drawing/2014/main" id="{E568A484-DCDE-A549-9D77-CFC83478B2F2}"/>
              </a:ext>
            </a:extLst>
          </p:cNvPr>
          <p:cNvSpPr txBox="1">
            <a:spLocks/>
          </p:cNvSpPr>
          <p:nvPr/>
        </p:nvSpPr>
        <p:spPr>
          <a:xfrm>
            <a:off x="3352800" y="328612"/>
            <a:ext cx="6629400" cy="160020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0"/>
              </a:spcBef>
              <a:buFont typeface="Arial"/>
              <a:buNone/>
              <a:defRPr sz="2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en-CA" dirty="0"/>
              <a:t>5 Year Share of Market Trends</a:t>
            </a:r>
            <a:br>
              <a:rPr lang="en-CA" dirty="0"/>
            </a:br>
            <a:endParaRPr lang="en-US" dirty="0"/>
          </a:p>
        </p:txBody>
      </p:sp>
      <p:sp>
        <p:nvSpPr>
          <p:cNvPr id="14" name="TextBox 13">
            <a:extLst>
              <a:ext uri="{FF2B5EF4-FFF2-40B4-BE49-F238E27FC236}">
                <a16:creationId xmlns:a16="http://schemas.microsoft.com/office/drawing/2014/main" id="{53224D74-6604-8E4B-AE4A-807D701969BC}"/>
              </a:ext>
            </a:extLst>
          </p:cNvPr>
          <p:cNvSpPr txBox="1">
            <a:spLocks noChangeArrowheads="1"/>
          </p:cNvSpPr>
          <p:nvPr/>
        </p:nvSpPr>
        <p:spPr bwMode="auto">
          <a:xfrm>
            <a:off x="7086600" y="228600"/>
            <a:ext cx="1614545" cy="276999"/>
          </a:xfrm>
          <a:prstGeom prst="rect">
            <a:avLst/>
          </a:prstGeom>
          <a:noFill/>
          <a:ln w="9525">
            <a:noFill/>
            <a:miter lim="800000"/>
            <a:headEnd/>
            <a:tailEnd/>
          </a:ln>
        </p:spPr>
        <p:txBody>
          <a:bodyPr wrap="none">
            <a:spAutoFit/>
          </a:bodyPr>
          <a:lstStyle/>
          <a:p>
            <a:pPr algn="ctr" eaLnBrk="0" hangingPunct="0"/>
            <a:r>
              <a:rPr lang="en-CA" dirty="0">
                <a:solidFill>
                  <a:srgbClr val="7F7F7F"/>
                </a:solidFill>
              </a:rPr>
              <a:t>Updated Quarterly</a:t>
            </a:r>
          </a:p>
        </p:txBody>
      </p:sp>
      <p:graphicFrame>
        <p:nvGraphicFramePr>
          <p:cNvPr id="8" name="Chart 7">
            <a:extLst>
              <a:ext uri="{FF2B5EF4-FFF2-40B4-BE49-F238E27FC236}">
                <a16:creationId xmlns:a16="http://schemas.microsoft.com/office/drawing/2014/main" id="{00000000-0008-0000-0800-000036000000}"/>
              </a:ext>
            </a:extLst>
          </p:cNvPr>
          <p:cNvGraphicFramePr>
            <a:graphicFrameLocks/>
          </p:cNvGraphicFramePr>
          <p:nvPr>
            <p:extLst>
              <p:ext uri="{D42A27DB-BD31-4B8C-83A1-F6EECF244321}">
                <p14:modId xmlns:p14="http://schemas.microsoft.com/office/powerpoint/2010/main" val="717413541"/>
              </p:ext>
            </p:extLst>
          </p:nvPr>
        </p:nvGraphicFramePr>
        <p:xfrm>
          <a:off x="-3243" y="1713869"/>
          <a:ext cx="4257744" cy="4529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a:extLst>
              <a:ext uri="{FF2B5EF4-FFF2-40B4-BE49-F238E27FC236}">
                <a16:creationId xmlns:a16="http://schemas.microsoft.com/office/drawing/2014/main" id="{8F7AD63A-06E0-3D48-BB58-48A9B939FC0F}"/>
              </a:ext>
            </a:extLst>
          </p:cNvPr>
          <p:cNvGraphicFramePr>
            <a:graphicFrameLocks noGrp="1"/>
          </p:cNvGraphicFramePr>
          <p:nvPr>
            <p:extLst>
              <p:ext uri="{D42A27DB-BD31-4B8C-83A1-F6EECF244321}">
                <p14:modId xmlns:p14="http://schemas.microsoft.com/office/powerpoint/2010/main" val="2082391375"/>
              </p:ext>
            </p:extLst>
          </p:nvPr>
        </p:nvGraphicFramePr>
        <p:xfrm>
          <a:off x="4191000" y="4015991"/>
          <a:ext cx="4787900" cy="2174875"/>
        </p:xfrm>
        <a:graphic>
          <a:graphicData uri="http://schemas.openxmlformats.org/drawingml/2006/table">
            <a:tbl>
              <a:tblPr/>
              <a:tblGrid>
                <a:gridCol w="1406901">
                  <a:extLst>
                    <a:ext uri="{9D8B030D-6E8A-4147-A177-3AD203B41FA5}">
                      <a16:colId xmlns:a16="http://schemas.microsoft.com/office/drawing/2014/main" val="2075123940"/>
                    </a:ext>
                  </a:extLst>
                </a:gridCol>
                <a:gridCol w="941103">
                  <a:extLst>
                    <a:ext uri="{9D8B030D-6E8A-4147-A177-3AD203B41FA5}">
                      <a16:colId xmlns:a16="http://schemas.microsoft.com/office/drawing/2014/main" val="2495883881"/>
                    </a:ext>
                  </a:extLst>
                </a:gridCol>
                <a:gridCol w="697113">
                  <a:extLst>
                    <a:ext uri="{9D8B030D-6E8A-4147-A177-3AD203B41FA5}">
                      <a16:colId xmlns:a16="http://schemas.microsoft.com/office/drawing/2014/main" val="3393218715"/>
                    </a:ext>
                  </a:extLst>
                </a:gridCol>
                <a:gridCol w="522835">
                  <a:extLst>
                    <a:ext uri="{9D8B030D-6E8A-4147-A177-3AD203B41FA5}">
                      <a16:colId xmlns:a16="http://schemas.microsoft.com/office/drawing/2014/main" val="1176183503"/>
                    </a:ext>
                  </a:extLst>
                </a:gridCol>
                <a:gridCol w="522835">
                  <a:extLst>
                    <a:ext uri="{9D8B030D-6E8A-4147-A177-3AD203B41FA5}">
                      <a16:colId xmlns:a16="http://schemas.microsoft.com/office/drawing/2014/main" val="780106422"/>
                    </a:ext>
                  </a:extLst>
                </a:gridCol>
                <a:gridCol w="697113">
                  <a:extLst>
                    <a:ext uri="{9D8B030D-6E8A-4147-A177-3AD203B41FA5}">
                      <a16:colId xmlns:a16="http://schemas.microsoft.com/office/drawing/2014/main" val="3704319726"/>
                    </a:ext>
                  </a:extLst>
                </a:gridCol>
              </a:tblGrid>
              <a:tr h="177800">
                <a:tc gridSpan="6">
                  <a:txBody>
                    <a:bodyPr/>
                    <a:lstStyle/>
                    <a:p>
                      <a:pPr algn="ctr" fontAlgn="ctr"/>
                      <a:r>
                        <a:rPr lang="en-US" sz="1000" b="1" i="0" u="none" strike="noStrike">
                          <a:solidFill>
                            <a:srgbClr val="FFFFFF"/>
                          </a:solidFill>
                          <a:effectLst/>
                          <a:latin typeface="Calibri" panose="020F0502020204030204" pitchFamily="34" charset="0"/>
                        </a:rPr>
                        <a:t>        Manulife Bank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177E3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8271186"/>
                  </a:ext>
                </a:extLst>
              </a:tr>
              <a:tr h="177800">
                <a:tc gridSpan="6">
                  <a:txBody>
                    <a:bodyPr/>
                    <a:lstStyle/>
                    <a:p>
                      <a:pPr algn="ctr" fontAlgn="ctr"/>
                      <a:r>
                        <a:rPr lang="en-US" sz="800" b="1" i="0" u="none" strike="noStrike">
                          <a:solidFill>
                            <a:srgbClr val="FFFFFF"/>
                          </a:solidFill>
                          <a:effectLst/>
                          <a:latin typeface="Calibri" panose="020F0502020204030204" pitchFamily="34" charset="0"/>
                        </a:rPr>
                        <a:t>          Personal Share Summary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77E3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8321753"/>
                  </a:ext>
                </a:extLst>
              </a:tr>
              <a:tr h="17780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n-US" sz="800" b="1" i="0" u="none" strike="noStrike">
                          <a:effectLst/>
                          <a:latin typeface="Calibri" panose="020F0502020204030204" pitchFamily="34" charset="0"/>
                        </a:rPr>
                        <a:t> January 2020              $MM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 January 2020 % Share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3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12 Month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800" b="1" i="0" u="none" strike="noStrike">
                          <a:effectLst/>
                          <a:latin typeface="Calibri" panose="020F0502020204030204" pitchFamily="34" charset="0"/>
                        </a:rPr>
                        <a:t>60 Mo % Change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94822758"/>
                  </a:ext>
                </a:extLst>
              </a:tr>
              <a:tr h="196850">
                <a:tc>
                  <a:txBody>
                    <a:bodyPr/>
                    <a:lstStyle/>
                    <a:p>
                      <a:pPr algn="l" fontAlgn="ctr"/>
                      <a:r>
                        <a:rPr lang="en-US" sz="800" b="1" i="0" u="none" strike="noStrike">
                          <a:effectLst/>
                          <a:latin typeface="Calibri" panose="020F0502020204030204" pitchFamily="34" charset="0"/>
                        </a:rPr>
                        <a:t> </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96526941"/>
                  </a:ext>
                </a:extLst>
              </a:tr>
              <a:tr h="200025">
                <a:tc>
                  <a:txBody>
                    <a:bodyPr/>
                    <a:lstStyle/>
                    <a:p>
                      <a:pPr algn="l" fontAlgn="ctr"/>
                      <a:r>
                        <a:rPr lang="en-US" sz="800" b="0" i="0" u="none" strike="noStrike">
                          <a:effectLst/>
                          <a:latin typeface="Calibri" panose="020F0502020204030204" pitchFamily="34" charset="0"/>
                        </a:rPr>
                        <a:t>Demand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10,533.7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1.25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ctr"/>
                      <a:r>
                        <a:rPr lang="en-US" sz="800" b="0" i="0" u="none" strike="noStrike">
                          <a:solidFill>
                            <a:srgbClr val="006100"/>
                          </a:solidFill>
                          <a:effectLst/>
                          <a:latin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ctr"/>
                      <a:r>
                        <a:rPr lang="en-US" sz="800" b="0" i="0" u="none" strike="noStrike">
                          <a:effectLs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552494203"/>
                  </a:ext>
                </a:extLst>
              </a:tr>
              <a:tr h="177800">
                <a:tc>
                  <a:txBody>
                    <a:bodyPr/>
                    <a:lstStyle/>
                    <a:p>
                      <a:pPr algn="l" fontAlgn="ctr"/>
                      <a:r>
                        <a:rPr lang="en-US" sz="800" b="0" i="0" u="none" strike="noStrike">
                          <a:effectLst/>
                          <a:latin typeface="Calibri" panose="020F0502020204030204" pitchFamily="34" charset="0"/>
                        </a:rPr>
                        <a:t>Term</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4,161.6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0.69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-36.7%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671947737"/>
                  </a:ext>
                </a:extLst>
              </a:tr>
              <a:tr h="177800">
                <a:tc>
                  <a:txBody>
                    <a:bodyPr/>
                    <a:lstStyle/>
                    <a:p>
                      <a:pPr algn="l" fontAlgn="ctr"/>
                      <a:r>
                        <a:rPr lang="en-US" sz="800" b="1" i="0" u="none" strike="noStrike">
                          <a:effectLst/>
                          <a:latin typeface="Calibri" panose="020F0502020204030204" pitchFamily="34" charset="0"/>
                        </a:rPr>
                        <a:t>Total Deposits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14,695.3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1.01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effectLst/>
                          <a:latin typeface="Calibri" panose="020F0502020204030204" pitchFamily="34" charset="0"/>
                        </a:rPr>
                        <a:t>-0.6%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539777310"/>
                  </a:ext>
                </a:extLst>
              </a:tr>
              <a:tr h="177800">
                <a:tc>
                  <a:txBody>
                    <a:bodyPr/>
                    <a:lstStyle/>
                    <a:p>
                      <a:pPr algn="l" fontAlgn="ctr"/>
                      <a:r>
                        <a:rPr lang="en-US" sz="800" b="0" i="0" u="none" strike="noStrike">
                          <a:effectLst/>
                          <a:latin typeface="Calibri" panose="020F0502020204030204" pitchFamily="34" charset="0"/>
                        </a:rPr>
                        <a:t>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3,304.7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                  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800" b="0" i="0" u="none" strike="noStrike">
                          <a:solidFill>
                            <a:srgbClr val="006100"/>
                          </a:solidFill>
                          <a:effectLst/>
                          <a:latin typeface="Calibri" panose="020F0502020204030204" pitchFamily="34" charset="0"/>
                        </a:rPr>
                        <a:t>37.1%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extLst>
                  <a:ext uri="{0D108BD9-81ED-4DB2-BD59-A6C34878D82A}">
                    <a16:rowId xmlns:a16="http://schemas.microsoft.com/office/drawing/2014/main" val="3730885398"/>
                  </a:ext>
                </a:extLst>
              </a:tr>
              <a:tr h="177800">
                <a:tc>
                  <a:txBody>
                    <a:bodyPr/>
                    <a:lstStyle/>
                    <a:p>
                      <a:pPr algn="l" fontAlgn="ctr"/>
                      <a:r>
                        <a:rPr lang="en-US" sz="800" b="0" i="0" u="none" strike="noStrike">
                          <a:effectLst/>
                          <a:latin typeface="Calibri" panose="020F0502020204030204" pitchFamily="34" charset="0"/>
                        </a:rPr>
                        <a:t>Real Estate Secured Pers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16,764.4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                  6.71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7CE"/>
                    </a:solidFill>
                  </a:tcPr>
                </a:tc>
                <a:extLst>
                  <a:ext uri="{0D108BD9-81ED-4DB2-BD59-A6C34878D82A}">
                    <a16:rowId xmlns:a16="http://schemas.microsoft.com/office/drawing/2014/main" val="1080041298"/>
                  </a:ext>
                </a:extLst>
              </a:tr>
              <a:tr h="177800">
                <a:tc>
                  <a:txBody>
                    <a:bodyPr/>
                    <a:lstStyle/>
                    <a:p>
                      <a:pPr algn="l" fontAlgn="ctr"/>
                      <a:r>
                        <a:rPr lang="en-US" sz="800" b="0" i="0" u="none" strike="noStrike">
                          <a:effectLst/>
                          <a:latin typeface="Calibri" panose="020F0502020204030204" pitchFamily="34" charset="0"/>
                        </a:rPr>
                        <a:t>Other Personal Loans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1,452.2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                  0.52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Calibri" panose="020F0502020204030204" pitchFamily="34" charset="0"/>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9C0006"/>
                          </a:solidFill>
                          <a:effectLst/>
                          <a:latin typeface="Calibri" panose="020F0502020204030204" pitchFamily="34" charset="0"/>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0" i="0" u="none" strike="noStrike">
                          <a:solidFill>
                            <a:srgbClr val="9C0006"/>
                          </a:solidFill>
                          <a:effectLst/>
                          <a:latin typeface="Calibri" panose="020F0502020204030204" pitchFamily="34" charset="0"/>
                        </a:rPr>
                        <a:t>-16.5%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74414951"/>
                  </a:ext>
                </a:extLst>
              </a:tr>
              <a:tr h="177800">
                <a:tc>
                  <a:txBody>
                    <a:bodyPr/>
                    <a:lstStyle/>
                    <a:p>
                      <a:pPr algn="l" fontAlgn="ctr"/>
                      <a:r>
                        <a:rPr lang="en-US" sz="800" b="1" i="0" u="none" strike="noStrike">
                          <a:effectLst/>
                          <a:latin typeface="Calibri" panose="020F0502020204030204" pitchFamily="34" charset="0"/>
                        </a:rPr>
                        <a:t>  Total Loans and Mortgages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21,521.2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98322836"/>
                  </a:ext>
                </a:extLst>
              </a:tr>
              <a:tr h="177800">
                <a:tc>
                  <a:txBody>
                    <a:bodyPr/>
                    <a:lstStyle/>
                    <a:p>
                      <a:pPr algn="l" fontAlgn="ctr"/>
                      <a:r>
                        <a:rPr lang="en-US" sz="800" b="1" i="0" u="none" strike="noStrike">
                          <a:effectLst/>
                          <a:latin typeface="Calibri" panose="020F0502020204030204" pitchFamily="34" charset="0"/>
                        </a:rPr>
                        <a:t>Total Funds</a:t>
                      </a:r>
                    </a:p>
                  </a:txBody>
                  <a:tcPr marL="85725"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36,216.5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Calibri" panose="020F0502020204030204" pitchFamily="34" charset="0"/>
                        </a:rPr>
                        <a:t>                  0.97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9C0006"/>
                          </a:solidFill>
                          <a:effectLst/>
                          <a:latin typeface="Calibri" panose="020F0502020204030204"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800" b="1" i="0" u="none" strike="noStrike">
                          <a:effectLst/>
                          <a:latin typeface="Calibri" panose="020F050202020403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9C0006"/>
                          </a:solidFill>
                          <a:effectLst/>
                          <a:latin typeface="Calibri" panose="020F0502020204030204" pitchFamily="34" charset="0"/>
                        </a:rPr>
                        <a:t>-13.1%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221340377"/>
                  </a:ext>
                </a:extLst>
              </a:tr>
            </a:tbl>
          </a:graphicData>
        </a:graphic>
      </p:graphicFrame>
    </p:spTree>
    <p:extLst>
      <p:ext uri="{BB962C8B-B14F-4D97-AF65-F5344CB8AC3E}">
        <p14:creationId xmlns:p14="http://schemas.microsoft.com/office/powerpoint/2010/main" val="21345403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276600" y="0"/>
            <a:ext cx="3733800" cy="1600200"/>
          </a:xfrm>
        </p:spPr>
        <p:txBody>
          <a:bodyPr/>
          <a:lstStyle/>
          <a:p>
            <a:r>
              <a:rPr lang="en-CA" dirty="0"/>
              <a:t>Press Releases:</a:t>
            </a:r>
          </a:p>
        </p:txBody>
      </p:sp>
      <p:sp>
        <p:nvSpPr>
          <p:cNvPr id="9" name="Content Placeholder 8"/>
          <p:cNvSpPr>
            <a:spLocks noGrp="1"/>
          </p:cNvSpPr>
          <p:nvPr>
            <p:ph idx="1"/>
          </p:nvPr>
        </p:nvSpPr>
        <p:spPr>
          <a:xfrm>
            <a:off x="838200" y="1749552"/>
            <a:ext cx="7571163" cy="4495800"/>
          </a:xfrm>
        </p:spPr>
        <p:txBody>
          <a:bodyPr>
            <a:noAutofit/>
          </a:bodyPr>
          <a:lstStyle/>
          <a:p>
            <a:pPr>
              <a:lnSpc>
                <a:spcPct val="110000"/>
              </a:lnSpc>
              <a:buFont typeface="Wingdings" charset="2"/>
              <a:buChar char="§"/>
            </a:pPr>
            <a:endParaRPr lang="en-US" sz="1000" b="0" dirty="0">
              <a:latin typeface="Verdana" panose="020B0604030504040204" pitchFamily="34" charset="0"/>
              <a:ea typeface="Verdana" panose="020B0604030504040204" pitchFamily="34" charset="0"/>
              <a:cs typeface="Verdana" panose="020B0604030504040204" pitchFamily="34" charset="0"/>
            </a:endParaRPr>
          </a:p>
          <a:p>
            <a:pPr>
              <a:lnSpc>
                <a:spcPct val="110000"/>
              </a:lnSpc>
              <a:buFont typeface="Wingdings" charset="2"/>
              <a:buChar char="§"/>
            </a:pPr>
            <a:r>
              <a:rPr lang="en-US" sz="1000" dirty="0">
                <a:solidFill>
                  <a:schemeClr val="tx1"/>
                </a:solidFill>
                <a:latin typeface="Verdana" panose="020B0604030504040204" pitchFamily="34" charset="0"/>
              </a:rPr>
              <a:t>July 2018</a:t>
            </a:r>
            <a:r>
              <a:rPr lang="en-US" sz="1000" b="0" dirty="0">
                <a:solidFill>
                  <a:schemeClr val="tx1"/>
                </a:solidFill>
                <a:latin typeface="Verdana" panose="020B0604030504040204" pitchFamily="34" charset="0"/>
              </a:rPr>
              <a:t>:  Twitter:  The news is out.  Manulife Bank is set to expand by deepening our relationships with Manulife customers across Canada</a:t>
            </a:r>
          </a:p>
          <a:p>
            <a:pPr>
              <a:lnSpc>
                <a:spcPct val="110000"/>
              </a:lnSpc>
              <a:buFont typeface="Wingdings" charset="2"/>
              <a:buChar char="§"/>
            </a:pPr>
            <a:r>
              <a:rPr lang="en-US" sz="1000" dirty="0">
                <a:solidFill>
                  <a:schemeClr val="tx1"/>
                </a:solidFill>
                <a:latin typeface="Verdana" panose="020B0604030504040204" pitchFamily="34" charset="0"/>
              </a:rPr>
              <a:t>June 21, 2018 </a:t>
            </a:r>
            <a:r>
              <a:rPr lang="en-US" sz="1000" b="0" dirty="0">
                <a:solidFill>
                  <a:schemeClr val="tx1"/>
                </a:solidFill>
                <a:latin typeface="Verdana" panose="020B0604030504040204" pitchFamily="34" charset="0"/>
              </a:rPr>
              <a:t>– Manulife today announced a plan to transform its Canadian business, including a program to digitize and consolidate a number of its back-office functions, optimize its head office real-estate footprint, retrain and hire employees with digital skills, and refocus its customer experience across all business lines to continue to serve the evolving needs of its customers.</a:t>
            </a:r>
          </a:p>
          <a:p>
            <a:pPr>
              <a:lnSpc>
                <a:spcPct val="110000"/>
              </a:lnSpc>
              <a:buFont typeface="Wingdings" charset="2"/>
              <a:buChar char="§"/>
            </a:pPr>
            <a:r>
              <a:rPr lang="en-US" sz="1000" dirty="0">
                <a:solidFill>
                  <a:schemeClr val="tx1"/>
                </a:solidFill>
                <a:latin typeface="Verdana" panose="020B0604030504040204" pitchFamily="34" charset="0"/>
              </a:rPr>
              <a:t>February 27, 2017 </a:t>
            </a:r>
            <a:r>
              <a:rPr lang="en-US" sz="1000" b="0" dirty="0">
                <a:solidFill>
                  <a:schemeClr val="tx1"/>
                </a:solidFill>
                <a:latin typeface="Verdana" panose="020B0604030504040204" pitchFamily="34" charset="0"/>
              </a:rPr>
              <a:t>- Manulife Financial Corporation today released the following statement with respect to FINTRAC’s administrative penalty for Manulife Bank. “The penalty essentially related to administrative lapses in reporting to FINTRAC. Although we operate at the highest ethical standard, we are capable of administrative errors. They were remedied in the first half of 2014. There is no evidence to suggest that the administrative reporting violations were connected to any financial misconduct.”</a:t>
            </a:r>
          </a:p>
          <a:p>
            <a:pPr>
              <a:lnSpc>
                <a:spcPct val="110000"/>
              </a:lnSpc>
              <a:buFont typeface="Wingdings" charset="2"/>
              <a:buChar char="§"/>
            </a:pPr>
            <a:r>
              <a:rPr lang="en-US" sz="1000" dirty="0">
                <a:solidFill>
                  <a:schemeClr val="tx1"/>
                </a:solidFill>
                <a:latin typeface="Verdana" panose="020B0604030504040204" pitchFamily="34" charset="0"/>
              </a:rPr>
              <a:t>September 20, 2016 </a:t>
            </a:r>
            <a:r>
              <a:rPr lang="en-US" sz="1000" b="0" dirty="0">
                <a:solidFill>
                  <a:schemeClr val="tx1"/>
                </a:solidFill>
                <a:latin typeface="Verdana" panose="020B0604030504040204" pitchFamily="34" charset="0"/>
              </a:rPr>
              <a:t>- Manulife Real Estate today announced plans for a $100 million redevelopment of Manulife Centre, its premier mixed use complex in the heart of Toronto’s Yorkville.  The project will add 35,000 square feet of new retail space with construction beginning early next year and an anticipated completion date of early 2019. The Manulife Centre redevelopment will include a complete overhaul of the exterior of the Centre adding a glass façade and expanding the retail area.  There will be a reconfiguration of the interior space as well as the renovation of several of its key tenant spaces.</a:t>
            </a:r>
            <a:br>
              <a:rPr lang="en-US" sz="1000" b="0" dirty="0">
                <a:solidFill>
                  <a:schemeClr val="tx1"/>
                </a:solidFill>
                <a:latin typeface="Verdana" panose="020B0604030504040204" pitchFamily="34" charset="0"/>
              </a:rPr>
            </a:br>
            <a:br>
              <a:rPr lang="en-US" sz="1000" b="0" dirty="0">
                <a:solidFill>
                  <a:schemeClr val="tx1"/>
                </a:solidFill>
                <a:latin typeface="Verdana" panose="020B0604030504040204" pitchFamily="34" charset="0"/>
              </a:rPr>
            </a:br>
            <a:r>
              <a:rPr lang="en-US" sz="1000" b="0" dirty="0">
                <a:solidFill>
                  <a:schemeClr val="tx1"/>
                </a:solidFill>
                <a:latin typeface="Verdana" panose="020B0604030504040204" pitchFamily="34" charset="0"/>
              </a:rPr>
              <a:t>Manulife Centre will be home of Eataly: its first location in Canada.  The Centre currently has more than 40 shops, services and eateries including Cineplex, Bloor Street Market, Indigo, William Ashley, BMO, Bay Bloor Radio and Birks.  The retail hub is connected underground to the east-west Bloor subway line and the north-south Yonge subway line, providing year-round weather protected access.</a:t>
            </a:r>
            <a:endParaRPr lang="en-US" sz="1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a:defRPr/>
            </a:pPr>
            <a:fld id="{CEA8465A-EA94-4FE2-B137-FBCA3708F314}" type="slidenum">
              <a:rPr lang="en-US" smtClean="0"/>
              <a:pPr>
                <a:defRPr/>
              </a:pPr>
              <a:t>99</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14400"/>
            <a:ext cx="2209800" cy="580180"/>
          </a:xfrm>
          <a:prstGeom prst="rect">
            <a:avLst/>
          </a:prstGeom>
          <a:effectLst>
            <a:outerShdw blurRad="76200" dist="38100" dir="2700000" algn="tl" rotWithShape="0">
              <a:prstClr val="black">
                <a:alpha val="40000"/>
              </a:prstClr>
            </a:outerShdw>
          </a:effectLst>
        </p:spPr>
      </p:pic>
      <p:sp>
        <p:nvSpPr>
          <p:cNvPr id="10" name="TextBox 9">
            <a:hlinkClick r:id="rId4"/>
          </p:cNvPr>
          <p:cNvSpPr txBox="1"/>
          <p:nvPr/>
        </p:nvSpPr>
        <p:spPr>
          <a:xfrm>
            <a:off x="7696200" y="6414798"/>
            <a:ext cx="514500" cy="27699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CA" b="0" dirty="0">
                <a:ln>
                  <a:solidFill>
                    <a:schemeClr val="bg1"/>
                  </a:solidFill>
                </a:ln>
                <a:solidFill>
                  <a:schemeClr val="tx1"/>
                </a:solidFill>
                <a:hlinkClick r:id="rId4"/>
              </a:rPr>
              <a:t>Press</a:t>
            </a:r>
            <a:endParaRPr lang="en-US" b="0" dirty="0">
              <a:ln>
                <a:solidFill>
                  <a:schemeClr val="bg1"/>
                </a:solidFill>
              </a:ln>
              <a:solidFill>
                <a:schemeClr val="tx1"/>
              </a:solidFill>
            </a:endParaRPr>
          </a:p>
        </p:txBody>
      </p:sp>
      <p:sp>
        <p:nvSpPr>
          <p:cNvPr id="11" name="TextBox 10">
            <a:extLst>
              <a:ext uri="{FF2B5EF4-FFF2-40B4-BE49-F238E27FC236}">
                <a16:creationId xmlns:a16="http://schemas.microsoft.com/office/drawing/2014/main" id="{01A12E45-2E9B-C04B-84A3-00E719331668}"/>
              </a:ext>
            </a:extLst>
          </p:cNvPr>
          <p:cNvSpPr txBox="1"/>
          <p:nvPr/>
        </p:nvSpPr>
        <p:spPr>
          <a:xfrm>
            <a:off x="6400800" y="228600"/>
            <a:ext cx="1497526" cy="276999"/>
          </a:xfrm>
          <a:prstGeom prst="rect">
            <a:avLst/>
          </a:prstGeom>
          <a:noFill/>
        </p:spPr>
        <p:txBody>
          <a:bodyPr wrap="none" rtlCol="0">
            <a:spAutoFit/>
          </a:bodyPr>
          <a:lstStyle/>
          <a:p>
            <a:r>
              <a:rPr lang="en-US" dirty="0">
                <a:solidFill>
                  <a:schemeClr val="tx1">
                    <a:lumMod val="50000"/>
                    <a:lumOff val="50000"/>
                  </a:schemeClr>
                </a:solidFill>
              </a:rPr>
              <a:t>Updated Monthly</a:t>
            </a:r>
          </a:p>
        </p:txBody>
      </p:sp>
      <p:sp>
        <p:nvSpPr>
          <p:cNvPr id="12" name="Rectangle 11">
            <a:extLst>
              <a:ext uri="{FF2B5EF4-FFF2-40B4-BE49-F238E27FC236}">
                <a16:creationId xmlns:a16="http://schemas.microsoft.com/office/drawing/2014/main" id="{8EE9BE0E-0B53-1940-A90B-D0B1C564B958}"/>
              </a:ext>
            </a:extLst>
          </p:cNvPr>
          <p:cNvSpPr/>
          <p:nvPr/>
        </p:nvSpPr>
        <p:spPr>
          <a:xfrm>
            <a:off x="8610600" y="5892800"/>
            <a:ext cx="4572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6631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73BCE5DE1E01499E90A7AB64703B8B" ma:contentTypeVersion="1" ma:contentTypeDescription="Create a new document." ma:contentTypeScope="" ma:versionID="1d7898e043c42ec0882e2af59552f8be">
  <xsd:schema xmlns:xsd="http://www.w3.org/2001/XMLSchema" xmlns:xs="http://www.w3.org/2001/XMLSchema" xmlns:p="http://schemas.microsoft.com/office/2006/metadata/properties" xmlns:ns3="60842360-5a83-4aa1-b9c7-4c2a819213be" targetNamespace="http://schemas.microsoft.com/office/2006/metadata/properties" ma:root="true" ma:fieldsID="2b9e7fa7d5314d162d18a4637f8347b1" ns3:_="">
    <xsd:import namespace="60842360-5a83-4aa1-b9c7-4c2a819213be"/>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42360-5a83-4aa1-b9c7-4c2a819213b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5E0A59-9E65-4176-A6E1-4848F3EE4F0A}">
  <ds:schemaRefs>
    <ds:schemaRef ds:uri="http://schemas.microsoft.com/office/2006/metadata/properties"/>
    <ds:schemaRef ds:uri="http://purl.org/dc/dcmitype/"/>
    <ds:schemaRef ds:uri="http://www.w3.org/XML/1998/namespace"/>
    <ds:schemaRef ds:uri="http://schemas.microsoft.com/office/infopath/2007/PartnerControls"/>
    <ds:schemaRef ds:uri="http://schemas.microsoft.com/office/2006/documentManagement/types"/>
    <ds:schemaRef ds:uri="http://purl.org/dc/elements/1.1/"/>
    <ds:schemaRef ds:uri="60842360-5a83-4aa1-b9c7-4c2a819213b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5707BA31-6172-49D3-B990-12B3F041CD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42360-5a83-4aa1-b9c7-4c2a819213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5DF226-0CB1-4AD5-A479-23A721EA8B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Theme.thmx</Template>
  <TotalTime>179938</TotalTime>
  <Words>18568</Words>
  <Application>Microsoft Macintosh PowerPoint</Application>
  <PresentationFormat>On-screen Show (4:3)</PresentationFormat>
  <Paragraphs>3992</Paragraphs>
  <Slides>115</Slides>
  <Notes>112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115</vt:i4>
      </vt:variant>
    </vt:vector>
  </HeadingPairs>
  <TitlesOfParts>
    <vt:vector size="127" baseType="lpstr">
      <vt:lpstr>Arial</vt:lpstr>
      <vt:lpstr>Arial,Bold</vt:lpstr>
      <vt:lpstr>Calibri</vt:lpstr>
      <vt:lpstr>Calibri Light</vt:lpstr>
      <vt:lpstr>Century Gothic</vt:lpstr>
      <vt:lpstr>Courier New</vt:lpstr>
      <vt:lpstr>Palatino Linotype</vt:lpstr>
      <vt:lpstr>Verdana</vt:lpstr>
      <vt:lpstr>Wingdings</vt:lpstr>
      <vt:lpstr>Default Theme</vt:lpstr>
      <vt:lpstr>1_Executive</vt:lpstr>
      <vt:lpstr>Macro-Enabled Worksheet</vt:lpstr>
      <vt:lpstr>Banks and Trusts 2020 Personal Banking Product Market Share</vt:lpstr>
      <vt:lpstr>Contents</vt:lpstr>
      <vt:lpstr>Total Personal Market</vt:lpstr>
      <vt:lpstr>Regional Markets</vt:lpstr>
      <vt:lpstr>Banks in Canada Personal Market Sizing </vt:lpstr>
      <vt:lpstr>Banks in Canada Personal Market Sizing </vt:lpstr>
      <vt:lpstr>Non-Bank-Owned Trust  and Loan Companies</vt:lpstr>
      <vt:lpstr>Full-Service Bank Total Personal Share - Summary</vt:lpstr>
      <vt:lpstr>Full-Service Bank Total Personal Share</vt:lpstr>
      <vt:lpstr>Full-Service Bank Total Personal Share – 5 Year Share Change</vt:lpstr>
      <vt:lpstr>Total Personal Share Changes Large Full-Service Banks and Desjardins</vt:lpstr>
      <vt:lpstr>Total Personal Share Changes Smaller Full-Service Banks</vt:lpstr>
      <vt:lpstr>Direct Banks Total Personal Share - Summary</vt:lpstr>
      <vt:lpstr>Direct Banks Total Personal Share</vt:lpstr>
      <vt:lpstr>Direct Banks Total Personal Share – 5-year change in share</vt:lpstr>
      <vt:lpstr>Total Personal Share Changes Larger Direct Banks</vt:lpstr>
      <vt:lpstr>Total Personal Share Changes Smaller Direct Banks</vt:lpstr>
      <vt:lpstr>Demand Deposits</vt:lpstr>
      <vt:lpstr>High Rate Savings Rates</vt:lpstr>
      <vt:lpstr>Banks in Canada Demand Deposits Market Sizing – Banks &gt;$100MM </vt:lpstr>
      <vt:lpstr>Banks in Canada Demand Deposits Market Sizing – Banks  &lt;$100MM </vt:lpstr>
      <vt:lpstr>Trust and Loan Companies Demand Deposits Market Sizing </vt:lpstr>
      <vt:lpstr>Demand Deposit Share Change Summary</vt:lpstr>
      <vt:lpstr>Demand Deposits Share Changes Large Full-Service Banks</vt:lpstr>
      <vt:lpstr>Demand Deposit Share Changes Smaller Full-Service Banks</vt:lpstr>
      <vt:lpstr>Demand Deposit Share Changes Larger Direct Banks</vt:lpstr>
      <vt:lpstr>Demand Deposit Share Changes Smaller Direct Banks</vt:lpstr>
      <vt:lpstr>Term Investments</vt:lpstr>
      <vt:lpstr>Banks in Canada Term Investments Market Sizing &gt;$1B </vt:lpstr>
      <vt:lpstr>PowerPoint Presentation</vt:lpstr>
      <vt:lpstr>PowerPoint Presentation</vt:lpstr>
      <vt:lpstr>Term Investment Share Change Summary</vt:lpstr>
      <vt:lpstr>Total Term Deposit Changes  Large Full-Service Banks</vt:lpstr>
      <vt:lpstr>Total Term Deposit Share Changes Smaller Full-Service Banks</vt:lpstr>
      <vt:lpstr>Term Deposit Share Changes Larger Direct Banks</vt:lpstr>
      <vt:lpstr>Term Deposit Share Changes Smaller Direct Banks</vt:lpstr>
      <vt:lpstr>Mortgage Market</vt:lpstr>
      <vt:lpstr>Mortgage Pricing</vt:lpstr>
      <vt:lpstr>Banks in Canada Mortgage Market Sizing &gt;$1B </vt:lpstr>
      <vt:lpstr>PowerPoint Presentation</vt:lpstr>
      <vt:lpstr>PowerPoint Presentation</vt:lpstr>
      <vt:lpstr>Mortgages Share Change Summary</vt:lpstr>
      <vt:lpstr>Mortgage Share Changes Large Full-Service Banks</vt:lpstr>
      <vt:lpstr>Mortgage Share Changes Smaller Full-Service Banks</vt:lpstr>
      <vt:lpstr>Mortgages Share Changes Larger Direct Banks</vt:lpstr>
      <vt:lpstr>Mortgages Share Changes Smaller Direct Banks</vt:lpstr>
      <vt:lpstr>Personal Loans and Credit Card Market</vt:lpstr>
      <vt:lpstr>Bank Personal Loan Product Mix</vt:lpstr>
      <vt:lpstr>PowerPoint Presentation</vt:lpstr>
      <vt:lpstr>PowerPoint Presentation</vt:lpstr>
      <vt:lpstr>Personal Loans Market Non-Bank Owned Trust and Loan Cos</vt:lpstr>
      <vt:lpstr>Personal Loans and Credit Card Share Change Summary</vt:lpstr>
      <vt:lpstr>Personal Loan and Credit Card Share Changes Large Full-Service Banks</vt:lpstr>
      <vt:lpstr>Personal Loan and Credit Card  Share Changes Smaller Full-Service Banks</vt:lpstr>
      <vt:lpstr>Personal Loan and Credit Card Share Changes Larger Direct Banks</vt:lpstr>
      <vt:lpstr>Personal Loan and Credit Card Share Changes Smaller Direct Banks</vt:lpstr>
      <vt:lpstr>Total Personal Loan and Credit Card Share Changes Credit Card Banks</vt:lpstr>
      <vt:lpstr>Real Estate Secured Personal Loans  - Full-Service Banks Share Change Summary</vt:lpstr>
      <vt:lpstr>Real Estate Secured Personal Loans  - Direct Banks Share Change Summary</vt:lpstr>
      <vt:lpstr>Full-Service Banks</vt:lpstr>
      <vt:lpstr>PowerPoint Presentation</vt:lpstr>
      <vt:lpstr>5 Year Share of Market Trends </vt:lpstr>
      <vt:lpstr>Press Releases</vt:lpstr>
      <vt:lpstr>PowerPoint Presentation</vt:lpstr>
      <vt:lpstr>5 Year Share of Market Trends</vt:lpstr>
      <vt:lpstr>PowerPoint Presentation</vt:lpstr>
      <vt:lpstr>PowerPoint Presentation</vt:lpstr>
      <vt:lpstr>5 Year Share of Market Trends </vt:lpstr>
      <vt:lpstr>Press Releases</vt:lpstr>
      <vt:lpstr>PowerPoint Presentation</vt:lpstr>
      <vt:lpstr>5 Year Share of Market Trends </vt:lpstr>
      <vt:lpstr>Press Releases</vt:lpstr>
      <vt:lpstr>PowerPoint Presentation</vt:lpstr>
      <vt:lpstr>PowerPoint Presentation</vt:lpstr>
      <vt:lpstr>Press Releases </vt:lpstr>
      <vt:lpstr>PowerPoint Presentation</vt:lpstr>
      <vt:lpstr>5 Year Share of Market Trends </vt:lpstr>
      <vt:lpstr>Press Releases</vt:lpstr>
      <vt:lpstr>PowerPoint Presentation</vt:lpstr>
      <vt:lpstr>PowerPoint Presentation</vt:lpstr>
      <vt:lpstr>Press Releases  </vt:lpstr>
      <vt:lpstr>PowerPoint Presentation</vt:lpstr>
      <vt:lpstr>PowerPoint Presentation</vt:lpstr>
      <vt:lpstr>Press Releases</vt:lpstr>
      <vt:lpstr>PowerPoint Presentation</vt:lpstr>
      <vt:lpstr>PowerPoint Presentation</vt:lpstr>
      <vt:lpstr>Laurentian Press Releases</vt:lpstr>
      <vt:lpstr>PowerPoint Presentation</vt:lpstr>
      <vt:lpstr>PowerPoint Presentation</vt:lpstr>
      <vt:lpstr>              Press Releases</vt:lpstr>
      <vt:lpstr>Direct Banks</vt:lpstr>
      <vt:lpstr>PowerPoint Presentation</vt:lpstr>
      <vt:lpstr>PowerPoint Presentation</vt:lpstr>
      <vt:lpstr>PowerPoint Presentation</vt:lpstr>
      <vt:lpstr>PowerPoint Presentation</vt:lpstr>
      <vt:lpstr>Press Releases:</vt:lpstr>
      <vt:lpstr>PowerPoint Presentation</vt:lpstr>
      <vt:lpstr>PowerPoint Presentation</vt:lpstr>
      <vt:lpstr>Press Releases: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Bank of Montreal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Competitive Market Share</dc:title>
  <dc:creator>David McVay</dc:creator>
  <cp:lastModifiedBy>David  McVay</cp:lastModifiedBy>
  <cp:revision>6162</cp:revision>
  <cp:lastPrinted>2020-01-31T19:22:33Z</cp:lastPrinted>
  <dcterms:created xsi:type="dcterms:W3CDTF">2002-05-29T17:14:36Z</dcterms:created>
  <dcterms:modified xsi:type="dcterms:W3CDTF">2020-04-20T17:17:14Z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0x010100AF73BCE5DE1E01499E90A7AB64703B8B</vt:lpwstr>
  </property>
  <property fmtid="{D5CDD505-2E9C-101B-9397-08002B2CF9AE}" pid="3" name="IsMyDocuments">
    <vt:bool>true</vt:bool>
  </property>
</Properties>
</file>