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856" r:id="rId4"/>
    <p:sldMasterId id="2147483869" r:id="rId5"/>
  </p:sldMasterIdLst>
  <p:notesMasterIdLst>
    <p:notesMasterId r:id="rId38"/>
  </p:notesMasterIdLst>
  <p:handoutMasterIdLst>
    <p:handoutMasterId r:id="rId39"/>
  </p:handoutMasterIdLst>
  <p:sldIdLst>
    <p:sldId id="257" r:id="rId6"/>
    <p:sldId id="1034" r:id="rId7"/>
    <p:sldId id="425" r:id="rId8"/>
    <p:sldId id="427" r:id="rId9"/>
    <p:sldId id="428" r:id="rId10"/>
    <p:sldId id="429" r:id="rId11"/>
    <p:sldId id="430" r:id="rId12"/>
    <p:sldId id="431" r:id="rId13"/>
    <p:sldId id="1030" r:id="rId14"/>
    <p:sldId id="433" r:id="rId15"/>
    <p:sldId id="434" r:id="rId16"/>
    <p:sldId id="435" r:id="rId17"/>
    <p:sldId id="1036" r:id="rId18"/>
    <p:sldId id="1037" r:id="rId19"/>
    <p:sldId id="436" r:id="rId20"/>
    <p:sldId id="694" r:id="rId21"/>
    <p:sldId id="755" r:id="rId22"/>
    <p:sldId id="1020" r:id="rId23"/>
    <p:sldId id="718" r:id="rId24"/>
    <p:sldId id="1021" r:id="rId25"/>
    <p:sldId id="1022" r:id="rId26"/>
    <p:sldId id="1025" r:id="rId27"/>
    <p:sldId id="1038" r:id="rId28"/>
    <p:sldId id="1026" r:id="rId29"/>
    <p:sldId id="1031" r:id="rId30"/>
    <p:sldId id="1032" r:id="rId31"/>
    <p:sldId id="713" r:id="rId32"/>
    <p:sldId id="1027" r:id="rId33"/>
    <p:sldId id="1028" r:id="rId34"/>
    <p:sldId id="1035" r:id="rId35"/>
    <p:sldId id="1029" r:id="rId36"/>
    <p:sldId id="1039" r:id="rId37"/>
  </p:sldIdLst>
  <p:sldSz cx="9144000" cy="6858000" type="screen4x3"/>
  <p:notesSz cx="7077075" cy="9385300"/>
  <p:defaultTex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Horne"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6842"/>
    <a:srgbClr val="009BD6"/>
    <a:srgbClr val="FF6600"/>
    <a:srgbClr val="AB7942"/>
    <a:srgbClr val="009999"/>
    <a:srgbClr val="C93600"/>
    <a:srgbClr val="B53101"/>
    <a:srgbClr val="1EFF51"/>
    <a:srgbClr val="EE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81549-60A0-474B-B54E-88967228DE20}" v="99" dt="2020-05-07T19:38:27.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autoAdjust="0"/>
    <p:restoredTop sz="96327" autoAdjust="0"/>
  </p:normalViewPr>
  <p:slideViewPr>
    <p:cSldViewPr>
      <p:cViewPr varScale="1">
        <p:scale>
          <a:sx n="121" d="100"/>
          <a:sy n="121" d="100"/>
        </p:scale>
        <p:origin x="184" y="22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80" d="100"/>
          <a:sy n="180" d="100"/>
        </p:scale>
        <p:origin x="848" y="-528"/>
      </p:cViewPr>
      <p:guideLst>
        <p:guide orient="horz" pos="2957"/>
        <p:guide pos="223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Deposit Growth Vs TSE</a:t>
            </a:r>
          </a:p>
          <a:p>
            <a:pPr>
              <a:defRPr/>
            </a:pPr>
            <a:r>
              <a:rPr lang="en-US"/>
              <a:t>% Change Vs Previous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Sheet1!$G$4</c:f>
              <c:strCache>
                <c:ptCount val="1"/>
              </c:strCache>
            </c:strRef>
          </c:tx>
          <c:spPr>
            <a:ln w="28575" cap="rnd">
              <a:solidFill>
                <a:srgbClr val="0432FF"/>
              </a:solidFill>
              <a:prstDash val="sysDot"/>
              <a:round/>
            </a:ln>
            <a:effectLst/>
          </c:spPr>
          <c:marker>
            <c:symbol val="none"/>
          </c:marker>
          <c:cat>
            <c:strRef>
              <c:f>Sheet1!$A$5:$A$27</c:f>
              <c:strCache>
                <c:ptCount val="23"/>
                <c:pt idx="0">
                  <c:v> F </c:v>
                </c:pt>
                <c:pt idx="1">
                  <c:v> M </c:v>
                </c:pt>
                <c:pt idx="2">
                  <c:v> A </c:v>
                </c:pt>
                <c:pt idx="3">
                  <c:v> M </c:v>
                </c:pt>
                <c:pt idx="4">
                  <c:v> J </c:v>
                </c:pt>
                <c:pt idx="5">
                  <c:v> J </c:v>
                </c:pt>
                <c:pt idx="6">
                  <c:v> A </c:v>
                </c:pt>
                <c:pt idx="7">
                  <c:v> S  </c:v>
                </c:pt>
                <c:pt idx="8">
                  <c:v> O  </c:v>
                </c:pt>
                <c:pt idx="9">
                  <c:v> N </c:v>
                </c:pt>
                <c:pt idx="10">
                  <c:v> D </c:v>
                </c:pt>
                <c:pt idx="11">
                  <c:v> J2009 </c:v>
                </c:pt>
                <c:pt idx="12">
                  <c:v> F </c:v>
                </c:pt>
                <c:pt idx="13">
                  <c:v> M </c:v>
                </c:pt>
                <c:pt idx="14">
                  <c:v> A </c:v>
                </c:pt>
                <c:pt idx="15">
                  <c:v> M </c:v>
                </c:pt>
                <c:pt idx="16">
                  <c:v> J </c:v>
                </c:pt>
                <c:pt idx="17">
                  <c:v> J </c:v>
                </c:pt>
                <c:pt idx="18">
                  <c:v> A </c:v>
                </c:pt>
                <c:pt idx="19">
                  <c:v> S </c:v>
                </c:pt>
                <c:pt idx="20">
                  <c:v> O </c:v>
                </c:pt>
                <c:pt idx="21">
                  <c:v> N </c:v>
                </c:pt>
                <c:pt idx="22">
                  <c:v> D </c:v>
                </c:pt>
              </c:strCache>
            </c:strRef>
          </c:cat>
          <c:val>
            <c:numRef>
              <c:f>Sheet1!$G$5:$G$27</c:f>
              <c:numCache>
                <c:formatCode>0.00%</c:formatCode>
                <c:ptCount val="23"/>
                <c:pt idx="0">
                  <c:v>3.2503743795182109E-2</c:v>
                </c:pt>
                <c:pt idx="1">
                  <c:v>-1.7121792516799052E-2</c:v>
                </c:pt>
                <c:pt idx="2">
                  <c:v>4.396286777731765E-2</c:v>
                </c:pt>
                <c:pt idx="3">
                  <c:v>5.5800227307950513E-2</c:v>
                </c:pt>
                <c:pt idx="4">
                  <c:v>-1.6833472309719506E-2</c:v>
                </c:pt>
                <c:pt idx="5">
                  <c:v>-6.0421523975549972E-2</c:v>
                </c:pt>
                <c:pt idx="6">
                  <c:v>1.3120075097973881E-2</c:v>
                </c:pt>
                <c:pt idx="7">
                  <c:v>-0.14656258509576112</c:v>
                </c:pt>
                <c:pt idx="8">
                  <c:v>-0.16933182448587153</c:v>
                </c:pt>
                <c:pt idx="9">
                  <c:v>-5.0409925062174982E-2</c:v>
                </c:pt>
                <c:pt idx="10">
                  <c:v>-3.0517915738105979E-2</c:v>
                </c:pt>
                <c:pt idx="11">
                  <c:v>-3.2577856403751916E-2</c:v>
                </c:pt>
                <c:pt idx="12">
                  <c:v>-6.5771889268421632E-2</c:v>
                </c:pt>
                <c:pt idx="13">
                  <c:v>7.3540382764045759E-2</c:v>
                </c:pt>
                <c:pt idx="14">
                  <c:v>6.9313413734936227E-2</c:v>
                </c:pt>
                <c:pt idx="15">
                  <c:v>0.11209212393148184</c:v>
                </c:pt>
                <c:pt idx="16">
                  <c:v>4.6672780415177003E-4</c:v>
                </c:pt>
                <c:pt idx="17">
                  <c:v>3.9734320586877363E-2</c:v>
                </c:pt>
                <c:pt idx="18">
                  <c:v>7.5144964147156098E-3</c:v>
                </c:pt>
                <c:pt idx="19">
                  <c:v>4.8467042870905148E-2</c:v>
                </c:pt>
                <c:pt idx="20">
                  <c:v>-4.2493347936280526E-2</c:v>
                </c:pt>
                <c:pt idx="21">
                  <c:v>4.9167105835987511E-2</c:v>
                </c:pt>
                <c:pt idx="22">
                  <c:v>2.6112062338388413E-2</c:v>
                </c:pt>
              </c:numCache>
            </c:numRef>
          </c:val>
          <c:smooth val="0"/>
          <c:extLst>
            <c:ext xmlns:c16="http://schemas.microsoft.com/office/drawing/2014/chart" uri="{C3380CC4-5D6E-409C-BE32-E72D297353CC}">
              <c16:uniqueId val="{00000000-7E7B-E449-A526-C2909351ECF4}"/>
            </c:ext>
          </c:extLst>
        </c:ser>
        <c:ser>
          <c:idx val="1"/>
          <c:order val="1"/>
          <c:tx>
            <c:strRef>
              <c:f>Sheet1!$F$3</c:f>
              <c:strCache>
                <c:ptCount val="1"/>
                <c:pt idx="0">
                  <c:v>S&amp;P / TSE Comp Index</c:v>
                </c:pt>
              </c:strCache>
            </c:strRef>
          </c:tx>
          <c:spPr>
            <a:ln w="28575" cap="rnd">
              <a:solidFill>
                <a:schemeClr val="accent2"/>
              </a:solidFill>
              <a:round/>
            </a:ln>
            <a:effectLst/>
          </c:spPr>
          <c:marker>
            <c:symbol val="none"/>
          </c:marker>
          <c:cat>
            <c:strRef>
              <c:f>Sheet1!$A$5:$A$27</c:f>
              <c:strCache>
                <c:ptCount val="23"/>
                <c:pt idx="0">
                  <c:v> F </c:v>
                </c:pt>
                <c:pt idx="1">
                  <c:v> M </c:v>
                </c:pt>
                <c:pt idx="2">
                  <c:v> A </c:v>
                </c:pt>
                <c:pt idx="3">
                  <c:v> M </c:v>
                </c:pt>
                <c:pt idx="4">
                  <c:v> J </c:v>
                </c:pt>
                <c:pt idx="5">
                  <c:v> J </c:v>
                </c:pt>
                <c:pt idx="6">
                  <c:v> A </c:v>
                </c:pt>
                <c:pt idx="7">
                  <c:v> S  </c:v>
                </c:pt>
                <c:pt idx="8">
                  <c:v> O  </c:v>
                </c:pt>
                <c:pt idx="9">
                  <c:v> N </c:v>
                </c:pt>
                <c:pt idx="10">
                  <c:v> D </c:v>
                </c:pt>
                <c:pt idx="11">
                  <c:v> J2009 </c:v>
                </c:pt>
                <c:pt idx="12">
                  <c:v> F </c:v>
                </c:pt>
                <c:pt idx="13">
                  <c:v> M </c:v>
                </c:pt>
                <c:pt idx="14">
                  <c:v> A </c:v>
                </c:pt>
                <c:pt idx="15">
                  <c:v> M </c:v>
                </c:pt>
                <c:pt idx="16">
                  <c:v> J </c:v>
                </c:pt>
                <c:pt idx="17">
                  <c:v> J </c:v>
                </c:pt>
                <c:pt idx="18">
                  <c:v> A </c:v>
                </c:pt>
                <c:pt idx="19">
                  <c:v> S </c:v>
                </c:pt>
                <c:pt idx="20">
                  <c:v> O </c:v>
                </c:pt>
                <c:pt idx="21">
                  <c:v> N </c:v>
                </c:pt>
                <c:pt idx="22">
                  <c:v> D </c:v>
                </c:pt>
              </c:strCache>
            </c:strRef>
          </c:cat>
          <c:val>
            <c:numLit>
              <c:formatCode>General</c:formatCode>
              <c:ptCount val="1"/>
              <c:pt idx="0">
                <c:v>1</c:v>
              </c:pt>
            </c:numLit>
          </c:val>
          <c:smooth val="0"/>
          <c:extLst>
            <c:ext xmlns:c16="http://schemas.microsoft.com/office/drawing/2014/chart" uri="{C3380CC4-5D6E-409C-BE32-E72D297353CC}">
              <c16:uniqueId val="{00000001-7E7B-E449-A526-C2909351ECF4}"/>
            </c:ext>
          </c:extLst>
        </c:ser>
        <c:ser>
          <c:idx val="2"/>
          <c:order val="2"/>
          <c:tx>
            <c:strRef>
              <c:f>Sheet1!$B$2</c:f>
              <c:strCache>
                <c:ptCount val="1"/>
                <c:pt idx="0">
                  <c:v>Demand Deposits</c:v>
                </c:pt>
              </c:strCache>
            </c:strRef>
          </c:tx>
          <c:spPr>
            <a:ln w="28575" cap="rnd">
              <a:solidFill>
                <a:srgbClr val="00B050"/>
              </a:solidFill>
              <a:round/>
            </a:ln>
            <a:effectLst/>
          </c:spPr>
          <c:marker>
            <c:symbol val="none"/>
          </c:marker>
          <c:cat>
            <c:strRef>
              <c:f>Sheet1!$A$5:$A$27</c:f>
              <c:strCache>
                <c:ptCount val="23"/>
                <c:pt idx="0">
                  <c:v> F </c:v>
                </c:pt>
                <c:pt idx="1">
                  <c:v> M </c:v>
                </c:pt>
                <c:pt idx="2">
                  <c:v> A </c:v>
                </c:pt>
                <c:pt idx="3">
                  <c:v> M </c:v>
                </c:pt>
                <c:pt idx="4">
                  <c:v> J </c:v>
                </c:pt>
                <c:pt idx="5">
                  <c:v> J </c:v>
                </c:pt>
                <c:pt idx="6">
                  <c:v> A </c:v>
                </c:pt>
                <c:pt idx="7">
                  <c:v> S  </c:v>
                </c:pt>
                <c:pt idx="8">
                  <c:v> O  </c:v>
                </c:pt>
                <c:pt idx="9">
                  <c:v> N </c:v>
                </c:pt>
                <c:pt idx="10">
                  <c:v> D </c:v>
                </c:pt>
                <c:pt idx="11">
                  <c:v> J2009 </c:v>
                </c:pt>
                <c:pt idx="12">
                  <c:v> F </c:v>
                </c:pt>
                <c:pt idx="13">
                  <c:v> M </c:v>
                </c:pt>
                <c:pt idx="14">
                  <c:v> A </c:v>
                </c:pt>
                <c:pt idx="15">
                  <c:v> M </c:v>
                </c:pt>
                <c:pt idx="16">
                  <c:v> J </c:v>
                </c:pt>
                <c:pt idx="17">
                  <c:v> J </c:v>
                </c:pt>
                <c:pt idx="18">
                  <c:v> A </c:v>
                </c:pt>
                <c:pt idx="19">
                  <c:v> S </c:v>
                </c:pt>
                <c:pt idx="20">
                  <c:v> O </c:v>
                </c:pt>
                <c:pt idx="21">
                  <c:v> N </c:v>
                </c:pt>
                <c:pt idx="22">
                  <c:v> D </c:v>
                </c:pt>
              </c:strCache>
            </c:strRef>
          </c:cat>
          <c:val>
            <c:numRef>
              <c:f>Sheet1!$E$4:$E$27</c:f>
              <c:numCache>
                <c:formatCode>0.00%</c:formatCode>
                <c:ptCount val="24"/>
                <c:pt idx="1">
                  <c:v>1.1263033730953236E-2</c:v>
                </c:pt>
                <c:pt idx="2">
                  <c:v>1.9627382766320201E-3</c:v>
                </c:pt>
                <c:pt idx="3">
                  <c:v>2.4340163984244097E-2</c:v>
                </c:pt>
                <c:pt idx="4">
                  <c:v>2.0930079975434775E-2</c:v>
                </c:pt>
                <c:pt idx="5">
                  <c:v>9.6469910788084881E-3</c:v>
                </c:pt>
                <c:pt idx="6">
                  <c:v>-4.2599054955752011E-3</c:v>
                </c:pt>
                <c:pt idx="7">
                  <c:v>8.0341907278640625E-3</c:v>
                </c:pt>
                <c:pt idx="8">
                  <c:v>-6.431287442331588E-3</c:v>
                </c:pt>
                <c:pt idx="9">
                  <c:v>2.2032446412027586E-2</c:v>
                </c:pt>
                <c:pt idx="10">
                  <c:v>1.4816772797487578E-2</c:v>
                </c:pt>
                <c:pt idx="11">
                  <c:v>1.485033226446531E-2</c:v>
                </c:pt>
                <c:pt idx="12">
                  <c:v>0.34676912654187719</c:v>
                </c:pt>
                <c:pt idx="13">
                  <c:v>2.1124579727710629E-2</c:v>
                </c:pt>
                <c:pt idx="14">
                  <c:v>2.0322116995780782E-2</c:v>
                </c:pt>
                <c:pt idx="15">
                  <c:v>1.6734768813340295E-2</c:v>
                </c:pt>
                <c:pt idx="16">
                  <c:v>5.9717556012935293E-3</c:v>
                </c:pt>
                <c:pt idx="17">
                  <c:v>3.3658974248401551E-2</c:v>
                </c:pt>
                <c:pt idx="18">
                  <c:v>1.3652137084781817E-2</c:v>
                </c:pt>
                <c:pt idx="19">
                  <c:v>1.5272187498413617E-2</c:v>
                </c:pt>
                <c:pt idx="20">
                  <c:v>8.0057230816069462E-3</c:v>
                </c:pt>
                <c:pt idx="21">
                  <c:v>2.7512389323577417E-2</c:v>
                </c:pt>
                <c:pt idx="22">
                  <c:v>1.0415442403636061E-2</c:v>
                </c:pt>
                <c:pt idx="23">
                  <c:v>1.638367981159887E-2</c:v>
                </c:pt>
              </c:numCache>
            </c:numRef>
          </c:val>
          <c:smooth val="0"/>
          <c:extLst>
            <c:ext xmlns:c16="http://schemas.microsoft.com/office/drawing/2014/chart" uri="{C3380CC4-5D6E-409C-BE32-E72D297353CC}">
              <c16:uniqueId val="{00000002-7E7B-E449-A526-C2909351ECF4}"/>
            </c:ext>
          </c:extLst>
        </c:ser>
        <c:ser>
          <c:idx val="3"/>
          <c:order val="3"/>
          <c:tx>
            <c:strRef>
              <c:f>Sheet1!$H$3</c:f>
              <c:strCache>
                <c:ptCount val="1"/>
                <c:pt idx="0">
                  <c:v>Term</c:v>
                </c:pt>
              </c:strCache>
            </c:strRef>
          </c:tx>
          <c:spPr>
            <a:ln w="28575" cap="rnd">
              <a:solidFill>
                <a:srgbClr val="C00000"/>
              </a:solidFill>
              <a:round/>
            </a:ln>
            <a:effectLst/>
          </c:spPr>
          <c:marker>
            <c:symbol val="none"/>
          </c:marker>
          <c:cat>
            <c:strRef>
              <c:f>Sheet1!$A$5:$A$27</c:f>
              <c:strCache>
                <c:ptCount val="23"/>
                <c:pt idx="0">
                  <c:v> F </c:v>
                </c:pt>
                <c:pt idx="1">
                  <c:v> M </c:v>
                </c:pt>
                <c:pt idx="2">
                  <c:v> A </c:v>
                </c:pt>
                <c:pt idx="3">
                  <c:v> M </c:v>
                </c:pt>
                <c:pt idx="4">
                  <c:v> J </c:v>
                </c:pt>
                <c:pt idx="5">
                  <c:v> J </c:v>
                </c:pt>
                <c:pt idx="6">
                  <c:v> A </c:v>
                </c:pt>
                <c:pt idx="7">
                  <c:v> S  </c:v>
                </c:pt>
                <c:pt idx="8">
                  <c:v> O  </c:v>
                </c:pt>
                <c:pt idx="9">
                  <c:v> N </c:v>
                </c:pt>
                <c:pt idx="10">
                  <c:v> D </c:v>
                </c:pt>
                <c:pt idx="11">
                  <c:v> J2009 </c:v>
                </c:pt>
                <c:pt idx="12">
                  <c:v> F </c:v>
                </c:pt>
                <c:pt idx="13">
                  <c:v> M </c:v>
                </c:pt>
                <c:pt idx="14">
                  <c:v> A </c:v>
                </c:pt>
                <c:pt idx="15">
                  <c:v> M </c:v>
                </c:pt>
                <c:pt idx="16">
                  <c:v> J </c:v>
                </c:pt>
                <c:pt idx="17">
                  <c:v> J </c:v>
                </c:pt>
                <c:pt idx="18">
                  <c:v> A </c:v>
                </c:pt>
                <c:pt idx="19">
                  <c:v> S </c:v>
                </c:pt>
                <c:pt idx="20">
                  <c:v> O </c:v>
                </c:pt>
                <c:pt idx="21">
                  <c:v> N </c:v>
                </c:pt>
                <c:pt idx="22">
                  <c:v> D </c:v>
                </c:pt>
              </c:strCache>
            </c:strRef>
          </c:cat>
          <c:val>
            <c:numRef>
              <c:f>Sheet1!$I$5:$I$27</c:f>
              <c:numCache>
                <c:formatCode>0.00%</c:formatCode>
                <c:ptCount val="23"/>
                <c:pt idx="0">
                  <c:v>7.8507247069614199E-3</c:v>
                </c:pt>
                <c:pt idx="1">
                  <c:v>1.9440111441786441E-3</c:v>
                </c:pt>
                <c:pt idx="2">
                  <c:v>3.2258215553108878E-3</c:v>
                </c:pt>
                <c:pt idx="3">
                  <c:v>3.8300123285251405E-3</c:v>
                </c:pt>
                <c:pt idx="4">
                  <c:v>4.810151052418216E-3</c:v>
                </c:pt>
                <c:pt idx="5">
                  <c:v>1.257425793356818E-2</c:v>
                </c:pt>
                <c:pt idx="6">
                  <c:v>9.9575673681418439E-3</c:v>
                </c:pt>
                <c:pt idx="7">
                  <c:v>9.6613574216380376E-3</c:v>
                </c:pt>
                <c:pt idx="8">
                  <c:v>2.2810973871516919E-2</c:v>
                </c:pt>
                <c:pt idx="9">
                  <c:v>1.3882497124818908E-2</c:v>
                </c:pt>
                <c:pt idx="10">
                  <c:v>1.2383459647083388E-2</c:v>
                </c:pt>
                <c:pt idx="11">
                  <c:v>0.14490983426871365</c:v>
                </c:pt>
                <c:pt idx="12">
                  <c:v>1.2756668657860223E-2</c:v>
                </c:pt>
                <c:pt idx="13">
                  <c:v>-1.5388879729061444E-3</c:v>
                </c:pt>
                <c:pt idx="14">
                  <c:v>-1.1406865952253506E-2</c:v>
                </c:pt>
                <c:pt idx="15">
                  <c:v>-1.6198467684660833E-2</c:v>
                </c:pt>
                <c:pt idx="16">
                  <c:v>-5.1003236119883831E-3</c:v>
                </c:pt>
                <c:pt idx="17">
                  <c:v>-1.5113489066235905E-2</c:v>
                </c:pt>
                <c:pt idx="18">
                  <c:v>-4.9416337135256873E-3</c:v>
                </c:pt>
                <c:pt idx="19">
                  <c:v>-1.0550620442489023E-2</c:v>
                </c:pt>
                <c:pt idx="20">
                  <c:v>-1.1124897808025089E-2</c:v>
                </c:pt>
                <c:pt idx="21">
                  <c:v>-8.8008561257259376E-3</c:v>
                </c:pt>
                <c:pt idx="22">
                  <c:v>-8.4861303942180156E-3</c:v>
                </c:pt>
              </c:numCache>
            </c:numRef>
          </c:val>
          <c:smooth val="0"/>
          <c:extLst>
            <c:ext xmlns:c16="http://schemas.microsoft.com/office/drawing/2014/chart" uri="{C3380CC4-5D6E-409C-BE32-E72D297353CC}">
              <c16:uniqueId val="{00000003-7E7B-E449-A526-C2909351ECF4}"/>
            </c:ext>
          </c:extLst>
        </c:ser>
        <c:dLbls>
          <c:showLegendKey val="0"/>
          <c:showVal val="0"/>
          <c:showCatName val="0"/>
          <c:showSerName val="0"/>
          <c:showPercent val="0"/>
          <c:showBubbleSize val="0"/>
        </c:dLbls>
        <c:smooth val="0"/>
        <c:axId val="2015553536"/>
        <c:axId val="2015613760"/>
      </c:lineChart>
      <c:catAx>
        <c:axId val="20155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5613760"/>
        <c:crosses val="autoZero"/>
        <c:auto val="1"/>
        <c:lblAlgn val="ctr"/>
        <c:lblOffset val="100"/>
        <c:noMultiLvlLbl val="0"/>
      </c:catAx>
      <c:valAx>
        <c:axId val="2015613760"/>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 Versus Previous Month</a:t>
                </a:r>
              </a:p>
            </c:rich>
          </c:tx>
          <c:layout>
            <c:manualLayout>
              <c:xMode val="edge"/>
              <c:yMode val="edge"/>
              <c:x val="6.3424947145877377E-3"/>
              <c:y val="0.267664323838714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55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Laurentian</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302916493990884"/>
          <c:y val="0.15025065992825395"/>
          <c:w val="0.81078662453377537"/>
          <c:h val="0.69606569952394914"/>
        </c:manualLayout>
      </c:layout>
      <c:lineChart>
        <c:grouping val="standard"/>
        <c:varyColors val="0"/>
        <c:ser>
          <c:idx val="0"/>
          <c:order val="0"/>
          <c:tx>
            <c:strRef>
              <c:f>'6. Chgs in Tot Share'!$IX$3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Share'!$IX$4:$IX$27</c:f>
              <c:numCache>
                <c:formatCode>0.00%</c:formatCode>
                <c:ptCount val="24"/>
                <c:pt idx="0">
                  <c:v>0</c:v>
                </c:pt>
                <c:pt idx="1">
                  <c:v>-2.0737006940230281E-2</c:v>
                </c:pt>
                <c:pt idx="2">
                  <c:v>-1.6928875467379163E-2</c:v>
                </c:pt>
                <c:pt idx="3">
                  <c:v>-3.7891542306901123E-2</c:v>
                </c:pt>
                <c:pt idx="4">
                  <c:v>-4.3907024538001604E-2</c:v>
                </c:pt>
                <c:pt idx="5">
                  <c:v>-7.1073214331328974E-2</c:v>
                </c:pt>
                <c:pt idx="6">
                  <c:v>-6.6378615208393138E-2</c:v>
                </c:pt>
                <c:pt idx="7">
                  <c:v>-8.3800368789677199E-2</c:v>
                </c:pt>
                <c:pt idx="8">
                  <c:v>-0.10497911099758518</c:v>
                </c:pt>
                <c:pt idx="9">
                  <c:v>-0.1118365665443903</c:v>
                </c:pt>
                <c:pt idx="10">
                  <c:v>-0.12772104388702335</c:v>
                </c:pt>
                <c:pt idx="11">
                  <c:v>-0.13451741040735979</c:v>
                </c:pt>
                <c:pt idx="12">
                  <c:v>-0.13462854549524417</c:v>
                </c:pt>
                <c:pt idx="13">
                  <c:v>-0.10072132917021945</c:v>
                </c:pt>
                <c:pt idx="14">
                  <c:v>-3.8116809827884027E-2</c:v>
                </c:pt>
                <c:pt idx="15">
                  <c:v>2.5274565835703887E-2</c:v>
                </c:pt>
                <c:pt idx="16">
                  <c:v>4.73650388130833E-2</c:v>
                </c:pt>
              </c:numCache>
            </c:numRef>
          </c:val>
          <c:smooth val="0"/>
          <c:extLst>
            <c:ext xmlns:c16="http://schemas.microsoft.com/office/drawing/2014/chart" uri="{C3380CC4-5D6E-409C-BE32-E72D297353CC}">
              <c16:uniqueId val="{00000000-43C0-FB41-BF2A-4071A9937CF6}"/>
            </c:ext>
          </c:extLst>
        </c:ser>
        <c:ser>
          <c:idx val="1"/>
          <c:order val="1"/>
          <c:tx>
            <c:strRef>
              <c:f>'6. Chgs in Tot Share'!$IY$3</c:f>
              <c:strCache>
                <c:ptCount val="1"/>
                <c:pt idx="0">
                  <c:v> Term </c:v>
                </c:pt>
              </c:strCache>
            </c:strRef>
          </c:tx>
          <c:spPr>
            <a:ln w="28575" cap="rnd">
              <a:solidFill>
                <a:srgbClr val="FF00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Share'!$IY$4:$IY$27</c:f>
              <c:numCache>
                <c:formatCode>0.00%</c:formatCode>
                <c:ptCount val="24"/>
                <c:pt idx="0">
                  <c:v>0</c:v>
                </c:pt>
                <c:pt idx="1">
                  <c:v>-3.7914014296187452E-2</c:v>
                </c:pt>
                <c:pt idx="2">
                  <c:v>-1.3780923522505177E-2</c:v>
                </c:pt>
                <c:pt idx="3">
                  <c:v>-2.3388110418939199E-2</c:v>
                </c:pt>
                <c:pt idx="4">
                  <c:v>-4.4460244861514051E-2</c:v>
                </c:pt>
                <c:pt idx="5">
                  <c:v>-6.0728519162243658E-2</c:v>
                </c:pt>
                <c:pt idx="6">
                  <c:v>-9.1795704473055129E-2</c:v>
                </c:pt>
                <c:pt idx="7">
                  <c:v>-8.8719930496956409E-2</c:v>
                </c:pt>
                <c:pt idx="8">
                  <c:v>-0.10351939456239272</c:v>
                </c:pt>
                <c:pt idx="9">
                  <c:v>-0.12143111946738973</c:v>
                </c:pt>
                <c:pt idx="10">
                  <c:v>-0.11997887701348943</c:v>
                </c:pt>
                <c:pt idx="11">
                  <c:v>-0.13852022798941152</c:v>
                </c:pt>
                <c:pt idx="12">
                  <c:v>-0.14511957124251867</c:v>
                </c:pt>
                <c:pt idx="13">
                  <c:v>-0.15709610797453868</c:v>
                </c:pt>
                <c:pt idx="14">
                  <c:v>-0.17441085017177713</c:v>
                </c:pt>
                <c:pt idx="15">
                  <c:v>-0.17624517101031978</c:v>
                </c:pt>
                <c:pt idx="16">
                  <c:v>-0.19078789537448962</c:v>
                </c:pt>
              </c:numCache>
            </c:numRef>
          </c:val>
          <c:smooth val="0"/>
          <c:extLst>
            <c:ext xmlns:c16="http://schemas.microsoft.com/office/drawing/2014/chart" uri="{C3380CC4-5D6E-409C-BE32-E72D297353CC}">
              <c16:uniqueId val="{00000001-43C0-FB41-BF2A-4071A9937CF6}"/>
            </c:ext>
          </c:extLst>
        </c:ser>
        <c:ser>
          <c:idx val="3"/>
          <c:order val="2"/>
          <c:tx>
            <c:strRef>
              <c:f>'6. Chgs in Tot Share'!$JA$3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Share'!$JA$4:$JA$27</c:f>
              <c:numCache>
                <c:formatCode>0.00%</c:formatCode>
                <c:ptCount val="24"/>
                <c:pt idx="0">
                  <c:v>0</c:v>
                </c:pt>
                <c:pt idx="1">
                  <c:v>-1.736690530148639E-2</c:v>
                </c:pt>
                <c:pt idx="2">
                  <c:v>-2.6952768217708173E-2</c:v>
                </c:pt>
                <c:pt idx="3">
                  <c:v>-3.502988286423863E-2</c:v>
                </c:pt>
                <c:pt idx="4">
                  <c:v>-4.1909199687939089E-2</c:v>
                </c:pt>
                <c:pt idx="5">
                  <c:v>-4.871537558006532E-2</c:v>
                </c:pt>
                <c:pt idx="6">
                  <c:v>-5.0867233568072406E-2</c:v>
                </c:pt>
                <c:pt idx="7">
                  <c:v>-5.510815328269502E-2</c:v>
                </c:pt>
                <c:pt idx="8">
                  <c:v>-6.2836667331372442E-2</c:v>
                </c:pt>
                <c:pt idx="9">
                  <c:v>-7.1660435282360477E-2</c:v>
                </c:pt>
                <c:pt idx="10">
                  <c:v>-7.601943173674866E-2</c:v>
                </c:pt>
                <c:pt idx="11">
                  <c:v>-8.1489358468940176E-2</c:v>
                </c:pt>
                <c:pt idx="12">
                  <c:v>-8.7488830862026981E-2</c:v>
                </c:pt>
                <c:pt idx="13">
                  <c:v>-9.1362501344554287E-2</c:v>
                </c:pt>
                <c:pt idx="14">
                  <c:v>-9.6947444064869048E-2</c:v>
                </c:pt>
                <c:pt idx="15">
                  <c:v>-0.10168581041759281</c:v>
                </c:pt>
                <c:pt idx="16">
                  <c:v>-0.10736427331484598</c:v>
                </c:pt>
              </c:numCache>
            </c:numRef>
          </c:val>
          <c:smooth val="0"/>
          <c:extLst>
            <c:ext xmlns:c16="http://schemas.microsoft.com/office/drawing/2014/chart" uri="{C3380CC4-5D6E-409C-BE32-E72D297353CC}">
              <c16:uniqueId val="{00000002-43C0-FB41-BF2A-4071A9937CF6}"/>
            </c:ext>
          </c:extLst>
        </c:ser>
        <c:ser>
          <c:idx val="4"/>
          <c:order val="3"/>
          <c:tx>
            <c:strRef>
              <c:f>'6. Chgs in Tot Share'!$JB$3</c:f>
              <c:strCache>
                <c:ptCount val="1"/>
                <c:pt idx="0">
                  <c:v> Real Secured Personal Loans </c:v>
                </c:pt>
              </c:strCache>
            </c:strRef>
          </c:tx>
          <c:spPr>
            <a:ln w="28575" cap="rnd">
              <a:solidFill>
                <a:srgbClr val="0070C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Share'!$JB$4:$JB$27</c:f>
              <c:numCache>
                <c:formatCode>0.00%</c:formatCode>
                <c:ptCount val="24"/>
                <c:pt idx="0">
                  <c:v>0</c:v>
                </c:pt>
                <c:pt idx="1">
                  <c:v>-1.9919942378928638E-2</c:v>
                </c:pt>
                <c:pt idx="2">
                  <c:v>-3.5662882912715542E-2</c:v>
                </c:pt>
                <c:pt idx="3">
                  <c:v>-5.5422814888666239E-2</c:v>
                </c:pt>
                <c:pt idx="4">
                  <c:v>-6.1464583788600737E-2</c:v>
                </c:pt>
                <c:pt idx="5">
                  <c:v>-6.9228288100697338E-2</c:v>
                </c:pt>
                <c:pt idx="6">
                  <c:v>-8.6948906515568775E-2</c:v>
                </c:pt>
                <c:pt idx="7">
                  <c:v>-0.10110157488621839</c:v>
                </c:pt>
                <c:pt idx="8">
                  <c:v>-0.12465315556385927</c:v>
                </c:pt>
                <c:pt idx="9">
                  <c:v>-0.14376709196111115</c:v>
                </c:pt>
                <c:pt idx="10">
                  <c:v>-0.15238291072964416</c:v>
                </c:pt>
                <c:pt idx="11">
                  <c:v>-0.16403571106666465</c:v>
                </c:pt>
                <c:pt idx="12">
                  <c:v>-0.17592447517711501</c:v>
                </c:pt>
                <c:pt idx="13">
                  <c:v>-0.19012463535162566</c:v>
                </c:pt>
                <c:pt idx="14">
                  <c:v>-0.20529026594961106</c:v>
                </c:pt>
                <c:pt idx="15">
                  <c:v>-0.2186101804874569</c:v>
                </c:pt>
                <c:pt idx="16">
                  <c:v>-0.22480477015385722</c:v>
                </c:pt>
              </c:numCache>
            </c:numRef>
          </c:val>
          <c:smooth val="0"/>
          <c:extLst>
            <c:ext xmlns:c16="http://schemas.microsoft.com/office/drawing/2014/chart" uri="{C3380CC4-5D6E-409C-BE32-E72D297353CC}">
              <c16:uniqueId val="{00000003-43C0-FB41-BF2A-4071A9937CF6}"/>
            </c:ext>
          </c:extLst>
        </c:ser>
        <c:ser>
          <c:idx val="5"/>
          <c:order val="4"/>
          <c:tx>
            <c:strRef>
              <c:f>'6. Chgs in Tot Share'!$JC$3</c:f>
              <c:strCache>
                <c:ptCount val="1"/>
                <c:pt idx="0">
                  <c:v> Other Personal Loans </c:v>
                </c:pt>
              </c:strCache>
            </c:strRef>
          </c:tx>
          <c:spPr>
            <a:ln w="28575" cap="rnd" cmpd="sng">
              <a:solidFill>
                <a:srgbClr val="00B0F0"/>
              </a:solidFill>
              <a:prstDash val="solid"/>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Share'!$JC$4:$JC$27</c:f>
              <c:numCache>
                <c:formatCode>0.00%</c:formatCode>
                <c:ptCount val="24"/>
                <c:pt idx="0">
                  <c:v>0</c:v>
                </c:pt>
                <c:pt idx="1">
                  <c:v>-1.2179207277726003E-2</c:v>
                </c:pt>
                <c:pt idx="2">
                  <c:v>-2.1478541404201721E-2</c:v>
                </c:pt>
                <c:pt idx="3">
                  <c:v>-1.5958862883650775E-2</c:v>
                </c:pt>
                <c:pt idx="4">
                  <c:v>-2.2115428920166803E-2</c:v>
                </c:pt>
                <c:pt idx="5">
                  <c:v>-2.8892128360092684E-2</c:v>
                </c:pt>
                <c:pt idx="6">
                  <c:v>-5.6346233485049753E-2</c:v>
                </c:pt>
                <c:pt idx="7">
                  <c:v>-7.6383888101123523E-2</c:v>
                </c:pt>
                <c:pt idx="8">
                  <c:v>-9.3902356170552842E-2</c:v>
                </c:pt>
                <c:pt idx="9">
                  <c:v>-0.11198765608224114</c:v>
                </c:pt>
                <c:pt idx="10">
                  <c:v>-0.12910684558506461</c:v>
                </c:pt>
                <c:pt idx="11">
                  <c:v>-0.14885677100188308</c:v>
                </c:pt>
                <c:pt idx="12">
                  <c:v>-0.15641273582130275</c:v>
                </c:pt>
                <c:pt idx="13">
                  <c:v>-0.17187580001420852</c:v>
                </c:pt>
                <c:pt idx="14">
                  <c:v>-0.18595083632746764</c:v>
                </c:pt>
                <c:pt idx="15">
                  <c:v>-0.18675071688359296</c:v>
                </c:pt>
                <c:pt idx="16">
                  <c:v>-0.19625375012515506</c:v>
                </c:pt>
              </c:numCache>
            </c:numRef>
          </c:val>
          <c:smooth val="0"/>
          <c:extLst>
            <c:ext xmlns:c16="http://schemas.microsoft.com/office/drawing/2014/chart" uri="{C3380CC4-5D6E-409C-BE32-E72D297353CC}">
              <c16:uniqueId val="{00000004-43C0-FB41-BF2A-4071A9937CF6}"/>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2.4884220886862849E-2"/>
          <c:y val="0.88089366694492688"/>
          <c:w val="0.94694208454206386"/>
          <c:h val="0.101914355977709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Manulife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55296485997502"/>
          <c:y val="0.15025065992825395"/>
          <c:w val="0.81384832963840681"/>
          <c:h val="0.62156713218870563"/>
        </c:manualLayout>
      </c:layout>
      <c:lineChart>
        <c:grouping val="standard"/>
        <c:varyColors val="0"/>
        <c:ser>
          <c:idx val="0"/>
          <c:order val="0"/>
          <c:tx>
            <c:strRef>
              <c:f>'6. Chgs in Tot Share'!$KC$3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Share'!$KC$4:$KC$27</c:f>
              <c:numCache>
                <c:formatCode>0.00%</c:formatCode>
                <c:ptCount val="24"/>
                <c:pt idx="0">
                  <c:v>0</c:v>
                </c:pt>
                <c:pt idx="1">
                  <c:v>-1.628171783052288E-3</c:v>
                </c:pt>
                <c:pt idx="2">
                  <c:v>2.8178338711238416E-2</c:v>
                </c:pt>
                <c:pt idx="3">
                  <c:v>3.6753087531916785E-2</c:v>
                </c:pt>
                <c:pt idx="4">
                  <c:v>4.2586398644336283E-2</c:v>
                </c:pt>
                <c:pt idx="5">
                  <c:v>4.6322192963922655E-2</c:v>
                </c:pt>
                <c:pt idx="6">
                  <c:v>5.4692423126235644E-2</c:v>
                </c:pt>
                <c:pt idx="7">
                  <c:v>0.10648388256546115</c:v>
                </c:pt>
                <c:pt idx="8">
                  <c:v>0.16252647726407018</c:v>
                </c:pt>
                <c:pt idx="9">
                  <c:v>0.22177923088334875</c:v>
                </c:pt>
                <c:pt idx="10">
                  <c:v>0.23002824696714194</c:v>
                </c:pt>
                <c:pt idx="11">
                  <c:v>0.24069249516733407</c:v>
                </c:pt>
                <c:pt idx="12">
                  <c:v>0.21861123110409675</c:v>
                </c:pt>
                <c:pt idx="13">
                  <c:v>0.15840664489939332</c:v>
                </c:pt>
                <c:pt idx="14">
                  <c:v>0.13182405911668271</c:v>
                </c:pt>
                <c:pt idx="15">
                  <c:v>0.10655454288285923</c:v>
                </c:pt>
                <c:pt idx="16">
                  <c:v>8.9811211396067792E-2</c:v>
                </c:pt>
              </c:numCache>
            </c:numRef>
          </c:val>
          <c:smooth val="0"/>
          <c:extLst>
            <c:ext xmlns:c16="http://schemas.microsoft.com/office/drawing/2014/chart" uri="{C3380CC4-5D6E-409C-BE32-E72D297353CC}">
              <c16:uniqueId val="{00000000-8C5D-7B47-8927-5D555D1B41BF}"/>
            </c:ext>
          </c:extLst>
        </c:ser>
        <c:ser>
          <c:idx val="1"/>
          <c:order val="1"/>
          <c:tx>
            <c:strRef>
              <c:f>'6. Chgs in Tot Share'!$KD$3</c:f>
              <c:strCache>
                <c:ptCount val="1"/>
                <c:pt idx="0">
                  <c:v> Term </c:v>
                </c:pt>
              </c:strCache>
            </c:strRef>
          </c:tx>
          <c:spPr>
            <a:ln w="28575" cap="rnd">
              <a:solidFill>
                <a:srgbClr val="FF00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Share'!$KD$4:$KD$27</c:f>
              <c:numCache>
                <c:formatCode>0.00%</c:formatCode>
                <c:ptCount val="24"/>
                <c:pt idx="0">
                  <c:v>0</c:v>
                </c:pt>
                <c:pt idx="1">
                  <c:v>-4.3656599576316971E-3</c:v>
                </c:pt>
                <c:pt idx="2">
                  <c:v>-1.0836521072470247E-3</c:v>
                </c:pt>
                <c:pt idx="3">
                  <c:v>-2.750138961365407E-2</c:v>
                </c:pt>
                <c:pt idx="4">
                  <c:v>-5.770257672761938E-2</c:v>
                </c:pt>
                <c:pt idx="5">
                  <c:v>-7.9422792966350311E-2</c:v>
                </c:pt>
                <c:pt idx="6">
                  <c:v>-7.8673325670830477E-2</c:v>
                </c:pt>
                <c:pt idx="7">
                  <c:v>-8.206312241073839E-2</c:v>
                </c:pt>
                <c:pt idx="8">
                  <c:v>-9.183546052053089E-2</c:v>
                </c:pt>
                <c:pt idx="9">
                  <c:v>-0.10805813932350181</c:v>
                </c:pt>
                <c:pt idx="10">
                  <c:v>-0.11917057537296935</c:v>
                </c:pt>
                <c:pt idx="11">
                  <c:v>-0.1175477346102438</c:v>
                </c:pt>
                <c:pt idx="12">
                  <c:v>-0.13337081882676755</c:v>
                </c:pt>
                <c:pt idx="13">
                  <c:v>-0.13184101607116386</c:v>
                </c:pt>
                <c:pt idx="14">
                  <c:v>-0.1308393997278792</c:v>
                </c:pt>
                <c:pt idx="15">
                  <c:v>-0.18117456619329553</c:v>
                </c:pt>
                <c:pt idx="16">
                  <c:v>-0.19958073563438578</c:v>
                </c:pt>
              </c:numCache>
            </c:numRef>
          </c:val>
          <c:smooth val="0"/>
          <c:extLst>
            <c:ext xmlns:c16="http://schemas.microsoft.com/office/drawing/2014/chart" uri="{C3380CC4-5D6E-409C-BE32-E72D297353CC}">
              <c16:uniqueId val="{00000001-8C5D-7B47-8927-5D555D1B41BF}"/>
            </c:ext>
          </c:extLst>
        </c:ser>
        <c:ser>
          <c:idx val="3"/>
          <c:order val="2"/>
          <c:tx>
            <c:strRef>
              <c:f>'6. Chgs in Tot Share'!$KF$3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Share'!$KF$4:$KF$27</c:f>
              <c:numCache>
                <c:formatCode>0.00%</c:formatCode>
                <c:ptCount val="24"/>
                <c:pt idx="0">
                  <c:v>0</c:v>
                </c:pt>
                <c:pt idx="1">
                  <c:v>-7.6514183840144176E-3</c:v>
                </c:pt>
                <c:pt idx="2">
                  <c:v>-1.0756654209765987E-2</c:v>
                </c:pt>
                <c:pt idx="3">
                  <c:v>-9.9071934663781426E-3</c:v>
                </c:pt>
                <c:pt idx="4">
                  <c:v>-4.2319601174392952E-3</c:v>
                </c:pt>
                <c:pt idx="5">
                  <c:v>2.9684151203078686E-3</c:v>
                </c:pt>
                <c:pt idx="6">
                  <c:v>6.5709912474829751E-3</c:v>
                </c:pt>
                <c:pt idx="7">
                  <c:v>1.2488635974456336E-2</c:v>
                </c:pt>
                <c:pt idx="8">
                  <c:v>1.8988738571067029E-2</c:v>
                </c:pt>
                <c:pt idx="9">
                  <c:v>2.0769344580161029E-2</c:v>
                </c:pt>
                <c:pt idx="10">
                  <c:v>1.4215233801157223E-2</c:v>
                </c:pt>
                <c:pt idx="11">
                  <c:v>1.2190668024057548E-2</c:v>
                </c:pt>
                <c:pt idx="12">
                  <c:v>1.0889233972500859E-2</c:v>
                </c:pt>
                <c:pt idx="13">
                  <c:v>2.0087907191027998E-2</c:v>
                </c:pt>
                <c:pt idx="14">
                  <c:v>2.0233484955241042E-2</c:v>
                </c:pt>
                <c:pt idx="15">
                  <c:v>2.0905730822797595E-2</c:v>
                </c:pt>
                <c:pt idx="16">
                  <c:v>2.2361439689090983E-2</c:v>
                </c:pt>
              </c:numCache>
            </c:numRef>
          </c:val>
          <c:smooth val="0"/>
          <c:extLst>
            <c:ext xmlns:c16="http://schemas.microsoft.com/office/drawing/2014/chart" uri="{C3380CC4-5D6E-409C-BE32-E72D297353CC}">
              <c16:uniqueId val="{00000002-8C5D-7B47-8927-5D555D1B41BF}"/>
            </c:ext>
          </c:extLst>
        </c:ser>
        <c:ser>
          <c:idx val="4"/>
          <c:order val="3"/>
          <c:tx>
            <c:strRef>
              <c:f>'6. Chgs in Tot Share'!$KG$3</c:f>
              <c:strCache>
                <c:ptCount val="1"/>
                <c:pt idx="0">
                  <c:v> Real Secured Personal Loans </c:v>
                </c:pt>
              </c:strCache>
            </c:strRef>
          </c:tx>
          <c:spPr>
            <a:ln w="28575" cap="rnd">
              <a:solidFill>
                <a:srgbClr val="0070C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Share'!$KG$4:$KG$27</c:f>
              <c:numCache>
                <c:formatCode>0.00%</c:formatCode>
                <c:ptCount val="24"/>
                <c:pt idx="0">
                  <c:v>0</c:v>
                </c:pt>
                <c:pt idx="1">
                  <c:v>-4.4816180645461164E-3</c:v>
                </c:pt>
                <c:pt idx="2">
                  <c:v>-4.0580079275408156E-3</c:v>
                </c:pt>
                <c:pt idx="3">
                  <c:v>-1.0883084604387252E-3</c:v>
                </c:pt>
                <c:pt idx="4">
                  <c:v>-1.4090212939400991E-3</c:v>
                </c:pt>
                <c:pt idx="5">
                  <c:v>-9.8614030092298742E-4</c:v>
                </c:pt>
                <c:pt idx="6">
                  <c:v>-5.22836500937036E-3</c:v>
                </c:pt>
                <c:pt idx="7">
                  <c:v>-1.0159165246642246E-2</c:v>
                </c:pt>
                <c:pt idx="8">
                  <c:v>-1.1154505422600196E-2</c:v>
                </c:pt>
                <c:pt idx="9">
                  <c:v>-1.2474888784526626E-2</c:v>
                </c:pt>
                <c:pt idx="10">
                  <c:v>-1.4255034793945177E-2</c:v>
                </c:pt>
                <c:pt idx="11">
                  <c:v>-1.3804818447426785E-2</c:v>
                </c:pt>
                <c:pt idx="12">
                  <c:v>-1.3566215732934938E-2</c:v>
                </c:pt>
                <c:pt idx="13">
                  <c:v>-1.2225769782852815E-2</c:v>
                </c:pt>
                <c:pt idx="14">
                  <c:v>-8.9166217105223419E-3</c:v>
                </c:pt>
                <c:pt idx="15">
                  <c:v>-4.60622435113614E-3</c:v>
                </c:pt>
                <c:pt idx="16">
                  <c:v>-4.8767828328959107E-3</c:v>
                </c:pt>
              </c:numCache>
            </c:numRef>
          </c:val>
          <c:smooth val="0"/>
          <c:extLst>
            <c:ext xmlns:c16="http://schemas.microsoft.com/office/drawing/2014/chart" uri="{C3380CC4-5D6E-409C-BE32-E72D297353CC}">
              <c16:uniqueId val="{00000003-8C5D-7B47-8927-5D555D1B41BF}"/>
            </c:ext>
          </c:extLst>
        </c:ser>
        <c:ser>
          <c:idx val="5"/>
          <c:order val="4"/>
          <c:tx>
            <c:strRef>
              <c:f>'6. Chgs in Tot Share'!$KH$3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Share'!$KH$4:$KH$27</c:f>
              <c:numCache>
                <c:formatCode>0.00%</c:formatCode>
                <c:ptCount val="24"/>
                <c:pt idx="0">
                  <c:v>0</c:v>
                </c:pt>
                <c:pt idx="1">
                  <c:v>9.1934663227480253E-4</c:v>
                </c:pt>
                <c:pt idx="2">
                  <c:v>-1.015559168255592E-3</c:v>
                </c:pt>
                <c:pt idx="3">
                  <c:v>1.0240533474603668E-2</c:v>
                </c:pt>
                <c:pt idx="4">
                  <c:v>1.8937759937866953E-2</c:v>
                </c:pt>
                <c:pt idx="5">
                  <c:v>1.19574183094894E-2</c:v>
                </c:pt>
                <c:pt idx="6">
                  <c:v>-9.9087765610923039E-3</c:v>
                </c:pt>
                <c:pt idx="7">
                  <c:v>-1.7478363198137E-2</c:v>
                </c:pt>
                <c:pt idx="8">
                  <c:v>-3.1460983057517149E-2</c:v>
                </c:pt>
                <c:pt idx="9">
                  <c:v>-4.5219663472213685E-2</c:v>
                </c:pt>
                <c:pt idx="10">
                  <c:v>-5.3292769580001322E-2</c:v>
                </c:pt>
                <c:pt idx="11">
                  <c:v>-7.7529615530201948E-2</c:v>
                </c:pt>
                <c:pt idx="12">
                  <c:v>-7.5485219066008608E-2</c:v>
                </c:pt>
                <c:pt idx="13">
                  <c:v>-7.9454339394474868E-2</c:v>
                </c:pt>
                <c:pt idx="14">
                  <c:v>-8.9806911023985012E-2</c:v>
                </c:pt>
                <c:pt idx="15">
                  <c:v>-7.3851600406863949E-2</c:v>
                </c:pt>
                <c:pt idx="16">
                  <c:v>-6.6462833457635137E-2</c:v>
                </c:pt>
              </c:numCache>
            </c:numRef>
          </c:val>
          <c:smooth val="0"/>
          <c:extLst>
            <c:ext xmlns:c16="http://schemas.microsoft.com/office/drawing/2014/chart" uri="{C3380CC4-5D6E-409C-BE32-E72D297353CC}">
              <c16:uniqueId val="{00000004-8C5D-7B47-8927-5D555D1B41BF}"/>
            </c:ext>
          </c:extLst>
        </c:ser>
        <c:dLbls>
          <c:showLegendKey val="0"/>
          <c:showVal val="0"/>
          <c:showCatName val="0"/>
          <c:showSerName val="0"/>
          <c:showPercent val="0"/>
          <c:showBubbleSize val="0"/>
        </c:dLbls>
        <c:smooth val="0"/>
        <c:axId val="403133232"/>
        <c:axId val="403136760"/>
      </c:lineChart>
      <c:catAx>
        <c:axId val="40313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6760"/>
        <c:crossesAt val="0"/>
        <c:auto val="1"/>
        <c:lblAlgn val="ctr"/>
        <c:lblOffset val="100"/>
        <c:noMultiLvlLbl val="0"/>
      </c:catAx>
      <c:valAx>
        <c:axId val="403136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3232"/>
        <c:crosses val="autoZero"/>
        <c:crossBetween val="between"/>
      </c:valAx>
      <c:spPr>
        <a:noFill/>
        <a:ln>
          <a:noFill/>
        </a:ln>
        <a:effectLst/>
      </c:spPr>
    </c:plotArea>
    <c:legend>
      <c:legendPos val="b"/>
      <c:layout>
        <c:manualLayout>
          <c:xMode val="edge"/>
          <c:yMode val="edge"/>
          <c:x val="2.2863440613612642E-2"/>
          <c:y val="0.80639509960968336"/>
          <c:w val="0.95427311877277488"/>
          <c:h val="0.176412923312952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DUCA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Bks'!$GV$4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Bks'!$GV$5:$GV$10</c:f>
              <c:numCache>
                <c:formatCode>0.0%</c:formatCode>
                <c:ptCount val="6"/>
                <c:pt idx="0">
                  <c:v>0</c:v>
                </c:pt>
                <c:pt idx="1">
                  <c:v>3.2593956988173196E-2</c:v>
                </c:pt>
                <c:pt idx="2">
                  <c:v>0.13066505190664418</c:v>
                </c:pt>
                <c:pt idx="3">
                  <c:v>0.4253640285786815</c:v>
                </c:pt>
                <c:pt idx="4">
                  <c:v>0.31778389745565072</c:v>
                </c:pt>
                <c:pt idx="5">
                  <c:v>1.3358495773964711</c:v>
                </c:pt>
              </c:numCache>
            </c:numRef>
          </c:val>
          <c:smooth val="0"/>
          <c:extLst>
            <c:ext xmlns:c16="http://schemas.microsoft.com/office/drawing/2014/chart" uri="{C3380CC4-5D6E-409C-BE32-E72D297353CC}">
              <c16:uniqueId val="{00000000-79BE-4448-AC68-BA16296E6951}"/>
            </c:ext>
          </c:extLst>
        </c:ser>
        <c:ser>
          <c:idx val="1"/>
          <c:order val="1"/>
          <c:tx>
            <c:strRef>
              <c:f>'22 5 Yr Change Prov Sh of Bks'!$GW$4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Bks'!$GW$5:$GW$10</c:f>
              <c:numCache>
                <c:formatCode>0.0%</c:formatCode>
                <c:ptCount val="6"/>
                <c:pt idx="0">
                  <c:v>0</c:v>
                </c:pt>
                <c:pt idx="1">
                  <c:v>6.0333771455695177E-2</c:v>
                </c:pt>
                <c:pt idx="2">
                  <c:v>3.2712156156317056E-2</c:v>
                </c:pt>
                <c:pt idx="3">
                  <c:v>3.9470576754019552E-3</c:v>
                </c:pt>
                <c:pt idx="4">
                  <c:v>0.17014452624125107</c:v>
                </c:pt>
                <c:pt idx="5">
                  <c:v>9.146011441946332E-2</c:v>
                </c:pt>
              </c:numCache>
            </c:numRef>
          </c:val>
          <c:smooth val="0"/>
          <c:extLst>
            <c:ext xmlns:c16="http://schemas.microsoft.com/office/drawing/2014/chart" uri="{C3380CC4-5D6E-409C-BE32-E72D297353CC}">
              <c16:uniqueId val="{00000001-79BE-4448-AC68-BA16296E6951}"/>
            </c:ext>
          </c:extLst>
        </c:ser>
        <c:ser>
          <c:idx val="2"/>
          <c:order val="2"/>
          <c:tx>
            <c:strRef>
              <c:f>'22 5 Yr Change Prov Sh of Bks'!$GX$4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Bks'!$GX$5:$GX$10</c:f>
              <c:numCache>
                <c:formatCode>0.0%</c:formatCode>
                <c:ptCount val="6"/>
                <c:pt idx="0">
                  <c:v>0</c:v>
                </c:pt>
                <c:pt idx="1">
                  <c:v>1.7173809190685455E-2</c:v>
                </c:pt>
                <c:pt idx="2">
                  <c:v>-1.5057594690573797E-3</c:v>
                </c:pt>
                <c:pt idx="3">
                  <c:v>4.231547349066582E-2</c:v>
                </c:pt>
                <c:pt idx="4">
                  <c:v>0.19511967800340296</c:v>
                </c:pt>
                <c:pt idx="5">
                  <c:v>0.35489763919203526</c:v>
                </c:pt>
              </c:numCache>
            </c:numRef>
          </c:val>
          <c:smooth val="0"/>
          <c:extLst>
            <c:ext xmlns:c16="http://schemas.microsoft.com/office/drawing/2014/chart" uri="{C3380CC4-5D6E-409C-BE32-E72D297353CC}">
              <c16:uniqueId val="{00000002-79BE-4448-AC68-BA16296E6951}"/>
            </c:ext>
          </c:extLst>
        </c:ser>
        <c:ser>
          <c:idx val="5"/>
          <c:order val="3"/>
          <c:tx>
            <c:strRef>
              <c:f>'22 5 Yr Change Prov Sh of Bks'!$HA$4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Bks'!$HA$5:$HA$10</c:f>
              <c:numCache>
                <c:formatCode>0.0%</c:formatCode>
                <c:ptCount val="6"/>
                <c:pt idx="0">
                  <c:v>0</c:v>
                </c:pt>
                <c:pt idx="1">
                  <c:v>1.6238453107327588E-2</c:v>
                </c:pt>
                <c:pt idx="2">
                  <c:v>-7.1951221268303209E-2</c:v>
                </c:pt>
                <c:pt idx="3">
                  <c:v>0.12749412203006147</c:v>
                </c:pt>
                <c:pt idx="4">
                  <c:v>3.7237952497883801E-2</c:v>
                </c:pt>
                <c:pt idx="5">
                  <c:v>3.5215129137665564E-2</c:v>
                </c:pt>
              </c:numCache>
            </c:numRef>
          </c:val>
          <c:smooth val="0"/>
          <c:extLst>
            <c:ext xmlns:c16="http://schemas.microsoft.com/office/drawing/2014/chart" uri="{C3380CC4-5D6E-409C-BE32-E72D297353CC}">
              <c16:uniqueId val="{00000003-79BE-4448-AC68-BA16296E6951}"/>
            </c:ext>
          </c:extLst>
        </c:ser>
        <c:ser>
          <c:idx val="6"/>
          <c:order val="4"/>
          <c:tx>
            <c:strRef>
              <c:f>'22 5 Yr Change Prov Sh of Bks'!$HB$4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Bks'!$HB$5:$HB$10</c:f>
              <c:numCache>
                <c:formatCode>0.0%</c:formatCode>
                <c:ptCount val="6"/>
                <c:pt idx="0">
                  <c:v>0</c:v>
                </c:pt>
                <c:pt idx="1">
                  <c:v>1.5031964753635168E-2</c:v>
                </c:pt>
                <c:pt idx="2">
                  <c:v>-3.003985294717897E-2</c:v>
                </c:pt>
                <c:pt idx="3">
                  <c:v>7.2242026203692078E-2</c:v>
                </c:pt>
                <c:pt idx="4">
                  <c:v>0.12838505613967133</c:v>
                </c:pt>
                <c:pt idx="5">
                  <c:v>0.22144093071454693</c:v>
                </c:pt>
              </c:numCache>
            </c:numRef>
          </c:val>
          <c:smooth val="0"/>
          <c:extLst>
            <c:ext xmlns:c16="http://schemas.microsoft.com/office/drawing/2014/chart" uri="{C3380CC4-5D6E-409C-BE32-E72D297353CC}">
              <c16:uniqueId val="{00000004-79BE-4448-AC68-BA16296E695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Tangerine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32309196644538"/>
          <c:y val="0.15641838387222873"/>
          <c:w val="0.82672919561525393"/>
          <c:h val="0.64036008264924338"/>
        </c:manualLayout>
      </c:layout>
      <c:lineChart>
        <c:grouping val="standard"/>
        <c:varyColors val="0"/>
        <c:ser>
          <c:idx val="0"/>
          <c:order val="0"/>
          <c:tx>
            <c:strRef>
              <c:f>'6. Chgs in Tot Share'!$JN$3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Share'!$JN$4:$JN$27</c:f>
              <c:numCache>
                <c:formatCode>0.00%</c:formatCode>
                <c:ptCount val="24"/>
                <c:pt idx="0">
                  <c:v>0</c:v>
                </c:pt>
                <c:pt idx="1">
                  <c:v>-3.8191307608302652E-2</c:v>
                </c:pt>
                <c:pt idx="2">
                  <c:v>-5.4080446557053831E-2</c:v>
                </c:pt>
                <c:pt idx="3">
                  <c:v>-5.3877087035991859E-2</c:v>
                </c:pt>
                <c:pt idx="4">
                  <c:v>-5.4399540518571626E-2</c:v>
                </c:pt>
                <c:pt idx="5">
                  <c:v>-4.5858933549252294E-2</c:v>
                </c:pt>
                <c:pt idx="6">
                  <c:v>-4.6903413524082838E-2</c:v>
                </c:pt>
                <c:pt idx="7">
                  <c:v>-5.9452921276623376E-2</c:v>
                </c:pt>
                <c:pt idx="8">
                  <c:v>-5.7115370847175703E-2</c:v>
                </c:pt>
                <c:pt idx="9">
                  <c:v>-4.1421248899611164E-2</c:v>
                </c:pt>
                <c:pt idx="10">
                  <c:v>-4.0775073512272851E-2</c:v>
                </c:pt>
                <c:pt idx="11">
                  <c:v>-2.9001930018709106E-2</c:v>
                </c:pt>
                <c:pt idx="12">
                  <c:v>-2.8974394243035349E-2</c:v>
                </c:pt>
                <c:pt idx="13">
                  <c:v>-4.0097353231665023E-2</c:v>
                </c:pt>
                <c:pt idx="14">
                  <c:v>-5.1969711492052303E-2</c:v>
                </c:pt>
                <c:pt idx="15">
                  <c:v>-5.5785055913106375E-2</c:v>
                </c:pt>
                <c:pt idx="16">
                  <c:v>-6.1494456489436279E-2</c:v>
                </c:pt>
              </c:numCache>
            </c:numRef>
          </c:val>
          <c:smooth val="0"/>
          <c:extLst>
            <c:ext xmlns:c16="http://schemas.microsoft.com/office/drawing/2014/chart" uri="{C3380CC4-5D6E-409C-BE32-E72D297353CC}">
              <c16:uniqueId val="{00000000-87DC-3148-8D34-8896273D304E}"/>
            </c:ext>
          </c:extLst>
        </c:ser>
        <c:ser>
          <c:idx val="2"/>
          <c:order val="1"/>
          <c:tx>
            <c:strRef>
              <c:f>'6. Chgs in Tot Share'!$JO$3</c:f>
              <c:strCache>
                <c:ptCount val="1"/>
                <c:pt idx="0">
                  <c:v> Term </c:v>
                </c:pt>
              </c:strCache>
            </c:strRef>
          </c:tx>
          <c:spPr>
            <a:ln w="28575" cap="rnd">
              <a:solidFill>
                <a:srgbClr val="FF000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Share'!$JO$4:$JO$27</c:f>
              <c:numCache>
                <c:formatCode>0.00%</c:formatCode>
                <c:ptCount val="24"/>
                <c:pt idx="0">
                  <c:v>0</c:v>
                </c:pt>
                <c:pt idx="1">
                  <c:v>3.6405523847743648E-2</c:v>
                </c:pt>
                <c:pt idx="2">
                  <c:v>0.10010103084725883</c:v>
                </c:pt>
                <c:pt idx="3">
                  <c:v>0.17219860848047427</c:v>
                </c:pt>
                <c:pt idx="4">
                  <c:v>0.2015248599953775</c:v>
                </c:pt>
                <c:pt idx="5">
                  <c:v>0.2169048720164177</c:v>
                </c:pt>
                <c:pt idx="6">
                  <c:v>0.22583055440721433</c:v>
                </c:pt>
                <c:pt idx="7">
                  <c:v>0.20787083616370541</c:v>
                </c:pt>
                <c:pt idx="8">
                  <c:v>0.19400520197519605</c:v>
                </c:pt>
                <c:pt idx="9">
                  <c:v>0.18076349847455792</c:v>
                </c:pt>
                <c:pt idx="10">
                  <c:v>0.17567964555414028</c:v>
                </c:pt>
                <c:pt idx="11">
                  <c:v>0.16665930347939931</c:v>
                </c:pt>
                <c:pt idx="12">
                  <c:v>0.14880309123831309</c:v>
                </c:pt>
                <c:pt idx="13">
                  <c:v>0.1081107330279099</c:v>
                </c:pt>
                <c:pt idx="14">
                  <c:v>7.4298784137726018E-2</c:v>
                </c:pt>
                <c:pt idx="15">
                  <c:v>4.8965334923615503E-2</c:v>
                </c:pt>
                <c:pt idx="16">
                  <c:v>5.9144025721180792E-2</c:v>
                </c:pt>
              </c:numCache>
            </c:numRef>
          </c:val>
          <c:smooth val="0"/>
          <c:extLst>
            <c:ext xmlns:c16="http://schemas.microsoft.com/office/drawing/2014/chart" uri="{C3380CC4-5D6E-409C-BE32-E72D297353CC}">
              <c16:uniqueId val="{00000001-87DC-3148-8D34-8896273D304E}"/>
            </c:ext>
          </c:extLst>
        </c:ser>
        <c:ser>
          <c:idx val="4"/>
          <c:order val="2"/>
          <c:tx>
            <c:strRef>
              <c:f>'6. Chgs in Tot Share'!$JQ$3</c:f>
              <c:strCache>
                <c:ptCount val="1"/>
                <c:pt idx="0">
                  <c:v> Mortgages </c:v>
                </c:pt>
              </c:strCache>
            </c:strRef>
          </c:tx>
          <c:spPr>
            <a:ln w="28575" cap="rnd">
              <a:solidFill>
                <a:srgbClr val="DD5A01"/>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Share'!$JQ$4:$JQ$27</c:f>
              <c:numCache>
                <c:formatCode>0.00%</c:formatCode>
                <c:ptCount val="24"/>
                <c:pt idx="0">
                  <c:v>0</c:v>
                </c:pt>
                <c:pt idx="1">
                  <c:v>-7.8785502800642407E-3</c:v>
                </c:pt>
                <c:pt idx="2">
                  <c:v>-1.2805208896174741E-2</c:v>
                </c:pt>
                <c:pt idx="3">
                  <c:v>-2.2293704004618088E-2</c:v>
                </c:pt>
                <c:pt idx="4">
                  <c:v>-3.2063508133024117E-2</c:v>
                </c:pt>
                <c:pt idx="5">
                  <c:v>-4.3304618055814155E-2</c:v>
                </c:pt>
                <c:pt idx="6">
                  <c:v>-5.3245295179779634E-2</c:v>
                </c:pt>
                <c:pt idx="7">
                  <c:v>-6.333718661765543E-2</c:v>
                </c:pt>
                <c:pt idx="8">
                  <c:v>-7.3078532377434197E-2</c:v>
                </c:pt>
                <c:pt idx="9">
                  <c:v>-7.9514836559705981E-2</c:v>
                </c:pt>
                <c:pt idx="10">
                  <c:v>-8.7153321449993174E-2</c:v>
                </c:pt>
                <c:pt idx="11">
                  <c:v>-9.713192457196311E-2</c:v>
                </c:pt>
                <c:pt idx="12">
                  <c:v>-0.10823721949592381</c:v>
                </c:pt>
                <c:pt idx="13">
                  <c:v>-0.11955053976451785</c:v>
                </c:pt>
                <c:pt idx="14">
                  <c:v>-0.12970551462510629</c:v>
                </c:pt>
                <c:pt idx="15">
                  <c:v>-0.13679614789596894</c:v>
                </c:pt>
                <c:pt idx="16">
                  <c:v>-0.14372730877423054</c:v>
                </c:pt>
              </c:numCache>
            </c:numRef>
          </c:val>
          <c:smooth val="0"/>
          <c:extLst>
            <c:ext xmlns:c16="http://schemas.microsoft.com/office/drawing/2014/chart" uri="{C3380CC4-5D6E-409C-BE32-E72D297353CC}">
              <c16:uniqueId val="{00000002-87DC-3148-8D34-8896273D304E}"/>
            </c:ext>
          </c:extLst>
        </c:ser>
        <c:ser>
          <c:idx val="1"/>
          <c:order val="3"/>
          <c:tx>
            <c:strRef>
              <c:f>'6. Chgs in Tot Share'!$JR$3</c:f>
              <c:strCache>
                <c:ptCount val="1"/>
                <c:pt idx="0">
                  <c:v> Real Secured Personal Loans </c:v>
                </c:pt>
              </c:strCache>
            </c:strRef>
          </c:tx>
          <c:spPr>
            <a:ln w="28575" cap="rnd">
              <a:solidFill>
                <a:srgbClr val="0070C0"/>
              </a:solidFill>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Share'!$JR$4:$JR$27</c:f>
              <c:numCache>
                <c:formatCode>0.00%</c:formatCode>
                <c:ptCount val="24"/>
                <c:pt idx="0">
                  <c:v>0</c:v>
                </c:pt>
                <c:pt idx="1">
                  <c:v>-1.67773924102901E-3</c:v>
                </c:pt>
                <c:pt idx="2">
                  <c:v>-4.6941576953556594E-3</c:v>
                </c:pt>
                <c:pt idx="3">
                  <c:v>-1.9486728739848338E-3</c:v>
                </c:pt>
                <c:pt idx="4">
                  <c:v>5.7293552557830332E-4</c:v>
                </c:pt>
                <c:pt idx="5">
                  <c:v>-3.3128933001383004E-3</c:v>
                </c:pt>
                <c:pt idx="6">
                  <c:v>-2.2814562045004186E-3</c:v>
                </c:pt>
                <c:pt idx="7">
                  <c:v>-5.2356585051644231E-3</c:v>
                </c:pt>
                <c:pt idx="8">
                  <c:v>-1.3224286005263434E-2</c:v>
                </c:pt>
                <c:pt idx="9">
                  <c:v>-3.4001441736573835E-3</c:v>
                </c:pt>
                <c:pt idx="10">
                  <c:v>1.3630654607784863E-2</c:v>
                </c:pt>
                <c:pt idx="11">
                  <c:v>3.9591742838359652E-2</c:v>
                </c:pt>
                <c:pt idx="12">
                  <c:v>3.6882653124916218E-2</c:v>
                </c:pt>
                <c:pt idx="13">
                  <c:v>5.500071858551412E-2</c:v>
                </c:pt>
                <c:pt idx="14">
                  <c:v>7.5375647106120616E-2</c:v>
                </c:pt>
                <c:pt idx="15">
                  <c:v>0.10044987390558274</c:v>
                </c:pt>
                <c:pt idx="16">
                  <c:v>0.12925345248919259</c:v>
                </c:pt>
              </c:numCache>
            </c:numRef>
          </c:val>
          <c:smooth val="0"/>
          <c:extLst>
            <c:ext xmlns:c16="http://schemas.microsoft.com/office/drawing/2014/chart" uri="{C3380CC4-5D6E-409C-BE32-E72D297353CC}">
              <c16:uniqueId val="{00000003-87DC-3148-8D34-8896273D304E}"/>
            </c:ext>
          </c:extLst>
        </c:ser>
        <c:ser>
          <c:idx val="5"/>
          <c:order val="4"/>
          <c:tx>
            <c:strRef>
              <c:f>'6. Chgs in Tot Share'!$JS$3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O'18</c:v>
                </c:pt>
                <c:pt idx="1">
                  <c:v>N</c:v>
                </c:pt>
                <c:pt idx="2">
                  <c:v>D'18</c:v>
                </c:pt>
                <c:pt idx="3">
                  <c:v>J'19</c:v>
                </c:pt>
                <c:pt idx="4">
                  <c:v>F</c:v>
                </c:pt>
                <c:pt idx="5">
                  <c:v>M</c:v>
                </c:pt>
                <c:pt idx="6">
                  <c:v>A</c:v>
                </c:pt>
                <c:pt idx="7">
                  <c:v>M</c:v>
                </c:pt>
                <c:pt idx="8">
                  <c:v>J</c:v>
                </c:pt>
                <c:pt idx="9">
                  <c:v>J</c:v>
                </c:pt>
                <c:pt idx="10">
                  <c:v>A</c:v>
                </c:pt>
                <c:pt idx="11">
                  <c:v>S</c:v>
                </c:pt>
                <c:pt idx="12">
                  <c:v>O</c:v>
                </c:pt>
                <c:pt idx="13">
                  <c:v>N</c:v>
                </c:pt>
                <c:pt idx="14">
                  <c:v>D</c:v>
                </c:pt>
                <c:pt idx="15">
                  <c:v>J'20</c:v>
                </c:pt>
                <c:pt idx="16">
                  <c:v>F</c:v>
                </c:pt>
                <c:pt idx="17">
                  <c:v>M</c:v>
                </c:pt>
                <c:pt idx="18">
                  <c:v>A</c:v>
                </c:pt>
                <c:pt idx="19">
                  <c:v>M</c:v>
                </c:pt>
                <c:pt idx="20">
                  <c:v>J</c:v>
                </c:pt>
                <c:pt idx="21">
                  <c:v>J</c:v>
                </c:pt>
                <c:pt idx="22">
                  <c:v>A</c:v>
                </c:pt>
                <c:pt idx="23">
                  <c:v>S</c:v>
                </c:pt>
              </c:strCache>
            </c:strRef>
          </c:cat>
          <c:val>
            <c:numRef>
              <c:f>'6. Chgs in Tot Share'!$JS$4:$JS$27</c:f>
              <c:numCache>
                <c:formatCode>0.00%</c:formatCode>
                <c:ptCount val="24"/>
                <c:pt idx="0">
                  <c:v>0</c:v>
                </c:pt>
                <c:pt idx="1">
                  <c:v>2.2240670194461118E-2</c:v>
                </c:pt>
                <c:pt idx="2">
                  <c:v>5.0335128057274504E-2</c:v>
                </c:pt>
                <c:pt idx="3">
                  <c:v>3.9126955091910248E-2</c:v>
                </c:pt>
                <c:pt idx="4">
                  <c:v>0.10727210354902415</c:v>
                </c:pt>
                <c:pt idx="5">
                  <c:v>0.122569052659541</c:v>
                </c:pt>
                <c:pt idx="6">
                  <c:v>0.18582085621620034</c:v>
                </c:pt>
                <c:pt idx="7">
                  <c:v>0.21402177257467025</c:v>
                </c:pt>
                <c:pt idx="8">
                  <c:v>0.21329346822452047</c:v>
                </c:pt>
                <c:pt idx="9">
                  <c:v>0.25170695259964637</c:v>
                </c:pt>
                <c:pt idx="10">
                  <c:v>0.3883831449735442</c:v>
                </c:pt>
                <c:pt idx="11">
                  <c:v>0.52752793888939531</c:v>
                </c:pt>
                <c:pt idx="12">
                  <c:v>0.632310948311258</c:v>
                </c:pt>
                <c:pt idx="13">
                  <c:v>0.5274744279802257</c:v>
                </c:pt>
                <c:pt idx="14">
                  <c:v>0.48460874631014877</c:v>
                </c:pt>
                <c:pt idx="15">
                  <c:v>0.43138630119141208</c:v>
                </c:pt>
                <c:pt idx="16">
                  <c:v>0.51187460431919574</c:v>
                </c:pt>
              </c:numCache>
            </c:numRef>
          </c:val>
          <c:smooth val="0"/>
          <c:extLst>
            <c:ext xmlns:c16="http://schemas.microsoft.com/office/drawing/2014/chart" uri="{C3380CC4-5D6E-409C-BE32-E72D297353CC}">
              <c16:uniqueId val="{00000004-87DC-3148-8D34-8896273D304E}"/>
            </c:ext>
          </c:extLst>
        </c:ser>
        <c:dLbls>
          <c:showLegendKey val="0"/>
          <c:showVal val="0"/>
          <c:showCatName val="0"/>
          <c:showSerName val="0"/>
          <c:showPercent val="0"/>
          <c:showBubbleSize val="0"/>
        </c:dLbls>
        <c:smooth val="0"/>
        <c:axId val="402563600"/>
        <c:axId val="402565952"/>
      </c:lineChart>
      <c:catAx>
        <c:axId val="4025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5952"/>
        <c:crosses val="autoZero"/>
        <c:auto val="1"/>
        <c:lblAlgn val="ctr"/>
        <c:lblOffset val="100"/>
        <c:noMultiLvlLbl val="0"/>
      </c:catAx>
      <c:valAx>
        <c:axId val="402565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3600"/>
        <c:crosses val="autoZero"/>
        <c:crossBetween val="between"/>
      </c:valAx>
      <c:spPr>
        <a:noFill/>
        <a:ln>
          <a:noFill/>
        </a:ln>
        <a:effectLst/>
      </c:spPr>
    </c:plotArea>
    <c:legend>
      <c:legendPos val="b"/>
      <c:layout>
        <c:manualLayout>
          <c:xMode val="edge"/>
          <c:yMode val="edge"/>
          <c:x val="2.7989552776491192E-2"/>
          <c:y val="0.83101245323058015"/>
          <c:w val="0.94402089444701764"/>
          <c:h val="0.151966270173675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t>Personal Loan Mix</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AE1-874E-B309-96D4F6F76B3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AE1-874E-B309-96D4F6F76B3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AE1-874E-B309-96D4F6F76B3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AE1-874E-B309-96D4F6F76B36}"/>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AE1-874E-B309-96D4F6F76B36}"/>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5267-4AC2-8DED-96E256F2F71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Auto Finance</c:v>
                </c:pt>
                <c:pt idx="1">
                  <c:v>Other Installment</c:v>
                </c:pt>
                <c:pt idx="2">
                  <c:v>Real Estate Secured Personal Loans</c:v>
                </c:pt>
                <c:pt idx="3">
                  <c:v>Non-Real Estate PLOCs</c:v>
                </c:pt>
                <c:pt idx="4">
                  <c:v>Credit Card</c:v>
                </c:pt>
                <c:pt idx="5">
                  <c:v>Other</c:v>
                </c:pt>
              </c:strCache>
            </c:strRef>
          </c:cat>
          <c:val>
            <c:numRef>
              <c:f>Sheet1!$B$2:$B$7</c:f>
              <c:numCache>
                <c:formatCode>_(* #,##0_);_(* \(#,##0\);_(* "-"??_);_(@_)</c:formatCode>
                <c:ptCount val="6"/>
                <c:pt idx="0">
                  <c:v>82201</c:v>
                </c:pt>
                <c:pt idx="1">
                  <c:v>27052</c:v>
                </c:pt>
                <c:pt idx="2">
                  <c:v>248605.353</c:v>
                </c:pt>
                <c:pt idx="3">
                  <c:v>66349.646999999997</c:v>
                </c:pt>
                <c:pt idx="4">
                  <c:v>85572</c:v>
                </c:pt>
                <c:pt idx="5">
                  <c:v>20060.667000000016</c:v>
                </c:pt>
              </c:numCache>
            </c:numRef>
          </c:val>
          <c:extLst>
            <c:ext xmlns:c16="http://schemas.microsoft.com/office/drawing/2014/chart" uri="{C3380CC4-5D6E-409C-BE32-E72D297353CC}">
              <c16:uniqueId val="{00000000-6C4F-2F44-854D-7FE7D2A6B2C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85470" cy="460886"/>
          </a:xfrm>
          <a:prstGeom prst="rect">
            <a:avLst/>
          </a:prstGeom>
          <a:noFill/>
          <a:ln>
            <a:noFill/>
          </a:ln>
          <a:effectLst/>
        </p:spPr>
        <p:txBody>
          <a:bodyPr vert="horz" wrap="square" lIns="96523" tIns="48264" rIns="96523" bIns="48264" numCol="1" anchor="t" anchorCtr="0" compatLnSpc="1">
            <a:prstTxWarp prst="textNoShape">
              <a:avLst/>
            </a:prstTxWarp>
          </a:bodyPr>
          <a:lstStyle>
            <a:lvl1pPr algn="l" defTabSz="964932" eaLnBrk="0" hangingPunct="0">
              <a:defRPr sz="13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14645" y="2"/>
            <a:ext cx="3090077" cy="460886"/>
          </a:xfrm>
          <a:prstGeom prst="rect">
            <a:avLst/>
          </a:prstGeom>
          <a:noFill/>
          <a:ln>
            <a:noFill/>
          </a:ln>
          <a:effectLst/>
        </p:spPr>
        <p:txBody>
          <a:bodyPr vert="horz" wrap="square" lIns="96523" tIns="48264" rIns="96523" bIns="48264" numCol="1" anchor="t" anchorCtr="0" compatLnSpc="1">
            <a:prstTxWarp prst="textNoShape">
              <a:avLst/>
            </a:prstTxWarp>
          </a:bodyPr>
          <a:lstStyle>
            <a:lvl1pPr algn="r" defTabSz="964932" eaLnBrk="0" hangingPunct="0">
              <a:defRPr sz="13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49250"/>
            <a:ext cx="3085470" cy="462437"/>
          </a:xfrm>
          <a:prstGeom prst="rect">
            <a:avLst/>
          </a:prstGeom>
          <a:noFill/>
          <a:ln>
            <a:noFill/>
          </a:ln>
          <a:effectLst/>
        </p:spPr>
        <p:txBody>
          <a:bodyPr vert="horz" wrap="square" lIns="96523" tIns="48264" rIns="96523" bIns="48264" numCol="1" anchor="b" anchorCtr="0" compatLnSpc="1">
            <a:prstTxWarp prst="textNoShape">
              <a:avLst/>
            </a:prstTxWarp>
          </a:bodyPr>
          <a:lstStyle>
            <a:lvl1pPr algn="l" defTabSz="964932" eaLnBrk="0" hangingPunct="0">
              <a:defRPr sz="13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14645" y="8949250"/>
            <a:ext cx="3090077" cy="462437"/>
          </a:xfrm>
          <a:prstGeom prst="rect">
            <a:avLst/>
          </a:prstGeom>
          <a:noFill/>
          <a:ln>
            <a:noFill/>
          </a:ln>
          <a:effectLst/>
        </p:spPr>
        <p:txBody>
          <a:bodyPr vert="horz" wrap="square" lIns="96523" tIns="48264" rIns="96523" bIns="48264" numCol="1" anchor="b" anchorCtr="0" compatLnSpc="1">
            <a:prstTxWarp prst="textNoShape">
              <a:avLst/>
            </a:prstTxWarp>
          </a:bodyPr>
          <a:lstStyle>
            <a:lvl1pPr algn="r" defTabSz="964932" eaLnBrk="0" hangingPunct="0">
              <a:defRPr sz="1300">
                <a:latin typeface="Arial" charset="0"/>
              </a:defRPr>
            </a:lvl1pPr>
          </a:lstStyle>
          <a:p>
            <a:pPr>
              <a:defRPr/>
            </a:pPr>
            <a:fld id="{24C16F12-5D27-4624-AA20-1DF2B246013D}" type="slidenum">
              <a:rPr lang="en-US"/>
              <a:pPr>
                <a:defRPr/>
              </a:pPr>
              <a:t>‹#›</a:t>
            </a:fld>
            <a:endParaRPr lang="en-US"/>
          </a:p>
        </p:txBody>
      </p:sp>
    </p:spTree>
    <p:extLst>
      <p:ext uri="{BB962C8B-B14F-4D97-AF65-F5344CB8AC3E}">
        <p14:creationId xmlns:p14="http://schemas.microsoft.com/office/powerpoint/2010/main" val="273779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85470" cy="460886"/>
          </a:xfrm>
          <a:prstGeom prst="rect">
            <a:avLst/>
          </a:prstGeom>
          <a:noFill/>
          <a:ln>
            <a:noFill/>
          </a:ln>
          <a:effectLst/>
        </p:spPr>
        <p:txBody>
          <a:bodyPr vert="horz" wrap="square" lIns="96523" tIns="48264" rIns="96523" bIns="48264" numCol="1" anchor="ctr" anchorCtr="0" compatLnSpc="1">
            <a:prstTxWarp prst="textNoShape">
              <a:avLst/>
            </a:prstTxWarp>
          </a:bodyPr>
          <a:lstStyle>
            <a:lvl1pPr algn="l" defTabSz="964932" eaLnBrk="0" hangingPunct="0">
              <a:defRPr sz="130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14645" y="2"/>
            <a:ext cx="3090077" cy="460886"/>
          </a:xfrm>
          <a:prstGeom prst="rect">
            <a:avLst/>
          </a:prstGeom>
          <a:noFill/>
          <a:ln>
            <a:noFill/>
          </a:ln>
          <a:effectLst/>
        </p:spPr>
        <p:txBody>
          <a:bodyPr vert="horz" wrap="square" lIns="96523" tIns="48264" rIns="96523" bIns="48264" numCol="1" anchor="ctr" anchorCtr="0" compatLnSpc="1">
            <a:prstTxWarp prst="textNoShape">
              <a:avLst/>
            </a:prstTxWarp>
          </a:bodyPr>
          <a:lstStyle>
            <a:lvl1pPr algn="r" defTabSz="964932" eaLnBrk="0" hangingPunct="0">
              <a:defRPr sz="13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9350" y="695325"/>
            <a:ext cx="4732338" cy="35496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872352" y="5910816"/>
            <a:ext cx="5168047" cy="2878592"/>
          </a:xfrm>
          <a:prstGeom prst="rect">
            <a:avLst/>
          </a:prstGeom>
          <a:noFill/>
          <a:ln>
            <a:noFill/>
          </a:ln>
          <a:effectLst/>
        </p:spPr>
        <p:txBody>
          <a:bodyPr vert="horz" wrap="square" lIns="96523" tIns="48264" rIns="96523" bIns="482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949250"/>
            <a:ext cx="3085470" cy="462437"/>
          </a:xfrm>
          <a:prstGeom prst="rect">
            <a:avLst/>
          </a:prstGeom>
          <a:noFill/>
          <a:ln>
            <a:noFill/>
          </a:ln>
          <a:effectLst/>
        </p:spPr>
        <p:txBody>
          <a:bodyPr vert="horz" wrap="square" lIns="96523" tIns="48264" rIns="96523" bIns="48264" numCol="1" anchor="b" anchorCtr="0" compatLnSpc="1">
            <a:prstTxWarp prst="textNoShape">
              <a:avLst/>
            </a:prstTxWarp>
          </a:bodyPr>
          <a:lstStyle>
            <a:lvl1pPr algn="l" defTabSz="964932" eaLnBrk="0" hangingPunct="0">
              <a:defRPr sz="130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14645" y="8949250"/>
            <a:ext cx="3090077" cy="462437"/>
          </a:xfrm>
          <a:prstGeom prst="rect">
            <a:avLst/>
          </a:prstGeom>
          <a:noFill/>
          <a:ln>
            <a:noFill/>
          </a:ln>
          <a:effectLst/>
        </p:spPr>
        <p:txBody>
          <a:bodyPr vert="horz" wrap="square" lIns="96523" tIns="48264" rIns="96523" bIns="48264" numCol="1" anchor="b" anchorCtr="0" compatLnSpc="1">
            <a:prstTxWarp prst="textNoShape">
              <a:avLst/>
            </a:prstTxWarp>
          </a:bodyPr>
          <a:lstStyle>
            <a:lvl1pPr algn="r" defTabSz="964932" eaLnBrk="0" hangingPunct="0">
              <a:defRPr sz="1300">
                <a:latin typeface="Arial" charset="0"/>
              </a:defRPr>
            </a:lvl1pPr>
          </a:lstStyle>
          <a:p>
            <a:pPr>
              <a:defRPr/>
            </a:pPr>
            <a:fld id="{909C01E9-41F4-44E2-9FB7-77FBAC920B9A}" type="slidenum">
              <a:rPr lang="en-US"/>
              <a:pPr>
                <a:defRPr/>
              </a:pPr>
              <a:t>‹#›</a:t>
            </a:fld>
            <a:endParaRPr lang="en-US"/>
          </a:p>
        </p:txBody>
      </p:sp>
    </p:spTree>
    <p:extLst>
      <p:ext uri="{BB962C8B-B14F-4D97-AF65-F5344CB8AC3E}">
        <p14:creationId xmlns:p14="http://schemas.microsoft.com/office/powerpoint/2010/main" val="3096654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E8D3719A-F08F-4345-B18F-33521838CA53}" type="slidenum">
              <a:rPr lang="en-US" smtClean="0"/>
              <a:pPr/>
              <a:t>1</a:t>
            </a:fld>
            <a:endParaRPr lang="en-US" dirty="0"/>
          </a:p>
        </p:txBody>
      </p:sp>
      <p:sp>
        <p:nvSpPr>
          <p:cNvPr id="18434" name="Rectangle 2"/>
          <p:cNvSpPr>
            <a:spLocks noGrp="1" noRot="1" noChangeAspect="1" noChangeArrowheads="1" noTextEdit="1"/>
          </p:cNvSpPr>
          <p:nvPr>
            <p:ph type="sldImg"/>
          </p:nvPr>
        </p:nvSpPr>
        <p:spPr>
          <a:xfrm>
            <a:off x="1176338" y="654050"/>
            <a:ext cx="4724400" cy="3544888"/>
          </a:xfrm>
          <a:ln/>
        </p:spPr>
      </p:sp>
    </p:spTree>
    <p:extLst>
      <p:ext uri="{BB962C8B-B14F-4D97-AF65-F5344CB8AC3E}">
        <p14:creationId xmlns:p14="http://schemas.microsoft.com/office/powerpoint/2010/main" val="351065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17</a:t>
            </a:fld>
            <a:endParaRPr lang="en-US"/>
          </a:p>
        </p:txBody>
      </p:sp>
    </p:spTree>
    <p:extLst>
      <p:ext uri="{BB962C8B-B14F-4D97-AF65-F5344CB8AC3E}">
        <p14:creationId xmlns:p14="http://schemas.microsoft.com/office/powerpoint/2010/main" val="125920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18</a:t>
            </a:fld>
            <a:endParaRPr lang="en-US" sz="1300" b="0">
              <a:latin typeface="Arial" charset="0"/>
            </a:endParaRPr>
          </a:p>
        </p:txBody>
      </p:sp>
    </p:spTree>
    <p:extLst>
      <p:ext uri="{BB962C8B-B14F-4D97-AF65-F5344CB8AC3E}">
        <p14:creationId xmlns:p14="http://schemas.microsoft.com/office/powerpoint/2010/main" val="16659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596900"/>
            <a:ext cx="4732338" cy="3551238"/>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19</a:t>
            </a:fld>
            <a:endParaRPr lang="en-US"/>
          </a:p>
        </p:txBody>
      </p:sp>
      <p:sp>
        <p:nvSpPr>
          <p:cNvPr id="5" name="Notes Placeholder 4">
            <a:extLst>
              <a:ext uri="{FF2B5EF4-FFF2-40B4-BE49-F238E27FC236}">
                <a16:creationId xmlns:a16="http://schemas.microsoft.com/office/drawing/2014/main" id="{71C66956-B4BF-004C-8E3B-8DE4B09AEE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4206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27</a:t>
            </a:fld>
            <a:endParaRPr lang="en-US"/>
          </a:p>
        </p:txBody>
      </p:sp>
    </p:spTree>
    <p:extLst>
      <p:ext uri="{BB962C8B-B14F-4D97-AF65-F5344CB8AC3E}">
        <p14:creationId xmlns:p14="http://schemas.microsoft.com/office/powerpoint/2010/main" val="405620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E8D3719A-F08F-4345-B18F-33521838CA53}" type="slidenum">
              <a:rPr lang="en-US" smtClean="0"/>
              <a:pPr/>
              <a:t>32</a:t>
            </a:fld>
            <a:endParaRPr lang="en-US" dirty="0"/>
          </a:p>
        </p:txBody>
      </p:sp>
      <p:sp>
        <p:nvSpPr>
          <p:cNvPr id="18434" name="Rectangle 2"/>
          <p:cNvSpPr>
            <a:spLocks noGrp="1" noRot="1" noChangeAspect="1" noChangeArrowheads="1" noTextEdit="1"/>
          </p:cNvSpPr>
          <p:nvPr>
            <p:ph type="sldImg"/>
          </p:nvPr>
        </p:nvSpPr>
        <p:spPr>
          <a:xfrm>
            <a:off x="1176338" y="654050"/>
            <a:ext cx="4724400" cy="3544888"/>
          </a:xfrm>
          <a:ln/>
        </p:spPr>
      </p:sp>
    </p:spTree>
    <p:extLst>
      <p:ext uri="{BB962C8B-B14F-4D97-AF65-F5344CB8AC3E}">
        <p14:creationId xmlns:p14="http://schemas.microsoft.com/office/powerpoint/2010/main" val="343966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263B419C-BF43-4151-9E52-9E7C799A74EC}" type="slidenum">
              <a:rPr lang="en-US" smtClean="0"/>
              <a:pPr/>
              <a:t>3</a:t>
            </a:fld>
            <a:endParaRPr lang="en-US" dirty="0"/>
          </a:p>
        </p:txBody>
      </p:sp>
      <p:sp>
        <p:nvSpPr>
          <p:cNvPr id="20482" name="Rectangle 2"/>
          <p:cNvSpPr>
            <a:spLocks noGrp="1" noRot="1" noChangeAspect="1" noChangeArrowheads="1" noTextEdit="1"/>
          </p:cNvSpPr>
          <p:nvPr>
            <p:ph type="sldImg"/>
          </p:nvPr>
        </p:nvSpPr>
        <p:spPr>
          <a:xfrm>
            <a:off x="1174750" y="671513"/>
            <a:ext cx="4727575" cy="3546475"/>
          </a:xfrm>
          <a:ln/>
        </p:spPr>
      </p:sp>
    </p:spTree>
    <p:extLst>
      <p:ext uri="{BB962C8B-B14F-4D97-AF65-F5344CB8AC3E}">
        <p14:creationId xmlns:p14="http://schemas.microsoft.com/office/powerpoint/2010/main" val="268650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1537" y="4540250"/>
            <a:ext cx="5168047" cy="2878592"/>
          </a:xfrm>
        </p:spPr>
        <p:txBody>
          <a:bodyPr/>
          <a:lstStyle/>
          <a:p>
            <a:r>
              <a:rPr lang="en-US" dirty="0"/>
              <a:t>Every 20 years or so, a major change will occur that will require you to make major changes to your strategy?</a:t>
            </a:r>
          </a:p>
          <a:p>
            <a:endParaRPr lang="en-US" dirty="0"/>
          </a:p>
          <a:p>
            <a:r>
              <a:rPr lang="en-US" dirty="0"/>
              <a:t>Can you think of discontinuities that have occurred in your lifetime?</a:t>
            </a:r>
          </a:p>
          <a:p>
            <a:pPr marL="171450" indent="-171450">
              <a:buFont typeface="Arial" panose="020B0604020202020204" pitchFamily="34" charset="0"/>
              <a:buChar char="•"/>
            </a:pPr>
            <a:r>
              <a:rPr lang="en-US" dirty="0"/>
              <a:t>Automation – 70’s</a:t>
            </a:r>
          </a:p>
          <a:p>
            <a:pPr marL="628650" lvl="1" indent="-171450">
              <a:buFont typeface="Arial" panose="020B0604020202020204" pitchFamily="34" charset="0"/>
              <a:buChar char="•"/>
            </a:pPr>
            <a:r>
              <a:rPr lang="en-US" dirty="0"/>
              <a:t>Product innovation</a:t>
            </a:r>
          </a:p>
          <a:p>
            <a:pPr marL="628650" lvl="1" indent="-171450">
              <a:buFont typeface="Arial" panose="020B0604020202020204" pitchFamily="34" charset="0"/>
              <a:buChar char="•"/>
            </a:pPr>
            <a:r>
              <a:rPr lang="en-US" dirty="0"/>
              <a:t>BMO was the first to introduce major innovations, sometimes only a few weeks ahead of competitors</a:t>
            </a:r>
          </a:p>
          <a:p>
            <a:pPr marL="628650" lvl="1" indent="-171450">
              <a:buFont typeface="Arial" panose="020B0604020202020204" pitchFamily="34" charset="0"/>
              <a:buChar char="•"/>
            </a:pPr>
            <a:r>
              <a:rPr lang="en-US" dirty="0"/>
              <a:t>This was enough to build BMO a reputation as an innovation leader that led to decades of market share growth</a:t>
            </a:r>
          </a:p>
          <a:p>
            <a:pPr marL="171450" indent="-171450">
              <a:buFont typeface="Arial" panose="020B0604020202020204" pitchFamily="34" charset="0"/>
              <a:buChar char="•"/>
            </a:pPr>
            <a:r>
              <a:rPr lang="en-US" dirty="0"/>
              <a:t>Deregulation – 80’s</a:t>
            </a:r>
          </a:p>
          <a:p>
            <a:pPr marL="628650" lvl="1" indent="-171450">
              <a:buFont typeface="Arial" panose="020B0604020202020204" pitchFamily="34" charset="0"/>
              <a:buChar char="•"/>
            </a:pPr>
            <a:r>
              <a:rPr lang="en-US" dirty="0"/>
              <a:t>Banks could enter the investment banking business including full and discount brokerage, mutual funds and merchant banking</a:t>
            </a:r>
          </a:p>
          <a:p>
            <a:pPr marL="628650" lvl="1" indent="-171450">
              <a:buFont typeface="Arial" panose="020B0604020202020204" pitchFamily="34" charset="0"/>
              <a:buChar char="•"/>
            </a:pPr>
            <a:r>
              <a:rPr lang="en-US" dirty="0"/>
              <a:t>TD chose to focus on direct investing while others chose full service.  TD became the world leader in discount brokerage</a:t>
            </a:r>
          </a:p>
          <a:p>
            <a:pPr marL="628650" lvl="1" indent="-171450">
              <a:buFont typeface="Arial" panose="020B0604020202020204" pitchFamily="34" charset="0"/>
              <a:buChar char="•"/>
            </a:pPr>
            <a:r>
              <a:rPr lang="en-US" dirty="0"/>
              <a:t>Banks are now led by their Investment Banking executives redefining the role of banks</a:t>
            </a:r>
          </a:p>
          <a:p>
            <a:pPr marL="171450" indent="-171450">
              <a:buFont typeface="Arial" panose="020B0604020202020204" pitchFamily="34" charset="0"/>
              <a:buChar char="•"/>
            </a:pPr>
            <a:r>
              <a:rPr lang="en-US" dirty="0"/>
              <a:t>Online Banking – 90’s</a:t>
            </a:r>
          </a:p>
          <a:p>
            <a:pPr marL="628650" lvl="1" indent="-171450">
              <a:buFont typeface="Arial" panose="020B0604020202020204" pitchFamily="34" charset="0"/>
              <a:buChar char="•"/>
            </a:pPr>
            <a:r>
              <a:rPr lang="en-US" dirty="0"/>
              <a:t>In the mid 1990’s, Bill Gates declared that banks were dinosaurs and that branch banking would be obsolete by 2000.  This proved to be overly aggressive..</a:t>
            </a:r>
          </a:p>
          <a:p>
            <a:pPr marL="628650" lvl="1" indent="-171450">
              <a:buFont typeface="Arial" panose="020B0604020202020204" pitchFamily="34" charset="0"/>
              <a:buChar char="•"/>
            </a:pPr>
            <a:r>
              <a:rPr lang="en-US" dirty="0"/>
              <a:t>But it </a:t>
            </a:r>
            <a:r>
              <a:rPr lang="en-US" dirty="0" err="1"/>
              <a:t>idid</a:t>
            </a:r>
            <a:r>
              <a:rPr lang="en-US" dirty="0"/>
              <a:t> lead to innovation and differentiation – some successful and some not so much</a:t>
            </a:r>
          </a:p>
          <a:p>
            <a:pPr marL="1085850" lvl="2" indent="-171450">
              <a:buFont typeface="Arial" panose="020B0604020202020204" pitchFamily="34" charset="0"/>
              <a:buChar char="•"/>
            </a:pPr>
            <a:r>
              <a:rPr lang="en-US" dirty="0"/>
              <a:t>ING Direct (now Tangerine) and PC Financial (now </a:t>
            </a:r>
            <a:r>
              <a:rPr lang="en-US" dirty="0" err="1"/>
              <a:t>Simplii</a:t>
            </a:r>
            <a:r>
              <a:rPr lang="en-US" dirty="0"/>
              <a:t>) proved to be the best direct banking models while mbanx (BMO) and Citizens Bank failed to recognize that customers wanted the benefit of better value banking facilitated by the lower cost delivery model</a:t>
            </a:r>
          </a:p>
          <a:p>
            <a:pPr marL="1085850" lvl="2" indent="-171450">
              <a:buFont typeface="Arial" panose="020B0604020202020204" pitchFamily="34" charset="0"/>
              <a:buChar char="•"/>
            </a:pPr>
            <a:r>
              <a:rPr lang="en-US" dirty="0"/>
              <a:t>Royal Bank believed in the multi-channel model including online banking as an access channel, not a value differentiation channel – they were right and most others followed.</a:t>
            </a:r>
          </a:p>
          <a:p>
            <a:pPr marL="171450" indent="-171450">
              <a:buFont typeface="Arial" panose="020B0604020202020204" pitchFamily="34" charset="0"/>
              <a:buChar char="•"/>
            </a:pPr>
            <a:r>
              <a:rPr lang="en-US" dirty="0"/>
              <a:t>The current financial crisis may be prove to be the most important discontinuity in our life time, not only for financial institutions, but across industries and across borders.  Leaders need to be thinking and acting now to position their financial institutions during and following the health and economic crisis.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4</a:t>
            </a:fld>
            <a:endParaRPr lang="en-US"/>
          </a:p>
        </p:txBody>
      </p:sp>
    </p:spTree>
    <p:extLst>
      <p:ext uri="{BB962C8B-B14F-4D97-AF65-F5344CB8AC3E}">
        <p14:creationId xmlns:p14="http://schemas.microsoft.com/office/powerpoint/2010/main" val="212771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1495" y="4540249"/>
            <a:ext cx="5168047" cy="4149725"/>
          </a:xfrm>
        </p:spPr>
        <p:txBody>
          <a:bodyPr/>
          <a:lstStyle/>
          <a:p>
            <a:r>
              <a:rPr lang="en-US" dirty="0"/>
              <a:t>Leaders and in particular marketing professionals need to be thinking about how the financial services consumer needs may change as a result of the crisis and then develop strategies and tactics to position your firm favorably following the crisis.</a:t>
            </a:r>
          </a:p>
          <a:p>
            <a:pPr marL="171450" indent="-171450">
              <a:buFont typeface="Arial" panose="020B0604020202020204" pitchFamily="34" charset="0"/>
              <a:buChar char="•"/>
            </a:pPr>
            <a:r>
              <a:rPr lang="en-US" dirty="0"/>
              <a:t>How do you think the current crisis will change consumers relative to their financial services needs and providers?</a:t>
            </a:r>
          </a:p>
          <a:p>
            <a:pPr marL="628650" lvl="1" indent="-171450">
              <a:buFont typeface="Arial" panose="020B0604020202020204" pitchFamily="34" charset="0"/>
              <a:buChar char="•"/>
            </a:pPr>
            <a:r>
              <a:rPr lang="en-US" dirty="0"/>
              <a:t>Ideas from participants?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Nobody knows for sure, but in this presentation, I want to explore some areas that I think may be very important opportunities for financial institutions.</a:t>
            </a:r>
          </a:p>
          <a:p>
            <a:endParaRPr lang="en-US" dirty="0"/>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5</a:t>
            </a:fld>
            <a:endParaRPr lang="en-US"/>
          </a:p>
        </p:txBody>
      </p:sp>
    </p:spTree>
    <p:extLst>
      <p:ext uri="{BB962C8B-B14F-4D97-AF65-F5344CB8AC3E}">
        <p14:creationId xmlns:p14="http://schemas.microsoft.com/office/powerpoint/2010/main" val="131693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1537" y="4540250"/>
            <a:ext cx="5168047" cy="2878592"/>
          </a:xfrm>
        </p:spPr>
        <p:txBody>
          <a:bodyPr/>
          <a:lstStyle/>
          <a:p>
            <a:r>
              <a:rPr lang="en-US" dirty="0"/>
              <a:t>How companies respond to the health and economic crisis will leave lasting impressions on consumers well into the future.  This time is a major opportunity for Credit Unions to build awareness and to differentiate themselves from banks.</a:t>
            </a:r>
          </a:p>
          <a:p>
            <a:r>
              <a:rPr lang="en-US" dirty="0"/>
              <a:t>Most will necessarily be focused on their own bottom lines as they also address the industry-wide initiatives that are driven by government and regulators.  This means that those who chose a differentiated approach can stand out.</a:t>
            </a:r>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6</a:t>
            </a:fld>
            <a:endParaRPr lang="en-US"/>
          </a:p>
        </p:txBody>
      </p:sp>
    </p:spTree>
    <p:extLst>
      <p:ext uri="{BB962C8B-B14F-4D97-AF65-F5344CB8AC3E}">
        <p14:creationId xmlns:p14="http://schemas.microsoft.com/office/powerpoint/2010/main" val="265593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7</a:t>
            </a:fld>
            <a:endParaRPr lang="en-US"/>
          </a:p>
        </p:txBody>
      </p:sp>
    </p:spTree>
    <p:extLst>
      <p:ext uri="{BB962C8B-B14F-4D97-AF65-F5344CB8AC3E}">
        <p14:creationId xmlns:p14="http://schemas.microsoft.com/office/powerpoint/2010/main" val="379886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8</a:t>
            </a:fld>
            <a:endParaRPr lang="en-US"/>
          </a:p>
        </p:txBody>
      </p:sp>
    </p:spTree>
    <p:extLst>
      <p:ext uri="{BB962C8B-B14F-4D97-AF65-F5344CB8AC3E}">
        <p14:creationId xmlns:p14="http://schemas.microsoft.com/office/powerpoint/2010/main" val="7725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937" y="4387850"/>
            <a:ext cx="5168047" cy="2878592"/>
          </a:xfrm>
        </p:spPr>
        <p:txBody>
          <a:bodyPr/>
          <a:lstStyle/>
          <a:p>
            <a:r>
              <a:rPr lang="en-US" dirty="0"/>
              <a:t>Does anyone recognize this formula?</a:t>
            </a:r>
          </a:p>
          <a:p>
            <a:endParaRPr lang="en-US" dirty="0"/>
          </a:p>
          <a:p>
            <a:r>
              <a:rPr lang="en-US" dirty="0"/>
              <a:t>When I took the Canadian Securities Course, this was the rule of thumb concerning what percentage of your portfolio should be in equities with the remainder in cash and fixed income investments.</a:t>
            </a:r>
          </a:p>
          <a:p>
            <a:endParaRPr lang="en-US" dirty="0"/>
          </a:p>
          <a:p>
            <a:r>
              <a:rPr lang="en-US" dirty="0"/>
              <a:t>The logic was sound – as you grow older:</a:t>
            </a:r>
          </a:p>
          <a:p>
            <a:pPr marL="171450" indent="-171450">
              <a:buFont typeface="Arial" panose="020B0604020202020204" pitchFamily="34" charset="0"/>
              <a:buChar char="•"/>
            </a:pPr>
            <a:r>
              <a:rPr lang="en-US" dirty="0"/>
              <a:t>Your time frame for waiting out a market correction is shorter</a:t>
            </a:r>
          </a:p>
          <a:p>
            <a:pPr marL="171450" indent="-171450">
              <a:buFont typeface="Arial" panose="020B0604020202020204" pitchFamily="34" charset="0"/>
              <a:buChar char="•"/>
            </a:pPr>
            <a:r>
              <a:rPr lang="en-US" dirty="0"/>
              <a:t>Your need for income rises to fund your retirement income needs</a:t>
            </a:r>
          </a:p>
          <a:p>
            <a:pPr marL="171450" indent="-171450">
              <a:buFont typeface="Arial" panose="020B0604020202020204" pitchFamily="34" charset="0"/>
              <a:buChar char="•"/>
            </a:pPr>
            <a:r>
              <a:rPr lang="en-US" dirty="0"/>
              <a:t>And liquidity needs rise as catastrophic events such as illness, death or family support needs increase</a:t>
            </a:r>
          </a:p>
          <a:p>
            <a:pPr marL="171450" indent="-171450">
              <a:buFont typeface="Arial" panose="020B0604020202020204" pitchFamily="34" charset="0"/>
              <a:buChar char="•"/>
            </a:pPr>
            <a:endParaRPr lang="en-US" dirty="0"/>
          </a:p>
          <a:p>
            <a:r>
              <a:rPr lang="en-US" dirty="0"/>
              <a:t>Yet there is nothing like a 10 year bull market and low interest rates to blow this formula out of the water!</a:t>
            </a:r>
          </a:p>
          <a:p>
            <a:endParaRPr lang="en-US" dirty="0"/>
          </a:p>
          <a:p>
            <a:r>
              <a:rPr lang="en-US" dirty="0"/>
              <a:t>We are predicting a return to capital preservation as a primary need for consumers</a:t>
            </a:r>
          </a:p>
        </p:txBody>
      </p:sp>
      <p:sp>
        <p:nvSpPr>
          <p:cNvPr id="4" name="Slide Number Placeholder 3"/>
          <p:cNvSpPr>
            <a:spLocks noGrp="1"/>
          </p:cNvSpPr>
          <p:nvPr>
            <p:ph type="sldNum" sz="quarter" idx="5"/>
          </p:nvPr>
        </p:nvSpPr>
        <p:spPr/>
        <p:txBody>
          <a:bodyPr/>
          <a:lstStyle/>
          <a:p>
            <a:pPr>
              <a:defRPr/>
            </a:pPr>
            <a:fld id="{909C01E9-41F4-44E2-9FB7-77FBAC920B9A}" type="slidenum">
              <a:rPr lang="en-US" smtClean="0"/>
              <a:pPr>
                <a:defRPr/>
              </a:pPr>
              <a:t>11</a:t>
            </a:fld>
            <a:endParaRPr lang="en-US"/>
          </a:p>
        </p:txBody>
      </p:sp>
    </p:spTree>
    <p:extLst>
      <p:ext uri="{BB962C8B-B14F-4D97-AF65-F5344CB8AC3E}">
        <p14:creationId xmlns:p14="http://schemas.microsoft.com/office/powerpoint/2010/main" val="369480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16</a:t>
            </a:fld>
            <a:endParaRPr lang="en-US"/>
          </a:p>
        </p:txBody>
      </p:sp>
      <p:sp>
        <p:nvSpPr>
          <p:cNvPr id="5" name="Notes Placeholder 4">
            <a:extLst>
              <a:ext uri="{FF2B5EF4-FFF2-40B4-BE49-F238E27FC236}">
                <a16:creationId xmlns:a16="http://schemas.microsoft.com/office/drawing/2014/main" id="{5032CC3C-E50F-B04E-A660-B49D1C0432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5911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990601"/>
          </a:xfrm>
        </p:spPr>
        <p:txBody>
          <a:bodyPr anchor="b">
            <a:noAutofit/>
          </a:bodyPr>
          <a:lstStyle>
            <a:lvl1pPr>
              <a:lnSpc>
                <a:spcPct val="100000"/>
              </a:lnSpc>
              <a:defRPr sz="3600"/>
            </a:lvl1pPr>
          </a:lstStyle>
          <a:p>
            <a:r>
              <a:rPr lang="en-CA"/>
              <a:t>Click to edit Master title style</a:t>
            </a:r>
            <a:endParaRPr lang="en-US" dirty="0"/>
          </a:p>
        </p:txBody>
      </p:sp>
      <p:sp>
        <p:nvSpPr>
          <p:cNvPr id="3" name="Subtitle 2"/>
          <p:cNvSpPr>
            <a:spLocks noGrp="1"/>
          </p:cNvSpPr>
          <p:nvPr>
            <p:ph type="subTitle" idx="1"/>
          </p:nvPr>
        </p:nvSpPr>
        <p:spPr>
          <a:xfrm>
            <a:off x="1371600" y="3581401"/>
            <a:ext cx="6400800" cy="1219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pPr/>
              <a:t>5/7/20</a:t>
            </a:fld>
            <a:endParaRPr lang="en-US"/>
          </a:p>
        </p:txBody>
      </p:sp>
      <p:sp>
        <p:nvSpPr>
          <p:cNvPr id="8" name="Slide Number Placeholder 7"/>
          <p:cNvSpPr>
            <a:spLocks noGrp="1"/>
          </p:cNvSpPr>
          <p:nvPr>
            <p:ph type="sldNum" sz="quarter" idx="11"/>
          </p:nvPr>
        </p:nvSpPr>
        <p:spPr/>
        <p:txBody>
          <a:bodyPr/>
          <a:lstStyle/>
          <a:p>
            <a:pPr>
              <a:defRPr/>
            </a:pPr>
            <a:fld id="{34BE1BD3-4EA6-4ED7-9B35-9BC6BDCE4CD3}" type="slidenum">
              <a:rPr lang="en-US" smtClean="0"/>
              <a:pPr>
                <a:defRPr/>
              </a:pPr>
              <a:t>‹#›</a:t>
            </a:fld>
            <a:endParaRPr lang="en-US"/>
          </a:p>
        </p:txBody>
      </p:sp>
      <p:pic>
        <p:nvPicPr>
          <p:cNvPr id="13" name="Picture 12"/>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FAD1E5-6822-4D65-9979-2244C36B280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F413372-2114-4496-A8F9-03FDFAFF6D7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12895CB1-14BC-4FE0-99C1-690DFDDC26D8}" type="slidenum">
              <a:rPr lang="en-US" smtClean="0"/>
              <a:pPr>
                <a:defRPr/>
              </a:pPr>
              <a:t>‹#›</a:t>
            </a:fld>
            <a:endParaRPr lang="en-US"/>
          </a:p>
        </p:txBody>
      </p:sp>
    </p:spTree>
    <p:extLst>
      <p:ext uri="{BB962C8B-B14F-4D97-AF65-F5344CB8AC3E}">
        <p14:creationId xmlns:p14="http://schemas.microsoft.com/office/powerpoint/2010/main" val="443865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5/7/20</a:t>
            </a:fld>
            <a:endParaRPr lang="en-US" dirty="0"/>
          </a:p>
        </p:txBody>
      </p:sp>
      <p:sp>
        <p:nvSpPr>
          <p:cNvPr id="8" name="Slide Number Placeholder 7"/>
          <p:cNvSpPr>
            <a:spLocks noGrp="1"/>
          </p:cNvSpPr>
          <p:nvPr>
            <p:ph type="sldNum" sz="quarter" idx="11"/>
          </p:nvPr>
        </p:nvSpPr>
        <p:spPr/>
        <p:txBody>
          <a:bodyPr/>
          <a:lstStyle/>
          <a:p>
            <a:pPr>
              <a:defRPr/>
            </a:pPr>
            <a:fld id="{0A71CB33-BBA6-42F2-A86E-2E41262EADE6}"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a:t>Footer Text</a:t>
            </a:r>
            <a:endParaRPr lang="en-US" dirty="0"/>
          </a:p>
        </p:txBody>
      </p:sp>
      <p:pic>
        <p:nvPicPr>
          <p:cNvPr id="10" name="Picture 11" descr="McVay and Associates Lt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9000" y="6113463"/>
            <a:ext cx="22860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userDrawn="1"/>
        </p:nvSpPr>
        <p:spPr bwMode="auto">
          <a:xfrm>
            <a:off x="381000" y="6172200"/>
            <a:ext cx="2590800" cy="510778"/>
          </a:xfrm>
          <a:prstGeom prst="roundRect">
            <a:avLst/>
          </a:prstGeom>
          <a:gradFill flip="none" rotWithShape="1">
            <a:gsLst>
              <a:gs pos="0">
                <a:srgbClr val="FFCC66"/>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5/7/20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5/7/20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848AC76-6E49-4276-8C00-7616D0340C8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5/7/20</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8585BDAA-78E3-4B52-8B5F-21A1C2694229}"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5/7/20</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8C8A5816-4F53-4ED5-8A53-9EF18EE41136}"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5/7/20</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CFB2ED94-AEA6-4794-9B2C-31DF370895E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5/7/20</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AAC3B2AD-686F-4806-94D7-BAE0E0CF62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CA"/>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5/7/20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EA8465A-EA94-4FE2-B137-FBCA3708F314}" type="slidenum">
              <a:rPr lang="en-US" smtClean="0"/>
              <a:pPr>
                <a:defRPr/>
              </a:pPr>
              <a:t>‹#›</a:t>
            </a:fld>
            <a:endParaRPr lang="en-US"/>
          </a:p>
        </p:txBody>
      </p:sp>
      <p:pic>
        <p:nvPicPr>
          <p:cNvPr id="7" name="Picture 6"/>
          <p:cNvPicPr>
            <a:picLocks noChangeAspect="1"/>
          </p:cNvPicPr>
          <p:nvPr/>
        </p:nvPicPr>
        <p:blipFill>
          <a:blip r:embed="rId2"/>
          <a:stretch>
            <a:fillRect/>
          </a:stretch>
        </p:blipFill>
        <p:spPr>
          <a:xfrm>
            <a:off x="3657600" y="6246006"/>
            <a:ext cx="1981200" cy="611994"/>
          </a:xfrm>
          <a:prstGeom prst="rect">
            <a:avLst/>
          </a:prstGeom>
        </p:spPr>
      </p:pic>
      <p:cxnSp>
        <p:nvCxnSpPr>
          <p:cNvPr id="9" name="Straight Connector 8">
            <a:extLst>
              <a:ext uri="{FF2B5EF4-FFF2-40B4-BE49-F238E27FC236}">
                <a16:creationId xmlns:a16="http://schemas.microsoft.com/office/drawing/2014/main" id="{05EE0CD2-2A26-D543-9170-63053E7871E5}"/>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9365DD-93D1-184D-8F5C-4378C4520088}"/>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5/7/20</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28B2A9AC-A444-49BF-B6F0-0E3BE91E71B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5/7/20</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5/7/20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0F1CAE32-0066-47EC-A0AA-3E53FA749A32}"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5/7/20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666438B8-E68A-40C9-A1F1-02400C03B107}" type="slidenum">
              <a:rPr lang="en-US"/>
              <a:pPr>
                <a:defRPr/>
              </a:pPr>
              <a:t>‹#›</a:t>
            </a:fld>
            <a:endParaRPr lang="en-US"/>
          </a:p>
        </p:txBody>
      </p:sp>
    </p:spTree>
    <p:extLst>
      <p:ext uri="{BB962C8B-B14F-4D97-AF65-F5344CB8AC3E}">
        <p14:creationId xmlns:p14="http://schemas.microsoft.com/office/powerpoint/2010/main" val="31069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5/7/20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A76CD3A-32D1-4231-B45D-152216760FF7}"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C038298-3713-4E63-A8CB-68FC217DB83F}"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FABE458C-6479-45F4-8945-44B902F59F3C}"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5/7/20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9A00566-B6A6-4141-820A-B5CA5AFCD22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FED937-CF14-43C1-A599-A02A70AC282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66700"/>
            <a:ext cx="8305800" cy="1181100"/>
          </a:xfrm>
        </p:spPr>
        <p:txBody>
          <a:bodyPr anchor="b"/>
          <a:lstStyle>
            <a:lvl1pPr algn="l">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685800" y="1752600"/>
            <a:ext cx="4995863" cy="4405313"/>
          </a:xfrm>
        </p:spPr>
        <p:txBody>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791200" y="17526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0E03AA8-7098-48F8-AB15-2AF5C280465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FBF1E01-8F16-4BEF-B9A6-4E0B174FD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7B613C-1AD7-49D3-885D-F654C5CDBAA6}" type="datetime1">
              <a:rPr lang="en-US" smtClean="0"/>
              <a:pPr/>
              <a:t>5/7/20</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2522CA9-8974-4DCF-9C9A-CF11B88C814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cxnSp>
        <p:nvCxnSpPr>
          <p:cNvPr id="13" name="Straight Connector 12">
            <a:extLst>
              <a:ext uri="{FF2B5EF4-FFF2-40B4-BE49-F238E27FC236}">
                <a16:creationId xmlns:a16="http://schemas.microsoft.com/office/drawing/2014/main" id="{B3AB6D09-ACE7-1F44-BE30-F7DA953FCA7F}"/>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19C6A2-38D8-EC4F-9429-CE73FCB9C133}"/>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82" r:id="rId12"/>
  </p:sldLayoutIdLst>
  <p:hf hdr="0" ftr="0"/>
  <p:txStyles>
    <p:title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ctr">
            <a:noAutofit/>
          </a:bodyPr>
          <a:lstStyle/>
          <a:p>
            <a:br>
              <a:rPr lang="en-CA" dirty="0"/>
            </a:br>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C9AF522-017E-47F5-B9EE-AEB28F73CCAA}" type="datetime3">
              <a:rPr lang="en-US" smtClean="0"/>
              <a:pPr>
                <a:defRPr/>
              </a:pPr>
              <a:t>7 May 2020</a:t>
            </a:fld>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A580ECC-0059-4FC2-92D0-D6E31A57BC1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3" name="Rounded Rectangle 12"/>
          <p:cNvSpPr/>
          <p:nvPr/>
        </p:nvSpPr>
        <p:spPr bwMode="auto">
          <a:xfrm>
            <a:off x="381000" y="6248400"/>
            <a:ext cx="2362200" cy="510778"/>
          </a:xfrm>
          <a:prstGeom prst="roundRect">
            <a:avLst/>
          </a:prstGeom>
          <a:gradFill flip="none" rotWithShape="1">
            <a:gsLst>
              <a:gs pos="0">
                <a:schemeClr val="tx2">
                  <a:lumMod val="40000"/>
                  <a:lumOff val="60000"/>
                </a:schemeClr>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p:txStyles>
    <p:titleStyle>
      <a:lvl1pPr algn="l" defTabSz="914400" rtl="0" eaLnBrk="1" latinLnBrk="0" hangingPunct="1">
        <a:lnSpc>
          <a:spcPct val="100000"/>
        </a:lnSpc>
        <a:spcBef>
          <a:spcPct val="0"/>
        </a:spcBef>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595959"/>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https://mcvay-my.sharepoint.com/personal/david_mcvay_mcvayandassociates_com/Documents/Shared%20with%20Everyone/Credit%20Union%20Market%20Share.xlsm!6.%20Share%20Summary!R1063C1:R1072C4" TargetMode="External"/><Relationship Id="rId5" Type="http://schemas.openxmlformats.org/officeDocument/2006/relationships/chart" Target="../charts/char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subTitle" idx="1"/>
          </p:nvPr>
        </p:nvSpPr>
        <p:spPr>
          <a:xfrm>
            <a:off x="1231460" y="3276600"/>
            <a:ext cx="7010400" cy="1600200"/>
          </a:xfrm>
        </p:spPr>
        <p:txBody>
          <a:bodyPr>
            <a:normAutofit/>
          </a:bodyPr>
          <a:lstStyle/>
          <a:p>
            <a:pPr algn="ctr" eaLnBrk="1" hangingPunct="1"/>
            <a:endParaRPr lang="en-US" sz="1400" dirty="0"/>
          </a:p>
          <a:p>
            <a:pPr algn="ctr" eaLnBrk="1" hangingPunct="1"/>
            <a:r>
              <a:rPr lang="en-US" sz="1400" dirty="0"/>
              <a:t>Webinar</a:t>
            </a:r>
          </a:p>
          <a:p>
            <a:pPr algn="ctr" eaLnBrk="1" hangingPunct="1"/>
            <a:r>
              <a:rPr lang="en-US" sz="1400" dirty="0"/>
              <a:t>May 8, 2020</a:t>
            </a:r>
          </a:p>
        </p:txBody>
      </p:sp>
      <p:sp>
        <p:nvSpPr>
          <p:cNvPr id="17410" name="Rectangle 6"/>
          <p:cNvSpPr>
            <a:spLocks noGrp="1" noChangeArrowheads="1"/>
          </p:cNvSpPr>
          <p:nvPr>
            <p:ph type="sldNum" sz="quarter" idx="11"/>
          </p:nvPr>
        </p:nvSpPr>
        <p:spPr>
          <a:noFill/>
          <a:ln>
            <a:miter lim="800000"/>
            <a:headEnd/>
            <a:tailEnd/>
          </a:ln>
        </p:spPr>
        <p:txBody>
          <a:bodyPr/>
          <a:lstStyle/>
          <a:p>
            <a:fld id="{039AE265-C8F7-4843-97BA-6A0226AA70CD}" type="slidenum">
              <a:rPr lang="en-US" smtClean="0"/>
              <a:pPr/>
              <a:t>1</a:t>
            </a:fld>
            <a:endParaRPr lang="en-US" dirty="0"/>
          </a:p>
        </p:txBody>
      </p:sp>
      <p:sp>
        <p:nvSpPr>
          <p:cNvPr id="17413" name="Text Box 5"/>
          <p:cNvSpPr txBox="1">
            <a:spLocks noChangeArrowheads="1"/>
          </p:cNvSpPr>
          <p:nvPr/>
        </p:nvSpPr>
        <p:spPr bwMode="auto">
          <a:xfrm>
            <a:off x="533400" y="4648200"/>
            <a:ext cx="3266640" cy="1415772"/>
          </a:xfrm>
          <a:prstGeom prst="rect">
            <a:avLst/>
          </a:prstGeom>
          <a:noFill/>
          <a:ln w="9525">
            <a:noFill/>
            <a:miter lim="800000"/>
            <a:headEnd/>
            <a:tailEnd/>
          </a:ln>
        </p:spPr>
        <p:txBody>
          <a:bodyPr wrap="none">
            <a:spAutoFit/>
          </a:bodyPr>
          <a:lstStyle/>
          <a:p>
            <a:pPr eaLnBrk="0" hangingPunct="0"/>
            <a:r>
              <a:rPr lang="en-US" sz="1400" b="1" dirty="0">
                <a:solidFill>
                  <a:srgbClr val="7F7F7F"/>
                </a:solidFill>
              </a:rPr>
              <a:t>McVay and Associates Limited</a:t>
            </a:r>
          </a:p>
          <a:p>
            <a:pPr eaLnBrk="0" hangingPunct="0"/>
            <a:r>
              <a:rPr lang="en-US" dirty="0">
                <a:solidFill>
                  <a:srgbClr val="7F7F7F"/>
                </a:solidFill>
              </a:rPr>
              <a:t>53 Parkinson Road</a:t>
            </a:r>
          </a:p>
          <a:p>
            <a:pPr eaLnBrk="0" hangingPunct="0"/>
            <a:r>
              <a:rPr lang="en-US" dirty="0">
                <a:solidFill>
                  <a:srgbClr val="7F7F7F"/>
                </a:solidFill>
              </a:rPr>
              <a:t>Markham, Ontario</a:t>
            </a:r>
          </a:p>
          <a:p>
            <a:pPr eaLnBrk="0" hangingPunct="0"/>
            <a:r>
              <a:rPr lang="en-US" dirty="0">
                <a:solidFill>
                  <a:srgbClr val="7F7F7F"/>
                </a:solidFill>
              </a:rPr>
              <a:t>L3P 4G6</a:t>
            </a:r>
          </a:p>
          <a:p>
            <a:pPr eaLnBrk="0" hangingPunct="0"/>
            <a:r>
              <a:rPr lang="en-US" dirty="0">
                <a:solidFill>
                  <a:srgbClr val="7F7F7F"/>
                </a:solidFill>
              </a:rPr>
              <a:t>(416) 575-5580</a:t>
            </a:r>
          </a:p>
          <a:p>
            <a:pPr eaLnBrk="0" hangingPunct="0"/>
            <a:r>
              <a:rPr lang="en-US" dirty="0">
                <a:solidFill>
                  <a:srgbClr val="7F7F7F"/>
                </a:solidFill>
              </a:rPr>
              <a:t>Fax: (647) 933-0899</a:t>
            </a:r>
          </a:p>
          <a:p>
            <a:pPr eaLnBrk="0" hangingPunct="0"/>
            <a:r>
              <a:rPr lang="en-US" dirty="0">
                <a:solidFill>
                  <a:srgbClr val="7F7F7F"/>
                </a:solidFill>
              </a:rPr>
              <a:t>david.mcvay@mcvayandassociates.com</a:t>
            </a:r>
          </a:p>
        </p:txBody>
      </p:sp>
      <p:sp>
        <p:nvSpPr>
          <p:cNvPr id="5" name="Title 4">
            <a:extLst>
              <a:ext uri="{FF2B5EF4-FFF2-40B4-BE49-F238E27FC236}">
                <a16:creationId xmlns:a16="http://schemas.microsoft.com/office/drawing/2014/main" id="{A2662579-A5F4-8C40-8609-9B96398DA49D}"/>
              </a:ext>
            </a:extLst>
          </p:cNvPr>
          <p:cNvSpPr>
            <a:spLocks noGrp="1"/>
          </p:cNvSpPr>
          <p:nvPr>
            <p:ph type="ctrTitle"/>
          </p:nvPr>
        </p:nvSpPr>
        <p:spPr/>
        <p:txBody>
          <a:bodyPr/>
          <a:lstStyle/>
          <a:p>
            <a:pPr algn="ctr"/>
            <a:r>
              <a:rPr lang="en-US" b="1" dirty="0"/>
              <a:t>Opportunities in Times of Crisis</a:t>
            </a:r>
            <a:endParaRPr lang="en-US" dirty="0"/>
          </a:p>
        </p:txBody>
      </p:sp>
      <p:sp>
        <p:nvSpPr>
          <p:cNvPr id="6" name="Rectangle 5">
            <a:extLst>
              <a:ext uri="{FF2B5EF4-FFF2-40B4-BE49-F238E27FC236}">
                <a16:creationId xmlns:a16="http://schemas.microsoft.com/office/drawing/2014/main" id="{6017DB0D-80EB-C741-B36F-FE6B73544BF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FE8F-C326-1842-979C-E2586F861B09}"/>
              </a:ext>
            </a:extLst>
          </p:cNvPr>
          <p:cNvSpPr>
            <a:spLocks noGrp="1"/>
          </p:cNvSpPr>
          <p:nvPr>
            <p:ph type="title"/>
          </p:nvPr>
        </p:nvSpPr>
        <p:spPr/>
        <p:txBody>
          <a:bodyPr/>
          <a:lstStyle/>
          <a:p>
            <a:r>
              <a:rPr lang="en-US" dirty="0"/>
              <a:t>Cash is King</a:t>
            </a:r>
          </a:p>
        </p:txBody>
      </p:sp>
      <p:sp>
        <p:nvSpPr>
          <p:cNvPr id="4" name="Date Placeholder 3">
            <a:extLst>
              <a:ext uri="{FF2B5EF4-FFF2-40B4-BE49-F238E27FC236}">
                <a16:creationId xmlns:a16="http://schemas.microsoft.com/office/drawing/2014/main" id="{932CE610-4E63-DB4A-9EA9-7BDAEFC941B9}"/>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28071549-C5CB-FB4E-94B4-0FE6BFE7C831}"/>
              </a:ext>
            </a:extLst>
          </p:cNvPr>
          <p:cNvSpPr>
            <a:spLocks noGrp="1"/>
          </p:cNvSpPr>
          <p:nvPr>
            <p:ph type="sldNum" sz="quarter" idx="12"/>
          </p:nvPr>
        </p:nvSpPr>
        <p:spPr/>
        <p:txBody>
          <a:bodyPr/>
          <a:lstStyle/>
          <a:p>
            <a:pPr>
              <a:defRPr/>
            </a:pPr>
            <a:fld id="{CEA8465A-EA94-4FE2-B137-FBCA3708F314}" type="slidenum">
              <a:rPr lang="en-US" smtClean="0"/>
              <a:pPr>
                <a:defRPr/>
              </a:pPr>
              <a:t>10</a:t>
            </a:fld>
            <a:endParaRPr lang="en-US"/>
          </a:p>
        </p:txBody>
      </p:sp>
      <p:sp>
        <p:nvSpPr>
          <p:cNvPr id="8" name="TextBox 7">
            <a:extLst>
              <a:ext uri="{FF2B5EF4-FFF2-40B4-BE49-F238E27FC236}">
                <a16:creationId xmlns:a16="http://schemas.microsoft.com/office/drawing/2014/main" id="{8AED89CC-16B0-C94F-B42D-8FE6A9CAD687}"/>
              </a:ext>
            </a:extLst>
          </p:cNvPr>
          <p:cNvSpPr txBox="1"/>
          <p:nvPr/>
        </p:nvSpPr>
        <p:spPr>
          <a:xfrm>
            <a:off x="5334000" y="1981200"/>
            <a:ext cx="3581400" cy="2862322"/>
          </a:xfrm>
          <a:prstGeom prst="rect">
            <a:avLst/>
          </a:prstGeom>
          <a:noFill/>
        </p:spPr>
        <p:txBody>
          <a:bodyPr wrap="square" rtlCol="0">
            <a:spAutoFit/>
          </a:bodyPr>
          <a:lstStyle/>
          <a:p>
            <a:pPr marL="171450" indent="-171450">
              <a:buFont typeface="Arial" panose="020B0604020202020204" pitchFamily="34" charset="0"/>
              <a:buChar char="•"/>
            </a:pPr>
            <a:r>
              <a:rPr lang="en-US" dirty="0"/>
              <a:t>Graph show % change in balances for deposits versus the TSE during the 2009 – 2009 financial crisis.</a:t>
            </a:r>
          </a:p>
          <a:p>
            <a:pPr marL="171450" indent="-171450">
              <a:buFont typeface="Arial" panose="020B0604020202020204" pitchFamily="34" charset="0"/>
              <a:buChar char="•"/>
            </a:pPr>
            <a:r>
              <a:rPr lang="en-US" dirty="0"/>
              <a:t>Term Deposit growth was first to spike 3 months after crash.  Demand deposits spiked 4 months after crash</a:t>
            </a:r>
          </a:p>
          <a:p>
            <a:pPr marL="171450" indent="-171450">
              <a:buFont typeface="Arial" panose="020B0604020202020204" pitchFamily="34" charset="0"/>
              <a:buChar char="•"/>
            </a:pPr>
            <a:r>
              <a:rPr lang="en-US" dirty="0"/>
              <a:t>Demand growth continued higher than pre crash levels as HRSA’s cannibalized term deposits.</a:t>
            </a:r>
          </a:p>
          <a:p>
            <a:pPr marL="171450" indent="-171450">
              <a:buFont typeface="Arial" panose="020B0604020202020204" pitchFamily="34" charset="0"/>
              <a:buChar char="•"/>
            </a:pPr>
            <a:r>
              <a:rPr lang="en-US" dirty="0"/>
              <a:t>The switch to deposits was permanent </a:t>
            </a:r>
          </a:p>
          <a:p>
            <a:pPr marL="628650" lvl="1" indent="-171450">
              <a:buFont typeface="Arial" panose="020B0604020202020204" pitchFamily="34" charset="0"/>
              <a:buChar char="•"/>
            </a:pPr>
            <a:r>
              <a:rPr lang="en-US" dirty="0"/>
              <a:t>Growth from 2009</a:t>
            </a:r>
          </a:p>
          <a:p>
            <a:pPr marL="1085850" lvl="2" indent="-171450">
              <a:buFont typeface="Arial" panose="020B0604020202020204" pitchFamily="34" charset="0"/>
              <a:buChar char="•"/>
            </a:pPr>
            <a:r>
              <a:rPr lang="en-US" dirty="0"/>
              <a:t>Demand 149%  9.6% CAGR</a:t>
            </a:r>
          </a:p>
          <a:p>
            <a:pPr marL="1085850" lvl="2" indent="-171450">
              <a:buFont typeface="Arial" panose="020B0604020202020204" pitchFamily="34" charset="0"/>
              <a:buChar char="•"/>
            </a:pPr>
            <a:r>
              <a:rPr lang="en-US" dirty="0"/>
              <a:t>Term	35%   3.0% CAGR</a:t>
            </a:r>
          </a:p>
          <a:p>
            <a:pPr marL="1085850" lvl="2" indent="-171450">
              <a:buFont typeface="Arial" panose="020B0604020202020204" pitchFamily="34" charset="0"/>
              <a:buChar char="•"/>
            </a:pPr>
            <a:r>
              <a:rPr lang="en-US" dirty="0"/>
              <a:t>Total	84%   6.3% CAGR</a:t>
            </a:r>
          </a:p>
          <a:p>
            <a:pPr marL="171450" indent="-171450">
              <a:buFont typeface="Arial" panose="020B0604020202020204" pitchFamily="34" charset="0"/>
              <a:buChar char="•"/>
            </a:pPr>
            <a:endParaRPr lang="en-US" dirty="0"/>
          </a:p>
        </p:txBody>
      </p:sp>
      <p:graphicFrame>
        <p:nvGraphicFramePr>
          <p:cNvPr id="9" name="Chart 8">
            <a:extLst>
              <a:ext uri="{FF2B5EF4-FFF2-40B4-BE49-F238E27FC236}">
                <a16:creationId xmlns:a16="http://schemas.microsoft.com/office/drawing/2014/main" id="{F9AE8FC4-F57A-0D4C-BE5E-F4BE6A2C1186}"/>
              </a:ext>
            </a:extLst>
          </p:cNvPr>
          <p:cNvGraphicFramePr>
            <a:graphicFrameLocks/>
          </p:cNvGraphicFramePr>
          <p:nvPr>
            <p:extLst>
              <p:ext uri="{D42A27DB-BD31-4B8C-83A1-F6EECF244321}">
                <p14:modId xmlns:p14="http://schemas.microsoft.com/office/powerpoint/2010/main" val="2291640964"/>
              </p:ext>
            </p:extLst>
          </p:nvPr>
        </p:nvGraphicFramePr>
        <p:xfrm>
          <a:off x="38747" y="1625600"/>
          <a:ext cx="5201297" cy="4730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25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D9DB-5BEF-4D44-8CF7-A34A4DB02E65}"/>
              </a:ext>
            </a:extLst>
          </p:cNvPr>
          <p:cNvSpPr>
            <a:spLocks noGrp="1"/>
          </p:cNvSpPr>
          <p:nvPr>
            <p:ph type="title"/>
          </p:nvPr>
        </p:nvSpPr>
        <p:spPr/>
        <p:txBody>
          <a:bodyPr/>
          <a:lstStyle/>
          <a:p>
            <a:r>
              <a:rPr lang="en-US" dirty="0"/>
              <a:t>Consumer Investing and Savings Concerns</a:t>
            </a:r>
          </a:p>
        </p:txBody>
      </p:sp>
      <p:sp>
        <p:nvSpPr>
          <p:cNvPr id="4" name="Date Placeholder 3">
            <a:extLst>
              <a:ext uri="{FF2B5EF4-FFF2-40B4-BE49-F238E27FC236}">
                <a16:creationId xmlns:a16="http://schemas.microsoft.com/office/drawing/2014/main" id="{A17D77EA-0752-4346-9C14-5A30944CB476}"/>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DF5563C8-9EFF-4E4C-BAB2-6020082FA9A9}"/>
              </a:ext>
            </a:extLst>
          </p:cNvPr>
          <p:cNvSpPr>
            <a:spLocks noGrp="1"/>
          </p:cNvSpPr>
          <p:nvPr>
            <p:ph type="sldNum" sz="quarter" idx="12"/>
          </p:nvPr>
        </p:nvSpPr>
        <p:spPr/>
        <p:txBody>
          <a:bodyPr/>
          <a:lstStyle/>
          <a:p>
            <a:pPr>
              <a:defRPr/>
            </a:pPr>
            <a:fld id="{CEA8465A-EA94-4FE2-B137-FBCA3708F314}" type="slidenum">
              <a:rPr lang="en-US" smtClean="0"/>
              <a:pPr>
                <a:defRPr/>
              </a:pPr>
              <a:t>11</a:t>
            </a:fld>
            <a:endParaRPr lang="en-US"/>
          </a:p>
        </p:txBody>
      </p:sp>
      <p:sp>
        <p:nvSpPr>
          <p:cNvPr id="6" name="TextBox 5">
            <a:extLst>
              <a:ext uri="{FF2B5EF4-FFF2-40B4-BE49-F238E27FC236}">
                <a16:creationId xmlns:a16="http://schemas.microsoft.com/office/drawing/2014/main" id="{A0D6B431-468B-2D4D-B0FC-413B55D37354}"/>
              </a:ext>
            </a:extLst>
          </p:cNvPr>
          <p:cNvSpPr txBox="1"/>
          <p:nvPr/>
        </p:nvSpPr>
        <p:spPr>
          <a:xfrm>
            <a:off x="609600" y="3020280"/>
            <a:ext cx="7458722" cy="646331"/>
          </a:xfrm>
          <a:prstGeom prst="rect">
            <a:avLst/>
          </a:prstGeom>
          <a:noFill/>
        </p:spPr>
        <p:txBody>
          <a:bodyPr wrap="square" rtlCol="0">
            <a:spAutoFit/>
          </a:bodyPr>
          <a:lstStyle/>
          <a:p>
            <a:pPr algn="ctr"/>
            <a:r>
              <a:rPr lang="en-US" sz="3600" dirty="0">
                <a:solidFill>
                  <a:schemeClr val="tx2"/>
                </a:solidFill>
              </a:rPr>
              <a:t>100 – Age = % Equities</a:t>
            </a:r>
          </a:p>
        </p:txBody>
      </p:sp>
    </p:spTree>
    <p:extLst>
      <p:ext uri="{BB962C8B-B14F-4D97-AF65-F5344CB8AC3E}">
        <p14:creationId xmlns:p14="http://schemas.microsoft.com/office/powerpoint/2010/main" val="419604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CDEF-4F67-4E45-9628-43439A2CFF5C}"/>
              </a:ext>
            </a:extLst>
          </p:cNvPr>
          <p:cNvSpPr>
            <a:spLocks noGrp="1"/>
          </p:cNvSpPr>
          <p:nvPr>
            <p:ph type="title"/>
          </p:nvPr>
        </p:nvSpPr>
        <p:spPr/>
        <p:txBody>
          <a:bodyPr/>
          <a:lstStyle/>
          <a:p>
            <a:r>
              <a:rPr lang="en-US" dirty="0"/>
              <a:t>Change in Consumer Savings and Investing Needs</a:t>
            </a:r>
          </a:p>
        </p:txBody>
      </p:sp>
      <p:sp>
        <p:nvSpPr>
          <p:cNvPr id="3" name="Content Placeholder 2">
            <a:extLst>
              <a:ext uri="{FF2B5EF4-FFF2-40B4-BE49-F238E27FC236}">
                <a16:creationId xmlns:a16="http://schemas.microsoft.com/office/drawing/2014/main" id="{DE9713A1-DE2A-E04E-AB8E-852465187B5F}"/>
              </a:ext>
            </a:extLst>
          </p:cNvPr>
          <p:cNvSpPr>
            <a:spLocks noGrp="1"/>
          </p:cNvSpPr>
          <p:nvPr>
            <p:ph idx="1"/>
          </p:nvPr>
        </p:nvSpPr>
        <p:spPr>
          <a:xfrm>
            <a:off x="457200" y="1905000"/>
            <a:ext cx="8229600" cy="4525963"/>
          </a:xfrm>
        </p:spPr>
        <p:txBody>
          <a:bodyPr>
            <a:normAutofit/>
          </a:bodyPr>
          <a:lstStyle/>
          <a:p>
            <a:r>
              <a:rPr lang="en-US" sz="1800" dirty="0"/>
              <a:t>Capital Preservation</a:t>
            </a:r>
          </a:p>
          <a:p>
            <a:pPr lvl="1"/>
            <a:r>
              <a:rPr lang="en-US" sz="1800" dirty="0"/>
              <a:t>Protecting retirement savings against stock market volatility</a:t>
            </a:r>
          </a:p>
          <a:p>
            <a:r>
              <a:rPr lang="en-US" sz="1800" dirty="0"/>
              <a:t>Liquidity</a:t>
            </a:r>
          </a:p>
          <a:p>
            <a:pPr lvl="1"/>
            <a:r>
              <a:rPr lang="en-US" sz="1800" dirty="0"/>
              <a:t>Need to build up “rainy day funds” – 3 – 6-month income equivalent in case of future income disruption</a:t>
            </a:r>
          </a:p>
          <a:p>
            <a:pPr lvl="1"/>
            <a:r>
              <a:rPr lang="en-US" sz="1800" dirty="0"/>
              <a:t>Being able to access savings with minimal tax (TFSA) and investment disruption risk</a:t>
            </a:r>
          </a:p>
          <a:p>
            <a:r>
              <a:rPr lang="en-US" sz="1800" dirty="0"/>
              <a:t>Return</a:t>
            </a:r>
          </a:p>
          <a:p>
            <a:pPr lvl="1"/>
            <a:r>
              <a:rPr lang="en-US" sz="1800" dirty="0"/>
              <a:t>Reduced growth from capital gains will increase need for better savings and fixed income returns</a:t>
            </a:r>
          </a:p>
          <a:p>
            <a:pPr lvl="1"/>
            <a:endParaRPr lang="en-US" sz="1800" dirty="0"/>
          </a:p>
          <a:p>
            <a:pPr lvl="1"/>
            <a:endParaRPr lang="en-US" sz="1800" dirty="0"/>
          </a:p>
        </p:txBody>
      </p:sp>
      <p:sp>
        <p:nvSpPr>
          <p:cNvPr id="4" name="Date Placeholder 3">
            <a:extLst>
              <a:ext uri="{FF2B5EF4-FFF2-40B4-BE49-F238E27FC236}">
                <a16:creationId xmlns:a16="http://schemas.microsoft.com/office/drawing/2014/main" id="{924C5B53-1675-2547-A8E6-64B92E0EB880}"/>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68871C25-91D6-1842-A650-7B1680135932}"/>
              </a:ext>
            </a:extLst>
          </p:cNvPr>
          <p:cNvSpPr>
            <a:spLocks noGrp="1"/>
          </p:cNvSpPr>
          <p:nvPr>
            <p:ph type="sldNum" sz="quarter" idx="12"/>
          </p:nvPr>
        </p:nvSpPr>
        <p:spPr/>
        <p:txBody>
          <a:bodyPr/>
          <a:lstStyle/>
          <a:p>
            <a:pPr>
              <a:defRPr/>
            </a:pPr>
            <a:fld id="{CEA8465A-EA94-4FE2-B137-FBCA3708F314}" type="slidenum">
              <a:rPr lang="en-US" smtClean="0"/>
              <a:pPr>
                <a:defRPr/>
              </a:pPr>
              <a:t>12</a:t>
            </a:fld>
            <a:endParaRPr lang="en-US"/>
          </a:p>
        </p:txBody>
      </p:sp>
    </p:spTree>
    <p:extLst>
      <p:ext uri="{BB962C8B-B14F-4D97-AF65-F5344CB8AC3E}">
        <p14:creationId xmlns:p14="http://schemas.microsoft.com/office/powerpoint/2010/main" val="387058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7C0F-C54F-7D48-86E6-6ACC786BAB1C}"/>
              </a:ext>
            </a:extLst>
          </p:cNvPr>
          <p:cNvSpPr>
            <a:spLocks noGrp="1"/>
          </p:cNvSpPr>
          <p:nvPr>
            <p:ph type="title"/>
          </p:nvPr>
        </p:nvSpPr>
        <p:spPr/>
        <p:txBody>
          <a:bodyPr/>
          <a:lstStyle/>
          <a:p>
            <a:r>
              <a:rPr lang="en-US" dirty="0"/>
              <a:t>High Rate Savings Accounts – Full-Service Bank Pricing</a:t>
            </a:r>
          </a:p>
        </p:txBody>
      </p:sp>
      <p:sp>
        <p:nvSpPr>
          <p:cNvPr id="7" name="Content Placeholder 6">
            <a:extLst>
              <a:ext uri="{FF2B5EF4-FFF2-40B4-BE49-F238E27FC236}">
                <a16:creationId xmlns:a16="http://schemas.microsoft.com/office/drawing/2014/main" id="{A469DBBC-0807-614F-AD5E-A88821B192A7}"/>
              </a:ext>
            </a:extLst>
          </p:cNvPr>
          <p:cNvSpPr>
            <a:spLocks noGrp="1"/>
          </p:cNvSpPr>
          <p:nvPr>
            <p:ph idx="1"/>
          </p:nvPr>
        </p:nvSpPr>
        <p:spPr>
          <a:xfrm>
            <a:off x="5867400" y="1710980"/>
            <a:ext cx="2819400" cy="4525963"/>
          </a:xfrm>
        </p:spPr>
        <p:txBody>
          <a:bodyPr>
            <a:normAutofit/>
          </a:bodyPr>
          <a:lstStyle/>
          <a:p>
            <a:r>
              <a:rPr lang="en-US" sz="1800" b="0" dirty="0"/>
              <a:t>Many have reduced rates to near zero</a:t>
            </a:r>
          </a:p>
          <a:p>
            <a:r>
              <a:rPr lang="en-US" sz="1800" b="0" dirty="0"/>
              <a:t>ICICI more aligned with direct banks</a:t>
            </a:r>
          </a:p>
          <a:p>
            <a:r>
              <a:rPr lang="en-US" sz="1800" b="0" dirty="0"/>
              <a:t>BMO and BNS differentiated – more later</a:t>
            </a:r>
          </a:p>
        </p:txBody>
      </p:sp>
      <p:sp>
        <p:nvSpPr>
          <p:cNvPr id="4" name="Date Placeholder 3">
            <a:extLst>
              <a:ext uri="{FF2B5EF4-FFF2-40B4-BE49-F238E27FC236}">
                <a16:creationId xmlns:a16="http://schemas.microsoft.com/office/drawing/2014/main" id="{0C4BEDA9-4D50-7A4D-BF13-C3C399D415E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C1064C9-7E65-FC4C-B46A-AF60CBBC940F}"/>
              </a:ext>
            </a:extLst>
          </p:cNvPr>
          <p:cNvSpPr>
            <a:spLocks noGrp="1"/>
          </p:cNvSpPr>
          <p:nvPr>
            <p:ph type="sldNum" sz="quarter" idx="12"/>
          </p:nvPr>
        </p:nvSpPr>
        <p:spPr/>
        <p:txBody>
          <a:bodyPr/>
          <a:lstStyle/>
          <a:p>
            <a:pPr>
              <a:defRPr/>
            </a:pPr>
            <a:fld id="{CEA8465A-EA94-4FE2-B137-FBCA3708F314}" type="slidenum">
              <a:rPr lang="en-US" smtClean="0"/>
              <a:pPr>
                <a:defRPr/>
              </a:pPr>
              <a:t>13</a:t>
            </a:fld>
            <a:endParaRPr lang="en-US"/>
          </a:p>
        </p:txBody>
      </p:sp>
      <p:graphicFrame>
        <p:nvGraphicFramePr>
          <p:cNvPr id="6" name="Table 5">
            <a:extLst>
              <a:ext uri="{FF2B5EF4-FFF2-40B4-BE49-F238E27FC236}">
                <a16:creationId xmlns:a16="http://schemas.microsoft.com/office/drawing/2014/main" id="{7BCF3113-68A2-FE47-9C29-212E7A15BA11}"/>
              </a:ext>
            </a:extLst>
          </p:cNvPr>
          <p:cNvGraphicFramePr>
            <a:graphicFrameLocks noGrp="1"/>
          </p:cNvGraphicFramePr>
          <p:nvPr>
            <p:extLst>
              <p:ext uri="{D42A27DB-BD31-4B8C-83A1-F6EECF244321}">
                <p14:modId xmlns:p14="http://schemas.microsoft.com/office/powerpoint/2010/main" val="2220243250"/>
              </p:ext>
            </p:extLst>
          </p:nvPr>
        </p:nvGraphicFramePr>
        <p:xfrm>
          <a:off x="451945" y="1721830"/>
          <a:ext cx="5181600" cy="3425190"/>
        </p:xfrm>
        <a:graphic>
          <a:graphicData uri="http://schemas.openxmlformats.org/drawingml/2006/table">
            <a:tbl>
              <a:tblPr/>
              <a:tblGrid>
                <a:gridCol w="2674886">
                  <a:extLst>
                    <a:ext uri="{9D8B030D-6E8A-4147-A177-3AD203B41FA5}">
                      <a16:colId xmlns:a16="http://schemas.microsoft.com/office/drawing/2014/main" val="2336760333"/>
                    </a:ext>
                  </a:extLst>
                </a:gridCol>
                <a:gridCol w="926532">
                  <a:extLst>
                    <a:ext uri="{9D8B030D-6E8A-4147-A177-3AD203B41FA5}">
                      <a16:colId xmlns:a16="http://schemas.microsoft.com/office/drawing/2014/main" val="1656245383"/>
                    </a:ext>
                  </a:extLst>
                </a:gridCol>
                <a:gridCol w="790091">
                  <a:extLst>
                    <a:ext uri="{9D8B030D-6E8A-4147-A177-3AD203B41FA5}">
                      <a16:colId xmlns:a16="http://schemas.microsoft.com/office/drawing/2014/main" val="2412363414"/>
                    </a:ext>
                  </a:extLst>
                </a:gridCol>
                <a:gridCol w="790091">
                  <a:extLst>
                    <a:ext uri="{9D8B030D-6E8A-4147-A177-3AD203B41FA5}">
                      <a16:colId xmlns:a16="http://schemas.microsoft.com/office/drawing/2014/main" val="1409707538"/>
                    </a:ext>
                  </a:extLst>
                </a:gridCol>
              </a:tblGrid>
              <a:tr h="200025">
                <a:tc gridSpan="4">
                  <a:txBody>
                    <a:bodyPr/>
                    <a:lstStyle/>
                    <a:p>
                      <a:pPr algn="ctr" fontAlgn="ctr"/>
                      <a:r>
                        <a:rPr lang="en-US" sz="1000" b="1" i="0" u="none" strike="noStrike">
                          <a:solidFill>
                            <a:srgbClr val="FFFFFF"/>
                          </a:solidFill>
                          <a:effectLst/>
                          <a:latin typeface="Arial" panose="020B0604020202020204" pitchFamily="34" charset="0"/>
                        </a:rPr>
                        <a:t>Full Service Bank High Rate Savings Rates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9986658"/>
                  </a:ext>
                </a:extLst>
              </a:tr>
              <a:tr h="206375">
                <a:tc gridSpan="4">
                  <a:txBody>
                    <a:bodyPr/>
                    <a:lstStyle/>
                    <a:p>
                      <a:pPr algn="ctr" fontAlgn="ctr"/>
                      <a:r>
                        <a:rPr lang="en-US" sz="1000" b="1" i="0" u="none" strike="noStrike" dirty="0">
                          <a:solidFill>
                            <a:srgbClr val="FFFFFF"/>
                          </a:solidFill>
                          <a:effectLst/>
                          <a:latin typeface="Arial" panose="020B0604020202020204" pitchFamily="34" charset="0"/>
                        </a:rPr>
                        <a:t>May 7, 2020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1196057"/>
                  </a:ext>
                </a:extLst>
              </a:tr>
              <a:tr h="285750">
                <a:tc>
                  <a:txBody>
                    <a:bodyPr/>
                    <a:lstStyle/>
                    <a:p>
                      <a:pPr algn="l" fontAlgn="ctr"/>
                      <a:r>
                        <a:rPr lang="en-US" sz="1200" b="1" i="0" u="none" strike="noStrike">
                          <a:effectLst/>
                          <a:latin typeface="Arial" panose="020B0604020202020204" pitchFamily="34" charset="0"/>
                        </a:rPr>
                        <a:t>Bank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panose="020B0604020202020204" pitchFamily="34" charset="0"/>
                        </a:rPr>
                        <a:t>Balances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effectLst/>
                          <a:latin typeface="Arial" panose="020B0604020202020204" pitchFamily="34" charset="0"/>
                        </a:rPr>
                        <a:t>HRSA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effectLst/>
                          <a:latin typeface="Arial" panose="020B0604020202020204" pitchFamily="34" charset="0"/>
                        </a:rPr>
                        <a:t>Change since 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76014"/>
                  </a:ext>
                </a:extLst>
              </a:tr>
              <a:tr h="206375">
                <a:tc>
                  <a:txBody>
                    <a:bodyPr/>
                    <a:lstStyle/>
                    <a:p>
                      <a:pPr algn="l" fontAlgn="b"/>
                      <a:r>
                        <a:rPr lang="en-US" sz="1000" b="0" i="0" u="none" strike="noStrike">
                          <a:effectLst/>
                          <a:latin typeface="Arial" panose="020B0604020202020204" pitchFamily="34" charset="0"/>
                        </a:rPr>
                        <a:t>ICICI (Hi Save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941229"/>
                  </a:ext>
                </a:extLst>
              </a:tr>
              <a:tr h="206375">
                <a:tc>
                  <a:txBody>
                    <a:bodyPr/>
                    <a:lstStyle/>
                    <a:p>
                      <a:pPr algn="l" fontAlgn="b"/>
                      <a:r>
                        <a:rPr lang="en-US" sz="1000" b="0" i="0" u="none" strike="noStrike">
                          <a:effectLst/>
                          <a:latin typeface="Arial" panose="020B0604020202020204" pitchFamily="34" charset="0"/>
                        </a:rPr>
                        <a:t>BMO (Savings Builder Acct)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If bal increases =&gt;$200 in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3633615"/>
                  </a:ext>
                </a:extLst>
              </a:tr>
              <a:tr h="285750">
                <a:tc>
                  <a:txBody>
                    <a:bodyPr/>
                    <a:lstStyle/>
                    <a:p>
                      <a:pPr algn="l" fontAlgn="b"/>
                      <a:r>
                        <a:rPr lang="en-US" sz="1000" b="0" i="0" u="none" strike="noStrike">
                          <a:effectLst/>
                          <a:latin typeface="Arial" panose="020B0604020202020204" pitchFamily="34" charset="0"/>
                        </a:rPr>
                        <a:t>BNS Momentum @ 90 day if no withdrawals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based on term held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24714766"/>
                  </a:ext>
                </a:extLst>
              </a:tr>
              <a:tr h="206375">
                <a:tc>
                  <a:txBody>
                    <a:bodyPr/>
                    <a:lstStyle/>
                    <a:p>
                      <a:pPr algn="l" fontAlgn="b"/>
                      <a:r>
                        <a:rPr lang="en-US" sz="1000" b="0" i="0" u="none" strike="noStrike">
                          <a:effectLst/>
                          <a:latin typeface="Arial" panose="020B0604020202020204" pitchFamily="34" charset="0"/>
                        </a:rPr>
                        <a:t>CWB (Summit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05270131"/>
                  </a:ext>
                </a:extLst>
              </a:tr>
              <a:tr h="206375">
                <a:tc>
                  <a:txBody>
                    <a:bodyPr/>
                    <a:lstStyle/>
                    <a:p>
                      <a:pPr algn="l" fontAlgn="b"/>
                      <a:r>
                        <a:rPr lang="en-US" sz="1000" b="0" i="0" u="none" strike="noStrike">
                          <a:effectLst/>
                          <a:latin typeface="Arial" panose="020B0604020202020204" pitchFamily="34" charset="0"/>
                        </a:rPr>
                        <a:t>CIBC (eSavings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Bal &gt;$5K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66735493"/>
                  </a:ext>
                </a:extLst>
              </a:tr>
              <a:tr h="285750">
                <a:tc>
                  <a:txBody>
                    <a:bodyPr/>
                    <a:lstStyle/>
                    <a:p>
                      <a:pPr algn="l" fontAlgn="b"/>
                      <a:r>
                        <a:rPr lang="en-US" sz="1000" b="0" i="0" u="none" strike="noStrike">
                          <a:effectLst/>
                          <a:latin typeface="Arial" panose="020B0604020202020204" pitchFamily="34" charset="0"/>
                        </a:rPr>
                        <a:t>National (High Interest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&gt;$5K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28128231"/>
                  </a:ext>
                </a:extLst>
              </a:tr>
              <a:tr h="206375">
                <a:tc>
                  <a:txBody>
                    <a:bodyPr/>
                    <a:lstStyle/>
                    <a:p>
                      <a:pPr algn="l" fontAlgn="b"/>
                      <a:r>
                        <a:rPr lang="en-US" sz="1000" b="0" i="0" u="none" strike="noStrike">
                          <a:effectLst/>
                          <a:latin typeface="Arial" panose="020B0604020202020204" pitchFamily="34" charset="0"/>
                        </a:rPr>
                        <a:t>Laurentian (Investment Excellence)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&gt;$5K&lt;25K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2764539"/>
                  </a:ext>
                </a:extLst>
              </a:tr>
              <a:tr h="266700">
                <a:tc>
                  <a:txBody>
                    <a:bodyPr/>
                    <a:lstStyle/>
                    <a:p>
                      <a:pPr algn="l" fontAlgn="b"/>
                      <a:r>
                        <a:rPr lang="en-US" sz="1000" b="0" i="0" u="none" strike="noStrike">
                          <a:effectLst/>
                          <a:latin typeface="Arial" panose="020B0604020202020204" pitchFamily="34" charset="0"/>
                        </a:rPr>
                        <a:t>TDCT (ePremiumt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&gt;$10k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33641819"/>
                  </a:ext>
                </a:extLst>
              </a:tr>
              <a:tr h="206375">
                <a:tc>
                  <a:txBody>
                    <a:bodyPr/>
                    <a:lstStyle/>
                    <a:p>
                      <a:pPr algn="l" fontAlgn="b"/>
                      <a:r>
                        <a:rPr lang="en-US" sz="1000" b="0" i="0" u="none" strike="noStrike">
                          <a:effectLst/>
                          <a:latin typeface="Arial" panose="020B0604020202020204" pitchFamily="34" charset="0"/>
                        </a:rPr>
                        <a:t>HSBC (High Rate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Tiered &lt;$25K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55959489"/>
                  </a:ext>
                </a:extLst>
              </a:tr>
              <a:tr h="206375">
                <a:tc>
                  <a:txBody>
                    <a:bodyPr/>
                    <a:lstStyle/>
                    <a:p>
                      <a:pPr algn="l" fontAlgn="b"/>
                      <a:r>
                        <a:rPr lang="en-US" sz="1000" b="0" i="0" u="none" strike="noStrike">
                          <a:effectLst/>
                          <a:latin typeface="Arial" panose="020B0604020202020204" pitchFamily="34" charset="0"/>
                        </a:rPr>
                        <a:t>RBC (High Interest e Savings)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14719117"/>
                  </a:ext>
                </a:extLst>
              </a:tr>
              <a:tr h="206375">
                <a:tc>
                  <a:txBody>
                    <a:bodyPr/>
                    <a:lstStyle/>
                    <a:p>
                      <a:pPr algn="l" fontAlgn="b"/>
                      <a:r>
                        <a:rPr lang="en-US" sz="1000" b="0" i="0" u="none" strike="noStrike">
                          <a:effectLst/>
                          <a:latin typeface="Arial" panose="020B0604020202020204" pitchFamily="34" charset="0"/>
                        </a:rPr>
                        <a:t>BMO (Smart Saver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0624476"/>
                  </a:ext>
                </a:extLst>
              </a:tr>
              <a:tr h="206375">
                <a:tc>
                  <a:txBody>
                    <a:bodyPr/>
                    <a:lstStyle/>
                    <a:p>
                      <a:pPr algn="l" fontAlgn="b"/>
                      <a:r>
                        <a:rPr lang="en-US" sz="1000" b="1" i="0" u="none" strike="noStrike">
                          <a:effectLst/>
                          <a:latin typeface="Arial" panose="020B0604020202020204" pitchFamily="34" charset="0"/>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effectLst/>
                          <a:latin typeface="Arial" panose="020B0604020202020204"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861778"/>
                  </a:ext>
                </a:extLst>
              </a:tr>
            </a:tbl>
          </a:graphicData>
        </a:graphic>
      </p:graphicFrame>
    </p:spTree>
    <p:extLst>
      <p:ext uri="{BB962C8B-B14F-4D97-AF65-F5344CB8AC3E}">
        <p14:creationId xmlns:p14="http://schemas.microsoft.com/office/powerpoint/2010/main" val="316641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7C0F-C54F-7D48-86E6-6ACC786BAB1C}"/>
              </a:ext>
            </a:extLst>
          </p:cNvPr>
          <p:cNvSpPr>
            <a:spLocks noGrp="1"/>
          </p:cNvSpPr>
          <p:nvPr>
            <p:ph type="title"/>
          </p:nvPr>
        </p:nvSpPr>
        <p:spPr/>
        <p:txBody>
          <a:bodyPr/>
          <a:lstStyle/>
          <a:p>
            <a:r>
              <a:rPr lang="en-US" dirty="0"/>
              <a:t>High Rate Savings Accounts – Direct Bank Pricing</a:t>
            </a:r>
          </a:p>
        </p:txBody>
      </p:sp>
      <p:sp>
        <p:nvSpPr>
          <p:cNvPr id="7" name="Content Placeholder 6">
            <a:extLst>
              <a:ext uri="{FF2B5EF4-FFF2-40B4-BE49-F238E27FC236}">
                <a16:creationId xmlns:a16="http://schemas.microsoft.com/office/drawing/2014/main" id="{A469DBBC-0807-614F-AD5E-A88821B192A7}"/>
              </a:ext>
            </a:extLst>
          </p:cNvPr>
          <p:cNvSpPr>
            <a:spLocks noGrp="1"/>
          </p:cNvSpPr>
          <p:nvPr>
            <p:ph idx="1"/>
          </p:nvPr>
        </p:nvSpPr>
        <p:spPr>
          <a:xfrm>
            <a:off x="5867400" y="1710980"/>
            <a:ext cx="2819400" cy="4525963"/>
          </a:xfrm>
        </p:spPr>
        <p:txBody>
          <a:bodyPr>
            <a:normAutofit/>
          </a:bodyPr>
          <a:lstStyle/>
          <a:p>
            <a:r>
              <a:rPr lang="en-US" sz="1800" b="0" dirty="0"/>
              <a:t>Direct Banks holding pricing at high levels</a:t>
            </a:r>
          </a:p>
          <a:p>
            <a:r>
              <a:rPr lang="en-US" sz="1800" b="0" dirty="0"/>
              <a:t>Likely to attract substantial funds from direct and broker customers</a:t>
            </a:r>
          </a:p>
        </p:txBody>
      </p:sp>
      <p:sp>
        <p:nvSpPr>
          <p:cNvPr id="4" name="Date Placeholder 3">
            <a:extLst>
              <a:ext uri="{FF2B5EF4-FFF2-40B4-BE49-F238E27FC236}">
                <a16:creationId xmlns:a16="http://schemas.microsoft.com/office/drawing/2014/main" id="{0C4BEDA9-4D50-7A4D-BF13-C3C399D415E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C1064C9-7E65-FC4C-B46A-AF60CBBC940F}"/>
              </a:ext>
            </a:extLst>
          </p:cNvPr>
          <p:cNvSpPr>
            <a:spLocks noGrp="1"/>
          </p:cNvSpPr>
          <p:nvPr>
            <p:ph type="sldNum" sz="quarter" idx="12"/>
          </p:nvPr>
        </p:nvSpPr>
        <p:spPr/>
        <p:txBody>
          <a:bodyPr/>
          <a:lstStyle/>
          <a:p>
            <a:pPr>
              <a:defRPr/>
            </a:pPr>
            <a:fld id="{CEA8465A-EA94-4FE2-B137-FBCA3708F314}" type="slidenum">
              <a:rPr lang="en-US" smtClean="0"/>
              <a:pPr>
                <a:defRPr/>
              </a:pPr>
              <a:t>14</a:t>
            </a:fld>
            <a:endParaRPr lang="en-US"/>
          </a:p>
        </p:txBody>
      </p:sp>
      <p:graphicFrame>
        <p:nvGraphicFramePr>
          <p:cNvPr id="3" name="Table 2">
            <a:extLst>
              <a:ext uri="{FF2B5EF4-FFF2-40B4-BE49-F238E27FC236}">
                <a16:creationId xmlns:a16="http://schemas.microsoft.com/office/drawing/2014/main" id="{85718759-0A96-8D42-B3E6-856B4BF35240}"/>
              </a:ext>
            </a:extLst>
          </p:cNvPr>
          <p:cNvGraphicFramePr>
            <a:graphicFrameLocks noGrp="1"/>
          </p:cNvGraphicFramePr>
          <p:nvPr>
            <p:extLst>
              <p:ext uri="{D42A27DB-BD31-4B8C-83A1-F6EECF244321}">
                <p14:modId xmlns:p14="http://schemas.microsoft.com/office/powerpoint/2010/main" val="2395977775"/>
              </p:ext>
            </p:extLst>
          </p:nvPr>
        </p:nvGraphicFramePr>
        <p:xfrm>
          <a:off x="457200" y="1710980"/>
          <a:ext cx="5308599" cy="4419600"/>
        </p:xfrm>
        <a:graphic>
          <a:graphicData uri="http://schemas.openxmlformats.org/drawingml/2006/table">
            <a:tbl>
              <a:tblPr/>
              <a:tblGrid>
                <a:gridCol w="2939709">
                  <a:extLst>
                    <a:ext uri="{9D8B030D-6E8A-4147-A177-3AD203B41FA5}">
                      <a16:colId xmlns:a16="http://schemas.microsoft.com/office/drawing/2014/main" val="1127792661"/>
                    </a:ext>
                  </a:extLst>
                </a:gridCol>
                <a:gridCol w="789630">
                  <a:extLst>
                    <a:ext uri="{9D8B030D-6E8A-4147-A177-3AD203B41FA5}">
                      <a16:colId xmlns:a16="http://schemas.microsoft.com/office/drawing/2014/main" val="1686870044"/>
                    </a:ext>
                  </a:extLst>
                </a:gridCol>
                <a:gridCol w="789630">
                  <a:extLst>
                    <a:ext uri="{9D8B030D-6E8A-4147-A177-3AD203B41FA5}">
                      <a16:colId xmlns:a16="http://schemas.microsoft.com/office/drawing/2014/main" val="907548571"/>
                    </a:ext>
                  </a:extLst>
                </a:gridCol>
                <a:gridCol w="789630">
                  <a:extLst>
                    <a:ext uri="{9D8B030D-6E8A-4147-A177-3AD203B41FA5}">
                      <a16:colId xmlns:a16="http://schemas.microsoft.com/office/drawing/2014/main" val="1240864029"/>
                    </a:ext>
                  </a:extLst>
                </a:gridCol>
              </a:tblGrid>
              <a:tr h="200025">
                <a:tc gridSpan="4">
                  <a:txBody>
                    <a:bodyPr/>
                    <a:lstStyle/>
                    <a:p>
                      <a:pPr algn="ctr" fontAlgn="ctr"/>
                      <a:r>
                        <a:rPr lang="en-US" sz="1000" b="1" i="0" u="none" strike="noStrike">
                          <a:solidFill>
                            <a:srgbClr val="FFFFFF"/>
                          </a:solidFill>
                          <a:effectLst/>
                          <a:latin typeface="Arial" panose="020B0604020202020204" pitchFamily="34" charset="0"/>
                        </a:rPr>
                        <a:t>Direct Bank High Rate Savings Rates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7521713"/>
                  </a:ext>
                </a:extLst>
              </a:tr>
              <a:tr h="206375">
                <a:tc gridSpan="4">
                  <a:txBody>
                    <a:bodyPr/>
                    <a:lstStyle/>
                    <a:p>
                      <a:pPr algn="ctr" fontAlgn="ctr"/>
                      <a:r>
                        <a:rPr lang="en-US" sz="1000" b="1" i="0" u="none" strike="noStrike">
                          <a:solidFill>
                            <a:srgbClr val="FFFFFF"/>
                          </a:solidFill>
                          <a:effectLst/>
                          <a:latin typeface="Arial" panose="020B0604020202020204" pitchFamily="34" charset="0"/>
                        </a:rPr>
                        <a:t>7-May-20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656934"/>
                  </a:ext>
                </a:extLst>
              </a:tr>
              <a:tr h="285750">
                <a:tc>
                  <a:txBody>
                    <a:bodyPr/>
                    <a:lstStyle/>
                    <a:p>
                      <a:pPr algn="l" fontAlgn="ctr"/>
                      <a:r>
                        <a:rPr lang="en-US" sz="1200" b="1" i="0" u="none" strike="noStrike">
                          <a:effectLst/>
                          <a:latin typeface="Arial" panose="020B0604020202020204" pitchFamily="34" charset="0"/>
                        </a:rPr>
                        <a:t>Bank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panose="020B0604020202020204" pitchFamily="34" charset="0"/>
                        </a:rPr>
                        <a:t>Balances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effectLst/>
                          <a:latin typeface="Arial" panose="020B0604020202020204" pitchFamily="34" charset="0"/>
                        </a:rPr>
                        <a:t>HRSA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effectLst/>
                          <a:latin typeface="Arial" panose="020B0604020202020204" pitchFamily="34" charset="0"/>
                        </a:rPr>
                        <a:t>Change since 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187325"/>
                  </a:ext>
                </a:extLst>
              </a:tr>
              <a:tr h="206375">
                <a:tc>
                  <a:txBody>
                    <a:bodyPr/>
                    <a:lstStyle/>
                    <a:p>
                      <a:pPr algn="l" fontAlgn="b"/>
                      <a:r>
                        <a:rPr lang="en-US" sz="1000" b="0" i="0" u="none" strike="noStrike">
                          <a:effectLst/>
                          <a:latin typeface="Arial" panose="020B0604020202020204" pitchFamily="34" charset="0"/>
                        </a:rPr>
                        <a:t>B2B Bank (High Interest Investment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62398615"/>
                  </a:ext>
                </a:extLst>
              </a:tr>
              <a:tr h="206375">
                <a:tc>
                  <a:txBody>
                    <a:bodyPr/>
                    <a:lstStyle/>
                    <a:p>
                      <a:pPr algn="l" fontAlgn="b"/>
                      <a:r>
                        <a:rPr lang="en-US" sz="1000" b="0" i="0" u="none" strike="noStrike">
                          <a:effectLst/>
                          <a:latin typeface="Arial" panose="020B0604020202020204" pitchFamily="34" charset="0"/>
                        </a:rPr>
                        <a:t>LBC Digital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3231012"/>
                  </a:ext>
                </a:extLst>
              </a:tr>
              <a:tr h="285750">
                <a:tc>
                  <a:txBody>
                    <a:bodyPr/>
                    <a:lstStyle/>
                    <a:p>
                      <a:pPr algn="l" fontAlgn="b"/>
                      <a:r>
                        <a:rPr lang="en-US" sz="1000" b="0" i="0" u="none" strike="noStrike">
                          <a:effectLst/>
                          <a:latin typeface="Arial" panose="020B0604020202020204" pitchFamily="34" charset="0"/>
                        </a:rPr>
                        <a:t>EQ Bank (Savings Plus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37853541"/>
                  </a:ext>
                </a:extLst>
              </a:tr>
              <a:tr h="206375">
                <a:tc>
                  <a:txBody>
                    <a:bodyPr/>
                    <a:lstStyle/>
                    <a:p>
                      <a:pPr algn="l" fontAlgn="b"/>
                      <a:r>
                        <a:rPr lang="en-US" sz="1000" b="0" i="0" u="none" strike="noStrike">
                          <a:effectLst/>
                          <a:latin typeface="Arial" panose="020B0604020202020204" pitchFamily="34" charset="0"/>
                        </a:rPr>
                        <a:t>Oaken Financial (Oaken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67031264"/>
                  </a:ext>
                </a:extLst>
              </a:tr>
              <a:tr h="206375">
                <a:tc>
                  <a:txBody>
                    <a:bodyPr/>
                    <a:lstStyle/>
                    <a:p>
                      <a:pPr algn="l" fontAlgn="b"/>
                      <a:r>
                        <a:rPr lang="en-US" sz="1000" b="0" i="0" u="none" strike="noStrike">
                          <a:effectLst/>
                          <a:latin typeface="Arial" panose="020B0604020202020204" pitchFamily="34" charset="0"/>
                        </a:rPr>
                        <a:t>Peoples Trust (E-Savings)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447239"/>
                  </a:ext>
                </a:extLst>
              </a:tr>
              <a:tr h="285750">
                <a:tc>
                  <a:txBody>
                    <a:bodyPr/>
                    <a:lstStyle/>
                    <a:p>
                      <a:pPr algn="l" fontAlgn="b"/>
                      <a:r>
                        <a:rPr lang="en-US" sz="1000" b="0" i="0" u="none" strike="noStrike">
                          <a:effectLst/>
                          <a:latin typeface="Arial" panose="020B0604020202020204" pitchFamily="34" charset="0"/>
                        </a:rPr>
                        <a:t>Alterna Bank (e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84423980"/>
                  </a:ext>
                </a:extLst>
              </a:tr>
              <a:tr h="206375">
                <a:tc>
                  <a:txBody>
                    <a:bodyPr/>
                    <a:lstStyle/>
                    <a:p>
                      <a:pPr algn="l" fontAlgn="b"/>
                      <a:r>
                        <a:rPr lang="en-US" sz="1000" b="0" i="0" u="none" strike="noStrike">
                          <a:effectLst/>
                          <a:latin typeface="Arial" panose="020B0604020202020204" pitchFamily="34" charset="0"/>
                        </a:rPr>
                        <a:t>Canadian Tire (High Interest Savings)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42213969"/>
                  </a:ext>
                </a:extLst>
              </a:tr>
              <a:tr h="266700">
                <a:tc>
                  <a:txBody>
                    <a:bodyPr/>
                    <a:lstStyle/>
                    <a:p>
                      <a:pPr algn="l" fontAlgn="b"/>
                      <a:r>
                        <a:rPr lang="en-US" sz="1000" b="0" i="0" u="none" strike="noStrike">
                          <a:effectLst/>
                          <a:latin typeface="Arial" panose="020B0604020202020204" pitchFamily="34" charset="0"/>
                        </a:rPr>
                        <a:t>Motusbank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9878903"/>
                  </a:ext>
                </a:extLst>
              </a:tr>
              <a:tr h="206375">
                <a:tc>
                  <a:txBody>
                    <a:bodyPr/>
                    <a:lstStyle/>
                    <a:p>
                      <a:pPr algn="l" fontAlgn="b"/>
                      <a:r>
                        <a:rPr lang="en-US" sz="1000" b="0" i="0" u="none" strike="noStrike">
                          <a:effectLst/>
                          <a:latin typeface="Arial" panose="020B0604020202020204" pitchFamily="34" charset="0"/>
                        </a:rPr>
                        <a:t>Motive Financial (Savvy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&lt;$25K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294586"/>
                  </a:ext>
                </a:extLst>
              </a:tr>
              <a:tr h="206375">
                <a:tc>
                  <a:txBody>
                    <a:bodyPr/>
                    <a:lstStyle/>
                    <a:p>
                      <a:pPr algn="l" fontAlgn="b"/>
                      <a:r>
                        <a:rPr lang="en-US" sz="1000" b="0" i="0" u="none" strike="noStrike">
                          <a:effectLst/>
                          <a:latin typeface="Arial" panose="020B0604020202020204" pitchFamily="34" charset="0"/>
                        </a:rPr>
                        <a:t>ADS Canadian Bank (Scotiabank)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832531"/>
                  </a:ext>
                </a:extLst>
              </a:tr>
              <a:tr h="206375">
                <a:tc>
                  <a:txBody>
                    <a:bodyPr/>
                    <a:lstStyle/>
                    <a:p>
                      <a:pPr algn="l" fontAlgn="b"/>
                      <a:r>
                        <a:rPr lang="en-US" sz="1000" b="0" i="0" u="none" strike="noStrike">
                          <a:effectLst/>
                          <a:latin typeface="Arial" panose="020B0604020202020204" pitchFamily="34" charset="0"/>
                        </a:rPr>
                        <a:t>VersaBank (Sunrise Daily Interest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66666921"/>
                  </a:ext>
                </a:extLst>
              </a:tr>
              <a:tr h="206375">
                <a:tc>
                  <a:txBody>
                    <a:bodyPr/>
                    <a:lstStyle/>
                    <a:p>
                      <a:pPr algn="l" fontAlgn="b"/>
                      <a:r>
                        <a:rPr lang="en-US" sz="1000" b="0" i="0" u="none" strike="noStrike">
                          <a:effectLst/>
                          <a:latin typeface="Arial" panose="020B0604020202020204" pitchFamily="34" charset="0"/>
                        </a:rPr>
                        <a:t>Equitable Bank (High Interest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61583720"/>
                  </a:ext>
                </a:extLst>
              </a:tr>
              <a:tr h="206375">
                <a:tc>
                  <a:txBody>
                    <a:bodyPr/>
                    <a:lstStyle/>
                    <a:p>
                      <a:pPr algn="l" fontAlgn="b"/>
                      <a:r>
                        <a:rPr lang="en-US" sz="1000" b="0" i="0" u="none" strike="noStrike">
                          <a:effectLst/>
                          <a:latin typeface="Arial" panose="020B0604020202020204" pitchFamily="34" charset="0"/>
                        </a:rPr>
                        <a:t>Altamira (High Interest Cash Performer)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77795757"/>
                  </a:ext>
                </a:extLst>
              </a:tr>
              <a:tr h="206375">
                <a:tc>
                  <a:txBody>
                    <a:bodyPr/>
                    <a:lstStyle/>
                    <a:p>
                      <a:pPr algn="l" fontAlgn="b"/>
                      <a:r>
                        <a:rPr lang="en-US" sz="1000" b="0" i="0" u="none" strike="noStrike">
                          <a:effectLst/>
                          <a:latin typeface="Arial" panose="020B0604020202020204" pitchFamily="34" charset="0"/>
                        </a:rPr>
                        <a:t>Manulife (Advantage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00954990"/>
                  </a:ext>
                </a:extLst>
              </a:tr>
              <a:tr h="206375">
                <a:tc>
                  <a:txBody>
                    <a:bodyPr/>
                    <a:lstStyle/>
                    <a:p>
                      <a:pPr algn="l" fontAlgn="b"/>
                      <a:r>
                        <a:rPr lang="en-US" sz="1000" b="0" i="0" u="none" strike="noStrike">
                          <a:effectLst/>
                          <a:latin typeface="Arial" panose="020B0604020202020204" pitchFamily="34" charset="0"/>
                        </a:rPr>
                        <a:t>Simplii Financial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09451524"/>
                  </a:ext>
                </a:extLst>
              </a:tr>
              <a:tr h="206375">
                <a:tc>
                  <a:txBody>
                    <a:bodyPr/>
                    <a:lstStyle/>
                    <a:p>
                      <a:pPr algn="l" fontAlgn="b"/>
                      <a:r>
                        <a:rPr lang="en-US" sz="1000" b="0" i="0" u="none" strike="noStrike">
                          <a:effectLst/>
                          <a:latin typeface="Arial" panose="020B0604020202020204" pitchFamily="34" charset="0"/>
                        </a:rPr>
                        <a:t>Tangerine (Tangerine Savings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panose="020B0604020202020204" pitchFamily="34" charset="0"/>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47863123"/>
                  </a:ext>
                </a:extLst>
              </a:tr>
              <a:tr h="206375">
                <a:tc>
                  <a:txBody>
                    <a:bodyPr/>
                    <a:lstStyle/>
                    <a:p>
                      <a:pPr algn="l" fontAlgn="b"/>
                      <a:r>
                        <a:rPr lang="en-US" sz="1000" b="1" i="0" u="none" strike="noStrike">
                          <a:effectLst/>
                          <a:latin typeface="Arial" panose="020B0604020202020204" pitchFamily="34" charset="0"/>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effectLst/>
                          <a:latin typeface="Arial" panose="020B0604020202020204" pitchFamily="34" charset="0"/>
                        </a:rPr>
                        <a:t>-0.52%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0567498"/>
                  </a:ext>
                </a:extLst>
              </a:tr>
            </a:tbl>
          </a:graphicData>
        </a:graphic>
      </p:graphicFrame>
    </p:spTree>
    <p:extLst>
      <p:ext uri="{BB962C8B-B14F-4D97-AF65-F5344CB8AC3E}">
        <p14:creationId xmlns:p14="http://schemas.microsoft.com/office/powerpoint/2010/main" val="5926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7C0F-C54F-7D48-86E6-6ACC786BAB1C}"/>
              </a:ext>
            </a:extLst>
          </p:cNvPr>
          <p:cNvSpPr>
            <a:spLocks noGrp="1"/>
          </p:cNvSpPr>
          <p:nvPr>
            <p:ph type="title"/>
          </p:nvPr>
        </p:nvSpPr>
        <p:spPr/>
        <p:txBody>
          <a:bodyPr/>
          <a:lstStyle/>
          <a:p>
            <a:r>
              <a:rPr lang="en-US" dirty="0"/>
              <a:t>High Rate Savings Accounts – Credit Union Pricing</a:t>
            </a:r>
          </a:p>
        </p:txBody>
      </p:sp>
      <p:sp>
        <p:nvSpPr>
          <p:cNvPr id="7" name="Content Placeholder 6">
            <a:extLst>
              <a:ext uri="{FF2B5EF4-FFF2-40B4-BE49-F238E27FC236}">
                <a16:creationId xmlns:a16="http://schemas.microsoft.com/office/drawing/2014/main" id="{A469DBBC-0807-614F-AD5E-A88821B192A7}"/>
              </a:ext>
            </a:extLst>
          </p:cNvPr>
          <p:cNvSpPr>
            <a:spLocks noGrp="1"/>
          </p:cNvSpPr>
          <p:nvPr>
            <p:ph idx="1"/>
          </p:nvPr>
        </p:nvSpPr>
        <p:spPr>
          <a:xfrm>
            <a:off x="3962400" y="1710980"/>
            <a:ext cx="4724400" cy="4525963"/>
          </a:xfrm>
        </p:spPr>
        <p:txBody>
          <a:bodyPr>
            <a:normAutofit/>
          </a:bodyPr>
          <a:lstStyle/>
          <a:p>
            <a:r>
              <a:rPr lang="en-US" sz="1800" b="0" dirty="0"/>
              <a:t>Many have reduced rates to near zero</a:t>
            </a:r>
          </a:p>
          <a:p>
            <a:r>
              <a:rPr lang="en-US" sz="1800" b="0" dirty="0"/>
              <a:t>Manitoba Credit Unions have separately branded subsidiaries for deposit gathering with rates above all multi-channel banks and credit unions</a:t>
            </a:r>
          </a:p>
        </p:txBody>
      </p:sp>
      <p:sp>
        <p:nvSpPr>
          <p:cNvPr id="4" name="Date Placeholder 3">
            <a:extLst>
              <a:ext uri="{FF2B5EF4-FFF2-40B4-BE49-F238E27FC236}">
                <a16:creationId xmlns:a16="http://schemas.microsoft.com/office/drawing/2014/main" id="{0C4BEDA9-4D50-7A4D-BF13-C3C399D415E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C1064C9-7E65-FC4C-B46A-AF60CBBC940F}"/>
              </a:ext>
            </a:extLst>
          </p:cNvPr>
          <p:cNvSpPr>
            <a:spLocks noGrp="1"/>
          </p:cNvSpPr>
          <p:nvPr>
            <p:ph type="sldNum" sz="quarter" idx="12"/>
          </p:nvPr>
        </p:nvSpPr>
        <p:spPr/>
        <p:txBody>
          <a:bodyPr/>
          <a:lstStyle/>
          <a:p>
            <a:pPr>
              <a:defRPr/>
            </a:pPr>
            <a:fld id="{CEA8465A-EA94-4FE2-B137-FBCA3708F314}" type="slidenum">
              <a:rPr lang="en-US" smtClean="0"/>
              <a:pPr>
                <a:defRPr/>
              </a:pPr>
              <a:t>15</a:t>
            </a:fld>
            <a:endParaRPr lang="en-US"/>
          </a:p>
        </p:txBody>
      </p:sp>
      <p:graphicFrame>
        <p:nvGraphicFramePr>
          <p:cNvPr id="3" name="Table 2">
            <a:extLst>
              <a:ext uri="{FF2B5EF4-FFF2-40B4-BE49-F238E27FC236}">
                <a16:creationId xmlns:a16="http://schemas.microsoft.com/office/drawing/2014/main" id="{12A81FC3-ED52-0B4F-9D7C-36658C9B1DF3}"/>
              </a:ext>
            </a:extLst>
          </p:cNvPr>
          <p:cNvGraphicFramePr>
            <a:graphicFrameLocks noGrp="1"/>
          </p:cNvGraphicFramePr>
          <p:nvPr>
            <p:extLst>
              <p:ext uri="{D42A27DB-BD31-4B8C-83A1-F6EECF244321}">
                <p14:modId xmlns:p14="http://schemas.microsoft.com/office/powerpoint/2010/main" val="2891879303"/>
              </p:ext>
            </p:extLst>
          </p:nvPr>
        </p:nvGraphicFramePr>
        <p:xfrm>
          <a:off x="381000" y="1710980"/>
          <a:ext cx="3874785" cy="4525955"/>
        </p:xfrm>
        <a:graphic>
          <a:graphicData uri="http://schemas.openxmlformats.org/drawingml/2006/table">
            <a:tbl>
              <a:tblPr/>
              <a:tblGrid>
                <a:gridCol w="1299667">
                  <a:extLst>
                    <a:ext uri="{9D8B030D-6E8A-4147-A177-3AD203B41FA5}">
                      <a16:colId xmlns:a16="http://schemas.microsoft.com/office/drawing/2014/main" val="2766914938"/>
                    </a:ext>
                  </a:extLst>
                </a:gridCol>
                <a:gridCol w="1170508">
                  <a:extLst>
                    <a:ext uri="{9D8B030D-6E8A-4147-A177-3AD203B41FA5}">
                      <a16:colId xmlns:a16="http://schemas.microsoft.com/office/drawing/2014/main" val="1178354357"/>
                    </a:ext>
                  </a:extLst>
                </a:gridCol>
                <a:gridCol w="702305">
                  <a:extLst>
                    <a:ext uri="{9D8B030D-6E8A-4147-A177-3AD203B41FA5}">
                      <a16:colId xmlns:a16="http://schemas.microsoft.com/office/drawing/2014/main" val="3245448757"/>
                    </a:ext>
                  </a:extLst>
                </a:gridCol>
                <a:gridCol w="702305">
                  <a:extLst>
                    <a:ext uri="{9D8B030D-6E8A-4147-A177-3AD203B41FA5}">
                      <a16:colId xmlns:a16="http://schemas.microsoft.com/office/drawing/2014/main" val="2083553514"/>
                    </a:ext>
                  </a:extLst>
                </a:gridCol>
              </a:tblGrid>
              <a:tr h="182976">
                <a:tc gridSpan="4">
                  <a:txBody>
                    <a:bodyPr/>
                    <a:lstStyle/>
                    <a:p>
                      <a:pPr algn="ctr" fontAlgn="ctr"/>
                      <a:r>
                        <a:rPr lang="en-US" sz="800" b="1" i="0" u="none" strike="noStrike">
                          <a:solidFill>
                            <a:srgbClr val="FFFFFF"/>
                          </a:solidFill>
                          <a:effectLst/>
                          <a:latin typeface="Arial" panose="020B0604020202020204" pitchFamily="34" charset="0"/>
                        </a:rPr>
                        <a:t>Credit Union HRSA Rates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0030862"/>
                  </a:ext>
                </a:extLst>
              </a:tr>
              <a:tr h="161449">
                <a:tc gridSpan="4">
                  <a:txBody>
                    <a:bodyPr/>
                    <a:lstStyle/>
                    <a:p>
                      <a:pPr algn="ctr" fontAlgn="ctr"/>
                      <a:r>
                        <a:rPr lang="en-US" sz="800" b="1" i="0" u="none" strike="noStrike">
                          <a:solidFill>
                            <a:srgbClr val="FFFFFF"/>
                          </a:solidFill>
                          <a:effectLst/>
                          <a:latin typeface="Arial" panose="020B0604020202020204" pitchFamily="34" charset="0"/>
                        </a:rPr>
                        <a:t>7-May-20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1709085"/>
                  </a:ext>
                </a:extLst>
              </a:tr>
              <a:tr h="306754">
                <a:tc>
                  <a:txBody>
                    <a:bodyPr/>
                    <a:lstStyle/>
                    <a:p>
                      <a:pPr algn="ctr" fontAlgn="ctr"/>
                      <a:r>
                        <a:rPr lang="en-US"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panose="020B0604020202020204" pitchFamily="34" charset="0"/>
                        </a:rPr>
                        <a:t>Balances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panose="020B0604020202020204" pitchFamily="34" charset="0"/>
                        </a:rPr>
                        <a:t>HRSA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panose="020B0604020202020204" pitchFamily="34" charset="0"/>
                        </a:rPr>
                        <a:t>Change Vs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613205"/>
                  </a:ext>
                </a:extLst>
              </a:tr>
              <a:tr h="161449">
                <a:tc>
                  <a:txBody>
                    <a:bodyPr/>
                    <a:lstStyle/>
                    <a:p>
                      <a:pPr algn="l" fontAlgn="b"/>
                      <a:r>
                        <a:rPr lang="en-US" sz="800" b="0" i="0" u="none" strike="noStrike">
                          <a:effectLst/>
                          <a:latin typeface="Arial" panose="020B0604020202020204" pitchFamily="34" charset="0"/>
                        </a:rPr>
                        <a:t>AcceleRate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800" b="0" i="0" u="none" strike="noStrike">
                          <a:solidFill>
                            <a:srgbClr val="9C0006"/>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29356372"/>
                  </a:ext>
                </a:extLst>
              </a:tr>
              <a:tr h="161449">
                <a:tc>
                  <a:txBody>
                    <a:bodyPr/>
                    <a:lstStyle/>
                    <a:p>
                      <a:pPr algn="l" fontAlgn="b"/>
                      <a:r>
                        <a:rPr lang="en-US" sz="800" b="0" i="0" u="none" strike="noStrike">
                          <a:effectLst/>
                          <a:latin typeface="Arial" panose="020B0604020202020204" pitchFamily="34" charset="0"/>
                        </a:rPr>
                        <a:t>Outlook Financial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800" b="0" i="0" u="none" strike="noStrike">
                          <a:solidFill>
                            <a:srgbClr val="9C0006"/>
                          </a:solidFill>
                          <a:effectLst/>
                          <a:latin typeface="Arial" panose="020B060402020202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21707195"/>
                  </a:ext>
                </a:extLst>
              </a:tr>
              <a:tr h="161449">
                <a:tc>
                  <a:txBody>
                    <a:bodyPr/>
                    <a:lstStyle/>
                    <a:p>
                      <a:pPr algn="l" fontAlgn="b"/>
                      <a:r>
                        <a:rPr lang="en-US" sz="800" b="0" i="0" u="none" strike="noStrike">
                          <a:effectLst/>
                          <a:latin typeface="Arial" panose="020B0604020202020204" pitchFamily="34" charset="0"/>
                        </a:rPr>
                        <a:t>Achieva Financial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800" b="0" i="0" u="none" strike="noStrike">
                          <a:solidFill>
                            <a:srgbClr val="9C0006"/>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170858733"/>
                  </a:ext>
                </a:extLst>
              </a:tr>
              <a:tr h="161449">
                <a:tc>
                  <a:txBody>
                    <a:bodyPr/>
                    <a:lstStyle/>
                    <a:p>
                      <a:pPr algn="l" fontAlgn="b"/>
                      <a:r>
                        <a:rPr lang="en-US" sz="800" b="0" i="0" u="none" strike="noStrike">
                          <a:effectLst/>
                          <a:latin typeface="Arial" panose="020B0604020202020204" pitchFamily="34" charset="0"/>
                        </a:rPr>
                        <a:t>Steinbach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&lt;100K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6100"/>
                          </a:solidFill>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800" b="0" i="0" u="none" strike="noStrike">
                          <a:solidFill>
                            <a:srgbClr val="9C0006"/>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57249800"/>
                  </a:ext>
                </a:extLst>
              </a:tr>
              <a:tr h="161449">
                <a:tc>
                  <a:txBody>
                    <a:bodyPr/>
                    <a:lstStyle/>
                    <a:p>
                      <a:pPr algn="l" fontAlgn="b"/>
                      <a:r>
                        <a:rPr lang="en-US" sz="800" b="0" i="0" u="none" strike="noStrike">
                          <a:effectLst/>
                          <a:latin typeface="Arial" panose="020B0604020202020204" pitchFamily="34" charset="0"/>
                        </a:rPr>
                        <a:t>Crosstown Civic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&lt;100K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61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800" b="0" i="0" u="none" strike="noStrike">
                          <a:solidFill>
                            <a:srgbClr val="9C0006"/>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19799594"/>
                  </a:ext>
                </a:extLst>
              </a:tr>
              <a:tr h="161449">
                <a:tc>
                  <a:txBody>
                    <a:bodyPr/>
                    <a:lstStyle/>
                    <a:p>
                      <a:pPr algn="l" fontAlgn="b"/>
                      <a:r>
                        <a:rPr lang="en-US" sz="800" b="0" i="0" u="none" strike="noStrike">
                          <a:effectLst/>
                          <a:latin typeface="Arial" panose="020B0604020202020204" pitchFamily="34" charset="0"/>
                        </a:rPr>
                        <a:t>Access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&lt;100K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02244183"/>
                  </a:ext>
                </a:extLst>
              </a:tr>
              <a:tr h="161449">
                <a:tc>
                  <a:txBody>
                    <a:bodyPr/>
                    <a:lstStyle/>
                    <a:p>
                      <a:pPr algn="l" fontAlgn="b"/>
                      <a:r>
                        <a:rPr lang="en-US" sz="800" b="0" i="0" u="none" strike="noStrike">
                          <a:effectLst/>
                          <a:latin typeface="Arial" panose="020B0604020202020204" pitchFamily="34" charset="0"/>
                        </a:rPr>
                        <a:t>Cambrian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03911689"/>
                  </a:ext>
                </a:extLst>
              </a:tr>
              <a:tr h="161449">
                <a:tc>
                  <a:txBody>
                    <a:bodyPr/>
                    <a:lstStyle/>
                    <a:p>
                      <a:pPr algn="l" fontAlgn="b"/>
                      <a:r>
                        <a:rPr lang="en-US" sz="800" b="0" i="0" u="none" strike="noStrike">
                          <a:effectLst/>
                          <a:latin typeface="Arial" panose="020B0604020202020204" pitchFamily="34" charset="0"/>
                        </a:rPr>
                        <a:t>DUCA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85484077"/>
                  </a:ext>
                </a:extLst>
              </a:tr>
              <a:tr h="161449">
                <a:tc>
                  <a:txBody>
                    <a:bodyPr/>
                    <a:lstStyle/>
                    <a:p>
                      <a:pPr algn="l" fontAlgn="b"/>
                      <a:r>
                        <a:rPr lang="en-US" sz="800" b="0" i="0" u="none" strike="noStrike">
                          <a:effectLst/>
                          <a:latin typeface="Arial" panose="020B0604020202020204" pitchFamily="34" charset="0"/>
                        </a:rPr>
                        <a:t>Assiniboine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&lt;100K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92439681"/>
                  </a:ext>
                </a:extLst>
              </a:tr>
              <a:tr h="161449">
                <a:tc>
                  <a:txBody>
                    <a:bodyPr/>
                    <a:lstStyle/>
                    <a:p>
                      <a:pPr algn="l" fontAlgn="b"/>
                      <a:r>
                        <a:rPr lang="en-US" sz="800" b="0" i="0" u="none" strike="noStrike">
                          <a:effectLst/>
                          <a:latin typeface="Arial" panose="020B0604020202020204" pitchFamily="34" charset="0"/>
                        </a:rPr>
                        <a:t>Libro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&gt;1K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51178016"/>
                  </a:ext>
                </a:extLst>
              </a:tr>
              <a:tr h="161449">
                <a:tc>
                  <a:txBody>
                    <a:bodyPr/>
                    <a:lstStyle/>
                    <a:p>
                      <a:pPr algn="l" fontAlgn="b"/>
                      <a:r>
                        <a:rPr lang="en-US" sz="800" b="0" i="0" u="none" strike="noStrike">
                          <a:effectLst/>
                          <a:latin typeface="Arial" panose="020B0604020202020204" pitchFamily="34" charset="0"/>
                        </a:rPr>
                        <a:t>Connect First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38223597"/>
                  </a:ext>
                </a:extLst>
              </a:tr>
              <a:tr h="161449">
                <a:tc>
                  <a:txBody>
                    <a:bodyPr/>
                    <a:lstStyle/>
                    <a:p>
                      <a:pPr algn="l" fontAlgn="b"/>
                      <a:r>
                        <a:rPr lang="en-US" sz="800" b="0" i="0" u="none" strike="noStrike">
                          <a:effectLst/>
                          <a:latin typeface="Arial" panose="020B0604020202020204" pitchFamily="34" charset="0"/>
                        </a:rPr>
                        <a:t>First Ontario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&lt;100K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580283"/>
                  </a:ext>
                </a:extLst>
              </a:tr>
              <a:tr h="161449">
                <a:tc>
                  <a:txBody>
                    <a:bodyPr/>
                    <a:lstStyle/>
                    <a:p>
                      <a:pPr algn="l" fontAlgn="b"/>
                      <a:r>
                        <a:rPr lang="en-US" sz="800" b="0" i="0" u="none" strike="noStrike">
                          <a:effectLst/>
                          <a:latin typeface="Arial" panose="020B0604020202020204" pitchFamily="34" charset="0"/>
                        </a:rPr>
                        <a:t>Affinity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&gt;5K&lt;25K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54843380"/>
                  </a:ext>
                </a:extLst>
              </a:tr>
              <a:tr h="161449">
                <a:tc>
                  <a:txBody>
                    <a:bodyPr/>
                    <a:lstStyle/>
                    <a:p>
                      <a:pPr algn="l" fontAlgn="b"/>
                      <a:r>
                        <a:rPr lang="en-US" sz="800" b="0" i="0" u="none" strike="noStrike">
                          <a:effectLst/>
                          <a:latin typeface="Arial" panose="020B0604020202020204" pitchFamily="34" charset="0"/>
                        </a:rPr>
                        <a:t>Meridian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61041768"/>
                  </a:ext>
                </a:extLst>
              </a:tr>
              <a:tr h="161449">
                <a:tc>
                  <a:txBody>
                    <a:bodyPr/>
                    <a:lstStyle/>
                    <a:p>
                      <a:pPr algn="l" fontAlgn="b"/>
                      <a:r>
                        <a:rPr lang="en-US" sz="800" b="0" i="0" u="none" strike="noStrike">
                          <a:effectLst/>
                          <a:latin typeface="Arial" panose="020B0604020202020204" pitchFamily="34" charset="0"/>
                        </a:rPr>
                        <a:t>Prospera Credit Union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83360622"/>
                  </a:ext>
                </a:extLst>
              </a:tr>
              <a:tr h="161449">
                <a:tc>
                  <a:txBody>
                    <a:bodyPr/>
                    <a:lstStyle/>
                    <a:p>
                      <a:pPr algn="l" fontAlgn="b"/>
                      <a:r>
                        <a:rPr lang="en-US" sz="800" b="0" i="0" u="none" strike="noStrike">
                          <a:effectLst/>
                          <a:latin typeface="Arial" panose="020B0604020202020204" pitchFamily="34" charset="0"/>
                        </a:rPr>
                        <a:t>Alterna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67498539"/>
                  </a:ext>
                </a:extLst>
              </a:tr>
              <a:tr h="161449">
                <a:tc>
                  <a:txBody>
                    <a:bodyPr/>
                    <a:lstStyle/>
                    <a:p>
                      <a:pPr algn="l" fontAlgn="b"/>
                      <a:r>
                        <a:rPr lang="en-US" sz="800" b="0" i="0" u="none" strike="noStrike">
                          <a:effectLst/>
                          <a:latin typeface="Arial" panose="020B0604020202020204" pitchFamily="34" charset="0"/>
                        </a:rPr>
                        <a:t>Vancity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58811580"/>
                  </a:ext>
                </a:extLst>
              </a:tr>
              <a:tr h="161449">
                <a:tc>
                  <a:txBody>
                    <a:bodyPr/>
                    <a:lstStyle/>
                    <a:p>
                      <a:pPr algn="l" fontAlgn="b"/>
                      <a:r>
                        <a:rPr lang="en-US" sz="800" b="0" i="0" u="none" strike="noStrike">
                          <a:effectLst/>
                          <a:latin typeface="Arial" panose="020B0604020202020204" pitchFamily="34" charset="0"/>
                        </a:rPr>
                        <a:t>Blue Shore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69801241"/>
                  </a:ext>
                </a:extLst>
              </a:tr>
              <a:tr h="161449">
                <a:tc>
                  <a:txBody>
                    <a:bodyPr/>
                    <a:lstStyle/>
                    <a:p>
                      <a:pPr algn="l" fontAlgn="b"/>
                      <a:r>
                        <a:rPr lang="en-US" sz="800" b="0" i="0" u="none" strike="noStrike">
                          <a:effectLst/>
                          <a:latin typeface="Arial" panose="020B0604020202020204" pitchFamily="34" charset="0"/>
                        </a:rPr>
                        <a:t>Desjardins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74418748"/>
                  </a:ext>
                </a:extLst>
              </a:tr>
              <a:tr h="161449">
                <a:tc>
                  <a:txBody>
                    <a:bodyPr/>
                    <a:lstStyle/>
                    <a:p>
                      <a:pPr algn="l" fontAlgn="b"/>
                      <a:r>
                        <a:rPr lang="en-US" sz="800" b="0" i="0" u="none" strike="noStrike">
                          <a:effectLst/>
                          <a:latin typeface="Arial" panose="020B0604020202020204" pitchFamily="34" charset="0"/>
                        </a:rPr>
                        <a:t>Interior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Arial" panose="020B060402020202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29306278"/>
                  </a:ext>
                </a:extLst>
              </a:tr>
              <a:tr h="161449">
                <a:tc>
                  <a:txBody>
                    <a:bodyPr/>
                    <a:lstStyle/>
                    <a:p>
                      <a:pPr algn="l" fontAlgn="b"/>
                      <a:r>
                        <a:rPr lang="en-US" sz="800" b="0" i="0" u="none" strike="noStrike">
                          <a:effectLst/>
                          <a:latin typeface="Arial" panose="020B0604020202020204" pitchFamily="34" charset="0"/>
                        </a:rPr>
                        <a:t>Coast Capital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Arial" panose="020B060402020202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144990"/>
                  </a:ext>
                </a:extLst>
              </a:tr>
              <a:tr h="161449">
                <a:tc>
                  <a:txBody>
                    <a:bodyPr/>
                    <a:lstStyle/>
                    <a:p>
                      <a:pPr algn="l" fontAlgn="b"/>
                      <a:r>
                        <a:rPr lang="en-US" sz="800" b="0" i="0" u="none" strike="noStrike">
                          <a:effectLst/>
                          <a:latin typeface="Arial" panose="020B0604020202020204" pitchFamily="34" charset="0"/>
                        </a:rPr>
                        <a:t>First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Arial" panose="020B060402020202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50806747"/>
                  </a:ext>
                </a:extLst>
              </a:tr>
              <a:tr h="161449">
                <a:tc>
                  <a:txBody>
                    <a:bodyPr/>
                    <a:lstStyle/>
                    <a:p>
                      <a:pPr algn="l" fontAlgn="b"/>
                      <a:r>
                        <a:rPr lang="en-US" sz="800" b="0" i="0" u="none" strike="noStrike">
                          <a:effectLst/>
                          <a:latin typeface="Arial" panose="020B0604020202020204" pitchFamily="34" charset="0"/>
                        </a:rPr>
                        <a:t>Conexus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Tiered &gt;5K&lt;25K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9C0006"/>
                          </a:solidFill>
                          <a:effectLst/>
                          <a:latin typeface="Arial" panose="020B060402020202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Arial" panose="020B0604020202020204" pitchFamily="34" charset="0"/>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28929352"/>
                  </a:ext>
                </a:extLst>
              </a:tr>
              <a:tr h="161449">
                <a:tc>
                  <a:txBody>
                    <a:bodyPr/>
                    <a:lstStyle/>
                    <a:p>
                      <a:pPr algn="l" fontAlgn="b"/>
                      <a:r>
                        <a:rPr lang="en-US" sz="800" b="1" i="0" u="none" strike="noStrike">
                          <a:effectLst/>
                          <a:latin typeface="Arial" panose="020B0604020202020204" pitchFamily="34" charset="0"/>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effectLst/>
                          <a:latin typeface="Arial" panose="020B0604020202020204" pitchFamily="34" charset="0"/>
                        </a:rPr>
                        <a:t>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dirty="0">
                          <a:effectLst/>
                          <a:latin typeface="Arial" panose="020B0604020202020204" pitchFamily="34" charset="0"/>
                        </a:rPr>
                        <a:t>-0.62%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346920"/>
                  </a:ext>
                </a:extLst>
              </a:tr>
            </a:tbl>
          </a:graphicData>
        </a:graphic>
      </p:graphicFrame>
    </p:spTree>
    <p:extLst>
      <p:ext uri="{BB962C8B-B14F-4D97-AF65-F5344CB8AC3E}">
        <p14:creationId xmlns:p14="http://schemas.microsoft.com/office/powerpoint/2010/main" val="321874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art Placeholder 1"/>
          <p:cNvSpPr txBox="1">
            <a:spLocks/>
          </p:cNvSpPr>
          <p:nvPr/>
        </p:nvSpPr>
        <p:spPr bwMode="auto">
          <a:xfrm>
            <a:off x="685800" y="1621335"/>
            <a:ext cx="8001000" cy="4267200"/>
          </a:xfrm>
          <a:prstGeom prst="rect">
            <a:avLst/>
          </a:prstGeom>
          <a:noFill/>
          <a:ln w="9525">
            <a:noFill/>
            <a:miter lim="800000"/>
            <a:headEnd/>
            <a:tailEnd/>
          </a:ln>
        </p:spPr>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16</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62000"/>
            <a:ext cx="2002721" cy="653772"/>
          </a:xfrm>
          <a:prstGeom prst="rect">
            <a:avLst/>
          </a:prstGeom>
          <a:effectLst>
            <a:outerShdw blurRad="76200" dist="38100" dir="2700000" algn="tl" rotWithShape="0">
              <a:schemeClr val="tx2">
                <a:lumMod val="60000"/>
                <a:lumOff val="40000"/>
                <a:alpha val="40000"/>
              </a:schemeClr>
            </a:outerShdw>
          </a:effectLst>
        </p:spPr>
      </p:pic>
      <p:graphicFrame>
        <p:nvGraphicFramePr>
          <p:cNvPr id="12" name="Chart 11">
            <a:extLst>
              <a:ext uri="{FF2B5EF4-FFF2-40B4-BE49-F238E27FC236}">
                <a16:creationId xmlns:a16="http://schemas.microsoft.com/office/drawing/2014/main" id="{00000000-0008-0000-0500-000024000000}"/>
              </a:ext>
            </a:extLst>
          </p:cNvPr>
          <p:cNvGraphicFramePr>
            <a:graphicFrameLocks/>
          </p:cNvGraphicFramePr>
          <p:nvPr/>
        </p:nvGraphicFramePr>
        <p:xfrm>
          <a:off x="121013" y="1661798"/>
          <a:ext cx="3860800" cy="44323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224799BB-DE9C-4D0E-A390-DC91D19F5A17}"/>
              </a:ext>
            </a:extLst>
          </p:cNvPr>
          <p:cNvPicPr>
            <a:picLocks noChangeAspect="1"/>
          </p:cNvPicPr>
          <p:nvPr/>
        </p:nvPicPr>
        <p:blipFill>
          <a:blip r:embed="rId5"/>
          <a:stretch>
            <a:fillRect/>
          </a:stretch>
        </p:blipFill>
        <p:spPr>
          <a:xfrm>
            <a:off x="4366260" y="4008120"/>
            <a:ext cx="4549140" cy="2164080"/>
          </a:xfrm>
          <a:prstGeom prst="rect">
            <a:avLst/>
          </a:prstGeom>
        </p:spPr>
      </p:pic>
      <p:sp>
        <p:nvSpPr>
          <p:cNvPr id="9" name="Content Placeholder 6">
            <a:extLst>
              <a:ext uri="{FF2B5EF4-FFF2-40B4-BE49-F238E27FC236}">
                <a16:creationId xmlns:a16="http://schemas.microsoft.com/office/drawing/2014/main" id="{8F35A53A-2B86-1147-A688-F66EC0ABAEC4}"/>
              </a:ext>
            </a:extLst>
          </p:cNvPr>
          <p:cNvSpPr txBox="1">
            <a:spLocks/>
          </p:cNvSpPr>
          <p:nvPr/>
        </p:nvSpPr>
        <p:spPr>
          <a:xfrm>
            <a:off x="4366260" y="1745138"/>
            <a:ext cx="43967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en-US" sz="1800" b="0" dirty="0"/>
              <a:t>LBC Digital and B2B Bank introduced direct HRSA at 3.0% in August 2018</a:t>
            </a:r>
          </a:p>
          <a:p>
            <a:pPr fontAlgn="auto">
              <a:spcAft>
                <a:spcPts val="0"/>
              </a:spcAft>
            </a:pPr>
            <a:r>
              <a:rPr lang="en-US" sz="1800" b="0" dirty="0"/>
              <a:t>Rate subsequently reduced to 2.25% March 1</a:t>
            </a:r>
            <a:r>
              <a:rPr lang="en-US" sz="1800" b="0" baseline="30000" dirty="0"/>
              <a:t>st</a:t>
            </a:r>
            <a:endParaRPr lang="en-US" sz="1800" b="0" dirty="0"/>
          </a:p>
          <a:p>
            <a:pPr fontAlgn="auto">
              <a:spcAft>
                <a:spcPts val="0"/>
              </a:spcAft>
            </a:pPr>
            <a:r>
              <a:rPr lang="en-US" sz="1800" b="0" dirty="0"/>
              <a:t>16.5 % growth - $722MM</a:t>
            </a:r>
          </a:p>
        </p:txBody>
      </p:sp>
    </p:spTree>
    <p:extLst>
      <p:ext uri="{BB962C8B-B14F-4D97-AF65-F5344CB8AC3E}">
        <p14:creationId xmlns:p14="http://schemas.microsoft.com/office/powerpoint/2010/main" val="371711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E7A48821-9282-3B40-8230-FA76D2BD3ABA}"/>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500-000026000000}"/>
              </a:ext>
            </a:extLst>
          </p:cNvPr>
          <p:cNvGraphicFramePr>
            <a:graphicFrameLocks/>
          </p:cNvGraphicFramePr>
          <p:nvPr/>
        </p:nvGraphicFramePr>
        <p:xfrm>
          <a:off x="57150" y="1683099"/>
          <a:ext cx="3924300" cy="44323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D41CA8D7-CBC4-405C-BAB1-65BFB1BEBF61}"/>
              </a:ext>
            </a:extLst>
          </p:cNvPr>
          <p:cNvPicPr>
            <a:picLocks noChangeAspect="1"/>
          </p:cNvPicPr>
          <p:nvPr/>
        </p:nvPicPr>
        <p:blipFill>
          <a:blip r:embed="rId5"/>
          <a:stretch>
            <a:fillRect/>
          </a:stretch>
        </p:blipFill>
        <p:spPr>
          <a:xfrm>
            <a:off x="4366260" y="4008923"/>
            <a:ext cx="4549140" cy="2164080"/>
          </a:xfrm>
          <a:prstGeom prst="rect">
            <a:avLst/>
          </a:prstGeom>
        </p:spPr>
      </p:pic>
      <p:sp>
        <p:nvSpPr>
          <p:cNvPr id="10" name="Content Placeholder 6">
            <a:extLst>
              <a:ext uri="{FF2B5EF4-FFF2-40B4-BE49-F238E27FC236}">
                <a16:creationId xmlns:a16="http://schemas.microsoft.com/office/drawing/2014/main" id="{AD3CA40F-8A4A-2D4C-BD8D-9DAE1012D20D}"/>
              </a:ext>
            </a:extLst>
          </p:cNvPr>
          <p:cNvSpPr txBox="1">
            <a:spLocks/>
          </p:cNvSpPr>
          <p:nvPr/>
        </p:nvSpPr>
        <p:spPr>
          <a:xfrm>
            <a:off x="4366260" y="1745138"/>
            <a:ext cx="43967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en-US" sz="1800" b="0" dirty="0"/>
              <a:t>Manulife Bank had 3.0% new money special last summer</a:t>
            </a:r>
          </a:p>
          <a:p>
            <a:pPr fontAlgn="auto">
              <a:spcAft>
                <a:spcPts val="0"/>
              </a:spcAft>
            </a:pPr>
            <a:r>
              <a:rPr lang="en-US" sz="1800" b="0" dirty="0"/>
              <a:t>Rates now .3%</a:t>
            </a:r>
          </a:p>
          <a:p>
            <a:pPr fontAlgn="auto">
              <a:spcAft>
                <a:spcPts val="0"/>
              </a:spcAft>
            </a:pPr>
            <a:r>
              <a:rPr lang="en-US" sz="1800" b="0" dirty="0"/>
              <a:t>Most of the gain has been lost</a:t>
            </a:r>
          </a:p>
          <a:p>
            <a:pPr fontAlgn="auto">
              <a:spcAft>
                <a:spcPts val="0"/>
              </a:spcAft>
            </a:pPr>
            <a:endParaRPr lang="en-US" sz="1800" b="0" dirty="0"/>
          </a:p>
        </p:txBody>
      </p:sp>
    </p:spTree>
    <p:extLst>
      <p:ext uri="{BB962C8B-B14F-4D97-AF65-F5344CB8AC3E}">
        <p14:creationId xmlns:p14="http://schemas.microsoft.com/office/powerpoint/2010/main" val="271002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24763"/>
            <a:ext cx="3352800" cy="1600200"/>
          </a:xfrm>
        </p:spPr>
        <p:txBody>
          <a:bodyPr/>
          <a:lstStyle/>
          <a:p>
            <a:r>
              <a:rPr lang="en-CA" dirty="0"/>
              <a:t>% Changes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18</a:t>
            </a:fld>
            <a:endParaRPr lang="en-US" b="0" dirty="0">
              <a:solidFill>
                <a:schemeClr val="bg1"/>
              </a:solidFill>
            </a:endParaRPr>
          </a:p>
        </p:txBody>
      </p:sp>
      <p:sp>
        <p:nvSpPr>
          <p:cNvPr id="3" name="TextBox 2"/>
          <p:cNvSpPr txBox="1"/>
          <p:nvPr/>
        </p:nvSpPr>
        <p:spPr>
          <a:xfrm>
            <a:off x="6853844" y="6534626"/>
            <a:ext cx="1143000" cy="215444"/>
          </a:xfrm>
          <a:prstGeom prst="rect">
            <a:avLst/>
          </a:prstGeom>
          <a:noFill/>
        </p:spPr>
        <p:txBody>
          <a:bodyPr wrap="square" rtlCol="0">
            <a:spAutoFit/>
          </a:bodyPr>
          <a:lstStyle/>
          <a:p>
            <a:r>
              <a:rPr lang="en-US" sz="800" b="0" dirty="0"/>
              <a:t>18 GY 12</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DUCA_logo_CMYK-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6300" y="578733"/>
            <a:ext cx="2362200" cy="711810"/>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0" name="Chart 9">
            <a:extLst>
              <a:ext uri="{FF2B5EF4-FFF2-40B4-BE49-F238E27FC236}">
                <a16:creationId xmlns:a16="http://schemas.microsoft.com/office/drawing/2014/main" id="{00000000-0008-0000-1300-00001B000000}"/>
              </a:ext>
            </a:extLst>
          </p:cNvPr>
          <p:cNvGraphicFramePr>
            <a:graphicFrameLocks/>
          </p:cNvGraphicFramePr>
          <p:nvPr/>
        </p:nvGraphicFramePr>
        <p:xfrm>
          <a:off x="228600" y="1734738"/>
          <a:ext cx="4406900" cy="4581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A510F28B-70FF-4239-B84E-F56B20C06C6A}"/>
              </a:ext>
            </a:extLst>
          </p:cNvPr>
          <p:cNvGraphicFramePr>
            <a:graphicFrameLocks noChangeAspect="1"/>
          </p:cNvGraphicFramePr>
          <p:nvPr/>
        </p:nvGraphicFramePr>
        <p:xfrm>
          <a:off x="5562600" y="4572000"/>
          <a:ext cx="3438525" cy="1743075"/>
        </p:xfrm>
        <a:graphic>
          <a:graphicData uri="http://schemas.openxmlformats.org/presentationml/2006/ole">
            <mc:AlternateContent xmlns:mc="http://schemas.openxmlformats.org/markup-compatibility/2006">
              <mc:Choice xmlns:v="urn:schemas-microsoft-com:vml" Requires="v">
                <p:oleObj spid="_x0000_s2050" name="Macro-Enabled Worksheet" r:id="rId6" imgW="3438675" imgH="1743075" progId="Excel.SheetMacroEnabled.12">
                  <p:link updateAutomatic="1"/>
                </p:oleObj>
              </mc:Choice>
              <mc:Fallback>
                <p:oleObj name="Macro-Enabled Worksheet" r:id="rId6" imgW="3438675" imgH="1743075" progId="Excel.SheetMacroEnabled.12">
                  <p:link updateAutomatic="1"/>
                  <p:pic>
                    <p:nvPicPr>
                      <p:cNvPr id="2" name="Object 1">
                        <a:extLst>
                          <a:ext uri="{FF2B5EF4-FFF2-40B4-BE49-F238E27FC236}">
                            <a16:creationId xmlns:a16="http://schemas.microsoft.com/office/drawing/2014/main" id="{A510F28B-70FF-4239-B84E-F56B20C06C6A}"/>
                          </a:ext>
                        </a:extLst>
                      </p:cNvPr>
                      <p:cNvPicPr/>
                      <p:nvPr/>
                    </p:nvPicPr>
                    <p:blipFill>
                      <a:blip r:embed="rId7"/>
                      <a:stretch>
                        <a:fillRect/>
                      </a:stretch>
                    </p:blipFill>
                    <p:spPr>
                      <a:xfrm>
                        <a:off x="5562600" y="4572000"/>
                        <a:ext cx="3438525" cy="1743075"/>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83A984EE-C0B8-3B47-AA11-12AD32AD88B6}"/>
              </a:ext>
            </a:extLst>
          </p:cNvPr>
          <p:cNvSpPr txBox="1">
            <a:spLocks/>
          </p:cNvSpPr>
          <p:nvPr/>
        </p:nvSpPr>
        <p:spPr>
          <a:xfrm>
            <a:off x="4366260" y="1745138"/>
            <a:ext cx="43967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en-US" sz="1800" b="0" dirty="0"/>
              <a:t>DUCA have had seasonal (spring and fall) new money offers in the 2.5-3% range.</a:t>
            </a:r>
          </a:p>
          <a:p>
            <a:pPr fontAlgn="auto">
              <a:spcAft>
                <a:spcPts val="0"/>
              </a:spcAft>
            </a:pPr>
            <a:r>
              <a:rPr lang="en-US" sz="1800" b="0" dirty="0"/>
              <a:t>Ongoing rate competitive among credit unions – currently .75%</a:t>
            </a:r>
          </a:p>
          <a:p>
            <a:pPr fontAlgn="auto">
              <a:spcAft>
                <a:spcPts val="0"/>
              </a:spcAft>
            </a:pPr>
            <a:r>
              <a:rPr lang="en-US" sz="1800" b="0" dirty="0"/>
              <a:t>77% growth in last 12 months!</a:t>
            </a:r>
          </a:p>
          <a:p>
            <a:pPr fontAlgn="auto">
              <a:spcAft>
                <a:spcPts val="0"/>
              </a:spcAft>
            </a:pPr>
            <a:endParaRPr lang="en-US" sz="1800" b="0" dirty="0"/>
          </a:p>
        </p:txBody>
      </p:sp>
    </p:spTree>
    <p:extLst>
      <p:ext uri="{BB962C8B-B14F-4D97-AF65-F5344CB8AC3E}">
        <p14:creationId xmlns:p14="http://schemas.microsoft.com/office/powerpoint/2010/main" val="405203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39773C3D-FF49-6F48-8934-C56D98AC5E6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7" name="Chart 6">
            <a:extLst>
              <a:ext uri="{FF2B5EF4-FFF2-40B4-BE49-F238E27FC236}">
                <a16:creationId xmlns:a16="http://schemas.microsoft.com/office/drawing/2014/main" id="{00000000-0008-0000-0500-00001C000000}"/>
              </a:ext>
            </a:extLst>
          </p:cNvPr>
          <p:cNvGraphicFramePr>
            <a:graphicFrameLocks/>
          </p:cNvGraphicFramePr>
          <p:nvPr/>
        </p:nvGraphicFramePr>
        <p:xfrm>
          <a:off x="114301" y="1619250"/>
          <a:ext cx="3886200" cy="447675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0C1E320C-C030-48E5-A771-2332DE662825}"/>
              </a:ext>
            </a:extLst>
          </p:cNvPr>
          <p:cNvPicPr>
            <a:picLocks noChangeAspect="1"/>
          </p:cNvPicPr>
          <p:nvPr/>
        </p:nvPicPr>
        <p:blipFill>
          <a:blip r:embed="rId5"/>
          <a:stretch>
            <a:fillRect/>
          </a:stretch>
        </p:blipFill>
        <p:spPr>
          <a:xfrm>
            <a:off x="4366260" y="4002722"/>
            <a:ext cx="4549140" cy="2164080"/>
          </a:xfrm>
          <a:prstGeom prst="rect">
            <a:avLst/>
          </a:prstGeom>
        </p:spPr>
      </p:pic>
      <p:sp>
        <p:nvSpPr>
          <p:cNvPr id="8" name="Content Placeholder 6">
            <a:extLst>
              <a:ext uri="{FF2B5EF4-FFF2-40B4-BE49-F238E27FC236}">
                <a16:creationId xmlns:a16="http://schemas.microsoft.com/office/drawing/2014/main" id="{31C35763-68BA-274B-BF43-1AD70F2D91D9}"/>
              </a:ext>
            </a:extLst>
          </p:cNvPr>
          <p:cNvSpPr txBox="1">
            <a:spLocks/>
          </p:cNvSpPr>
          <p:nvPr/>
        </p:nvSpPr>
        <p:spPr>
          <a:xfrm>
            <a:off x="4366260" y="1745138"/>
            <a:ext cx="43967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en-US" sz="1800" b="0" dirty="0"/>
              <a:t>Tangerine have frequent new money offers in the 2.5-3% ranges (currently 2.8%)</a:t>
            </a:r>
          </a:p>
          <a:p>
            <a:pPr fontAlgn="auto">
              <a:spcAft>
                <a:spcPts val="0"/>
              </a:spcAft>
            </a:pPr>
            <a:r>
              <a:rPr lang="en-US" sz="1800" b="0" dirty="0"/>
              <a:t>Not impacting market share as ongoing rate is low  - .25%</a:t>
            </a:r>
          </a:p>
          <a:p>
            <a:pPr fontAlgn="auto">
              <a:spcAft>
                <a:spcPts val="0"/>
              </a:spcAft>
            </a:pPr>
            <a:endParaRPr lang="en-US" sz="1800" b="0" dirty="0"/>
          </a:p>
        </p:txBody>
      </p:sp>
    </p:spTree>
    <p:extLst>
      <p:ext uri="{BB962C8B-B14F-4D97-AF65-F5344CB8AC3E}">
        <p14:creationId xmlns:p14="http://schemas.microsoft.com/office/powerpoint/2010/main" val="71922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6EC042-640C-7249-A8CB-89F5C03A9612}"/>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ABCD31B3-8457-4B42-8F07-2887F13F867C}"/>
              </a:ext>
            </a:extLst>
          </p:cNvPr>
          <p:cNvSpPr>
            <a:spLocks noGrp="1"/>
          </p:cNvSpPr>
          <p:nvPr>
            <p:ph type="sldNum" sz="quarter" idx="12"/>
          </p:nvPr>
        </p:nvSpPr>
        <p:spPr/>
        <p:txBody>
          <a:bodyPr/>
          <a:lstStyle/>
          <a:p>
            <a:pPr>
              <a:defRPr/>
            </a:pPr>
            <a:fld id="{CEA8465A-EA94-4FE2-B137-FBCA3708F314}" type="slidenum">
              <a:rPr lang="en-US" smtClean="0"/>
              <a:pPr>
                <a:defRPr/>
              </a:pPr>
              <a:t>2</a:t>
            </a:fld>
            <a:endParaRPr lang="en-US"/>
          </a:p>
        </p:txBody>
      </p:sp>
      <p:pic>
        <p:nvPicPr>
          <p:cNvPr id="7" name="Picture 6">
            <a:extLst>
              <a:ext uri="{FF2B5EF4-FFF2-40B4-BE49-F238E27FC236}">
                <a16:creationId xmlns:a16="http://schemas.microsoft.com/office/drawing/2014/main" id="{A542FA5E-6852-DE4B-A2AA-D52BBDFA67EB}"/>
              </a:ext>
            </a:extLst>
          </p:cNvPr>
          <p:cNvPicPr>
            <a:picLocks noChangeAspect="1"/>
          </p:cNvPicPr>
          <p:nvPr/>
        </p:nvPicPr>
        <p:blipFill>
          <a:blip r:embed="rId2"/>
          <a:stretch>
            <a:fillRect/>
          </a:stretch>
        </p:blipFill>
        <p:spPr>
          <a:xfrm>
            <a:off x="36945" y="120361"/>
            <a:ext cx="9144000" cy="6096000"/>
          </a:xfrm>
          <a:prstGeom prst="rect">
            <a:avLst/>
          </a:prstGeom>
        </p:spPr>
      </p:pic>
    </p:spTree>
    <p:extLst>
      <p:ext uri="{BB962C8B-B14F-4D97-AF65-F5344CB8AC3E}">
        <p14:creationId xmlns:p14="http://schemas.microsoft.com/office/powerpoint/2010/main" val="256354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C1EB-31F6-AF40-BC59-3CF67441AD83}"/>
              </a:ext>
            </a:extLst>
          </p:cNvPr>
          <p:cNvSpPr>
            <a:spLocks noGrp="1"/>
          </p:cNvSpPr>
          <p:nvPr>
            <p:ph type="title"/>
          </p:nvPr>
        </p:nvSpPr>
        <p:spPr/>
        <p:txBody>
          <a:bodyPr/>
          <a:lstStyle/>
          <a:p>
            <a:r>
              <a:rPr lang="en-US" dirty="0"/>
              <a:t>Hybrid High Rate Savings Accounts</a:t>
            </a:r>
          </a:p>
        </p:txBody>
      </p:sp>
      <p:sp>
        <p:nvSpPr>
          <p:cNvPr id="5" name="Content Placeholder 4">
            <a:extLst>
              <a:ext uri="{FF2B5EF4-FFF2-40B4-BE49-F238E27FC236}">
                <a16:creationId xmlns:a16="http://schemas.microsoft.com/office/drawing/2014/main" id="{1F045DDF-1A85-D048-84F0-5CF01CAC6C67}"/>
              </a:ext>
            </a:extLst>
          </p:cNvPr>
          <p:cNvSpPr>
            <a:spLocks noGrp="1"/>
          </p:cNvSpPr>
          <p:nvPr>
            <p:ph idx="1"/>
          </p:nvPr>
        </p:nvSpPr>
        <p:spPr/>
        <p:txBody>
          <a:bodyPr>
            <a:noAutofit/>
          </a:bodyPr>
          <a:lstStyle/>
          <a:p>
            <a:r>
              <a:rPr lang="en-US" sz="1800" dirty="0"/>
              <a:t>Scotiabank Momentum Savings Account</a:t>
            </a:r>
          </a:p>
          <a:p>
            <a:pPr lvl="1"/>
            <a:r>
              <a:rPr lang="en-US" sz="1600" dirty="0"/>
              <a:t>Base rate: 		.15%</a:t>
            </a:r>
          </a:p>
          <a:p>
            <a:pPr lvl="1"/>
            <a:r>
              <a:rPr lang="en-US" sz="1600" dirty="0"/>
              <a:t>Retention Bonus</a:t>
            </a:r>
          </a:p>
          <a:p>
            <a:pPr lvl="2"/>
            <a:r>
              <a:rPr lang="en-US" sz="1600" dirty="0"/>
              <a:t>90 days 	.50%</a:t>
            </a:r>
          </a:p>
          <a:p>
            <a:pPr lvl="2"/>
            <a:r>
              <a:rPr lang="en-US" sz="1600" dirty="0"/>
              <a:t>180 days 	.60%</a:t>
            </a:r>
          </a:p>
          <a:p>
            <a:pPr lvl="2"/>
            <a:r>
              <a:rPr lang="en-US" sz="1600" dirty="0"/>
              <a:t>270 days 	.75%</a:t>
            </a:r>
          </a:p>
          <a:p>
            <a:pPr lvl="2"/>
            <a:r>
              <a:rPr lang="en-US" sz="1600" dirty="0"/>
              <a:t>360 days 	1.10%</a:t>
            </a:r>
          </a:p>
          <a:p>
            <a:pPr lvl="1"/>
            <a:r>
              <a:rPr lang="en-US" sz="1600" dirty="0"/>
              <a:t>Ideal for seniors who are reluctant to touch their savings yet want penalty-free access if needed</a:t>
            </a:r>
          </a:p>
          <a:p>
            <a:r>
              <a:rPr lang="en-US" sz="1800" dirty="0"/>
              <a:t>BMO Savings Builder Account</a:t>
            </a:r>
          </a:p>
          <a:p>
            <a:pPr lvl="1"/>
            <a:r>
              <a:rPr lang="en-US" sz="1600" dirty="0"/>
              <a:t>Base rate:		.05%</a:t>
            </a:r>
          </a:p>
          <a:p>
            <a:pPr lvl="1"/>
            <a:r>
              <a:rPr lang="en-US" sz="1600" dirty="0"/>
              <a:t>Bonus Rate if balances increase &gt; $200 in month - .65%</a:t>
            </a:r>
          </a:p>
          <a:p>
            <a:pPr lvl="1"/>
            <a:endParaRPr lang="en-US" sz="1800" dirty="0"/>
          </a:p>
          <a:p>
            <a:r>
              <a:rPr lang="en-US" sz="1800" dirty="0"/>
              <a:t>These accounts enable these banks to defend their portfolios against higher rate competitors without re-pricing their existing balances</a:t>
            </a:r>
          </a:p>
        </p:txBody>
      </p:sp>
      <p:sp>
        <p:nvSpPr>
          <p:cNvPr id="4" name="Slide Number Placeholder 3">
            <a:extLst>
              <a:ext uri="{FF2B5EF4-FFF2-40B4-BE49-F238E27FC236}">
                <a16:creationId xmlns:a16="http://schemas.microsoft.com/office/drawing/2014/main" id="{F5B2419E-1B06-1F4D-A33F-E2E922292F45}"/>
              </a:ext>
            </a:extLst>
          </p:cNvPr>
          <p:cNvSpPr>
            <a:spLocks noGrp="1"/>
          </p:cNvSpPr>
          <p:nvPr>
            <p:ph type="sldNum" sz="quarter" idx="12"/>
          </p:nvPr>
        </p:nvSpPr>
        <p:spPr/>
        <p:txBody>
          <a:bodyPr/>
          <a:lstStyle/>
          <a:p>
            <a:pPr>
              <a:defRPr/>
            </a:pPr>
            <a:fld id="{12895CB1-14BC-4FE0-99C1-690DFDDC26D8}" type="slidenum">
              <a:rPr lang="en-US" smtClean="0"/>
              <a:pPr>
                <a:defRPr/>
              </a:pPr>
              <a:t>20</a:t>
            </a:fld>
            <a:endParaRPr lang="en-US"/>
          </a:p>
        </p:txBody>
      </p:sp>
    </p:spTree>
    <p:extLst>
      <p:ext uri="{BB962C8B-B14F-4D97-AF65-F5344CB8AC3E}">
        <p14:creationId xmlns:p14="http://schemas.microsoft.com/office/powerpoint/2010/main" val="56668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3FAF-209B-0143-AB64-26BD7C738890}"/>
              </a:ext>
            </a:extLst>
          </p:cNvPr>
          <p:cNvSpPr>
            <a:spLocks noGrp="1"/>
          </p:cNvSpPr>
          <p:nvPr>
            <p:ph type="title"/>
          </p:nvPr>
        </p:nvSpPr>
        <p:spPr/>
        <p:txBody>
          <a:bodyPr/>
          <a:lstStyle/>
          <a:p>
            <a:r>
              <a:rPr lang="en-US" dirty="0"/>
              <a:t>Consider these opportunities</a:t>
            </a:r>
          </a:p>
        </p:txBody>
      </p:sp>
      <p:sp>
        <p:nvSpPr>
          <p:cNvPr id="3" name="Content Placeholder 2">
            <a:extLst>
              <a:ext uri="{FF2B5EF4-FFF2-40B4-BE49-F238E27FC236}">
                <a16:creationId xmlns:a16="http://schemas.microsoft.com/office/drawing/2014/main" id="{6C2A510B-9660-644D-81F0-96996D4AD9FB}"/>
              </a:ext>
            </a:extLst>
          </p:cNvPr>
          <p:cNvSpPr>
            <a:spLocks noGrp="1"/>
          </p:cNvSpPr>
          <p:nvPr>
            <p:ph idx="1"/>
          </p:nvPr>
        </p:nvSpPr>
        <p:spPr/>
        <p:txBody>
          <a:bodyPr/>
          <a:lstStyle/>
          <a:p>
            <a:r>
              <a:rPr lang="en-US" sz="1800" dirty="0"/>
              <a:t>High introductory offer through Direct Bank / Channel</a:t>
            </a:r>
          </a:p>
          <a:p>
            <a:pPr lvl="1"/>
            <a:r>
              <a:rPr lang="en-US" dirty="0"/>
              <a:t>2.50 – 3.0% for say 6 months guaranteed</a:t>
            </a:r>
          </a:p>
          <a:p>
            <a:pPr lvl="1"/>
            <a:r>
              <a:rPr lang="en-US" dirty="0"/>
              <a:t>Sustaining rate consistent with Alterna Bank / </a:t>
            </a:r>
            <a:r>
              <a:rPr lang="en-US" dirty="0" err="1"/>
              <a:t>Motusbank</a:t>
            </a:r>
            <a:r>
              <a:rPr lang="en-US" dirty="0"/>
              <a:t> 1.65% +</a:t>
            </a:r>
          </a:p>
          <a:p>
            <a:r>
              <a:rPr lang="en-US" sz="2000" dirty="0"/>
              <a:t>Innovate new high rate savings account for branch customers</a:t>
            </a:r>
          </a:p>
          <a:p>
            <a:pPr lvl="1"/>
            <a:r>
              <a:rPr lang="en-US" dirty="0"/>
              <a:t>With features like the Scotia and BMO offers that will be broadly attractive yet reduce the rate of re-pricing existing accounts</a:t>
            </a:r>
          </a:p>
          <a:p>
            <a:r>
              <a:rPr lang="en-US" sz="1800" dirty="0"/>
              <a:t>Create a “Rainy day Savings” account</a:t>
            </a:r>
          </a:p>
          <a:p>
            <a:pPr lvl="1"/>
            <a:r>
              <a:rPr lang="en-US" dirty="0"/>
              <a:t>Encourage accumulation of 3-6 months savings buffer in case of income disruption</a:t>
            </a:r>
          </a:p>
          <a:p>
            <a:pPr lvl="1"/>
            <a:r>
              <a:rPr lang="en-US" dirty="0"/>
              <a:t>Feature that discourages withdrawals while remaining liquid (like base interest on minimum quarterly balance)</a:t>
            </a:r>
          </a:p>
          <a:p>
            <a:pPr lvl="1"/>
            <a:r>
              <a:rPr lang="en-US" dirty="0"/>
              <a:t>Lobby for employer contribution</a:t>
            </a:r>
          </a:p>
          <a:p>
            <a:pPr lvl="1"/>
            <a:r>
              <a:rPr lang="en-US" dirty="0"/>
              <a:t>Lobby for tax free status (or use TFSA limit)</a:t>
            </a:r>
          </a:p>
          <a:p>
            <a:r>
              <a:rPr lang="en-US" sz="1800" dirty="0"/>
              <a:t>Innovate Mutual Fund offer / advice</a:t>
            </a:r>
          </a:p>
          <a:p>
            <a:pPr lvl="1"/>
            <a:r>
              <a:rPr lang="en-US" dirty="0"/>
              <a:t>Portfolio mix reviews based on stage of life as well as need for growth, liquidity, income and risk</a:t>
            </a:r>
          </a:p>
          <a:p>
            <a:pPr lvl="1"/>
            <a:r>
              <a:rPr lang="en-US" dirty="0"/>
              <a:t>Perhaps an automatic line of credit margined on investment portfolio to optimize withdrawal timing – </a:t>
            </a:r>
            <a:r>
              <a:rPr lang="en-US" dirty="0" err="1"/>
              <a:t>eg</a:t>
            </a:r>
            <a:r>
              <a:rPr lang="en-US" dirty="0"/>
              <a:t> not having to sell in a down market…</a:t>
            </a:r>
          </a:p>
        </p:txBody>
      </p:sp>
      <p:sp>
        <p:nvSpPr>
          <p:cNvPr id="4" name="Date Placeholder 3">
            <a:extLst>
              <a:ext uri="{FF2B5EF4-FFF2-40B4-BE49-F238E27FC236}">
                <a16:creationId xmlns:a16="http://schemas.microsoft.com/office/drawing/2014/main" id="{B934DE52-E972-774F-B9AC-7B5CA538ADBC}"/>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9DC44A41-2766-F04F-BF4E-5DE03057349D}"/>
              </a:ext>
            </a:extLst>
          </p:cNvPr>
          <p:cNvSpPr>
            <a:spLocks noGrp="1"/>
          </p:cNvSpPr>
          <p:nvPr>
            <p:ph type="sldNum" sz="quarter" idx="12"/>
          </p:nvPr>
        </p:nvSpPr>
        <p:spPr/>
        <p:txBody>
          <a:bodyPr/>
          <a:lstStyle/>
          <a:p>
            <a:pPr>
              <a:defRPr/>
            </a:pPr>
            <a:fld id="{CEA8465A-EA94-4FE2-B137-FBCA3708F314}" type="slidenum">
              <a:rPr lang="en-US" smtClean="0"/>
              <a:pPr>
                <a:defRPr/>
              </a:pPr>
              <a:t>21</a:t>
            </a:fld>
            <a:endParaRPr lang="en-US"/>
          </a:p>
        </p:txBody>
      </p:sp>
    </p:spTree>
    <p:extLst>
      <p:ext uri="{BB962C8B-B14F-4D97-AF65-F5344CB8AC3E}">
        <p14:creationId xmlns:p14="http://schemas.microsoft.com/office/powerpoint/2010/main" val="227312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439905-77AD-114E-8F27-CF5D67127658}"/>
              </a:ext>
            </a:extLst>
          </p:cNvPr>
          <p:cNvSpPr>
            <a:spLocks noGrp="1"/>
          </p:cNvSpPr>
          <p:nvPr>
            <p:ph type="ctrTitle"/>
          </p:nvPr>
        </p:nvSpPr>
        <p:spPr/>
        <p:txBody>
          <a:bodyPr/>
          <a:lstStyle/>
          <a:p>
            <a:pPr algn="ctr"/>
            <a:r>
              <a:rPr lang="en-US" dirty="0"/>
              <a:t>Borrowing</a:t>
            </a:r>
          </a:p>
        </p:txBody>
      </p:sp>
      <p:sp>
        <p:nvSpPr>
          <p:cNvPr id="8" name="Subtitle 7">
            <a:extLst>
              <a:ext uri="{FF2B5EF4-FFF2-40B4-BE49-F238E27FC236}">
                <a16:creationId xmlns:a16="http://schemas.microsoft.com/office/drawing/2014/main" id="{0427176A-4DB1-F54D-87E2-3888F734ED3E}"/>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3E9F166D-106F-4342-8CCF-796462EE61A8}"/>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48565631-1210-1146-B302-B0B720F89761}"/>
              </a:ext>
            </a:extLst>
          </p:cNvPr>
          <p:cNvSpPr>
            <a:spLocks noGrp="1"/>
          </p:cNvSpPr>
          <p:nvPr>
            <p:ph type="sldNum" sz="quarter" idx="11"/>
          </p:nvPr>
        </p:nvSpPr>
        <p:spPr/>
        <p:txBody>
          <a:bodyPr/>
          <a:lstStyle/>
          <a:p>
            <a:pPr>
              <a:defRPr/>
            </a:pPr>
            <a:fld id="{CEA8465A-EA94-4FE2-B137-FBCA3708F314}" type="slidenum">
              <a:rPr lang="en-US" smtClean="0"/>
              <a:pPr>
                <a:defRPr/>
              </a:pPr>
              <a:t>22</a:t>
            </a:fld>
            <a:endParaRPr lang="en-US"/>
          </a:p>
        </p:txBody>
      </p:sp>
    </p:spTree>
    <p:extLst>
      <p:ext uri="{BB962C8B-B14F-4D97-AF65-F5344CB8AC3E}">
        <p14:creationId xmlns:p14="http://schemas.microsoft.com/office/powerpoint/2010/main" val="109548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A362CA-5F99-BE44-8045-69C18C0EBC23}"/>
              </a:ext>
            </a:extLst>
          </p:cNvPr>
          <p:cNvSpPr>
            <a:spLocks noGrp="1"/>
          </p:cNvSpPr>
          <p:nvPr>
            <p:ph type="ctrTitle"/>
          </p:nvPr>
        </p:nvSpPr>
        <p:spPr>
          <a:xfrm>
            <a:off x="381000" y="381000"/>
            <a:ext cx="7772400" cy="990601"/>
          </a:xfrm>
        </p:spPr>
        <p:txBody>
          <a:bodyPr/>
          <a:lstStyle/>
          <a:p>
            <a:pPr algn="ctr"/>
            <a:r>
              <a:rPr lang="en-US" dirty="0"/>
              <a:t>Two Bad Things</a:t>
            </a:r>
          </a:p>
        </p:txBody>
      </p:sp>
      <p:sp>
        <p:nvSpPr>
          <p:cNvPr id="4" name="Date Placeholder 3">
            <a:extLst>
              <a:ext uri="{FF2B5EF4-FFF2-40B4-BE49-F238E27FC236}">
                <a16:creationId xmlns:a16="http://schemas.microsoft.com/office/drawing/2014/main" id="{27473C07-91E9-3D45-A9AB-F5FE4EB79D95}"/>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55C6BCFE-FADB-0D4C-A84E-1B621A05D118}"/>
              </a:ext>
            </a:extLst>
          </p:cNvPr>
          <p:cNvSpPr>
            <a:spLocks noGrp="1"/>
          </p:cNvSpPr>
          <p:nvPr>
            <p:ph type="sldNum" sz="quarter" idx="11"/>
          </p:nvPr>
        </p:nvSpPr>
        <p:spPr/>
        <p:txBody>
          <a:bodyPr/>
          <a:lstStyle/>
          <a:p>
            <a:pPr>
              <a:defRPr/>
            </a:pPr>
            <a:fld id="{CEA8465A-EA94-4FE2-B137-FBCA3708F314}" type="slidenum">
              <a:rPr lang="en-US" smtClean="0"/>
              <a:pPr>
                <a:defRPr/>
              </a:pPr>
              <a:t>23</a:t>
            </a:fld>
            <a:endParaRPr lang="en-US"/>
          </a:p>
        </p:txBody>
      </p:sp>
      <p:sp>
        <p:nvSpPr>
          <p:cNvPr id="8" name="TextBox 7">
            <a:extLst>
              <a:ext uri="{FF2B5EF4-FFF2-40B4-BE49-F238E27FC236}">
                <a16:creationId xmlns:a16="http://schemas.microsoft.com/office/drawing/2014/main" id="{31948CAB-D787-5744-BC78-B54977D163FC}"/>
              </a:ext>
            </a:extLst>
          </p:cNvPr>
          <p:cNvSpPr txBox="1"/>
          <p:nvPr/>
        </p:nvSpPr>
        <p:spPr>
          <a:xfrm>
            <a:off x="838200" y="1905000"/>
            <a:ext cx="2430987" cy="461665"/>
          </a:xfrm>
          <a:prstGeom prst="rect">
            <a:avLst/>
          </a:prstGeom>
          <a:noFill/>
        </p:spPr>
        <p:txBody>
          <a:bodyPr wrap="none" rtlCol="0">
            <a:spAutoFit/>
          </a:bodyPr>
          <a:lstStyle/>
          <a:p>
            <a:r>
              <a:rPr lang="en-US" sz="2400" dirty="0">
                <a:solidFill>
                  <a:schemeClr val="tx2"/>
                </a:solidFill>
              </a:rPr>
              <a:t>Loan is Repaid</a:t>
            </a:r>
          </a:p>
        </p:txBody>
      </p:sp>
    </p:spTree>
    <p:extLst>
      <p:ext uri="{BB962C8B-B14F-4D97-AF65-F5344CB8AC3E}">
        <p14:creationId xmlns:p14="http://schemas.microsoft.com/office/powerpoint/2010/main" val="344131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A362CA-5F99-BE44-8045-69C18C0EBC23}"/>
              </a:ext>
            </a:extLst>
          </p:cNvPr>
          <p:cNvSpPr>
            <a:spLocks noGrp="1"/>
          </p:cNvSpPr>
          <p:nvPr>
            <p:ph type="ctrTitle"/>
          </p:nvPr>
        </p:nvSpPr>
        <p:spPr>
          <a:xfrm>
            <a:off x="381000" y="381000"/>
            <a:ext cx="7772400" cy="990601"/>
          </a:xfrm>
        </p:spPr>
        <p:txBody>
          <a:bodyPr/>
          <a:lstStyle/>
          <a:p>
            <a:pPr algn="ctr"/>
            <a:r>
              <a:rPr lang="en-US" dirty="0"/>
              <a:t>Two Bad Things</a:t>
            </a:r>
          </a:p>
        </p:txBody>
      </p:sp>
      <p:sp>
        <p:nvSpPr>
          <p:cNvPr id="4" name="Date Placeholder 3">
            <a:extLst>
              <a:ext uri="{FF2B5EF4-FFF2-40B4-BE49-F238E27FC236}">
                <a16:creationId xmlns:a16="http://schemas.microsoft.com/office/drawing/2014/main" id="{27473C07-91E9-3D45-A9AB-F5FE4EB79D95}"/>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55C6BCFE-FADB-0D4C-A84E-1B621A05D118}"/>
              </a:ext>
            </a:extLst>
          </p:cNvPr>
          <p:cNvSpPr>
            <a:spLocks noGrp="1"/>
          </p:cNvSpPr>
          <p:nvPr>
            <p:ph type="sldNum" sz="quarter" idx="11"/>
          </p:nvPr>
        </p:nvSpPr>
        <p:spPr/>
        <p:txBody>
          <a:bodyPr/>
          <a:lstStyle/>
          <a:p>
            <a:pPr>
              <a:defRPr/>
            </a:pPr>
            <a:fld id="{CEA8465A-EA94-4FE2-B137-FBCA3708F314}" type="slidenum">
              <a:rPr lang="en-US" smtClean="0"/>
              <a:pPr>
                <a:defRPr/>
              </a:pPr>
              <a:t>24</a:t>
            </a:fld>
            <a:endParaRPr lang="en-US"/>
          </a:p>
        </p:txBody>
      </p:sp>
      <p:sp>
        <p:nvSpPr>
          <p:cNvPr id="8" name="TextBox 7">
            <a:extLst>
              <a:ext uri="{FF2B5EF4-FFF2-40B4-BE49-F238E27FC236}">
                <a16:creationId xmlns:a16="http://schemas.microsoft.com/office/drawing/2014/main" id="{31948CAB-D787-5744-BC78-B54977D163FC}"/>
              </a:ext>
            </a:extLst>
          </p:cNvPr>
          <p:cNvSpPr txBox="1"/>
          <p:nvPr/>
        </p:nvSpPr>
        <p:spPr>
          <a:xfrm>
            <a:off x="838200" y="1905000"/>
            <a:ext cx="2430987" cy="461665"/>
          </a:xfrm>
          <a:prstGeom prst="rect">
            <a:avLst/>
          </a:prstGeom>
          <a:noFill/>
        </p:spPr>
        <p:txBody>
          <a:bodyPr wrap="none" rtlCol="0">
            <a:spAutoFit/>
          </a:bodyPr>
          <a:lstStyle/>
          <a:p>
            <a:r>
              <a:rPr lang="en-US" sz="2400" dirty="0">
                <a:solidFill>
                  <a:schemeClr val="tx2"/>
                </a:solidFill>
              </a:rPr>
              <a:t>Loan is Repaid</a:t>
            </a:r>
          </a:p>
        </p:txBody>
      </p:sp>
      <p:sp>
        <p:nvSpPr>
          <p:cNvPr id="9" name="TextBox 8">
            <a:extLst>
              <a:ext uri="{FF2B5EF4-FFF2-40B4-BE49-F238E27FC236}">
                <a16:creationId xmlns:a16="http://schemas.microsoft.com/office/drawing/2014/main" id="{0C98A6E8-5B7E-4249-A5E2-B636F2E44AB2}"/>
              </a:ext>
            </a:extLst>
          </p:cNvPr>
          <p:cNvSpPr txBox="1"/>
          <p:nvPr/>
        </p:nvSpPr>
        <p:spPr>
          <a:xfrm>
            <a:off x="4419600" y="1905000"/>
            <a:ext cx="3080202" cy="461665"/>
          </a:xfrm>
          <a:prstGeom prst="rect">
            <a:avLst/>
          </a:prstGeom>
          <a:noFill/>
        </p:spPr>
        <p:txBody>
          <a:bodyPr wrap="none" rtlCol="0">
            <a:spAutoFit/>
          </a:bodyPr>
          <a:lstStyle/>
          <a:p>
            <a:r>
              <a:rPr lang="en-US" sz="2400" dirty="0">
                <a:solidFill>
                  <a:schemeClr val="tx2"/>
                </a:solidFill>
              </a:rPr>
              <a:t>Loan is Not Repaid</a:t>
            </a:r>
          </a:p>
        </p:txBody>
      </p:sp>
    </p:spTree>
    <p:extLst>
      <p:ext uri="{BB962C8B-B14F-4D97-AF65-F5344CB8AC3E}">
        <p14:creationId xmlns:p14="http://schemas.microsoft.com/office/powerpoint/2010/main" val="330691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A362CA-5F99-BE44-8045-69C18C0EBC23}"/>
              </a:ext>
            </a:extLst>
          </p:cNvPr>
          <p:cNvSpPr>
            <a:spLocks noGrp="1"/>
          </p:cNvSpPr>
          <p:nvPr>
            <p:ph type="ctrTitle"/>
          </p:nvPr>
        </p:nvSpPr>
        <p:spPr>
          <a:xfrm>
            <a:off x="381000" y="381000"/>
            <a:ext cx="7772400" cy="990601"/>
          </a:xfrm>
        </p:spPr>
        <p:txBody>
          <a:bodyPr/>
          <a:lstStyle/>
          <a:p>
            <a:pPr algn="ctr"/>
            <a:r>
              <a:rPr lang="en-US" dirty="0"/>
              <a:t>Two Bad Things</a:t>
            </a:r>
          </a:p>
        </p:txBody>
      </p:sp>
      <p:sp>
        <p:nvSpPr>
          <p:cNvPr id="4" name="Date Placeholder 3">
            <a:extLst>
              <a:ext uri="{FF2B5EF4-FFF2-40B4-BE49-F238E27FC236}">
                <a16:creationId xmlns:a16="http://schemas.microsoft.com/office/drawing/2014/main" id="{27473C07-91E9-3D45-A9AB-F5FE4EB79D95}"/>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55C6BCFE-FADB-0D4C-A84E-1B621A05D118}"/>
              </a:ext>
            </a:extLst>
          </p:cNvPr>
          <p:cNvSpPr>
            <a:spLocks noGrp="1"/>
          </p:cNvSpPr>
          <p:nvPr>
            <p:ph type="sldNum" sz="quarter" idx="11"/>
          </p:nvPr>
        </p:nvSpPr>
        <p:spPr/>
        <p:txBody>
          <a:bodyPr/>
          <a:lstStyle/>
          <a:p>
            <a:pPr>
              <a:defRPr/>
            </a:pPr>
            <a:fld id="{CEA8465A-EA94-4FE2-B137-FBCA3708F314}" type="slidenum">
              <a:rPr lang="en-US" smtClean="0"/>
              <a:pPr>
                <a:defRPr/>
              </a:pPr>
              <a:t>25</a:t>
            </a:fld>
            <a:endParaRPr lang="en-US"/>
          </a:p>
        </p:txBody>
      </p:sp>
      <p:sp>
        <p:nvSpPr>
          <p:cNvPr id="8" name="TextBox 7">
            <a:extLst>
              <a:ext uri="{FF2B5EF4-FFF2-40B4-BE49-F238E27FC236}">
                <a16:creationId xmlns:a16="http://schemas.microsoft.com/office/drawing/2014/main" id="{31948CAB-D787-5744-BC78-B54977D163FC}"/>
              </a:ext>
            </a:extLst>
          </p:cNvPr>
          <p:cNvSpPr txBox="1"/>
          <p:nvPr/>
        </p:nvSpPr>
        <p:spPr>
          <a:xfrm>
            <a:off x="838200" y="1905000"/>
            <a:ext cx="2430987" cy="461665"/>
          </a:xfrm>
          <a:prstGeom prst="rect">
            <a:avLst/>
          </a:prstGeom>
          <a:noFill/>
        </p:spPr>
        <p:txBody>
          <a:bodyPr wrap="none" rtlCol="0">
            <a:spAutoFit/>
          </a:bodyPr>
          <a:lstStyle/>
          <a:p>
            <a:r>
              <a:rPr lang="en-US" sz="2400" dirty="0">
                <a:solidFill>
                  <a:schemeClr val="tx2"/>
                </a:solidFill>
              </a:rPr>
              <a:t>Loan is Repaid</a:t>
            </a:r>
          </a:p>
        </p:txBody>
      </p:sp>
      <p:sp>
        <p:nvSpPr>
          <p:cNvPr id="9" name="TextBox 8">
            <a:extLst>
              <a:ext uri="{FF2B5EF4-FFF2-40B4-BE49-F238E27FC236}">
                <a16:creationId xmlns:a16="http://schemas.microsoft.com/office/drawing/2014/main" id="{0C98A6E8-5B7E-4249-A5E2-B636F2E44AB2}"/>
              </a:ext>
            </a:extLst>
          </p:cNvPr>
          <p:cNvSpPr txBox="1"/>
          <p:nvPr/>
        </p:nvSpPr>
        <p:spPr>
          <a:xfrm>
            <a:off x="4419600" y="1905000"/>
            <a:ext cx="3080202" cy="461665"/>
          </a:xfrm>
          <a:prstGeom prst="rect">
            <a:avLst/>
          </a:prstGeom>
          <a:noFill/>
        </p:spPr>
        <p:txBody>
          <a:bodyPr wrap="none" rtlCol="0">
            <a:spAutoFit/>
          </a:bodyPr>
          <a:lstStyle/>
          <a:p>
            <a:r>
              <a:rPr lang="en-US" sz="2400" dirty="0">
                <a:solidFill>
                  <a:schemeClr val="tx2"/>
                </a:solidFill>
              </a:rPr>
              <a:t>Loan is Not Repaid</a:t>
            </a:r>
          </a:p>
        </p:txBody>
      </p:sp>
      <p:sp>
        <p:nvSpPr>
          <p:cNvPr id="10" name="Content Placeholder 6">
            <a:extLst>
              <a:ext uri="{FF2B5EF4-FFF2-40B4-BE49-F238E27FC236}">
                <a16:creationId xmlns:a16="http://schemas.microsoft.com/office/drawing/2014/main" id="{7E9AFDC5-5426-374B-8EE3-CA6E0B98D4AE}"/>
              </a:ext>
            </a:extLst>
          </p:cNvPr>
          <p:cNvSpPr txBox="1">
            <a:spLocks/>
          </p:cNvSpPr>
          <p:nvPr/>
        </p:nvSpPr>
        <p:spPr>
          <a:xfrm>
            <a:off x="228600" y="2438400"/>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fontAlgn="auto">
              <a:spcAft>
                <a:spcPts val="0"/>
              </a:spcAft>
              <a:buFont typeface="Arial" panose="020B0604020202020204" pitchFamily="34" charset="0"/>
              <a:buChar char="•"/>
            </a:pPr>
            <a:r>
              <a:rPr lang="en-US" b="0" dirty="0"/>
              <a:t>Expenditures deferred</a:t>
            </a:r>
          </a:p>
          <a:p>
            <a:pPr marL="742950" lvl="1" indent="-285750" algn="l" fontAlgn="auto">
              <a:spcAft>
                <a:spcPts val="0"/>
              </a:spcAft>
              <a:buFont typeface="Arial" panose="020B0604020202020204" pitchFamily="34" charset="0"/>
              <a:buChar char="•"/>
            </a:pPr>
            <a:r>
              <a:rPr lang="en-US" dirty="0"/>
              <a:t>Cars, travel, renovations, home purchase</a:t>
            </a:r>
            <a:endParaRPr lang="en-US" b="0" dirty="0"/>
          </a:p>
          <a:p>
            <a:pPr marL="285750" indent="-285750" algn="l" fontAlgn="auto">
              <a:spcAft>
                <a:spcPts val="0"/>
              </a:spcAft>
              <a:buFont typeface="Arial" panose="020B0604020202020204" pitchFamily="34" charset="0"/>
              <a:buChar char="•"/>
            </a:pPr>
            <a:r>
              <a:rPr lang="en-US" b="0" dirty="0"/>
              <a:t>Reduce exposure in the event of extended reduced cash flow</a:t>
            </a:r>
          </a:p>
          <a:p>
            <a:pPr marL="285750" indent="-285750" algn="l" fontAlgn="auto">
              <a:spcAft>
                <a:spcPts val="0"/>
              </a:spcAft>
              <a:buFont typeface="Arial" panose="020B0604020202020204" pitchFamily="34" charset="0"/>
              <a:buChar char="•"/>
            </a:pPr>
            <a:endParaRPr lang="en-US" b="0" dirty="0"/>
          </a:p>
        </p:txBody>
      </p:sp>
      <p:sp>
        <p:nvSpPr>
          <p:cNvPr id="11" name="Content Placeholder 6">
            <a:extLst>
              <a:ext uri="{FF2B5EF4-FFF2-40B4-BE49-F238E27FC236}">
                <a16:creationId xmlns:a16="http://schemas.microsoft.com/office/drawing/2014/main" id="{540A174B-6A41-0A42-BEAE-F4DA47BF794F}"/>
              </a:ext>
            </a:extLst>
          </p:cNvPr>
          <p:cNvSpPr txBox="1">
            <a:spLocks/>
          </p:cNvSpPr>
          <p:nvPr/>
        </p:nvSpPr>
        <p:spPr>
          <a:xfrm>
            <a:off x="4267200" y="2438400"/>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fontAlgn="auto">
              <a:spcAft>
                <a:spcPts val="0"/>
              </a:spcAft>
              <a:buFont typeface="Arial" panose="020B0604020202020204" pitchFamily="34" charset="0"/>
              <a:buChar char="•"/>
            </a:pPr>
            <a:r>
              <a:rPr lang="en-US" b="0" dirty="0"/>
              <a:t>Debt servicing capability</a:t>
            </a:r>
          </a:p>
          <a:p>
            <a:pPr marL="285750" indent="-285750" algn="l" fontAlgn="auto">
              <a:spcAft>
                <a:spcPts val="0"/>
              </a:spcAft>
              <a:buFont typeface="Arial" panose="020B0604020202020204" pitchFamily="34" charset="0"/>
              <a:buChar char="•"/>
            </a:pPr>
            <a:r>
              <a:rPr lang="en-US" b="0" dirty="0"/>
              <a:t>Erosion of the value of collateral</a:t>
            </a:r>
          </a:p>
          <a:p>
            <a:pPr marL="285750" indent="-285750" algn="l" fontAlgn="auto">
              <a:spcAft>
                <a:spcPts val="0"/>
              </a:spcAft>
              <a:buFont typeface="Arial" panose="020B0604020202020204" pitchFamily="34" charset="0"/>
              <a:buChar char="•"/>
            </a:pPr>
            <a:r>
              <a:rPr lang="en-US" b="0" dirty="0"/>
              <a:t>Locked-in lines of Credit</a:t>
            </a:r>
          </a:p>
          <a:p>
            <a:pPr marL="285750" indent="-285750" algn="l" fontAlgn="auto">
              <a:spcAft>
                <a:spcPts val="0"/>
              </a:spcAft>
              <a:buFont typeface="Arial" panose="020B0604020202020204" pitchFamily="34" charset="0"/>
              <a:buChar char="•"/>
            </a:pPr>
            <a:endParaRPr lang="en-US" b="0" dirty="0"/>
          </a:p>
        </p:txBody>
      </p:sp>
    </p:spTree>
    <p:extLst>
      <p:ext uri="{BB962C8B-B14F-4D97-AF65-F5344CB8AC3E}">
        <p14:creationId xmlns:p14="http://schemas.microsoft.com/office/powerpoint/2010/main" val="93511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A362CA-5F99-BE44-8045-69C18C0EBC23}"/>
              </a:ext>
            </a:extLst>
          </p:cNvPr>
          <p:cNvSpPr>
            <a:spLocks noGrp="1"/>
          </p:cNvSpPr>
          <p:nvPr>
            <p:ph type="ctrTitle"/>
          </p:nvPr>
        </p:nvSpPr>
        <p:spPr>
          <a:xfrm>
            <a:off x="381000" y="381000"/>
            <a:ext cx="7772400" cy="990601"/>
          </a:xfrm>
        </p:spPr>
        <p:txBody>
          <a:bodyPr/>
          <a:lstStyle/>
          <a:p>
            <a:pPr algn="ctr"/>
            <a:r>
              <a:rPr lang="en-US" dirty="0"/>
              <a:t>Two Bad Things</a:t>
            </a:r>
          </a:p>
        </p:txBody>
      </p:sp>
      <p:sp>
        <p:nvSpPr>
          <p:cNvPr id="4" name="Date Placeholder 3">
            <a:extLst>
              <a:ext uri="{FF2B5EF4-FFF2-40B4-BE49-F238E27FC236}">
                <a16:creationId xmlns:a16="http://schemas.microsoft.com/office/drawing/2014/main" id="{27473C07-91E9-3D45-A9AB-F5FE4EB79D95}"/>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55C6BCFE-FADB-0D4C-A84E-1B621A05D118}"/>
              </a:ext>
            </a:extLst>
          </p:cNvPr>
          <p:cNvSpPr>
            <a:spLocks noGrp="1"/>
          </p:cNvSpPr>
          <p:nvPr>
            <p:ph type="sldNum" sz="quarter" idx="11"/>
          </p:nvPr>
        </p:nvSpPr>
        <p:spPr/>
        <p:txBody>
          <a:bodyPr/>
          <a:lstStyle/>
          <a:p>
            <a:pPr>
              <a:defRPr/>
            </a:pPr>
            <a:fld id="{CEA8465A-EA94-4FE2-B137-FBCA3708F314}" type="slidenum">
              <a:rPr lang="en-US" smtClean="0"/>
              <a:pPr>
                <a:defRPr/>
              </a:pPr>
              <a:t>26</a:t>
            </a:fld>
            <a:endParaRPr lang="en-US"/>
          </a:p>
        </p:txBody>
      </p:sp>
      <p:sp>
        <p:nvSpPr>
          <p:cNvPr id="8" name="TextBox 7">
            <a:extLst>
              <a:ext uri="{FF2B5EF4-FFF2-40B4-BE49-F238E27FC236}">
                <a16:creationId xmlns:a16="http://schemas.microsoft.com/office/drawing/2014/main" id="{31948CAB-D787-5744-BC78-B54977D163FC}"/>
              </a:ext>
            </a:extLst>
          </p:cNvPr>
          <p:cNvSpPr txBox="1"/>
          <p:nvPr/>
        </p:nvSpPr>
        <p:spPr>
          <a:xfrm>
            <a:off x="838200" y="1905000"/>
            <a:ext cx="2430987" cy="461665"/>
          </a:xfrm>
          <a:prstGeom prst="rect">
            <a:avLst/>
          </a:prstGeom>
          <a:noFill/>
        </p:spPr>
        <p:txBody>
          <a:bodyPr wrap="none" rtlCol="0">
            <a:spAutoFit/>
          </a:bodyPr>
          <a:lstStyle/>
          <a:p>
            <a:r>
              <a:rPr lang="en-US" sz="2400" dirty="0">
                <a:solidFill>
                  <a:schemeClr val="tx2"/>
                </a:solidFill>
              </a:rPr>
              <a:t>Loan is Repaid</a:t>
            </a:r>
          </a:p>
        </p:txBody>
      </p:sp>
      <p:sp>
        <p:nvSpPr>
          <p:cNvPr id="9" name="TextBox 8">
            <a:extLst>
              <a:ext uri="{FF2B5EF4-FFF2-40B4-BE49-F238E27FC236}">
                <a16:creationId xmlns:a16="http://schemas.microsoft.com/office/drawing/2014/main" id="{0C98A6E8-5B7E-4249-A5E2-B636F2E44AB2}"/>
              </a:ext>
            </a:extLst>
          </p:cNvPr>
          <p:cNvSpPr txBox="1"/>
          <p:nvPr/>
        </p:nvSpPr>
        <p:spPr>
          <a:xfrm>
            <a:off x="4419600" y="1905000"/>
            <a:ext cx="3080202" cy="461665"/>
          </a:xfrm>
          <a:prstGeom prst="rect">
            <a:avLst/>
          </a:prstGeom>
          <a:noFill/>
        </p:spPr>
        <p:txBody>
          <a:bodyPr wrap="none" rtlCol="0">
            <a:spAutoFit/>
          </a:bodyPr>
          <a:lstStyle/>
          <a:p>
            <a:r>
              <a:rPr lang="en-US" sz="2400" dirty="0">
                <a:solidFill>
                  <a:schemeClr val="tx2"/>
                </a:solidFill>
              </a:rPr>
              <a:t>Loan is Not Repaid</a:t>
            </a:r>
          </a:p>
        </p:txBody>
      </p:sp>
      <p:sp>
        <p:nvSpPr>
          <p:cNvPr id="10" name="Content Placeholder 6">
            <a:extLst>
              <a:ext uri="{FF2B5EF4-FFF2-40B4-BE49-F238E27FC236}">
                <a16:creationId xmlns:a16="http://schemas.microsoft.com/office/drawing/2014/main" id="{7E9AFDC5-5426-374B-8EE3-CA6E0B98D4AE}"/>
              </a:ext>
            </a:extLst>
          </p:cNvPr>
          <p:cNvSpPr txBox="1">
            <a:spLocks/>
          </p:cNvSpPr>
          <p:nvPr/>
        </p:nvSpPr>
        <p:spPr>
          <a:xfrm>
            <a:off x="228600" y="2438400"/>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fontAlgn="auto">
              <a:spcAft>
                <a:spcPts val="0"/>
              </a:spcAft>
              <a:buFont typeface="Arial" panose="020B0604020202020204" pitchFamily="34" charset="0"/>
              <a:buChar char="•"/>
            </a:pPr>
            <a:r>
              <a:rPr lang="en-US" b="0" dirty="0"/>
              <a:t>Expenditures deferred</a:t>
            </a:r>
          </a:p>
          <a:p>
            <a:pPr marL="742950" lvl="1" indent="-285750" algn="l" fontAlgn="auto">
              <a:spcAft>
                <a:spcPts val="0"/>
              </a:spcAft>
              <a:buFont typeface="Arial" panose="020B0604020202020204" pitchFamily="34" charset="0"/>
              <a:buChar char="•"/>
            </a:pPr>
            <a:r>
              <a:rPr lang="en-US" dirty="0"/>
              <a:t>Cars, travel, renovations, home purchase</a:t>
            </a:r>
            <a:endParaRPr lang="en-US" b="0" dirty="0"/>
          </a:p>
          <a:p>
            <a:pPr marL="285750" indent="-285750" algn="l" fontAlgn="auto">
              <a:spcAft>
                <a:spcPts val="0"/>
              </a:spcAft>
              <a:buFont typeface="Arial" panose="020B0604020202020204" pitchFamily="34" charset="0"/>
              <a:buChar char="•"/>
            </a:pPr>
            <a:r>
              <a:rPr lang="en-US" b="0" dirty="0"/>
              <a:t>Reduce exposure in the event of extended reduced cash flow</a:t>
            </a:r>
          </a:p>
          <a:p>
            <a:pPr marL="285750" indent="-285750" algn="l" fontAlgn="auto">
              <a:spcAft>
                <a:spcPts val="0"/>
              </a:spcAft>
              <a:buFont typeface="Arial" panose="020B0604020202020204" pitchFamily="34" charset="0"/>
              <a:buChar char="•"/>
            </a:pPr>
            <a:endParaRPr lang="en-US" b="0" dirty="0"/>
          </a:p>
        </p:txBody>
      </p:sp>
      <p:sp>
        <p:nvSpPr>
          <p:cNvPr id="11" name="Content Placeholder 6">
            <a:extLst>
              <a:ext uri="{FF2B5EF4-FFF2-40B4-BE49-F238E27FC236}">
                <a16:creationId xmlns:a16="http://schemas.microsoft.com/office/drawing/2014/main" id="{540A174B-6A41-0A42-BEAE-F4DA47BF794F}"/>
              </a:ext>
            </a:extLst>
          </p:cNvPr>
          <p:cNvSpPr txBox="1">
            <a:spLocks/>
          </p:cNvSpPr>
          <p:nvPr/>
        </p:nvSpPr>
        <p:spPr>
          <a:xfrm>
            <a:off x="4267200" y="2438400"/>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fontAlgn="auto">
              <a:spcAft>
                <a:spcPts val="0"/>
              </a:spcAft>
              <a:buFont typeface="Arial" panose="020B0604020202020204" pitchFamily="34" charset="0"/>
              <a:buChar char="•"/>
            </a:pPr>
            <a:r>
              <a:rPr lang="en-US" b="0" dirty="0"/>
              <a:t>Debt servicing capability</a:t>
            </a:r>
          </a:p>
          <a:p>
            <a:pPr marL="285750" indent="-285750" algn="l" fontAlgn="auto">
              <a:spcAft>
                <a:spcPts val="0"/>
              </a:spcAft>
              <a:buFont typeface="Arial" panose="020B0604020202020204" pitchFamily="34" charset="0"/>
              <a:buChar char="•"/>
            </a:pPr>
            <a:r>
              <a:rPr lang="en-US" b="0" dirty="0"/>
              <a:t>Erosion of the value of collateral</a:t>
            </a:r>
          </a:p>
          <a:p>
            <a:pPr marL="285750" indent="-285750" algn="l" fontAlgn="auto">
              <a:spcAft>
                <a:spcPts val="0"/>
              </a:spcAft>
              <a:buFont typeface="Arial" panose="020B0604020202020204" pitchFamily="34" charset="0"/>
              <a:buChar char="•"/>
            </a:pPr>
            <a:r>
              <a:rPr lang="en-US" b="0" dirty="0"/>
              <a:t>Locked-in lines of Credit</a:t>
            </a:r>
          </a:p>
          <a:p>
            <a:pPr marL="285750" indent="-285750" algn="l" fontAlgn="auto">
              <a:spcAft>
                <a:spcPts val="0"/>
              </a:spcAft>
              <a:buFont typeface="Arial" panose="020B0604020202020204" pitchFamily="34" charset="0"/>
              <a:buChar char="•"/>
            </a:pPr>
            <a:endParaRPr lang="en-US" b="0" dirty="0"/>
          </a:p>
        </p:txBody>
      </p:sp>
      <p:sp>
        <p:nvSpPr>
          <p:cNvPr id="12" name="Content Placeholder 6">
            <a:extLst>
              <a:ext uri="{FF2B5EF4-FFF2-40B4-BE49-F238E27FC236}">
                <a16:creationId xmlns:a16="http://schemas.microsoft.com/office/drawing/2014/main" id="{13E27F23-7A41-5448-9DDD-EF62B42DEAC0}"/>
              </a:ext>
            </a:extLst>
          </p:cNvPr>
          <p:cNvSpPr txBox="1">
            <a:spLocks/>
          </p:cNvSpPr>
          <p:nvPr/>
        </p:nvSpPr>
        <p:spPr>
          <a:xfrm>
            <a:off x="228600" y="3962401"/>
            <a:ext cx="4038600" cy="2057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pPr>
            <a:r>
              <a:rPr lang="en-US" dirty="0">
                <a:solidFill>
                  <a:schemeClr val="tx2"/>
                </a:solidFill>
              </a:rPr>
              <a:t>Challenge</a:t>
            </a:r>
          </a:p>
          <a:p>
            <a:pPr marL="285750" indent="-285750" algn="l" fontAlgn="auto">
              <a:spcAft>
                <a:spcPts val="0"/>
              </a:spcAft>
              <a:buFont typeface="Arial" panose="020B0604020202020204" pitchFamily="34" charset="0"/>
              <a:buChar char="•"/>
            </a:pPr>
            <a:r>
              <a:rPr lang="en-US" b="0" dirty="0"/>
              <a:t>How to increase share of a decreasing pie</a:t>
            </a:r>
          </a:p>
          <a:p>
            <a:pPr marL="285750" indent="-285750" algn="l" fontAlgn="auto">
              <a:spcAft>
                <a:spcPts val="0"/>
              </a:spcAft>
              <a:buFont typeface="Arial" panose="020B0604020202020204" pitchFamily="34" charset="0"/>
              <a:buChar char="•"/>
            </a:pPr>
            <a:r>
              <a:rPr lang="en-US" b="0" dirty="0"/>
              <a:t>How to help customers optimally structure their debt</a:t>
            </a:r>
          </a:p>
          <a:p>
            <a:pPr marL="285750" indent="-285750" algn="l" fontAlgn="auto">
              <a:spcAft>
                <a:spcPts val="0"/>
              </a:spcAft>
              <a:buFont typeface="Arial" panose="020B0604020202020204" pitchFamily="34" charset="0"/>
              <a:buChar char="•"/>
            </a:pPr>
            <a:endParaRPr lang="en-US" b="0" dirty="0"/>
          </a:p>
        </p:txBody>
      </p:sp>
      <p:sp>
        <p:nvSpPr>
          <p:cNvPr id="13" name="Content Placeholder 6">
            <a:extLst>
              <a:ext uri="{FF2B5EF4-FFF2-40B4-BE49-F238E27FC236}">
                <a16:creationId xmlns:a16="http://schemas.microsoft.com/office/drawing/2014/main" id="{BDFEB37D-A666-4F4B-8845-EC7D42530B12}"/>
              </a:ext>
            </a:extLst>
          </p:cNvPr>
          <p:cNvSpPr txBox="1">
            <a:spLocks/>
          </p:cNvSpPr>
          <p:nvPr/>
        </p:nvSpPr>
        <p:spPr>
          <a:xfrm>
            <a:off x="4343400" y="3962400"/>
            <a:ext cx="4038600" cy="2057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pPr>
            <a:r>
              <a:rPr lang="en-US" dirty="0">
                <a:solidFill>
                  <a:schemeClr val="tx2"/>
                </a:solidFill>
              </a:rPr>
              <a:t>Challenge</a:t>
            </a:r>
          </a:p>
          <a:p>
            <a:pPr marL="285750" indent="-285750" algn="l" fontAlgn="auto">
              <a:spcAft>
                <a:spcPts val="0"/>
              </a:spcAft>
              <a:buFont typeface="Arial" panose="020B0604020202020204" pitchFamily="34" charset="0"/>
              <a:buChar char="•"/>
            </a:pPr>
            <a:r>
              <a:rPr lang="en-US" b="0" dirty="0"/>
              <a:t>How to help customers restructure debt to make repayment affordable </a:t>
            </a:r>
          </a:p>
          <a:p>
            <a:pPr marL="285750" indent="-285750" algn="l" fontAlgn="auto">
              <a:spcAft>
                <a:spcPts val="0"/>
              </a:spcAft>
              <a:buFont typeface="Arial" panose="020B0604020202020204" pitchFamily="34" charset="0"/>
              <a:buChar char="•"/>
            </a:pPr>
            <a:r>
              <a:rPr lang="en-US" b="0" dirty="0"/>
              <a:t>Patience and compassion yet proactive risk mitigation </a:t>
            </a:r>
          </a:p>
          <a:p>
            <a:pPr marL="285750" indent="-285750" algn="l" fontAlgn="auto">
              <a:spcAft>
                <a:spcPts val="0"/>
              </a:spcAft>
              <a:buFont typeface="Arial" panose="020B0604020202020204" pitchFamily="34" charset="0"/>
              <a:buChar char="•"/>
            </a:pPr>
            <a:r>
              <a:rPr lang="en-US" b="0" dirty="0"/>
              <a:t>Re-thinking automated decisioning models…</a:t>
            </a:r>
          </a:p>
          <a:p>
            <a:pPr marL="285750" indent="-285750" algn="l" fontAlgn="auto">
              <a:spcAft>
                <a:spcPts val="0"/>
              </a:spcAft>
              <a:buFont typeface="Arial" panose="020B0604020202020204" pitchFamily="34" charset="0"/>
              <a:buChar char="•"/>
            </a:pPr>
            <a:endParaRPr lang="en-US" b="0" dirty="0"/>
          </a:p>
        </p:txBody>
      </p:sp>
    </p:spTree>
    <p:extLst>
      <p:ext uri="{BB962C8B-B14F-4D97-AF65-F5344CB8AC3E}">
        <p14:creationId xmlns:p14="http://schemas.microsoft.com/office/powerpoint/2010/main" val="196925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Personal Loan Product Mix</a:t>
            </a:r>
          </a:p>
        </p:txBody>
      </p:sp>
      <p:graphicFrame>
        <p:nvGraphicFramePr>
          <p:cNvPr id="23" name="Content Placeholder 22">
            <a:extLst>
              <a:ext uri="{FF2B5EF4-FFF2-40B4-BE49-F238E27FC236}">
                <a16:creationId xmlns:a16="http://schemas.microsoft.com/office/drawing/2014/main" id="{6159E590-C128-F244-A233-AF42B7760922}"/>
              </a:ext>
            </a:extLst>
          </p:cNvPr>
          <p:cNvGraphicFramePr>
            <a:graphicFrameLocks noGrp="1"/>
          </p:cNvGraphicFramePr>
          <p:nvPr>
            <p:ph idx="1"/>
          </p:nvPr>
        </p:nvGraphicFramePr>
        <p:xfrm>
          <a:off x="457200" y="1600200"/>
          <a:ext cx="4572000"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27</a:t>
            </a:fld>
            <a:endParaRPr lang="en-US" dirty="0"/>
          </a:p>
        </p:txBody>
      </p:sp>
      <p:sp>
        <p:nvSpPr>
          <p:cNvPr id="11" name="TextBox 1"/>
          <p:cNvSpPr txBox="1"/>
          <p:nvPr/>
        </p:nvSpPr>
        <p:spPr>
          <a:xfrm>
            <a:off x="6365614" y="5268102"/>
            <a:ext cx="914434" cy="2285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bg1"/>
                </a:solidFill>
              </a:rPr>
              <a:t>14.0%</a:t>
            </a:r>
            <a:endParaRPr lang="en-US" sz="1100" dirty="0">
              <a:solidFill>
                <a:schemeClr val="bg1"/>
              </a:solidFill>
            </a:endParaRPr>
          </a:p>
        </p:txBody>
      </p:sp>
      <p:sp>
        <p:nvSpPr>
          <p:cNvPr id="3" name="TextBox 2"/>
          <p:cNvSpPr txBox="1"/>
          <p:nvPr/>
        </p:nvSpPr>
        <p:spPr>
          <a:xfrm>
            <a:off x="7010434" y="381000"/>
            <a:ext cx="1497526" cy="276999"/>
          </a:xfrm>
          <a:prstGeom prst="rect">
            <a:avLst/>
          </a:prstGeom>
          <a:noFill/>
        </p:spPr>
        <p:txBody>
          <a:bodyPr wrap="none" rtlCol="0">
            <a:spAutoFit/>
          </a:bodyPr>
          <a:lstStyle/>
          <a:p>
            <a:r>
              <a:rPr lang="en-CA" dirty="0">
                <a:solidFill>
                  <a:srgbClr val="7F7F7F"/>
                </a:solidFill>
              </a:rPr>
              <a:t>Updated Monthly</a:t>
            </a:r>
          </a:p>
        </p:txBody>
      </p:sp>
      <p:pic>
        <p:nvPicPr>
          <p:cNvPr id="6" name="Picture 5">
            <a:extLst>
              <a:ext uri="{FF2B5EF4-FFF2-40B4-BE49-F238E27FC236}">
                <a16:creationId xmlns:a16="http://schemas.microsoft.com/office/drawing/2014/main" id="{A55E2EE7-4CCC-4DB5-8AA6-BC85B9CBEDB9}"/>
              </a:ext>
            </a:extLst>
          </p:cNvPr>
          <p:cNvPicPr>
            <a:picLocks noChangeAspect="1"/>
          </p:cNvPicPr>
          <p:nvPr/>
        </p:nvPicPr>
        <p:blipFill>
          <a:blip r:embed="rId4"/>
          <a:stretch>
            <a:fillRect/>
          </a:stretch>
        </p:blipFill>
        <p:spPr>
          <a:xfrm>
            <a:off x="5029200" y="4357512"/>
            <a:ext cx="3886200" cy="1821180"/>
          </a:xfrm>
          <a:prstGeom prst="rect">
            <a:avLst/>
          </a:prstGeom>
        </p:spPr>
      </p:pic>
      <p:sp>
        <p:nvSpPr>
          <p:cNvPr id="8" name="Content Placeholder 6">
            <a:extLst>
              <a:ext uri="{FF2B5EF4-FFF2-40B4-BE49-F238E27FC236}">
                <a16:creationId xmlns:a16="http://schemas.microsoft.com/office/drawing/2014/main" id="{44AA3EF7-A2DD-0049-994A-29449A37B54C}"/>
              </a:ext>
            </a:extLst>
          </p:cNvPr>
          <p:cNvSpPr txBox="1">
            <a:spLocks/>
          </p:cNvSpPr>
          <p:nvPr/>
        </p:nvSpPr>
        <p:spPr>
          <a:xfrm>
            <a:off x="4941455" y="1715293"/>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fontAlgn="auto">
              <a:spcAft>
                <a:spcPts val="0"/>
              </a:spcAft>
              <a:buFont typeface="Arial" panose="020B0604020202020204" pitchFamily="34" charset="0"/>
              <a:buChar char="•"/>
            </a:pPr>
            <a:r>
              <a:rPr lang="en-US" b="0" dirty="0"/>
              <a:t>60% of consumer loans are in PLOCS </a:t>
            </a:r>
          </a:p>
          <a:p>
            <a:pPr marL="742950" lvl="1" indent="-285750" algn="l" fontAlgn="auto">
              <a:spcAft>
                <a:spcPts val="0"/>
              </a:spcAft>
              <a:buFont typeface="Arial" panose="020B0604020202020204" pitchFamily="34" charset="0"/>
              <a:buChar char="•"/>
            </a:pPr>
            <a:r>
              <a:rPr lang="en-US" dirty="0"/>
              <a:t>What percent are locked in?</a:t>
            </a:r>
          </a:p>
          <a:p>
            <a:pPr marL="742950" lvl="1" indent="-285750" algn="l" fontAlgn="auto">
              <a:spcAft>
                <a:spcPts val="0"/>
              </a:spcAft>
              <a:buFont typeface="Arial" panose="020B0604020202020204" pitchFamily="34" charset="0"/>
              <a:buChar char="•"/>
            </a:pPr>
            <a:r>
              <a:rPr lang="en-US" b="0" dirty="0"/>
              <a:t>How many are being serviced through PLOC advances</a:t>
            </a:r>
          </a:p>
          <a:p>
            <a:pPr marL="285750" indent="-285750" algn="l" fontAlgn="auto">
              <a:spcAft>
                <a:spcPts val="0"/>
              </a:spcAft>
              <a:buFont typeface="Arial" panose="020B0604020202020204" pitchFamily="34" charset="0"/>
              <a:buChar char="•"/>
            </a:pPr>
            <a:r>
              <a:rPr lang="en-US" b="0" dirty="0"/>
              <a:t>Auto Finance largest growth</a:t>
            </a:r>
          </a:p>
          <a:p>
            <a:pPr marL="742950" lvl="1" indent="-285750" algn="l" fontAlgn="auto">
              <a:spcAft>
                <a:spcPts val="0"/>
              </a:spcAft>
              <a:buFont typeface="Arial" panose="020B0604020202020204" pitchFamily="34" charset="0"/>
              <a:buChar char="•"/>
            </a:pPr>
            <a:r>
              <a:rPr lang="en-US" dirty="0"/>
              <a:t>7-year loans indicate debt service challenge</a:t>
            </a:r>
          </a:p>
          <a:p>
            <a:pPr marL="742950" lvl="1" indent="-285750" algn="l" fontAlgn="auto">
              <a:spcAft>
                <a:spcPts val="0"/>
              </a:spcAft>
              <a:buFont typeface="Arial" panose="020B0604020202020204" pitchFamily="34" charset="0"/>
              <a:buChar char="•"/>
            </a:pPr>
            <a:r>
              <a:rPr lang="en-US" dirty="0"/>
              <a:t>Depreciated collateral</a:t>
            </a:r>
          </a:p>
          <a:p>
            <a:pPr marL="742950" lvl="1" indent="-285750" algn="l" fontAlgn="auto">
              <a:spcAft>
                <a:spcPts val="0"/>
              </a:spcAft>
              <a:buFont typeface="Arial" panose="020B0604020202020204" pitchFamily="34" charset="0"/>
              <a:buChar char="•"/>
            </a:pPr>
            <a:r>
              <a:rPr lang="en-US" dirty="0"/>
              <a:t>Deferred purchases</a:t>
            </a:r>
          </a:p>
          <a:p>
            <a:pPr marL="742950" lvl="1" indent="-285750" algn="l" fontAlgn="auto">
              <a:spcAft>
                <a:spcPts val="0"/>
              </a:spcAft>
              <a:buFont typeface="Arial" panose="020B0604020202020204" pitchFamily="34" charset="0"/>
              <a:buChar char="•"/>
            </a:pPr>
            <a:endParaRPr lang="en-US" b="0" dirty="0"/>
          </a:p>
          <a:p>
            <a:pPr marL="285750" indent="-285750" algn="l" fontAlgn="auto">
              <a:spcAft>
                <a:spcPts val="0"/>
              </a:spcAft>
              <a:buFont typeface="Arial" panose="020B0604020202020204" pitchFamily="34" charset="0"/>
              <a:buChar char="•"/>
            </a:pPr>
            <a:endParaRPr lang="en-US" b="0" dirty="0"/>
          </a:p>
        </p:txBody>
      </p:sp>
    </p:spTree>
    <p:extLst>
      <p:ext uri="{BB962C8B-B14F-4D97-AF65-F5344CB8AC3E}">
        <p14:creationId xmlns:p14="http://schemas.microsoft.com/office/powerpoint/2010/main" val="391855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5D39EC-7241-2C4A-80D5-CB27F4F268DE}"/>
              </a:ext>
            </a:extLst>
          </p:cNvPr>
          <p:cNvSpPr>
            <a:spLocks noGrp="1"/>
          </p:cNvSpPr>
          <p:nvPr>
            <p:ph type="ctrTitle"/>
          </p:nvPr>
        </p:nvSpPr>
        <p:spPr/>
        <p:txBody>
          <a:bodyPr/>
          <a:lstStyle/>
          <a:p>
            <a:pPr algn="ctr"/>
            <a:r>
              <a:rPr lang="en-US" dirty="0"/>
              <a:t>Distribution</a:t>
            </a:r>
          </a:p>
        </p:txBody>
      </p:sp>
      <p:sp>
        <p:nvSpPr>
          <p:cNvPr id="7" name="Subtitle 6">
            <a:extLst>
              <a:ext uri="{FF2B5EF4-FFF2-40B4-BE49-F238E27FC236}">
                <a16:creationId xmlns:a16="http://schemas.microsoft.com/office/drawing/2014/main" id="{EA3FB20F-7FE1-2742-8DAA-84A6682D8995}"/>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B12513ED-DE6E-8D41-AA4F-C57C6E66DB4C}"/>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D4FB1805-978A-EC4B-AEA1-D6B6C2AD135A}"/>
              </a:ext>
            </a:extLst>
          </p:cNvPr>
          <p:cNvSpPr>
            <a:spLocks noGrp="1"/>
          </p:cNvSpPr>
          <p:nvPr>
            <p:ph type="sldNum" sz="quarter" idx="11"/>
          </p:nvPr>
        </p:nvSpPr>
        <p:spPr/>
        <p:txBody>
          <a:bodyPr/>
          <a:lstStyle/>
          <a:p>
            <a:pPr>
              <a:defRPr/>
            </a:pPr>
            <a:fld id="{CEA8465A-EA94-4FE2-B137-FBCA3708F314}" type="slidenum">
              <a:rPr lang="en-US" smtClean="0"/>
              <a:pPr>
                <a:defRPr/>
              </a:pPr>
              <a:t>28</a:t>
            </a:fld>
            <a:endParaRPr lang="en-US"/>
          </a:p>
        </p:txBody>
      </p:sp>
    </p:spTree>
    <p:extLst>
      <p:ext uri="{BB962C8B-B14F-4D97-AF65-F5344CB8AC3E}">
        <p14:creationId xmlns:p14="http://schemas.microsoft.com/office/powerpoint/2010/main" val="234204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1FA8-F624-6142-90E7-2E8422120D23}"/>
              </a:ext>
            </a:extLst>
          </p:cNvPr>
          <p:cNvSpPr>
            <a:spLocks noGrp="1"/>
          </p:cNvSpPr>
          <p:nvPr>
            <p:ph type="title"/>
          </p:nvPr>
        </p:nvSpPr>
        <p:spPr/>
        <p:txBody>
          <a:bodyPr/>
          <a:lstStyle/>
          <a:p>
            <a:r>
              <a:rPr lang="en-US" dirty="0"/>
              <a:t>Have we reached a tipping point in favour of Online and Mobile Banking?</a:t>
            </a:r>
          </a:p>
        </p:txBody>
      </p:sp>
      <p:sp>
        <p:nvSpPr>
          <p:cNvPr id="4" name="Date Placeholder 3">
            <a:extLst>
              <a:ext uri="{FF2B5EF4-FFF2-40B4-BE49-F238E27FC236}">
                <a16:creationId xmlns:a16="http://schemas.microsoft.com/office/drawing/2014/main" id="{66DA8469-70E0-E645-90E8-D951D211E72C}"/>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84DA470-091D-BC42-8F5E-0F186D0DDEFD}"/>
              </a:ext>
            </a:extLst>
          </p:cNvPr>
          <p:cNvSpPr>
            <a:spLocks noGrp="1"/>
          </p:cNvSpPr>
          <p:nvPr>
            <p:ph type="sldNum" sz="quarter" idx="12"/>
          </p:nvPr>
        </p:nvSpPr>
        <p:spPr/>
        <p:txBody>
          <a:bodyPr/>
          <a:lstStyle/>
          <a:p>
            <a:pPr>
              <a:defRPr/>
            </a:pPr>
            <a:fld id="{CEA8465A-EA94-4FE2-B137-FBCA3708F314}" type="slidenum">
              <a:rPr lang="en-US" smtClean="0"/>
              <a:pPr>
                <a:defRPr/>
              </a:pPr>
              <a:t>29</a:t>
            </a:fld>
            <a:endParaRPr lang="en-US"/>
          </a:p>
        </p:txBody>
      </p:sp>
      <p:sp>
        <p:nvSpPr>
          <p:cNvPr id="6" name="Triangle 5">
            <a:extLst>
              <a:ext uri="{FF2B5EF4-FFF2-40B4-BE49-F238E27FC236}">
                <a16:creationId xmlns:a16="http://schemas.microsoft.com/office/drawing/2014/main" id="{1CCC920B-3238-EF47-8740-26C0F21B9848}"/>
              </a:ext>
            </a:extLst>
          </p:cNvPr>
          <p:cNvSpPr/>
          <p:nvPr/>
        </p:nvSpPr>
        <p:spPr>
          <a:xfrm>
            <a:off x="3606600" y="4648200"/>
            <a:ext cx="1803600" cy="14477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DE697E7-C5FC-664C-AB60-362AE0553311}"/>
              </a:ext>
            </a:extLst>
          </p:cNvPr>
          <p:cNvCxnSpPr/>
          <p:nvPr/>
        </p:nvCxnSpPr>
        <p:spPr>
          <a:xfrm>
            <a:off x="2082600" y="4572000"/>
            <a:ext cx="5004000" cy="0"/>
          </a:xfrm>
          <a:prstGeom prst="line">
            <a:avLst/>
          </a:prstGeom>
          <a:ln w="50800">
            <a:solidFill>
              <a:srgbClr val="0432FF"/>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725883C6-9EB4-404D-AE86-6623DD40BF5B}"/>
              </a:ext>
            </a:extLst>
          </p:cNvPr>
          <p:cNvSpPr txBox="1">
            <a:spLocks/>
          </p:cNvSpPr>
          <p:nvPr/>
        </p:nvSpPr>
        <p:spPr>
          <a:xfrm>
            <a:off x="139500" y="1630017"/>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pPr>
            <a:r>
              <a:rPr lang="en-US" dirty="0">
                <a:solidFill>
                  <a:schemeClr val="tx2"/>
                </a:solidFill>
              </a:rPr>
              <a:t>Branch Banking</a:t>
            </a:r>
          </a:p>
          <a:p>
            <a:pPr marL="285750" indent="-285750" algn="l" fontAlgn="auto">
              <a:spcAft>
                <a:spcPts val="0"/>
              </a:spcAft>
              <a:buFont typeface="Arial" panose="020B0604020202020204" pitchFamily="34" charset="0"/>
              <a:buChar char="•"/>
            </a:pPr>
            <a:r>
              <a:rPr lang="en-US" sz="1600" b="0" dirty="0">
                <a:solidFill>
                  <a:schemeClr val="tx1"/>
                </a:solidFill>
              </a:rPr>
              <a:t>Significantly reduced number of open distribution points during COVID previews larger catchment areas</a:t>
            </a:r>
          </a:p>
          <a:p>
            <a:pPr marL="285750" indent="-285750" algn="l" fontAlgn="auto">
              <a:spcAft>
                <a:spcPts val="0"/>
              </a:spcAft>
              <a:buFont typeface="Arial" panose="020B0604020202020204" pitchFamily="34" charset="0"/>
              <a:buChar char="•"/>
            </a:pPr>
            <a:r>
              <a:rPr lang="en-US" sz="1600" b="0" dirty="0">
                <a:solidFill>
                  <a:schemeClr val="tx1"/>
                </a:solidFill>
              </a:rPr>
              <a:t>Still preferred for advisory services</a:t>
            </a:r>
          </a:p>
          <a:p>
            <a:pPr marL="742950" lvl="1" indent="-285750" algn="l" fontAlgn="auto">
              <a:spcAft>
                <a:spcPts val="0"/>
              </a:spcAft>
              <a:buFont typeface="Arial" panose="020B0604020202020204" pitchFamily="34" charset="0"/>
              <a:buChar char="•"/>
            </a:pPr>
            <a:r>
              <a:rPr lang="en-US" sz="1600" dirty="0">
                <a:solidFill>
                  <a:schemeClr val="tx1"/>
                </a:solidFill>
              </a:rPr>
              <a:t>Investment</a:t>
            </a:r>
          </a:p>
          <a:p>
            <a:pPr marL="742950" lvl="1" indent="-285750" algn="l" fontAlgn="auto">
              <a:spcAft>
                <a:spcPts val="0"/>
              </a:spcAft>
              <a:buFont typeface="Arial" panose="020B0604020202020204" pitchFamily="34" charset="0"/>
              <a:buChar char="•"/>
            </a:pPr>
            <a:r>
              <a:rPr lang="en-US" sz="1600" dirty="0">
                <a:solidFill>
                  <a:schemeClr val="tx1"/>
                </a:solidFill>
              </a:rPr>
              <a:t>Borrowing</a:t>
            </a:r>
          </a:p>
          <a:p>
            <a:pPr marL="742950" lvl="1" indent="-285750" algn="l" fontAlgn="auto">
              <a:spcAft>
                <a:spcPts val="0"/>
              </a:spcAft>
              <a:buFont typeface="Arial" panose="020B0604020202020204" pitchFamily="34" charset="0"/>
              <a:buChar char="•"/>
            </a:pPr>
            <a:r>
              <a:rPr lang="en-US" sz="1600" b="0" dirty="0">
                <a:solidFill>
                  <a:schemeClr val="tx1"/>
                </a:solidFill>
              </a:rPr>
              <a:t>Business</a:t>
            </a:r>
          </a:p>
          <a:p>
            <a:pPr marL="285750" indent="-285750" algn="l" fontAlgn="auto">
              <a:spcAft>
                <a:spcPts val="0"/>
              </a:spcAft>
              <a:buFont typeface="Arial" panose="020B0604020202020204" pitchFamily="34" charset="0"/>
              <a:buChar char="•"/>
            </a:pPr>
            <a:r>
              <a:rPr lang="en-US" sz="1600" b="0" dirty="0">
                <a:solidFill>
                  <a:schemeClr val="tx1"/>
                </a:solidFill>
              </a:rPr>
              <a:t>Likely to be key focus of cost reduction</a:t>
            </a:r>
          </a:p>
          <a:p>
            <a:pPr marL="285750" indent="-285750" algn="l" fontAlgn="auto">
              <a:spcAft>
                <a:spcPts val="0"/>
              </a:spcAft>
              <a:buFont typeface="Arial" panose="020B0604020202020204" pitchFamily="34" charset="0"/>
              <a:buChar char="•"/>
            </a:pPr>
            <a:endParaRPr lang="en-US" dirty="0"/>
          </a:p>
          <a:p>
            <a:pPr marL="742950" lvl="1" indent="-285750" algn="l" fontAlgn="auto">
              <a:spcAft>
                <a:spcPts val="0"/>
              </a:spcAft>
              <a:buFont typeface="Arial" panose="020B0604020202020204" pitchFamily="34" charset="0"/>
              <a:buChar char="•"/>
            </a:pPr>
            <a:endParaRPr lang="en-US" b="0" dirty="0"/>
          </a:p>
          <a:p>
            <a:pPr marL="285750" indent="-285750" algn="l" fontAlgn="auto">
              <a:spcAft>
                <a:spcPts val="0"/>
              </a:spcAft>
              <a:buFont typeface="Arial" panose="020B0604020202020204" pitchFamily="34" charset="0"/>
              <a:buChar char="•"/>
            </a:pPr>
            <a:endParaRPr lang="en-US" b="0" dirty="0"/>
          </a:p>
        </p:txBody>
      </p:sp>
      <p:sp>
        <p:nvSpPr>
          <p:cNvPr id="10" name="Content Placeholder 6">
            <a:extLst>
              <a:ext uri="{FF2B5EF4-FFF2-40B4-BE49-F238E27FC236}">
                <a16:creationId xmlns:a16="http://schemas.microsoft.com/office/drawing/2014/main" id="{18F5A096-290E-C24C-96B6-89FD7B5F6226}"/>
              </a:ext>
            </a:extLst>
          </p:cNvPr>
          <p:cNvSpPr txBox="1">
            <a:spLocks/>
          </p:cNvSpPr>
          <p:nvPr/>
        </p:nvSpPr>
        <p:spPr>
          <a:xfrm>
            <a:off x="4687480" y="1668047"/>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b="1"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pPr>
            <a:r>
              <a:rPr lang="en-US" dirty="0">
                <a:solidFill>
                  <a:schemeClr val="tx2"/>
                </a:solidFill>
              </a:rPr>
              <a:t>Online / Mobile Banking</a:t>
            </a:r>
          </a:p>
          <a:p>
            <a:pPr marL="285750" indent="-285750" algn="l" fontAlgn="auto">
              <a:spcAft>
                <a:spcPts val="0"/>
              </a:spcAft>
              <a:buFont typeface="Arial" panose="020B0604020202020204" pitchFamily="34" charset="0"/>
              <a:buChar char="•"/>
            </a:pPr>
            <a:r>
              <a:rPr lang="en-US" sz="1600" b="0" dirty="0">
                <a:solidFill>
                  <a:schemeClr val="tx1"/>
                </a:solidFill>
              </a:rPr>
              <a:t>Customers forced to explore and use online and mobile tools during crisis</a:t>
            </a:r>
          </a:p>
          <a:p>
            <a:pPr marL="285750" indent="-285750" algn="l" fontAlgn="auto">
              <a:spcAft>
                <a:spcPts val="0"/>
              </a:spcAft>
              <a:buFont typeface="Arial" panose="020B0604020202020204" pitchFamily="34" charset="0"/>
              <a:buChar char="•"/>
            </a:pPr>
            <a:r>
              <a:rPr lang="en-US" sz="1600" b="0" dirty="0">
                <a:solidFill>
                  <a:schemeClr val="tx1"/>
                </a:solidFill>
              </a:rPr>
              <a:t>Telephone service poor – drives self service </a:t>
            </a:r>
          </a:p>
          <a:p>
            <a:pPr marL="285750" indent="-285750" algn="l" fontAlgn="auto">
              <a:spcAft>
                <a:spcPts val="0"/>
              </a:spcAft>
              <a:buFont typeface="Arial" panose="020B0604020202020204" pitchFamily="34" charset="0"/>
              <a:buChar char="•"/>
            </a:pPr>
            <a:r>
              <a:rPr lang="en-US" sz="1600" b="0" dirty="0">
                <a:solidFill>
                  <a:schemeClr val="tx1"/>
                </a:solidFill>
              </a:rPr>
              <a:t>Direct Banks offer superior value</a:t>
            </a:r>
          </a:p>
          <a:p>
            <a:pPr marL="285750" indent="-285750" algn="l" fontAlgn="auto">
              <a:spcAft>
                <a:spcPts val="0"/>
              </a:spcAft>
              <a:buFont typeface="Arial" panose="020B0604020202020204" pitchFamily="34" charset="0"/>
              <a:buChar char="•"/>
            </a:pPr>
            <a:r>
              <a:rPr lang="en-US" sz="1600" b="0" dirty="0">
                <a:solidFill>
                  <a:schemeClr val="tx1"/>
                </a:solidFill>
              </a:rPr>
              <a:t>Low cost for introductory pricing</a:t>
            </a:r>
          </a:p>
          <a:p>
            <a:pPr marL="285750" indent="-285750" algn="l" fontAlgn="auto">
              <a:spcAft>
                <a:spcPts val="0"/>
              </a:spcAft>
              <a:buFont typeface="Arial" panose="020B0604020202020204" pitchFamily="34" charset="0"/>
              <a:buChar char="•"/>
            </a:pPr>
            <a:r>
              <a:rPr lang="en-US" sz="1600" b="0" dirty="0">
                <a:solidFill>
                  <a:schemeClr val="tx1"/>
                </a:solidFill>
              </a:rPr>
              <a:t>Consumers have the time to switch during isolation</a:t>
            </a:r>
          </a:p>
          <a:p>
            <a:pPr marL="285750" indent="-285750" algn="l" fontAlgn="auto">
              <a:spcAft>
                <a:spcPts val="0"/>
              </a:spcAft>
              <a:buFont typeface="Arial" panose="020B0604020202020204" pitchFamily="34" charset="0"/>
              <a:buChar char="•"/>
            </a:pPr>
            <a:endParaRPr lang="en-US" dirty="0"/>
          </a:p>
          <a:p>
            <a:pPr marL="742950" lvl="1" indent="-285750" algn="l" fontAlgn="auto">
              <a:spcAft>
                <a:spcPts val="0"/>
              </a:spcAft>
              <a:buFont typeface="Arial" panose="020B0604020202020204" pitchFamily="34" charset="0"/>
              <a:buChar char="•"/>
            </a:pPr>
            <a:endParaRPr lang="en-US" b="0" dirty="0"/>
          </a:p>
          <a:p>
            <a:pPr marL="285750" indent="-285750" algn="l" fontAlgn="auto">
              <a:spcAft>
                <a:spcPts val="0"/>
              </a:spcAft>
              <a:buFont typeface="Arial" panose="020B0604020202020204" pitchFamily="34" charset="0"/>
              <a:buChar char="•"/>
            </a:pPr>
            <a:endParaRPr lang="en-US" b="0" dirty="0"/>
          </a:p>
        </p:txBody>
      </p:sp>
    </p:spTree>
    <p:extLst>
      <p:ext uri="{BB962C8B-B14F-4D97-AF65-F5344CB8AC3E}">
        <p14:creationId xmlns:p14="http://schemas.microsoft.com/office/powerpoint/2010/main" val="83424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a:solidFill>
                  <a:schemeClr val="tx1">
                    <a:lumMod val="50000"/>
                    <a:lumOff val="50000"/>
                  </a:schemeClr>
                </a:solidFill>
              </a:rPr>
              <a:t>Agenda</a:t>
            </a:r>
          </a:p>
        </p:txBody>
      </p:sp>
      <p:sp>
        <p:nvSpPr>
          <p:cNvPr id="19458" name="Slide Number Placeholder 4"/>
          <p:cNvSpPr>
            <a:spLocks noGrp="1"/>
          </p:cNvSpPr>
          <p:nvPr>
            <p:ph type="sldNum" sz="quarter" idx="12"/>
          </p:nvPr>
        </p:nvSpPr>
        <p:spPr>
          <a:noFill/>
          <a:ln>
            <a:miter lim="800000"/>
            <a:headEnd/>
            <a:tailEnd/>
          </a:ln>
        </p:spPr>
        <p:txBody>
          <a:bodyPr/>
          <a:lstStyle/>
          <a:p>
            <a:fld id="{63689058-8637-44D4-A09E-919B719C2D15}" type="slidenum">
              <a:rPr lang="en-US" smtClean="0"/>
              <a:pPr/>
              <a:t>3</a:t>
            </a:fld>
            <a:endParaRPr lang="en-US" dirty="0"/>
          </a:p>
        </p:txBody>
      </p:sp>
      <p:sp>
        <p:nvSpPr>
          <p:cNvPr id="6" name="Rectangle 5">
            <a:extLst>
              <a:ext uri="{FF2B5EF4-FFF2-40B4-BE49-F238E27FC236}">
                <a16:creationId xmlns:a16="http://schemas.microsoft.com/office/drawing/2014/main" id="{97696691-9989-0448-9CA1-C45C906F7BC8}"/>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17B743-2388-F248-A311-297D9BBA68CD}"/>
              </a:ext>
            </a:extLst>
          </p:cNvPr>
          <p:cNvSpPr>
            <a:spLocks noGrp="1"/>
          </p:cNvSpPr>
          <p:nvPr>
            <p:ph idx="1"/>
          </p:nvPr>
        </p:nvSpPr>
        <p:spPr>
          <a:xfrm>
            <a:off x="152400" y="1762778"/>
            <a:ext cx="8229600" cy="4525963"/>
          </a:xfrm>
        </p:spPr>
        <p:txBody>
          <a:bodyPr>
            <a:normAutofit/>
          </a:bodyPr>
          <a:lstStyle/>
          <a:p>
            <a:r>
              <a:rPr lang="en-US" sz="2400" dirty="0"/>
              <a:t>Discontinuity – Opportunity</a:t>
            </a:r>
          </a:p>
          <a:p>
            <a:r>
              <a:rPr lang="en-US" sz="2400" dirty="0"/>
              <a:t>Build Your Brand</a:t>
            </a:r>
          </a:p>
          <a:p>
            <a:r>
              <a:rPr lang="en-US" sz="2400" dirty="0"/>
              <a:t>Deposits and Investing</a:t>
            </a:r>
          </a:p>
          <a:p>
            <a:r>
              <a:rPr lang="en-US" sz="2400" dirty="0"/>
              <a:t>Borrowing</a:t>
            </a:r>
          </a:p>
          <a:p>
            <a:r>
              <a:rPr lang="en-US" sz="2400" dirty="0"/>
              <a:t>Distribution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EC72-8AE9-C540-93FA-54F514E78E5E}"/>
              </a:ext>
            </a:extLst>
          </p:cNvPr>
          <p:cNvSpPr>
            <a:spLocks noGrp="1"/>
          </p:cNvSpPr>
          <p:nvPr>
            <p:ph type="title"/>
          </p:nvPr>
        </p:nvSpPr>
        <p:spPr/>
        <p:txBody>
          <a:bodyPr/>
          <a:lstStyle/>
          <a:p>
            <a:r>
              <a:rPr lang="en-US" dirty="0"/>
              <a:t>Potential Distribution Ideas</a:t>
            </a:r>
          </a:p>
        </p:txBody>
      </p:sp>
      <p:sp>
        <p:nvSpPr>
          <p:cNvPr id="3" name="Content Placeholder 2">
            <a:extLst>
              <a:ext uri="{FF2B5EF4-FFF2-40B4-BE49-F238E27FC236}">
                <a16:creationId xmlns:a16="http://schemas.microsoft.com/office/drawing/2014/main" id="{7E7EDCD5-47E8-EA43-A7DA-A8CC914AC5A6}"/>
              </a:ext>
            </a:extLst>
          </p:cNvPr>
          <p:cNvSpPr>
            <a:spLocks noGrp="1"/>
          </p:cNvSpPr>
          <p:nvPr>
            <p:ph idx="1"/>
          </p:nvPr>
        </p:nvSpPr>
        <p:spPr/>
        <p:txBody>
          <a:bodyPr/>
          <a:lstStyle/>
          <a:p>
            <a:r>
              <a:rPr lang="en-US" dirty="0"/>
              <a:t>Aggressively build and promote Direct Banking Capability</a:t>
            </a:r>
          </a:p>
          <a:p>
            <a:pPr lvl="1"/>
            <a:r>
              <a:rPr lang="en-US" dirty="0"/>
              <a:t>Create an offer that meets or beats the leaders – Alterna Bank and </a:t>
            </a:r>
            <a:r>
              <a:rPr lang="en-US" dirty="0" err="1"/>
              <a:t>Motusbank</a:t>
            </a:r>
            <a:endParaRPr lang="en-US" dirty="0"/>
          </a:p>
          <a:p>
            <a:pPr lvl="1"/>
            <a:r>
              <a:rPr lang="en-US" dirty="0"/>
              <a:t>Attractive switch offers</a:t>
            </a:r>
          </a:p>
          <a:p>
            <a:pPr lvl="2"/>
            <a:r>
              <a:rPr lang="en-US" dirty="0"/>
              <a:t>High Rate Savings – 2.5% - 3.0% for 6 months, rate guarantee relative to leaders</a:t>
            </a:r>
          </a:p>
          <a:p>
            <a:pPr lvl="2"/>
            <a:r>
              <a:rPr lang="en-US" dirty="0"/>
              <a:t>Make switching accounts easy / cash incentives / charity offer</a:t>
            </a:r>
          </a:p>
          <a:p>
            <a:pPr lvl="1"/>
            <a:r>
              <a:rPr lang="en-US" dirty="0"/>
              <a:t>Branch access support – particularly for advice-based services</a:t>
            </a:r>
          </a:p>
          <a:p>
            <a:pPr lvl="1"/>
            <a:r>
              <a:rPr lang="en-US" dirty="0"/>
              <a:t>Fast access to assistance</a:t>
            </a:r>
          </a:p>
          <a:p>
            <a:pPr lvl="1"/>
            <a:r>
              <a:rPr lang="en-US" dirty="0"/>
              <a:t>Promote heavily – Press releases, social media, outdoor media etc.</a:t>
            </a:r>
          </a:p>
          <a:p>
            <a:r>
              <a:rPr lang="en-US" dirty="0"/>
              <a:t>Transform physical distribution network</a:t>
            </a:r>
          </a:p>
          <a:p>
            <a:pPr lvl="1"/>
            <a:r>
              <a:rPr lang="en-US" dirty="0"/>
              <a:t>Financial advice centres</a:t>
            </a:r>
          </a:p>
          <a:p>
            <a:pPr lvl="1"/>
            <a:r>
              <a:rPr lang="en-US" dirty="0"/>
              <a:t>Consolidations into larger catchment areas</a:t>
            </a:r>
          </a:p>
          <a:p>
            <a:r>
              <a:rPr lang="en-US" dirty="0"/>
              <a:t>Credit Unions acquire distribution from banks</a:t>
            </a:r>
          </a:p>
          <a:p>
            <a:endParaRPr lang="en-US" dirty="0"/>
          </a:p>
          <a:p>
            <a:endParaRPr lang="en-US" dirty="0"/>
          </a:p>
        </p:txBody>
      </p:sp>
      <p:sp>
        <p:nvSpPr>
          <p:cNvPr id="4" name="Date Placeholder 3">
            <a:extLst>
              <a:ext uri="{FF2B5EF4-FFF2-40B4-BE49-F238E27FC236}">
                <a16:creationId xmlns:a16="http://schemas.microsoft.com/office/drawing/2014/main" id="{3144EA70-7860-F14D-96F4-64FC064A1636}"/>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321AD5BC-CB07-FF46-8434-9ABED2E3EE42}"/>
              </a:ext>
            </a:extLst>
          </p:cNvPr>
          <p:cNvSpPr>
            <a:spLocks noGrp="1"/>
          </p:cNvSpPr>
          <p:nvPr>
            <p:ph type="sldNum" sz="quarter" idx="12"/>
          </p:nvPr>
        </p:nvSpPr>
        <p:spPr/>
        <p:txBody>
          <a:bodyPr/>
          <a:lstStyle/>
          <a:p>
            <a:pPr>
              <a:defRPr/>
            </a:pPr>
            <a:fld id="{CEA8465A-EA94-4FE2-B137-FBCA3708F314}" type="slidenum">
              <a:rPr lang="en-US" smtClean="0"/>
              <a:pPr>
                <a:defRPr/>
              </a:pPr>
              <a:t>30</a:t>
            </a:fld>
            <a:endParaRPr lang="en-US"/>
          </a:p>
        </p:txBody>
      </p:sp>
    </p:spTree>
    <p:extLst>
      <p:ext uri="{BB962C8B-B14F-4D97-AF65-F5344CB8AC3E}">
        <p14:creationId xmlns:p14="http://schemas.microsoft.com/office/powerpoint/2010/main" val="1695512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8446-A85E-204F-AC41-2ED961C16EAA}"/>
              </a:ext>
            </a:extLst>
          </p:cNvPr>
          <p:cNvSpPr>
            <a:spLocks noGrp="1"/>
          </p:cNvSpPr>
          <p:nvPr>
            <p:ph type="title"/>
          </p:nvPr>
        </p:nvSpPr>
        <p:spPr/>
        <p:txBody>
          <a:bodyPr/>
          <a:lstStyle/>
          <a:p>
            <a:r>
              <a:rPr lang="en-US" dirty="0"/>
              <a:t>Approach to Strategy Development</a:t>
            </a:r>
          </a:p>
        </p:txBody>
      </p:sp>
      <p:sp>
        <p:nvSpPr>
          <p:cNvPr id="3" name="Content Placeholder 2">
            <a:extLst>
              <a:ext uri="{FF2B5EF4-FFF2-40B4-BE49-F238E27FC236}">
                <a16:creationId xmlns:a16="http://schemas.microsoft.com/office/drawing/2014/main" id="{1D8B6F88-25CB-7244-9D45-9F5C63B6AF31}"/>
              </a:ext>
            </a:extLst>
          </p:cNvPr>
          <p:cNvSpPr>
            <a:spLocks noGrp="1"/>
          </p:cNvSpPr>
          <p:nvPr>
            <p:ph idx="1"/>
          </p:nvPr>
        </p:nvSpPr>
        <p:spPr/>
        <p:txBody>
          <a:bodyPr>
            <a:normAutofit lnSpcReduction="10000"/>
          </a:bodyPr>
          <a:lstStyle/>
          <a:p>
            <a:endParaRPr lang="en-US" dirty="0"/>
          </a:p>
          <a:p>
            <a:r>
              <a:rPr lang="en-US" dirty="0"/>
              <a:t>Deep dive into key areas of the business</a:t>
            </a:r>
          </a:p>
          <a:p>
            <a:pPr lvl="1"/>
            <a:r>
              <a:rPr lang="en-US" dirty="0"/>
              <a:t>Everyday Banking</a:t>
            </a:r>
          </a:p>
          <a:p>
            <a:pPr lvl="1"/>
            <a:r>
              <a:rPr lang="en-US" dirty="0"/>
              <a:t>Investments </a:t>
            </a:r>
          </a:p>
          <a:p>
            <a:pPr lvl="2"/>
            <a:r>
              <a:rPr lang="en-US" dirty="0"/>
              <a:t>Term</a:t>
            </a:r>
          </a:p>
          <a:p>
            <a:pPr lvl="2"/>
            <a:r>
              <a:rPr lang="en-US" dirty="0"/>
              <a:t>Mutual Funds</a:t>
            </a:r>
          </a:p>
          <a:p>
            <a:pPr lvl="2"/>
            <a:r>
              <a:rPr lang="en-US" dirty="0"/>
              <a:t>Financial Planning</a:t>
            </a:r>
          </a:p>
          <a:p>
            <a:pPr lvl="1"/>
            <a:r>
              <a:rPr lang="en-US" dirty="0"/>
              <a:t>Borrowing</a:t>
            </a:r>
          </a:p>
          <a:p>
            <a:pPr lvl="1"/>
            <a:r>
              <a:rPr lang="en-US" dirty="0"/>
              <a:t>Distribution</a:t>
            </a:r>
          </a:p>
          <a:p>
            <a:pPr lvl="1"/>
            <a:r>
              <a:rPr lang="en-US" dirty="0"/>
              <a:t>Brand and Marketing</a:t>
            </a:r>
          </a:p>
          <a:p>
            <a:r>
              <a:rPr lang="en-US" dirty="0"/>
              <a:t>Gather Evidence</a:t>
            </a:r>
          </a:p>
          <a:p>
            <a:pPr lvl="1"/>
            <a:r>
              <a:rPr lang="en-US" dirty="0"/>
              <a:t>Industry</a:t>
            </a:r>
          </a:p>
          <a:p>
            <a:pPr lvl="1"/>
            <a:r>
              <a:rPr lang="en-US" dirty="0"/>
              <a:t>Consumer current and anticipated buying </a:t>
            </a:r>
            <a:r>
              <a:rPr lang="en-US" dirty="0" err="1"/>
              <a:t>behaviours</a:t>
            </a:r>
            <a:endParaRPr lang="en-US" dirty="0"/>
          </a:p>
          <a:p>
            <a:pPr lvl="1"/>
            <a:r>
              <a:rPr lang="en-US" dirty="0"/>
              <a:t>Competitor capabilities and positioning</a:t>
            </a:r>
          </a:p>
          <a:p>
            <a:pPr lvl="1"/>
            <a:r>
              <a:rPr lang="en-US" dirty="0"/>
              <a:t>Coast capabilities and positioning</a:t>
            </a:r>
          </a:p>
          <a:p>
            <a:r>
              <a:rPr lang="en-US" dirty="0"/>
              <a:t>Develop alternatives to address buyer </a:t>
            </a:r>
            <a:r>
              <a:rPr lang="en-US" dirty="0" err="1"/>
              <a:t>behaviours</a:t>
            </a:r>
            <a:endParaRPr lang="en-US" dirty="0"/>
          </a:p>
          <a:p>
            <a:r>
              <a:rPr lang="en-US" dirty="0"/>
              <a:t>Assess alternatives</a:t>
            </a:r>
          </a:p>
          <a:p>
            <a:r>
              <a:rPr lang="en-US" dirty="0"/>
              <a:t>Recommend strategies and tactics</a:t>
            </a:r>
          </a:p>
          <a:p>
            <a:pPr marL="0" indent="0" algn="ctr">
              <a:buNone/>
            </a:pPr>
            <a:r>
              <a:rPr lang="en-US" sz="2400" dirty="0">
                <a:solidFill>
                  <a:srgbClr val="FF0000"/>
                </a:solidFill>
              </a:rPr>
              <a:t>Time Limited Opportunity</a:t>
            </a:r>
          </a:p>
          <a:p>
            <a:pPr lvl="1"/>
            <a:endParaRPr lang="en-US" dirty="0"/>
          </a:p>
        </p:txBody>
      </p:sp>
      <p:sp>
        <p:nvSpPr>
          <p:cNvPr id="4" name="Date Placeholder 3">
            <a:extLst>
              <a:ext uri="{FF2B5EF4-FFF2-40B4-BE49-F238E27FC236}">
                <a16:creationId xmlns:a16="http://schemas.microsoft.com/office/drawing/2014/main" id="{85F289C5-5B20-1849-B4AA-5529AA85A0E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8CC892FE-01AE-FB4E-92DD-5FEB6E65345C}"/>
              </a:ext>
            </a:extLst>
          </p:cNvPr>
          <p:cNvSpPr>
            <a:spLocks noGrp="1"/>
          </p:cNvSpPr>
          <p:nvPr>
            <p:ph type="sldNum" sz="quarter" idx="12"/>
          </p:nvPr>
        </p:nvSpPr>
        <p:spPr/>
        <p:txBody>
          <a:bodyPr/>
          <a:lstStyle/>
          <a:p>
            <a:pPr>
              <a:defRPr/>
            </a:pPr>
            <a:fld id="{CEA8465A-EA94-4FE2-B137-FBCA3708F314}" type="slidenum">
              <a:rPr lang="en-US" smtClean="0"/>
              <a:pPr>
                <a:defRPr/>
              </a:pPr>
              <a:t>31</a:t>
            </a:fld>
            <a:endParaRPr lang="en-US"/>
          </a:p>
        </p:txBody>
      </p:sp>
    </p:spTree>
    <p:extLst>
      <p:ext uri="{BB962C8B-B14F-4D97-AF65-F5344CB8AC3E}">
        <p14:creationId xmlns:p14="http://schemas.microsoft.com/office/powerpoint/2010/main" val="275888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subTitle" idx="1"/>
          </p:nvPr>
        </p:nvSpPr>
        <p:spPr>
          <a:xfrm>
            <a:off x="1231460" y="3276600"/>
            <a:ext cx="7010400" cy="1600200"/>
          </a:xfrm>
        </p:spPr>
        <p:txBody>
          <a:bodyPr>
            <a:normAutofit/>
          </a:bodyPr>
          <a:lstStyle/>
          <a:p>
            <a:pPr algn="ctr" eaLnBrk="1" hangingPunct="1"/>
            <a:endParaRPr lang="en-US" sz="1400" dirty="0"/>
          </a:p>
          <a:p>
            <a:pPr algn="ctr" eaLnBrk="1" hangingPunct="1"/>
            <a:r>
              <a:rPr lang="en-US" sz="1400" dirty="0"/>
              <a:t>Webinar</a:t>
            </a:r>
          </a:p>
          <a:p>
            <a:pPr algn="ctr" eaLnBrk="1" hangingPunct="1"/>
            <a:r>
              <a:rPr lang="en-US" sz="1400" dirty="0"/>
              <a:t>May 8, 2020</a:t>
            </a:r>
          </a:p>
        </p:txBody>
      </p:sp>
      <p:sp>
        <p:nvSpPr>
          <p:cNvPr id="17410" name="Rectangle 6"/>
          <p:cNvSpPr>
            <a:spLocks noGrp="1" noChangeArrowheads="1"/>
          </p:cNvSpPr>
          <p:nvPr>
            <p:ph type="sldNum" sz="quarter" idx="11"/>
          </p:nvPr>
        </p:nvSpPr>
        <p:spPr>
          <a:noFill/>
          <a:ln>
            <a:miter lim="800000"/>
            <a:headEnd/>
            <a:tailEnd/>
          </a:ln>
        </p:spPr>
        <p:txBody>
          <a:bodyPr/>
          <a:lstStyle/>
          <a:p>
            <a:fld id="{039AE265-C8F7-4843-97BA-6A0226AA70CD}" type="slidenum">
              <a:rPr lang="en-US" smtClean="0"/>
              <a:pPr/>
              <a:t>32</a:t>
            </a:fld>
            <a:endParaRPr lang="en-US" dirty="0"/>
          </a:p>
        </p:txBody>
      </p:sp>
      <p:sp>
        <p:nvSpPr>
          <p:cNvPr id="17413" name="Text Box 5"/>
          <p:cNvSpPr txBox="1">
            <a:spLocks noChangeArrowheads="1"/>
          </p:cNvSpPr>
          <p:nvPr/>
        </p:nvSpPr>
        <p:spPr bwMode="auto">
          <a:xfrm>
            <a:off x="533400" y="4648200"/>
            <a:ext cx="3266640" cy="1415772"/>
          </a:xfrm>
          <a:prstGeom prst="rect">
            <a:avLst/>
          </a:prstGeom>
          <a:noFill/>
          <a:ln w="9525">
            <a:noFill/>
            <a:miter lim="800000"/>
            <a:headEnd/>
            <a:tailEnd/>
          </a:ln>
        </p:spPr>
        <p:txBody>
          <a:bodyPr wrap="none">
            <a:spAutoFit/>
          </a:bodyPr>
          <a:lstStyle/>
          <a:p>
            <a:pPr eaLnBrk="0" hangingPunct="0"/>
            <a:r>
              <a:rPr lang="en-US" sz="1400" b="1" dirty="0">
                <a:solidFill>
                  <a:srgbClr val="7F7F7F"/>
                </a:solidFill>
              </a:rPr>
              <a:t>McVay and Associates Limited</a:t>
            </a:r>
          </a:p>
          <a:p>
            <a:pPr eaLnBrk="0" hangingPunct="0"/>
            <a:r>
              <a:rPr lang="en-US" dirty="0">
                <a:solidFill>
                  <a:srgbClr val="7F7F7F"/>
                </a:solidFill>
              </a:rPr>
              <a:t>53 Parkinson Road</a:t>
            </a:r>
          </a:p>
          <a:p>
            <a:pPr eaLnBrk="0" hangingPunct="0"/>
            <a:r>
              <a:rPr lang="en-US" dirty="0">
                <a:solidFill>
                  <a:srgbClr val="7F7F7F"/>
                </a:solidFill>
              </a:rPr>
              <a:t>Markham, Ontario</a:t>
            </a:r>
          </a:p>
          <a:p>
            <a:pPr eaLnBrk="0" hangingPunct="0"/>
            <a:r>
              <a:rPr lang="en-US" dirty="0">
                <a:solidFill>
                  <a:srgbClr val="7F7F7F"/>
                </a:solidFill>
              </a:rPr>
              <a:t>L3P 4G6</a:t>
            </a:r>
          </a:p>
          <a:p>
            <a:pPr eaLnBrk="0" hangingPunct="0"/>
            <a:r>
              <a:rPr lang="en-US" dirty="0">
                <a:solidFill>
                  <a:srgbClr val="7F7F7F"/>
                </a:solidFill>
              </a:rPr>
              <a:t>(416) 575-5580</a:t>
            </a:r>
          </a:p>
          <a:p>
            <a:pPr eaLnBrk="0" hangingPunct="0"/>
            <a:r>
              <a:rPr lang="en-US" dirty="0">
                <a:solidFill>
                  <a:srgbClr val="7F7F7F"/>
                </a:solidFill>
              </a:rPr>
              <a:t>Fax: (647) 933-0899</a:t>
            </a:r>
          </a:p>
          <a:p>
            <a:pPr eaLnBrk="0" hangingPunct="0"/>
            <a:r>
              <a:rPr lang="en-US" dirty="0">
                <a:solidFill>
                  <a:srgbClr val="7F7F7F"/>
                </a:solidFill>
              </a:rPr>
              <a:t>david.mcvay@mcvayandassociates.com</a:t>
            </a:r>
          </a:p>
        </p:txBody>
      </p:sp>
      <p:sp>
        <p:nvSpPr>
          <p:cNvPr id="5" name="Title 4">
            <a:extLst>
              <a:ext uri="{FF2B5EF4-FFF2-40B4-BE49-F238E27FC236}">
                <a16:creationId xmlns:a16="http://schemas.microsoft.com/office/drawing/2014/main" id="{A2662579-A5F4-8C40-8609-9B96398DA49D}"/>
              </a:ext>
            </a:extLst>
          </p:cNvPr>
          <p:cNvSpPr>
            <a:spLocks noGrp="1"/>
          </p:cNvSpPr>
          <p:nvPr>
            <p:ph type="ctrTitle"/>
          </p:nvPr>
        </p:nvSpPr>
        <p:spPr/>
        <p:txBody>
          <a:bodyPr/>
          <a:lstStyle/>
          <a:p>
            <a:pPr algn="ctr"/>
            <a:r>
              <a:rPr lang="en-US" b="1" dirty="0"/>
              <a:t>Opportunities in Times of Crisis</a:t>
            </a:r>
            <a:endParaRPr lang="en-US" dirty="0"/>
          </a:p>
        </p:txBody>
      </p:sp>
      <p:sp>
        <p:nvSpPr>
          <p:cNvPr id="6" name="Rectangle 5">
            <a:extLst>
              <a:ext uri="{FF2B5EF4-FFF2-40B4-BE49-F238E27FC236}">
                <a16:creationId xmlns:a16="http://schemas.microsoft.com/office/drawing/2014/main" id="{6017DB0D-80EB-C741-B36F-FE6B73544BF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06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136B-BBD3-4F43-A399-219843AA3DF6}"/>
              </a:ext>
            </a:extLst>
          </p:cNvPr>
          <p:cNvSpPr>
            <a:spLocks noGrp="1"/>
          </p:cNvSpPr>
          <p:nvPr>
            <p:ph type="ctrTitle"/>
          </p:nvPr>
        </p:nvSpPr>
        <p:spPr/>
        <p:txBody>
          <a:bodyPr/>
          <a:lstStyle/>
          <a:p>
            <a:pPr algn="ctr"/>
            <a:r>
              <a:rPr lang="en-US" dirty="0"/>
              <a:t>Discontinuity = Opportunity</a:t>
            </a:r>
          </a:p>
        </p:txBody>
      </p:sp>
      <p:sp>
        <p:nvSpPr>
          <p:cNvPr id="4" name="Date Placeholder 3">
            <a:extLst>
              <a:ext uri="{FF2B5EF4-FFF2-40B4-BE49-F238E27FC236}">
                <a16:creationId xmlns:a16="http://schemas.microsoft.com/office/drawing/2014/main" id="{BA978D90-8E50-4E44-B8E6-8ECE19A24421}"/>
              </a:ext>
            </a:extLst>
          </p:cNvPr>
          <p:cNvSpPr>
            <a:spLocks noGrp="1"/>
          </p:cNvSpPr>
          <p:nvPr>
            <p:ph type="dt" sz="half" idx="10"/>
          </p:nvPr>
        </p:nvSpPr>
        <p:spPr/>
        <p:txBody>
          <a:bodyPr/>
          <a:lstStyle/>
          <a:p>
            <a:fld id="{04AF466F-BDA4-4F18-9C7B-FF0A9A1B0E80}" type="datetime1">
              <a:rPr lang="en-US" smtClean="0"/>
              <a:pPr/>
              <a:t>5/7/20</a:t>
            </a:fld>
            <a:endParaRPr lang="en-US"/>
          </a:p>
        </p:txBody>
      </p:sp>
      <p:sp>
        <p:nvSpPr>
          <p:cNvPr id="5" name="Slide Number Placeholder 4">
            <a:extLst>
              <a:ext uri="{FF2B5EF4-FFF2-40B4-BE49-F238E27FC236}">
                <a16:creationId xmlns:a16="http://schemas.microsoft.com/office/drawing/2014/main" id="{BBA21B44-C79D-FA4A-9A27-040C27ABB4C1}"/>
              </a:ext>
            </a:extLst>
          </p:cNvPr>
          <p:cNvSpPr>
            <a:spLocks noGrp="1"/>
          </p:cNvSpPr>
          <p:nvPr>
            <p:ph type="sldNum" sz="quarter" idx="11"/>
          </p:nvPr>
        </p:nvSpPr>
        <p:spPr/>
        <p:txBody>
          <a:bodyPr/>
          <a:lstStyle/>
          <a:p>
            <a:pPr>
              <a:defRPr/>
            </a:pPr>
            <a:fld id="{34BE1BD3-4EA6-4ED7-9B35-9BC6BDCE4CD3}" type="slidenum">
              <a:rPr lang="en-US" smtClean="0"/>
              <a:pPr>
                <a:defRPr/>
              </a:pPr>
              <a:t>4</a:t>
            </a:fld>
            <a:endParaRPr lang="en-US"/>
          </a:p>
        </p:txBody>
      </p:sp>
    </p:spTree>
    <p:extLst>
      <p:ext uri="{BB962C8B-B14F-4D97-AF65-F5344CB8AC3E}">
        <p14:creationId xmlns:p14="http://schemas.microsoft.com/office/powerpoint/2010/main" val="236187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8B23C3-7458-F343-9D32-171F12F75AFA}"/>
              </a:ext>
            </a:extLst>
          </p:cNvPr>
          <p:cNvSpPr>
            <a:spLocks noGrp="1"/>
          </p:cNvSpPr>
          <p:nvPr>
            <p:ph type="ctrTitle"/>
          </p:nvPr>
        </p:nvSpPr>
        <p:spPr>
          <a:xfrm>
            <a:off x="676922" y="2743200"/>
            <a:ext cx="7772400" cy="990601"/>
          </a:xfrm>
        </p:spPr>
        <p:txBody>
          <a:bodyPr/>
          <a:lstStyle/>
          <a:p>
            <a:pPr algn="ctr"/>
            <a:r>
              <a:rPr lang="en-US" dirty="0"/>
              <a:t>How will the crisis change consumers of financial services?</a:t>
            </a:r>
          </a:p>
        </p:txBody>
      </p:sp>
      <p:sp>
        <p:nvSpPr>
          <p:cNvPr id="4" name="Date Placeholder 3">
            <a:extLst>
              <a:ext uri="{FF2B5EF4-FFF2-40B4-BE49-F238E27FC236}">
                <a16:creationId xmlns:a16="http://schemas.microsoft.com/office/drawing/2014/main" id="{3AFA51AA-BE0A-E744-B6E7-D49875CC0B8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1C0173B5-EDCA-8742-81F6-E9369BEFF97F}"/>
              </a:ext>
            </a:extLst>
          </p:cNvPr>
          <p:cNvSpPr>
            <a:spLocks noGrp="1"/>
          </p:cNvSpPr>
          <p:nvPr>
            <p:ph type="sldNum" sz="quarter" idx="11"/>
          </p:nvPr>
        </p:nvSpPr>
        <p:spPr/>
        <p:txBody>
          <a:bodyPr/>
          <a:lstStyle/>
          <a:p>
            <a:pPr>
              <a:defRPr/>
            </a:pPr>
            <a:fld id="{CEA8465A-EA94-4FE2-B137-FBCA3708F314}" type="slidenum">
              <a:rPr lang="en-US" smtClean="0"/>
              <a:pPr>
                <a:defRPr/>
              </a:pPr>
              <a:t>5</a:t>
            </a:fld>
            <a:endParaRPr lang="en-US"/>
          </a:p>
        </p:txBody>
      </p:sp>
    </p:spTree>
    <p:extLst>
      <p:ext uri="{BB962C8B-B14F-4D97-AF65-F5344CB8AC3E}">
        <p14:creationId xmlns:p14="http://schemas.microsoft.com/office/powerpoint/2010/main" val="105680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6977B9-643C-E74D-BDC6-CEB94B1DDFE4}"/>
              </a:ext>
            </a:extLst>
          </p:cNvPr>
          <p:cNvSpPr>
            <a:spLocks noGrp="1"/>
          </p:cNvSpPr>
          <p:nvPr>
            <p:ph type="ctrTitle"/>
          </p:nvPr>
        </p:nvSpPr>
        <p:spPr/>
        <p:txBody>
          <a:bodyPr/>
          <a:lstStyle/>
          <a:p>
            <a:pPr algn="ctr"/>
            <a:r>
              <a:rPr lang="en-US" dirty="0"/>
              <a:t>Build Your Brand</a:t>
            </a:r>
          </a:p>
        </p:txBody>
      </p:sp>
      <p:sp>
        <p:nvSpPr>
          <p:cNvPr id="4" name="Date Placeholder 3">
            <a:extLst>
              <a:ext uri="{FF2B5EF4-FFF2-40B4-BE49-F238E27FC236}">
                <a16:creationId xmlns:a16="http://schemas.microsoft.com/office/drawing/2014/main" id="{2415803F-7375-B04A-A379-07FFDAFB4226}"/>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411E12BA-BDB1-E14F-8B03-4AA761F3476C}"/>
              </a:ext>
            </a:extLst>
          </p:cNvPr>
          <p:cNvSpPr>
            <a:spLocks noGrp="1"/>
          </p:cNvSpPr>
          <p:nvPr>
            <p:ph type="sldNum" sz="quarter" idx="11"/>
          </p:nvPr>
        </p:nvSpPr>
        <p:spPr/>
        <p:txBody>
          <a:bodyPr/>
          <a:lstStyle/>
          <a:p>
            <a:pPr>
              <a:defRPr/>
            </a:pPr>
            <a:fld id="{CEA8465A-EA94-4FE2-B137-FBCA3708F314}" type="slidenum">
              <a:rPr lang="en-US" smtClean="0"/>
              <a:pPr>
                <a:defRPr/>
              </a:pPr>
              <a:t>6</a:t>
            </a:fld>
            <a:endParaRPr lang="en-US"/>
          </a:p>
        </p:txBody>
      </p:sp>
    </p:spTree>
    <p:extLst>
      <p:ext uri="{BB962C8B-B14F-4D97-AF65-F5344CB8AC3E}">
        <p14:creationId xmlns:p14="http://schemas.microsoft.com/office/powerpoint/2010/main" val="271484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EF0C-07C4-1C43-A022-57C577433D05}"/>
              </a:ext>
            </a:extLst>
          </p:cNvPr>
          <p:cNvSpPr>
            <a:spLocks noGrp="1"/>
          </p:cNvSpPr>
          <p:nvPr>
            <p:ph type="title"/>
          </p:nvPr>
        </p:nvSpPr>
        <p:spPr/>
        <p:txBody>
          <a:bodyPr/>
          <a:lstStyle/>
          <a:p>
            <a:r>
              <a:rPr lang="en-US" dirty="0"/>
              <a:t>Key Customer Issues / Response</a:t>
            </a:r>
          </a:p>
        </p:txBody>
      </p:sp>
      <p:sp>
        <p:nvSpPr>
          <p:cNvPr id="4" name="Date Placeholder 3">
            <a:extLst>
              <a:ext uri="{FF2B5EF4-FFF2-40B4-BE49-F238E27FC236}">
                <a16:creationId xmlns:a16="http://schemas.microsoft.com/office/drawing/2014/main" id="{CCE7E7FE-E478-204C-BB49-996E69499CFA}"/>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819CB18-8CDE-D544-8103-CF5F4E562EFA}"/>
              </a:ext>
            </a:extLst>
          </p:cNvPr>
          <p:cNvSpPr>
            <a:spLocks noGrp="1"/>
          </p:cNvSpPr>
          <p:nvPr>
            <p:ph type="sldNum" sz="quarter" idx="12"/>
          </p:nvPr>
        </p:nvSpPr>
        <p:spPr/>
        <p:txBody>
          <a:bodyPr/>
          <a:lstStyle/>
          <a:p>
            <a:pPr>
              <a:defRPr/>
            </a:pPr>
            <a:fld id="{CEA8465A-EA94-4FE2-B137-FBCA3708F314}" type="slidenum">
              <a:rPr lang="en-US" smtClean="0"/>
              <a:pPr>
                <a:defRPr/>
              </a:pPr>
              <a:t>7</a:t>
            </a:fld>
            <a:endParaRPr lang="en-US"/>
          </a:p>
        </p:txBody>
      </p:sp>
      <p:graphicFrame>
        <p:nvGraphicFramePr>
          <p:cNvPr id="9" name="Content Placeholder 8">
            <a:extLst>
              <a:ext uri="{FF2B5EF4-FFF2-40B4-BE49-F238E27FC236}">
                <a16:creationId xmlns:a16="http://schemas.microsoft.com/office/drawing/2014/main" id="{C6CB6BEE-BD22-5140-A793-1192BA8D7223}"/>
              </a:ext>
            </a:extLst>
          </p:cNvPr>
          <p:cNvGraphicFramePr>
            <a:graphicFrameLocks noGrp="1"/>
          </p:cNvGraphicFramePr>
          <p:nvPr>
            <p:ph idx="1"/>
            <p:extLst>
              <p:ext uri="{D42A27DB-BD31-4B8C-83A1-F6EECF244321}">
                <p14:modId xmlns:p14="http://schemas.microsoft.com/office/powerpoint/2010/main" val="30946134"/>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254587040"/>
                    </a:ext>
                  </a:extLst>
                </a:gridCol>
                <a:gridCol w="2514600">
                  <a:extLst>
                    <a:ext uri="{9D8B030D-6E8A-4147-A177-3AD203B41FA5}">
                      <a16:colId xmlns:a16="http://schemas.microsoft.com/office/drawing/2014/main" val="3144333704"/>
                    </a:ext>
                  </a:extLst>
                </a:gridCol>
                <a:gridCol w="3810000">
                  <a:extLst>
                    <a:ext uri="{9D8B030D-6E8A-4147-A177-3AD203B41FA5}">
                      <a16:colId xmlns:a16="http://schemas.microsoft.com/office/drawing/2014/main" val="920356102"/>
                    </a:ext>
                  </a:extLst>
                </a:gridCol>
              </a:tblGrid>
              <a:tr h="370840">
                <a:tc>
                  <a:txBody>
                    <a:bodyPr/>
                    <a:lstStyle/>
                    <a:p>
                      <a:r>
                        <a:rPr lang="en-US" dirty="0"/>
                        <a:t>Customer Issue</a:t>
                      </a:r>
                    </a:p>
                  </a:txBody>
                  <a:tcPr/>
                </a:tc>
                <a:tc>
                  <a:txBody>
                    <a:bodyPr/>
                    <a:lstStyle/>
                    <a:p>
                      <a:r>
                        <a:rPr lang="en-US" dirty="0"/>
                        <a:t>Industry Response</a:t>
                      </a:r>
                    </a:p>
                  </a:txBody>
                  <a:tcPr/>
                </a:tc>
                <a:tc>
                  <a:txBody>
                    <a:bodyPr/>
                    <a:lstStyle/>
                    <a:p>
                      <a:r>
                        <a:rPr lang="en-US" dirty="0"/>
                        <a:t>Going Further</a:t>
                      </a:r>
                    </a:p>
                  </a:txBody>
                  <a:tcPr/>
                </a:tc>
                <a:extLst>
                  <a:ext uri="{0D108BD9-81ED-4DB2-BD59-A6C34878D82A}">
                    <a16:rowId xmlns:a16="http://schemas.microsoft.com/office/drawing/2014/main" val="4153916413"/>
                  </a:ext>
                </a:extLst>
              </a:tr>
              <a:tr h="370840">
                <a:tc>
                  <a:txBody>
                    <a:bodyPr/>
                    <a:lstStyle/>
                    <a:p>
                      <a:r>
                        <a:rPr lang="en-US" dirty="0"/>
                        <a:t>Reduced personal cash flow</a:t>
                      </a:r>
                    </a:p>
                  </a:txBody>
                  <a:tcPr/>
                </a:tc>
                <a:tc>
                  <a:txBody>
                    <a:bodyPr/>
                    <a:lstStyle/>
                    <a:p>
                      <a:pPr marL="171450" indent="-171450">
                        <a:buFont typeface="Arial" panose="020B0604020202020204" pitchFamily="34" charset="0"/>
                        <a:buChar char="•"/>
                      </a:pPr>
                      <a:r>
                        <a:rPr lang="en-US" sz="1200" dirty="0"/>
                        <a:t>Mortgage, loan and  credit card payment deferrals</a:t>
                      </a:r>
                    </a:p>
                    <a:p>
                      <a:pPr marL="171450" indent="-171450">
                        <a:buFont typeface="Arial" panose="020B0604020202020204" pitchFamily="34" charset="0"/>
                        <a:buChar char="•"/>
                      </a:pPr>
                      <a:r>
                        <a:rPr lang="en-US" sz="1200" dirty="0"/>
                        <a:t>10.9% rate on ”selected credit card customers” – those needing deferrals / in credit distress</a:t>
                      </a:r>
                    </a:p>
                    <a:p>
                      <a:pPr marL="171450" indent="-171450">
                        <a:buFont typeface="Arial" panose="020B0604020202020204" pitchFamily="34" charset="0"/>
                        <a:buChar char="•"/>
                      </a:pPr>
                      <a:endParaRPr lang="en-US" sz="1200" dirty="0"/>
                    </a:p>
                  </a:txBody>
                  <a:tcPr/>
                </a:tc>
                <a:tc>
                  <a:txBody>
                    <a:bodyPr/>
                    <a:lstStyle/>
                    <a:p>
                      <a:pPr marL="171450" indent="-171450">
                        <a:buFont typeface="Arial" panose="020B0604020202020204" pitchFamily="34" charset="0"/>
                        <a:buChar char="•"/>
                      </a:pPr>
                      <a:r>
                        <a:rPr lang="en-US" sz="1200" dirty="0"/>
                        <a:t>National Bank – no additional interest on deferred payments</a:t>
                      </a:r>
                    </a:p>
                    <a:p>
                      <a:pPr marL="171450" indent="-171450">
                        <a:buFont typeface="Arial" panose="020B0604020202020204" pitchFamily="34" charset="0"/>
                        <a:buChar char="•"/>
                      </a:pPr>
                      <a:r>
                        <a:rPr lang="en-US" sz="1200" dirty="0" err="1"/>
                        <a:t>Vancity</a:t>
                      </a:r>
                      <a:r>
                        <a:rPr lang="en-US" sz="1200" dirty="0"/>
                        <a:t> – cutting interest on Enviro card to 0% and deferring payments for up to 6 months</a:t>
                      </a:r>
                    </a:p>
                    <a:p>
                      <a:pPr marL="171450" indent="-171450">
                        <a:buFont typeface="Arial" panose="020B0604020202020204" pitchFamily="34" charset="0"/>
                        <a:buChar char="•"/>
                      </a:pPr>
                      <a:r>
                        <a:rPr lang="en-US" sz="1200" dirty="0"/>
                        <a:t>CIBC Pace It installment card – pay off balances over up to 24 months at 7.99%.  Rebate of 1.5% installment fee.</a:t>
                      </a:r>
                    </a:p>
                    <a:p>
                      <a:pPr marL="171450" indent="-171450">
                        <a:buFont typeface="Arial" panose="020B0604020202020204" pitchFamily="34" charset="0"/>
                        <a:buChar char="•"/>
                      </a:pPr>
                      <a:r>
                        <a:rPr lang="en-US" sz="1200" dirty="0"/>
                        <a:t>200 RBC lenders to help with workout plans</a:t>
                      </a:r>
                    </a:p>
                    <a:p>
                      <a:pPr marL="171450" indent="-171450">
                        <a:buFont typeface="Arial" panose="020B0604020202020204" pitchFamily="34" charset="0"/>
                        <a:buChar char="•"/>
                      </a:pPr>
                      <a:endParaRPr lang="en-US" sz="1200" dirty="0"/>
                    </a:p>
                  </a:txBody>
                  <a:tcPr/>
                </a:tc>
                <a:extLst>
                  <a:ext uri="{0D108BD9-81ED-4DB2-BD59-A6C34878D82A}">
                    <a16:rowId xmlns:a16="http://schemas.microsoft.com/office/drawing/2014/main" val="1717161531"/>
                  </a:ext>
                </a:extLst>
              </a:tr>
              <a:tr h="370840">
                <a:tc>
                  <a:txBody>
                    <a:bodyPr/>
                    <a:lstStyle/>
                    <a:p>
                      <a:r>
                        <a:rPr lang="en-US" dirty="0"/>
                        <a:t>Reduced business cash flow</a:t>
                      </a:r>
                    </a:p>
                  </a:txBody>
                  <a:tcPr/>
                </a:tc>
                <a:tc>
                  <a:txBody>
                    <a:bodyPr/>
                    <a:lstStyle/>
                    <a:p>
                      <a:pPr marL="285750" indent="-285750">
                        <a:buFont typeface="Arial" panose="020B0604020202020204" pitchFamily="34" charset="0"/>
                        <a:buChar char="•"/>
                      </a:pPr>
                      <a:r>
                        <a:rPr lang="en-US" sz="1200" dirty="0"/>
                        <a:t>40,000 Canada Emergency Business Account government guaranteed business loan</a:t>
                      </a:r>
                    </a:p>
                  </a:txBody>
                  <a:tcPr/>
                </a:tc>
                <a:tc>
                  <a:txBody>
                    <a:bodyPr/>
                    <a:lstStyle/>
                    <a:p>
                      <a:pPr marL="171450" indent="-171450">
                        <a:buFont typeface="Arial" panose="020B0604020202020204" pitchFamily="34" charset="0"/>
                        <a:buChar char="•"/>
                      </a:pPr>
                      <a:r>
                        <a:rPr lang="en-US" sz="1200" dirty="0" err="1"/>
                        <a:t>Vancity</a:t>
                      </a:r>
                      <a:r>
                        <a:rPr lang="en-US" sz="1200" dirty="0"/>
                        <a:t> Unity bridge loan - $10K, no principal or interest repayments for 6 months</a:t>
                      </a:r>
                    </a:p>
                    <a:p>
                      <a:pPr marL="171450" indent="-171450">
                        <a:buFont typeface="Arial" panose="020B0604020202020204" pitchFamily="34" charset="0"/>
                        <a:buChar char="•"/>
                      </a:pPr>
                      <a:r>
                        <a:rPr lang="en-US" sz="1200" dirty="0" err="1"/>
                        <a:t>Vancity</a:t>
                      </a:r>
                      <a:r>
                        <a:rPr lang="en-US" sz="1200" dirty="0"/>
                        <a:t> Unity Pivot Loan up to $150K</a:t>
                      </a:r>
                    </a:p>
                    <a:p>
                      <a:pPr marL="171450" indent="-171450">
                        <a:buFont typeface="Arial" panose="020B0604020202020204" pitchFamily="34" charset="0"/>
                        <a:buChar char="•"/>
                      </a:pPr>
                      <a:r>
                        <a:rPr lang="en-US" sz="1200" dirty="0"/>
                        <a:t>BMO proactive increases to operating lines of credit</a:t>
                      </a:r>
                    </a:p>
                  </a:txBody>
                  <a:tcPr/>
                </a:tc>
                <a:extLst>
                  <a:ext uri="{0D108BD9-81ED-4DB2-BD59-A6C34878D82A}">
                    <a16:rowId xmlns:a16="http://schemas.microsoft.com/office/drawing/2014/main" val="702012936"/>
                  </a:ext>
                </a:extLst>
              </a:tr>
              <a:tr h="370840">
                <a:tc>
                  <a:txBody>
                    <a:bodyPr/>
                    <a:lstStyle/>
                    <a:p>
                      <a:r>
                        <a:rPr lang="en-US" dirty="0"/>
                        <a:t>Everyday Banking Access</a:t>
                      </a:r>
                    </a:p>
                  </a:txBody>
                  <a:tcPr/>
                </a:tc>
                <a:tc>
                  <a:txBody>
                    <a:bodyPr/>
                    <a:lstStyle/>
                    <a:p>
                      <a:pPr marL="171450" indent="-171450">
                        <a:buFont typeface="Arial" panose="020B0604020202020204" pitchFamily="34" charset="0"/>
                        <a:buChar char="•"/>
                      </a:pPr>
                      <a:r>
                        <a:rPr lang="en-US" sz="1200" dirty="0"/>
                        <a:t>Reduced number of branches / hours</a:t>
                      </a:r>
                    </a:p>
                    <a:p>
                      <a:pPr marL="171450" indent="-171450">
                        <a:buFont typeface="Arial" panose="020B0604020202020204" pitchFamily="34" charset="0"/>
                        <a:buChar char="•"/>
                      </a:pPr>
                      <a:r>
                        <a:rPr lang="en-US" sz="1200" dirty="0"/>
                        <a:t>Increased tap limit to $250</a:t>
                      </a:r>
                    </a:p>
                    <a:p>
                      <a:pPr marL="171450" indent="-171450">
                        <a:buFont typeface="Arial" panose="020B0604020202020204" pitchFamily="34" charset="0"/>
                        <a:buChar char="•"/>
                      </a:pPr>
                      <a:r>
                        <a:rPr lang="en-US" sz="1200" dirty="0"/>
                        <a:t>Promote online banking </a:t>
                      </a:r>
                    </a:p>
                    <a:p>
                      <a:pPr marL="171450" indent="-171450">
                        <a:buFont typeface="Arial" panose="020B0604020202020204" pitchFamily="34" charset="0"/>
                        <a:buChar char="•"/>
                      </a:pPr>
                      <a:r>
                        <a:rPr lang="en-US" sz="1200" dirty="0"/>
                        <a:t>Waiver of selected fees – e-transfers</a:t>
                      </a:r>
                    </a:p>
                  </a:txBody>
                  <a:tcPr/>
                </a:tc>
                <a:tc>
                  <a:txBody>
                    <a:bodyPr/>
                    <a:lstStyle/>
                    <a:p>
                      <a:pPr marL="171450" indent="-171450">
                        <a:buFont typeface="Arial" panose="020B0604020202020204" pitchFamily="34" charset="0"/>
                        <a:buChar char="•"/>
                      </a:pPr>
                      <a:r>
                        <a:rPr lang="en-US" sz="1200" dirty="0"/>
                        <a:t>Conexus Credit Union telephone wait times under 25 seconds</a:t>
                      </a:r>
                    </a:p>
                    <a:p>
                      <a:pPr marL="171450" indent="-171450">
                        <a:buFont typeface="Arial" panose="020B0604020202020204" pitchFamily="34" charset="0"/>
                        <a:buChar char="•"/>
                      </a:pPr>
                      <a:r>
                        <a:rPr lang="en-US" sz="1200" dirty="0"/>
                        <a:t>PEI Credit Union series of videos about how to undertake online banking transactions</a:t>
                      </a:r>
                    </a:p>
                    <a:p>
                      <a:pPr marL="171450" indent="-171450">
                        <a:buFont typeface="Arial" panose="020B0604020202020204" pitchFamily="34" charset="0"/>
                        <a:buChar char="•"/>
                      </a:pPr>
                      <a:r>
                        <a:rPr lang="en-US" sz="1200" dirty="0"/>
                        <a:t>Increased media advertising – TDCT, CIBC</a:t>
                      </a:r>
                    </a:p>
                    <a:p>
                      <a:pPr marL="171450" indent="-171450">
                        <a:buFont typeface="Arial" panose="020B0604020202020204" pitchFamily="34" charset="0"/>
                        <a:buChar char="•"/>
                      </a:pPr>
                      <a:r>
                        <a:rPr lang="en-US" sz="1200" dirty="0"/>
                        <a:t>Increased social media advertising</a:t>
                      </a:r>
                    </a:p>
                  </a:txBody>
                  <a:tcPr/>
                </a:tc>
                <a:extLst>
                  <a:ext uri="{0D108BD9-81ED-4DB2-BD59-A6C34878D82A}">
                    <a16:rowId xmlns:a16="http://schemas.microsoft.com/office/drawing/2014/main" val="1630025765"/>
                  </a:ext>
                </a:extLst>
              </a:tr>
            </a:tbl>
          </a:graphicData>
        </a:graphic>
      </p:graphicFrame>
    </p:spTree>
    <p:extLst>
      <p:ext uri="{BB962C8B-B14F-4D97-AF65-F5344CB8AC3E}">
        <p14:creationId xmlns:p14="http://schemas.microsoft.com/office/powerpoint/2010/main" val="222786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EF0C-07C4-1C43-A022-57C577433D05}"/>
              </a:ext>
            </a:extLst>
          </p:cNvPr>
          <p:cNvSpPr>
            <a:spLocks noGrp="1"/>
          </p:cNvSpPr>
          <p:nvPr>
            <p:ph type="title"/>
          </p:nvPr>
        </p:nvSpPr>
        <p:spPr/>
        <p:txBody>
          <a:bodyPr/>
          <a:lstStyle/>
          <a:p>
            <a:r>
              <a:rPr lang="en-US" dirty="0"/>
              <a:t>Key Customer Issues / Response</a:t>
            </a:r>
          </a:p>
        </p:txBody>
      </p:sp>
      <p:sp>
        <p:nvSpPr>
          <p:cNvPr id="4" name="Date Placeholder 3">
            <a:extLst>
              <a:ext uri="{FF2B5EF4-FFF2-40B4-BE49-F238E27FC236}">
                <a16:creationId xmlns:a16="http://schemas.microsoft.com/office/drawing/2014/main" id="{CCE7E7FE-E478-204C-BB49-996E69499CFA}"/>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F819CB18-8CDE-D544-8103-CF5F4E562EFA}"/>
              </a:ext>
            </a:extLst>
          </p:cNvPr>
          <p:cNvSpPr>
            <a:spLocks noGrp="1"/>
          </p:cNvSpPr>
          <p:nvPr>
            <p:ph type="sldNum" sz="quarter" idx="12"/>
          </p:nvPr>
        </p:nvSpPr>
        <p:spPr/>
        <p:txBody>
          <a:bodyPr/>
          <a:lstStyle/>
          <a:p>
            <a:pPr>
              <a:defRPr/>
            </a:pPr>
            <a:fld id="{CEA8465A-EA94-4FE2-B137-FBCA3708F314}" type="slidenum">
              <a:rPr lang="en-US" smtClean="0"/>
              <a:pPr>
                <a:defRPr/>
              </a:pPr>
              <a:t>8</a:t>
            </a:fld>
            <a:endParaRPr lang="en-US"/>
          </a:p>
        </p:txBody>
      </p:sp>
      <p:graphicFrame>
        <p:nvGraphicFramePr>
          <p:cNvPr id="9" name="Content Placeholder 8">
            <a:extLst>
              <a:ext uri="{FF2B5EF4-FFF2-40B4-BE49-F238E27FC236}">
                <a16:creationId xmlns:a16="http://schemas.microsoft.com/office/drawing/2014/main" id="{C6CB6BEE-BD22-5140-A793-1192BA8D7223}"/>
              </a:ext>
            </a:extLst>
          </p:cNvPr>
          <p:cNvGraphicFramePr>
            <a:graphicFrameLocks noGrp="1"/>
          </p:cNvGraphicFramePr>
          <p:nvPr>
            <p:ph idx="1"/>
            <p:extLst>
              <p:ext uri="{D42A27DB-BD31-4B8C-83A1-F6EECF244321}">
                <p14:modId xmlns:p14="http://schemas.microsoft.com/office/powerpoint/2010/main" val="347180222"/>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254587040"/>
                    </a:ext>
                  </a:extLst>
                </a:gridCol>
                <a:gridCol w="1600200">
                  <a:extLst>
                    <a:ext uri="{9D8B030D-6E8A-4147-A177-3AD203B41FA5}">
                      <a16:colId xmlns:a16="http://schemas.microsoft.com/office/drawing/2014/main" val="3144333704"/>
                    </a:ext>
                  </a:extLst>
                </a:gridCol>
                <a:gridCol w="4724400">
                  <a:extLst>
                    <a:ext uri="{9D8B030D-6E8A-4147-A177-3AD203B41FA5}">
                      <a16:colId xmlns:a16="http://schemas.microsoft.com/office/drawing/2014/main" val="920356102"/>
                    </a:ext>
                  </a:extLst>
                </a:gridCol>
              </a:tblGrid>
              <a:tr h="370840">
                <a:tc>
                  <a:txBody>
                    <a:bodyPr/>
                    <a:lstStyle/>
                    <a:p>
                      <a:r>
                        <a:rPr lang="en-US" dirty="0"/>
                        <a:t>Customer Issue</a:t>
                      </a:r>
                    </a:p>
                  </a:txBody>
                  <a:tcPr/>
                </a:tc>
                <a:tc>
                  <a:txBody>
                    <a:bodyPr/>
                    <a:lstStyle/>
                    <a:p>
                      <a:r>
                        <a:rPr lang="en-US" dirty="0"/>
                        <a:t>Industry Response</a:t>
                      </a:r>
                    </a:p>
                  </a:txBody>
                  <a:tcPr/>
                </a:tc>
                <a:tc>
                  <a:txBody>
                    <a:bodyPr/>
                    <a:lstStyle/>
                    <a:p>
                      <a:r>
                        <a:rPr lang="en-US" dirty="0"/>
                        <a:t>Going Further</a:t>
                      </a:r>
                    </a:p>
                  </a:txBody>
                  <a:tcPr/>
                </a:tc>
                <a:extLst>
                  <a:ext uri="{0D108BD9-81ED-4DB2-BD59-A6C34878D82A}">
                    <a16:rowId xmlns:a16="http://schemas.microsoft.com/office/drawing/2014/main" val="4153916413"/>
                  </a:ext>
                </a:extLst>
              </a:tr>
              <a:tr h="370840">
                <a:tc>
                  <a:txBody>
                    <a:bodyPr/>
                    <a:lstStyle/>
                    <a:p>
                      <a:r>
                        <a:rPr lang="en-US" dirty="0"/>
                        <a:t>Return on savings and investments following stock market decline</a:t>
                      </a:r>
                    </a:p>
                  </a:txBody>
                  <a:tcPr/>
                </a:tc>
                <a:tc>
                  <a:txBody>
                    <a:bodyPr/>
                    <a:lstStyle/>
                    <a:p>
                      <a:pPr marL="171450" indent="-171450">
                        <a:buFont typeface="Arial" panose="020B0604020202020204" pitchFamily="34" charset="0"/>
                        <a:buChar char="•"/>
                      </a:pPr>
                      <a:r>
                        <a:rPr lang="en-US" sz="1200" dirty="0"/>
                        <a:t>“High” rate savings account rates near zero</a:t>
                      </a:r>
                    </a:p>
                    <a:p>
                      <a:pPr marL="171450" indent="-171450">
                        <a:buFont typeface="Arial" panose="020B0604020202020204" pitchFamily="34" charset="0"/>
                        <a:buChar char="•"/>
                      </a:pPr>
                      <a:r>
                        <a:rPr lang="en-US" sz="1200" dirty="0"/>
                        <a:t>Reassuring messages about not over-reacting to stock market volatility</a:t>
                      </a:r>
                    </a:p>
                    <a:p>
                      <a:pPr marL="171450" indent="-171450">
                        <a:buFont typeface="Arial" panose="020B0604020202020204" pitchFamily="34" charset="0"/>
                        <a:buChar char="•"/>
                      </a:pPr>
                      <a:endParaRPr lang="en-US" sz="1200" dirty="0"/>
                    </a:p>
                  </a:txBody>
                  <a:tcPr/>
                </a:tc>
                <a:tc>
                  <a:txBody>
                    <a:bodyPr/>
                    <a:lstStyle/>
                    <a:p>
                      <a:pPr marL="171450" indent="-171450">
                        <a:buFont typeface="Arial" panose="020B0604020202020204" pitchFamily="34" charset="0"/>
                        <a:buChar char="•"/>
                      </a:pPr>
                      <a:r>
                        <a:rPr lang="en-US" sz="1200" dirty="0" err="1"/>
                        <a:t>Vancity</a:t>
                      </a:r>
                      <a:r>
                        <a:rPr lang="en-US" sz="1200" dirty="0"/>
                        <a:t> Unity Term Deposit – 3% for one-year term, $200MM goal achieved, fund programs for those affected by COVID 19</a:t>
                      </a:r>
                    </a:p>
                    <a:p>
                      <a:pPr marL="171450" indent="-171450">
                        <a:buFont typeface="Arial" panose="020B0604020202020204" pitchFamily="34" charset="0"/>
                        <a:buChar char="•"/>
                      </a:pPr>
                      <a:r>
                        <a:rPr lang="en-US" sz="1200" dirty="0"/>
                        <a:t>Meridian “Raise the Rate” GIC – 3-5-year terms, change the rate if interest rates go up during term.</a:t>
                      </a:r>
                    </a:p>
                    <a:p>
                      <a:pPr marL="171450" indent="-171450">
                        <a:buFont typeface="Arial" panose="020B0604020202020204" pitchFamily="34" charset="0"/>
                        <a:buChar char="•"/>
                      </a:pPr>
                      <a:r>
                        <a:rPr lang="en-US" sz="1200" dirty="0"/>
                        <a:t>Oaken Financial – 2.3% 1-year GIC</a:t>
                      </a:r>
                    </a:p>
                    <a:p>
                      <a:pPr marL="171450" indent="-171450">
                        <a:buFont typeface="Arial" panose="020B0604020202020204" pitchFamily="34" charset="0"/>
                        <a:buChar char="•"/>
                      </a:pPr>
                      <a:r>
                        <a:rPr lang="en-US" sz="1200" dirty="0"/>
                        <a:t>Tangerine 2.8% on new money</a:t>
                      </a:r>
                    </a:p>
                    <a:p>
                      <a:pPr marL="171450" indent="-171450">
                        <a:buFont typeface="Arial" panose="020B0604020202020204" pitchFamily="34" charset="0"/>
                        <a:buChar char="•"/>
                      </a:pPr>
                      <a:r>
                        <a:rPr lang="en-US" sz="1200" dirty="0"/>
                        <a:t>RBC 2.25% on new </a:t>
                      </a:r>
                      <a:r>
                        <a:rPr lang="en-US" sz="1200" dirty="0" err="1"/>
                        <a:t>moneyin</a:t>
                      </a:r>
                      <a:r>
                        <a:rPr lang="en-US" sz="1200" dirty="0"/>
                        <a:t> e savings account</a:t>
                      </a:r>
                    </a:p>
                    <a:p>
                      <a:pPr marL="171450" indent="-171450">
                        <a:buFont typeface="Arial" panose="020B0604020202020204" pitchFamily="34" charset="0"/>
                        <a:buChar char="•"/>
                      </a:pPr>
                      <a:r>
                        <a:rPr lang="en-US" sz="1200" dirty="0" err="1"/>
                        <a:t>Vancity</a:t>
                      </a:r>
                      <a:r>
                        <a:rPr lang="en-US" sz="1200" dirty="0"/>
                        <a:t> will pay you $250 to create a financial plan</a:t>
                      </a:r>
                    </a:p>
                    <a:p>
                      <a:pPr marL="171450" indent="-171450">
                        <a:buFont typeface="Arial" panose="020B0604020202020204" pitchFamily="34" charset="0"/>
                        <a:buChar char="•"/>
                      </a:pPr>
                      <a:endParaRPr lang="en-US" sz="1200" dirty="0"/>
                    </a:p>
                  </a:txBody>
                  <a:tcPr/>
                </a:tc>
                <a:extLst>
                  <a:ext uri="{0D108BD9-81ED-4DB2-BD59-A6C34878D82A}">
                    <a16:rowId xmlns:a16="http://schemas.microsoft.com/office/drawing/2014/main" val="1717161531"/>
                  </a:ext>
                </a:extLst>
              </a:tr>
              <a:tr h="370840">
                <a:tc>
                  <a:txBody>
                    <a:bodyPr/>
                    <a:lstStyle/>
                    <a:p>
                      <a:r>
                        <a:rPr lang="en-US" dirty="0"/>
                        <a:t>Concern for Community</a:t>
                      </a:r>
                    </a:p>
                  </a:txBody>
                  <a:tcPr/>
                </a:tc>
                <a:tc>
                  <a:txBody>
                    <a:bodyPr/>
                    <a:lstStyle/>
                    <a:p>
                      <a:pPr marL="285750" indent="-285750">
                        <a:buFont typeface="Arial" panose="020B0604020202020204" pitchFamily="34" charset="0"/>
                        <a:buChar char="•"/>
                      </a:pP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Kindred “Crisis Care” GIC – 1-year rate 1.50%, .25% donated to organizations serving the most vulnerable</a:t>
                      </a:r>
                    </a:p>
                    <a:p>
                      <a:pPr marL="171450" indent="-171450">
                        <a:buFont typeface="Arial" panose="020B0604020202020204" pitchFamily="34" charset="0"/>
                        <a:buChar char="•"/>
                      </a:pPr>
                      <a:r>
                        <a:rPr lang="en-US" sz="1200" dirty="0"/>
                        <a:t>National Bank $1MM to food banks</a:t>
                      </a:r>
                    </a:p>
                    <a:p>
                      <a:pPr marL="171450" indent="-171450">
                        <a:buFont typeface="Arial" panose="020B0604020202020204" pitchFamily="34" charset="0"/>
                        <a:buChar char="•"/>
                      </a:pPr>
                      <a:r>
                        <a:rPr lang="en-US" sz="1200" dirty="0"/>
                        <a:t>ATB  - 50% donation matching</a:t>
                      </a:r>
                    </a:p>
                    <a:p>
                      <a:pPr marL="171450" indent="-171450">
                        <a:buFont typeface="Arial" panose="020B0604020202020204" pitchFamily="34" charset="0"/>
                        <a:buChar char="•"/>
                      </a:pPr>
                      <a:r>
                        <a:rPr lang="en-US" sz="1200" dirty="0"/>
                        <a:t>Affinity - $45M to Food Banks and Hospital</a:t>
                      </a:r>
                    </a:p>
                    <a:p>
                      <a:pPr marL="171450" indent="-171450">
                        <a:buFont typeface="Arial" panose="020B0604020202020204" pitchFamily="34" charset="0"/>
                        <a:buChar char="•"/>
                      </a:pPr>
                      <a:r>
                        <a:rPr lang="en-US" sz="1200" dirty="0" err="1"/>
                        <a:t>Vancity</a:t>
                      </a:r>
                      <a:r>
                        <a:rPr lang="en-US" sz="1200" dirty="0"/>
                        <a:t> – Housing Job Match program with non-profit housing</a:t>
                      </a:r>
                    </a:p>
                  </a:txBody>
                  <a:tcPr/>
                </a:tc>
                <a:extLst>
                  <a:ext uri="{0D108BD9-81ED-4DB2-BD59-A6C34878D82A}">
                    <a16:rowId xmlns:a16="http://schemas.microsoft.com/office/drawing/2014/main" val="702012936"/>
                  </a:ext>
                </a:extLst>
              </a:tr>
              <a:tr h="370840">
                <a:tc>
                  <a:txBody>
                    <a:bodyPr/>
                    <a:lstStyle/>
                    <a:p>
                      <a:r>
                        <a:rPr lang="en-US" dirty="0"/>
                        <a:t>Information</a:t>
                      </a:r>
                    </a:p>
                  </a:txBody>
                  <a:tcPr/>
                </a:tc>
                <a:tc>
                  <a:txBody>
                    <a:bodyPr/>
                    <a:lstStyle/>
                    <a:p>
                      <a:pPr marL="171450" indent="-171450">
                        <a:buFont typeface="Arial" panose="020B0604020202020204" pitchFamily="34" charset="0"/>
                        <a:buChar char="•"/>
                      </a:pPr>
                      <a:r>
                        <a:rPr lang="en-US" sz="1200" dirty="0"/>
                        <a:t>“Standard” Press Release </a:t>
                      </a:r>
                    </a:p>
                    <a:p>
                      <a:pPr marL="171450" indent="-171450">
                        <a:buFont typeface="Arial" panose="020B0604020202020204" pitchFamily="34" charset="0"/>
                        <a:buChar char="•"/>
                      </a:pPr>
                      <a:r>
                        <a:rPr lang="en-US" sz="1200" dirty="0"/>
                        <a:t>Direct contact to affected customers</a:t>
                      </a:r>
                    </a:p>
                  </a:txBody>
                  <a:tcPr/>
                </a:tc>
                <a:tc>
                  <a:txBody>
                    <a:bodyPr/>
                    <a:lstStyle/>
                    <a:p>
                      <a:pPr marL="171450" indent="-171450">
                        <a:buFont typeface="Arial" panose="020B0604020202020204" pitchFamily="34" charset="0"/>
                        <a:buChar char="•"/>
                      </a:pPr>
                      <a:r>
                        <a:rPr lang="en-US" sz="1200" dirty="0"/>
                        <a:t>Almost daily communication through multiple channels – press releases, social media, media advertising.</a:t>
                      </a:r>
                    </a:p>
                    <a:p>
                      <a:pPr marL="171450" indent="-171450">
                        <a:buFont typeface="Arial" panose="020B0604020202020204" pitchFamily="34" charset="0"/>
                        <a:buChar char="•"/>
                      </a:pPr>
                      <a:r>
                        <a:rPr lang="en-US" sz="1200" dirty="0"/>
                        <a:t>Credit Unions well underrepresented</a:t>
                      </a:r>
                    </a:p>
                  </a:txBody>
                  <a:tcPr/>
                </a:tc>
                <a:extLst>
                  <a:ext uri="{0D108BD9-81ED-4DB2-BD59-A6C34878D82A}">
                    <a16:rowId xmlns:a16="http://schemas.microsoft.com/office/drawing/2014/main" val="1630025765"/>
                  </a:ext>
                </a:extLst>
              </a:tr>
            </a:tbl>
          </a:graphicData>
        </a:graphic>
      </p:graphicFrame>
    </p:spTree>
    <p:extLst>
      <p:ext uri="{BB962C8B-B14F-4D97-AF65-F5344CB8AC3E}">
        <p14:creationId xmlns:p14="http://schemas.microsoft.com/office/powerpoint/2010/main" val="295770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F5AF19-F703-EE4C-A78F-CE8652DE7C3A}"/>
              </a:ext>
            </a:extLst>
          </p:cNvPr>
          <p:cNvSpPr>
            <a:spLocks noGrp="1"/>
          </p:cNvSpPr>
          <p:nvPr>
            <p:ph type="ctrTitle"/>
          </p:nvPr>
        </p:nvSpPr>
        <p:spPr/>
        <p:txBody>
          <a:bodyPr/>
          <a:lstStyle/>
          <a:p>
            <a:pPr algn="ctr"/>
            <a:r>
              <a:rPr lang="en-US" dirty="0"/>
              <a:t>Deposits and Investments</a:t>
            </a:r>
          </a:p>
        </p:txBody>
      </p:sp>
      <p:sp>
        <p:nvSpPr>
          <p:cNvPr id="7" name="Subtitle 6">
            <a:extLst>
              <a:ext uri="{FF2B5EF4-FFF2-40B4-BE49-F238E27FC236}">
                <a16:creationId xmlns:a16="http://schemas.microsoft.com/office/drawing/2014/main" id="{7BC18CCC-7872-A247-8E9B-EE372CD21E8E}"/>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3B80B082-55D3-E944-B7FC-7A3A5C876627}"/>
              </a:ext>
            </a:extLst>
          </p:cNvPr>
          <p:cNvSpPr>
            <a:spLocks noGrp="1"/>
          </p:cNvSpPr>
          <p:nvPr>
            <p:ph type="dt" sz="half" idx="10"/>
          </p:nvPr>
        </p:nvSpPr>
        <p:spPr/>
        <p:txBody>
          <a:bodyPr/>
          <a:lstStyle/>
          <a:p>
            <a:fld id="{1CEF607B-A47E-422C-9BEF-122CCDB7C526}" type="datetime1">
              <a:rPr lang="en-US" smtClean="0"/>
              <a:pPr/>
              <a:t>5/7/20</a:t>
            </a:fld>
            <a:endParaRPr lang="en-US"/>
          </a:p>
        </p:txBody>
      </p:sp>
      <p:sp>
        <p:nvSpPr>
          <p:cNvPr id="5" name="Slide Number Placeholder 4">
            <a:extLst>
              <a:ext uri="{FF2B5EF4-FFF2-40B4-BE49-F238E27FC236}">
                <a16:creationId xmlns:a16="http://schemas.microsoft.com/office/drawing/2014/main" id="{939D1815-33ED-D142-B8A7-D335A23C3FFA}"/>
              </a:ext>
            </a:extLst>
          </p:cNvPr>
          <p:cNvSpPr>
            <a:spLocks noGrp="1"/>
          </p:cNvSpPr>
          <p:nvPr>
            <p:ph type="sldNum" sz="quarter" idx="11"/>
          </p:nvPr>
        </p:nvSpPr>
        <p:spPr/>
        <p:txBody>
          <a:bodyPr/>
          <a:lstStyle/>
          <a:p>
            <a:pPr>
              <a:defRPr/>
            </a:pPr>
            <a:fld id="{CEA8465A-EA94-4FE2-B137-FBCA3708F314}" type="slidenum">
              <a:rPr lang="en-US" smtClean="0"/>
              <a:pPr>
                <a:defRPr/>
              </a:pPr>
              <a:t>9</a:t>
            </a:fld>
            <a:endParaRPr lang="en-US"/>
          </a:p>
        </p:txBody>
      </p:sp>
    </p:spTree>
    <p:extLst>
      <p:ext uri="{BB962C8B-B14F-4D97-AF65-F5344CB8AC3E}">
        <p14:creationId xmlns:p14="http://schemas.microsoft.com/office/powerpoint/2010/main" val="322025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E0A59-9E65-4176-A6E1-4848F3EE4F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07BA31-6172-49D3-B990-12B3F041C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DF226-0CB1-4AD5-A479-23A721EA8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182992</TotalTime>
  <Words>2938</Words>
  <Application>Microsoft Macintosh PowerPoint</Application>
  <PresentationFormat>On-screen Show (4:3)</PresentationFormat>
  <Paragraphs>592</Paragraphs>
  <Slides>32</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1</vt:i4>
      </vt:variant>
      <vt:variant>
        <vt:lpstr>Slide Titles</vt:lpstr>
      </vt:variant>
      <vt:variant>
        <vt:i4>32</vt:i4>
      </vt:variant>
    </vt:vector>
  </HeadingPairs>
  <TitlesOfParts>
    <vt:vector size="40" baseType="lpstr">
      <vt:lpstr>Arial</vt:lpstr>
      <vt:lpstr>Century Gothic</vt:lpstr>
      <vt:lpstr>Courier New</vt:lpstr>
      <vt:lpstr>Palatino Linotype</vt:lpstr>
      <vt:lpstr>Verdana</vt:lpstr>
      <vt:lpstr>Default Theme</vt:lpstr>
      <vt:lpstr>1_Executive</vt:lpstr>
      <vt:lpstr>https://mcvay-my.sharepoint.com/personal/david_mcvay_mcvayandassociates_com/Documents/Shared%20with%20Everyone/Credit%20Union%20Market%20Share.xlsm!6.%20Share%20Summary!R1063C1:R1072C4</vt:lpstr>
      <vt:lpstr>Opportunities in Times of Crisis</vt:lpstr>
      <vt:lpstr>PowerPoint Presentation</vt:lpstr>
      <vt:lpstr>Agenda</vt:lpstr>
      <vt:lpstr>Discontinuity = Opportunity</vt:lpstr>
      <vt:lpstr>How will the crisis change consumers of financial services?</vt:lpstr>
      <vt:lpstr>Build Your Brand</vt:lpstr>
      <vt:lpstr>Key Customer Issues / Response</vt:lpstr>
      <vt:lpstr>Key Customer Issues / Response</vt:lpstr>
      <vt:lpstr>Deposits and Investments</vt:lpstr>
      <vt:lpstr>Cash is King</vt:lpstr>
      <vt:lpstr>Consumer Investing and Savings Concerns</vt:lpstr>
      <vt:lpstr>Change in Consumer Savings and Investing Needs</vt:lpstr>
      <vt:lpstr>High Rate Savings Accounts – Full-Service Bank Pricing</vt:lpstr>
      <vt:lpstr>High Rate Savings Accounts – Direct Bank Pricing</vt:lpstr>
      <vt:lpstr>High Rate Savings Accounts – Credit Union Pricing</vt:lpstr>
      <vt:lpstr>PowerPoint Presentation</vt:lpstr>
      <vt:lpstr>PowerPoint Presentation</vt:lpstr>
      <vt:lpstr>% Changes in Share of Ontario Banks and Credit Unions</vt:lpstr>
      <vt:lpstr>PowerPoint Presentation</vt:lpstr>
      <vt:lpstr>Hybrid High Rate Savings Accounts</vt:lpstr>
      <vt:lpstr>Consider these opportunities</vt:lpstr>
      <vt:lpstr>Borrowing</vt:lpstr>
      <vt:lpstr>Two Bad Things</vt:lpstr>
      <vt:lpstr>Two Bad Things</vt:lpstr>
      <vt:lpstr>Two Bad Things</vt:lpstr>
      <vt:lpstr>Two Bad Things</vt:lpstr>
      <vt:lpstr>Bank Personal Loan Product Mix</vt:lpstr>
      <vt:lpstr>Distribution</vt:lpstr>
      <vt:lpstr>Have we reached a tipping point in favour of Online and Mobile Banking?</vt:lpstr>
      <vt:lpstr>Potential Distribution Ideas</vt:lpstr>
      <vt:lpstr>Approach to Strategy Development</vt:lpstr>
      <vt:lpstr>Opportunities in Times of Crisis</vt:lpstr>
    </vt:vector>
  </TitlesOfParts>
  <Company>Bank of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creator>David McVay</dc:creator>
  <cp:lastModifiedBy>David McVay</cp:lastModifiedBy>
  <cp:revision>6163</cp:revision>
  <cp:lastPrinted>2020-01-31T19:22:33Z</cp:lastPrinted>
  <dcterms:created xsi:type="dcterms:W3CDTF">2002-05-29T17:14:36Z</dcterms:created>
  <dcterms:modified xsi:type="dcterms:W3CDTF">2020-05-07T19:39:18Z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