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856" r:id="rId4"/>
    <p:sldMasterId id="2147483869" r:id="rId5"/>
  </p:sldMasterIdLst>
  <p:notesMasterIdLst>
    <p:notesMasterId r:id="rId113"/>
  </p:notesMasterIdLst>
  <p:handoutMasterIdLst>
    <p:handoutMasterId r:id="rId114"/>
  </p:handoutMasterIdLst>
  <p:sldIdLst>
    <p:sldId id="257" r:id="rId6"/>
    <p:sldId id="425" r:id="rId7"/>
    <p:sldId id="797" r:id="rId8"/>
    <p:sldId id="583" r:id="rId9"/>
    <p:sldId id="760" r:id="rId10"/>
    <p:sldId id="791" r:id="rId11"/>
    <p:sldId id="399" r:id="rId12"/>
    <p:sldId id="793" r:id="rId13"/>
    <p:sldId id="736" r:id="rId14"/>
    <p:sldId id="737" r:id="rId15"/>
    <p:sldId id="768" r:id="rId16"/>
    <p:sldId id="792" r:id="rId17"/>
    <p:sldId id="794" r:id="rId18"/>
    <p:sldId id="739" r:id="rId19"/>
    <p:sldId id="769" r:id="rId20"/>
    <p:sldId id="586" r:id="rId21"/>
    <p:sldId id="725" r:id="rId22"/>
    <p:sldId id="403" r:id="rId23"/>
    <p:sldId id="652" r:id="rId24"/>
    <p:sldId id="653" r:id="rId25"/>
    <p:sldId id="654" r:id="rId26"/>
    <p:sldId id="770" r:id="rId27"/>
    <p:sldId id="589" r:id="rId28"/>
    <p:sldId id="404" r:id="rId29"/>
    <p:sldId id="659" r:id="rId30"/>
    <p:sldId id="660" r:id="rId31"/>
    <p:sldId id="661" r:id="rId32"/>
    <p:sldId id="771" r:id="rId33"/>
    <p:sldId id="798" r:id="rId34"/>
    <p:sldId id="759" r:id="rId35"/>
    <p:sldId id="1347" r:id="rId36"/>
    <p:sldId id="405" r:id="rId37"/>
    <p:sldId id="728" r:id="rId38"/>
    <p:sldId id="667" r:id="rId39"/>
    <p:sldId id="668" r:id="rId40"/>
    <p:sldId id="772" r:id="rId41"/>
    <p:sldId id="597" r:id="rId42"/>
    <p:sldId id="713" r:id="rId43"/>
    <p:sldId id="493" r:id="rId44"/>
    <p:sldId id="673" r:id="rId45"/>
    <p:sldId id="729" r:id="rId46"/>
    <p:sldId id="675" r:id="rId47"/>
    <p:sldId id="774" r:id="rId48"/>
    <p:sldId id="795" r:id="rId49"/>
    <p:sldId id="796" r:id="rId50"/>
    <p:sldId id="776" r:id="rId51"/>
    <p:sldId id="600" r:id="rId52"/>
    <p:sldId id="732" r:id="rId53"/>
    <p:sldId id="741" r:id="rId54"/>
    <p:sldId id="751" r:id="rId55"/>
    <p:sldId id="752" r:id="rId56"/>
    <p:sldId id="753" r:id="rId57"/>
    <p:sldId id="681" r:id="rId58"/>
    <p:sldId id="682" r:id="rId59"/>
    <p:sldId id="742" r:id="rId60"/>
    <p:sldId id="683" r:id="rId61"/>
    <p:sldId id="684" r:id="rId62"/>
    <p:sldId id="743" r:id="rId63"/>
    <p:sldId id="685" r:id="rId64"/>
    <p:sldId id="686" r:id="rId65"/>
    <p:sldId id="710" r:id="rId66"/>
    <p:sldId id="610" r:id="rId67"/>
    <p:sldId id="783" r:id="rId68"/>
    <p:sldId id="744" r:id="rId69"/>
    <p:sldId id="688" r:id="rId70"/>
    <p:sldId id="689" r:id="rId71"/>
    <p:sldId id="381" r:id="rId72"/>
    <p:sldId id="694" r:id="rId73"/>
    <p:sldId id="695" r:id="rId74"/>
    <p:sldId id="384" r:id="rId75"/>
    <p:sldId id="701" r:id="rId76"/>
    <p:sldId id="764" r:id="rId77"/>
    <p:sldId id="540" r:id="rId78"/>
    <p:sldId id="747" r:id="rId79"/>
    <p:sldId id="790" r:id="rId80"/>
    <p:sldId id="706" r:id="rId81"/>
    <p:sldId id="789" r:id="rId82"/>
    <p:sldId id="775" r:id="rId83"/>
    <p:sldId id="700" r:id="rId84"/>
    <p:sldId id="1348" r:id="rId85"/>
    <p:sldId id="784" r:id="rId86"/>
    <p:sldId id="734" r:id="rId87"/>
    <p:sldId id="718" r:id="rId88"/>
    <p:sldId id="1349" r:id="rId89"/>
    <p:sldId id="763" r:id="rId90"/>
    <p:sldId id="755" r:id="rId91"/>
    <p:sldId id="1351" r:id="rId92"/>
    <p:sldId id="756" r:id="rId93"/>
    <p:sldId id="1350" r:id="rId94"/>
    <p:sldId id="697" r:id="rId95"/>
    <p:sldId id="785" r:id="rId96"/>
    <p:sldId id="746" r:id="rId97"/>
    <p:sldId id="1352" r:id="rId98"/>
    <p:sldId id="696" r:id="rId99"/>
    <p:sldId id="1353" r:id="rId100"/>
    <p:sldId id="786" r:id="rId101"/>
    <p:sldId id="704" r:id="rId102"/>
    <p:sldId id="1354" r:id="rId103"/>
    <p:sldId id="787" r:id="rId104"/>
    <p:sldId id="803" r:id="rId105"/>
    <p:sldId id="1355" r:id="rId106"/>
    <p:sldId id="779" r:id="rId107"/>
    <p:sldId id="1356" r:id="rId108"/>
    <p:sldId id="780" r:id="rId109"/>
    <p:sldId id="1357" r:id="rId110"/>
    <p:sldId id="777" r:id="rId111"/>
    <p:sldId id="1358" r:id="rId112"/>
  </p:sldIdLst>
  <p:sldSz cx="9144000" cy="6858000" type="screen4x3"/>
  <p:notesSz cx="7102475" cy="9388475"/>
  <p:defaultTex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Horne"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a:srgbClr val="0432FF"/>
    <a:srgbClr val="1EFF51"/>
    <a:srgbClr val="FF6600"/>
    <a:srgbClr val="006842"/>
    <a:srgbClr val="009999"/>
    <a:srgbClr val="B53101"/>
    <a:srgbClr val="009BD6"/>
    <a:srgbClr val="C93600"/>
    <a:srgbClr val="EE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4A9B5-AABD-4C6F-B26A-EFB617F7FD42}" v="83" dt="2025-01-21T18:39:36.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85726" autoAdjust="0"/>
  </p:normalViewPr>
  <p:slideViewPr>
    <p:cSldViewPr snapToGrid="0">
      <p:cViewPr varScale="1">
        <p:scale>
          <a:sx n="138" d="100"/>
          <a:sy n="138" d="100"/>
        </p:scale>
        <p:origin x="184" y="1040"/>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1104" y="42"/>
      </p:cViewPr>
      <p:guideLst>
        <p:guide orient="horz" pos="2958"/>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rts/_rels/chart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Full-Service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0514241275396"/>
          <c:y val="0.15586566873487104"/>
          <c:w val="0.85024424030329537"/>
          <c:h val="0.65859202582009402"/>
        </c:manualLayout>
      </c:layout>
      <c:lineChart>
        <c:grouping val="standard"/>
        <c:varyColors val="0"/>
        <c:ser>
          <c:idx val="0"/>
          <c:order val="0"/>
          <c:tx>
            <c:strRef>
              <c:f>'Qtrly Share Change'!$AT$2</c:f>
              <c:strCache>
                <c:ptCount val="1"/>
                <c:pt idx="0">
                  <c:v> Demand </c:v>
                </c:pt>
              </c:strCache>
            </c:strRef>
          </c:tx>
          <c:spPr>
            <a:ln w="28575" cap="rnd">
              <a:solidFill>
                <a:srgbClr val="00FA00"/>
              </a:solidFill>
              <a:round/>
            </a:ln>
            <a:effectLst/>
          </c:spPr>
          <c:marker>
            <c:symbol val="none"/>
          </c:marker>
          <c:cat>
            <c:multiLvlStrRef>
              <c:f>'Qtrly Share Change'!$A$3:$A$23</c:f>
            </c:multiLvlStrRef>
          </c:cat>
          <c:val>
            <c:numRef>
              <c:f>'Qtrly Share Change'!$AT$3:$AT$23</c:f>
            </c:numRef>
          </c:val>
          <c:smooth val="0"/>
          <c:extLst>
            <c:ext xmlns:c16="http://schemas.microsoft.com/office/drawing/2014/chart" uri="{C3380CC4-5D6E-409C-BE32-E72D297353CC}">
              <c16:uniqueId val="{00000000-8C03-B543-99DE-3CD6A60BA9FA}"/>
            </c:ext>
          </c:extLst>
        </c:ser>
        <c:ser>
          <c:idx val="2"/>
          <c:order val="1"/>
          <c:tx>
            <c:strRef>
              <c:f>'Qtrly Share Change'!$AU$2</c:f>
              <c:strCache>
                <c:ptCount val="1"/>
                <c:pt idx="0">
                  <c:v> Term </c:v>
                </c:pt>
              </c:strCache>
            </c:strRef>
          </c:tx>
          <c:spPr>
            <a:ln w="28575" cap="rnd">
              <a:solidFill>
                <a:srgbClr val="FF0000"/>
              </a:solidFill>
              <a:round/>
            </a:ln>
            <a:effectLst/>
          </c:spPr>
          <c:marker>
            <c:symbol val="none"/>
          </c:marker>
          <c:cat>
            <c:multiLvlStrRef>
              <c:f>'Qtrly Share Change'!$A$3:$A$23</c:f>
            </c:multiLvlStrRef>
          </c:cat>
          <c:val>
            <c:numRef>
              <c:f>'Qtrly Share Change'!$AU$3:$AU$23</c:f>
            </c:numRef>
          </c:val>
          <c:smooth val="0"/>
          <c:extLst>
            <c:ext xmlns:c16="http://schemas.microsoft.com/office/drawing/2014/chart" uri="{C3380CC4-5D6E-409C-BE32-E72D297353CC}">
              <c16:uniqueId val="{00000001-8C03-B543-99DE-3CD6A60BA9FA}"/>
            </c:ext>
          </c:extLst>
        </c:ser>
        <c:ser>
          <c:idx val="4"/>
          <c:order val="2"/>
          <c:tx>
            <c:strRef>
              <c:f>'Qtrly Share Change'!$AW$2</c:f>
              <c:strCache>
                <c:ptCount val="1"/>
                <c:pt idx="0">
                  <c:v> Mortgages </c:v>
                </c:pt>
              </c:strCache>
            </c:strRef>
          </c:tx>
          <c:spPr>
            <a:ln w="28575" cap="rnd">
              <a:solidFill>
                <a:srgbClr val="DD5A01"/>
              </a:solidFill>
              <a:round/>
            </a:ln>
            <a:effectLst/>
          </c:spPr>
          <c:marker>
            <c:symbol val="none"/>
          </c:marker>
          <c:cat>
            <c:multiLvlStrRef>
              <c:f>'Qtrly Share Change'!$A$3:$A$23</c:f>
            </c:multiLvlStrRef>
          </c:cat>
          <c:val>
            <c:numRef>
              <c:f>'Qtrly Share Change'!$AW$3:$AW$23</c:f>
            </c:numRef>
          </c:val>
          <c:smooth val="0"/>
          <c:extLst>
            <c:ext xmlns:c16="http://schemas.microsoft.com/office/drawing/2014/chart" uri="{C3380CC4-5D6E-409C-BE32-E72D297353CC}">
              <c16:uniqueId val="{00000002-8C03-B543-99DE-3CD6A60BA9FA}"/>
            </c:ext>
          </c:extLst>
        </c:ser>
        <c:ser>
          <c:idx val="1"/>
          <c:order val="3"/>
          <c:tx>
            <c:strRef>
              <c:f>'Qtrly Share Change'!$AX$2</c:f>
              <c:strCache>
                <c:ptCount val="1"/>
                <c:pt idx="0">
                  <c:v> Real Estate Secured Pers Loans </c:v>
                </c:pt>
              </c:strCache>
            </c:strRef>
          </c:tx>
          <c:spPr>
            <a:ln w="28575" cap="rnd">
              <a:solidFill>
                <a:srgbClr val="0070C0"/>
              </a:solidFill>
              <a:round/>
            </a:ln>
            <a:effectLst/>
          </c:spPr>
          <c:marker>
            <c:symbol val="none"/>
          </c:marker>
          <c:cat>
            <c:multiLvlStrRef>
              <c:f>'Qtrly Share Change'!$A$3:$A$23</c:f>
            </c:multiLvlStrRef>
          </c:cat>
          <c:val>
            <c:numRef>
              <c:f>'Qtrly Share Change'!$AX$3:$AX$23</c:f>
            </c:numRef>
          </c:val>
          <c:smooth val="0"/>
          <c:extLst>
            <c:ext xmlns:c16="http://schemas.microsoft.com/office/drawing/2014/chart" uri="{C3380CC4-5D6E-409C-BE32-E72D297353CC}">
              <c16:uniqueId val="{00000003-8C03-B543-99DE-3CD6A60BA9FA}"/>
            </c:ext>
          </c:extLst>
        </c:ser>
        <c:ser>
          <c:idx val="5"/>
          <c:order val="4"/>
          <c:tx>
            <c:strRef>
              <c:f>'Qtrly Share Change'!$AY$2</c:f>
              <c:strCache>
                <c:ptCount val="1"/>
                <c:pt idx="0">
                  <c:v> Other Personal Loans </c:v>
                </c:pt>
              </c:strCache>
            </c:strRef>
          </c:tx>
          <c:spPr>
            <a:ln w="28575" cap="rnd">
              <a:solidFill>
                <a:srgbClr val="00B0F0"/>
              </a:solidFill>
              <a:prstDash val="solid"/>
              <a:round/>
            </a:ln>
            <a:effectLst/>
          </c:spPr>
          <c:marker>
            <c:symbol val="none"/>
          </c:marker>
          <c:cat>
            <c:multiLvlStrRef>
              <c:f>'Qtrly Share Change'!$A$3:$A$23</c:f>
            </c:multiLvlStrRef>
          </c:cat>
          <c:val>
            <c:numRef>
              <c:f>'Qtrly Share Change'!$AY$3:$AY$23</c:f>
            </c:numRef>
          </c:val>
          <c:smooth val="0"/>
          <c:extLst>
            <c:ext xmlns:c16="http://schemas.microsoft.com/office/drawing/2014/chart" uri="{C3380CC4-5D6E-409C-BE32-E72D297353CC}">
              <c16:uniqueId val="{00000004-8C03-B543-99DE-3CD6A60BA9FA}"/>
            </c:ext>
          </c:extLst>
        </c:ser>
        <c:dLbls>
          <c:showLegendKey val="0"/>
          <c:showVal val="0"/>
          <c:showCatName val="0"/>
          <c:showSerName val="0"/>
          <c:showPercent val="0"/>
          <c:showBubbleSize val="0"/>
        </c:dLbls>
        <c:marker val="1"/>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3.7283221541751704E-2"/>
          <c:y val="0.83160958237110816"/>
          <c:w val="0.9593841742004473"/>
          <c:h val="0.151429286886842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Equitable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Change'!$DL$2</c:f>
              <c:strCache>
                <c:ptCount val="1"/>
                <c:pt idx="0">
                  <c:v> Total </c:v>
                </c:pt>
              </c:strCache>
            </c:strRef>
          </c:tx>
          <c:spPr>
            <a:ln w="28575" cap="rnd">
              <a:solidFill>
                <a:srgbClr val="00FA00"/>
              </a:solidFill>
              <a:round/>
            </a:ln>
            <a:effectLst/>
          </c:spPr>
          <c:marker>
            <c:symbol val="none"/>
          </c:marker>
          <c:cat>
            <c:multiLvlStrRef>
              <c:f>'Qtrly Share Change'!$A$3:$A$23</c:f>
            </c:multiLvlStrRef>
          </c:cat>
          <c:val>
            <c:numRef>
              <c:f>'Qtrly Share Change'!$DL$3:$DL$23</c:f>
            </c:numRef>
          </c:val>
          <c:smooth val="0"/>
          <c:extLst>
            <c:ext xmlns:c16="http://schemas.microsoft.com/office/drawing/2014/chart" uri="{C3380CC4-5D6E-409C-BE32-E72D297353CC}">
              <c16:uniqueId val="{00000000-7ED3-7D4F-8241-AD1DE97995A1}"/>
            </c:ext>
          </c:extLst>
        </c:ser>
        <c:ser>
          <c:idx val="8"/>
          <c:order val="1"/>
          <c:tx>
            <c:strRef>
              <c:f>'Qtrly Share Change'!$DM$2</c:f>
              <c:strCache>
                <c:ptCount val="1"/>
                <c:pt idx="0">
                  <c:v> Demand </c:v>
                </c:pt>
              </c:strCache>
            </c:strRef>
          </c:tx>
          <c:spPr>
            <a:ln w="28575" cap="rnd">
              <a:solidFill>
                <a:srgbClr val="FF0000"/>
              </a:solidFill>
              <a:round/>
            </a:ln>
            <a:effectLst/>
          </c:spPr>
          <c:marker>
            <c:symbol val="none"/>
          </c:marker>
          <c:cat>
            <c:multiLvlStrRef>
              <c:f>'Qtrly Share Change'!$A$3:$A$23</c:f>
            </c:multiLvlStrRef>
          </c:cat>
          <c:val>
            <c:numRef>
              <c:f>'Qtrly Share Change'!$DM$3:$DM$23</c:f>
            </c:numRef>
          </c:val>
          <c:smooth val="0"/>
          <c:extLst>
            <c:ext xmlns:c16="http://schemas.microsoft.com/office/drawing/2014/chart" uri="{C3380CC4-5D6E-409C-BE32-E72D297353CC}">
              <c16:uniqueId val="{00000001-7ED3-7D4F-8241-AD1DE97995A1}"/>
            </c:ext>
          </c:extLst>
        </c:ser>
        <c:ser>
          <c:idx val="10"/>
          <c:order val="2"/>
          <c:tx>
            <c:strRef>
              <c:f>'Qtrly Share Change'!$DO$2</c:f>
              <c:strCache>
                <c:ptCount val="1"/>
                <c:pt idx="0">
                  <c:v> Total Deposits </c:v>
                </c:pt>
              </c:strCache>
            </c:strRef>
          </c:tx>
          <c:spPr>
            <a:ln w="28575" cap="rnd">
              <a:solidFill>
                <a:srgbClr val="AB7942"/>
              </a:solidFill>
              <a:round/>
            </a:ln>
            <a:effectLst/>
          </c:spPr>
          <c:marker>
            <c:symbol val="none"/>
          </c:marker>
          <c:cat>
            <c:multiLvlStrRef>
              <c:f>'Qtrly Share Change'!$A$3:$A$23</c:f>
            </c:multiLvlStrRef>
          </c:cat>
          <c:val>
            <c:numRef>
              <c:f>'Qtrly Share Change'!$DO$3:$DO$23</c:f>
            </c:numRef>
          </c:val>
          <c:smooth val="0"/>
          <c:extLst>
            <c:ext xmlns:c16="http://schemas.microsoft.com/office/drawing/2014/chart" uri="{C3380CC4-5D6E-409C-BE32-E72D297353CC}">
              <c16:uniqueId val="{00000003-7ED3-7D4F-8241-AD1DE97995A1}"/>
            </c:ext>
          </c:extLst>
        </c:ser>
        <c:ser>
          <c:idx val="11"/>
          <c:order val="3"/>
          <c:tx>
            <c:strRef>
              <c:f>'Qtrly Share Change'!$DP$2</c:f>
              <c:strCache>
                <c:ptCount val="1"/>
                <c:pt idx="0">
                  <c:v> Mortgages </c:v>
                </c:pt>
              </c:strCache>
            </c:strRef>
          </c:tx>
          <c:spPr>
            <a:ln w="28575" cap="rnd">
              <a:solidFill>
                <a:srgbClr val="00B0F0"/>
              </a:solidFill>
              <a:round/>
            </a:ln>
            <a:effectLst/>
          </c:spPr>
          <c:marker>
            <c:symbol val="none"/>
          </c:marker>
          <c:cat>
            <c:multiLvlStrRef>
              <c:f>'Qtrly Share Change'!$A$3:$A$23</c:f>
            </c:multiLvlStrRef>
          </c:cat>
          <c:val>
            <c:numRef>
              <c:f>'Qtrly Share Change'!$DP$3:$DP$23</c:f>
            </c:numRef>
          </c:val>
          <c:smooth val="0"/>
          <c:extLst>
            <c:ext xmlns:c16="http://schemas.microsoft.com/office/drawing/2014/chart" uri="{C3380CC4-5D6E-409C-BE32-E72D297353CC}">
              <c16:uniqueId val="{00000004-7ED3-7D4F-8241-AD1DE97995A1}"/>
            </c:ext>
          </c:extLst>
        </c:ser>
        <c:dLbls>
          <c:showLegendKey val="0"/>
          <c:showVal val="0"/>
          <c:showCatName val="0"/>
          <c:showSerName val="0"/>
          <c:showPercent val="0"/>
          <c:showBubbleSize val="0"/>
        </c:dLbls>
        <c:marker val="1"/>
        <c:smooth val="0"/>
        <c:axId val="403875360"/>
        <c:axId val="403878104"/>
      </c:lineChart>
      <c:catAx>
        <c:axId val="4038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104"/>
        <c:crossesAt val="0"/>
        <c:auto val="1"/>
        <c:lblAlgn val="ctr"/>
        <c:lblOffset val="100"/>
        <c:noMultiLvlLbl val="0"/>
      </c:catAx>
      <c:valAx>
        <c:axId val="403878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96544" cy="461042"/>
          </a:xfrm>
          <a:prstGeom prst="rect">
            <a:avLst/>
          </a:prstGeom>
          <a:noFill/>
          <a:ln>
            <a:noFill/>
          </a:ln>
          <a:effectLst/>
        </p:spPr>
        <p:txBody>
          <a:bodyPr vert="horz" wrap="square" lIns="96687" tIns="48346" rIns="96687" bIns="48346" numCol="1" anchor="t"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29055" y="2"/>
            <a:ext cx="3101167" cy="461042"/>
          </a:xfrm>
          <a:prstGeom prst="rect">
            <a:avLst/>
          </a:prstGeom>
          <a:noFill/>
          <a:ln>
            <a:noFill/>
          </a:ln>
          <a:effectLst/>
        </p:spPr>
        <p:txBody>
          <a:bodyPr vert="horz" wrap="square" lIns="96687" tIns="48346" rIns="96687" bIns="48346" numCol="1" anchor="t" anchorCtr="0" compatLnSpc="1">
            <a:prstTxWarp prst="textNoShape">
              <a:avLst/>
            </a:prstTxWarp>
          </a:bodyPr>
          <a:lstStyle>
            <a:lvl1pPr algn="r" defTabSz="966572" eaLnBrk="0" hangingPunct="0">
              <a:defRPr sz="13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52278"/>
            <a:ext cx="3096544"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29055" y="8952278"/>
            <a:ext cx="3101167"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r" defTabSz="966572" eaLnBrk="0" hangingPunct="0">
              <a:defRPr sz="1300">
                <a:latin typeface="Arial" charset="0"/>
              </a:defRPr>
            </a:lvl1pPr>
          </a:lstStyle>
          <a:p>
            <a:pPr>
              <a:defRPr/>
            </a:pPr>
            <a:fld id="{24C16F12-5D27-4624-AA20-1DF2B246013D}" type="slidenum">
              <a:rPr lang="en-US"/>
              <a:pPr>
                <a:defRPr/>
              </a:pPr>
              <a:t>‹#›</a:t>
            </a:fld>
            <a:endParaRPr lang="en-US"/>
          </a:p>
        </p:txBody>
      </p:sp>
    </p:spTree>
    <p:extLst>
      <p:ext uri="{BB962C8B-B14F-4D97-AF65-F5344CB8AC3E}">
        <p14:creationId xmlns:p14="http://schemas.microsoft.com/office/powerpoint/2010/main" val="273779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96544" cy="461042"/>
          </a:xfrm>
          <a:prstGeom prst="rect">
            <a:avLst/>
          </a:prstGeom>
          <a:noFill/>
          <a:ln>
            <a:noFill/>
          </a:ln>
          <a:effectLst/>
        </p:spPr>
        <p:txBody>
          <a:bodyPr vert="horz" wrap="square" lIns="96687" tIns="48346" rIns="96687" bIns="48346" numCol="1" anchor="ctr"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29055" y="2"/>
            <a:ext cx="3101167" cy="461042"/>
          </a:xfrm>
          <a:prstGeom prst="rect">
            <a:avLst/>
          </a:prstGeom>
          <a:noFill/>
          <a:ln>
            <a:noFill/>
          </a:ln>
          <a:effectLst/>
        </p:spPr>
        <p:txBody>
          <a:bodyPr vert="horz" wrap="square" lIns="96687" tIns="48346" rIns="96687" bIns="48346" numCol="1" anchor="ctr" anchorCtr="0" compatLnSpc="1">
            <a:prstTxWarp prst="textNoShape">
              <a:avLst/>
            </a:prstTxWarp>
          </a:bodyPr>
          <a:lstStyle>
            <a:lvl1pPr algn="r" defTabSz="966572" eaLnBrk="0" hangingPunct="0">
              <a:defRPr sz="13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0463" y="695325"/>
            <a:ext cx="4735512" cy="3551238"/>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875484" y="5912816"/>
            <a:ext cx="5186595" cy="2879566"/>
          </a:xfrm>
          <a:prstGeom prst="rect">
            <a:avLst/>
          </a:prstGeom>
          <a:noFill/>
          <a:ln>
            <a:noFill/>
          </a:ln>
          <a:effectLst/>
        </p:spPr>
        <p:txBody>
          <a:bodyPr vert="horz" wrap="square" lIns="96687" tIns="48346" rIns="96687" bIns="483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952278"/>
            <a:ext cx="3096544"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29055" y="8952278"/>
            <a:ext cx="3101167"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r" defTabSz="966572" eaLnBrk="0" hangingPunct="0">
              <a:defRPr sz="1300">
                <a:latin typeface="Arial" charset="0"/>
              </a:defRPr>
            </a:lvl1pPr>
          </a:lstStyle>
          <a:p>
            <a:pPr>
              <a:defRPr/>
            </a:pPr>
            <a:fld id="{909C01E9-41F4-44E2-9FB7-77FBAC920B9A}" type="slidenum">
              <a:rPr lang="en-US"/>
              <a:pPr>
                <a:defRPr/>
              </a:pPr>
              <a:t>‹#›</a:t>
            </a:fld>
            <a:endParaRPr lang="en-US"/>
          </a:p>
        </p:txBody>
      </p:sp>
    </p:spTree>
    <p:extLst>
      <p:ext uri="{BB962C8B-B14F-4D97-AF65-F5344CB8AC3E}">
        <p14:creationId xmlns:p14="http://schemas.microsoft.com/office/powerpoint/2010/main" val="3096654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E8D3719A-F08F-4345-B18F-33521838CA53}" type="slidenum">
              <a:rPr lang="en-US" smtClean="0"/>
              <a:pPr/>
              <a:t>1</a:t>
            </a:fld>
            <a:endParaRPr lang="en-US"/>
          </a:p>
        </p:txBody>
      </p:sp>
      <p:sp>
        <p:nvSpPr>
          <p:cNvPr id="18434" name="Rectangle 2"/>
          <p:cNvSpPr>
            <a:spLocks noGrp="1" noRot="1" noChangeAspect="1" noChangeArrowheads="1" noTextEdit="1"/>
          </p:cNvSpPr>
          <p:nvPr>
            <p:ph type="sldImg"/>
          </p:nvPr>
        </p:nvSpPr>
        <p:spPr>
          <a:xfrm>
            <a:off x="1187450" y="654050"/>
            <a:ext cx="4727575" cy="3546475"/>
          </a:xfrm>
          <a:ln/>
        </p:spPr>
      </p:sp>
    </p:spTree>
    <p:extLst>
      <p:ext uri="{BB962C8B-B14F-4D97-AF65-F5344CB8AC3E}">
        <p14:creationId xmlns:p14="http://schemas.microsoft.com/office/powerpoint/2010/main" val="351065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12</a:t>
            </a:fld>
            <a:endParaRPr lang="en-US"/>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240469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105</a:t>
            </a:fld>
            <a:endParaRPr lang="en-US"/>
          </a:p>
        </p:txBody>
      </p:sp>
      <p:sp>
        <p:nvSpPr>
          <p:cNvPr id="5" name="Notes Placeholder 4">
            <a:extLst>
              <a:ext uri="{FF2B5EF4-FFF2-40B4-BE49-F238E27FC236}">
                <a16:creationId xmlns:a16="http://schemas.microsoft.com/office/drawing/2014/main" id="{1234F62B-7796-19A2-FFF2-276BA548F9EC}"/>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0424049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106</a:t>
            </a:fld>
            <a:endParaRPr lang="en-US"/>
          </a:p>
        </p:txBody>
      </p:sp>
      <p:sp>
        <p:nvSpPr>
          <p:cNvPr id="5" name="Notes Placeholder 4">
            <a:extLst>
              <a:ext uri="{FF2B5EF4-FFF2-40B4-BE49-F238E27FC236}">
                <a16:creationId xmlns:a16="http://schemas.microsoft.com/office/drawing/2014/main" id="{DE608392-139E-DC6C-B3B4-A8A06FADA9D0}"/>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9370709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107</a:t>
            </a:fld>
            <a:endParaRPr lang="en-US"/>
          </a:p>
        </p:txBody>
      </p:sp>
      <p:sp>
        <p:nvSpPr>
          <p:cNvPr id="5" name="Notes Placeholder 4">
            <a:extLst>
              <a:ext uri="{FF2B5EF4-FFF2-40B4-BE49-F238E27FC236}">
                <a16:creationId xmlns:a16="http://schemas.microsoft.com/office/drawing/2014/main" id="{DE608392-139E-DC6C-B3B4-A8A06FADA9D0}"/>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41805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13</a:t>
            </a:fld>
            <a:endParaRPr lang="en-US"/>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896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14</a:t>
            </a:fld>
            <a:endParaRPr lang="en-US"/>
          </a:p>
        </p:txBody>
      </p:sp>
    </p:spTree>
    <p:extLst>
      <p:ext uri="{BB962C8B-B14F-4D97-AF65-F5344CB8AC3E}">
        <p14:creationId xmlns:p14="http://schemas.microsoft.com/office/powerpoint/2010/main" val="27931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15</a:t>
            </a:fld>
            <a:endParaRPr lang="en-US"/>
          </a:p>
        </p:txBody>
      </p:sp>
      <p:sp>
        <p:nvSpPr>
          <p:cNvPr id="3" name="Notes Placeholder 2">
            <a:extLst>
              <a:ext uri="{FF2B5EF4-FFF2-40B4-BE49-F238E27FC236}">
                <a16:creationId xmlns:a16="http://schemas.microsoft.com/office/drawing/2014/main" id="{2E739C20-0A02-0B67-4443-0865EDD182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5913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16</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500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Rectangle 7"/>
          <p:cNvSpPr>
            <a:spLocks noGrp="1" noChangeArrowheads="1"/>
          </p:cNvSpPr>
          <p:nvPr>
            <p:ph type="sldNum" sz="quarter" idx="5"/>
          </p:nvPr>
        </p:nvSpPr>
        <p:spPr>
          <a:noFill/>
          <a:ln>
            <a:miter lim="800000"/>
            <a:headEnd/>
            <a:tailEnd/>
          </a:ln>
        </p:spPr>
        <p:txBody>
          <a:bodyPr/>
          <a:lstStyle/>
          <a:p>
            <a:fld id="{2C6AF5CF-221F-4346-89D0-51BEA2658F66}" type="slidenum">
              <a:rPr lang="en-US" smtClean="0"/>
              <a:pPr/>
              <a:t>18</a:t>
            </a:fld>
            <a:endParaRPr lang="en-US"/>
          </a:p>
        </p:txBody>
      </p:sp>
      <p:sp>
        <p:nvSpPr>
          <p:cNvPr id="746498" name="Rectangle 2"/>
          <p:cNvSpPr>
            <a:spLocks noGrp="1" noRot="1" noChangeAspect="1" noChangeArrowheads="1" noTextEdit="1"/>
          </p:cNvSpPr>
          <p:nvPr>
            <p:ph type="sldImg"/>
          </p:nvPr>
        </p:nvSpPr>
        <p:spPr>
          <a:xfrm>
            <a:off x="1168400" y="671513"/>
            <a:ext cx="4732338" cy="3549650"/>
          </a:xfrm>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4801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19</a:t>
            </a:fld>
            <a:endParaRPr lang="en-US"/>
          </a:p>
        </p:txBody>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5325"/>
            <a:ext cx="4733925" cy="3551238"/>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20</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21</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263B419C-BF43-4151-9E52-9E7C799A74EC}" type="slidenum">
              <a:rPr lang="en-US" smtClean="0"/>
              <a:pPr/>
              <a:t>2</a:t>
            </a:fld>
            <a:endParaRPr lang="en-US"/>
          </a:p>
        </p:txBody>
      </p:sp>
      <p:sp>
        <p:nvSpPr>
          <p:cNvPr id="20482" name="Rectangle 2"/>
          <p:cNvSpPr>
            <a:spLocks noGrp="1" noRot="1" noChangeAspect="1" noChangeArrowheads="1" noTextEdit="1"/>
          </p:cNvSpPr>
          <p:nvPr>
            <p:ph type="sldImg"/>
          </p:nvPr>
        </p:nvSpPr>
        <p:spPr>
          <a:xfrm>
            <a:off x="1185863" y="671513"/>
            <a:ext cx="4730750" cy="3548062"/>
          </a:xfrm>
          <a:ln/>
        </p:spPr>
      </p:sp>
    </p:spTree>
    <p:extLst>
      <p:ext uri="{BB962C8B-B14F-4D97-AF65-F5344CB8AC3E}">
        <p14:creationId xmlns:p14="http://schemas.microsoft.com/office/powerpoint/2010/main" val="268650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22</a:t>
            </a:fld>
            <a:endParaRPr lang="en-US"/>
          </a:p>
        </p:txBody>
      </p:sp>
    </p:spTree>
    <p:extLst>
      <p:ext uri="{BB962C8B-B14F-4D97-AF65-F5344CB8AC3E}">
        <p14:creationId xmlns:p14="http://schemas.microsoft.com/office/powerpoint/2010/main" val="297506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Rectangle 7"/>
          <p:cNvSpPr>
            <a:spLocks noGrp="1" noChangeArrowheads="1"/>
          </p:cNvSpPr>
          <p:nvPr>
            <p:ph type="sldNum" sz="quarter" idx="5"/>
          </p:nvPr>
        </p:nvSpPr>
        <p:spPr>
          <a:noFill/>
          <a:ln>
            <a:miter lim="800000"/>
            <a:headEnd/>
            <a:tailEnd/>
          </a:ln>
        </p:spPr>
        <p:txBody>
          <a:bodyPr/>
          <a:lstStyle/>
          <a:p>
            <a:fld id="{FF4B5EB0-A1E7-4793-84B1-33C0775F0490}" type="slidenum">
              <a:rPr lang="en-US" smtClean="0"/>
              <a:pPr/>
              <a:t>24</a:t>
            </a:fld>
            <a:endParaRPr lang="en-US"/>
          </a:p>
        </p:txBody>
      </p:sp>
      <p:sp>
        <p:nvSpPr>
          <p:cNvPr id="773122" name="Rectangle 2"/>
          <p:cNvSpPr>
            <a:spLocks noGrp="1" noRot="1" noChangeAspect="1" noChangeArrowheads="1" noTextEdit="1"/>
          </p:cNvSpPr>
          <p:nvPr>
            <p:ph type="sldImg"/>
          </p:nvPr>
        </p:nvSpPr>
        <p:spPr>
          <a:xfrm>
            <a:off x="1185863" y="671513"/>
            <a:ext cx="4730750" cy="3548062"/>
          </a:xfrm>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3101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25</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26</a:t>
            </a:fld>
            <a:endParaRPr lang="en-US"/>
          </a:p>
        </p:txBody>
      </p:sp>
      <p:sp>
        <p:nvSpPr>
          <p:cNvPr id="5" name="Notes Placeholder 4"/>
          <p:cNvSpPr>
            <a:spLocks noGrp="1"/>
          </p:cNvSpPr>
          <p:nvPr>
            <p:ph type="body" idx="1"/>
          </p:nvPr>
        </p:nvSpPr>
        <p:spPr>
          <a:xfrm>
            <a:off x="4846637" y="8428036"/>
            <a:ext cx="1215441" cy="364345"/>
          </a:xfrm>
        </p:spPr>
        <p:txBody>
          <a:bodyPr/>
          <a:lstStyle/>
          <a:p>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27</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28</a:t>
            </a:fld>
            <a:endParaRPr lang="en-US"/>
          </a:p>
        </p:txBody>
      </p:sp>
    </p:spTree>
    <p:extLst>
      <p:ext uri="{BB962C8B-B14F-4D97-AF65-F5344CB8AC3E}">
        <p14:creationId xmlns:p14="http://schemas.microsoft.com/office/powerpoint/2010/main" val="61473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22547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30</a:t>
            </a:fld>
            <a:endParaRPr lang="en-US"/>
          </a:p>
        </p:txBody>
      </p:sp>
    </p:spTree>
    <p:extLst>
      <p:ext uri="{BB962C8B-B14F-4D97-AF65-F5344CB8AC3E}">
        <p14:creationId xmlns:p14="http://schemas.microsoft.com/office/powerpoint/2010/main" val="206707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5" name="Rectangle 7"/>
          <p:cNvSpPr>
            <a:spLocks noGrp="1" noChangeArrowheads="1"/>
          </p:cNvSpPr>
          <p:nvPr>
            <p:ph type="sldNum" sz="quarter" idx="5"/>
          </p:nvPr>
        </p:nvSpPr>
        <p:spPr>
          <a:noFill/>
          <a:ln>
            <a:miter lim="800000"/>
            <a:headEnd/>
            <a:tailEnd/>
          </a:ln>
        </p:spPr>
        <p:txBody>
          <a:bodyPr/>
          <a:lstStyle/>
          <a:p>
            <a:fld id="{34421AEB-EF5B-42FC-841E-4E2958F6DED1}" type="slidenum">
              <a:rPr lang="en-US" smtClean="0"/>
              <a:pPr/>
              <a:t>32</a:t>
            </a:fld>
            <a:endParaRPr lang="en-US"/>
          </a:p>
        </p:txBody>
      </p:sp>
      <p:sp>
        <p:nvSpPr>
          <p:cNvPr id="809986" name="Rectangle 2"/>
          <p:cNvSpPr>
            <a:spLocks noGrp="1" noRot="1" noChangeAspect="1" noChangeArrowheads="1" noTextEdit="1"/>
          </p:cNvSpPr>
          <p:nvPr>
            <p:ph type="sldImg"/>
          </p:nvPr>
        </p:nvSpPr>
        <p:spPr>
          <a:xfrm>
            <a:off x="1184275" y="641350"/>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537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a:t>
            </a:fld>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33</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34</a:t>
            </a:fld>
            <a:endParaRPr lang="en-US"/>
          </a:p>
        </p:txBody>
      </p:sp>
      <p:sp>
        <p:nvSpPr>
          <p:cNvPr id="3" name="Notes Placeholder 2">
            <a:extLst>
              <a:ext uri="{FF2B5EF4-FFF2-40B4-BE49-F238E27FC236}">
                <a16:creationId xmlns:a16="http://schemas.microsoft.com/office/drawing/2014/main" id="{812B7990-9540-BDB0-3A63-EDBAE8A2F135}"/>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9772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35</a:t>
            </a:fld>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36</a:t>
            </a:fld>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9947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38</a:t>
            </a:fld>
            <a:endParaRPr lang="en-US"/>
          </a:p>
        </p:txBody>
      </p:sp>
    </p:spTree>
    <p:extLst>
      <p:ext uri="{BB962C8B-B14F-4D97-AF65-F5344CB8AC3E}">
        <p14:creationId xmlns:p14="http://schemas.microsoft.com/office/powerpoint/2010/main" val="3275932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39</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70694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40</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41</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42</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7"/>
          <p:cNvSpPr>
            <a:spLocks noGrp="1" noChangeArrowheads="1"/>
          </p:cNvSpPr>
          <p:nvPr>
            <p:ph type="sldNum" sz="quarter" idx="5"/>
          </p:nvPr>
        </p:nvSpPr>
        <p:spPr>
          <a:noFill/>
          <a:ln>
            <a:miter lim="800000"/>
            <a:headEnd/>
            <a:tailEnd/>
          </a:ln>
        </p:spPr>
        <p:txBody>
          <a:bodyPr/>
          <a:lstStyle/>
          <a:p>
            <a:fld id="{DF23C6A2-D0C7-42CB-ACEB-58C0FDC72FBC}" type="slidenum">
              <a:rPr lang="en-US" smtClean="0"/>
              <a:pPr/>
              <a:t>6</a:t>
            </a:fld>
            <a:endParaRPr lang="en-US"/>
          </a:p>
        </p:txBody>
      </p:sp>
      <p:sp>
        <p:nvSpPr>
          <p:cNvPr id="70041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89779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43</a:t>
            </a:fld>
            <a:endParaRPr lang="en-US"/>
          </a:p>
        </p:txBody>
      </p:sp>
    </p:spTree>
    <p:extLst>
      <p:ext uri="{BB962C8B-B14F-4D97-AF65-F5344CB8AC3E}">
        <p14:creationId xmlns:p14="http://schemas.microsoft.com/office/powerpoint/2010/main" val="2133106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44</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1416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45</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8948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47</a:t>
            </a:fld>
            <a:endParaRPr lang="en-US"/>
          </a:p>
        </p:txBody>
      </p:sp>
      <p:sp>
        <p:nvSpPr>
          <p:cNvPr id="5" name="Notes Placeholder 4">
            <a:extLst>
              <a:ext uri="{FF2B5EF4-FFF2-40B4-BE49-F238E27FC236}">
                <a16:creationId xmlns:a16="http://schemas.microsoft.com/office/drawing/2014/main" id="{CAA87FEC-8478-CD46-8168-F6E4A61E0A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74573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48</a:t>
            </a:fld>
            <a:endParaRPr lang="en-US"/>
          </a:p>
        </p:txBody>
      </p:sp>
    </p:spTree>
    <p:extLst>
      <p:ext uri="{BB962C8B-B14F-4D97-AF65-F5344CB8AC3E}">
        <p14:creationId xmlns:p14="http://schemas.microsoft.com/office/powerpoint/2010/main" val="3286056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Rectangle 7"/>
          <p:cNvSpPr>
            <a:spLocks noGrp="1" noChangeArrowheads="1"/>
          </p:cNvSpPr>
          <p:nvPr>
            <p:ph type="sldNum" sz="quarter" idx="5"/>
          </p:nvPr>
        </p:nvSpPr>
        <p:spPr>
          <a:noFill/>
          <a:ln>
            <a:miter lim="800000"/>
            <a:headEnd/>
            <a:tailEnd/>
          </a:ln>
        </p:spPr>
        <p:txBody>
          <a:bodyPr/>
          <a:lstStyle/>
          <a:p>
            <a:fld id="{9C4D17EF-439B-4240-B6DA-7D3D66CB371D}" type="slidenum">
              <a:rPr lang="en-US" smtClean="0"/>
              <a:pPr/>
              <a:t>49</a:t>
            </a:fld>
            <a:endParaRPr lang="en-US"/>
          </a:p>
        </p:txBody>
      </p:sp>
      <p:sp>
        <p:nvSpPr>
          <p:cNvPr id="850946" name="Rectangle 2"/>
          <p:cNvSpPr>
            <a:spLocks noGrp="1" noRot="1" noChangeAspect="1" noChangeArrowheads="1" noTextEdit="1"/>
          </p:cNvSpPr>
          <p:nvPr>
            <p:ph type="sldImg"/>
          </p:nvPr>
        </p:nvSpPr>
        <p:spPr>
          <a:xfrm>
            <a:off x="1185863" y="641350"/>
            <a:ext cx="4730750" cy="3548063"/>
          </a:xfrm>
          <a:ln/>
        </p:spPr>
      </p:sp>
      <p:sp>
        <p:nvSpPr>
          <p:cNvPr id="2" name="Notes Placeholder 1">
            <a:extLst>
              <a:ext uri="{FF2B5EF4-FFF2-40B4-BE49-F238E27FC236}">
                <a16:creationId xmlns:a16="http://schemas.microsoft.com/office/drawing/2014/main" id="{F124C614-0616-9585-FD64-BCADCB82C5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20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50</a:t>
            </a:fld>
            <a:endParaRPr lang="en-US"/>
          </a:p>
        </p:txBody>
      </p:sp>
      <p:sp>
        <p:nvSpPr>
          <p:cNvPr id="3" name="Notes Placeholder 2"/>
          <p:cNvSpPr>
            <a:spLocks noGrp="1"/>
          </p:cNvSpPr>
          <p:nvPr>
            <p:ph type="body" sz="quarter" idx="11"/>
          </p:nvPr>
        </p:nvSpPr>
        <p:spPr>
          <a:xfrm>
            <a:off x="934839" y="4389335"/>
            <a:ext cx="5186595" cy="2384658"/>
          </a:xfrm>
        </p:spPr>
        <p:txBody>
          <a:bodyPr/>
          <a:lstStyle/>
          <a:p>
            <a:pPr>
              <a:lnSpc>
                <a:spcPct val="90000"/>
              </a:lnSpc>
            </a:pPr>
            <a:endParaRPr lang="en-US">
              <a:latin typeface="+mn-lt"/>
            </a:endParaRPr>
          </a:p>
        </p:txBody>
      </p:sp>
    </p:spTree>
    <p:extLst>
      <p:ext uri="{BB962C8B-B14F-4D97-AF65-F5344CB8AC3E}">
        <p14:creationId xmlns:p14="http://schemas.microsoft.com/office/powerpoint/2010/main" val="1375178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51</a:t>
            </a:fld>
            <a:endParaRPr lang="en-US"/>
          </a:p>
        </p:txBody>
      </p:sp>
    </p:spTree>
    <p:extLst>
      <p:ext uri="{BB962C8B-B14F-4D97-AF65-F5344CB8AC3E}">
        <p14:creationId xmlns:p14="http://schemas.microsoft.com/office/powerpoint/2010/main" val="1654615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7"/>
          <p:cNvSpPr>
            <a:spLocks noGrp="1" noChangeArrowheads="1"/>
          </p:cNvSpPr>
          <p:nvPr>
            <p:ph type="sldNum" sz="quarter" idx="5"/>
          </p:nvPr>
        </p:nvSpPr>
        <p:spPr>
          <a:noFill/>
          <a:ln>
            <a:miter lim="800000"/>
            <a:headEnd/>
            <a:tailEnd/>
          </a:ln>
        </p:spPr>
        <p:txBody>
          <a:bodyPr/>
          <a:lstStyle/>
          <a:p>
            <a:fld id="{E9878D8C-3387-47AE-9C50-34001B8C3938}" type="slidenum">
              <a:rPr lang="en-US" smtClean="0"/>
              <a:pPr/>
              <a:t>52</a:t>
            </a:fld>
            <a:endParaRPr lang="en-US"/>
          </a:p>
        </p:txBody>
      </p:sp>
      <p:sp>
        <p:nvSpPr>
          <p:cNvPr id="859138" name="Rectangle 2"/>
          <p:cNvSpPr>
            <a:spLocks noGrp="1" noRot="1" noChangeAspect="1" noChangeArrowheads="1" noTextEdit="1"/>
          </p:cNvSpPr>
          <p:nvPr>
            <p:ph type="sldImg"/>
          </p:nvPr>
        </p:nvSpPr>
        <p:spPr>
          <a:xfrm>
            <a:off x="1168400" y="671513"/>
            <a:ext cx="4732338" cy="3549650"/>
          </a:xfrm>
          <a:ln/>
        </p:spPr>
      </p:sp>
    </p:spTree>
    <p:extLst>
      <p:ext uri="{BB962C8B-B14F-4D97-AF65-F5344CB8AC3E}">
        <p14:creationId xmlns:p14="http://schemas.microsoft.com/office/powerpoint/2010/main" val="2033866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53</a:t>
            </a:fld>
            <a:endParaRPr lang="en-US"/>
          </a:p>
        </p:txBody>
      </p:sp>
      <p:sp>
        <p:nvSpPr>
          <p:cNvPr id="5" name="Notes Placeholder 4">
            <a:extLst>
              <a:ext uri="{FF2B5EF4-FFF2-40B4-BE49-F238E27FC236}">
                <a16:creationId xmlns:a16="http://schemas.microsoft.com/office/drawing/2014/main" id="{4DA56D43-42A1-B748-A966-843A714A95D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7</a:t>
            </a:fld>
            <a:endParaRPr lang="en-US"/>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7878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54</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7"/>
          <p:cNvSpPr>
            <a:spLocks noGrp="1" noChangeArrowheads="1"/>
          </p:cNvSpPr>
          <p:nvPr>
            <p:ph type="sldNum" sz="quarter" idx="5"/>
          </p:nvPr>
        </p:nvSpPr>
        <p:spPr>
          <a:noFill/>
          <a:ln>
            <a:miter lim="800000"/>
            <a:headEnd/>
            <a:tailEnd/>
          </a:ln>
        </p:spPr>
        <p:txBody>
          <a:bodyPr/>
          <a:lstStyle/>
          <a:p>
            <a:fld id="{78F9E6C1-892D-4CFC-97DA-241006FD9D49}" type="slidenum">
              <a:rPr lang="en-US" smtClean="0"/>
              <a:pPr/>
              <a:t>55</a:t>
            </a:fld>
            <a:endParaRPr lang="en-US"/>
          </a:p>
        </p:txBody>
      </p:sp>
      <p:sp>
        <p:nvSpPr>
          <p:cNvPr id="875522" name="Rectangle 2"/>
          <p:cNvSpPr>
            <a:spLocks noGrp="1" noRot="1" noChangeAspect="1" noChangeArrowheads="1" noTextEdit="1"/>
          </p:cNvSpPr>
          <p:nvPr>
            <p:ph type="sldImg"/>
          </p:nvPr>
        </p:nvSpPr>
        <p:spPr>
          <a:xfrm>
            <a:off x="1190625" y="658813"/>
            <a:ext cx="4733925" cy="3551237"/>
          </a:xfrm>
          <a:ln/>
        </p:spPr>
      </p:sp>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198804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56</a:t>
            </a:fld>
            <a:endParaRPr lang="en-US"/>
          </a:p>
        </p:txBody>
      </p:sp>
      <p:sp>
        <p:nvSpPr>
          <p:cNvPr id="3" name="Notes Placeholder 2">
            <a:extLst>
              <a:ext uri="{FF2B5EF4-FFF2-40B4-BE49-F238E27FC236}">
                <a16:creationId xmlns:a16="http://schemas.microsoft.com/office/drawing/2014/main" id="{D827D2D7-194A-6514-22BC-708EB1F3208A}"/>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47303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57</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7"/>
          <p:cNvSpPr>
            <a:spLocks noGrp="1" noChangeArrowheads="1"/>
          </p:cNvSpPr>
          <p:nvPr>
            <p:ph type="sldNum" sz="quarter" idx="5"/>
          </p:nvPr>
        </p:nvSpPr>
        <p:spPr>
          <a:noFill/>
          <a:ln>
            <a:miter lim="800000"/>
            <a:headEnd/>
            <a:tailEnd/>
          </a:ln>
        </p:spPr>
        <p:txBody>
          <a:bodyPr/>
          <a:lstStyle/>
          <a:p>
            <a:fld id="{431C3E06-027B-4CE7-8ED6-168576AADFF5}" type="slidenum">
              <a:rPr lang="en-US" smtClean="0"/>
              <a:pPr/>
              <a:t>58</a:t>
            </a:fld>
            <a:endParaRPr lang="en-US"/>
          </a:p>
        </p:txBody>
      </p:sp>
      <p:sp>
        <p:nvSpPr>
          <p:cNvPr id="867330"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7743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4011949" y="8925887"/>
            <a:ext cx="3101167" cy="462593"/>
          </a:xfrm>
        </p:spPr>
        <p:txBody>
          <a:bodyPr/>
          <a:lstStyle/>
          <a:p>
            <a:pPr>
              <a:defRPr/>
            </a:pPr>
            <a:fld id="{909C01E9-41F4-44E2-9FB7-77FBAC920B9A}" type="slidenum">
              <a:rPr lang="en-US" smtClean="0"/>
              <a:pPr>
                <a:defRPr/>
              </a:pPr>
              <a:t>59</a:t>
            </a:fld>
            <a:endParaRPr lang="en-US"/>
          </a:p>
        </p:txBody>
      </p:sp>
      <p:sp>
        <p:nvSpPr>
          <p:cNvPr id="5" name="Notes Placeholder 4">
            <a:extLst>
              <a:ext uri="{FF2B5EF4-FFF2-40B4-BE49-F238E27FC236}">
                <a16:creationId xmlns:a16="http://schemas.microsoft.com/office/drawing/2014/main" id="{A550611C-812E-3A4E-AA25-87B787C7B2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60</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7"/>
          <p:cNvSpPr>
            <a:spLocks noGrp="1" noChangeArrowheads="1"/>
          </p:cNvSpPr>
          <p:nvPr>
            <p:ph type="sldNum" sz="quarter" idx="5"/>
          </p:nvPr>
        </p:nvSpPr>
        <p:spPr>
          <a:noFill/>
          <a:ln>
            <a:miter lim="800000"/>
            <a:headEnd/>
            <a:tailEnd/>
          </a:ln>
        </p:spPr>
        <p:txBody>
          <a:bodyPr/>
          <a:lstStyle/>
          <a:p>
            <a:fld id="{519BAEE8-9B4C-443F-915E-312EBB82D396}" type="slidenum">
              <a:rPr lang="en-US" smtClean="0"/>
              <a:pPr/>
              <a:t>61</a:t>
            </a:fld>
            <a:endParaRPr lang="en-US"/>
          </a:p>
        </p:txBody>
      </p:sp>
      <p:sp>
        <p:nvSpPr>
          <p:cNvPr id="883714" name="Rectangle 2"/>
          <p:cNvSpPr>
            <a:spLocks noGrp="1" noRot="1" noChangeAspect="1" noChangeArrowheads="1" noTextEdit="1"/>
          </p:cNvSpPr>
          <p:nvPr>
            <p:ph type="sldImg"/>
          </p:nvPr>
        </p:nvSpPr>
        <p:spPr>
          <a:xfrm>
            <a:off x="1192213" y="695325"/>
            <a:ext cx="4733925" cy="3549650"/>
          </a:xfrm>
          <a:ln/>
        </p:spPr>
      </p:sp>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573090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62</a:t>
            </a:fld>
            <a:endParaRPr lang="en-US"/>
          </a:p>
        </p:txBody>
      </p:sp>
      <p:sp>
        <p:nvSpPr>
          <p:cNvPr id="6" name="Notes Placeholder 5">
            <a:extLst>
              <a:ext uri="{FF2B5EF4-FFF2-40B4-BE49-F238E27FC236}">
                <a16:creationId xmlns:a16="http://schemas.microsoft.com/office/drawing/2014/main" id="{8E535DF2-A39D-D142-B14A-6EBF2DE41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63</a:t>
            </a:fld>
            <a:endParaRPr lang="en-US"/>
          </a:p>
        </p:txBody>
      </p:sp>
      <p:sp>
        <p:nvSpPr>
          <p:cNvPr id="6" name="Notes Placeholder 5">
            <a:extLst>
              <a:ext uri="{FF2B5EF4-FFF2-40B4-BE49-F238E27FC236}">
                <a16:creationId xmlns:a16="http://schemas.microsoft.com/office/drawing/2014/main" id="{8E535DF2-A39D-D142-B14A-6EBF2DE41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809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8</a:t>
            </a:fld>
            <a:endParaRPr lang="en-US"/>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66073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7" name="Rectangle 7"/>
          <p:cNvSpPr>
            <a:spLocks noGrp="1" noChangeArrowheads="1"/>
          </p:cNvSpPr>
          <p:nvPr>
            <p:ph type="sldNum" sz="quarter" idx="5"/>
          </p:nvPr>
        </p:nvSpPr>
        <p:spPr>
          <a:noFill/>
          <a:ln>
            <a:miter lim="800000"/>
            <a:headEnd/>
            <a:tailEnd/>
          </a:ln>
        </p:spPr>
        <p:txBody>
          <a:bodyPr/>
          <a:lstStyle/>
          <a:p>
            <a:fld id="{6EBB2FC3-9CDE-47A2-98E2-9B32862794EC}" type="slidenum">
              <a:rPr lang="en-US" smtClean="0"/>
              <a:pPr/>
              <a:t>64</a:t>
            </a:fld>
            <a:endParaRPr lang="en-US"/>
          </a:p>
        </p:txBody>
      </p:sp>
      <p:sp>
        <p:nvSpPr>
          <p:cNvPr id="889858"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3EEDEA0D-8063-98AA-7F14-45873FCEC5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88663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65</a:t>
            </a:fld>
            <a:endParaRPr lang="en-US"/>
          </a:p>
        </p:txBody>
      </p:sp>
      <p:sp>
        <p:nvSpPr>
          <p:cNvPr id="5" name="Notes Placeholder 4">
            <a:extLst>
              <a:ext uri="{FF2B5EF4-FFF2-40B4-BE49-F238E27FC236}">
                <a16:creationId xmlns:a16="http://schemas.microsoft.com/office/drawing/2014/main" id="{CFCA09FD-EA48-6A4B-B8AC-28C9AC31AA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66</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826A8B38-DC6B-46A8-B5FE-E8270CEED77D}" type="slidenum">
              <a:rPr lang="en-US" smtClean="0"/>
              <a:pPr/>
              <a:t>67</a:t>
            </a:fld>
            <a:endParaRPr lang="en-US"/>
          </a:p>
        </p:txBody>
      </p:sp>
      <p:sp>
        <p:nvSpPr>
          <p:cNvPr id="898050" name="Rectangle 2"/>
          <p:cNvSpPr>
            <a:spLocks noGrp="1" noRot="1" noChangeAspect="1" noChangeArrowheads="1" noTextEdit="1"/>
          </p:cNvSpPr>
          <p:nvPr>
            <p:ph type="sldImg"/>
          </p:nvPr>
        </p:nvSpPr>
        <p:spPr>
          <a:xfrm>
            <a:off x="1184275" y="641350"/>
            <a:ext cx="4733925" cy="3549650"/>
          </a:xfrm>
          <a:ln/>
        </p:spPr>
      </p:sp>
    </p:spTree>
    <p:extLst>
      <p:ext uri="{BB962C8B-B14F-4D97-AF65-F5344CB8AC3E}">
        <p14:creationId xmlns:p14="http://schemas.microsoft.com/office/powerpoint/2010/main" val="1790144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68</a:t>
            </a:fld>
            <a:endParaRPr lang="en-US"/>
          </a:p>
        </p:txBody>
      </p:sp>
      <p:sp>
        <p:nvSpPr>
          <p:cNvPr id="5" name="Notes Placeholder 4">
            <a:extLst>
              <a:ext uri="{FF2B5EF4-FFF2-40B4-BE49-F238E27FC236}">
                <a16:creationId xmlns:a16="http://schemas.microsoft.com/office/drawing/2014/main" id="{5032CC3C-E50F-B04E-A660-B49D1C0432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69</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5" name="Rectangle 7"/>
          <p:cNvSpPr>
            <a:spLocks noGrp="1" noChangeArrowheads="1"/>
          </p:cNvSpPr>
          <p:nvPr>
            <p:ph type="sldNum" sz="quarter" idx="5"/>
          </p:nvPr>
        </p:nvSpPr>
        <p:spPr>
          <a:noFill/>
          <a:ln>
            <a:miter lim="800000"/>
            <a:headEnd/>
            <a:tailEnd/>
          </a:ln>
        </p:spPr>
        <p:txBody>
          <a:bodyPr/>
          <a:lstStyle/>
          <a:p>
            <a:fld id="{3277D923-DB0B-4C51-B9A1-A229E74D7C3F}" type="slidenum">
              <a:rPr lang="en-US" smtClean="0"/>
              <a:pPr/>
              <a:t>70</a:t>
            </a:fld>
            <a:endParaRPr lang="en-US"/>
          </a:p>
        </p:txBody>
      </p:sp>
      <p:sp>
        <p:nvSpPr>
          <p:cNvPr id="922626" name="Rectangle 2"/>
          <p:cNvSpPr>
            <a:spLocks noGrp="1" noRot="1" noChangeAspect="1" noChangeArrowheads="1" noTextEdit="1"/>
          </p:cNvSpPr>
          <p:nvPr>
            <p:ph type="sldImg"/>
          </p:nvPr>
        </p:nvSpPr>
        <p:spPr>
          <a:xfrm>
            <a:off x="1184275" y="641350"/>
            <a:ext cx="4733925" cy="3549650"/>
          </a:xfrm>
          <a:ln/>
        </p:spPr>
      </p:sp>
      <p:sp>
        <p:nvSpPr>
          <p:cNvPr id="2" name="Notes Placeholder 1">
            <a:extLst>
              <a:ext uri="{FF2B5EF4-FFF2-40B4-BE49-F238E27FC236}">
                <a16:creationId xmlns:a16="http://schemas.microsoft.com/office/drawing/2014/main" id="{D6C653D7-4EE7-215B-C47B-67450957F3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8114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71</a:t>
            </a:fld>
            <a:endParaRPr lang="en-US"/>
          </a:p>
        </p:txBody>
      </p:sp>
      <p:sp>
        <p:nvSpPr>
          <p:cNvPr id="5" name="Notes Placeholder 4">
            <a:extLst>
              <a:ext uri="{FF2B5EF4-FFF2-40B4-BE49-F238E27FC236}">
                <a16:creationId xmlns:a16="http://schemas.microsoft.com/office/drawing/2014/main" id="{7695F9EB-E7B3-734B-AB04-F069BC48E7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70704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72</a:t>
            </a:fld>
            <a:endParaRPr lang="en-US"/>
          </a:p>
        </p:txBody>
      </p:sp>
    </p:spTree>
    <p:extLst>
      <p:ext uri="{BB962C8B-B14F-4D97-AF65-F5344CB8AC3E}">
        <p14:creationId xmlns:p14="http://schemas.microsoft.com/office/powerpoint/2010/main" val="32037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3" name="Slide Image Placeholder 1"/>
          <p:cNvSpPr>
            <a:spLocks noGrp="1" noRot="1" noChangeAspect="1"/>
          </p:cNvSpPr>
          <p:nvPr>
            <p:ph type="sldImg"/>
          </p:nvPr>
        </p:nvSpPr>
        <p:spPr>
          <a:ln/>
        </p:spPr>
      </p:sp>
      <p:sp>
        <p:nvSpPr>
          <p:cNvPr id="934915" name="Slide Number Placeholder 3"/>
          <p:cNvSpPr>
            <a:spLocks noGrp="1"/>
          </p:cNvSpPr>
          <p:nvPr>
            <p:ph type="sldNum" sz="quarter" idx="5"/>
          </p:nvPr>
        </p:nvSpPr>
        <p:spPr>
          <a:noFill/>
          <a:ln>
            <a:miter lim="800000"/>
            <a:headEnd/>
            <a:tailEnd/>
          </a:ln>
        </p:spPr>
        <p:txBody>
          <a:bodyPr/>
          <a:lstStyle/>
          <a:p>
            <a:fld id="{D304B6DE-DB27-470C-B38A-634C84DDE0EA}" type="slidenum">
              <a:rPr lang="en-US" smtClean="0"/>
              <a:pPr/>
              <a:t>73</a:t>
            </a:fld>
            <a:endParaRPr lang="en-US"/>
          </a:p>
        </p:txBody>
      </p:sp>
      <p:sp>
        <p:nvSpPr>
          <p:cNvPr id="2" name="Notes Placeholder 1">
            <a:extLst>
              <a:ext uri="{FF2B5EF4-FFF2-40B4-BE49-F238E27FC236}">
                <a16:creationId xmlns:a16="http://schemas.microsoft.com/office/drawing/2014/main" id="{D76617AC-93EA-A891-E8C3-CEAE643AA8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035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54050"/>
            <a:ext cx="4678362" cy="350837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a:t>
            </a:fld>
            <a:endParaRPr lang="en-US"/>
          </a:p>
        </p:txBody>
      </p:sp>
    </p:spTree>
    <p:extLst>
      <p:ext uri="{BB962C8B-B14F-4D97-AF65-F5344CB8AC3E}">
        <p14:creationId xmlns:p14="http://schemas.microsoft.com/office/powerpoint/2010/main" val="15474696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74</a:t>
            </a:fld>
            <a:endParaRPr lang="en-US"/>
          </a:p>
        </p:txBody>
      </p:sp>
      <p:sp>
        <p:nvSpPr>
          <p:cNvPr id="5" name="Notes Placeholder 4">
            <a:extLst>
              <a:ext uri="{FF2B5EF4-FFF2-40B4-BE49-F238E27FC236}">
                <a16:creationId xmlns:a16="http://schemas.microsoft.com/office/drawing/2014/main" id="{5DD442A2-23C6-797F-7CFD-C0A7FDDFCEF1}"/>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25699399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75</a:t>
            </a:fld>
            <a:endParaRPr lang="en-US"/>
          </a:p>
        </p:txBody>
      </p:sp>
      <p:sp>
        <p:nvSpPr>
          <p:cNvPr id="5" name="Notes Placeholder 4">
            <a:extLst>
              <a:ext uri="{FF2B5EF4-FFF2-40B4-BE49-F238E27FC236}">
                <a16:creationId xmlns:a16="http://schemas.microsoft.com/office/drawing/2014/main" id="{2B7BBCC1-370E-9D0E-DE65-DCD2EC8E7A31}"/>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430813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76</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a:t>ICICI Bank is a direct bank subsidiary of India’s second largest bank.  They hope to duplicate ING’s Direct Banking success through strong ties to the large southeast Asian community in Canada.  </a:t>
            </a:r>
          </a:p>
          <a:p>
            <a:endParaRPr lang="en-US"/>
          </a:p>
        </p:txBody>
      </p:sp>
    </p:spTree>
    <p:extLst>
      <p:ext uri="{BB962C8B-B14F-4D97-AF65-F5344CB8AC3E}">
        <p14:creationId xmlns:p14="http://schemas.microsoft.com/office/powerpoint/2010/main" val="39189925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77</a:t>
            </a:fld>
            <a:endParaRPr lang="en-US"/>
          </a:p>
        </p:txBody>
      </p:sp>
      <p:sp>
        <p:nvSpPr>
          <p:cNvPr id="5" name="Notes Placeholder 4">
            <a:extLst>
              <a:ext uri="{FF2B5EF4-FFF2-40B4-BE49-F238E27FC236}">
                <a16:creationId xmlns:a16="http://schemas.microsoft.com/office/drawing/2014/main" id="{67B574A8-FF30-500B-B56B-0ABA89D771D4}"/>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23189132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79</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80</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69475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81</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04949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82</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6869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596900"/>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83</a:t>
            </a:fld>
            <a:endParaRPr lang="en-US"/>
          </a:p>
        </p:txBody>
      </p:sp>
      <p:sp>
        <p:nvSpPr>
          <p:cNvPr id="5" name="Notes Placeholder 4">
            <a:extLst>
              <a:ext uri="{FF2B5EF4-FFF2-40B4-BE49-F238E27FC236}">
                <a16:creationId xmlns:a16="http://schemas.microsoft.com/office/drawing/2014/main" id="{71C66956-B4BF-004C-8E3B-8DE4B09AEE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595174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596900"/>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84</a:t>
            </a:fld>
            <a:endParaRPr lang="en-US"/>
          </a:p>
        </p:txBody>
      </p:sp>
      <p:sp>
        <p:nvSpPr>
          <p:cNvPr id="5" name="Notes Placeholder 4">
            <a:extLst>
              <a:ext uri="{FF2B5EF4-FFF2-40B4-BE49-F238E27FC236}">
                <a16:creationId xmlns:a16="http://schemas.microsoft.com/office/drawing/2014/main" id="{71C66956-B4BF-004C-8E3B-8DE4B09AEE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5235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55638"/>
            <a:ext cx="4678363" cy="350837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a:t>
            </a:fld>
            <a:endParaRPr lang="en-US"/>
          </a:p>
        </p:txBody>
      </p:sp>
    </p:spTree>
    <p:extLst>
      <p:ext uri="{BB962C8B-B14F-4D97-AF65-F5344CB8AC3E}">
        <p14:creationId xmlns:p14="http://schemas.microsoft.com/office/powerpoint/2010/main" val="21052365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85</a:t>
            </a:fld>
            <a:endParaRPr lang="en-US"/>
          </a:p>
        </p:txBody>
      </p:sp>
    </p:spTree>
    <p:extLst>
      <p:ext uri="{BB962C8B-B14F-4D97-AF65-F5344CB8AC3E}">
        <p14:creationId xmlns:p14="http://schemas.microsoft.com/office/powerpoint/2010/main" val="3926482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86</a:t>
            </a:fld>
            <a:endParaRPr lang="en-US"/>
          </a:p>
        </p:txBody>
      </p:sp>
    </p:spTree>
    <p:extLst>
      <p:ext uri="{BB962C8B-B14F-4D97-AF65-F5344CB8AC3E}">
        <p14:creationId xmlns:p14="http://schemas.microsoft.com/office/powerpoint/2010/main" val="18666374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87</a:t>
            </a:fld>
            <a:endParaRPr lang="en-US"/>
          </a:p>
        </p:txBody>
      </p:sp>
    </p:spTree>
    <p:extLst>
      <p:ext uri="{BB962C8B-B14F-4D97-AF65-F5344CB8AC3E}">
        <p14:creationId xmlns:p14="http://schemas.microsoft.com/office/powerpoint/2010/main" val="299444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88</a:t>
            </a:fld>
            <a:endParaRPr lang="en-US"/>
          </a:p>
        </p:txBody>
      </p:sp>
    </p:spTree>
    <p:extLst>
      <p:ext uri="{BB962C8B-B14F-4D97-AF65-F5344CB8AC3E}">
        <p14:creationId xmlns:p14="http://schemas.microsoft.com/office/powerpoint/2010/main" val="15059779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89</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04632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90</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91</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50064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92</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38685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93</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300384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94</a:t>
            </a:fld>
            <a:endParaRPr lang="en-US"/>
          </a:p>
        </p:txBody>
      </p:sp>
      <p:sp>
        <p:nvSpPr>
          <p:cNvPr id="8" name="Rectangle 6"/>
          <p:cNvSpPr>
            <a:spLocks noGrp="1" noChangeArrowheads="1"/>
          </p:cNvSpPr>
          <p:nvPr>
            <p:ph type="body" sz="quarter" idx="11"/>
          </p:nvPr>
        </p:nvSpPr>
        <p:spPr>
          <a:xfrm>
            <a:off x="874666" y="4465560"/>
            <a:ext cx="5186595" cy="2384658"/>
          </a:xfrm>
          <a:noFill/>
        </p:spPr>
        <p:txBody>
          <a:bodyPr/>
          <a:lstStyle/>
          <a:p>
            <a:r>
              <a:rPr lang="en-CA" dirty="0"/>
              <a:t>B2B Bank (B2B Trust until July 2012) 1s owned by Laurentian bank and results are part of </a:t>
            </a:r>
            <a:r>
              <a:rPr lang="en-CA" dirty="0" err="1"/>
              <a:t>Laurentian`s</a:t>
            </a:r>
            <a:r>
              <a:rPr lang="en-CA" dirty="0"/>
              <a:t> totals.  Share is presented in order to track the impact of the broker channel on </a:t>
            </a:r>
            <a:r>
              <a:rPr lang="en-CA" dirty="0" err="1"/>
              <a:t>Laurentian`s</a:t>
            </a:r>
            <a:r>
              <a:rPr lang="en-CA" dirty="0"/>
              <a:t> results.</a:t>
            </a:r>
          </a:p>
          <a:p>
            <a:endParaRPr lang="en-CA" dirty="0"/>
          </a:p>
          <a:p>
            <a:r>
              <a:rPr lang="en-CA" dirty="0"/>
              <a:t>B2B strength has traditionally been provision of investment loans to clients of financial planners and mutual fund companies. They introduced a high rate savings account to the broker channel priced significantly higher than other providers December 2009.  They have been able to defend share with competitive pricing.</a:t>
            </a:r>
          </a:p>
        </p:txBody>
      </p:sp>
    </p:spTree>
    <p:extLst>
      <p:ext uri="{BB962C8B-B14F-4D97-AF65-F5344CB8AC3E}">
        <p14:creationId xmlns:p14="http://schemas.microsoft.com/office/powerpoint/2010/main" val="241575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11</a:t>
            </a:fld>
            <a:endParaRPr lang="en-US"/>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029207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95</a:t>
            </a:fld>
            <a:endParaRPr lang="en-US"/>
          </a:p>
        </p:txBody>
      </p:sp>
      <p:sp>
        <p:nvSpPr>
          <p:cNvPr id="8" name="Rectangle 6"/>
          <p:cNvSpPr>
            <a:spLocks noGrp="1" noChangeArrowheads="1"/>
          </p:cNvSpPr>
          <p:nvPr>
            <p:ph type="body" sz="quarter" idx="11"/>
          </p:nvPr>
        </p:nvSpPr>
        <p:spPr>
          <a:xfrm>
            <a:off x="874666" y="4465560"/>
            <a:ext cx="5186595" cy="2384658"/>
          </a:xfrm>
          <a:noFill/>
        </p:spPr>
        <p:txBody>
          <a:bodyPr/>
          <a:lstStyle/>
          <a:p>
            <a:r>
              <a:rPr lang="en-CA" dirty="0"/>
              <a:t>B2B Bank (B2B Trust until July 2012) 1s owned by Laurentian bank and results are part of </a:t>
            </a:r>
            <a:r>
              <a:rPr lang="en-CA" dirty="0" err="1"/>
              <a:t>Laurentian`s</a:t>
            </a:r>
            <a:r>
              <a:rPr lang="en-CA" dirty="0"/>
              <a:t> totals.  Share is presented in order to track the impact of the broker channel on </a:t>
            </a:r>
            <a:r>
              <a:rPr lang="en-CA" dirty="0" err="1"/>
              <a:t>Laurentian`s</a:t>
            </a:r>
            <a:r>
              <a:rPr lang="en-CA" dirty="0"/>
              <a:t> results.</a:t>
            </a:r>
          </a:p>
          <a:p>
            <a:endParaRPr lang="en-CA" dirty="0"/>
          </a:p>
          <a:p>
            <a:r>
              <a:rPr lang="en-CA" dirty="0"/>
              <a:t>B2B strength has traditionally been provision of investment loans to clients of financial planners and mutual fund companies. They introduced a high rate savings account to the broker channel priced significantly higher than other providers December 2009.  They have been able to defend share with competitive pricing.</a:t>
            </a:r>
          </a:p>
        </p:txBody>
      </p:sp>
    </p:spTree>
    <p:extLst>
      <p:ext uri="{BB962C8B-B14F-4D97-AF65-F5344CB8AC3E}">
        <p14:creationId xmlns:p14="http://schemas.microsoft.com/office/powerpoint/2010/main" val="15471700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96</a:t>
            </a:fld>
            <a:endParaRPr lang="en-US"/>
          </a:p>
        </p:txBody>
      </p:sp>
      <p:sp>
        <p:nvSpPr>
          <p:cNvPr id="8" name="Rectangle 6"/>
          <p:cNvSpPr>
            <a:spLocks noGrp="1" noChangeArrowheads="1"/>
          </p:cNvSpPr>
          <p:nvPr>
            <p:ph type="body" sz="quarter" idx="11"/>
          </p:nvPr>
        </p:nvSpPr>
        <p:spPr>
          <a:xfrm>
            <a:off x="874666" y="4465560"/>
            <a:ext cx="5186595" cy="2384658"/>
          </a:xfrm>
          <a:noFill/>
        </p:spPr>
        <p:txBody>
          <a:bodyPr/>
          <a:lstStyle/>
          <a:p>
            <a:r>
              <a:rPr lang="en-CA"/>
              <a:t>B2B Bank (B2B Trust until July 2012) 1s owned by Laurentian bank and results are part of </a:t>
            </a:r>
            <a:r>
              <a:rPr lang="en-CA" err="1"/>
              <a:t>Laurentian`s</a:t>
            </a:r>
            <a:r>
              <a:rPr lang="en-CA"/>
              <a:t> totals.  Share is presented in order to track the impact of the broker channel on </a:t>
            </a:r>
            <a:r>
              <a:rPr lang="en-CA" err="1"/>
              <a:t>Laurentian`s</a:t>
            </a:r>
            <a:r>
              <a:rPr lang="en-CA"/>
              <a:t> results.</a:t>
            </a:r>
          </a:p>
          <a:p>
            <a:endParaRPr lang="en-CA"/>
          </a:p>
          <a:p>
            <a:r>
              <a:rPr lang="en-CA"/>
              <a:t>B2B strength has traditionally been provision of investment loans to clients of financial planners and mutual fund companies. They introduced a high rate savings account to the broker channel priced significantly higher than other providers December 2009.  They have been able to defend share with competitive pricing.</a:t>
            </a:r>
          </a:p>
        </p:txBody>
      </p:sp>
    </p:spTree>
    <p:extLst>
      <p:ext uri="{BB962C8B-B14F-4D97-AF65-F5344CB8AC3E}">
        <p14:creationId xmlns:p14="http://schemas.microsoft.com/office/powerpoint/2010/main" val="1916117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97</a:t>
            </a:fld>
            <a:endParaRPr lang="en-US"/>
          </a:p>
        </p:txBody>
      </p:sp>
      <p:sp>
        <p:nvSpPr>
          <p:cNvPr id="7" name="Rectangle 3"/>
          <p:cNvSpPr>
            <a:spLocks noGrp="1" noChangeArrowheads="1"/>
          </p:cNvSpPr>
          <p:nvPr>
            <p:ph type="body" sz="quarter" idx="11"/>
          </p:nvPr>
        </p:nvSpPr>
        <p:spPr>
          <a:xfrm>
            <a:off x="934839" y="4389335"/>
            <a:ext cx="5186595" cy="2313263"/>
          </a:xfrm>
          <a:noFill/>
        </p:spPr>
        <p:txBody>
          <a:bodyPr/>
          <a:lstStyle/>
          <a:p>
            <a:endParaRPr lang="en-CA"/>
          </a:p>
          <a:p>
            <a:r>
              <a:rPr lang="en-CA"/>
              <a:t>Canadian Tire Bank was created July 1, 2003 with the transfer of their credit card business.</a:t>
            </a:r>
          </a:p>
          <a:p>
            <a:r>
              <a:rPr lang="en-CA"/>
              <a:t>Canadian Tire Bank was established on the belief that their large credit card client base would respond to attractively priced and featured banking products.  While the product line-up is impressive. Results have been modest at best and mainly reflect broker channel participation for term investments and continued strength in their credit card business.  Canadian Tire exited the mortgage lending business selling their portfolio to National Bank. </a:t>
            </a:r>
          </a:p>
        </p:txBody>
      </p:sp>
    </p:spTree>
    <p:extLst>
      <p:ext uri="{BB962C8B-B14F-4D97-AF65-F5344CB8AC3E}">
        <p14:creationId xmlns:p14="http://schemas.microsoft.com/office/powerpoint/2010/main" val="29473038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98</a:t>
            </a:fld>
            <a:endParaRPr lang="en-US"/>
          </a:p>
        </p:txBody>
      </p:sp>
      <p:sp>
        <p:nvSpPr>
          <p:cNvPr id="7" name="Rectangle 3"/>
          <p:cNvSpPr>
            <a:spLocks noGrp="1" noChangeArrowheads="1"/>
          </p:cNvSpPr>
          <p:nvPr>
            <p:ph type="body" sz="quarter" idx="11"/>
          </p:nvPr>
        </p:nvSpPr>
        <p:spPr>
          <a:xfrm>
            <a:off x="934839" y="4389335"/>
            <a:ext cx="5186595" cy="2313263"/>
          </a:xfrm>
          <a:noFill/>
        </p:spPr>
        <p:txBody>
          <a:bodyPr/>
          <a:lstStyle/>
          <a:p>
            <a:endParaRPr lang="en-CA"/>
          </a:p>
          <a:p>
            <a:r>
              <a:rPr lang="en-CA"/>
              <a:t>Canadian Tire Bank was created July 1, 2003 with the transfer of their credit card business.</a:t>
            </a:r>
          </a:p>
          <a:p>
            <a:r>
              <a:rPr lang="en-CA"/>
              <a:t>Canadian Tire Bank was established on the belief that their large credit card client base would respond to attractively priced and featured banking products.  While the product line-up is impressive. Results have been modest at best and mainly reflect broker channel participation for term investments and continued strength in their credit card business.  Canadian Tire exited the mortgage lending business selling their portfolio to National Bank. </a:t>
            </a:r>
          </a:p>
        </p:txBody>
      </p:sp>
    </p:spTree>
    <p:extLst>
      <p:ext uri="{BB962C8B-B14F-4D97-AF65-F5344CB8AC3E}">
        <p14:creationId xmlns:p14="http://schemas.microsoft.com/office/powerpoint/2010/main" val="16562300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99</a:t>
            </a:fld>
            <a:endParaRPr lang="en-US"/>
          </a:p>
        </p:txBody>
      </p:sp>
      <p:sp>
        <p:nvSpPr>
          <p:cNvPr id="7" name="Rectangle 3"/>
          <p:cNvSpPr>
            <a:spLocks noGrp="1" noChangeArrowheads="1"/>
          </p:cNvSpPr>
          <p:nvPr>
            <p:ph type="body" sz="quarter" idx="11"/>
          </p:nvPr>
        </p:nvSpPr>
        <p:spPr>
          <a:xfrm>
            <a:off x="934839" y="4389335"/>
            <a:ext cx="5186595" cy="2313263"/>
          </a:xfrm>
          <a:noFill/>
        </p:spPr>
        <p:txBody>
          <a:bodyPr/>
          <a:lstStyle/>
          <a:p>
            <a:endParaRPr lang="en-CA"/>
          </a:p>
          <a:p>
            <a:r>
              <a:rPr lang="en-CA"/>
              <a:t>Canadian Tire Bank was created July 1, 2003 with the transfer of their credit card business.</a:t>
            </a:r>
          </a:p>
          <a:p>
            <a:r>
              <a:rPr lang="en-CA"/>
              <a:t>Canadian Tire Bank was established on the belief that their large credit card client base would respond to attractively priced and featured banking products.  While the product line-up is impressive. Results have been modest at best and mainly reflect broker channel participation for term investments and continued strength in their credit card business.  Canadian Tire exited the mortgage lending business selling their portfolio to National Bank. </a:t>
            </a:r>
          </a:p>
        </p:txBody>
      </p:sp>
    </p:spTree>
    <p:extLst>
      <p:ext uri="{BB962C8B-B14F-4D97-AF65-F5344CB8AC3E}">
        <p14:creationId xmlns:p14="http://schemas.microsoft.com/office/powerpoint/2010/main" val="8184749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100</a:t>
            </a:fld>
            <a:endParaRPr lang="en-US"/>
          </a:p>
        </p:txBody>
      </p:sp>
      <p:sp>
        <p:nvSpPr>
          <p:cNvPr id="5" name="Notes Placeholder 4">
            <a:extLst>
              <a:ext uri="{FF2B5EF4-FFF2-40B4-BE49-F238E27FC236}">
                <a16:creationId xmlns:a16="http://schemas.microsoft.com/office/drawing/2014/main" id="{67B574A8-FF30-500B-B56B-0ABA89D771D4}"/>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07970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101</a:t>
            </a:fld>
            <a:endParaRPr lang="en-US"/>
          </a:p>
        </p:txBody>
      </p:sp>
      <p:sp>
        <p:nvSpPr>
          <p:cNvPr id="5" name="Notes Placeholder 4">
            <a:extLst>
              <a:ext uri="{FF2B5EF4-FFF2-40B4-BE49-F238E27FC236}">
                <a16:creationId xmlns:a16="http://schemas.microsoft.com/office/drawing/2014/main" id="{67B574A8-FF30-500B-B56B-0ABA89D771D4}"/>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263726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102</a:t>
            </a:fld>
            <a:endParaRPr lang="en-US"/>
          </a:p>
        </p:txBody>
      </p:sp>
      <p:sp>
        <p:nvSpPr>
          <p:cNvPr id="5" name="Notes Placeholder 4">
            <a:extLst>
              <a:ext uri="{FF2B5EF4-FFF2-40B4-BE49-F238E27FC236}">
                <a16:creationId xmlns:a16="http://schemas.microsoft.com/office/drawing/2014/main" id="{DC66F06D-A291-07AA-7CEC-16C331371EC8}"/>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3403436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103</a:t>
            </a:fld>
            <a:endParaRPr lang="en-US"/>
          </a:p>
        </p:txBody>
      </p:sp>
      <p:sp>
        <p:nvSpPr>
          <p:cNvPr id="5" name="Notes Placeholder 4">
            <a:extLst>
              <a:ext uri="{FF2B5EF4-FFF2-40B4-BE49-F238E27FC236}">
                <a16:creationId xmlns:a16="http://schemas.microsoft.com/office/drawing/2014/main" id="{DC66F06D-A291-07AA-7CEC-16C331371EC8}"/>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714801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104</a:t>
            </a:fld>
            <a:endParaRPr lang="en-US"/>
          </a:p>
        </p:txBody>
      </p:sp>
      <p:sp>
        <p:nvSpPr>
          <p:cNvPr id="5" name="Notes Placeholder 4">
            <a:extLst>
              <a:ext uri="{FF2B5EF4-FFF2-40B4-BE49-F238E27FC236}">
                <a16:creationId xmlns:a16="http://schemas.microsoft.com/office/drawing/2014/main" id="{1234F62B-7796-19A2-FFF2-276BA548F9EC}"/>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48386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990601"/>
          </a:xfrm>
        </p:spPr>
        <p:txBody>
          <a:bodyPr anchor="b">
            <a:noAutofit/>
          </a:bodyPr>
          <a:lstStyle>
            <a:lvl1pPr>
              <a:lnSpc>
                <a:spcPct val="100000"/>
              </a:lnSpc>
              <a:defRPr sz="3600"/>
            </a:lvl1pPr>
          </a:lstStyle>
          <a:p>
            <a:r>
              <a:rPr lang="en-CA"/>
              <a:t>Click to edit Master title style</a:t>
            </a:r>
            <a:endParaRPr lang="en-US"/>
          </a:p>
        </p:txBody>
      </p:sp>
      <p:sp>
        <p:nvSpPr>
          <p:cNvPr id="3" name="Subtitle 2"/>
          <p:cNvSpPr>
            <a:spLocks noGrp="1"/>
          </p:cNvSpPr>
          <p:nvPr>
            <p:ph type="subTitle" idx="1"/>
          </p:nvPr>
        </p:nvSpPr>
        <p:spPr>
          <a:xfrm>
            <a:off x="1371600" y="3581401"/>
            <a:ext cx="6400800" cy="1219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7" name="Date Placeholder 6"/>
          <p:cNvSpPr>
            <a:spLocks noGrp="1"/>
          </p:cNvSpPr>
          <p:nvPr>
            <p:ph type="dt" sz="half" idx="10"/>
          </p:nvPr>
        </p:nvSpPr>
        <p:spPr/>
        <p:txBody>
          <a:bodyPr/>
          <a:lstStyle/>
          <a:p>
            <a:fld id="{04AF466F-BDA4-4F18-9C7B-FF0A9A1B0E80}" type="datetime1">
              <a:rPr lang="en-US" smtClean="0"/>
              <a:pPr/>
              <a:t>1/22/25</a:t>
            </a:fld>
            <a:endParaRPr lang="en-US"/>
          </a:p>
        </p:txBody>
      </p:sp>
      <p:sp>
        <p:nvSpPr>
          <p:cNvPr id="8" name="Slide Number Placeholder 7"/>
          <p:cNvSpPr>
            <a:spLocks noGrp="1"/>
          </p:cNvSpPr>
          <p:nvPr>
            <p:ph type="sldNum" sz="quarter" idx="11"/>
          </p:nvPr>
        </p:nvSpPr>
        <p:spPr/>
        <p:txBody>
          <a:bodyPr/>
          <a:lstStyle/>
          <a:p>
            <a:pPr>
              <a:defRPr/>
            </a:pPr>
            <a:fld id="{34BE1BD3-4EA6-4ED7-9B35-9BC6BDCE4CD3}" type="slidenum">
              <a:rPr lang="en-US" smtClean="0"/>
              <a:pPr>
                <a:defRPr/>
              </a:pPr>
              <a:t>‹#›</a:t>
            </a:fld>
            <a:endParaRPr lang="en-US"/>
          </a:p>
        </p:txBody>
      </p:sp>
      <p:pic>
        <p:nvPicPr>
          <p:cNvPr id="13" name="Picture 12"/>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FAD1E5-6822-4D65-9979-2244C36B280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F413372-2114-4496-A8F9-03FDFAFF6D7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12895CB1-14BC-4FE0-99C1-690DFDDC26D8}" type="slidenum">
              <a:rPr lang="en-US" smtClean="0"/>
              <a:pPr>
                <a:defRPr/>
              </a:pPr>
              <a:t>‹#›</a:t>
            </a:fld>
            <a:endParaRPr lang="en-US"/>
          </a:p>
        </p:txBody>
      </p:sp>
    </p:spTree>
    <p:extLst>
      <p:ext uri="{BB962C8B-B14F-4D97-AF65-F5344CB8AC3E}">
        <p14:creationId xmlns:p14="http://schemas.microsoft.com/office/powerpoint/2010/main" val="318128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a:t>Click to edit Master title style</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7" name="Date Placeholder 6"/>
          <p:cNvSpPr>
            <a:spLocks noGrp="1"/>
          </p:cNvSpPr>
          <p:nvPr>
            <p:ph type="dt" sz="half" idx="10"/>
          </p:nvPr>
        </p:nvSpPr>
        <p:spPr/>
        <p:txBody>
          <a:bodyPr/>
          <a:lstStyle/>
          <a:p>
            <a:fld id="{216C5678-EE20-4FA5-88E2-6E0BD67A2E26}" type="datetime1">
              <a:rPr lang="en-US" smtClean="0"/>
              <a:t>1/22/25</a:t>
            </a:fld>
            <a:endParaRPr lang="en-US"/>
          </a:p>
        </p:txBody>
      </p:sp>
      <p:sp>
        <p:nvSpPr>
          <p:cNvPr id="8" name="Slide Number Placeholder 7"/>
          <p:cNvSpPr>
            <a:spLocks noGrp="1"/>
          </p:cNvSpPr>
          <p:nvPr>
            <p:ph type="sldNum" sz="quarter" idx="11"/>
          </p:nvPr>
        </p:nvSpPr>
        <p:spPr/>
        <p:txBody>
          <a:bodyPr/>
          <a:lstStyle/>
          <a:p>
            <a:pPr>
              <a:defRPr/>
            </a:pPr>
            <a:fld id="{0A71CB33-BBA6-42F2-A86E-2E41262EADE6}"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a:t>Footer Text</a:t>
            </a:r>
          </a:p>
        </p:txBody>
      </p:sp>
      <p:pic>
        <p:nvPicPr>
          <p:cNvPr id="10" name="Picture 11" descr="McVay and Associates Lt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9000" y="6113463"/>
            <a:ext cx="22860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userDrawn="1"/>
        </p:nvSpPr>
        <p:spPr bwMode="auto">
          <a:xfrm>
            <a:off x="381000" y="6172200"/>
            <a:ext cx="2590800" cy="510778"/>
          </a:xfrm>
          <a:prstGeom prst="roundRect">
            <a:avLst/>
          </a:prstGeom>
          <a:gradFill flip="none" rotWithShape="1">
            <a:gsLst>
              <a:gs pos="0">
                <a:srgbClr val="FFCC66"/>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Verdana" pitchFamily="34" charset="0"/>
              </a:rPr>
              <a:t>Top 25 Credit Unions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1/22/25</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1/22/25</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848AC76-6E49-4276-8C00-7616D0340C8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1/22/25</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8585BDAA-78E3-4B52-8B5F-21A1C2694229}"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1/22/25</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8C8A5816-4F53-4ED5-8A53-9EF18EE41136}"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1/22/25</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CFB2ED94-AEA6-4794-9B2C-31DF370895E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1/22/25</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AAC3B2AD-686F-4806-94D7-BAE0E0CF62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CA"/>
              <a:t>Click to edit Master title style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EA8465A-EA94-4FE2-B137-FBCA3708F314}" type="slidenum">
              <a:rPr lang="en-US" smtClean="0"/>
              <a:pPr>
                <a:defRPr/>
              </a:pPr>
              <a:t>‹#›</a:t>
            </a:fld>
            <a:endParaRPr lang="en-US"/>
          </a:p>
        </p:txBody>
      </p:sp>
      <p:pic>
        <p:nvPicPr>
          <p:cNvPr id="7" name="Picture 6"/>
          <p:cNvPicPr>
            <a:picLocks noChangeAspect="1"/>
          </p:cNvPicPr>
          <p:nvPr/>
        </p:nvPicPr>
        <p:blipFill>
          <a:blip r:embed="rId2"/>
          <a:stretch>
            <a:fillRect/>
          </a:stretch>
        </p:blipFill>
        <p:spPr>
          <a:xfrm>
            <a:off x="3657600" y="6246006"/>
            <a:ext cx="1981200" cy="611994"/>
          </a:xfrm>
          <a:prstGeom prst="rect">
            <a:avLst/>
          </a:prstGeom>
        </p:spPr>
      </p:pic>
      <p:cxnSp>
        <p:nvCxnSpPr>
          <p:cNvPr id="9" name="Straight Connector 8">
            <a:extLst>
              <a:ext uri="{FF2B5EF4-FFF2-40B4-BE49-F238E27FC236}">
                <a16:creationId xmlns:a16="http://schemas.microsoft.com/office/drawing/2014/main" id="{05EE0CD2-2A26-D543-9170-63053E7871E5}"/>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9365DD-93D1-184D-8F5C-4378C4520088}"/>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1/22/25</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28B2A9AC-A444-49BF-B6F0-0E3BE91E71B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1/22/25</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1/22/25</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0F1CAE32-0066-47EC-A0AA-3E53FA749A32}"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1/22/25</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666438B8-E68A-40C9-A1F1-02400C03B107}" type="slidenum">
              <a:rPr lang="en-US"/>
              <a:pPr>
                <a:defRPr/>
              </a:pPr>
              <a:t>‹#›</a:t>
            </a:fld>
            <a:endParaRPr lang="en-US"/>
          </a:p>
        </p:txBody>
      </p:sp>
    </p:spTree>
    <p:extLst>
      <p:ext uri="{BB962C8B-B14F-4D97-AF65-F5344CB8AC3E}">
        <p14:creationId xmlns:p14="http://schemas.microsoft.com/office/powerpoint/2010/main" val="31069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76CD3A-32D1-4231-B45D-152216760FF7}"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C038298-3713-4E63-A8CB-68FC217DB83F}"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FABE458C-6479-45F4-8945-44B902F59F3C}"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9A00566-B6A6-4141-820A-B5CA5AFCD22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FED937-CF14-43C1-A599-A02A70AC282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66700"/>
            <a:ext cx="8305800" cy="1181100"/>
          </a:xfrm>
        </p:spPr>
        <p:txBody>
          <a:bodyPr anchor="b"/>
          <a:lstStyle>
            <a:lvl1pPr algn="l">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a:p>
        </p:txBody>
      </p:sp>
      <p:sp>
        <p:nvSpPr>
          <p:cNvPr id="3" name="Content Placeholder 2"/>
          <p:cNvSpPr>
            <a:spLocks noGrp="1"/>
          </p:cNvSpPr>
          <p:nvPr>
            <p:ph idx="1"/>
          </p:nvPr>
        </p:nvSpPr>
        <p:spPr>
          <a:xfrm>
            <a:off x="685800" y="1752600"/>
            <a:ext cx="4995863" cy="4405313"/>
          </a:xfrm>
        </p:spPr>
        <p:txBody>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5791200" y="17526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0E03AA8-7098-48F8-AB15-2AF5C280465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FBF1E01-8F16-4BEF-B9A6-4E0B174FD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7B613C-1AD7-49D3-885D-F654C5CDBAA6}" type="datetime1">
              <a:rPr lang="en-US" smtClean="0"/>
              <a:pPr/>
              <a:t>1/22/25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2522CA9-8974-4DCF-9C9A-CF11B88C814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cxnSp>
        <p:nvCxnSpPr>
          <p:cNvPr id="13" name="Straight Connector 12">
            <a:extLst>
              <a:ext uri="{FF2B5EF4-FFF2-40B4-BE49-F238E27FC236}">
                <a16:creationId xmlns:a16="http://schemas.microsoft.com/office/drawing/2014/main" id="{B3AB6D09-ACE7-1F44-BE30-F7DA953FCA7F}"/>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19C6A2-38D8-EC4F-9429-CE73FCB9C133}"/>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hdr="0" ftr="0"/>
  <p:txStyles>
    <p:title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ctr">
            <a:noAutofit/>
          </a:bodyPr>
          <a:lstStyle/>
          <a:p>
            <a:br>
              <a:rPr lang="en-CA"/>
            </a:br>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C9AF522-017E-47F5-B9EE-AEB28F73CCAA}" type="datetime3">
              <a:rPr lang="en-US" smtClean="0"/>
              <a:pPr>
                <a:defRPr/>
              </a:pPr>
              <a:t>22 January 2025</a:t>
            </a:fld>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A580ECC-0059-4FC2-92D0-D6E31A57BC1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3" name="Rounded Rectangle 12"/>
          <p:cNvSpPr/>
          <p:nvPr/>
        </p:nvSpPr>
        <p:spPr bwMode="auto">
          <a:xfrm>
            <a:off x="381000" y="6248400"/>
            <a:ext cx="2362200" cy="510778"/>
          </a:xfrm>
          <a:prstGeom prst="roundRect">
            <a:avLst/>
          </a:prstGeom>
          <a:gradFill flip="none" rotWithShape="1">
            <a:gsLst>
              <a:gs pos="0">
                <a:schemeClr val="tx2">
                  <a:lumMod val="40000"/>
                  <a:lumOff val="60000"/>
                </a:schemeClr>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Verdana" pitchFamily="34" charset="0"/>
              </a:rPr>
              <a:t>Top 25 Credit Unions</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p:txStyles>
    <p:titleStyle>
      <a:lvl1pPr algn="l" defTabSz="914400" rtl="0" eaLnBrk="1" latinLnBrk="0" hangingPunct="1">
        <a:lnSpc>
          <a:spcPct val="100000"/>
        </a:lnSpc>
        <a:spcBef>
          <a:spcPct val="0"/>
        </a:spcBef>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595959"/>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https://mcvay-my.sharepoint.com/personal/david_mcvay_mcvayandassociates_com/Documents/Shared%20with%20Everyone/Market%20Share%20Banks%20and%20Trusts.xlsm!7.%20Summary!R465C1:R475C6" TargetMode="External"/><Relationship Id="rId4" Type="http://schemas.openxmlformats.org/officeDocument/2006/relationships/image" Target="../media/image23.emf"/></Relationships>
</file>

<file path=ppt/slides/_rels/slide100.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image" Target="../media/image113.png"/><Relationship Id="rId7"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 TargetMode="External"/><Relationship Id="rId2" Type="http://schemas.openxmlformats.org/officeDocument/2006/relationships/notesSlide" Target="../notesSlides/notesSlide95.xml"/><Relationship Id="rId1" Type="http://schemas.openxmlformats.org/officeDocument/2006/relationships/slideLayout" Target="../slideLayouts/slideLayout12.xml"/><Relationship Id="rId6" Type="http://schemas.openxmlformats.org/officeDocument/2006/relationships/image" Target="../media/image251.emf"/><Relationship Id="rId5" Type="http://schemas.openxmlformats.org/officeDocument/2006/relationships/oleObject" Target="https://mcvay-my.sharepoint.com/personal/david_mcvay_mcvayandassociates_com/Documents/Shared%20with%20Everyone/Market%20Share%20Banks%20and%20Trusts.xlsm!7.%20Summary!Print_Area" TargetMode="External"/><Relationship Id="rId4" Type="http://schemas.openxmlformats.org/officeDocument/2006/relationships/image" Target="../media/image114.svg"/></Relationships>
</file>

<file path=ppt/slides/_rels/slide101.xml.rels><?xml version="1.0" encoding="UTF-8" standalone="yes"?>
<Relationships xmlns="http://schemas.openxmlformats.org/package/2006/relationships"><Relationship Id="rId8" Type="http://schemas.openxmlformats.org/officeDocument/2006/relationships/image" Target="../media/image254.emf"/><Relationship Id="rId3" Type="http://schemas.openxmlformats.org/officeDocument/2006/relationships/image" Target="../media/image113.png"/><Relationship Id="rId7"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4" TargetMode="External"/><Relationship Id="rId2" Type="http://schemas.openxmlformats.org/officeDocument/2006/relationships/notesSlide" Target="../notesSlides/notesSlide96.xml"/><Relationship Id="rId1" Type="http://schemas.openxmlformats.org/officeDocument/2006/relationships/slideLayout" Target="../slideLayouts/slideLayout12.xml"/><Relationship Id="rId6" Type="http://schemas.openxmlformats.org/officeDocument/2006/relationships/image" Target="../media/image253.emf"/><Relationship Id="rId5" Type="http://schemas.openxmlformats.org/officeDocument/2006/relationships/oleObject" Target="https://mcvay-my.sharepoint.com/personal/david_mcvay_mcvayandassociates_com/Documents/Shared%20with%20Everyone/Market%20Share%20Banks%20and%20Trusts.xlsm!7.%20Summary!R304C1:R314C6" TargetMode="External"/><Relationship Id="rId4" Type="http://schemas.openxmlformats.org/officeDocument/2006/relationships/image" Target="../media/image114.svg"/></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56.emf"/><Relationship Id="rId2" Type="http://schemas.openxmlformats.org/officeDocument/2006/relationships/notesSlide" Target="../notesSlides/notesSlide97.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315C1:R325C6" TargetMode="External"/><Relationship Id="rId5" Type="http://schemas.openxmlformats.org/officeDocument/2006/relationships/image" Target="../media/image255.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7"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58.emf"/><Relationship Id="rId2" Type="http://schemas.openxmlformats.org/officeDocument/2006/relationships/notesSlide" Target="../notesSlides/notesSlide98.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12" TargetMode="External"/><Relationship Id="rId5" Type="http://schemas.openxmlformats.org/officeDocument/2006/relationships/image" Target="../media/image257.emf"/><Relationship Id="rId4" Type="http://schemas.openxmlformats.org/officeDocument/2006/relationships/oleObject" Target="https://mcvay-my.sharepoint.com/personal/david_mcvay_mcvayandassociates_com/Documents/Shared%20with%20Everyone/Market%20Share%20Banks%20and%20Trusts.xlsm!7.%20Summary!R326C1:R336C6"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259.png"/><Relationship Id="rId7" Type="http://schemas.openxmlformats.org/officeDocument/2006/relationships/image" Target="../media/image261.emf"/><Relationship Id="rId2" Type="http://schemas.openxmlformats.org/officeDocument/2006/relationships/notesSlide" Target="../notesSlides/notesSlide99.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337C1:R347C6" TargetMode="External"/><Relationship Id="rId5" Type="http://schemas.openxmlformats.org/officeDocument/2006/relationships/image" Target="../media/image260.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259.png"/><Relationship Id="rId7" Type="http://schemas.openxmlformats.org/officeDocument/2006/relationships/image" Target="../media/image263.emf"/><Relationship Id="rId2" Type="http://schemas.openxmlformats.org/officeDocument/2006/relationships/notesSlide" Target="../notesSlides/notesSlide100.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11" TargetMode="External"/><Relationship Id="rId5" Type="http://schemas.openxmlformats.org/officeDocument/2006/relationships/image" Target="../media/image262.emf"/><Relationship Id="rId4" Type="http://schemas.openxmlformats.org/officeDocument/2006/relationships/oleObject" Target="https://mcvay-my.sharepoint.com/personal/david_mcvay_mcvayandassociates_com/Documents/Shared%20with%20Everyone/Market%20Share%20Banks%20and%20Trusts.xlsm!7.%20Summary!R348C1:R358C6"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264.gif"/><Relationship Id="rId7" Type="http://schemas.openxmlformats.org/officeDocument/2006/relationships/image" Target="../media/image266.emf"/><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5" TargetMode="External"/><Relationship Id="rId5" Type="http://schemas.openxmlformats.org/officeDocument/2006/relationships/image" Target="../media/image265.emf"/><Relationship Id="rId4" Type="http://schemas.openxmlformats.org/officeDocument/2006/relationships/oleObject" Target="https://mcvay-my.sharepoint.com/personal/david_mcvay_mcvayandassociates_com/Documents/Shared%20with%20Everyone/Market%20Share%20Banks%20and%20Trusts.xlsm!7.%20Summary!R359C1:R368C6"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264.gif"/><Relationship Id="rId7" Type="http://schemas.openxmlformats.org/officeDocument/2006/relationships/image" Target="../media/image268.emf"/><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5" TargetMode="External"/><Relationship Id="rId5" Type="http://schemas.openxmlformats.org/officeDocument/2006/relationships/image" Target="../media/image267.emf"/><Relationship Id="rId4" Type="http://schemas.openxmlformats.org/officeDocument/2006/relationships/oleObject" Target="https://mcvay-my.sharepoint.com/personal/david_mcvay_mcvayandassociates_com/Documents/Shared%20with%20Everyone/Market%20Share%20Banks%20and%20Trusts.xlsm!7.%20Summary!R359C1:R368C6"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476C1:R493C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494C1:R505C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8" TargetMode="Externa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494C1:R505C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23" TargetMode="Externa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7" TargetMode="External"/><Relationship Id="rId7" Type="http://schemas.openxmlformats.org/officeDocument/2006/relationships/image" Target="../media/image33.gif"/><Relationship Id="rId12"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oleObject" Target="https://mcvay-my.sharepoint.com/personal/david_mcvay_mcvayandassociates_com/Documents/Shared%20with%20Everyone/Market%20Share%20Banks%20and%20Trusts.xlsm!7.%20Summary!R506C1:R517C6" TargetMode="External"/><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oleObject" Target="https://mcvay-my.sharepoint.com/personal/david_mcvay_mcvayandassociates_com/Documents/Shared%20with%20Everyone/Market%20Share%20Banks%20and%20Trusts.xlsm!7.%20Summary!R518C1:R531C6" TargetMode="Externa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3.%20BOC%20Summary!%5bMarket%20Share%20Banks%20and%20Trusts.xlsm%5d3.%20BOC%20Summary%20Chart%20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https://mcvay-my.sharepoint.com/personal/david_mcvay_mcvayandassociates_com/Documents/Shared%20with%20Everyone/Market%20Share%20Banks%20and%20Trusts.xlsm!3.%20BOC%20Summary!R12C7:R18C9" TargetMode="External"/><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8.%20HRSA%20Rate%20Survey!R5C68:R17C7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oleObject" Target="https://mcvay-my.sharepoint.com/personal/david_mcvay_mcvayandassociates_com/Documents/Shared%20with%20Everyone/Market%20Share%20Banks%20and%20Trusts.xlsm!8.%20HRSA%20Rate%20Survey!R5C72:R22C74" TargetMode="Externa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560C1:R575C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oleObject" Target="https://mcvay-my.sharepoint.com/personal/david_mcvay_mcvayandassociates_com/Documents/Shared%20with%20Everyone/Market%20Share%20Banks%20and%20Trusts.xlsm!7.%20Summary!R576C1:R592C6" TargetMode="Externa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 TargetMode="External"/><Relationship Id="rId7" Type="http://schemas.openxmlformats.org/officeDocument/2006/relationships/image" Target="../media/image49.png"/><Relationship Id="rId12"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oleObject" Target="https://mcvay-my.sharepoint.com/personal/david_mcvay_mcvayandassociates_com/Documents/Shared%20with%20Everyone/Market%20Share%20Banks%20and%20Trusts.xlsm!7.%20Summary!R593C1:R604C6" TargetMode="External"/><Relationship Id="rId5" Type="http://schemas.openxmlformats.org/officeDocument/2006/relationships/image" Target="../media/image47.png"/><Relationship Id="rId10" Type="http://schemas.openxmlformats.org/officeDocument/2006/relationships/image" Target="../media/image21.png"/><Relationship Id="rId4" Type="http://schemas.openxmlformats.org/officeDocument/2006/relationships/image" Target="../media/image46.emf"/><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2" TargetMode="External"/><Relationship Id="rId7" Type="http://schemas.openxmlformats.org/officeDocument/2006/relationships/image" Target="../media/image56.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7.emf"/><Relationship Id="rId4" Type="http://schemas.openxmlformats.org/officeDocument/2006/relationships/image" Target="../media/image53.emf"/><Relationship Id="rId9" Type="http://schemas.openxmlformats.org/officeDocument/2006/relationships/oleObject" Target="https://mcvay-my.sharepoint.com/personal/david_mcvay_mcvayandassociates_com/Documents/Shared%20with%20Everyone/Market%20Share%20Banks%20and%20Trusts.xlsm!7.%20Summary!R605C1:R614C6"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3" TargetMode="External"/><Relationship Id="rId7" Type="http://schemas.openxmlformats.org/officeDocument/2006/relationships/image" Target="../media/image59.png"/><Relationship Id="rId12"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oleObject" Target="https://mcvay-my.sharepoint.com/personal/david_mcvay_mcvayandassociates_com/Documents/Shared%20with%20Everyone/Market%20Share%20Banks%20and%20Trusts.xlsm!7.%20Summary!R615C1:R626C6" TargetMode="External"/><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58.emf"/><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Market%20Share%20Banks%20and%20Trusts.xlsm!7.%20Summary!R627C1:R638C6" TargetMode="External"/><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1" TargetMode="External"/><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emf"/><Relationship Id="rId9" Type="http://schemas.openxmlformats.org/officeDocument/2006/relationships/image" Target="../media/image65.emf"/></Relationships>
</file>

<file path=ppt/slides/_rels/slide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3.%20BOC%20Summary!%5bMarket%20Share%20Banks%20and%20Trusts.xlsm%5d3.%20BOC%20Summary%20Chart%20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oleObject" Target="https://mcvay-my.sharepoint.com/personal/david_mcvay_mcvayandassociates_com/Documents/Shared%20with%20Everyone/Market%20Share%20Banks%20and%20Trusts.xlsm!3.%20BOC%20Summary!R19C7:R25C9" TargetMode="External"/><Relationship Id="rId4" Type="http://schemas.openxmlformats.org/officeDocument/2006/relationships/image" Target="../media/image66.emf"/></Relationships>
</file>

<file path=ppt/slides/_rels/slide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669C1:R684C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oleObject" Target="https://mcvay-my.sharepoint.com/personal/david_mcvay_mcvayandassociates_com/Documents/Shared%20with%20Everyone/Market%20Share%20Banks%20and%20Trusts.xlsm!7.%20Summary!R685C1:R703C6" TargetMode="External"/><Relationship Id="rId4" Type="http://schemas.openxmlformats.org/officeDocument/2006/relationships/image" Target="../media/image68.emf"/></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4" TargetMode="External"/><Relationship Id="rId7" Type="http://schemas.openxmlformats.org/officeDocument/2006/relationships/image" Target="../media/image49.png"/><Relationship Id="rId12" Type="http://schemas.openxmlformats.org/officeDocument/2006/relationships/image" Target="../media/image7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oleObject" Target="https://mcvay-my.sharepoint.com/personal/david_mcvay_mcvayandassociates_com/Documents/Shared%20with%20Everyone/Market%20Share%20Banks%20and%20Trusts.xlsm!7.%20Summary!R704C1:R715C6" TargetMode="External"/><Relationship Id="rId5" Type="http://schemas.openxmlformats.org/officeDocument/2006/relationships/image" Target="../media/image47.png"/><Relationship Id="rId10" Type="http://schemas.openxmlformats.org/officeDocument/2006/relationships/image" Target="../media/image21.png"/><Relationship Id="rId4" Type="http://schemas.openxmlformats.org/officeDocument/2006/relationships/image" Target="../media/image70.emf"/><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5" TargetMode="External"/><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74.emf"/><Relationship Id="rId4" Type="http://schemas.openxmlformats.org/officeDocument/2006/relationships/image" Target="../media/image72.emf"/><Relationship Id="rId9" Type="http://schemas.openxmlformats.org/officeDocument/2006/relationships/oleObject" Target="https://mcvay-my.sharepoint.com/personal/david_mcvay_mcvayandassociates_com/Documents/Shared%20with%20Everyone/Market%20Share%20Banks%20and%20Trusts.xlsm!7.%20Summary!R716C1:R725C6"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6" TargetMode="External"/><Relationship Id="rId7" Type="http://schemas.openxmlformats.org/officeDocument/2006/relationships/image" Target="../media/image59.png"/><Relationship Id="rId12" Type="http://schemas.openxmlformats.org/officeDocument/2006/relationships/image" Target="../media/image76.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oleObject" Target="https://mcvay-my.sharepoint.com/personal/david_mcvay_mcvayandassociates_com/Documents/Shared%20with%20Everyone/Market%20Share%20Banks%20and%20Trusts.xlsm!7.%20Summary!R726C1:R737C6" TargetMode="External"/><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75.emf"/><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oleObject" Target="https://mcvay-my.sharepoint.com/personal/david_mcvay_mcvayandassociates_com/Documents/Shared%20with%20Everyone/Market%20Share%20Banks%20and%20Trusts.xlsm!7.%20Summary!R738C1:R751C6" TargetMode="External"/><Relationship Id="rId4" Type="http://schemas.openxmlformats.org/officeDocument/2006/relationships/image" Target="../media/image77.emf"/></Relationships>
</file>

<file path=ppt/slides/_rels/slide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3.%20BOC%20Summary!%5bMarket%20Share%20Banks%20and%20Trusts.xlsm%5d3.%20BOC%20Summary%20Chart%20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oleObject" Target="https://mcvay-my.sharepoint.com/personal/david_mcvay_mcvayandassociates_com/Documents/Shared%20with%20Everyone/Market%20Share%20Banks%20and%20Trusts.xlsm!3.%20BOC%20Summary!R26C7:R32C11" TargetMode="External"/><Relationship Id="rId4" Type="http://schemas.openxmlformats.org/officeDocument/2006/relationships/image" Target="../media/image79.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https://mcvay-my.sharepoint.com/personal/david_mcvay_mcvayandassociates_com/Documents/Shared%20with%20Everyone/Market%20Share%20Banks%20and%20Trusts.xlsm!2.%20Market%20Forecast!R34C127:R49C133"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1.png"/><Relationship Id="rId7" Type="http://schemas.openxmlformats.org/officeDocument/2006/relationships/oleObject" Target="https://mcvay-my.sharepoint.com/personal/david_mcvay_mcvayandassociates_com/Documents/Shared%20with%20Everyone/Market%20Share%20Banks%20and%20Trusts.xlsm!9.%20Mtg%20Rates!R5C19:R18C20"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6.emf"/><Relationship Id="rId4" Type="http://schemas.openxmlformats.org/officeDocument/2006/relationships/image" Target="../media/image82.png"/><Relationship Id="rId9" Type="http://schemas.openxmlformats.org/officeDocument/2006/relationships/oleObject" Target="https://mcvay-my.sharepoint.com/personal/david_mcvay_mcvayandassociates_com/Documents/Shared%20with%20Everyone/Market%20Share%20Banks%20and%20Trusts.xlsm!9.%20Mtg%20Rates!R5C23:R13C2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oleObject" Target="https://mcvay-my.sharepoint.com/personal/david_mcvay_mcvayandassociates_com/Documents/Shared%20with%20Everyone/Market%20Share%20Banks%20and%20Trusts.xlsm!1.%20Bk%20of%20Canada!%5bMarket%20Share%20Banks%20and%20Trusts.xlsm%5d1.%20Bk%20of%20Canada%20Chart%20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780C1:R794C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oleObject" Target="https://mcvay-my.sharepoint.com/personal/david_mcvay_mcvayandassociates_com/Documents/Shared%20with%20Everyone/Market%20Share%20Banks%20and%20Trusts.xlsm!7.%20Summary!R795C1:R811C6" TargetMode="External"/><Relationship Id="rId4" Type="http://schemas.openxmlformats.org/officeDocument/2006/relationships/image" Target="../media/image88.emf"/></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7" TargetMode="External"/><Relationship Id="rId7" Type="http://schemas.openxmlformats.org/officeDocument/2006/relationships/image" Target="../media/image49.png"/><Relationship Id="rId12" Type="http://schemas.openxmlformats.org/officeDocument/2006/relationships/image" Target="../media/image9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oleObject" Target="https://mcvay-my.sharepoint.com/personal/david_mcvay_mcvayandassociates_com/Documents/Shared%20with%20Everyone/Market%20Share%20Banks%20and%20Trusts.xlsm!7.%20Summary!R812C1:R823C6" TargetMode="External"/><Relationship Id="rId5" Type="http://schemas.openxmlformats.org/officeDocument/2006/relationships/image" Target="../media/image47.png"/><Relationship Id="rId10" Type="http://schemas.openxmlformats.org/officeDocument/2006/relationships/image" Target="../media/image21.png"/><Relationship Id="rId4" Type="http://schemas.openxmlformats.org/officeDocument/2006/relationships/image" Target="../media/image90.emf"/><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8" TargetMode="External"/><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54.png"/><Relationship Id="rId10"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oleObject" Target="https://mcvay-my.sharepoint.com/personal/david_mcvay_mcvayandassociates_com/Documents/Shared%20with%20Everyone/Market%20Share%20Banks%20and%20Trusts.xlsm!7.%20Summary!R824C1:R833C6"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19" TargetMode="External"/><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95.emf"/><Relationship Id="rId5" Type="http://schemas.openxmlformats.org/officeDocument/2006/relationships/image" Target="../media/image31.png"/><Relationship Id="rId10" Type="http://schemas.openxmlformats.org/officeDocument/2006/relationships/oleObject" Target="https://mcvay-my.sharepoint.com/personal/david_mcvay_mcvayandassociates_com/Documents/Shared%20with%20Everyone/Market%20Share%20Banks%20and%20Trusts.xlsm!7.%20Summary!R834C1:R844C6" TargetMode="External"/><Relationship Id="rId4" Type="http://schemas.openxmlformats.org/officeDocument/2006/relationships/image" Target="../media/image94.emf"/><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845C1:R857C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8" TargetMode="External"/><Relationship Id="rId4" Type="http://schemas.openxmlformats.org/officeDocument/2006/relationships/image" Target="../media/image96.emf"/></Relationships>
</file>

<file path=ppt/slides/_rels/slide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3.%20BOC%20Summary!%5bMarket%20Share%20Banks%20and%20Trusts.xlsm%5d3.%20BOC%20Summary%20Chart%20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9.emf"/><Relationship Id="rId5" Type="http://schemas.openxmlformats.org/officeDocument/2006/relationships/oleObject" Target="https://mcvay-my.sharepoint.com/personal/david_mcvay_mcvayandassociates_com/Documents/Shared%20with%20Everyone/Market%20Share%20Banks%20and%20Trusts.xlsm!3.%20BOC%20Summary!R34C7:R40C11" TargetMode="External"/><Relationship Id="rId4" Type="http://schemas.openxmlformats.org/officeDocument/2006/relationships/image" Target="../media/image98.emf"/></Relationships>
</file>

<file path=ppt/slides/_rels/slide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5bMarket%20Share%20Banks%20and%20Trusts.xlsm%5d7.%20Summary%20Chart%20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oleObject" Target="https://mcvay-my.sharepoint.com/personal/david_mcvay_mcvayandassociates_com/Documents/Shared%20with%20Everyone/Market%20Share%20Banks%20and%20Trusts.xlsm!7.%20Summary!R858C1:R868C5" TargetMode="External"/><Relationship Id="rId4" Type="http://schemas.openxmlformats.org/officeDocument/2006/relationships/image" Target="../media/image100.emf"/></Relationships>
</file>

<file path=ppt/slides/_rels/slide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895C1:R909C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3.emf"/><Relationship Id="rId5" Type="http://schemas.openxmlformats.org/officeDocument/2006/relationships/oleObject" Target="https://mcvay-my.sharepoint.com/personal/david_mcvay_mcvayandassociates_com/Documents/Shared%20with%20Everyone/Market%20Share%20Banks%20and%20Trusts.xlsm!7.%20Summary!R910C1:R924C6" TargetMode="External"/><Relationship Id="rId4" Type="http://schemas.openxmlformats.org/officeDocument/2006/relationships/image" Target="../media/image102.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https://mcvay-my.sharepoint.com/personal/david_mcvay_mcvayandassociates_com/Documents/Shared%20with%20Everyone/Market%20Share%20Banks%20and%20Trusts.xlsm!3.%20BOC%20Summary!R1C1:R12C5" TargetMode="External"/><Relationship Id="rId7" Type="http://schemas.openxmlformats.org/officeDocument/2006/relationships/oleObject" Target="https://mcvay-my.sharepoint.com/personal/david_mcvay_mcvayandassociates_com/Documents/Shared%20with%20Everyone/Market%20Share%20Banks%20and%20Trusts.xlsm!3.%20BOC%20Summary!%5bMarket%20Share%20Banks%20and%20Trusts.xlsm%5d3.%20BOC%20Summary%20Chart%2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https://mcvay-my.sharepoint.com/personal/david_mcvay_mcvayandassociates_com/Documents/Shared%20with%20Everyone/Market%20Share%20Banks%20and%20Trusts.xlsm!3.%20BOC%20Summary!R1C7:R7C11" TargetMode="Externa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21" TargetMode="External"/><Relationship Id="rId7" Type="http://schemas.openxmlformats.org/officeDocument/2006/relationships/image" Target="../media/image47.png"/><Relationship Id="rId12" Type="http://schemas.openxmlformats.org/officeDocument/2006/relationships/image" Target="../media/image105.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oleObject" Target="https://mcvay-my.sharepoint.com/personal/david_mcvay_mcvayandassociates_com/Documents/Shared%20with%20Everyone/Market%20Share%20Banks%20and%20Trusts.xlsm!7.%20Summary!R925C1:R936C6" TargetMode="External"/><Relationship Id="rId5" Type="http://schemas.openxmlformats.org/officeDocument/2006/relationships/image" Target="../media/image48.png"/><Relationship Id="rId10" Type="http://schemas.openxmlformats.org/officeDocument/2006/relationships/image" Target="../media/image21.png"/><Relationship Id="rId4" Type="http://schemas.openxmlformats.org/officeDocument/2006/relationships/image" Target="../media/image104.emf"/><Relationship Id="rId9"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22" TargetMode="External"/><Relationship Id="rId7"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109.emf"/><Relationship Id="rId5" Type="http://schemas.openxmlformats.org/officeDocument/2006/relationships/image" Target="../media/image107.png"/><Relationship Id="rId10" Type="http://schemas.openxmlformats.org/officeDocument/2006/relationships/oleObject" Target="https://mcvay-my.sharepoint.com/personal/david_mcvay_mcvayandassociates_com/Documents/Shared%20with%20Everyone/Market%20Share%20Banks%20and%20Trusts.xlsm!7.%20Summary!R937C1:R946C6" TargetMode="External"/><Relationship Id="rId4" Type="http://schemas.openxmlformats.org/officeDocument/2006/relationships/image" Target="../media/image106.emf"/><Relationship Id="rId9" Type="http://schemas.openxmlformats.org/officeDocument/2006/relationships/image" Target="../media/image73.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3" TargetMode="External"/><Relationship Id="rId7" Type="http://schemas.openxmlformats.org/officeDocument/2006/relationships/image" Target="../media/image59.png"/><Relationship Id="rId12" Type="http://schemas.openxmlformats.org/officeDocument/2006/relationships/image" Target="../media/image111.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oleObject" Target="https://mcvay-my.sharepoint.com/personal/david_mcvay_mcvayandassociates_com/Documents/Shared%20with%20Everyone/Market%20Share%20Banks%20and%20Trusts.xlsm!7.%20Summary!R947C1:R958C6" TargetMode="External"/><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10.emf"/><Relationship Id="rId9"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4" TargetMode="External"/><Relationship Id="rId7" Type="http://schemas.openxmlformats.org/officeDocument/2006/relationships/image" Target="../media/image11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115.emf"/><Relationship Id="rId4" Type="http://schemas.openxmlformats.org/officeDocument/2006/relationships/image" Target="../media/image112.emf"/><Relationship Id="rId9" Type="http://schemas.openxmlformats.org/officeDocument/2006/relationships/oleObject" Target="https://mcvay-my.sharepoint.com/personal/david_mcvay_mcvayandassociates_com/Documents/Shared%20with%20Everyone/Market%20Share%20Banks%20and%20Trusts.xlsm!7.%20Summary!R959C1:R968C6" TargetMode="External"/></Relationships>
</file>

<file path=ppt/slides/_rels/slide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990C1:R1002C6"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6.emf"/></Relationships>
</file>

<file path=ppt/slides/_rels/slide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1003C1:R1014C6"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18.png"/><Relationship Id="rId7" Type="http://schemas.openxmlformats.org/officeDocument/2006/relationships/oleObject" Target="https://mcvay-my.sharepoint.com/personal/david_mcvay_mcvayandassociates_com/Documents/Shared%20with%20Everyone/Market%20Share%20Banks%20and%20Trusts.xlsm!7.%20Summary!RBC"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20.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25" TargetMode="External"/><Relationship Id="rId4" Type="http://schemas.openxmlformats.org/officeDocument/2006/relationships/image" Target="../media/image119.svg"/></Relationships>
</file>

<file path=ppt/slides/_rels/slide48.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image" Target="../media/image118.png"/><Relationship Id="rId7"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2.emf"/><Relationship Id="rId5" Type="http://schemas.openxmlformats.org/officeDocument/2006/relationships/oleObject" Target="https://mcvay-my.sharepoint.com/personal/david_mcvay_mcvayandassociates_com/Documents/Shared%20with%20Everyone/Market%20Share%20Banks%20and%20Trusts.xlsm!7.%20Summary!RBC" TargetMode="External"/><Relationship Id="rId4" Type="http://schemas.openxmlformats.org/officeDocument/2006/relationships/image" Target="../media/image119.svg"/></Relationships>
</file>

<file path=ppt/slides/_rels/slide49.xml.rels><?xml version="1.0" encoding="UTF-8" standalone="yes"?>
<Relationships xmlns="http://schemas.openxmlformats.org/package/2006/relationships"><Relationship Id="rId3" Type="http://schemas.openxmlformats.org/officeDocument/2006/relationships/hyperlink" Target="http://www.rbc.com/newsroom/news/index.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19.svg"/><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6.emf"/><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TD" TargetMode="External"/><Relationship Id="rId5" Type="http://schemas.openxmlformats.org/officeDocument/2006/relationships/image" Target="../media/image125.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5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62" TargetMode="External"/><Relationship Id="rId5" Type="http://schemas.openxmlformats.org/officeDocument/2006/relationships/image" Target="../media/image127.emf"/><Relationship Id="rId4" Type="http://schemas.openxmlformats.org/officeDocument/2006/relationships/oleObject" Target="https://mcvay-my.sharepoint.com/personal/david_mcvay_mcvayandassociates_com/Documents/Shared%20with%20Everyone/Market%20Share%20Banks%20and%20Trusts.xlsm!7.%20Summary!T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td.mediaroom.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53.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image" Target="../media/image129.png"/><Relationship Id="rId7" Type="http://schemas.openxmlformats.org/officeDocument/2006/relationships/oleObject" Target="https://mcvay-my.sharepoint.com/personal/david_mcvay_mcvayandassociates_com/Documents/Shared%20with%20Everyone/Market%20Share%20Banks%20and%20Trusts.xlsm!7.%20Summary!Scotiabank"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31.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60" TargetMode="External"/><Relationship Id="rId4" Type="http://schemas.openxmlformats.org/officeDocument/2006/relationships/image" Target="../media/image130.svg"/></Relationships>
</file>

<file path=ppt/slides/_rels/slide54.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image" Target="../media/image129.png"/><Relationship Id="rId7"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33.emf"/><Relationship Id="rId5" Type="http://schemas.openxmlformats.org/officeDocument/2006/relationships/oleObject" Target="https://mcvay-my.sharepoint.com/personal/david_mcvay_mcvayandassociates_com/Documents/Shared%20with%20Everyone/Market%20Share%20Banks%20and%20Trusts.xlsm!7.%20Summary!Scotiabank" TargetMode="External"/><Relationship Id="rId4" Type="http://schemas.openxmlformats.org/officeDocument/2006/relationships/image" Target="../media/image130.svg"/></Relationships>
</file>

<file path=ppt/slides/_rels/slide55.xml.rels><?xml version="1.0" encoding="UTF-8" standalone="yes"?>
<Relationships xmlns="http://schemas.openxmlformats.org/package/2006/relationships"><Relationship Id="rId3" Type="http://schemas.openxmlformats.org/officeDocument/2006/relationships/hyperlink" Target="https://c212.net/c/link/?t=0&amp;l=en&amp;o=4135640-1&amp;h=2358379684&amp;u=https%3A%2F%2Fwww.scotiabank.com%2Fca%2Fen%2Fabout%2Fperspectives.articles.digital.2021-09-google-cloud-scotiabank-partnership.html&amp;a=strategic+partnership" TargetMode="External"/><Relationship Id="rId7" Type="http://schemas.openxmlformats.org/officeDocument/2006/relationships/image" Target="../media/image130.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hyperlink" Target="https://www.scotiabank.com/ca/en/about/news.html" TargetMode="External"/><Relationship Id="rId4" Type="http://schemas.openxmlformats.org/officeDocument/2006/relationships/hyperlink" Target="http://media.scotiabank.com/cdae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6.emf"/><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61" TargetMode="External"/><Relationship Id="rId5" Type="http://schemas.openxmlformats.org/officeDocument/2006/relationships/image" Target="../media/image135.emf"/><Relationship Id="rId4" Type="http://schemas.openxmlformats.org/officeDocument/2006/relationships/oleObject" Target="https://mcvay-my.sharepoint.com/personal/david_mcvay_mcvayandassociates_com/Documents/Shared%20with%20Everyone/Market%20Share%20Banks%20and%20Trusts.xlsm!7.%20Summary!CIBC"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8.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7" TargetMode="External"/><Relationship Id="rId5" Type="http://schemas.openxmlformats.org/officeDocument/2006/relationships/image" Target="../media/image137.emf"/><Relationship Id="rId4" Type="http://schemas.openxmlformats.org/officeDocument/2006/relationships/oleObject" Target="https://mcvay-my.sharepoint.com/personal/david_mcvay_mcvayandassociates_com/Documents/Shared%20with%20Everyone/Market%20Share%20Banks%20and%20Trusts.xlsm!7.%20Summary!CIBC"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c212.net/c/link/?t=0&amp;l=en&amp;o=4184578-1&amp;h=984954540&amp;u=https%3A%2F%2Fwww.cibc.com%2Fen%2Fpersonal-banking%2Fbank-accounts%2Fskilled-trades.html&amp;a=CIBC+Skilled+Trades+Banking+solution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cibc.mediaroom.com/" TargetMode="External"/><Relationship Id="rId4" Type="http://schemas.openxmlformats.org/officeDocument/2006/relationships/hyperlink" Target="https://www.cibc.com/ca/media-centre/news-releases.html"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image" Target="../media/image139.png"/><Relationship Id="rId7"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62"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41.emf"/><Relationship Id="rId5" Type="http://schemas.openxmlformats.org/officeDocument/2006/relationships/oleObject" Target="https://mcvay-my.sharepoint.com/personal/david_mcvay_mcvayandassociates_com/Documents/Shared%20with%20Everyone/Market%20Share%20Banks%20and%20Trusts.xlsm!7.%20Summary!BMO" TargetMode="External"/><Relationship Id="rId4" Type="http://schemas.openxmlformats.org/officeDocument/2006/relationships/image" Target="../media/image140.svg"/></Relationships>
</file>

<file path=ppt/slides/_rels/slide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425C1:R440C6"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image" Target="../media/image139.png"/><Relationship Id="rId7"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8"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43.emf"/><Relationship Id="rId5" Type="http://schemas.openxmlformats.org/officeDocument/2006/relationships/oleObject" Target="https://mcvay-my.sharepoint.com/personal/david_mcvay_mcvayandassociates_com/Documents/Shared%20with%20Everyone/Market%20Share%20Banks%20and%20Trusts.xlsm!7.%20Summary!BMO" TargetMode="External"/><Relationship Id="rId4" Type="http://schemas.openxmlformats.org/officeDocument/2006/relationships/image" Target="../media/image140.svg"/></Relationships>
</file>

<file path=ppt/slides/_rels/slide61.xml.rels><?xml version="1.0" encoding="UTF-8" standalone="yes"?>
<Relationships xmlns="http://schemas.openxmlformats.org/package/2006/relationships"><Relationship Id="rId3" Type="http://schemas.openxmlformats.org/officeDocument/2006/relationships/hyperlink" Target="https://c212.net/c/link/?t=0&amp;l=en&amp;o=4179378-1&amp;h=303035299&amp;u=http%3A%2F%2Fbmorainbowdeposits.com%2F&amp;a=BMORainbowDeposits.com" TargetMode="External"/><Relationship Id="rId7" Type="http://schemas.openxmlformats.org/officeDocument/2006/relationships/image" Target="../media/image140.sv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hyperlink" Target="http://newsroom.bmo.com/" TargetMode="External"/><Relationship Id="rId4" Type="http://schemas.openxmlformats.org/officeDocument/2006/relationships/hyperlink" Target="https://c212.net/c/link/?t=0&amp;l=en&amp;o=3953192-1&amp;h=2587753437&amp;u=https%3A%2F%2Fwww.paywithextend.com%2Fbanks%2Fbmo&amp;a=Extend" TargetMode="External"/></Relationships>
</file>

<file path=ppt/slides/_rels/slide6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Market%20Share%20Banks%20and%20Trusts.xlsm!7.%20Summary!Desjardins" TargetMode="External"/><Relationship Id="rId3" Type="http://schemas.openxmlformats.org/officeDocument/2006/relationships/image" Target="../media/image145.png"/><Relationship Id="rId7" Type="http://schemas.openxmlformats.org/officeDocument/2006/relationships/image" Target="../media/image148.emf"/><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2" TargetMode="External"/><Relationship Id="rId5" Type="http://schemas.openxmlformats.org/officeDocument/2006/relationships/image" Target="../media/image147.png"/><Relationship Id="rId4" Type="http://schemas.openxmlformats.org/officeDocument/2006/relationships/image" Target="../media/image146.svg"/><Relationship Id="rId9" Type="http://schemas.openxmlformats.org/officeDocument/2006/relationships/image" Target="../media/image149.emf"/></Relationships>
</file>

<file path=ppt/slides/_rels/slide63.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emf"/><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9" TargetMode="External"/><Relationship Id="rId5" Type="http://schemas.openxmlformats.org/officeDocument/2006/relationships/image" Target="../media/image150.emf"/><Relationship Id="rId4" Type="http://schemas.openxmlformats.org/officeDocument/2006/relationships/oleObject" Target="https://mcvay-my.sharepoint.com/personal/david_mcvay_mcvayandassociates_com/Documents/Shared%20with%20Everyone/Market%20Share%20Banks%20and%20Trusts.xlsm!7.%20Summary!Desjardin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desjardins.com/qc/en/news/desjardins-acquires-insurance-company-prince-edward-island.html" TargetMode="External"/><Relationship Id="rId7" Type="http://schemas.openxmlformats.org/officeDocument/2006/relationships/image" Target="../media/image14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desjardins.com/ca/about-us/newsroom/index.jsp" TargetMode="External"/><Relationship Id="rId5" Type="http://schemas.openxmlformats.org/officeDocument/2006/relationships/hyperlink" Target="https://www.desjardins.com/ca/about-us/newsroom/press-releases/" TargetMode="External"/><Relationship Id="rId4" Type="http://schemas.openxmlformats.org/officeDocument/2006/relationships/hyperlink" Target="https://www.desjardinslifeinsurance.com/en/individual-savings/annuity" TargetMode="External"/></Relationships>
</file>

<file path=ppt/slides/_rels/slide65.xml.rels><?xml version="1.0" encoding="UTF-8" standalone="yes"?>
<Relationships xmlns="http://schemas.openxmlformats.org/package/2006/relationships"><Relationship Id="rId13" Type="http://schemas.openxmlformats.org/officeDocument/2006/relationships/image" Target="../media/image162.png"/><Relationship Id="rId18" Type="http://schemas.openxmlformats.org/officeDocument/2006/relationships/image" Target="../media/image167.png"/><Relationship Id="rId26" Type="http://schemas.openxmlformats.org/officeDocument/2006/relationships/image" Target="../media/image175.png"/><Relationship Id="rId3" Type="http://schemas.openxmlformats.org/officeDocument/2006/relationships/image" Target="../media/image152.png"/><Relationship Id="rId21" Type="http://schemas.openxmlformats.org/officeDocument/2006/relationships/image" Target="../media/image170.png"/><Relationship Id="rId34" Type="http://schemas.openxmlformats.org/officeDocument/2006/relationships/image" Target="../media/image182.emf"/><Relationship Id="rId7" Type="http://schemas.openxmlformats.org/officeDocument/2006/relationships/image" Target="../media/image156.png"/><Relationship Id="rId12" Type="http://schemas.openxmlformats.org/officeDocument/2006/relationships/image" Target="../media/image161.png"/><Relationship Id="rId17" Type="http://schemas.openxmlformats.org/officeDocument/2006/relationships/image" Target="../media/image166.png"/><Relationship Id="rId25" Type="http://schemas.openxmlformats.org/officeDocument/2006/relationships/image" Target="../media/image174.png"/><Relationship Id="rId33" Type="http://schemas.openxmlformats.org/officeDocument/2006/relationships/oleObject" Target="https://mcvay-my.sharepoint.com/personal/david_mcvay_mcvayandassociates_com/Documents/Shared%20with%20Everyone/Market%20Share%20Banks%20and%20Trusts.xlsm!7.%20Summary!National" TargetMode="External"/><Relationship Id="rId2" Type="http://schemas.openxmlformats.org/officeDocument/2006/relationships/notesSlide" Target="../notesSlides/notesSlide61.xml"/><Relationship Id="rId16" Type="http://schemas.openxmlformats.org/officeDocument/2006/relationships/image" Target="../media/image165.png"/><Relationship Id="rId20" Type="http://schemas.openxmlformats.org/officeDocument/2006/relationships/image" Target="../media/image169.png"/><Relationship Id="rId29" Type="http://schemas.openxmlformats.org/officeDocument/2006/relationships/image" Target="../media/image178.png"/><Relationship Id="rId1" Type="http://schemas.openxmlformats.org/officeDocument/2006/relationships/slideLayout" Target="../slideLayouts/slideLayout12.xml"/><Relationship Id="rId6" Type="http://schemas.openxmlformats.org/officeDocument/2006/relationships/image" Target="../media/image155.png"/><Relationship Id="rId11" Type="http://schemas.openxmlformats.org/officeDocument/2006/relationships/image" Target="../media/image160.png"/><Relationship Id="rId24" Type="http://schemas.openxmlformats.org/officeDocument/2006/relationships/image" Target="../media/image173.png"/><Relationship Id="rId32" Type="http://schemas.openxmlformats.org/officeDocument/2006/relationships/image" Target="../media/image181.png"/><Relationship Id="rId5" Type="http://schemas.openxmlformats.org/officeDocument/2006/relationships/image" Target="../media/image154.png"/><Relationship Id="rId15" Type="http://schemas.openxmlformats.org/officeDocument/2006/relationships/image" Target="../media/image164.png"/><Relationship Id="rId23" Type="http://schemas.openxmlformats.org/officeDocument/2006/relationships/image" Target="../media/image172.png"/><Relationship Id="rId28" Type="http://schemas.openxmlformats.org/officeDocument/2006/relationships/image" Target="../media/image177.png"/><Relationship Id="rId36" Type="http://schemas.openxmlformats.org/officeDocument/2006/relationships/image" Target="../media/image183.emf"/><Relationship Id="rId10" Type="http://schemas.openxmlformats.org/officeDocument/2006/relationships/image" Target="../media/image159.png"/><Relationship Id="rId19" Type="http://schemas.openxmlformats.org/officeDocument/2006/relationships/image" Target="../media/image168.png"/><Relationship Id="rId31" Type="http://schemas.openxmlformats.org/officeDocument/2006/relationships/image" Target="../media/image180.png"/><Relationship Id="rId4" Type="http://schemas.openxmlformats.org/officeDocument/2006/relationships/image" Target="../media/image153.png"/><Relationship Id="rId9" Type="http://schemas.openxmlformats.org/officeDocument/2006/relationships/image" Target="../media/image158.png"/><Relationship Id="rId14" Type="http://schemas.openxmlformats.org/officeDocument/2006/relationships/image" Target="../media/image163.png"/><Relationship Id="rId22" Type="http://schemas.openxmlformats.org/officeDocument/2006/relationships/image" Target="../media/image171.png"/><Relationship Id="rId27" Type="http://schemas.openxmlformats.org/officeDocument/2006/relationships/image" Target="../media/image176.png"/><Relationship Id="rId30" Type="http://schemas.openxmlformats.org/officeDocument/2006/relationships/image" Target="../media/image179.png"/><Relationship Id="rId3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4" TargetMode="External"/><Relationship Id="rId8" Type="http://schemas.openxmlformats.org/officeDocument/2006/relationships/image" Target="../media/image157.png"/></Relationships>
</file>

<file path=ppt/slides/_rels/slide66.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185.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0" TargetMode="External"/><Relationship Id="rId5" Type="http://schemas.openxmlformats.org/officeDocument/2006/relationships/image" Target="../media/image184.emf"/><Relationship Id="rId4" Type="http://schemas.openxmlformats.org/officeDocument/2006/relationships/oleObject" Target="https://mcvay-my.sharepoint.com/personal/david_mcvay_mcvayandassociates_com/Documents/Shared%20with%20Everyone/Market%20Share%20Banks%20and%20Trusts.xlsm!7.%20Summary!Nationa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nbc.ca/en/about-us.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hyperlink" Target="https://www.nbc.ca/en/about-us/news/news-room/press-releases.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88.emf"/><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85C1:R96C6" TargetMode="External"/><Relationship Id="rId5" Type="http://schemas.openxmlformats.org/officeDocument/2006/relationships/image" Target="../media/image187.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63"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0.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7.%20Summary!R85C1:R96C6" TargetMode="External"/><Relationship Id="rId5" Type="http://schemas.openxmlformats.org/officeDocument/2006/relationships/image" Target="../media/image189.emf"/><Relationship Id="rId4"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1"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7.%20Summary!R441C1:R452C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7" TargetMode="External"/><Relationship Id="rId4" Type="http://schemas.openxmlformats.org/officeDocument/2006/relationships/image" Target="../media/image11.emf"/></Relationships>
</file>

<file path=ppt/slides/_rels/slide70.xml.rels><?xml version="1.0" encoding="UTF-8" standalone="yes"?>
<Relationships xmlns="http://schemas.openxmlformats.org/package/2006/relationships"><Relationship Id="rId3" Type="http://schemas.openxmlformats.org/officeDocument/2006/relationships/hyperlink" Target="http://laurentianbank.mediaroom.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86.png"/><Relationship Id="rId4" Type="http://schemas.openxmlformats.org/officeDocument/2006/relationships/hyperlink" Target="https://lbcfg.ca/press-room/"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194.emf"/><Relationship Id="rId3" Type="http://schemas.openxmlformats.org/officeDocument/2006/relationships/image" Target="../media/image191.png"/><Relationship Id="rId7" Type="http://schemas.openxmlformats.org/officeDocument/2006/relationships/oleObject" Target="https://mcvay-my.sharepoint.com/personal/david_mcvay_mcvayandassociates_com/Documents/Shared%20with%20Everyone/Market%20Share%20Banks%20and%20Trusts.xlsm!7.%20Summary!CWB"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193.emf"/><Relationship Id="rId5"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1" TargetMode="External"/><Relationship Id="rId4" Type="http://schemas.openxmlformats.org/officeDocument/2006/relationships/image" Target="../media/image192.svg"/></Relationships>
</file>

<file path=ppt/slides/_rels/slide72.xml.rels><?xml version="1.0" encoding="UTF-8" standalone="yes"?>
<Relationships xmlns="http://schemas.openxmlformats.org/package/2006/relationships"><Relationship Id="rId8" Type="http://schemas.openxmlformats.org/officeDocument/2006/relationships/image" Target="../media/image196.emf"/><Relationship Id="rId3" Type="http://schemas.openxmlformats.org/officeDocument/2006/relationships/image" Target="../media/image191.png"/><Relationship Id="rId7"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7"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95.emf"/><Relationship Id="rId5" Type="http://schemas.openxmlformats.org/officeDocument/2006/relationships/oleObject" Target="https://mcvay-my.sharepoint.com/personal/david_mcvay_mcvayandassociates_com/Documents/Shared%20with%20Everyone/Market%20Share%20Banks%20and%20Trusts.xlsm!7.%20Summary!CWB" TargetMode="External"/><Relationship Id="rId4" Type="http://schemas.openxmlformats.org/officeDocument/2006/relationships/image" Target="../media/image192.svg"/></Relationships>
</file>

<file path=ppt/slides/_rels/slide73.xml.rels><?xml version="1.0" encoding="UTF-8" standalone="yes"?>
<Relationships xmlns="http://schemas.openxmlformats.org/package/2006/relationships"><Relationship Id="rId3" Type="http://schemas.openxmlformats.org/officeDocument/2006/relationships/hyperlink" Target="http://www.cwbankgroup.com/news-and-event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92.svg"/><Relationship Id="rId5" Type="http://schemas.openxmlformats.org/officeDocument/2006/relationships/image" Target="../media/image191.png"/><Relationship Id="rId4" Type="http://schemas.openxmlformats.org/officeDocument/2006/relationships/hyperlink" Target="https://www.cwb.com/en/new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198.emf"/><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4" TargetMode="External"/><Relationship Id="rId5" Type="http://schemas.openxmlformats.org/officeDocument/2006/relationships/image" Target="../media/image197.emf"/><Relationship Id="rId4" Type="http://schemas.openxmlformats.org/officeDocument/2006/relationships/oleObject" Target="https://mcvay-my.sharepoint.com/personal/david_mcvay_mcvayandassociates_com/Documents/Shared%20with%20Everyone/Market%20Share%20Banks%20and%20Trusts.xlsm!7.%20Summary!Peoples"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200.emf"/><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60" TargetMode="External"/><Relationship Id="rId5" Type="http://schemas.openxmlformats.org/officeDocument/2006/relationships/image" Target="../media/image199.emf"/><Relationship Id="rId4" Type="http://schemas.openxmlformats.org/officeDocument/2006/relationships/oleObject" Target="https://mcvay-my.sharepoint.com/personal/david_mcvay_mcvayandassociates_com/Documents/Shared%20with%20Everyone/Market%20Share%20Banks%20and%20Trusts.xlsm!7.%20Summary!Peoples"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203.emf"/><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120C1:R130C6" TargetMode="External"/><Relationship Id="rId5" Type="http://schemas.openxmlformats.org/officeDocument/2006/relationships/image" Target="../media/image202.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3"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205.emf"/><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9" TargetMode="External"/><Relationship Id="rId5" Type="http://schemas.openxmlformats.org/officeDocument/2006/relationships/image" Target="../media/image204.emf"/><Relationship Id="rId4" Type="http://schemas.openxmlformats.org/officeDocument/2006/relationships/oleObject" Target="https://mcvay-my.sharepoint.com/personal/david_mcvay_mcvayandassociates_com/Documents/Shared%20with%20Everyone/Market%20Share%20Banks%20and%20Trusts.xlsm!7.%20Summary!R120C1:R130C6"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07.e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7.%20Summary!equitable" TargetMode="External"/><Relationship Id="rId5" Type="http://schemas.openxmlformats.org/officeDocument/2006/relationships/image" Target="../media/image206.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0"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22" TargetMode="External"/><Relationship Id="rId5" Type="http://schemas.openxmlformats.org/officeDocument/2006/relationships/image" Target="../media/image13.emf"/><Relationship Id="rId4" Type="http://schemas.openxmlformats.org/officeDocument/2006/relationships/oleObject" Target="https://mcvay-my.sharepoint.com/personal/david_mcvay_mcvayandassociates_com/Documents/Shared%20with%20Everyone/Market%20Share%20Banks%20and%20Trusts.xlsm!7.%20Summary!R441C1:R452C6"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09.emf"/><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143C1:R154C6" TargetMode="External"/><Relationship Id="rId5" Type="http://schemas.openxmlformats.org/officeDocument/2006/relationships/image" Target="../media/image208.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3"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chart" Target="../charts/chart2.xml"/><Relationship Id="rId7"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6" TargetMode="Externa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210.emf"/><Relationship Id="rId5" Type="http://schemas.openxmlformats.org/officeDocument/2006/relationships/oleObject" Target="https://mcvay-my.sharepoint.com/personal/david_mcvay_mcvayandassociates_com/Documents/Shared%20with%20Everyone/Market%20Share%20Banks%20and%20Trusts.xlsm!7.%20Summary!equitable" TargetMode="External"/><Relationship Id="rId4" Type="http://schemas.openxmlformats.org/officeDocument/2006/relationships/image" Target="../media/image34.png"/></Relationships>
</file>

<file path=ppt/slides/_rels/slide82.xml.rels><?xml version="1.0" encoding="UTF-8" standalone="yes"?>
<Relationships xmlns="http://schemas.openxmlformats.org/package/2006/relationships"><Relationship Id="rId3" Type="http://schemas.openxmlformats.org/officeDocument/2006/relationships/hyperlink" Target="https://c212.net/c/link/?t=0&amp;l=en&amp;o=4258272-1&amp;h=2169925071&amp;u=https%3A%2F%2Fwww.eqbank.ca%2Fbusiness%2Fbusiness-account&amp;a=Business+Account"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eqbank.investorroom.com/news-releases" TargetMode="External"/><Relationship Id="rId4" Type="http://schemas.openxmlformats.org/officeDocument/2006/relationships/hyperlink" Target="https://c212.net/c/link/?t=0&amp;l=en&amp;o=4237242-1&amp;h=2141401919&amp;u=https%3A%2F%2Fwww.equitablebank.ca%2Fmortgage-products&amp;a=Laneway+House+Mortgage"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214.emf"/><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ING" TargetMode="External"/><Relationship Id="rId5" Type="http://schemas.openxmlformats.org/officeDocument/2006/relationships/image" Target="../media/image213.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27"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216.emf"/><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167C1:R178C6" TargetMode="External"/><Relationship Id="rId5" Type="http://schemas.openxmlformats.org/officeDocument/2006/relationships/image" Target="../media/image215.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10"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218.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45" TargetMode="External"/><Relationship Id="rId5" Type="http://schemas.openxmlformats.org/officeDocument/2006/relationships/image" Target="../media/image217.emf"/><Relationship Id="rId4" Type="http://schemas.openxmlformats.org/officeDocument/2006/relationships/oleObject" Target="https://mcvay-my.sharepoint.com/personal/david_mcvay_mcvayandassociates_com/Documents/Shared%20with%20Everyone/Market%20Share%20Banks%20and%20Trusts.xlsm!7.%20Summary!IN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19.jpeg"/><Relationship Id="rId7" Type="http://schemas.openxmlformats.org/officeDocument/2006/relationships/image" Target="../media/image221.emf"/><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Manuife" TargetMode="External"/><Relationship Id="rId5" Type="http://schemas.openxmlformats.org/officeDocument/2006/relationships/image" Target="../media/image220.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7"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19.jpeg"/><Relationship Id="rId7" Type="http://schemas.openxmlformats.org/officeDocument/2006/relationships/image" Target="../media/image223.emf"/><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191C1:R202C6" TargetMode="External"/><Relationship Id="rId5" Type="http://schemas.openxmlformats.org/officeDocument/2006/relationships/image" Target="../media/image222.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8"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19.jpeg"/><Relationship Id="rId7" Type="http://schemas.openxmlformats.org/officeDocument/2006/relationships/image" Target="../media/image225.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3" TargetMode="External"/><Relationship Id="rId5" Type="http://schemas.openxmlformats.org/officeDocument/2006/relationships/image" Target="../media/image224.emf"/><Relationship Id="rId4" Type="http://schemas.openxmlformats.org/officeDocument/2006/relationships/oleObject" Target="https://mcvay-my.sharepoint.com/personal/david_mcvay_mcvayandassociates_com/Documents/Shared%20with%20Everyone/Market%20Share%20Banks%20and%20Trusts.xlsm!7.%20Summary!Manuife"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28.emf"/><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Hometrust" TargetMode="External"/><Relationship Id="rId5" Type="http://schemas.openxmlformats.org/officeDocument/2006/relationships/image" Target="../media/image227.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2" TargetMode="External"/><Relationship Id="rId7" Type="http://schemas.openxmlformats.org/officeDocument/2006/relationships/image" Target="../media/image18.jpeg"/><Relationship Id="rId12"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oleObject" Target="https://mcvay-my.sharepoint.com/personal/david_mcvay_mcvayandassociates_com/Documents/Shared%20with%20Everyone/Market%20Share%20Banks%20and%20Trusts.xlsm!7.%20Summary!R453C1:R464C6" TargetMode="External"/><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emf"/><Relationship Id="rId9" Type="http://schemas.openxmlformats.org/officeDocument/2006/relationships/image" Target="../media/image20.png"/></Relationships>
</file>

<file path=ppt/slides/_rels/slide90.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30.emf"/><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215C1:R226C6" TargetMode="External"/><Relationship Id="rId5" Type="http://schemas.openxmlformats.org/officeDocument/2006/relationships/image" Target="../media/image229.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13"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32.emf"/><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4" TargetMode="External"/><Relationship Id="rId5" Type="http://schemas.openxmlformats.org/officeDocument/2006/relationships/image" Target="../media/image231.emf"/><Relationship Id="rId4" Type="http://schemas.openxmlformats.org/officeDocument/2006/relationships/oleObject" Target="https://mcvay-my.sharepoint.com/personal/david_mcvay_mcvayandassociates_com/Documents/Shared%20with%20Everyone/Market%20Share%20Banks%20and%20Trusts.xlsm!7.%20Summary!Hometrust"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34.emf"/><Relationship Id="rId2" Type="http://schemas.openxmlformats.org/officeDocument/2006/relationships/notesSlide" Target="../notesSlides/notesSlide87.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227C1:R237C6" TargetMode="External"/><Relationship Id="rId5" Type="http://schemas.openxmlformats.org/officeDocument/2006/relationships/image" Target="../media/image233.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9"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36.emf"/><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238C1:R248C6" TargetMode="External"/><Relationship Id="rId5" Type="http://schemas.openxmlformats.org/officeDocument/2006/relationships/image" Target="../media/image235.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6"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39.emf"/><Relationship Id="rId2" Type="http://schemas.openxmlformats.org/officeDocument/2006/relationships/notesSlide" Target="../notesSlides/notesSlide89.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B2B" TargetMode="External"/><Relationship Id="rId5" Type="http://schemas.openxmlformats.org/officeDocument/2006/relationships/image" Target="../media/image238.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36"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41.emf"/><Relationship Id="rId2" Type="http://schemas.openxmlformats.org/officeDocument/2006/relationships/notesSlide" Target="../notesSlides/notesSlide90.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R261C1:R272C6" TargetMode="External"/><Relationship Id="rId5" Type="http://schemas.openxmlformats.org/officeDocument/2006/relationships/image" Target="../media/image240.emf"/><Relationship Id="rId4"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1"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43.emf"/><Relationship Id="rId2" Type="http://schemas.openxmlformats.org/officeDocument/2006/relationships/notesSlide" Target="../notesSlides/notesSlide91.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B2B" TargetMode="External"/><Relationship Id="rId5" Type="http://schemas.openxmlformats.org/officeDocument/2006/relationships/image" Target="../media/image242.emf"/><Relationship Id="rId4"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2"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46.emf"/><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7.%20Summary!CT" TargetMode="External"/><Relationship Id="rId5" Type="http://schemas.openxmlformats.org/officeDocument/2006/relationships/image" Target="../media/image245.emf"/><Relationship Id="rId4" Type="http://schemas.openxmlformats.org/officeDocument/2006/relationships/oleObject" Target="https://mcvay-my.sharepoint.com/personal/david_mcvay_mcvayandassociates_com/Documents/Shared%20with%20Everyone/Market%20Share%20Banks%20and%20Trusts.xlsm!6.%20Chgs%20in%20Tot%20Share!%5bMarket%20Share%20Banks%20and%20Trusts.xlsm%5d6.%20Chgs%20in%20Tot%20Share%20Chart%2042"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48.emf"/><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Chg%20in%20share%20of%20direct!%5bMarket%20Share%20Banks%20and%20Trusts.xlsm%5dChg%20in%20share%20of%20direct%20Chart%202" TargetMode="External"/><Relationship Id="rId5" Type="http://schemas.openxmlformats.org/officeDocument/2006/relationships/image" Target="../media/image247.emf"/><Relationship Id="rId4" Type="http://schemas.openxmlformats.org/officeDocument/2006/relationships/oleObject" Target="https://mcvay-my.sharepoint.com/personal/david_mcvay_mcvayandassociates_com/Documents/Shared%20with%20Everyone/Market%20Share%20Banks%20and%20Trusts.xlsm!7.%20Summary!R283C1:R292C6"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50.emf"/><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Market%20Share%20Banks%20and%20Trusts.xlsm!10.%20%20Qtrly%20Share%20Change!%5bMarket%20Share%20Banks%20and%20Trusts.xlsm%5d10.%20%20Qtrly%20Share%20Change%20Chart%2058" TargetMode="External"/><Relationship Id="rId5" Type="http://schemas.openxmlformats.org/officeDocument/2006/relationships/image" Target="../media/image249.emf"/><Relationship Id="rId4" Type="http://schemas.openxmlformats.org/officeDocument/2006/relationships/oleObject" Target="https://mcvay-my.sharepoint.com/personal/david_mcvay_mcvayandassociates_com/Documents/Shared%20with%20Everyone/Market%20Share%20Banks%20and%20Trusts.xlsm!7.%20Summary!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subTitle" idx="1"/>
          </p:nvPr>
        </p:nvSpPr>
        <p:spPr>
          <a:xfrm>
            <a:off x="1231460" y="3276600"/>
            <a:ext cx="7010400" cy="1600200"/>
          </a:xfrm>
        </p:spPr>
        <p:txBody>
          <a:bodyPr>
            <a:normAutofit/>
          </a:bodyPr>
          <a:lstStyle/>
          <a:p>
            <a:pPr algn="ctr" eaLnBrk="1" hangingPunct="1"/>
            <a:endParaRPr lang="en-US" sz="1400" dirty="0"/>
          </a:p>
          <a:p>
            <a:pPr algn="ctr" eaLnBrk="1" hangingPunct="1"/>
            <a:r>
              <a:rPr lang="en-US" sz="1400" dirty="0"/>
              <a:t>Change in Share Analysis </a:t>
            </a:r>
          </a:p>
          <a:p>
            <a:pPr algn="ctr" eaLnBrk="1" hangingPunct="1"/>
            <a:r>
              <a:rPr lang="en-US" sz="1400" dirty="0"/>
              <a:t>November 2024</a:t>
            </a:r>
          </a:p>
        </p:txBody>
      </p:sp>
      <p:sp>
        <p:nvSpPr>
          <p:cNvPr id="17410" name="Rectangle 6"/>
          <p:cNvSpPr>
            <a:spLocks noGrp="1" noChangeArrowheads="1"/>
          </p:cNvSpPr>
          <p:nvPr>
            <p:ph type="sldNum" sz="quarter" idx="11"/>
          </p:nvPr>
        </p:nvSpPr>
        <p:spPr>
          <a:noFill/>
          <a:ln>
            <a:miter lim="800000"/>
            <a:headEnd/>
            <a:tailEnd/>
          </a:ln>
        </p:spPr>
        <p:txBody>
          <a:bodyPr/>
          <a:lstStyle/>
          <a:p>
            <a:fld id="{039AE265-C8F7-4843-97BA-6A0226AA70CD}" type="slidenum">
              <a:rPr lang="en-US" smtClean="0"/>
              <a:pPr/>
              <a:t>1</a:t>
            </a:fld>
            <a:endParaRPr lang="en-US"/>
          </a:p>
        </p:txBody>
      </p:sp>
      <p:sp>
        <p:nvSpPr>
          <p:cNvPr id="17413" name="Text Box 5"/>
          <p:cNvSpPr txBox="1">
            <a:spLocks noChangeArrowheads="1"/>
          </p:cNvSpPr>
          <p:nvPr/>
        </p:nvSpPr>
        <p:spPr bwMode="auto">
          <a:xfrm>
            <a:off x="533400" y="4980176"/>
            <a:ext cx="3268972" cy="1231106"/>
          </a:xfrm>
          <a:prstGeom prst="rect">
            <a:avLst/>
          </a:prstGeom>
          <a:noFill/>
          <a:ln w="9525">
            <a:noFill/>
            <a:miter lim="800000"/>
            <a:headEnd/>
            <a:tailEnd/>
          </a:ln>
        </p:spPr>
        <p:txBody>
          <a:bodyPr wrap="none">
            <a:spAutoFit/>
          </a:bodyPr>
          <a:lstStyle/>
          <a:p>
            <a:pPr eaLnBrk="0" hangingPunct="0"/>
            <a:r>
              <a:rPr lang="en-US" sz="1400" b="1" dirty="0">
                <a:solidFill>
                  <a:srgbClr val="7F7F7F"/>
                </a:solidFill>
              </a:rPr>
              <a:t>McVay and Associates Limited</a:t>
            </a:r>
          </a:p>
          <a:p>
            <a:pPr eaLnBrk="0" hangingPunct="0"/>
            <a:r>
              <a:rPr lang="en-US" dirty="0">
                <a:solidFill>
                  <a:srgbClr val="7F7F7F"/>
                </a:solidFill>
              </a:rPr>
              <a:t>53 Parkinson Road</a:t>
            </a:r>
          </a:p>
          <a:p>
            <a:pPr eaLnBrk="0" hangingPunct="0"/>
            <a:r>
              <a:rPr lang="en-US" dirty="0">
                <a:solidFill>
                  <a:srgbClr val="7F7F7F"/>
                </a:solidFill>
              </a:rPr>
              <a:t>Markham, Ontario</a:t>
            </a:r>
          </a:p>
          <a:p>
            <a:pPr eaLnBrk="0" hangingPunct="0"/>
            <a:r>
              <a:rPr lang="en-US" dirty="0">
                <a:solidFill>
                  <a:srgbClr val="7F7F7F"/>
                </a:solidFill>
              </a:rPr>
              <a:t>L3P 4G6</a:t>
            </a:r>
          </a:p>
          <a:p>
            <a:pPr eaLnBrk="0" hangingPunct="0"/>
            <a:r>
              <a:rPr lang="en-US" dirty="0">
                <a:solidFill>
                  <a:srgbClr val="7F7F7F"/>
                </a:solidFill>
              </a:rPr>
              <a:t>(416) 575-5580</a:t>
            </a:r>
          </a:p>
          <a:p>
            <a:pPr eaLnBrk="0" hangingPunct="0"/>
            <a:r>
              <a:rPr lang="en-US" dirty="0">
                <a:solidFill>
                  <a:srgbClr val="7F7F7F"/>
                </a:solidFill>
              </a:rPr>
              <a:t>david.mcvay@mcvayandassociates.com</a:t>
            </a:r>
          </a:p>
        </p:txBody>
      </p:sp>
      <p:sp>
        <p:nvSpPr>
          <p:cNvPr id="5" name="Title 4">
            <a:extLst>
              <a:ext uri="{FF2B5EF4-FFF2-40B4-BE49-F238E27FC236}">
                <a16:creationId xmlns:a16="http://schemas.microsoft.com/office/drawing/2014/main" id="{A2662579-A5F4-8C40-8609-9B96398DA49D}"/>
              </a:ext>
            </a:extLst>
          </p:cNvPr>
          <p:cNvSpPr>
            <a:spLocks noGrp="1"/>
          </p:cNvSpPr>
          <p:nvPr>
            <p:ph type="ctrTitle"/>
          </p:nvPr>
        </p:nvSpPr>
        <p:spPr/>
        <p:txBody>
          <a:bodyPr/>
          <a:lstStyle/>
          <a:p>
            <a:r>
              <a:rPr lang="en-US" b="1" dirty="0"/>
              <a:t>Banks and Trusts</a:t>
            </a:r>
            <a:br>
              <a:rPr lang="en-US" b="1" dirty="0"/>
            </a:br>
            <a:r>
              <a:rPr lang="en-US" b="1" dirty="0"/>
              <a:t>2024 Personal Banking Product Market Share</a:t>
            </a:r>
            <a:endParaRPr lang="en-US" dirty="0"/>
          </a:p>
        </p:txBody>
      </p:sp>
      <p:sp>
        <p:nvSpPr>
          <p:cNvPr id="6" name="Rectangle 5">
            <a:extLst>
              <a:ext uri="{FF2B5EF4-FFF2-40B4-BE49-F238E27FC236}">
                <a16:creationId xmlns:a16="http://schemas.microsoft.com/office/drawing/2014/main" id="{6017DB0D-80EB-C741-B36F-FE6B73544BF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1000"/>
            <a:ext cx="8001000" cy="1216025"/>
          </a:xfrm>
        </p:spPr>
        <p:txBody>
          <a:bodyPr>
            <a:normAutofit/>
          </a:bodyPr>
          <a:lstStyle/>
          <a:p>
            <a:r>
              <a:rPr lang="en-US"/>
              <a:t>Total Personal Share Changes</a:t>
            </a:r>
            <a:br>
              <a:rPr lang="en-US"/>
            </a:br>
            <a:r>
              <a:rPr lang="en-US"/>
              <a:t>Smaller Full-Service Banks</a:t>
            </a:r>
            <a:endParaRPr lang="en-CA"/>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10</a:t>
            </a:fld>
            <a:endParaRPr lang="en-US"/>
          </a:p>
        </p:txBody>
      </p:sp>
      <p:sp>
        <p:nvSpPr>
          <p:cNvPr id="22" name="TextBox 21">
            <a:extLst>
              <a:ext uri="{FF2B5EF4-FFF2-40B4-BE49-F238E27FC236}">
                <a16:creationId xmlns:a16="http://schemas.microsoft.com/office/drawing/2014/main" id="{590D3304-F069-4440-820B-3F27F392ED55}"/>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02289277-DF51-9758-2ACE-E5E05A6D70FB}"/>
              </a:ext>
            </a:extLst>
          </p:cNvPr>
          <p:cNvGraphicFramePr>
            <a:graphicFrameLocks noChangeAspect="1"/>
          </p:cNvGraphicFramePr>
          <p:nvPr>
            <p:extLst>
              <p:ext uri="{D42A27DB-BD31-4B8C-83A1-F6EECF244321}">
                <p14:modId xmlns:p14="http://schemas.microsoft.com/office/powerpoint/2010/main" val="3034252997"/>
              </p:ext>
            </p:extLst>
          </p:nvPr>
        </p:nvGraphicFramePr>
        <p:xfrm>
          <a:off x="184150" y="1684338"/>
          <a:ext cx="3719513" cy="4567237"/>
        </p:xfrm>
        <a:graphic>
          <a:graphicData uri="http://schemas.openxmlformats.org/presentationml/2006/ole">
            <mc:AlternateContent xmlns:mc="http://schemas.openxmlformats.org/markup-compatibility/2006">
              <mc:Choice xmlns:v="urn:schemas-microsoft-com:vml" Requires="v">
                <p:oleObj name="Macro-Enabled Worksheet" r:id="rId3" imgW="3719373" imgH="4567025" progId="Excel.SheetMacroEnabled.12">
                  <p:link updateAutomatic="1"/>
                </p:oleObj>
              </mc:Choice>
              <mc:Fallback>
                <p:oleObj name="Macro-Enabled Worksheet" r:id="rId3" imgW="3719373" imgH="4567025" progId="Excel.SheetMacroEnabled.12">
                  <p:link updateAutomatic="1"/>
                  <p:pic>
                    <p:nvPicPr>
                      <p:cNvPr id="3" name="Object 2">
                        <a:extLst>
                          <a:ext uri="{FF2B5EF4-FFF2-40B4-BE49-F238E27FC236}">
                            <a16:creationId xmlns:a16="http://schemas.microsoft.com/office/drawing/2014/main" id="{02289277-DF51-9758-2ACE-E5E05A6D70FB}"/>
                          </a:ext>
                        </a:extLst>
                      </p:cNvPr>
                      <p:cNvPicPr/>
                      <p:nvPr/>
                    </p:nvPicPr>
                    <p:blipFill>
                      <a:blip r:embed="rId4"/>
                      <a:stretch>
                        <a:fillRect/>
                      </a:stretch>
                    </p:blipFill>
                    <p:spPr>
                      <a:xfrm>
                        <a:off x="184150" y="1684338"/>
                        <a:ext cx="3719513" cy="4567237"/>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97C2E7DE-C2D8-8C24-2C20-F59CA0EE1F79}"/>
              </a:ext>
            </a:extLst>
          </p:cNvPr>
          <p:cNvGraphicFramePr>
            <a:graphicFrameLocks noChangeAspect="1"/>
          </p:cNvGraphicFramePr>
          <p:nvPr>
            <p:extLst>
              <p:ext uri="{D42A27DB-BD31-4B8C-83A1-F6EECF244321}">
                <p14:modId xmlns:p14="http://schemas.microsoft.com/office/powerpoint/2010/main" val="302170419"/>
              </p:ext>
            </p:extLst>
          </p:nvPr>
        </p:nvGraphicFramePr>
        <p:xfrm>
          <a:off x="3981450" y="4041775"/>
          <a:ext cx="4991100" cy="2228850"/>
        </p:xfrm>
        <a:graphic>
          <a:graphicData uri="http://schemas.openxmlformats.org/presentationml/2006/ole">
            <mc:AlternateContent xmlns:mc="http://schemas.openxmlformats.org/markup-compatibility/2006">
              <mc:Choice xmlns:v="urn:schemas-microsoft-com:vml" Requires="v">
                <p:oleObj name="Macro-Enabled Worksheet" r:id="rId5" imgW="4990998" imgH="2228850" progId="Excel.SheetMacroEnabled.12">
                  <p:link updateAutomatic="1"/>
                </p:oleObj>
              </mc:Choice>
              <mc:Fallback>
                <p:oleObj name="Macro-Enabled Worksheet" r:id="rId5" imgW="4990998" imgH="2228850" progId="Excel.SheetMacroEnabled.12">
                  <p:link updateAutomatic="1"/>
                  <p:pic>
                    <p:nvPicPr>
                      <p:cNvPr id="2" name="Object 1">
                        <a:extLst>
                          <a:ext uri="{FF2B5EF4-FFF2-40B4-BE49-F238E27FC236}">
                            <a16:creationId xmlns:a16="http://schemas.microsoft.com/office/drawing/2014/main" id="{97C2E7DE-C2D8-8C24-2C20-F59CA0EE1F79}"/>
                          </a:ext>
                        </a:extLst>
                      </p:cNvPr>
                      <p:cNvPicPr/>
                      <p:nvPr/>
                    </p:nvPicPr>
                    <p:blipFill>
                      <a:blip r:embed="rId6"/>
                      <a:stretch>
                        <a:fillRect/>
                      </a:stretch>
                    </p:blipFill>
                    <p:spPr>
                      <a:xfrm>
                        <a:off x="3981450" y="4041775"/>
                        <a:ext cx="4991100" cy="2228850"/>
                      </a:xfrm>
                      <a:prstGeom prst="rect">
                        <a:avLst/>
                      </a:prstGeom>
                    </p:spPr>
                  </p:pic>
                </p:oleObj>
              </mc:Fallback>
            </mc:AlternateContent>
          </a:graphicData>
        </a:graphic>
      </p:graphicFrame>
    </p:spTree>
    <p:extLst>
      <p:ext uri="{BB962C8B-B14F-4D97-AF65-F5344CB8AC3E}">
        <p14:creationId xmlns:p14="http://schemas.microsoft.com/office/powerpoint/2010/main" val="31167251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100</a:t>
            </a:fld>
            <a:endParaRPr lang="en-US"/>
          </a:p>
        </p:txBody>
      </p:sp>
      <p:pic>
        <p:nvPicPr>
          <p:cNvPr id="11" name="Graphic 10">
            <a:extLst>
              <a:ext uri="{FF2B5EF4-FFF2-40B4-BE49-F238E27FC236}">
                <a16:creationId xmlns:a16="http://schemas.microsoft.com/office/drawing/2014/main" id="{47A0CE9E-3A86-6343-2A69-E23F5E57D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488" y="660779"/>
            <a:ext cx="2857500" cy="695325"/>
          </a:xfrm>
          <a:prstGeom prst="rect">
            <a:avLst/>
          </a:prstGeom>
        </p:spPr>
      </p:pic>
      <p:sp>
        <p:nvSpPr>
          <p:cNvPr id="3" name="Title 2">
            <a:extLst>
              <a:ext uri="{FF2B5EF4-FFF2-40B4-BE49-F238E27FC236}">
                <a16:creationId xmlns:a16="http://schemas.microsoft.com/office/drawing/2014/main" id="{0127EDFC-B7DA-94B5-3B47-49888EE8924E}"/>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4" name="Object 3">
            <a:extLst>
              <a:ext uri="{FF2B5EF4-FFF2-40B4-BE49-F238E27FC236}">
                <a16:creationId xmlns:a16="http://schemas.microsoft.com/office/drawing/2014/main" id="{A93C018F-7898-1E90-1ADE-0927FDDEE561}"/>
              </a:ext>
            </a:extLst>
          </p:cNvPr>
          <p:cNvGraphicFramePr>
            <a:graphicFrameLocks noChangeAspect="1"/>
          </p:cNvGraphicFramePr>
          <p:nvPr>
            <p:extLst>
              <p:ext uri="{D42A27DB-BD31-4B8C-83A1-F6EECF244321}">
                <p14:modId xmlns:p14="http://schemas.microsoft.com/office/powerpoint/2010/main" val="2219681598"/>
              </p:ext>
            </p:extLst>
          </p:nvPr>
        </p:nvGraphicFramePr>
        <p:xfrm>
          <a:off x="4065588" y="3935413"/>
          <a:ext cx="4991100" cy="2271712"/>
        </p:xfrm>
        <a:graphic>
          <a:graphicData uri="http://schemas.openxmlformats.org/presentationml/2006/ole">
            <mc:AlternateContent xmlns:mc="http://schemas.openxmlformats.org/markup-compatibility/2006">
              <mc:Choice xmlns:v="urn:schemas-microsoft-com:vml" Requires="v">
                <p:oleObj name="Macro-Enabled Worksheet" r:id="rId5" imgW="4990998" imgH="2271612" progId="Excel.SheetMacroEnabled.12">
                  <p:link updateAutomatic="1"/>
                </p:oleObj>
              </mc:Choice>
              <mc:Fallback>
                <p:oleObj name="Macro-Enabled Worksheet" r:id="rId5" imgW="4990998" imgH="2271612" progId="Excel.SheetMacroEnabled.12">
                  <p:link updateAutomatic="1"/>
                  <p:pic>
                    <p:nvPicPr>
                      <p:cNvPr id="4" name="Object 3">
                        <a:extLst>
                          <a:ext uri="{FF2B5EF4-FFF2-40B4-BE49-F238E27FC236}">
                            <a16:creationId xmlns:a16="http://schemas.microsoft.com/office/drawing/2014/main" id="{A93C018F-7898-1E90-1ADE-0927FDDEE561}"/>
                          </a:ext>
                        </a:extLst>
                      </p:cNvPr>
                      <p:cNvPicPr/>
                      <p:nvPr/>
                    </p:nvPicPr>
                    <p:blipFill>
                      <a:blip r:embed="rId6"/>
                      <a:stretch>
                        <a:fillRect/>
                      </a:stretch>
                    </p:blipFill>
                    <p:spPr>
                      <a:xfrm>
                        <a:off x="4065588" y="3935413"/>
                        <a:ext cx="4991100" cy="22717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18DF383-4EB1-3339-DE3B-39DB10950F1B}"/>
              </a:ext>
            </a:extLst>
          </p:cNvPr>
          <p:cNvGraphicFramePr>
            <a:graphicFrameLocks noChangeAspect="1"/>
          </p:cNvGraphicFramePr>
          <p:nvPr>
            <p:extLst>
              <p:ext uri="{D42A27DB-BD31-4B8C-83A1-F6EECF244321}">
                <p14:modId xmlns:p14="http://schemas.microsoft.com/office/powerpoint/2010/main" val="3087993004"/>
              </p:ext>
            </p:extLst>
          </p:nvPr>
        </p:nvGraphicFramePr>
        <p:xfrm>
          <a:off x="139700" y="1824038"/>
          <a:ext cx="3786188" cy="4371975"/>
        </p:xfrm>
        <a:graphic>
          <a:graphicData uri="http://schemas.openxmlformats.org/presentationml/2006/ole">
            <mc:AlternateContent xmlns:mc="http://schemas.openxmlformats.org/markup-compatibility/2006">
              <mc:Choice xmlns:v="urn:schemas-microsoft-com:vml" Requires="v">
                <p:oleObj name="Macro-Enabled Worksheet" r:id="rId7" imgW="3786022" imgH="4371773" progId="Excel.SheetMacroEnabled.12">
                  <p:link updateAutomatic="1"/>
                </p:oleObj>
              </mc:Choice>
              <mc:Fallback>
                <p:oleObj name="Macro-Enabled Worksheet" r:id="rId7" imgW="3786022" imgH="4371773" progId="Excel.SheetMacroEnabled.12">
                  <p:link updateAutomatic="1"/>
                  <p:pic>
                    <p:nvPicPr>
                      <p:cNvPr id="6" name="Object 5">
                        <a:extLst>
                          <a:ext uri="{FF2B5EF4-FFF2-40B4-BE49-F238E27FC236}">
                            <a16:creationId xmlns:a16="http://schemas.microsoft.com/office/drawing/2014/main" id="{D18DF383-4EB1-3339-DE3B-39DB10950F1B}"/>
                          </a:ext>
                        </a:extLst>
                      </p:cNvPr>
                      <p:cNvPicPr/>
                      <p:nvPr/>
                    </p:nvPicPr>
                    <p:blipFill>
                      <a:blip r:embed="rId8"/>
                      <a:stretch>
                        <a:fillRect/>
                      </a:stretch>
                    </p:blipFill>
                    <p:spPr>
                      <a:xfrm>
                        <a:off x="139700" y="1824038"/>
                        <a:ext cx="3786188" cy="4371975"/>
                      </a:xfrm>
                      <a:prstGeom prst="rect">
                        <a:avLst/>
                      </a:prstGeom>
                    </p:spPr>
                  </p:pic>
                </p:oleObj>
              </mc:Fallback>
            </mc:AlternateContent>
          </a:graphicData>
        </a:graphic>
      </p:graphicFrame>
    </p:spTree>
    <p:extLst>
      <p:ext uri="{BB962C8B-B14F-4D97-AF65-F5344CB8AC3E}">
        <p14:creationId xmlns:p14="http://schemas.microsoft.com/office/powerpoint/2010/main" val="2866745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101</a:t>
            </a:fld>
            <a:endParaRPr lang="en-US"/>
          </a:p>
        </p:txBody>
      </p:sp>
      <p:pic>
        <p:nvPicPr>
          <p:cNvPr id="11" name="Graphic 10">
            <a:extLst>
              <a:ext uri="{FF2B5EF4-FFF2-40B4-BE49-F238E27FC236}">
                <a16:creationId xmlns:a16="http://schemas.microsoft.com/office/drawing/2014/main" id="{47A0CE9E-3A86-6343-2A69-E23F5E57D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488" y="660779"/>
            <a:ext cx="2857500" cy="695325"/>
          </a:xfrm>
          <a:prstGeom prst="rect">
            <a:avLst/>
          </a:prstGeom>
        </p:spPr>
      </p:pic>
      <p:sp>
        <p:nvSpPr>
          <p:cNvPr id="3" name="Title 2">
            <a:extLst>
              <a:ext uri="{FF2B5EF4-FFF2-40B4-BE49-F238E27FC236}">
                <a16:creationId xmlns:a16="http://schemas.microsoft.com/office/drawing/2014/main" id="{0127EDFC-B7DA-94B5-3B47-49888EE8924E}"/>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2" name="Object 1">
            <a:extLst>
              <a:ext uri="{FF2B5EF4-FFF2-40B4-BE49-F238E27FC236}">
                <a16:creationId xmlns:a16="http://schemas.microsoft.com/office/drawing/2014/main" id="{3E621162-5015-5C0A-E1B3-B6EB614AA8F7}"/>
              </a:ext>
            </a:extLst>
          </p:cNvPr>
          <p:cNvGraphicFramePr>
            <a:graphicFrameLocks noChangeAspect="1"/>
          </p:cNvGraphicFramePr>
          <p:nvPr>
            <p:extLst>
              <p:ext uri="{D42A27DB-BD31-4B8C-83A1-F6EECF244321}">
                <p14:modId xmlns:p14="http://schemas.microsoft.com/office/powerpoint/2010/main" val="1067750675"/>
              </p:ext>
            </p:extLst>
          </p:nvPr>
        </p:nvGraphicFramePr>
        <p:xfrm>
          <a:off x="4100513" y="4124325"/>
          <a:ext cx="4991100" cy="2100263"/>
        </p:xfrm>
        <a:graphic>
          <a:graphicData uri="http://schemas.openxmlformats.org/presentationml/2006/ole">
            <mc:AlternateContent xmlns:mc="http://schemas.openxmlformats.org/markup-compatibility/2006">
              <mc:Choice xmlns:v="urn:schemas-microsoft-com:vml" Requires="v">
                <p:oleObj name="Macro-Enabled Worksheet" r:id="rId5" imgW="4990998" imgH="2100162" progId="Excel.SheetMacroEnabled.12">
                  <p:link updateAutomatic="1"/>
                </p:oleObj>
              </mc:Choice>
              <mc:Fallback>
                <p:oleObj name="Macro-Enabled Worksheet" r:id="rId5" imgW="4990998" imgH="2100162" progId="Excel.SheetMacroEnabled.12">
                  <p:link updateAutomatic="1"/>
                  <p:pic>
                    <p:nvPicPr>
                      <p:cNvPr id="2" name="Object 1">
                        <a:extLst>
                          <a:ext uri="{FF2B5EF4-FFF2-40B4-BE49-F238E27FC236}">
                            <a16:creationId xmlns:a16="http://schemas.microsoft.com/office/drawing/2014/main" id="{3E621162-5015-5C0A-E1B3-B6EB614AA8F7}"/>
                          </a:ext>
                        </a:extLst>
                      </p:cNvPr>
                      <p:cNvPicPr/>
                      <p:nvPr/>
                    </p:nvPicPr>
                    <p:blipFill>
                      <a:blip r:embed="rId6"/>
                      <a:stretch>
                        <a:fillRect/>
                      </a:stretch>
                    </p:blipFill>
                    <p:spPr>
                      <a:xfrm>
                        <a:off x="4100513" y="4124325"/>
                        <a:ext cx="4991100" cy="21002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A829A01-DE6C-750A-D6CF-577E44E14AC3}"/>
              </a:ext>
            </a:extLst>
          </p:cNvPr>
          <p:cNvGraphicFramePr>
            <a:graphicFrameLocks noChangeAspect="1"/>
          </p:cNvGraphicFramePr>
          <p:nvPr>
            <p:extLst>
              <p:ext uri="{D42A27DB-BD31-4B8C-83A1-F6EECF244321}">
                <p14:modId xmlns:p14="http://schemas.microsoft.com/office/powerpoint/2010/main" val="2101868273"/>
              </p:ext>
            </p:extLst>
          </p:nvPr>
        </p:nvGraphicFramePr>
        <p:xfrm>
          <a:off x="498475" y="1717675"/>
          <a:ext cx="3476625" cy="4548188"/>
        </p:xfrm>
        <a:graphic>
          <a:graphicData uri="http://schemas.openxmlformats.org/presentationml/2006/ole">
            <mc:AlternateContent xmlns:mc="http://schemas.openxmlformats.org/markup-compatibility/2006">
              <mc:Choice xmlns:v="urn:schemas-microsoft-com:vml" Requires="v">
                <p:oleObj name="Macro-Enabled Worksheet" r:id="rId7" imgW="3476346" imgH="4548064" progId="Excel.SheetMacroEnabled.12">
                  <p:link updateAutomatic="1"/>
                </p:oleObj>
              </mc:Choice>
              <mc:Fallback>
                <p:oleObj name="Macro-Enabled Worksheet" r:id="rId7" imgW="3476346" imgH="4548064" progId="Excel.SheetMacroEnabled.12">
                  <p:link updateAutomatic="1"/>
                  <p:pic>
                    <p:nvPicPr>
                      <p:cNvPr id="6" name="Object 5">
                        <a:extLst>
                          <a:ext uri="{FF2B5EF4-FFF2-40B4-BE49-F238E27FC236}">
                            <a16:creationId xmlns:a16="http://schemas.microsoft.com/office/drawing/2014/main" id="{8A829A01-DE6C-750A-D6CF-577E44E14AC3}"/>
                          </a:ext>
                        </a:extLst>
                      </p:cNvPr>
                      <p:cNvPicPr/>
                      <p:nvPr/>
                    </p:nvPicPr>
                    <p:blipFill>
                      <a:blip r:embed="rId8"/>
                      <a:stretch>
                        <a:fillRect/>
                      </a:stretch>
                    </p:blipFill>
                    <p:spPr>
                      <a:xfrm>
                        <a:off x="498475" y="1717675"/>
                        <a:ext cx="3476625" cy="4548188"/>
                      </a:xfrm>
                      <a:prstGeom prst="rect">
                        <a:avLst/>
                      </a:prstGeom>
                    </p:spPr>
                  </p:pic>
                </p:oleObj>
              </mc:Fallback>
            </mc:AlternateContent>
          </a:graphicData>
        </a:graphic>
      </p:graphicFrame>
    </p:spTree>
    <p:extLst>
      <p:ext uri="{BB962C8B-B14F-4D97-AF65-F5344CB8AC3E}">
        <p14:creationId xmlns:p14="http://schemas.microsoft.com/office/powerpoint/2010/main" val="21711542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102</a:t>
            </a:fld>
            <a:endParaRPr lang="en-US"/>
          </a:p>
        </p:txBody>
      </p:sp>
      <p:pic>
        <p:nvPicPr>
          <p:cNvPr id="6" name="Picture 5">
            <a:extLst>
              <a:ext uri="{FF2B5EF4-FFF2-40B4-BE49-F238E27FC236}">
                <a16:creationId xmlns:a16="http://schemas.microsoft.com/office/drawing/2014/main" id="{5405E271-49CF-B344-B685-85341A2866A8}"/>
              </a:ext>
            </a:extLst>
          </p:cNvPr>
          <p:cNvPicPr>
            <a:picLocks noChangeAspect="1"/>
          </p:cNvPicPr>
          <p:nvPr/>
        </p:nvPicPr>
        <p:blipFill>
          <a:blip r:embed="rId3"/>
          <a:stretch>
            <a:fillRect/>
          </a:stretch>
        </p:blipFill>
        <p:spPr>
          <a:xfrm>
            <a:off x="609600" y="381000"/>
            <a:ext cx="3111500" cy="927100"/>
          </a:xfrm>
          <a:prstGeom prst="rect">
            <a:avLst/>
          </a:prstGeom>
        </p:spPr>
      </p:pic>
      <p:sp>
        <p:nvSpPr>
          <p:cNvPr id="11" name="TextBox 10">
            <a:extLst>
              <a:ext uri="{FF2B5EF4-FFF2-40B4-BE49-F238E27FC236}">
                <a16:creationId xmlns:a16="http://schemas.microsoft.com/office/drawing/2014/main" id="{DF6D4C19-F14D-0644-B0E3-F55A102B77EB}"/>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2" name="Title 2">
            <a:extLst>
              <a:ext uri="{FF2B5EF4-FFF2-40B4-BE49-F238E27FC236}">
                <a16:creationId xmlns:a16="http://schemas.microsoft.com/office/drawing/2014/main" id="{FEFADB5B-4710-8E2E-DF49-0EE41B855839}"/>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3" name="Object 2">
            <a:extLst>
              <a:ext uri="{FF2B5EF4-FFF2-40B4-BE49-F238E27FC236}">
                <a16:creationId xmlns:a16="http://schemas.microsoft.com/office/drawing/2014/main" id="{0125352A-ED34-DEC5-ADC5-150FBE331B3B}"/>
              </a:ext>
            </a:extLst>
          </p:cNvPr>
          <p:cNvGraphicFramePr>
            <a:graphicFrameLocks noChangeAspect="1"/>
          </p:cNvGraphicFramePr>
          <p:nvPr>
            <p:extLst>
              <p:ext uri="{D42A27DB-BD31-4B8C-83A1-F6EECF244321}">
                <p14:modId xmlns:p14="http://schemas.microsoft.com/office/powerpoint/2010/main" val="3202626411"/>
              </p:ext>
            </p:extLst>
          </p:nvPr>
        </p:nvGraphicFramePr>
        <p:xfrm>
          <a:off x="68263" y="1838325"/>
          <a:ext cx="3810000" cy="4410075"/>
        </p:xfrm>
        <a:graphic>
          <a:graphicData uri="http://schemas.openxmlformats.org/presentationml/2006/ole">
            <mc:AlternateContent xmlns:mc="http://schemas.openxmlformats.org/markup-compatibility/2006">
              <mc:Choice xmlns:v="urn:schemas-microsoft-com:vml" Requires="v">
                <p:oleObj name="Macro-Enabled Worksheet" r:id="rId4" imgW="3810000" imgH="4410097" progId="Excel.SheetMacroEnabled.12">
                  <p:link updateAutomatic="1"/>
                </p:oleObj>
              </mc:Choice>
              <mc:Fallback>
                <p:oleObj name="Macro-Enabled Worksheet" r:id="rId4" imgW="3810000" imgH="4410097" progId="Excel.SheetMacroEnabled.12">
                  <p:link updateAutomatic="1"/>
                  <p:pic>
                    <p:nvPicPr>
                      <p:cNvPr id="3" name="Object 2">
                        <a:extLst>
                          <a:ext uri="{FF2B5EF4-FFF2-40B4-BE49-F238E27FC236}">
                            <a16:creationId xmlns:a16="http://schemas.microsoft.com/office/drawing/2014/main" id="{0125352A-ED34-DEC5-ADC5-150FBE331B3B}"/>
                          </a:ext>
                        </a:extLst>
                      </p:cNvPr>
                      <p:cNvPicPr/>
                      <p:nvPr/>
                    </p:nvPicPr>
                    <p:blipFill>
                      <a:blip r:embed="rId5"/>
                      <a:stretch>
                        <a:fillRect/>
                      </a:stretch>
                    </p:blipFill>
                    <p:spPr>
                      <a:xfrm>
                        <a:off x="68263" y="1838325"/>
                        <a:ext cx="3810000" cy="44100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1251226-A5AF-776F-8B19-1173C9C6E2C7}"/>
              </a:ext>
            </a:extLst>
          </p:cNvPr>
          <p:cNvGraphicFramePr>
            <a:graphicFrameLocks noChangeAspect="1"/>
          </p:cNvGraphicFramePr>
          <p:nvPr>
            <p:extLst>
              <p:ext uri="{D42A27DB-BD31-4B8C-83A1-F6EECF244321}">
                <p14:modId xmlns:p14="http://schemas.microsoft.com/office/powerpoint/2010/main" val="658889838"/>
              </p:ext>
            </p:extLst>
          </p:nvPr>
        </p:nvGraphicFramePr>
        <p:xfrm>
          <a:off x="4056063" y="4157663"/>
          <a:ext cx="4991100" cy="2066925"/>
        </p:xfrm>
        <a:graphic>
          <a:graphicData uri="http://schemas.openxmlformats.org/presentationml/2006/ole">
            <mc:AlternateContent xmlns:mc="http://schemas.openxmlformats.org/markup-compatibility/2006">
              <mc:Choice xmlns:v="urn:schemas-microsoft-com:vml" Requires="v">
                <p:oleObj name="Macro-Enabled Worksheet" r:id="rId6" imgW="4990998" imgH="2067082" progId="Excel.SheetMacroEnabled.12">
                  <p:link updateAutomatic="1"/>
                </p:oleObj>
              </mc:Choice>
              <mc:Fallback>
                <p:oleObj name="Macro-Enabled Worksheet" r:id="rId6" imgW="4990998" imgH="2067082" progId="Excel.SheetMacroEnabled.12">
                  <p:link updateAutomatic="1"/>
                  <p:pic>
                    <p:nvPicPr>
                      <p:cNvPr id="8" name="Object 7">
                        <a:extLst>
                          <a:ext uri="{FF2B5EF4-FFF2-40B4-BE49-F238E27FC236}">
                            <a16:creationId xmlns:a16="http://schemas.microsoft.com/office/drawing/2014/main" id="{91251226-A5AF-776F-8B19-1173C9C6E2C7}"/>
                          </a:ext>
                        </a:extLst>
                      </p:cNvPr>
                      <p:cNvPicPr/>
                      <p:nvPr/>
                    </p:nvPicPr>
                    <p:blipFill>
                      <a:blip r:embed="rId7"/>
                      <a:stretch>
                        <a:fillRect/>
                      </a:stretch>
                    </p:blipFill>
                    <p:spPr>
                      <a:xfrm>
                        <a:off x="4056063" y="4157663"/>
                        <a:ext cx="4991100" cy="2066925"/>
                      </a:xfrm>
                      <a:prstGeom prst="rect">
                        <a:avLst/>
                      </a:prstGeom>
                    </p:spPr>
                  </p:pic>
                </p:oleObj>
              </mc:Fallback>
            </mc:AlternateContent>
          </a:graphicData>
        </a:graphic>
      </p:graphicFrame>
    </p:spTree>
    <p:extLst>
      <p:ext uri="{BB962C8B-B14F-4D97-AF65-F5344CB8AC3E}">
        <p14:creationId xmlns:p14="http://schemas.microsoft.com/office/powerpoint/2010/main" val="4448544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103</a:t>
            </a:fld>
            <a:endParaRPr lang="en-US"/>
          </a:p>
        </p:txBody>
      </p:sp>
      <p:pic>
        <p:nvPicPr>
          <p:cNvPr id="6" name="Picture 5">
            <a:extLst>
              <a:ext uri="{FF2B5EF4-FFF2-40B4-BE49-F238E27FC236}">
                <a16:creationId xmlns:a16="http://schemas.microsoft.com/office/drawing/2014/main" id="{5405E271-49CF-B344-B685-85341A2866A8}"/>
              </a:ext>
            </a:extLst>
          </p:cNvPr>
          <p:cNvPicPr>
            <a:picLocks noChangeAspect="1"/>
          </p:cNvPicPr>
          <p:nvPr/>
        </p:nvPicPr>
        <p:blipFill>
          <a:blip r:embed="rId3"/>
          <a:stretch>
            <a:fillRect/>
          </a:stretch>
        </p:blipFill>
        <p:spPr>
          <a:xfrm>
            <a:off x="609600" y="381000"/>
            <a:ext cx="3111500" cy="927100"/>
          </a:xfrm>
          <a:prstGeom prst="rect">
            <a:avLst/>
          </a:prstGeom>
        </p:spPr>
      </p:pic>
      <p:sp>
        <p:nvSpPr>
          <p:cNvPr id="11" name="TextBox 10">
            <a:extLst>
              <a:ext uri="{FF2B5EF4-FFF2-40B4-BE49-F238E27FC236}">
                <a16:creationId xmlns:a16="http://schemas.microsoft.com/office/drawing/2014/main" id="{DF6D4C19-F14D-0644-B0E3-F55A102B77EB}"/>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2" name="Title 2">
            <a:extLst>
              <a:ext uri="{FF2B5EF4-FFF2-40B4-BE49-F238E27FC236}">
                <a16:creationId xmlns:a16="http://schemas.microsoft.com/office/drawing/2014/main" id="{FEFADB5B-4710-8E2E-DF49-0EE41B855839}"/>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4" name="Object 3">
            <a:extLst>
              <a:ext uri="{FF2B5EF4-FFF2-40B4-BE49-F238E27FC236}">
                <a16:creationId xmlns:a16="http://schemas.microsoft.com/office/drawing/2014/main" id="{E4A23CDC-A143-0D03-E6C3-15CA635A56D0}"/>
              </a:ext>
            </a:extLst>
          </p:cNvPr>
          <p:cNvGraphicFramePr>
            <a:graphicFrameLocks noChangeAspect="1"/>
          </p:cNvGraphicFramePr>
          <p:nvPr>
            <p:extLst>
              <p:ext uri="{D42A27DB-BD31-4B8C-83A1-F6EECF244321}">
                <p14:modId xmlns:p14="http://schemas.microsoft.com/office/powerpoint/2010/main" val="136112989"/>
              </p:ext>
            </p:extLst>
          </p:nvPr>
        </p:nvGraphicFramePr>
        <p:xfrm>
          <a:off x="4143375" y="4119563"/>
          <a:ext cx="4991100" cy="2071687"/>
        </p:xfrm>
        <a:graphic>
          <a:graphicData uri="http://schemas.openxmlformats.org/presentationml/2006/ole">
            <mc:AlternateContent xmlns:mc="http://schemas.openxmlformats.org/markup-compatibility/2006">
              <mc:Choice xmlns:v="urn:schemas-microsoft-com:vml" Requires="v">
                <p:oleObj name="Macro-Enabled Worksheet" r:id="rId4" imgW="4990998" imgH="2071519" progId="Excel.SheetMacroEnabled.12">
                  <p:link updateAutomatic="1"/>
                </p:oleObj>
              </mc:Choice>
              <mc:Fallback>
                <p:oleObj name="Macro-Enabled Worksheet" r:id="rId4" imgW="4990998" imgH="2071519" progId="Excel.SheetMacroEnabled.12">
                  <p:link updateAutomatic="1"/>
                  <p:pic>
                    <p:nvPicPr>
                      <p:cNvPr id="4" name="Object 3">
                        <a:extLst>
                          <a:ext uri="{FF2B5EF4-FFF2-40B4-BE49-F238E27FC236}">
                            <a16:creationId xmlns:a16="http://schemas.microsoft.com/office/drawing/2014/main" id="{E4A23CDC-A143-0D03-E6C3-15CA635A56D0}"/>
                          </a:ext>
                        </a:extLst>
                      </p:cNvPr>
                      <p:cNvPicPr/>
                      <p:nvPr/>
                    </p:nvPicPr>
                    <p:blipFill>
                      <a:blip r:embed="rId5"/>
                      <a:stretch>
                        <a:fillRect/>
                      </a:stretch>
                    </p:blipFill>
                    <p:spPr>
                      <a:xfrm>
                        <a:off x="4143375" y="4119563"/>
                        <a:ext cx="4991100" cy="2071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77A9FDB-A2F1-4779-7DB5-B5CFEF347EA2}"/>
              </a:ext>
            </a:extLst>
          </p:cNvPr>
          <p:cNvGraphicFramePr>
            <a:graphicFrameLocks noChangeAspect="1"/>
          </p:cNvGraphicFramePr>
          <p:nvPr>
            <p:extLst>
              <p:ext uri="{D42A27DB-BD31-4B8C-83A1-F6EECF244321}">
                <p14:modId xmlns:p14="http://schemas.microsoft.com/office/powerpoint/2010/main" val="1021473423"/>
              </p:ext>
            </p:extLst>
          </p:nvPr>
        </p:nvGraphicFramePr>
        <p:xfrm>
          <a:off x="207963" y="1703388"/>
          <a:ext cx="3690937" cy="4567237"/>
        </p:xfrm>
        <a:graphic>
          <a:graphicData uri="http://schemas.openxmlformats.org/presentationml/2006/ole">
            <mc:AlternateContent xmlns:mc="http://schemas.openxmlformats.org/markup-compatibility/2006">
              <mc:Choice xmlns:v="urn:schemas-microsoft-com:vml" Requires="v">
                <p:oleObj name="Macro-Enabled Worksheet" r:id="rId6" imgW="3690925" imgH="4567025" progId="Excel.SheetMacroEnabled.12">
                  <p:link updateAutomatic="1"/>
                </p:oleObj>
              </mc:Choice>
              <mc:Fallback>
                <p:oleObj name="Macro-Enabled Worksheet" r:id="rId6" imgW="3690925" imgH="4567025" progId="Excel.SheetMacroEnabled.12">
                  <p:link updateAutomatic="1"/>
                  <p:pic>
                    <p:nvPicPr>
                      <p:cNvPr id="7" name="Object 6">
                        <a:extLst>
                          <a:ext uri="{FF2B5EF4-FFF2-40B4-BE49-F238E27FC236}">
                            <a16:creationId xmlns:a16="http://schemas.microsoft.com/office/drawing/2014/main" id="{277A9FDB-A2F1-4779-7DB5-B5CFEF347EA2}"/>
                          </a:ext>
                        </a:extLst>
                      </p:cNvPr>
                      <p:cNvPicPr/>
                      <p:nvPr/>
                    </p:nvPicPr>
                    <p:blipFill>
                      <a:blip r:embed="rId7"/>
                      <a:stretch>
                        <a:fillRect/>
                      </a:stretch>
                    </p:blipFill>
                    <p:spPr>
                      <a:xfrm>
                        <a:off x="207963" y="1703388"/>
                        <a:ext cx="3690937" cy="4567237"/>
                      </a:xfrm>
                      <a:prstGeom prst="rect">
                        <a:avLst/>
                      </a:prstGeom>
                    </p:spPr>
                  </p:pic>
                </p:oleObj>
              </mc:Fallback>
            </mc:AlternateContent>
          </a:graphicData>
        </a:graphic>
      </p:graphicFrame>
    </p:spTree>
    <p:extLst>
      <p:ext uri="{BB962C8B-B14F-4D97-AF65-F5344CB8AC3E}">
        <p14:creationId xmlns:p14="http://schemas.microsoft.com/office/powerpoint/2010/main" val="2322101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104</a:t>
            </a:fld>
            <a:endParaRPr lang="en-US"/>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descr="A blue logo with white text&#10;&#10;Description automatically generated with low confidence">
            <a:extLst>
              <a:ext uri="{FF2B5EF4-FFF2-40B4-BE49-F238E27FC236}">
                <a16:creationId xmlns:a16="http://schemas.microsoft.com/office/drawing/2014/main" id="{9E4C3916-ED0B-8248-977B-2DB1A35540CE}"/>
              </a:ext>
            </a:extLst>
          </p:cNvPr>
          <p:cNvPicPr>
            <a:picLocks noChangeAspect="1"/>
          </p:cNvPicPr>
          <p:nvPr/>
        </p:nvPicPr>
        <p:blipFill>
          <a:blip r:embed="rId3"/>
          <a:stretch>
            <a:fillRect/>
          </a:stretch>
        </p:blipFill>
        <p:spPr>
          <a:xfrm>
            <a:off x="458380" y="379047"/>
            <a:ext cx="3265209" cy="1097950"/>
          </a:xfrm>
          <a:prstGeom prst="rect">
            <a:avLst/>
          </a:prstGeom>
        </p:spPr>
      </p:pic>
      <p:sp>
        <p:nvSpPr>
          <p:cNvPr id="6" name="Title 2">
            <a:extLst>
              <a:ext uri="{FF2B5EF4-FFF2-40B4-BE49-F238E27FC236}">
                <a16:creationId xmlns:a16="http://schemas.microsoft.com/office/drawing/2014/main" id="{D672927E-9DB8-02DA-F1DD-B6EFDC820C8F}"/>
              </a:ext>
            </a:extLst>
          </p:cNvPr>
          <p:cNvSpPr>
            <a:spLocks noGrp="1"/>
          </p:cNvSpPr>
          <p:nvPr>
            <p:ph type="title"/>
          </p:nvPr>
        </p:nvSpPr>
        <p:spPr>
          <a:xfrm>
            <a:off x="3993203" y="-157163"/>
            <a:ext cx="5218889" cy="1600200"/>
          </a:xfrm>
        </p:spPr>
        <p:txBody>
          <a:bodyPr/>
          <a:lstStyle/>
          <a:p>
            <a:r>
              <a:rPr lang="en-CA" dirty="0"/>
              <a:t>Share of National Market</a:t>
            </a:r>
          </a:p>
        </p:txBody>
      </p:sp>
      <p:graphicFrame>
        <p:nvGraphicFramePr>
          <p:cNvPr id="2" name="Object 1">
            <a:extLst>
              <a:ext uri="{FF2B5EF4-FFF2-40B4-BE49-F238E27FC236}">
                <a16:creationId xmlns:a16="http://schemas.microsoft.com/office/drawing/2014/main" id="{4267A1B8-A6E5-F93C-D040-6AE9E1E94C31}"/>
              </a:ext>
            </a:extLst>
          </p:cNvPr>
          <p:cNvGraphicFramePr>
            <a:graphicFrameLocks noChangeAspect="1"/>
          </p:cNvGraphicFramePr>
          <p:nvPr>
            <p:extLst>
              <p:ext uri="{D42A27DB-BD31-4B8C-83A1-F6EECF244321}">
                <p14:modId xmlns:p14="http://schemas.microsoft.com/office/powerpoint/2010/main" val="2437316827"/>
              </p:ext>
            </p:extLst>
          </p:nvPr>
        </p:nvGraphicFramePr>
        <p:xfrm>
          <a:off x="233363" y="1839913"/>
          <a:ext cx="3714750" cy="4391025"/>
        </p:xfrm>
        <a:graphic>
          <a:graphicData uri="http://schemas.openxmlformats.org/presentationml/2006/ole">
            <mc:AlternateContent xmlns:mc="http://schemas.openxmlformats.org/markup-compatibility/2006">
              <mc:Choice xmlns:v="urn:schemas-microsoft-com:vml" Requires="v">
                <p:oleObj name="Macro-Enabled Worksheet" r:id="rId4" imgW="3714496" imgH="4390734" progId="Excel.SheetMacroEnabled.12">
                  <p:link updateAutomatic="1"/>
                </p:oleObj>
              </mc:Choice>
              <mc:Fallback>
                <p:oleObj name="Macro-Enabled Worksheet" r:id="rId4" imgW="3714496" imgH="4390734" progId="Excel.SheetMacroEnabled.12">
                  <p:link updateAutomatic="1"/>
                  <p:pic>
                    <p:nvPicPr>
                      <p:cNvPr id="2" name="Object 1">
                        <a:extLst>
                          <a:ext uri="{FF2B5EF4-FFF2-40B4-BE49-F238E27FC236}">
                            <a16:creationId xmlns:a16="http://schemas.microsoft.com/office/drawing/2014/main" id="{4267A1B8-A6E5-F93C-D040-6AE9E1E94C31}"/>
                          </a:ext>
                        </a:extLst>
                      </p:cNvPr>
                      <p:cNvPicPr/>
                      <p:nvPr/>
                    </p:nvPicPr>
                    <p:blipFill>
                      <a:blip r:embed="rId5"/>
                      <a:stretch>
                        <a:fillRect/>
                      </a:stretch>
                    </p:blipFill>
                    <p:spPr>
                      <a:xfrm>
                        <a:off x="233363" y="1839913"/>
                        <a:ext cx="3714750" cy="43910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7020CBA-C26F-047A-5E06-C052273740FC}"/>
              </a:ext>
            </a:extLst>
          </p:cNvPr>
          <p:cNvGraphicFramePr>
            <a:graphicFrameLocks noChangeAspect="1"/>
          </p:cNvGraphicFramePr>
          <p:nvPr>
            <p:extLst>
              <p:ext uri="{D42A27DB-BD31-4B8C-83A1-F6EECF244321}">
                <p14:modId xmlns:p14="http://schemas.microsoft.com/office/powerpoint/2010/main" val="3720730844"/>
              </p:ext>
            </p:extLst>
          </p:nvPr>
        </p:nvGraphicFramePr>
        <p:xfrm>
          <a:off x="4106863" y="4033838"/>
          <a:ext cx="4991100" cy="2171700"/>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7" name="Object 6">
                        <a:extLst>
                          <a:ext uri="{FF2B5EF4-FFF2-40B4-BE49-F238E27FC236}">
                            <a16:creationId xmlns:a16="http://schemas.microsoft.com/office/drawing/2014/main" id="{E7020CBA-C26F-047A-5E06-C052273740FC}"/>
                          </a:ext>
                        </a:extLst>
                      </p:cNvPr>
                      <p:cNvPicPr/>
                      <p:nvPr/>
                    </p:nvPicPr>
                    <p:blipFill>
                      <a:blip r:embed="rId7"/>
                      <a:stretch>
                        <a:fillRect/>
                      </a:stretch>
                    </p:blipFill>
                    <p:spPr>
                      <a:xfrm>
                        <a:off x="4106863" y="4033838"/>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22146138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105</a:t>
            </a:fld>
            <a:endParaRPr lang="en-US"/>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descr="A blue logo with white text&#10;&#10;Description automatically generated with low confidence">
            <a:extLst>
              <a:ext uri="{FF2B5EF4-FFF2-40B4-BE49-F238E27FC236}">
                <a16:creationId xmlns:a16="http://schemas.microsoft.com/office/drawing/2014/main" id="{9E4C3916-ED0B-8248-977B-2DB1A35540CE}"/>
              </a:ext>
            </a:extLst>
          </p:cNvPr>
          <p:cNvPicPr>
            <a:picLocks noChangeAspect="1"/>
          </p:cNvPicPr>
          <p:nvPr/>
        </p:nvPicPr>
        <p:blipFill>
          <a:blip r:embed="rId3"/>
          <a:stretch>
            <a:fillRect/>
          </a:stretch>
        </p:blipFill>
        <p:spPr>
          <a:xfrm>
            <a:off x="458380" y="379047"/>
            <a:ext cx="3265209" cy="1097950"/>
          </a:xfrm>
          <a:prstGeom prst="rect">
            <a:avLst/>
          </a:prstGeom>
        </p:spPr>
      </p:pic>
      <p:sp>
        <p:nvSpPr>
          <p:cNvPr id="6" name="Title 2">
            <a:extLst>
              <a:ext uri="{FF2B5EF4-FFF2-40B4-BE49-F238E27FC236}">
                <a16:creationId xmlns:a16="http://schemas.microsoft.com/office/drawing/2014/main" id="{D672927E-9DB8-02DA-F1DD-B6EFDC820C8F}"/>
              </a:ext>
            </a:extLst>
          </p:cNvPr>
          <p:cNvSpPr>
            <a:spLocks noGrp="1"/>
          </p:cNvSpPr>
          <p:nvPr>
            <p:ph type="title"/>
          </p:nvPr>
        </p:nvSpPr>
        <p:spPr>
          <a:xfrm>
            <a:off x="3993203" y="-157163"/>
            <a:ext cx="5218889" cy="1600200"/>
          </a:xfrm>
        </p:spPr>
        <p:txBody>
          <a:bodyPr/>
          <a:lstStyle/>
          <a:p>
            <a:r>
              <a:rPr lang="en-CA" dirty="0"/>
              <a:t>Share of Direct Banks</a:t>
            </a:r>
          </a:p>
        </p:txBody>
      </p:sp>
      <p:graphicFrame>
        <p:nvGraphicFramePr>
          <p:cNvPr id="3" name="Object 2">
            <a:extLst>
              <a:ext uri="{FF2B5EF4-FFF2-40B4-BE49-F238E27FC236}">
                <a16:creationId xmlns:a16="http://schemas.microsoft.com/office/drawing/2014/main" id="{28D84A44-0720-9C56-9042-9152E20A5ABA}"/>
              </a:ext>
            </a:extLst>
          </p:cNvPr>
          <p:cNvGraphicFramePr>
            <a:graphicFrameLocks noChangeAspect="1"/>
          </p:cNvGraphicFramePr>
          <p:nvPr>
            <p:extLst>
              <p:ext uri="{D42A27DB-BD31-4B8C-83A1-F6EECF244321}">
                <p14:modId xmlns:p14="http://schemas.microsoft.com/office/powerpoint/2010/main" val="1588824404"/>
              </p:ext>
            </p:extLst>
          </p:nvPr>
        </p:nvGraphicFramePr>
        <p:xfrm>
          <a:off x="4060825" y="4205288"/>
          <a:ext cx="4991100" cy="1995487"/>
        </p:xfrm>
        <a:graphic>
          <a:graphicData uri="http://schemas.openxmlformats.org/presentationml/2006/ole">
            <mc:AlternateContent xmlns:mc="http://schemas.openxmlformats.org/markup-compatibility/2006">
              <mc:Choice xmlns:v="urn:schemas-microsoft-com:vml" Requires="v">
                <p:oleObj name="Macro-Enabled Worksheet" r:id="rId4" imgW="4990998" imgH="1995678" progId="Excel.SheetMacroEnabled.12">
                  <p:link updateAutomatic="1"/>
                </p:oleObj>
              </mc:Choice>
              <mc:Fallback>
                <p:oleObj name="Macro-Enabled Worksheet" r:id="rId4" imgW="4990998" imgH="1995678" progId="Excel.SheetMacroEnabled.12">
                  <p:link updateAutomatic="1"/>
                  <p:pic>
                    <p:nvPicPr>
                      <p:cNvPr id="3" name="Object 2">
                        <a:extLst>
                          <a:ext uri="{FF2B5EF4-FFF2-40B4-BE49-F238E27FC236}">
                            <a16:creationId xmlns:a16="http://schemas.microsoft.com/office/drawing/2014/main" id="{28D84A44-0720-9C56-9042-9152E20A5ABA}"/>
                          </a:ext>
                        </a:extLst>
                      </p:cNvPr>
                      <p:cNvPicPr/>
                      <p:nvPr/>
                    </p:nvPicPr>
                    <p:blipFill>
                      <a:blip r:embed="rId5"/>
                      <a:stretch>
                        <a:fillRect/>
                      </a:stretch>
                    </p:blipFill>
                    <p:spPr>
                      <a:xfrm>
                        <a:off x="4060825" y="4205288"/>
                        <a:ext cx="4991100" cy="19954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F5FFAA9-9172-8973-97AB-48840C319723}"/>
              </a:ext>
            </a:extLst>
          </p:cNvPr>
          <p:cNvGraphicFramePr>
            <a:graphicFrameLocks noChangeAspect="1"/>
          </p:cNvGraphicFramePr>
          <p:nvPr>
            <p:extLst>
              <p:ext uri="{D42A27DB-BD31-4B8C-83A1-F6EECF244321}">
                <p14:modId xmlns:p14="http://schemas.microsoft.com/office/powerpoint/2010/main" val="1046442826"/>
              </p:ext>
            </p:extLst>
          </p:nvPr>
        </p:nvGraphicFramePr>
        <p:xfrm>
          <a:off x="396875" y="1770063"/>
          <a:ext cx="3690938" cy="4510087"/>
        </p:xfrm>
        <a:graphic>
          <a:graphicData uri="http://schemas.openxmlformats.org/presentationml/2006/ole">
            <mc:AlternateContent xmlns:mc="http://schemas.openxmlformats.org/markup-compatibility/2006">
              <mc:Choice xmlns:v="urn:schemas-microsoft-com:vml" Requires="v">
                <p:oleObj name="Macro-Enabled Worksheet" r:id="rId6" imgW="3690925" imgH="4509740" progId="Excel.SheetMacroEnabled.12">
                  <p:link updateAutomatic="1"/>
                </p:oleObj>
              </mc:Choice>
              <mc:Fallback>
                <p:oleObj name="Macro-Enabled Worksheet" r:id="rId6" imgW="3690925" imgH="4509740" progId="Excel.SheetMacroEnabled.12">
                  <p:link updateAutomatic="1"/>
                  <p:pic>
                    <p:nvPicPr>
                      <p:cNvPr id="8" name="Object 7">
                        <a:extLst>
                          <a:ext uri="{FF2B5EF4-FFF2-40B4-BE49-F238E27FC236}">
                            <a16:creationId xmlns:a16="http://schemas.microsoft.com/office/drawing/2014/main" id="{9F5FFAA9-9172-8973-97AB-48840C319723}"/>
                          </a:ext>
                        </a:extLst>
                      </p:cNvPr>
                      <p:cNvPicPr/>
                      <p:nvPr/>
                    </p:nvPicPr>
                    <p:blipFill>
                      <a:blip r:embed="rId7"/>
                      <a:stretch>
                        <a:fillRect/>
                      </a:stretch>
                    </p:blipFill>
                    <p:spPr>
                      <a:xfrm>
                        <a:off x="396875" y="1770063"/>
                        <a:ext cx="3690938" cy="4510087"/>
                      </a:xfrm>
                      <a:prstGeom prst="rect">
                        <a:avLst/>
                      </a:prstGeom>
                    </p:spPr>
                  </p:pic>
                </p:oleObj>
              </mc:Fallback>
            </mc:AlternateContent>
          </a:graphicData>
        </a:graphic>
      </p:graphicFrame>
    </p:spTree>
    <p:extLst>
      <p:ext uri="{BB962C8B-B14F-4D97-AF65-F5344CB8AC3E}">
        <p14:creationId xmlns:p14="http://schemas.microsoft.com/office/powerpoint/2010/main" val="2623719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106</a:t>
            </a:fld>
            <a:endParaRPr lang="en-US"/>
          </a:p>
        </p:txBody>
      </p:sp>
      <p:pic>
        <p:nvPicPr>
          <p:cNvPr id="7" name="Picture 6">
            <a:extLst>
              <a:ext uri="{FF2B5EF4-FFF2-40B4-BE49-F238E27FC236}">
                <a16:creationId xmlns:a16="http://schemas.microsoft.com/office/drawing/2014/main" id="{DEF963F5-116C-2944-9B16-7F4022945CD1}"/>
              </a:ext>
            </a:extLst>
          </p:cNvPr>
          <p:cNvPicPr>
            <a:picLocks noChangeAspect="1"/>
          </p:cNvPicPr>
          <p:nvPr/>
        </p:nvPicPr>
        <p:blipFill>
          <a:blip r:embed="rId3"/>
          <a:stretch>
            <a:fillRect/>
          </a:stretch>
        </p:blipFill>
        <p:spPr>
          <a:xfrm>
            <a:off x="533400" y="635000"/>
            <a:ext cx="2357120" cy="812800"/>
          </a:xfrm>
          <a:prstGeom prst="rect">
            <a:avLst/>
          </a:prstGeom>
        </p:spPr>
      </p:pic>
      <p:sp>
        <p:nvSpPr>
          <p:cNvPr id="10" name="TextBox 9">
            <a:extLst>
              <a:ext uri="{FF2B5EF4-FFF2-40B4-BE49-F238E27FC236}">
                <a16:creationId xmlns:a16="http://schemas.microsoft.com/office/drawing/2014/main" id="{31FD1EB5-40EE-3A45-92EA-ED112DE1D88C}"/>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3" name="Title 2">
            <a:extLst>
              <a:ext uri="{FF2B5EF4-FFF2-40B4-BE49-F238E27FC236}">
                <a16:creationId xmlns:a16="http://schemas.microsoft.com/office/drawing/2014/main" id="{5BA7A415-92C6-B746-E290-1C350E751691}"/>
              </a:ext>
            </a:extLst>
          </p:cNvPr>
          <p:cNvSpPr>
            <a:spLocks noGrp="1"/>
          </p:cNvSpPr>
          <p:nvPr>
            <p:ph type="title"/>
          </p:nvPr>
        </p:nvSpPr>
        <p:spPr>
          <a:xfrm>
            <a:off x="3993203" y="-157163"/>
            <a:ext cx="5218889" cy="1600200"/>
          </a:xfrm>
        </p:spPr>
        <p:txBody>
          <a:bodyPr/>
          <a:lstStyle/>
          <a:p>
            <a:r>
              <a:rPr lang="en-CA" dirty="0"/>
              <a:t>Share of National Market</a:t>
            </a:r>
          </a:p>
        </p:txBody>
      </p:sp>
      <p:graphicFrame>
        <p:nvGraphicFramePr>
          <p:cNvPr id="6" name="Object 5">
            <a:extLst>
              <a:ext uri="{FF2B5EF4-FFF2-40B4-BE49-F238E27FC236}">
                <a16:creationId xmlns:a16="http://schemas.microsoft.com/office/drawing/2014/main" id="{B597C57A-11C0-2E51-A481-1B693BBE9D53}"/>
              </a:ext>
            </a:extLst>
          </p:cNvPr>
          <p:cNvGraphicFramePr>
            <a:graphicFrameLocks noChangeAspect="1"/>
          </p:cNvGraphicFramePr>
          <p:nvPr>
            <p:extLst>
              <p:ext uri="{D42A27DB-BD31-4B8C-83A1-F6EECF244321}">
                <p14:modId xmlns:p14="http://schemas.microsoft.com/office/powerpoint/2010/main" val="3660217321"/>
              </p:ext>
            </p:extLst>
          </p:nvPr>
        </p:nvGraphicFramePr>
        <p:xfrm>
          <a:off x="4106863" y="4227513"/>
          <a:ext cx="4991100" cy="1971675"/>
        </p:xfrm>
        <a:graphic>
          <a:graphicData uri="http://schemas.openxmlformats.org/presentationml/2006/ole">
            <mc:AlternateContent xmlns:mc="http://schemas.openxmlformats.org/markup-compatibility/2006">
              <mc:Choice xmlns:v="urn:schemas-microsoft-com:vml" Requires="v">
                <p:oleObj name="Macro-Enabled Worksheet" r:id="rId4" imgW="4990998" imgH="1971877" progId="Excel.SheetMacroEnabled.12">
                  <p:link updateAutomatic="1"/>
                </p:oleObj>
              </mc:Choice>
              <mc:Fallback>
                <p:oleObj name="Macro-Enabled Worksheet" r:id="rId4" imgW="4990998" imgH="1971877" progId="Excel.SheetMacroEnabled.12">
                  <p:link updateAutomatic="1"/>
                  <p:pic>
                    <p:nvPicPr>
                      <p:cNvPr id="6" name="Object 5">
                        <a:extLst>
                          <a:ext uri="{FF2B5EF4-FFF2-40B4-BE49-F238E27FC236}">
                            <a16:creationId xmlns:a16="http://schemas.microsoft.com/office/drawing/2014/main" id="{B597C57A-11C0-2E51-A481-1B693BBE9D53}"/>
                          </a:ext>
                        </a:extLst>
                      </p:cNvPr>
                      <p:cNvPicPr/>
                      <p:nvPr/>
                    </p:nvPicPr>
                    <p:blipFill>
                      <a:blip r:embed="rId5"/>
                      <a:stretch>
                        <a:fillRect/>
                      </a:stretch>
                    </p:blipFill>
                    <p:spPr>
                      <a:xfrm>
                        <a:off x="4106863" y="4227513"/>
                        <a:ext cx="4991100" cy="19716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65CB4A0-A305-1195-DBA9-1F32BAA8E665}"/>
              </a:ext>
            </a:extLst>
          </p:cNvPr>
          <p:cNvGraphicFramePr>
            <a:graphicFrameLocks noChangeAspect="1"/>
          </p:cNvGraphicFramePr>
          <p:nvPr>
            <p:extLst>
              <p:ext uri="{D42A27DB-BD31-4B8C-83A1-F6EECF244321}">
                <p14:modId xmlns:p14="http://schemas.microsoft.com/office/powerpoint/2010/main" val="675691995"/>
              </p:ext>
            </p:extLst>
          </p:nvPr>
        </p:nvGraphicFramePr>
        <p:xfrm>
          <a:off x="466725" y="2009775"/>
          <a:ext cx="3600450" cy="4214813"/>
        </p:xfrm>
        <a:graphic>
          <a:graphicData uri="http://schemas.openxmlformats.org/presentationml/2006/ole">
            <mc:AlternateContent xmlns:mc="http://schemas.openxmlformats.org/markup-compatibility/2006">
              <mc:Choice xmlns:v="urn:schemas-microsoft-com:vml" Requires="v">
                <p:oleObj name="Macro-Enabled Worksheet" r:id="rId6" imgW="3600298" imgH="4214846" progId="Excel.SheetMacroEnabled.12">
                  <p:link updateAutomatic="1"/>
                </p:oleObj>
              </mc:Choice>
              <mc:Fallback>
                <p:oleObj name="Macro-Enabled Worksheet" r:id="rId6" imgW="3600298" imgH="4214846" progId="Excel.SheetMacroEnabled.12">
                  <p:link updateAutomatic="1"/>
                  <p:pic>
                    <p:nvPicPr>
                      <p:cNvPr id="8" name="Object 7">
                        <a:extLst>
                          <a:ext uri="{FF2B5EF4-FFF2-40B4-BE49-F238E27FC236}">
                            <a16:creationId xmlns:a16="http://schemas.microsoft.com/office/drawing/2014/main" id="{465CB4A0-A305-1195-DBA9-1F32BAA8E665}"/>
                          </a:ext>
                        </a:extLst>
                      </p:cNvPr>
                      <p:cNvPicPr/>
                      <p:nvPr/>
                    </p:nvPicPr>
                    <p:blipFill>
                      <a:blip r:embed="rId7"/>
                      <a:stretch>
                        <a:fillRect/>
                      </a:stretch>
                    </p:blipFill>
                    <p:spPr>
                      <a:xfrm>
                        <a:off x="466725" y="2009775"/>
                        <a:ext cx="3600450" cy="4214813"/>
                      </a:xfrm>
                      <a:prstGeom prst="rect">
                        <a:avLst/>
                      </a:prstGeom>
                    </p:spPr>
                  </p:pic>
                </p:oleObj>
              </mc:Fallback>
            </mc:AlternateContent>
          </a:graphicData>
        </a:graphic>
      </p:graphicFrame>
    </p:spTree>
    <p:extLst>
      <p:ext uri="{BB962C8B-B14F-4D97-AF65-F5344CB8AC3E}">
        <p14:creationId xmlns:p14="http://schemas.microsoft.com/office/powerpoint/2010/main" val="23990891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107</a:t>
            </a:fld>
            <a:endParaRPr lang="en-US"/>
          </a:p>
        </p:txBody>
      </p:sp>
      <p:pic>
        <p:nvPicPr>
          <p:cNvPr id="7" name="Picture 6">
            <a:extLst>
              <a:ext uri="{FF2B5EF4-FFF2-40B4-BE49-F238E27FC236}">
                <a16:creationId xmlns:a16="http://schemas.microsoft.com/office/drawing/2014/main" id="{DEF963F5-116C-2944-9B16-7F4022945CD1}"/>
              </a:ext>
            </a:extLst>
          </p:cNvPr>
          <p:cNvPicPr>
            <a:picLocks noChangeAspect="1"/>
          </p:cNvPicPr>
          <p:nvPr/>
        </p:nvPicPr>
        <p:blipFill>
          <a:blip r:embed="rId3"/>
          <a:stretch>
            <a:fillRect/>
          </a:stretch>
        </p:blipFill>
        <p:spPr>
          <a:xfrm>
            <a:off x="533400" y="635000"/>
            <a:ext cx="2357120" cy="812800"/>
          </a:xfrm>
          <a:prstGeom prst="rect">
            <a:avLst/>
          </a:prstGeom>
        </p:spPr>
      </p:pic>
      <p:sp>
        <p:nvSpPr>
          <p:cNvPr id="10" name="TextBox 9">
            <a:extLst>
              <a:ext uri="{FF2B5EF4-FFF2-40B4-BE49-F238E27FC236}">
                <a16:creationId xmlns:a16="http://schemas.microsoft.com/office/drawing/2014/main" id="{31FD1EB5-40EE-3A45-92EA-ED112DE1D88C}"/>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3" name="Title 2">
            <a:extLst>
              <a:ext uri="{FF2B5EF4-FFF2-40B4-BE49-F238E27FC236}">
                <a16:creationId xmlns:a16="http://schemas.microsoft.com/office/drawing/2014/main" id="{5BA7A415-92C6-B746-E290-1C350E751691}"/>
              </a:ext>
            </a:extLst>
          </p:cNvPr>
          <p:cNvSpPr>
            <a:spLocks noGrp="1"/>
          </p:cNvSpPr>
          <p:nvPr>
            <p:ph type="title"/>
          </p:nvPr>
        </p:nvSpPr>
        <p:spPr>
          <a:xfrm>
            <a:off x="3993203" y="-157163"/>
            <a:ext cx="5218889" cy="1600200"/>
          </a:xfrm>
        </p:spPr>
        <p:txBody>
          <a:bodyPr/>
          <a:lstStyle/>
          <a:p>
            <a:r>
              <a:rPr lang="en-CA" dirty="0"/>
              <a:t>Share of Direct Banks</a:t>
            </a:r>
          </a:p>
        </p:txBody>
      </p:sp>
      <p:graphicFrame>
        <p:nvGraphicFramePr>
          <p:cNvPr id="8" name="Object 7">
            <a:extLst>
              <a:ext uri="{FF2B5EF4-FFF2-40B4-BE49-F238E27FC236}">
                <a16:creationId xmlns:a16="http://schemas.microsoft.com/office/drawing/2014/main" id="{859C1673-4163-D974-FEA0-D565C2BEABEB}"/>
              </a:ext>
            </a:extLst>
          </p:cNvPr>
          <p:cNvGraphicFramePr>
            <a:graphicFrameLocks noChangeAspect="1"/>
          </p:cNvGraphicFramePr>
          <p:nvPr>
            <p:extLst>
              <p:ext uri="{D42A27DB-BD31-4B8C-83A1-F6EECF244321}">
                <p14:modId xmlns:p14="http://schemas.microsoft.com/office/powerpoint/2010/main" val="4061852796"/>
              </p:ext>
            </p:extLst>
          </p:nvPr>
        </p:nvGraphicFramePr>
        <p:xfrm>
          <a:off x="4106863" y="4203700"/>
          <a:ext cx="4991100" cy="1971675"/>
        </p:xfrm>
        <a:graphic>
          <a:graphicData uri="http://schemas.openxmlformats.org/presentationml/2006/ole">
            <mc:AlternateContent xmlns:mc="http://schemas.openxmlformats.org/markup-compatibility/2006">
              <mc:Choice xmlns:v="urn:schemas-microsoft-com:vml" Requires="v">
                <p:oleObj name="Macro-Enabled Worksheet" r:id="rId4" imgW="4990998" imgH="1971877" progId="Excel.SheetMacroEnabled.12">
                  <p:link updateAutomatic="1"/>
                </p:oleObj>
              </mc:Choice>
              <mc:Fallback>
                <p:oleObj name="Macro-Enabled Worksheet" r:id="rId4" imgW="4990998" imgH="1971877" progId="Excel.SheetMacroEnabled.12">
                  <p:link updateAutomatic="1"/>
                  <p:pic>
                    <p:nvPicPr>
                      <p:cNvPr id="8" name="Object 7">
                        <a:extLst>
                          <a:ext uri="{FF2B5EF4-FFF2-40B4-BE49-F238E27FC236}">
                            <a16:creationId xmlns:a16="http://schemas.microsoft.com/office/drawing/2014/main" id="{859C1673-4163-D974-FEA0-D565C2BEABEB}"/>
                          </a:ext>
                        </a:extLst>
                      </p:cNvPr>
                      <p:cNvPicPr/>
                      <p:nvPr/>
                    </p:nvPicPr>
                    <p:blipFill>
                      <a:blip r:embed="rId5"/>
                      <a:stretch>
                        <a:fillRect/>
                      </a:stretch>
                    </p:blipFill>
                    <p:spPr>
                      <a:xfrm>
                        <a:off x="4106863" y="4203700"/>
                        <a:ext cx="4991100" cy="19716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FC41349-E68C-08C0-5F8E-6D7DADBFC14A}"/>
              </a:ext>
            </a:extLst>
          </p:cNvPr>
          <p:cNvGraphicFramePr>
            <a:graphicFrameLocks noChangeAspect="1"/>
          </p:cNvGraphicFramePr>
          <p:nvPr>
            <p:extLst>
              <p:ext uri="{D42A27DB-BD31-4B8C-83A1-F6EECF244321}">
                <p14:modId xmlns:p14="http://schemas.microsoft.com/office/powerpoint/2010/main" val="1083741549"/>
              </p:ext>
            </p:extLst>
          </p:nvPr>
        </p:nvGraphicFramePr>
        <p:xfrm>
          <a:off x="371475" y="1793875"/>
          <a:ext cx="3690938" cy="4438650"/>
        </p:xfrm>
        <a:graphic>
          <a:graphicData uri="http://schemas.openxmlformats.org/presentationml/2006/ole">
            <mc:AlternateContent xmlns:mc="http://schemas.openxmlformats.org/markup-compatibility/2006">
              <mc:Choice xmlns:v="urn:schemas-microsoft-com:vml" Requires="v">
                <p:oleObj name="Macro-Enabled Worksheet" r:id="rId6" imgW="3690925" imgH="4438336" progId="Excel.SheetMacroEnabled.12">
                  <p:link updateAutomatic="1"/>
                </p:oleObj>
              </mc:Choice>
              <mc:Fallback>
                <p:oleObj name="Macro-Enabled Worksheet" r:id="rId6" imgW="3690925" imgH="4438336" progId="Excel.SheetMacroEnabled.12">
                  <p:link updateAutomatic="1"/>
                  <p:pic>
                    <p:nvPicPr>
                      <p:cNvPr id="9" name="Object 8">
                        <a:extLst>
                          <a:ext uri="{FF2B5EF4-FFF2-40B4-BE49-F238E27FC236}">
                            <a16:creationId xmlns:a16="http://schemas.microsoft.com/office/drawing/2014/main" id="{DFC41349-E68C-08C0-5F8E-6D7DADBFC14A}"/>
                          </a:ext>
                        </a:extLst>
                      </p:cNvPr>
                      <p:cNvPicPr/>
                      <p:nvPr/>
                    </p:nvPicPr>
                    <p:blipFill>
                      <a:blip r:embed="rId7"/>
                      <a:stretch>
                        <a:fillRect/>
                      </a:stretch>
                    </p:blipFill>
                    <p:spPr>
                      <a:xfrm>
                        <a:off x="371475" y="1793875"/>
                        <a:ext cx="3690938" cy="4438650"/>
                      </a:xfrm>
                      <a:prstGeom prst="rect">
                        <a:avLst/>
                      </a:prstGeom>
                    </p:spPr>
                  </p:pic>
                </p:oleObj>
              </mc:Fallback>
            </mc:AlternateContent>
          </a:graphicData>
        </a:graphic>
      </p:graphicFrame>
    </p:spTree>
    <p:extLst>
      <p:ext uri="{BB962C8B-B14F-4D97-AF65-F5344CB8AC3E}">
        <p14:creationId xmlns:p14="http://schemas.microsoft.com/office/powerpoint/2010/main" val="207342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199" y="0"/>
            <a:ext cx="4572001" cy="1600200"/>
          </a:xfrm>
        </p:spPr>
        <p:txBody>
          <a:bodyPr/>
          <a:lstStyle/>
          <a:p>
            <a:pPr eaLnBrk="1" hangingPunct="1"/>
            <a:r>
              <a:rPr lang="en-US"/>
              <a:t>Direct Banks</a:t>
            </a:r>
            <a:br>
              <a:rPr lang="en-US"/>
            </a:br>
            <a:r>
              <a:rPr lang="en-US"/>
              <a:t>Total Personal Share - Summary</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11</a:t>
            </a:fld>
            <a:endParaRPr lang="en-US"/>
          </a:p>
        </p:txBody>
      </p:sp>
      <p:sp>
        <p:nvSpPr>
          <p:cNvPr id="701444" name="Text Box 3"/>
          <p:cNvSpPr txBox="1">
            <a:spLocks noChangeArrowheads="1"/>
          </p:cNvSpPr>
          <p:nvPr/>
        </p:nvSpPr>
        <p:spPr bwMode="auto">
          <a:xfrm>
            <a:off x="6172200" y="833735"/>
            <a:ext cx="2590800" cy="707886"/>
          </a:xfrm>
          <a:prstGeom prst="rect">
            <a:avLst/>
          </a:prstGeom>
          <a:noFill/>
          <a:ln w="9525">
            <a:solidFill>
              <a:schemeClr val="tx1"/>
            </a:solidFill>
            <a:miter lim="800000"/>
            <a:headEnd/>
            <a:tailEnd/>
          </a:ln>
        </p:spPr>
        <p:txBody>
          <a:bodyPr wrap="square">
            <a:spAutoFit/>
          </a:bodyPr>
          <a:lstStyle/>
          <a:p>
            <a:pPr eaLnBrk="0" hangingPunct="0"/>
            <a:r>
              <a:rPr lang="en-US" sz="1000">
                <a:solidFill>
                  <a:srgbClr val="7F7F7F"/>
                </a:solidFill>
              </a:rPr>
              <a:t>Includes Demand Deposits, Term Investments, Mortgages  and Personal Loans and Credit Cards. Including securitizations.</a:t>
            </a:r>
          </a:p>
        </p:txBody>
      </p:sp>
      <p:sp>
        <p:nvSpPr>
          <p:cNvPr id="8" name="TextBox 7"/>
          <p:cNvSpPr txBox="1"/>
          <p:nvPr/>
        </p:nvSpPr>
        <p:spPr>
          <a:xfrm>
            <a:off x="5791200" y="1905000"/>
            <a:ext cx="3124200" cy="400110"/>
          </a:xfrm>
          <a:prstGeom prst="rect">
            <a:avLst/>
          </a:prstGeom>
          <a:noFill/>
        </p:spPr>
        <p:txBody>
          <a:bodyPr wrap="square" rtlCol="0">
            <a:spAutoFit/>
          </a:bodyPr>
          <a:lstStyle/>
          <a:p>
            <a:r>
              <a:rPr lang="en-US" sz="1000">
                <a:solidFill>
                  <a:srgbClr val="7F7F7F"/>
                </a:solidFill>
              </a:rPr>
              <a:t>Sorted in order of 12 month % change in share.</a:t>
            </a:r>
          </a:p>
        </p:txBody>
      </p:sp>
      <p:sp>
        <p:nvSpPr>
          <p:cNvPr id="9" name="TextBox 8">
            <a:extLst>
              <a:ext uri="{FF2B5EF4-FFF2-40B4-BE49-F238E27FC236}">
                <a16:creationId xmlns:a16="http://schemas.microsoft.com/office/drawing/2014/main" id="{22D82135-95AD-5143-98C3-5E3B11249434}"/>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F4525896-9F80-AF46-9A2C-4EAC985C46AE}"/>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F4484EFA-2F69-6517-11DB-A891A29E5788}"/>
              </a:ext>
            </a:extLst>
          </p:cNvPr>
          <p:cNvGraphicFramePr>
            <a:graphicFrameLocks noChangeAspect="1"/>
          </p:cNvGraphicFramePr>
          <p:nvPr>
            <p:extLst>
              <p:ext uri="{D42A27DB-BD31-4B8C-83A1-F6EECF244321}">
                <p14:modId xmlns:p14="http://schemas.microsoft.com/office/powerpoint/2010/main" val="2209798235"/>
              </p:ext>
            </p:extLst>
          </p:nvPr>
        </p:nvGraphicFramePr>
        <p:xfrm>
          <a:off x="623888" y="1835150"/>
          <a:ext cx="4991100" cy="3743325"/>
        </p:xfrm>
        <a:graphic>
          <a:graphicData uri="http://schemas.openxmlformats.org/presentationml/2006/ole">
            <mc:AlternateContent xmlns:mc="http://schemas.openxmlformats.org/markup-compatibility/2006">
              <mc:Choice xmlns:v="urn:schemas-microsoft-com:vml" Requires="v">
                <p:oleObj name="Macro-Enabled Worksheet" r:id="rId3" imgW="4990998" imgH="3743258" progId="Excel.SheetMacroEnabled.12">
                  <p:link updateAutomatic="1"/>
                </p:oleObj>
              </mc:Choice>
              <mc:Fallback>
                <p:oleObj name="Macro-Enabled Worksheet" r:id="rId3" imgW="4990998" imgH="3743258" progId="Excel.SheetMacroEnabled.12">
                  <p:link updateAutomatic="1"/>
                  <p:pic>
                    <p:nvPicPr>
                      <p:cNvPr id="3" name="Object 2">
                        <a:extLst>
                          <a:ext uri="{FF2B5EF4-FFF2-40B4-BE49-F238E27FC236}">
                            <a16:creationId xmlns:a16="http://schemas.microsoft.com/office/drawing/2014/main" id="{F4484EFA-2F69-6517-11DB-A891A29E5788}"/>
                          </a:ext>
                        </a:extLst>
                      </p:cNvPr>
                      <p:cNvPicPr/>
                      <p:nvPr/>
                    </p:nvPicPr>
                    <p:blipFill>
                      <a:blip r:embed="rId4"/>
                      <a:stretch>
                        <a:fillRect/>
                      </a:stretch>
                    </p:blipFill>
                    <p:spPr>
                      <a:xfrm>
                        <a:off x="623888" y="1835150"/>
                        <a:ext cx="4991100" cy="3743325"/>
                      </a:xfrm>
                      <a:prstGeom prst="rect">
                        <a:avLst/>
                      </a:prstGeom>
                    </p:spPr>
                  </p:pic>
                </p:oleObj>
              </mc:Fallback>
            </mc:AlternateContent>
          </a:graphicData>
        </a:graphic>
      </p:graphicFrame>
    </p:spTree>
    <p:extLst>
      <p:ext uri="{BB962C8B-B14F-4D97-AF65-F5344CB8AC3E}">
        <p14:creationId xmlns:p14="http://schemas.microsoft.com/office/powerpoint/2010/main" val="165082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a:t>Direct Banks</a:t>
            </a:r>
            <a:br>
              <a:rPr lang="en-US"/>
            </a:br>
            <a:r>
              <a:rPr lang="en-US"/>
              <a:t>Total Personal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12</a:t>
            </a:fld>
            <a:endParaRPr lang="en-US"/>
          </a:p>
        </p:txBody>
      </p:sp>
      <p:sp>
        <p:nvSpPr>
          <p:cNvPr id="6" name="TextBox 5">
            <a:extLst>
              <a:ext uri="{FF2B5EF4-FFF2-40B4-BE49-F238E27FC236}">
                <a16:creationId xmlns:a16="http://schemas.microsoft.com/office/drawing/2014/main" id="{0A97C416-B7DA-314C-9FA7-D35514C1A595}"/>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4" name="TextBox 3">
            <a:extLst>
              <a:ext uri="{FF2B5EF4-FFF2-40B4-BE49-F238E27FC236}">
                <a16:creationId xmlns:a16="http://schemas.microsoft.com/office/drawing/2014/main" id="{AEAC0E70-EE67-907A-4FCC-FBED75DA3AE0}"/>
              </a:ext>
            </a:extLst>
          </p:cNvPr>
          <p:cNvSpPr txBox="1"/>
          <p:nvPr/>
        </p:nvSpPr>
        <p:spPr>
          <a:xfrm>
            <a:off x="4213592" y="1929889"/>
            <a:ext cx="4267200" cy="276999"/>
          </a:xfrm>
          <a:prstGeom prst="rect">
            <a:avLst/>
          </a:prstGeom>
          <a:noFill/>
        </p:spPr>
        <p:txBody>
          <a:bodyPr wrap="square" rtlCol="0">
            <a:spAutoFit/>
          </a:bodyPr>
          <a:lstStyle/>
          <a:p>
            <a:r>
              <a:rPr lang="en-CA" dirty="0"/>
              <a:t>Equitable acquired Concentra Bank November ‘22</a:t>
            </a:r>
          </a:p>
        </p:txBody>
      </p:sp>
      <p:graphicFrame>
        <p:nvGraphicFramePr>
          <p:cNvPr id="3" name="Object 2">
            <a:extLst>
              <a:ext uri="{FF2B5EF4-FFF2-40B4-BE49-F238E27FC236}">
                <a16:creationId xmlns:a16="http://schemas.microsoft.com/office/drawing/2014/main" id="{F4B3888B-7C16-4441-698B-140A4CDE483D}"/>
              </a:ext>
            </a:extLst>
          </p:cNvPr>
          <p:cNvGraphicFramePr>
            <a:graphicFrameLocks noChangeAspect="1"/>
          </p:cNvGraphicFramePr>
          <p:nvPr>
            <p:extLst>
              <p:ext uri="{D42A27DB-BD31-4B8C-83A1-F6EECF244321}">
                <p14:modId xmlns:p14="http://schemas.microsoft.com/office/powerpoint/2010/main" val="803261376"/>
              </p:ext>
            </p:extLst>
          </p:nvPr>
        </p:nvGraphicFramePr>
        <p:xfrm>
          <a:off x="3952875" y="3770313"/>
          <a:ext cx="4991100" cy="2428875"/>
        </p:xfrm>
        <a:graphic>
          <a:graphicData uri="http://schemas.openxmlformats.org/presentationml/2006/ole">
            <mc:AlternateContent xmlns:mc="http://schemas.openxmlformats.org/markup-compatibility/2006">
              <mc:Choice xmlns:v="urn:schemas-microsoft-com:vml" Requires="v">
                <p:oleObj name="Macro-Enabled Worksheet" r:id="rId3" imgW="4990998" imgH="2428942" progId="Excel.SheetMacroEnabled.12">
                  <p:link updateAutomatic="1"/>
                </p:oleObj>
              </mc:Choice>
              <mc:Fallback>
                <p:oleObj name="Macro-Enabled Worksheet" r:id="rId3" imgW="4990998" imgH="2428942" progId="Excel.SheetMacroEnabled.12">
                  <p:link updateAutomatic="1"/>
                  <p:pic>
                    <p:nvPicPr>
                      <p:cNvPr id="3" name="Object 2">
                        <a:extLst>
                          <a:ext uri="{FF2B5EF4-FFF2-40B4-BE49-F238E27FC236}">
                            <a16:creationId xmlns:a16="http://schemas.microsoft.com/office/drawing/2014/main" id="{F4B3888B-7C16-4441-698B-140A4CDE483D}"/>
                          </a:ext>
                        </a:extLst>
                      </p:cNvPr>
                      <p:cNvPicPr/>
                      <p:nvPr/>
                    </p:nvPicPr>
                    <p:blipFill>
                      <a:blip r:embed="rId4"/>
                      <a:stretch>
                        <a:fillRect/>
                      </a:stretch>
                    </p:blipFill>
                    <p:spPr>
                      <a:xfrm>
                        <a:off x="3952875" y="3770313"/>
                        <a:ext cx="4991100" cy="24288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188231C-BEDE-AED3-E8B1-7645FEF98120}"/>
              </a:ext>
            </a:extLst>
          </p:cNvPr>
          <p:cNvGraphicFramePr>
            <a:graphicFrameLocks noChangeAspect="1"/>
          </p:cNvGraphicFramePr>
          <p:nvPr>
            <p:extLst>
              <p:ext uri="{D42A27DB-BD31-4B8C-83A1-F6EECF244321}">
                <p14:modId xmlns:p14="http://schemas.microsoft.com/office/powerpoint/2010/main" val="74348769"/>
              </p:ext>
            </p:extLst>
          </p:nvPr>
        </p:nvGraphicFramePr>
        <p:xfrm>
          <a:off x="127000" y="1655763"/>
          <a:ext cx="3733800" cy="4567237"/>
        </p:xfrm>
        <a:graphic>
          <a:graphicData uri="http://schemas.openxmlformats.org/presentationml/2006/ole">
            <mc:AlternateContent xmlns:mc="http://schemas.openxmlformats.org/markup-compatibility/2006">
              <mc:Choice xmlns:v="urn:schemas-microsoft-com:vml" Requires="v">
                <p:oleObj name="Macro-Enabled Worksheet" r:id="rId5" imgW="3733597" imgH="4567025" progId="Excel.SheetMacroEnabled.12">
                  <p:link updateAutomatic="1"/>
                </p:oleObj>
              </mc:Choice>
              <mc:Fallback>
                <p:oleObj name="Macro-Enabled Worksheet" r:id="rId5" imgW="3733597" imgH="4567025" progId="Excel.SheetMacroEnabled.12">
                  <p:link updateAutomatic="1"/>
                  <p:pic>
                    <p:nvPicPr>
                      <p:cNvPr id="7" name="Object 6">
                        <a:extLst>
                          <a:ext uri="{FF2B5EF4-FFF2-40B4-BE49-F238E27FC236}">
                            <a16:creationId xmlns:a16="http://schemas.microsoft.com/office/drawing/2014/main" id="{7188231C-BEDE-AED3-E8B1-7645FEF98120}"/>
                          </a:ext>
                        </a:extLst>
                      </p:cNvPr>
                      <p:cNvPicPr/>
                      <p:nvPr/>
                    </p:nvPicPr>
                    <p:blipFill>
                      <a:blip r:embed="rId6"/>
                      <a:stretch>
                        <a:fillRect/>
                      </a:stretch>
                    </p:blipFill>
                    <p:spPr>
                      <a:xfrm>
                        <a:off x="127000" y="1655763"/>
                        <a:ext cx="3733800" cy="4567237"/>
                      </a:xfrm>
                      <a:prstGeom prst="rect">
                        <a:avLst/>
                      </a:prstGeom>
                    </p:spPr>
                  </p:pic>
                </p:oleObj>
              </mc:Fallback>
            </mc:AlternateContent>
          </a:graphicData>
        </a:graphic>
      </p:graphicFrame>
    </p:spTree>
    <p:extLst>
      <p:ext uri="{BB962C8B-B14F-4D97-AF65-F5344CB8AC3E}">
        <p14:creationId xmlns:p14="http://schemas.microsoft.com/office/powerpoint/2010/main" val="102982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a:t>Direct Banks</a:t>
            </a:r>
            <a:br>
              <a:rPr lang="en-US"/>
            </a:br>
            <a:r>
              <a:rPr lang="en-US"/>
              <a:t>Total Personal Share – 5-year change in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13</a:t>
            </a:fld>
            <a:endParaRPr lang="en-US"/>
          </a:p>
        </p:txBody>
      </p:sp>
      <p:sp>
        <p:nvSpPr>
          <p:cNvPr id="7" name="TextBox 6">
            <a:extLst>
              <a:ext uri="{FF2B5EF4-FFF2-40B4-BE49-F238E27FC236}">
                <a16:creationId xmlns:a16="http://schemas.microsoft.com/office/drawing/2014/main" id="{0657E00D-ACF9-1142-8782-067A6B97F83A}"/>
              </a:ext>
            </a:extLst>
          </p:cNvPr>
          <p:cNvSpPr txBox="1"/>
          <p:nvPr/>
        </p:nvSpPr>
        <p:spPr>
          <a:xfrm>
            <a:off x="6858000" y="381000"/>
            <a:ext cx="1614545" cy="276999"/>
          </a:xfrm>
          <a:prstGeom prst="rect">
            <a:avLst/>
          </a:prstGeom>
          <a:noFill/>
        </p:spPr>
        <p:txBody>
          <a:bodyPr wrap="none" rtlCol="0">
            <a:spAutoFit/>
          </a:bodyPr>
          <a:lstStyle/>
          <a:p>
            <a:r>
              <a:rPr lang="en-US"/>
              <a:t>Updated Quarterly</a:t>
            </a:r>
          </a:p>
        </p:txBody>
      </p:sp>
      <p:graphicFrame>
        <p:nvGraphicFramePr>
          <p:cNvPr id="2" name="Object 1">
            <a:extLst>
              <a:ext uri="{FF2B5EF4-FFF2-40B4-BE49-F238E27FC236}">
                <a16:creationId xmlns:a16="http://schemas.microsoft.com/office/drawing/2014/main" id="{49E12BEB-DC12-6A95-6939-3AF44210DFAF}"/>
              </a:ext>
            </a:extLst>
          </p:cNvPr>
          <p:cNvGraphicFramePr>
            <a:graphicFrameLocks noChangeAspect="1"/>
          </p:cNvGraphicFramePr>
          <p:nvPr>
            <p:extLst>
              <p:ext uri="{D42A27DB-BD31-4B8C-83A1-F6EECF244321}">
                <p14:modId xmlns:p14="http://schemas.microsoft.com/office/powerpoint/2010/main" val="1579897020"/>
              </p:ext>
            </p:extLst>
          </p:nvPr>
        </p:nvGraphicFramePr>
        <p:xfrm>
          <a:off x="3967163" y="3756025"/>
          <a:ext cx="4991100" cy="2428875"/>
        </p:xfrm>
        <a:graphic>
          <a:graphicData uri="http://schemas.openxmlformats.org/presentationml/2006/ole">
            <mc:AlternateContent xmlns:mc="http://schemas.openxmlformats.org/markup-compatibility/2006">
              <mc:Choice xmlns:v="urn:schemas-microsoft-com:vml" Requires="v">
                <p:oleObj name="Macro-Enabled Worksheet" r:id="rId3" imgW="4990998" imgH="2428942" progId="Excel.SheetMacroEnabled.12">
                  <p:link updateAutomatic="1"/>
                </p:oleObj>
              </mc:Choice>
              <mc:Fallback>
                <p:oleObj name="Macro-Enabled Worksheet" r:id="rId3" imgW="4990998" imgH="2428942" progId="Excel.SheetMacroEnabled.12">
                  <p:link updateAutomatic="1"/>
                  <p:pic>
                    <p:nvPicPr>
                      <p:cNvPr id="2" name="Object 1">
                        <a:extLst>
                          <a:ext uri="{FF2B5EF4-FFF2-40B4-BE49-F238E27FC236}">
                            <a16:creationId xmlns:a16="http://schemas.microsoft.com/office/drawing/2014/main" id="{49E12BEB-DC12-6A95-6939-3AF44210DFAF}"/>
                          </a:ext>
                        </a:extLst>
                      </p:cNvPr>
                      <p:cNvPicPr/>
                      <p:nvPr/>
                    </p:nvPicPr>
                    <p:blipFill>
                      <a:blip r:embed="rId4"/>
                      <a:stretch>
                        <a:fillRect/>
                      </a:stretch>
                    </p:blipFill>
                    <p:spPr>
                      <a:xfrm>
                        <a:off x="3967163" y="3756025"/>
                        <a:ext cx="4991100" cy="24288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F29B096-326E-5F6F-349E-46CAAE7EAEA9}"/>
              </a:ext>
            </a:extLst>
          </p:cNvPr>
          <p:cNvGraphicFramePr>
            <a:graphicFrameLocks noChangeAspect="1"/>
          </p:cNvGraphicFramePr>
          <p:nvPr>
            <p:extLst>
              <p:ext uri="{D42A27DB-BD31-4B8C-83A1-F6EECF244321}">
                <p14:modId xmlns:p14="http://schemas.microsoft.com/office/powerpoint/2010/main" val="3374142851"/>
              </p:ext>
            </p:extLst>
          </p:nvPr>
        </p:nvGraphicFramePr>
        <p:xfrm>
          <a:off x="93663" y="1770063"/>
          <a:ext cx="3848100" cy="4414837"/>
        </p:xfrm>
        <a:graphic>
          <a:graphicData uri="http://schemas.openxmlformats.org/presentationml/2006/ole">
            <mc:AlternateContent xmlns:mc="http://schemas.openxmlformats.org/markup-compatibility/2006">
              <mc:Choice xmlns:v="urn:schemas-microsoft-com:vml" Requires="v">
                <p:oleObj name="Macro-Enabled Worksheet" r:id="rId5" imgW="3847795" imgH="4414535" progId="Excel.SheetMacroEnabled.12">
                  <p:link updateAutomatic="1"/>
                </p:oleObj>
              </mc:Choice>
              <mc:Fallback>
                <p:oleObj name="Macro-Enabled Worksheet" r:id="rId5" imgW="3847795" imgH="4414535" progId="Excel.SheetMacroEnabled.12">
                  <p:link updateAutomatic="1"/>
                  <p:pic>
                    <p:nvPicPr>
                      <p:cNvPr id="4" name="Object 3">
                        <a:extLst>
                          <a:ext uri="{FF2B5EF4-FFF2-40B4-BE49-F238E27FC236}">
                            <a16:creationId xmlns:a16="http://schemas.microsoft.com/office/drawing/2014/main" id="{0F29B096-326E-5F6F-349E-46CAAE7EAEA9}"/>
                          </a:ext>
                        </a:extLst>
                      </p:cNvPr>
                      <p:cNvPicPr/>
                      <p:nvPr/>
                    </p:nvPicPr>
                    <p:blipFill>
                      <a:blip r:embed="rId6"/>
                      <a:stretch>
                        <a:fillRect/>
                      </a:stretch>
                    </p:blipFill>
                    <p:spPr>
                      <a:xfrm>
                        <a:off x="93663" y="1770063"/>
                        <a:ext cx="3848100" cy="4414837"/>
                      </a:xfrm>
                      <a:prstGeom prst="rect">
                        <a:avLst/>
                      </a:prstGeom>
                    </p:spPr>
                  </p:pic>
                </p:oleObj>
              </mc:Fallback>
            </mc:AlternateContent>
          </a:graphicData>
        </a:graphic>
      </p:graphicFrame>
    </p:spTree>
    <p:extLst>
      <p:ext uri="{BB962C8B-B14F-4D97-AF65-F5344CB8AC3E}">
        <p14:creationId xmlns:p14="http://schemas.microsoft.com/office/powerpoint/2010/main" val="2327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14248CA2-38D0-3893-AB50-65FB20A69A1A}"/>
              </a:ext>
            </a:extLst>
          </p:cNvPr>
          <p:cNvGraphicFramePr>
            <a:graphicFrameLocks noChangeAspect="1"/>
          </p:cNvGraphicFramePr>
          <p:nvPr>
            <p:extLst>
              <p:ext uri="{D42A27DB-BD31-4B8C-83A1-F6EECF244321}">
                <p14:modId xmlns:p14="http://schemas.microsoft.com/office/powerpoint/2010/main" val="3289823336"/>
              </p:ext>
            </p:extLst>
          </p:nvPr>
        </p:nvGraphicFramePr>
        <p:xfrm>
          <a:off x="204788" y="1735138"/>
          <a:ext cx="3462337" cy="4567237"/>
        </p:xfrm>
        <a:graphic>
          <a:graphicData uri="http://schemas.openxmlformats.org/presentationml/2006/ole">
            <mc:AlternateContent xmlns:mc="http://schemas.openxmlformats.org/markup-compatibility/2006">
              <mc:Choice xmlns:v="urn:schemas-microsoft-com:vml" Requires="v">
                <p:oleObj name="Macro-Enabled Worksheet" r:id="rId3" imgW="3676701" imgH="4567025" progId="Excel.SheetMacroEnabled.12">
                  <p:link updateAutomatic="1"/>
                </p:oleObj>
              </mc:Choice>
              <mc:Fallback>
                <p:oleObj name="Macro-Enabled Worksheet" r:id="rId3" imgW="3676701" imgH="4567025" progId="Excel.SheetMacroEnabled.12">
                  <p:link updateAutomatic="1"/>
                  <p:pic>
                    <p:nvPicPr>
                      <p:cNvPr id="8" name="Object 7">
                        <a:extLst>
                          <a:ext uri="{FF2B5EF4-FFF2-40B4-BE49-F238E27FC236}">
                            <a16:creationId xmlns:a16="http://schemas.microsoft.com/office/drawing/2014/main" id="{14248CA2-38D0-3893-AB50-65FB20A69A1A}"/>
                          </a:ext>
                        </a:extLst>
                      </p:cNvPr>
                      <p:cNvPicPr/>
                      <p:nvPr/>
                    </p:nvPicPr>
                    <p:blipFill>
                      <a:blip r:embed="rId4"/>
                      <a:stretch>
                        <a:fillRect/>
                      </a:stretch>
                    </p:blipFill>
                    <p:spPr>
                      <a:xfrm>
                        <a:off x="204788" y="1735138"/>
                        <a:ext cx="3462337" cy="4567237"/>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CA"/>
              <a:t>Total Personal Share Changes</a:t>
            </a:r>
            <a:br>
              <a:rPr lang="en-CA"/>
            </a:br>
            <a:r>
              <a:rPr lang="en-CA"/>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14</a:t>
            </a:fld>
            <a:endParaRPr lang="en-US"/>
          </a:p>
        </p:txBody>
      </p:sp>
      <p:pic>
        <p:nvPicPr>
          <p:cNvPr id="18" name="Picture 17">
            <a:extLst>
              <a:ext uri="{FF2B5EF4-FFF2-40B4-BE49-F238E27FC236}">
                <a16:creationId xmlns:a16="http://schemas.microsoft.com/office/drawing/2014/main" id="{E3DC6E53-E896-294D-ADBB-E508DCF889C8}"/>
              </a:ext>
            </a:extLst>
          </p:cNvPr>
          <p:cNvPicPr>
            <a:picLocks noChangeAspect="1"/>
          </p:cNvPicPr>
          <p:nvPr/>
        </p:nvPicPr>
        <p:blipFill>
          <a:blip r:embed="rId5"/>
          <a:stretch>
            <a:fillRect/>
          </a:stretch>
        </p:blipFill>
        <p:spPr>
          <a:xfrm>
            <a:off x="2235672" y="3183227"/>
            <a:ext cx="226274" cy="232480"/>
          </a:xfrm>
          <a:prstGeom prst="rect">
            <a:avLst/>
          </a:prstGeom>
        </p:spPr>
      </p:pic>
      <p:pic>
        <p:nvPicPr>
          <p:cNvPr id="21" name="Picture 20">
            <a:extLst>
              <a:ext uri="{FF2B5EF4-FFF2-40B4-BE49-F238E27FC236}">
                <a16:creationId xmlns:a16="http://schemas.microsoft.com/office/drawing/2014/main" id="{9FC34148-48AC-7C4A-B25C-D9B4DA429C72}"/>
              </a:ext>
            </a:extLst>
          </p:cNvPr>
          <p:cNvPicPr>
            <a:picLocks noChangeAspect="1"/>
          </p:cNvPicPr>
          <p:nvPr/>
        </p:nvPicPr>
        <p:blipFill>
          <a:blip r:embed="rId6"/>
          <a:stretch>
            <a:fillRect/>
          </a:stretch>
        </p:blipFill>
        <p:spPr>
          <a:xfrm>
            <a:off x="2218885" y="4216848"/>
            <a:ext cx="762066" cy="188992"/>
          </a:xfrm>
          <a:prstGeom prst="rect">
            <a:avLst/>
          </a:prstGeom>
        </p:spPr>
      </p:pic>
      <p:sp>
        <p:nvSpPr>
          <p:cNvPr id="26" name="TextBox 25">
            <a:extLst>
              <a:ext uri="{FF2B5EF4-FFF2-40B4-BE49-F238E27FC236}">
                <a16:creationId xmlns:a16="http://schemas.microsoft.com/office/drawing/2014/main" id="{987D4400-3CF1-574B-BC03-6FDC1892ABD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a:extLst>
              <a:ext uri="{FF2B5EF4-FFF2-40B4-BE49-F238E27FC236}">
                <a16:creationId xmlns:a16="http://schemas.microsoft.com/office/drawing/2014/main" id="{ADE00CB7-220B-4341-873F-6286A8339D8D}"/>
              </a:ext>
            </a:extLst>
          </p:cNvPr>
          <p:cNvPicPr>
            <a:picLocks noChangeAspect="1"/>
          </p:cNvPicPr>
          <p:nvPr/>
        </p:nvPicPr>
        <p:blipFill>
          <a:blip r:embed="rId7"/>
          <a:stretch>
            <a:fillRect/>
          </a:stretch>
        </p:blipFill>
        <p:spPr>
          <a:xfrm>
            <a:off x="2196959" y="2832921"/>
            <a:ext cx="367899" cy="286144"/>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39F3C4A1-DD07-C84E-920E-165A74EFC977}"/>
              </a:ext>
            </a:extLst>
          </p:cNvPr>
          <p:cNvPicPr>
            <a:picLocks noChangeAspect="1"/>
          </p:cNvPicPr>
          <p:nvPr/>
        </p:nvPicPr>
        <p:blipFill rotWithShape="1">
          <a:blip r:embed="rId8"/>
          <a:srcRect r="64069"/>
          <a:stretch/>
        </p:blipFill>
        <p:spPr>
          <a:xfrm>
            <a:off x="2198122" y="3470820"/>
            <a:ext cx="295137" cy="245926"/>
          </a:xfrm>
          <a:prstGeom prst="rect">
            <a:avLst/>
          </a:prstGeom>
        </p:spPr>
      </p:pic>
      <p:pic>
        <p:nvPicPr>
          <p:cNvPr id="13" name="Picture 12">
            <a:extLst>
              <a:ext uri="{FF2B5EF4-FFF2-40B4-BE49-F238E27FC236}">
                <a16:creationId xmlns:a16="http://schemas.microsoft.com/office/drawing/2014/main" id="{C2A3DCF4-655D-4A45-8516-66F4DC6A0445}"/>
              </a:ext>
            </a:extLst>
          </p:cNvPr>
          <p:cNvPicPr>
            <a:picLocks noChangeAspect="1"/>
          </p:cNvPicPr>
          <p:nvPr/>
        </p:nvPicPr>
        <p:blipFill rotWithShape="1">
          <a:blip r:embed="rId9"/>
          <a:srcRect t="-1" r="68534" b="3426"/>
          <a:stretch/>
        </p:blipFill>
        <p:spPr>
          <a:xfrm>
            <a:off x="2218885" y="5258465"/>
            <a:ext cx="253610" cy="257138"/>
          </a:xfrm>
          <a:prstGeom prst="rect">
            <a:avLst/>
          </a:prstGeom>
        </p:spPr>
      </p:pic>
      <p:pic>
        <p:nvPicPr>
          <p:cNvPr id="14" name="Picture 13">
            <a:extLst>
              <a:ext uri="{FF2B5EF4-FFF2-40B4-BE49-F238E27FC236}">
                <a16:creationId xmlns:a16="http://schemas.microsoft.com/office/drawing/2014/main" id="{7F136671-84E0-4506-B163-EAE3C561356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514" t="9145" r="35436" b="36597"/>
          <a:stretch/>
        </p:blipFill>
        <p:spPr>
          <a:xfrm>
            <a:off x="2134574" y="3751548"/>
            <a:ext cx="337921" cy="337356"/>
          </a:xfrm>
          <a:prstGeom prst="rect">
            <a:avLst/>
          </a:prstGeom>
        </p:spPr>
      </p:pic>
      <p:sp>
        <p:nvSpPr>
          <p:cNvPr id="9" name="TextBox 8">
            <a:extLst>
              <a:ext uri="{FF2B5EF4-FFF2-40B4-BE49-F238E27FC236}">
                <a16:creationId xmlns:a16="http://schemas.microsoft.com/office/drawing/2014/main" id="{CACAD879-4B2B-9D48-FC5B-3BA75BB57672}"/>
              </a:ext>
            </a:extLst>
          </p:cNvPr>
          <p:cNvSpPr txBox="1"/>
          <p:nvPr/>
        </p:nvSpPr>
        <p:spPr>
          <a:xfrm>
            <a:off x="4230067" y="1958030"/>
            <a:ext cx="4790433" cy="276999"/>
          </a:xfrm>
          <a:prstGeom prst="rect">
            <a:avLst/>
          </a:prstGeom>
          <a:noFill/>
        </p:spPr>
        <p:txBody>
          <a:bodyPr wrap="square" rtlCol="0">
            <a:spAutoFit/>
          </a:bodyPr>
          <a:lstStyle/>
          <a:p>
            <a:r>
              <a:rPr lang="en-CA" dirty="0"/>
              <a:t>Equitable Acquired Concentra Bank Nov 2022</a:t>
            </a:r>
          </a:p>
        </p:txBody>
      </p:sp>
      <p:graphicFrame>
        <p:nvGraphicFramePr>
          <p:cNvPr id="2" name="Object 1">
            <a:extLst>
              <a:ext uri="{FF2B5EF4-FFF2-40B4-BE49-F238E27FC236}">
                <a16:creationId xmlns:a16="http://schemas.microsoft.com/office/drawing/2014/main" id="{42C278AA-A107-90CB-A97D-65E239661359}"/>
              </a:ext>
            </a:extLst>
          </p:cNvPr>
          <p:cNvGraphicFramePr>
            <a:graphicFrameLocks noChangeAspect="1"/>
          </p:cNvGraphicFramePr>
          <p:nvPr>
            <p:extLst>
              <p:ext uri="{D42A27DB-BD31-4B8C-83A1-F6EECF244321}">
                <p14:modId xmlns:p14="http://schemas.microsoft.com/office/powerpoint/2010/main" val="1899739297"/>
              </p:ext>
            </p:extLst>
          </p:nvPr>
        </p:nvGraphicFramePr>
        <p:xfrm>
          <a:off x="4083050" y="3844925"/>
          <a:ext cx="4991100" cy="2381250"/>
        </p:xfrm>
        <a:graphic>
          <a:graphicData uri="http://schemas.openxmlformats.org/presentationml/2006/ole">
            <mc:AlternateContent xmlns:mc="http://schemas.openxmlformats.org/markup-compatibility/2006">
              <mc:Choice xmlns:v="urn:schemas-microsoft-com:vml" Requires="v">
                <p:oleObj name="Macro-Enabled Worksheet" r:id="rId11" imgW="4990998" imgH="2381340" progId="Excel.SheetMacroEnabled.12">
                  <p:link updateAutomatic="1"/>
                </p:oleObj>
              </mc:Choice>
              <mc:Fallback>
                <p:oleObj name="Macro-Enabled Worksheet" r:id="rId11" imgW="4990998" imgH="2381340" progId="Excel.SheetMacroEnabled.12">
                  <p:link updateAutomatic="1"/>
                  <p:pic>
                    <p:nvPicPr>
                      <p:cNvPr id="2" name="Object 1">
                        <a:extLst>
                          <a:ext uri="{FF2B5EF4-FFF2-40B4-BE49-F238E27FC236}">
                            <a16:creationId xmlns:a16="http://schemas.microsoft.com/office/drawing/2014/main" id="{42C278AA-A107-90CB-A97D-65E239661359}"/>
                          </a:ext>
                        </a:extLst>
                      </p:cNvPr>
                      <p:cNvPicPr/>
                      <p:nvPr/>
                    </p:nvPicPr>
                    <p:blipFill>
                      <a:blip r:embed="rId12"/>
                      <a:stretch>
                        <a:fillRect/>
                      </a:stretch>
                    </p:blipFill>
                    <p:spPr>
                      <a:xfrm>
                        <a:off x="4083050" y="3844925"/>
                        <a:ext cx="4991100" cy="2381250"/>
                      </a:xfrm>
                      <a:prstGeom prst="rect">
                        <a:avLst/>
                      </a:prstGeom>
                    </p:spPr>
                  </p:pic>
                </p:oleObj>
              </mc:Fallback>
            </mc:AlternateContent>
          </a:graphicData>
        </a:graphic>
      </p:graphicFrame>
    </p:spTree>
    <p:extLst>
      <p:ext uri="{BB962C8B-B14F-4D97-AF65-F5344CB8AC3E}">
        <p14:creationId xmlns:p14="http://schemas.microsoft.com/office/powerpoint/2010/main" val="298840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116" y="-69004"/>
            <a:ext cx="8229600" cy="1600200"/>
          </a:xfrm>
        </p:spPr>
        <p:txBody>
          <a:bodyPr>
            <a:normAutofit/>
          </a:bodyPr>
          <a:lstStyle/>
          <a:p>
            <a:r>
              <a:rPr lang="en-CA"/>
              <a:t>Total Personal Share Changes</a:t>
            </a:r>
            <a:br>
              <a:rPr lang="en-CA"/>
            </a:br>
            <a:r>
              <a:rPr lang="en-CA"/>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15</a:t>
            </a:fld>
            <a:endParaRPr lang="en-US"/>
          </a:p>
        </p:txBody>
      </p:sp>
      <p:sp>
        <p:nvSpPr>
          <p:cNvPr id="28" name="TextBox 27">
            <a:extLst>
              <a:ext uri="{FF2B5EF4-FFF2-40B4-BE49-F238E27FC236}">
                <a16:creationId xmlns:a16="http://schemas.microsoft.com/office/drawing/2014/main" id="{69282C50-7C2E-5F42-853D-74FDB42B9D41}"/>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4" name="Object 3">
            <a:extLst>
              <a:ext uri="{FF2B5EF4-FFF2-40B4-BE49-F238E27FC236}">
                <a16:creationId xmlns:a16="http://schemas.microsoft.com/office/drawing/2014/main" id="{272FAF73-14FC-DB28-F718-39DA64B91C69}"/>
              </a:ext>
            </a:extLst>
          </p:cNvPr>
          <p:cNvGraphicFramePr>
            <a:graphicFrameLocks noChangeAspect="1"/>
          </p:cNvGraphicFramePr>
          <p:nvPr>
            <p:extLst>
              <p:ext uri="{D42A27DB-BD31-4B8C-83A1-F6EECF244321}">
                <p14:modId xmlns:p14="http://schemas.microsoft.com/office/powerpoint/2010/main" val="44739421"/>
              </p:ext>
            </p:extLst>
          </p:nvPr>
        </p:nvGraphicFramePr>
        <p:xfrm>
          <a:off x="306388" y="1690688"/>
          <a:ext cx="3390900" cy="4567237"/>
        </p:xfrm>
        <a:graphic>
          <a:graphicData uri="http://schemas.openxmlformats.org/presentationml/2006/ole">
            <mc:AlternateContent xmlns:mc="http://schemas.openxmlformats.org/markup-compatibility/2006">
              <mc:Choice xmlns:v="urn:schemas-microsoft-com:vml" Requires="v">
                <p:oleObj name="Macro-Enabled Worksheet" r:id="rId3" imgW="3390595" imgH="4567025" progId="Excel.SheetMacroEnabled.12">
                  <p:link updateAutomatic="1"/>
                </p:oleObj>
              </mc:Choice>
              <mc:Fallback>
                <p:oleObj name="Macro-Enabled Worksheet" r:id="rId3" imgW="3390595" imgH="4567025" progId="Excel.SheetMacroEnabled.12">
                  <p:link updateAutomatic="1"/>
                  <p:pic>
                    <p:nvPicPr>
                      <p:cNvPr id="4" name="Object 3">
                        <a:extLst>
                          <a:ext uri="{FF2B5EF4-FFF2-40B4-BE49-F238E27FC236}">
                            <a16:creationId xmlns:a16="http://schemas.microsoft.com/office/drawing/2014/main" id="{272FAF73-14FC-DB28-F718-39DA64B91C69}"/>
                          </a:ext>
                        </a:extLst>
                      </p:cNvPr>
                      <p:cNvPicPr/>
                      <p:nvPr/>
                    </p:nvPicPr>
                    <p:blipFill>
                      <a:blip r:embed="rId4"/>
                      <a:stretch>
                        <a:fillRect/>
                      </a:stretch>
                    </p:blipFill>
                    <p:spPr>
                      <a:xfrm>
                        <a:off x="306388" y="1690688"/>
                        <a:ext cx="3390900" cy="4567237"/>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141F9A4-DB88-0FAD-B951-B9C9AAB6671A}"/>
              </a:ext>
            </a:extLst>
          </p:cNvPr>
          <p:cNvGraphicFramePr>
            <a:graphicFrameLocks noChangeAspect="1"/>
          </p:cNvGraphicFramePr>
          <p:nvPr>
            <p:extLst>
              <p:ext uri="{D42A27DB-BD31-4B8C-83A1-F6EECF244321}">
                <p14:modId xmlns:p14="http://schemas.microsoft.com/office/powerpoint/2010/main" val="4040114495"/>
              </p:ext>
            </p:extLst>
          </p:nvPr>
        </p:nvGraphicFramePr>
        <p:xfrm>
          <a:off x="4068763" y="3417888"/>
          <a:ext cx="4991100" cy="2805112"/>
        </p:xfrm>
        <a:graphic>
          <a:graphicData uri="http://schemas.openxmlformats.org/presentationml/2006/ole">
            <mc:AlternateContent xmlns:mc="http://schemas.openxmlformats.org/markup-compatibility/2006">
              <mc:Choice xmlns:v="urn:schemas-microsoft-com:vml" Requires="v">
                <p:oleObj name="Macro-Enabled Worksheet" r:id="rId5" imgW="4990998" imgH="2804922" progId="Excel.SheetMacroEnabled.12">
                  <p:link updateAutomatic="1"/>
                </p:oleObj>
              </mc:Choice>
              <mc:Fallback>
                <p:oleObj name="Macro-Enabled Worksheet" r:id="rId5" imgW="4990998" imgH="2804922" progId="Excel.SheetMacroEnabled.12">
                  <p:link updateAutomatic="1"/>
                  <p:pic>
                    <p:nvPicPr>
                      <p:cNvPr id="2" name="Object 1">
                        <a:extLst>
                          <a:ext uri="{FF2B5EF4-FFF2-40B4-BE49-F238E27FC236}">
                            <a16:creationId xmlns:a16="http://schemas.microsoft.com/office/drawing/2014/main" id="{A141F9A4-DB88-0FAD-B951-B9C9AAB6671A}"/>
                          </a:ext>
                        </a:extLst>
                      </p:cNvPr>
                      <p:cNvPicPr/>
                      <p:nvPr/>
                    </p:nvPicPr>
                    <p:blipFill>
                      <a:blip r:embed="rId6"/>
                      <a:stretch>
                        <a:fillRect/>
                      </a:stretch>
                    </p:blipFill>
                    <p:spPr>
                      <a:xfrm>
                        <a:off x="4068763" y="3417888"/>
                        <a:ext cx="4991100" cy="2805112"/>
                      </a:xfrm>
                      <a:prstGeom prst="rect">
                        <a:avLst/>
                      </a:prstGeom>
                    </p:spPr>
                  </p:pic>
                </p:oleObj>
              </mc:Fallback>
            </mc:AlternateContent>
          </a:graphicData>
        </a:graphic>
      </p:graphicFrame>
    </p:spTree>
    <p:extLst>
      <p:ext uri="{BB962C8B-B14F-4D97-AF65-F5344CB8AC3E}">
        <p14:creationId xmlns:p14="http://schemas.microsoft.com/office/powerpoint/2010/main" val="184889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Demand Deposits</a:t>
            </a:r>
            <a:endParaRPr lang="en-CA"/>
          </a:p>
        </p:txBody>
      </p:sp>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16</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4812F7-871A-134D-8ED9-0D360102F9E8}"/>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5BBD993E-D52E-7243-B85B-0BA90A806C93}"/>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CDE36E4B-AEE8-173B-152B-4EAB68504522}"/>
              </a:ext>
            </a:extLst>
          </p:cNvPr>
          <p:cNvGraphicFramePr>
            <a:graphicFrameLocks noChangeAspect="1"/>
          </p:cNvGraphicFramePr>
          <p:nvPr>
            <p:extLst>
              <p:ext uri="{D42A27DB-BD31-4B8C-83A1-F6EECF244321}">
                <p14:modId xmlns:p14="http://schemas.microsoft.com/office/powerpoint/2010/main" val="4228077676"/>
              </p:ext>
            </p:extLst>
          </p:nvPr>
        </p:nvGraphicFramePr>
        <p:xfrm>
          <a:off x="147638" y="1935163"/>
          <a:ext cx="4557712" cy="3217862"/>
        </p:xfrm>
        <a:graphic>
          <a:graphicData uri="http://schemas.openxmlformats.org/presentationml/2006/ole">
            <mc:AlternateContent xmlns:mc="http://schemas.openxmlformats.org/markup-compatibility/2006">
              <mc:Choice xmlns:v="urn:schemas-microsoft-com:vml" Requires="v">
                <p:oleObj name="Macro-Enabled Worksheet" r:id="rId3" imgW="3657600" imgH="2581028" progId="Excel.SheetMacroEnabled.12">
                  <p:link updateAutomatic="1"/>
                </p:oleObj>
              </mc:Choice>
              <mc:Fallback>
                <p:oleObj name="Macro-Enabled Worksheet" r:id="rId3" imgW="3657600" imgH="2581028" progId="Excel.SheetMacroEnabled.12">
                  <p:link updateAutomatic="1"/>
                  <p:pic>
                    <p:nvPicPr>
                      <p:cNvPr id="3" name="Object 2">
                        <a:extLst>
                          <a:ext uri="{FF2B5EF4-FFF2-40B4-BE49-F238E27FC236}">
                            <a16:creationId xmlns:a16="http://schemas.microsoft.com/office/drawing/2014/main" id="{CDE36E4B-AEE8-173B-152B-4EAB68504522}"/>
                          </a:ext>
                        </a:extLst>
                      </p:cNvPr>
                      <p:cNvPicPr/>
                      <p:nvPr/>
                    </p:nvPicPr>
                    <p:blipFill>
                      <a:blip r:embed="rId4"/>
                      <a:stretch>
                        <a:fillRect/>
                      </a:stretch>
                    </p:blipFill>
                    <p:spPr>
                      <a:xfrm>
                        <a:off x="147638" y="1935163"/>
                        <a:ext cx="4557712" cy="3217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97762DC-7716-AF36-A25D-15B162DADE68}"/>
              </a:ext>
            </a:extLst>
          </p:cNvPr>
          <p:cNvGraphicFramePr>
            <a:graphicFrameLocks noChangeAspect="1"/>
          </p:cNvGraphicFramePr>
          <p:nvPr>
            <p:extLst>
              <p:ext uri="{D42A27DB-BD31-4B8C-83A1-F6EECF244321}">
                <p14:modId xmlns:p14="http://schemas.microsoft.com/office/powerpoint/2010/main" val="3151463081"/>
              </p:ext>
            </p:extLst>
          </p:nvPr>
        </p:nvGraphicFramePr>
        <p:xfrm>
          <a:off x="5075238" y="2890838"/>
          <a:ext cx="3028950" cy="1709737"/>
        </p:xfrm>
        <a:graphic>
          <a:graphicData uri="http://schemas.openxmlformats.org/presentationml/2006/ole">
            <mc:AlternateContent xmlns:mc="http://schemas.openxmlformats.org/markup-compatibility/2006">
              <mc:Choice xmlns:v="urn:schemas-microsoft-com:vml" Requires="v">
                <p:oleObj name="Macro-Enabled Worksheet" r:id="rId5" imgW="3028899" imgH="1709659" progId="Excel.SheetMacroEnabled.12">
                  <p:link updateAutomatic="1"/>
                </p:oleObj>
              </mc:Choice>
              <mc:Fallback>
                <p:oleObj name="Macro-Enabled Worksheet" r:id="rId5" imgW="3028899" imgH="1709659" progId="Excel.SheetMacroEnabled.12">
                  <p:link updateAutomatic="1"/>
                  <p:pic>
                    <p:nvPicPr>
                      <p:cNvPr id="6" name="Object 5">
                        <a:extLst>
                          <a:ext uri="{FF2B5EF4-FFF2-40B4-BE49-F238E27FC236}">
                            <a16:creationId xmlns:a16="http://schemas.microsoft.com/office/drawing/2014/main" id="{297762DC-7716-AF36-A25D-15B162DADE68}"/>
                          </a:ext>
                        </a:extLst>
                      </p:cNvPr>
                      <p:cNvPicPr/>
                      <p:nvPr/>
                    </p:nvPicPr>
                    <p:blipFill>
                      <a:blip r:embed="rId6"/>
                      <a:stretch>
                        <a:fillRect/>
                      </a:stretch>
                    </p:blipFill>
                    <p:spPr>
                      <a:xfrm>
                        <a:off x="5075238" y="2890838"/>
                        <a:ext cx="3028950" cy="1709737"/>
                      </a:xfrm>
                      <a:prstGeom prst="rect">
                        <a:avLst/>
                      </a:prstGeom>
                    </p:spPr>
                  </p:pic>
                </p:oleObj>
              </mc:Fallback>
            </mc:AlternateContent>
          </a:graphicData>
        </a:graphic>
      </p:graphicFrame>
    </p:spTree>
    <p:extLst>
      <p:ext uri="{BB962C8B-B14F-4D97-AF65-F5344CB8AC3E}">
        <p14:creationId xmlns:p14="http://schemas.microsoft.com/office/powerpoint/2010/main" val="264752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1000"/>
            <a:ext cx="8001000" cy="1216025"/>
          </a:xfrm>
        </p:spPr>
        <p:txBody>
          <a:bodyPr>
            <a:normAutofit/>
          </a:bodyPr>
          <a:lstStyle/>
          <a:p>
            <a:r>
              <a:rPr lang="en-CA" sz="2400"/>
              <a:t>High Rate Savings Rates</a:t>
            </a:r>
          </a:p>
        </p:txBody>
      </p:sp>
      <p:sp>
        <p:nvSpPr>
          <p:cNvPr id="5" name="Slide Number Placeholder 4"/>
          <p:cNvSpPr>
            <a:spLocks noGrp="1"/>
          </p:cNvSpPr>
          <p:nvPr>
            <p:ph type="sldNum" sz="quarter" idx="12"/>
          </p:nvPr>
        </p:nvSpPr>
        <p:spPr/>
        <p:txBody>
          <a:bodyPr/>
          <a:lstStyle/>
          <a:p>
            <a:pPr>
              <a:defRPr/>
            </a:pPr>
            <a:fld id="{CEA8465A-EA94-4FE2-B137-FBCA3708F314}" type="slidenum">
              <a:rPr lang="en-US" smtClean="0"/>
              <a:pPr>
                <a:defRPr/>
              </a:pPr>
              <a:t>17</a:t>
            </a:fld>
            <a:endParaRPr lang="en-US"/>
          </a:p>
        </p:txBody>
      </p:sp>
      <p:sp>
        <p:nvSpPr>
          <p:cNvPr id="8" name="TextBox 7">
            <a:extLst>
              <a:ext uri="{FF2B5EF4-FFF2-40B4-BE49-F238E27FC236}">
                <a16:creationId xmlns:a16="http://schemas.microsoft.com/office/drawing/2014/main" id="{69C59145-DD90-5549-B96F-0FD3E4388B0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7" name="Rectangle 6">
            <a:extLst>
              <a:ext uri="{FF2B5EF4-FFF2-40B4-BE49-F238E27FC236}">
                <a16:creationId xmlns:a16="http://schemas.microsoft.com/office/drawing/2014/main" id="{ABB4FC1A-23E2-EE4F-9333-78987C3CD43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EAD5A3A5-2D95-301E-EE61-655BC210BFE4}"/>
              </a:ext>
            </a:extLst>
          </p:cNvPr>
          <p:cNvGraphicFramePr>
            <a:graphicFrameLocks noChangeAspect="1"/>
          </p:cNvGraphicFramePr>
          <p:nvPr>
            <p:extLst>
              <p:ext uri="{D42A27DB-BD31-4B8C-83A1-F6EECF244321}">
                <p14:modId xmlns:p14="http://schemas.microsoft.com/office/powerpoint/2010/main" val="2131562289"/>
              </p:ext>
            </p:extLst>
          </p:nvPr>
        </p:nvGraphicFramePr>
        <p:xfrm>
          <a:off x="180975" y="1893888"/>
          <a:ext cx="4391025" cy="3514725"/>
        </p:xfrm>
        <a:graphic>
          <a:graphicData uri="http://schemas.openxmlformats.org/presentationml/2006/ole">
            <mc:AlternateContent xmlns:mc="http://schemas.openxmlformats.org/markup-compatibility/2006">
              <mc:Choice xmlns:v="urn:schemas-microsoft-com:vml" Requires="v">
                <p:oleObj name="Macro-Enabled Worksheet" r:id="rId3" imgW="4391152" imgH="3514927" progId="Excel.SheetMacroEnabled.12">
                  <p:link updateAutomatic="1"/>
                </p:oleObj>
              </mc:Choice>
              <mc:Fallback>
                <p:oleObj name="Macro-Enabled Worksheet" r:id="rId3" imgW="4391152" imgH="3514927" progId="Excel.SheetMacroEnabled.12">
                  <p:link updateAutomatic="1"/>
                  <p:pic>
                    <p:nvPicPr>
                      <p:cNvPr id="2" name="Object 1">
                        <a:extLst>
                          <a:ext uri="{FF2B5EF4-FFF2-40B4-BE49-F238E27FC236}">
                            <a16:creationId xmlns:a16="http://schemas.microsoft.com/office/drawing/2014/main" id="{EAD5A3A5-2D95-301E-EE61-655BC210BFE4}"/>
                          </a:ext>
                        </a:extLst>
                      </p:cNvPr>
                      <p:cNvPicPr/>
                      <p:nvPr/>
                    </p:nvPicPr>
                    <p:blipFill>
                      <a:blip r:embed="rId4"/>
                      <a:stretch>
                        <a:fillRect/>
                      </a:stretch>
                    </p:blipFill>
                    <p:spPr>
                      <a:xfrm>
                        <a:off x="180975" y="1893888"/>
                        <a:ext cx="4391025" cy="35147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E00483D-FEF0-F2D2-FF45-70931EABC562}"/>
              </a:ext>
            </a:extLst>
          </p:cNvPr>
          <p:cNvGraphicFramePr>
            <a:graphicFrameLocks noChangeAspect="1"/>
          </p:cNvGraphicFramePr>
          <p:nvPr>
            <p:extLst>
              <p:ext uri="{D42A27DB-BD31-4B8C-83A1-F6EECF244321}">
                <p14:modId xmlns:p14="http://schemas.microsoft.com/office/powerpoint/2010/main" val="1435232659"/>
              </p:ext>
            </p:extLst>
          </p:nvPr>
        </p:nvGraphicFramePr>
        <p:xfrm>
          <a:off x="4705350" y="1893888"/>
          <a:ext cx="3976688" cy="4137025"/>
        </p:xfrm>
        <a:graphic>
          <a:graphicData uri="http://schemas.openxmlformats.org/presentationml/2006/ole">
            <mc:AlternateContent xmlns:mc="http://schemas.openxmlformats.org/markup-compatibility/2006">
              <mc:Choice xmlns:v="urn:schemas-microsoft-com:vml" Requires="v">
                <p:oleObj name="Macro-Enabled Worksheet" r:id="rId5" imgW="4362298" imgH="4538786" progId="Excel.SheetMacroEnabled.12">
                  <p:link updateAutomatic="1"/>
                </p:oleObj>
              </mc:Choice>
              <mc:Fallback>
                <p:oleObj name="Macro-Enabled Worksheet" r:id="rId5" imgW="4362298" imgH="4538786" progId="Excel.SheetMacroEnabled.12">
                  <p:link updateAutomatic="1"/>
                  <p:pic>
                    <p:nvPicPr>
                      <p:cNvPr id="4" name="Object 3">
                        <a:extLst>
                          <a:ext uri="{FF2B5EF4-FFF2-40B4-BE49-F238E27FC236}">
                            <a16:creationId xmlns:a16="http://schemas.microsoft.com/office/drawing/2014/main" id="{FE00483D-FEF0-F2D2-FF45-70931EABC562}"/>
                          </a:ext>
                        </a:extLst>
                      </p:cNvPr>
                      <p:cNvPicPr/>
                      <p:nvPr/>
                    </p:nvPicPr>
                    <p:blipFill>
                      <a:blip r:embed="rId6"/>
                      <a:stretch>
                        <a:fillRect/>
                      </a:stretch>
                    </p:blipFill>
                    <p:spPr>
                      <a:xfrm>
                        <a:off x="4705350" y="1893888"/>
                        <a:ext cx="3976688" cy="4137025"/>
                      </a:xfrm>
                      <a:prstGeom prst="rect">
                        <a:avLst/>
                      </a:prstGeom>
                    </p:spPr>
                  </p:pic>
                </p:oleObj>
              </mc:Fallback>
            </mc:AlternateContent>
          </a:graphicData>
        </a:graphic>
      </p:graphicFrame>
    </p:spTree>
    <p:extLst>
      <p:ext uri="{BB962C8B-B14F-4D97-AF65-F5344CB8AC3E}">
        <p14:creationId xmlns:p14="http://schemas.microsoft.com/office/powerpoint/2010/main" val="256494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2"/>
          <p:cNvSpPr>
            <a:spLocks noGrp="1" noChangeArrowheads="1"/>
          </p:cNvSpPr>
          <p:nvPr>
            <p:ph type="title"/>
          </p:nvPr>
        </p:nvSpPr>
        <p:spPr>
          <a:xfrm>
            <a:off x="914400" y="-76200"/>
            <a:ext cx="3200400" cy="1600200"/>
          </a:xfrm>
        </p:spPr>
        <p:txBody>
          <a:bodyPr/>
          <a:lstStyle/>
          <a:p>
            <a:pPr eaLnBrk="1" hangingPunct="1"/>
            <a:r>
              <a:rPr lang="en-US"/>
              <a:t>Demand Deposit Share Change Summary</a:t>
            </a:r>
          </a:p>
        </p:txBody>
      </p:sp>
      <p:sp>
        <p:nvSpPr>
          <p:cNvPr id="745474" name="Slide Number Placeholder 4"/>
          <p:cNvSpPr>
            <a:spLocks noGrp="1"/>
          </p:cNvSpPr>
          <p:nvPr>
            <p:ph type="sldNum" sz="quarter" idx="12"/>
          </p:nvPr>
        </p:nvSpPr>
        <p:spPr>
          <a:noFill/>
          <a:ln>
            <a:miter lim="800000"/>
            <a:headEnd/>
            <a:tailEnd/>
          </a:ln>
        </p:spPr>
        <p:txBody>
          <a:bodyPr/>
          <a:lstStyle/>
          <a:p>
            <a:fld id="{297AE20C-96B9-4128-A962-9702579E0CC4}" type="slidenum">
              <a:rPr lang="en-US" smtClean="0"/>
              <a:pPr/>
              <a:t>18</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7FB46-7B68-8846-81C3-C4EC714C6C98}"/>
              </a:ext>
            </a:extLst>
          </p:cNvPr>
          <p:cNvSpPr txBox="1"/>
          <p:nvPr/>
        </p:nvSpPr>
        <p:spPr>
          <a:xfrm>
            <a:off x="5791200" y="723900"/>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9" name="TextBox 8">
            <a:extLst>
              <a:ext uri="{FF2B5EF4-FFF2-40B4-BE49-F238E27FC236}">
                <a16:creationId xmlns:a16="http://schemas.microsoft.com/office/drawing/2014/main" id="{979790CE-A736-7B4E-B53E-8EF3456FF28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C5E74128-613D-3344-8D20-FD1B84F89F2D}"/>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CE949F-027A-58AD-1B61-6D0F96F79E77}"/>
              </a:ext>
            </a:extLst>
          </p:cNvPr>
          <p:cNvSpPr txBox="1"/>
          <p:nvPr/>
        </p:nvSpPr>
        <p:spPr>
          <a:xfrm>
            <a:off x="187946" y="5924490"/>
            <a:ext cx="3124200" cy="400110"/>
          </a:xfrm>
          <a:prstGeom prst="rect">
            <a:avLst/>
          </a:prstGeom>
          <a:noFill/>
        </p:spPr>
        <p:txBody>
          <a:bodyPr wrap="square" rtlCol="0">
            <a:spAutoFit/>
          </a:bodyPr>
          <a:lstStyle/>
          <a:p>
            <a:r>
              <a:rPr lang="en-US" sz="1000" dirty="0">
                <a:solidFill>
                  <a:srgbClr val="7F7F7F"/>
                </a:solidFill>
              </a:rPr>
              <a:t>Full-Service Banks include their direct subsidiaries.</a:t>
            </a:r>
          </a:p>
        </p:txBody>
      </p:sp>
      <p:graphicFrame>
        <p:nvGraphicFramePr>
          <p:cNvPr id="3" name="Object 2">
            <a:extLst>
              <a:ext uri="{FF2B5EF4-FFF2-40B4-BE49-F238E27FC236}">
                <a16:creationId xmlns:a16="http://schemas.microsoft.com/office/drawing/2014/main" id="{8E344257-1667-6427-F774-E0E3725B59A0}"/>
              </a:ext>
            </a:extLst>
          </p:cNvPr>
          <p:cNvGraphicFramePr>
            <a:graphicFrameLocks noChangeAspect="1"/>
          </p:cNvGraphicFramePr>
          <p:nvPr>
            <p:extLst>
              <p:ext uri="{D42A27DB-BD31-4B8C-83A1-F6EECF244321}">
                <p14:modId xmlns:p14="http://schemas.microsoft.com/office/powerpoint/2010/main" val="3095025528"/>
              </p:ext>
            </p:extLst>
          </p:nvPr>
        </p:nvGraphicFramePr>
        <p:xfrm>
          <a:off x="144938" y="1741488"/>
          <a:ext cx="4421187" cy="2901950"/>
        </p:xfrm>
        <a:graphic>
          <a:graphicData uri="http://schemas.openxmlformats.org/presentationml/2006/ole">
            <mc:AlternateContent xmlns:mc="http://schemas.openxmlformats.org/markup-compatibility/2006">
              <mc:Choice xmlns:v="urn:schemas-microsoft-com:vml" Requires="v">
                <p:oleObj name="Macro-Enabled Worksheet" r:id="rId3" imgW="4990998" imgH="3276510" progId="Excel.SheetMacroEnabled.12">
                  <p:link updateAutomatic="1"/>
                </p:oleObj>
              </mc:Choice>
              <mc:Fallback>
                <p:oleObj name="Macro-Enabled Worksheet" r:id="rId3" imgW="4990998" imgH="3276510" progId="Excel.SheetMacroEnabled.12">
                  <p:link updateAutomatic="1"/>
                  <p:pic>
                    <p:nvPicPr>
                      <p:cNvPr id="3" name="Object 2">
                        <a:extLst>
                          <a:ext uri="{FF2B5EF4-FFF2-40B4-BE49-F238E27FC236}">
                            <a16:creationId xmlns:a16="http://schemas.microsoft.com/office/drawing/2014/main" id="{8E344257-1667-6427-F774-E0E3725B59A0}"/>
                          </a:ext>
                        </a:extLst>
                      </p:cNvPr>
                      <p:cNvPicPr/>
                      <p:nvPr/>
                    </p:nvPicPr>
                    <p:blipFill>
                      <a:blip r:embed="rId4"/>
                      <a:stretch>
                        <a:fillRect/>
                      </a:stretch>
                    </p:blipFill>
                    <p:spPr>
                      <a:xfrm>
                        <a:off x="144938" y="1741488"/>
                        <a:ext cx="4421187" cy="29019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9B425F5-F47F-092D-C6D3-B6F5C0A33F91}"/>
              </a:ext>
            </a:extLst>
          </p:cNvPr>
          <p:cNvGraphicFramePr>
            <a:graphicFrameLocks noChangeAspect="1"/>
          </p:cNvGraphicFramePr>
          <p:nvPr>
            <p:extLst>
              <p:ext uri="{D42A27DB-BD31-4B8C-83A1-F6EECF244321}">
                <p14:modId xmlns:p14="http://schemas.microsoft.com/office/powerpoint/2010/main" val="479336988"/>
              </p:ext>
            </p:extLst>
          </p:nvPr>
        </p:nvGraphicFramePr>
        <p:xfrm>
          <a:off x="4660900" y="1731963"/>
          <a:ext cx="4422775" cy="3114675"/>
        </p:xfrm>
        <a:graphic>
          <a:graphicData uri="http://schemas.openxmlformats.org/presentationml/2006/ole">
            <mc:AlternateContent xmlns:mc="http://schemas.openxmlformats.org/markup-compatibility/2006">
              <mc:Choice xmlns:v="urn:schemas-microsoft-com:vml" Requires="v">
                <p:oleObj name="Macro-Enabled Worksheet" r:id="rId5" imgW="4990998" imgH="3514927" progId="Excel.SheetMacroEnabled.12">
                  <p:link updateAutomatic="1"/>
                </p:oleObj>
              </mc:Choice>
              <mc:Fallback>
                <p:oleObj name="Macro-Enabled Worksheet" r:id="rId5" imgW="4990998" imgH="3514927" progId="Excel.SheetMacroEnabled.12">
                  <p:link updateAutomatic="1"/>
                  <p:pic>
                    <p:nvPicPr>
                      <p:cNvPr id="4" name="Object 3">
                        <a:extLst>
                          <a:ext uri="{FF2B5EF4-FFF2-40B4-BE49-F238E27FC236}">
                            <a16:creationId xmlns:a16="http://schemas.microsoft.com/office/drawing/2014/main" id="{39B425F5-F47F-092D-C6D3-B6F5C0A33F91}"/>
                          </a:ext>
                        </a:extLst>
                      </p:cNvPr>
                      <p:cNvPicPr/>
                      <p:nvPr/>
                    </p:nvPicPr>
                    <p:blipFill>
                      <a:blip r:embed="rId6"/>
                      <a:stretch>
                        <a:fillRect/>
                      </a:stretch>
                    </p:blipFill>
                    <p:spPr>
                      <a:xfrm>
                        <a:off x="4660900" y="1731963"/>
                        <a:ext cx="4422775" cy="3114675"/>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0E69D1FF-F6FF-BD47-449E-3A4779D7993D}"/>
              </a:ext>
            </a:extLst>
          </p:cNvPr>
          <p:cNvGraphicFramePr>
            <a:graphicFrameLocks noChangeAspect="1"/>
          </p:cNvGraphicFramePr>
          <p:nvPr>
            <p:extLst>
              <p:ext uri="{D42A27DB-BD31-4B8C-83A1-F6EECF244321}">
                <p14:modId xmlns:p14="http://schemas.microsoft.com/office/powerpoint/2010/main" val="561749574"/>
              </p:ext>
            </p:extLst>
          </p:nvPr>
        </p:nvGraphicFramePr>
        <p:xfrm>
          <a:off x="201613" y="1677988"/>
          <a:ext cx="3724275" cy="4572000"/>
        </p:xfrm>
        <a:graphic>
          <a:graphicData uri="http://schemas.openxmlformats.org/presentationml/2006/ole">
            <mc:AlternateContent xmlns:mc="http://schemas.openxmlformats.org/markup-compatibility/2006">
              <mc:Choice xmlns:v="urn:schemas-microsoft-com:vml" Requires="v">
                <p:oleObj name="Macro-Enabled Worksheet" r:id="rId3" imgW="3724250" imgH="4571866" progId="Excel.SheetMacroEnabled.12">
                  <p:link updateAutomatic="1"/>
                </p:oleObj>
              </mc:Choice>
              <mc:Fallback>
                <p:oleObj name="Macro-Enabled Worksheet" r:id="rId3" imgW="3724250" imgH="4571866" progId="Excel.SheetMacroEnabled.12">
                  <p:link updateAutomatic="1"/>
                  <p:pic>
                    <p:nvPicPr>
                      <p:cNvPr id="11" name="Object 10">
                        <a:extLst>
                          <a:ext uri="{FF2B5EF4-FFF2-40B4-BE49-F238E27FC236}">
                            <a16:creationId xmlns:a16="http://schemas.microsoft.com/office/drawing/2014/main" id="{0E69D1FF-F6FF-BD47-449E-3A4779D7993D}"/>
                          </a:ext>
                        </a:extLst>
                      </p:cNvPr>
                      <p:cNvPicPr/>
                      <p:nvPr/>
                    </p:nvPicPr>
                    <p:blipFill>
                      <a:blip r:embed="rId4"/>
                      <a:stretch>
                        <a:fillRect/>
                      </a:stretch>
                    </p:blipFill>
                    <p:spPr>
                      <a:xfrm>
                        <a:off x="201613" y="1677988"/>
                        <a:ext cx="3724275" cy="4572000"/>
                      </a:xfrm>
                      <a:prstGeom prst="rect">
                        <a:avLst/>
                      </a:prstGeom>
                    </p:spPr>
                  </p:pic>
                </p:oleObj>
              </mc:Fallback>
            </mc:AlternateContent>
          </a:graphicData>
        </a:graphic>
      </p:graphicFrame>
      <p:sp>
        <p:nvSpPr>
          <p:cNvPr id="6" name="Title 5"/>
          <p:cNvSpPr>
            <a:spLocks noGrp="1"/>
          </p:cNvSpPr>
          <p:nvPr>
            <p:ph type="title"/>
          </p:nvPr>
        </p:nvSpPr>
        <p:spPr>
          <a:xfrm>
            <a:off x="914400" y="384175"/>
            <a:ext cx="8001000" cy="1216025"/>
          </a:xfrm>
        </p:spPr>
        <p:txBody>
          <a:bodyPr>
            <a:normAutofit/>
          </a:bodyPr>
          <a:lstStyle/>
          <a:p>
            <a:r>
              <a:rPr lang="en-US"/>
              <a:t>Demand Deposits Share Changes</a:t>
            </a:r>
            <a:br>
              <a:rPr lang="en-US"/>
            </a:br>
            <a:r>
              <a:rPr lang="en-US"/>
              <a:t>Large Full-Service Banks</a:t>
            </a:r>
            <a:endParaRPr lang="en-CA"/>
          </a:p>
        </p:txBody>
      </p:sp>
      <p:sp>
        <p:nvSpPr>
          <p:cNvPr id="5" name="Slide Number Placeholder 4"/>
          <p:cNvSpPr>
            <a:spLocks noGrp="1"/>
          </p:cNvSpPr>
          <p:nvPr>
            <p:ph type="sldNum" sz="quarter" idx="12"/>
          </p:nvPr>
        </p:nvSpPr>
        <p:spPr>
          <a:xfrm>
            <a:off x="8582025" y="6340475"/>
            <a:ext cx="561975" cy="365125"/>
          </a:xfrm>
        </p:spPr>
        <p:txBody>
          <a:bodyPr/>
          <a:lstStyle/>
          <a:p>
            <a:pPr>
              <a:defRPr/>
            </a:pPr>
            <a:fld id="{12895CB1-14BC-4FE0-99C1-690DFDDC26D8}" type="slidenum">
              <a:rPr lang="en-US" smtClean="0"/>
              <a:pPr>
                <a:defRPr/>
              </a:pPr>
              <a:t>19</a:t>
            </a:fld>
            <a:endParaRPr lang="en-US"/>
          </a:p>
        </p:txBody>
      </p:sp>
      <p:pic>
        <p:nvPicPr>
          <p:cNvPr id="4" name="Picture 3"/>
          <p:cNvPicPr>
            <a:picLocks noChangeAspect="1"/>
          </p:cNvPicPr>
          <p:nvPr/>
        </p:nvPicPr>
        <p:blipFill>
          <a:blip r:embed="rId5"/>
          <a:stretch>
            <a:fillRect/>
          </a:stretch>
        </p:blipFill>
        <p:spPr>
          <a:xfrm>
            <a:off x="2244473" y="4664995"/>
            <a:ext cx="294364" cy="301373"/>
          </a:xfrm>
          <a:prstGeom prst="rect">
            <a:avLst/>
          </a:prstGeom>
        </p:spPr>
      </p:pic>
      <p:pic>
        <p:nvPicPr>
          <p:cNvPr id="7" name="Picture 6"/>
          <p:cNvPicPr>
            <a:picLocks noChangeAspect="1"/>
          </p:cNvPicPr>
          <p:nvPr/>
        </p:nvPicPr>
        <p:blipFill>
          <a:blip r:embed="rId6"/>
          <a:stretch>
            <a:fillRect/>
          </a:stretch>
        </p:blipFill>
        <p:spPr>
          <a:xfrm>
            <a:off x="2184740" y="3815974"/>
            <a:ext cx="353599" cy="323116"/>
          </a:xfrm>
          <a:prstGeom prst="rect">
            <a:avLst/>
          </a:prstGeom>
        </p:spPr>
      </p:pic>
      <p:pic>
        <p:nvPicPr>
          <p:cNvPr id="9" name="Picture 8"/>
          <p:cNvPicPr>
            <a:picLocks noChangeAspect="1"/>
          </p:cNvPicPr>
          <p:nvPr/>
        </p:nvPicPr>
        <p:blipFill>
          <a:blip r:embed="rId7"/>
          <a:stretch>
            <a:fillRect/>
          </a:stretch>
        </p:blipFill>
        <p:spPr>
          <a:xfrm>
            <a:off x="2240821" y="4296701"/>
            <a:ext cx="327874" cy="298730"/>
          </a:xfrm>
          <a:prstGeom prst="rect">
            <a:avLst/>
          </a:prstGeom>
        </p:spPr>
      </p:pic>
      <p:pic>
        <p:nvPicPr>
          <p:cNvPr id="14" name="Picture 13"/>
          <p:cNvPicPr>
            <a:picLocks noChangeAspect="1"/>
          </p:cNvPicPr>
          <p:nvPr/>
        </p:nvPicPr>
        <p:blipFill>
          <a:blip r:embed="rId8"/>
          <a:stretch>
            <a:fillRect/>
          </a:stretch>
        </p:blipFill>
        <p:spPr>
          <a:xfrm>
            <a:off x="2275865" y="3006075"/>
            <a:ext cx="231580" cy="304800"/>
          </a:xfrm>
          <a:prstGeom prst="rect">
            <a:avLst/>
          </a:prstGeom>
        </p:spPr>
      </p:pic>
      <p:pic>
        <p:nvPicPr>
          <p:cNvPr id="10" name="Picture 9"/>
          <p:cNvPicPr>
            <a:picLocks noChangeAspect="1"/>
          </p:cNvPicPr>
          <p:nvPr/>
        </p:nvPicPr>
        <p:blipFill>
          <a:blip r:embed="rId9"/>
          <a:stretch>
            <a:fillRect/>
          </a:stretch>
        </p:blipFill>
        <p:spPr>
          <a:xfrm>
            <a:off x="2245294" y="5007769"/>
            <a:ext cx="262151" cy="268247"/>
          </a:xfrm>
          <a:prstGeom prst="rect">
            <a:avLst/>
          </a:prstGeom>
        </p:spPr>
      </p:pic>
      <p:sp>
        <p:nvSpPr>
          <p:cNvPr id="17" name="TextBox 16">
            <a:extLst>
              <a:ext uri="{FF2B5EF4-FFF2-40B4-BE49-F238E27FC236}">
                <a16:creationId xmlns:a16="http://schemas.microsoft.com/office/drawing/2014/main" id="{33B67763-A555-F94D-A3E9-FDF75E02F0D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6" name="Picture 15" descr="Logo&#10;&#10;Description automatically generated">
            <a:extLst>
              <a:ext uri="{FF2B5EF4-FFF2-40B4-BE49-F238E27FC236}">
                <a16:creationId xmlns:a16="http://schemas.microsoft.com/office/drawing/2014/main" id="{6080BD28-4CA2-884E-9C9D-674CD5502E25}"/>
              </a:ext>
            </a:extLst>
          </p:cNvPr>
          <p:cNvPicPr>
            <a:picLocks noChangeAspect="1"/>
          </p:cNvPicPr>
          <p:nvPr/>
        </p:nvPicPr>
        <p:blipFill rotWithShape="1">
          <a:blip r:embed="rId10"/>
          <a:srcRect l="66461"/>
          <a:stretch/>
        </p:blipFill>
        <p:spPr>
          <a:xfrm>
            <a:off x="2202859" y="3522255"/>
            <a:ext cx="337931" cy="293719"/>
          </a:xfrm>
          <a:prstGeom prst="rect">
            <a:avLst/>
          </a:prstGeom>
        </p:spPr>
      </p:pic>
      <p:graphicFrame>
        <p:nvGraphicFramePr>
          <p:cNvPr id="12" name="Object 11">
            <a:extLst>
              <a:ext uri="{FF2B5EF4-FFF2-40B4-BE49-F238E27FC236}">
                <a16:creationId xmlns:a16="http://schemas.microsoft.com/office/drawing/2014/main" id="{442FB121-C8B4-AEEE-6EC5-2697F1F8F503}"/>
              </a:ext>
            </a:extLst>
          </p:cNvPr>
          <p:cNvGraphicFramePr>
            <a:graphicFrameLocks noChangeAspect="1"/>
          </p:cNvGraphicFramePr>
          <p:nvPr>
            <p:extLst>
              <p:ext uri="{D42A27DB-BD31-4B8C-83A1-F6EECF244321}">
                <p14:modId xmlns:p14="http://schemas.microsoft.com/office/powerpoint/2010/main" val="3582126912"/>
              </p:ext>
            </p:extLst>
          </p:nvPr>
        </p:nvGraphicFramePr>
        <p:xfrm>
          <a:off x="4035425" y="3790950"/>
          <a:ext cx="4991100" cy="2433638"/>
        </p:xfrm>
        <a:graphic>
          <a:graphicData uri="http://schemas.openxmlformats.org/presentationml/2006/ole">
            <mc:AlternateContent xmlns:mc="http://schemas.openxmlformats.org/markup-compatibility/2006">
              <mc:Choice xmlns:v="urn:schemas-microsoft-com:vml" Requires="v">
                <p:oleObj name="Macro-Enabled Worksheet" r:id="rId11" imgW="4990998" imgH="2433783" progId="Excel.SheetMacroEnabled.12">
                  <p:link updateAutomatic="1"/>
                </p:oleObj>
              </mc:Choice>
              <mc:Fallback>
                <p:oleObj name="Macro-Enabled Worksheet" r:id="rId11" imgW="4990998" imgH="2433783" progId="Excel.SheetMacroEnabled.12">
                  <p:link updateAutomatic="1"/>
                  <p:pic>
                    <p:nvPicPr>
                      <p:cNvPr id="12" name="Object 11">
                        <a:extLst>
                          <a:ext uri="{FF2B5EF4-FFF2-40B4-BE49-F238E27FC236}">
                            <a16:creationId xmlns:a16="http://schemas.microsoft.com/office/drawing/2014/main" id="{442FB121-C8B4-AEEE-6EC5-2697F1F8F503}"/>
                          </a:ext>
                        </a:extLst>
                      </p:cNvPr>
                      <p:cNvPicPr/>
                      <p:nvPr/>
                    </p:nvPicPr>
                    <p:blipFill>
                      <a:blip r:embed="rId12"/>
                      <a:stretch>
                        <a:fillRect/>
                      </a:stretch>
                    </p:blipFill>
                    <p:spPr>
                      <a:xfrm>
                        <a:off x="4035425" y="3790950"/>
                        <a:ext cx="4991100" cy="2433638"/>
                      </a:xfrm>
                      <a:prstGeom prst="rect">
                        <a:avLst/>
                      </a:prstGeom>
                    </p:spPr>
                  </p:pic>
                </p:oleObj>
              </mc:Fallback>
            </mc:AlternateContent>
          </a:graphicData>
        </a:graphic>
      </p:graphicFrame>
    </p:spTree>
    <p:extLst>
      <p:ext uri="{BB962C8B-B14F-4D97-AF65-F5344CB8AC3E}">
        <p14:creationId xmlns:p14="http://schemas.microsoft.com/office/powerpoint/2010/main" val="23749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a:solidFill>
                  <a:schemeClr val="tx1">
                    <a:lumMod val="50000"/>
                    <a:lumOff val="50000"/>
                  </a:schemeClr>
                </a:solidFill>
              </a:rPr>
              <a:t>Contents</a:t>
            </a:r>
          </a:p>
        </p:txBody>
      </p:sp>
      <p:sp>
        <p:nvSpPr>
          <p:cNvPr id="19460" name="Rectangle 3"/>
          <p:cNvSpPr>
            <a:spLocks noGrp="1" noChangeArrowheads="1"/>
          </p:cNvSpPr>
          <p:nvPr>
            <p:ph idx="1"/>
          </p:nvPr>
        </p:nvSpPr>
        <p:spPr>
          <a:xfrm>
            <a:off x="822960" y="1661702"/>
            <a:ext cx="8001000" cy="4267200"/>
          </a:xfrm>
        </p:spPr>
        <p:txBody>
          <a:bodyPr>
            <a:normAutofit/>
          </a:bodyPr>
          <a:lstStyle/>
          <a:p>
            <a:pPr marL="749808" lvl="4" indent="0">
              <a:buNone/>
            </a:pPr>
            <a:r>
              <a:rPr lang="en-US" sz="1000" b="1" dirty="0">
                <a:solidFill>
                  <a:schemeClr val="tx1">
                    <a:lumMod val="50000"/>
                    <a:lumOff val="50000"/>
                  </a:schemeClr>
                </a:solidFill>
                <a:latin typeface="Verdana" charset="0"/>
                <a:ea typeface="Verdana" charset="0"/>
                <a:cs typeface="Verdana" charset="0"/>
              </a:rPr>
              <a:t>                                                          </a:t>
            </a:r>
            <a:r>
              <a:rPr lang="en-US" sz="1000" b="1" u="sng" dirty="0">
                <a:solidFill>
                  <a:schemeClr val="tx1">
                    <a:lumMod val="50000"/>
                    <a:lumOff val="50000"/>
                  </a:schemeClr>
                </a:solidFill>
                <a:latin typeface="Verdana" charset="0"/>
                <a:ea typeface="Verdana" charset="0"/>
                <a:cs typeface="Verdana" charset="0"/>
              </a:rPr>
              <a:t>Page  #</a:t>
            </a:r>
          </a:p>
          <a:p>
            <a:pPr marL="0" indent="0">
              <a:buNone/>
            </a:pPr>
            <a:r>
              <a:rPr lang="en-US" sz="1000" dirty="0">
                <a:solidFill>
                  <a:schemeClr val="tx1">
                    <a:lumMod val="50000"/>
                    <a:lumOff val="50000"/>
                  </a:schemeClr>
                </a:solidFill>
                <a:latin typeface="Verdana" charset="0"/>
                <a:ea typeface="Verdana" charset="0"/>
                <a:cs typeface="Verdana" charset="0"/>
              </a:rPr>
              <a:t>Product Markets:                                  </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National Forecast		3</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Total Personal   			4</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Demand Deposits		</a:t>
            </a:r>
            <a:r>
              <a:rPr lang="en-US" sz="1000" dirty="0">
                <a:latin typeface="Verdana" charset="0"/>
                <a:ea typeface="Verdana" charset="0"/>
                <a:cs typeface="Verdana" charset="0"/>
              </a:rPr>
              <a:t>16</a:t>
            </a:r>
            <a:endParaRPr lang="en-US" sz="1000" dirty="0">
              <a:solidFill>
                <a:schemeClr val="tx1">
                  <a:lumMod val="50000"/>
                  <a:lumOff val="50000"/>
                </a:schemeClr>
              </a:solidFill>
              <a:latin typeface="Verdana" charset="0"/>
              <a:ea typeface="Verdana" charset="0"/>
              <a:cs typeface="Verdana" charset="0"/>
            </a:endParaRP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Term Deposits			23</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Mortgages			29</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Personal Loans and Credit Cards	37</a:t>
            </a:r>
          </a:p>
          <a:p>
            <a:pPr marL="0" indent="0">
              <a:buNone/>
            </a:pPr>
            <a:r>
              <a:rPr lang="en-US" sz="1000" dirty="0">
                <a:solidFill>
                  <a:schemeClr val="tx1">
                    <a:lumMod val="50000"/>
                    <a:lumOff val="50000"/>
                  </a:schemeClr>
                </a:solidFill>
                <a:latin typeface="Verdana" charset="0"/>
                <a:ea typeface="Verdana" charset="0"/>
                <a:cs typeface="Verdana" charset="0"/>
              </a:rPr>
              <a:t>Competitors – Full-Service Banks		</a:t>
            </a:r>
            <a:r>
              <a:rPr lang="en-US" sz="1000" b="0" dirty="0">
                <a:solidFill>
                  <a:schemeClr val="tx1">
                    <a:lumMod val="50000"/>
                    <a:lumOff val="50000"/>
                  </a:schemeClr>
                </a:solidFill>
                <a:latin typeface="Verdana" charset="0"/>
                <a:ea typeface="Verdana" charset="0"/>
                <a:cs typeface="Verdana" charset="0"/>
              </a:rPr>
              <a:t>46</a:t>
            </a:r>
          </a:p>
          <a:p>
            <a:pPr lvl="1">
              <a:buFont typeface="Arial" charset="0"/>
              <a:buChar char="•"/>
            </a:pPr>
            <a:r>
              <a:rPr lang="en-US" sz="1000" dirty="0">
                <a:latin typeface="Verdana" charset="0"/>
                <a:ea typeface="Verdana" charset="0"/>
                <a:cs typeface="Verdana" charset="0"/>
              </a:rPr>
              <a:t>RBC			47</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TDCT			50	</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Scotiabank			54</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CIBC			56</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BMO			59</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Desjardins			62</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National			65</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HSBC			68</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Laurentian			70</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Canadian Western Bank		73</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Peoples Trust			76</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ICICI			78</a:t>
            </a:r>
          </a:p>
        </p:txBody>
      </p:sp>
      <p:sp>
        <p:nvSpPr>
          <p:cNvPr id="19458" name="Slide Number Placeholder 4"/>
          <p:cNvSpPr>
            <a:spLocks noGrp="1"/>
          </p:cNvSpPr>
          <p:nvPr>
            <p:ph type="sldNum" sz="quarter" idx="12"/>
          </p:nvPr>
        </p:nvSpPr>
        <p:spPr>
          <a:noFill/>
          <a:ln>
            <a:miter lim="800000"/>
            <a:headEnd/>
            <a:tailEnd/>
          </a:ln>
        </p:spPr>
        <p:txBody>
          <a:bodyPr/>
          <a:lstStyle/>
          <a:p>
            <a:fld id="{63689058-8637-44D4-A09E-919B719C2D15}" type="slidenum">
              <a:rPr lang="en-US" smtClean="0"/>
              <a:pPr/>
              <a:t>2</a:t>
            </a:fld>
            <a:endParaRPr lang="en-US"/>
          </a:p>
        </p:txBody>
      </p:sp>
      <p:sp>
        <p:nvSpPr>
          <p:cNvPr id="19461" name="Text Box 4"/>
          <p:cNvSpPr txBox="1">
            <a:spLocks noChangeArrowheads="1"/>
          </p:cNvSpPr>
          <p:nvPr/>
        </p:nvSpPr>
        <p:spPr bwMode="auto">
          <a:xfrm>
            <a:off x="5048684" y="1625544"/>
            <a:ext cx="3733800" cy="3292889"/>
          </a:xfrm>
          <a:prstGeom prst="rect">
            <a:avLst/>
          </a:prstGeom>
          <a:noFill/>
          <a:ln w="9525">
            <a:noFill/>
            <a:miter lim="800000"/>
            <a:headEnd/>
            <a:tailEnd/>
          </a:ln>
        </p:spPr>
        <p:txBody>
          <a:bodyPr>
            <a:spAutoFit/>
          </a:bodyPr>
          <a:lstStyle/>
          <a:p>
            <a:pPr eaLnBrk="0" hangingPunct="0">
              <a:lnSpc>
                <a:spcPct val="150000"/>
              </a:lnSpc>
              <a:buClr>
                <a:schemeClr val="accent1">
                  <a:lumMod val="40000"/>
                  <a:lumOff val="60000"/>
                </a:schemeClr>
              </a:buClr>
            </a:pPr>
            <a:r>
              <a:rPr lang="en-US" sz="1000" b="1" dirty="0">
                <a:solidFill>
                  <a:schemeClr val="tx1">
                    <a:lumMod val="50000"/>
                    <a:lumOff val="50000"/>
                  </a:schemeClr>
                </a:solidFill>
                <a:latin typeface="Verdana" charset="0"/>
                <a:ea typeface="Verdana" charset="0"/>
                <a:cs typeface="Verdana" charset="0"/>
              </a:rPr>
              <a:t>Competitors – Direct Banks	81</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Equitable Bank 		84</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Tangerine			86</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Manulife Bank  		89</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Home Trust		92</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Home Bank			95</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B2B Bank 			97</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Canadian Tire		100</a:t>
            </a:r>
          </a:p>
          <a:p>
            <a:pPr marL="171450" indent="-171450" eaLnBrk="0" hangingPunct="0">
              <a:lnSpc>
                <a:spcPct val="150000"/>
              </a:lnSpc>
              <a:buClr>
                <a:schemeClr val="accent1">
                  <a:lumMod val="40000"/>
                  <a:lumOff val="60000"/>
                </a:schemeClr>
              </a:buClr>
              <a:buFont typeface="Arial" charset="0"/>
              <a:buChar char="•"/>
            </a:pPr>
            <a:r>
              <a:rPr lang="en-US" sz="1000" dirty="0" err="1">
                <a:solidFill>
                  <a:schemeClr val="tx1">
                    <a:lumMod val="50000"/>
                    <a:lumOff val="50000"/>
                  </a:schemeClr>
                </a:solidFill>
                <a:latin typeface="Verdana" charset="0"/>
                <a:ea typeface="Verdana" charset="0"/>
                <a:cs typeface="Verdana" charset="0"/>
              </a:rPr>
              <a:t>Fairstone</a:t>
            </a:r>
            <a:r>
              <a:rPr lang="en-US" sz="1000" dirty="0">
                <a:solidFill>
                  <a:schemeClr val="tx1">
                    <a:lumMod val="50000"/>
                    <a:lumOff val="50000"/>
                  </a:schemeClr>
                </a:solidFill>
                <a:latin typeface="Verdana" charset="0"/>
                <a:ea typeface="Verdana" charset="0"/>
                <a:cs typeface="Verdana" charset="0"/>
              </a:rPr>
              <a:t> Bank		102</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Community Trust		104</a:t>
            </a:r>
          </a:p>
          <a:p>
            <a:pPr marL="171450" indent="-171450" eaLnBrk="0" hangingPunct="0">
              <a:lnSpc>
                <a:spcPct val="150000"/>
              </a:lnSpc>
              <a:buClr>
                <a:schemeClr val="accent1">
                  <a:lumMod val="40000"/>
                  <a:lumOff val="60000"/>
                </a:schemeClr>
              </a:buClr>
              <a:buFont typeface="Arial" charset="0"/>
              <a:buChar char="•"/>
            </a:pPr>
            <a:r>
              <a:rPr lang="en-US" sz="1000" dirty="0" err="1">
                <a:solidFill>
                  <a:schemeClr val="tx1">
                    <a:lumMod val="50000"/>
                    <a:lumOff val="50000"/>
                  </a:schemeClr>
                </a:solidFill>
                <a:latin typeface="Verdana" charset="0"/>
                <a:ea typeface="Verdana" charset="0"/>
                <a:cs typeface="Verdana" charset="0"/>
              </a:rPr>
              <a:t>Versabank</a:t>
            </a:r>
            <a:r>
              <a:rPr lang="en-US" sz="1000" dirty="0">
                <a:solidFill>
                  <a:schemeClr val="tx1">
                    <a:lumMod val="50000"/>
                    <a:lumOff val="50000"/>
                  </a:schemeClr>
                </a:solidFill>
                <a:latin typeface="Verdana" charset="0"/>
                <a:ea typeface="Verdana" charset="0"/>
                <a:cs typeface="Verdana" charset="0"/>
              </a:rPr>
              <a:t>			106</a:t>
            </a:r>
          </a:p>
          <a:p>
            <a:pPr marL="171450" indent="-171450" eaLnBrk="0" hangingPunct="0">
              <a:lnSpc>
                <a:spcPct val="150000"/>
              </a:lnSpc>
              <a:buClr>
                <a:schemeClr val="accent1">
                  <a:lumMod val="40000"/>
                  <a:lumOff val="60000"/>
                </a:schemeClr>
              </a:buClr>
              <a:buFont typeface="Arial" charset="0"/>
              <a:buChar char="•"/>
            </a:pPr>
            <a:r>
              <a:rPr lang="en-US" sz="1000" dirty="0" err="1">
                <a:solidFill>
                  <a:schemeClr val="tx1">
                    <a:lumMod val="50000"/>
                    <a:lumOff val="50000"/>
                  </a:schemeClr>
                </a:solidFill>
                <a:latin typeface="Verdana" charset="0"/>
                <a:ea typeface="Verdana" charset="0"/>
                <a:cs typeface="Verdana" charset="0"/>
              </a:rPr>
              <a:t>Haventree</a:t>
            </a:r>
            <a:r>
              <a:rPr lang="en-US" sz="1000" dirty="0">
                <a:solidFill>
                  <a:schemeClr val="tx1">
                    <a:lumMod val="50000"/>
                    <a:lumOff val="50000"/>
                  </a:schemeClr>
                </a:solidFill>
                <a:latin typeface="Verdana" charset="0"/>
                <a:ea typeface="Verdana" charset="0"/>
                <a:cs typeface="Verdana" charset="0"/>
              </a:rPr>
              <a:t> Bank		108</a:t>
            </a:r>
          </a:p>
          <a:p>
            <a:pPr eaLnBrk="0" hangingPunct="0">
              <a:lnSpc>
                <a:spcPct val="150000"/>
              </a:lnSpc>
              <a:buClr>
                <a:schemeClr val="accent1">
                  <a:lumMod val="40000"/>
                  <a:lumOff val="60000"/>
                </a:schemeClr>
              </a:buClr>
            </a:pPr>
            <a:endParaRPr lang="en-US" sz="1000" dirty="0">
              <a:solidFill>
                <a:schemeClr val="tx1">
                  <a:lumMod val="50000"/>
                  <a:lumOff val="50000"/>
                </a:schemeClr>
              </a:solidFill>
              <a:latin typeface="Verdana" charset="0"/>
              <a:ea typeface="Verdana" charset="0"/>
              <a:cs typeface="Verdana" charset="0"/>
            </a:endParaRPr>
          </a:p>
          <a:p>
            <a:pPr marL="171450" indent="-171450" eaLnBrk="0" hangingPunct="0">
              <a:lnSpc>
                <a:spcPct val="150000"/>
              </a:lnSpc>
              <a:buClr>
                <a:schemeClr val="accent1">
                  <a:lumMod val="40000"/>
                  <a:lumOff val="60000"/>
                </a:schemeClr>
              </a:buClr>
              <a:buFont typeface="Arial" charset="0"/>
              <a:buChar char="•"/>
            </a:pPr>
            <a:endParaRPr lang="en-US" sz="1000" dirty="0">
              <a:solidFill>
                <a:schemeClr val="tx1">
                  <a:lumMod val="50000"/>
                  <a:lumOff val="50000"/>
                </a:schemeClr>
              </a:solidFill>
              <a:latin typeface="Verdana" charset="0"/>
              <a:ea typeface="Verdana" charset="0"/>
              <a:cs typeface="Verdana" charset="0"/>
            </a:endParaRPr>
          </a:p>
        </p:txBody>
      </p:sp>
      <p:sp>
        <p:nvSpPr>
          <p:cNvPr id="6" name="Rectangle 5">
            <a:extLst>
              <a:ext uri="{FF2B5EF4-FFF2-40B4-BE49-F238E27FC236}">
                <a16:creationId xmlns:a16="http://schemas.microsoft.com/office/drawing/2014/main" id="{97696691-9989-0448-9CA1-C45C906F7BC8}"/>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D633E45A-C80D-DD36-E3D9-D3901939A730}"/>
              </a:ext>
            </a:extLst>
          </p:cNvPr>
          <p:cNvGraphicFramePr>
            <a:graphicFrameLocks noChangeAspect="1"/>
          </p:cNvGraphicFramePr>
          <p:nvPr>
            <p:extLst>
              <p:ext uri="{D42A27DB-BD31-4B8C-83A1-F6EECF244321}">
                <p14:modId xmlns:p14="http://schemas.microsoft.com/office/powerpoint/2010/main" val="1228346535"/>
              </p:ext>
            </p:extLst>
          </p:nvPr>
        </p:nvGraphicFramePr>
        <p:xfrm>
          <a:off x="160338" y="1704975"/>
          <a:ext cx="3705225" cy="4543425"/>
        </p:xfrm>
        <a:graphic>
          <a:graphicData uri="http://schemas.openxmlformats.org/presentationml/2006/ole">
            <mc:AlternateContent xmlns:mc="http://schemas.openxmlformats.org/markup-compatibility/2006">
              <mc:Choice xmlns:v="urn:schemas-microsoft-com:vml" Requires="v">
                <p:oleObj name="Macro-Enabled Worksheet" r:id="rId3" imgW="3705149" imgH="4543223" progId="Excel.SheetMacroEnabled.12">
                  <p:link updateAutomatic="1"/>
                </p:oleObj>
              </mc:Choice>
              <mc:Fallback>
                <p:oleObj name="Macro-Enabled Worksheet" r:id="rId3" imgW="3705149" imgH="4543223" progId="Excel.SheetMacroEnabled.12">
                  <p:link updateAutomatic="1"/>
                  <p:pic>
                    <p:nvPicPr>
                      <p:cNvPr id="7" name="Object 6">
                        <a:extLst>
                          <a:ext uri="{FF2B5EF4-FFF2-40B4-BE49-F238E27FC236}">
                            <a16:creationId xmlns:a16="http://schemas.microsoft.com/office/drawing/2014/main" id="{D633E45A-C80D-DD36-E3D9-D3901939A730}"/>
                          </a:ext>
                        </a:extLst>
                      </p:cNvPr>
                      <p:cNvPicPr/>
                      <p:nvPr/>
                    </p:nvPicPr>
                    <p:blipFill>
                      <a:blip r:embed="rId4"/>
                      <a:stretch>
                        <a:fillRect/>
                      </a:stretch>
                    </p:blipFill>
                    <p:spPr>
                      <a:xfrm>
                        <a:off x="160338" y="1704975"/>
                        <a:ext cx="3705225" cy="4543425"/>
                      </a:xfrm>
                      <a:prstGeom prst="rect">
                        <a:avLst/>
                      </a:prstGeom>
                    </p:spPr>
                  </p:pic>
                </p:oleObj>
              </mc:Fallback>
            </mc:AlternateContent>
          </a:graphicData>
        </a:graphic>
      </p:graphicFrame>
      <p:sp>
        <p:nvSpPr>
          <p:cNvPr id="6" name="Title 5"/>
          <p:cNvSpPr>
            <a:spLocks noGrp="1"/>
          </p:cNvSpPr>
          <p:nvPr>
            <p:ph type="title"/>
          </p:nvPr>
        </p:nvSpPr>
        <p:spPr>
          <a:xfrm>
            <a:off x="762000" y="0"/>
            <a:ext cx="8229600" cy="1600200"/>
          </a:xfrm>
        </p:spPr>
        <p:txBody>
          <a:bodyPr>
            <a:normAutofit/>
          </a:bodyPr>
          <a:lstStyle/>
          <a:p>
            <a:r>
              <a:rPr lang="en-CA"/>
              <a:t>Demand Deposit Share Changes</a:t>
            </a:r>
            <a:br>
              <a:rPr lang="en-CA"/>
            </a:br>
            <a:r>
              <a:rPr lang="en-CA"/>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20</a:t>
            </a:fld>
            <a:endParaRPr lang="en-US"/>
          </a:p>
        </p:txBody>
      </p:sp>
      <p:pic>
        <p:nvPicPr>
          <p:cNvPr id="14" name="Picture 13"/>
          <p:cNvPicPr>
            <a:picLocks noChangeAspect="1"/>
          </p:cNvPicPr>
          <p:nvPr/>
        </p:nvPicPr>
        <p:blipFill>
          <a:blip r:embed="rId5"/>
          <a:stretch>
            <a:fillRect/>
          </a:stretch>
        </p:blipFill>
        <p:spPr>
          <a:xfrm>
            <a:off x="2059146" y="3336722"/>
            <a:ext cx="292633" cy="268247"/>
          </a:xfrm>
          <a:prstGeom prst="rect">
            <a:avLst/>
          </a:prstGeom>
        </p:spPr>
      </p:pic>
      <p:pic>
        <p:nvPicPr>
          <p:cNvPr id="16" name="Picture 37" descr="cwb_logo">
            <a:extLst>
              <a:ext uri="{FF2B5EF4-FFF2-40B4-BE49-F238E27FC236}">
                <a16:creationId xmlns:a16="http://schemas.microsoft.com/office/drawing/2014/main" id="{5C4C2CC1-9016-764B-9FE6-53668205A3F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56035" y="2769946"/>
            <a:ext cx="377771" cy="257571"/>
          </a:xfrm>
          <a:prstGeom prst="rect">
            <a:avLst/>
          </a:prstGeom>
          <a:noFill/>
          <a:ln w="9525">
            <a:noFill/>
            <a:miter lim="800000"/>
            <a:headEnd/>
            <a:tailEnd/>
          </a:ln>
        </p:spPr>
      </p:pic>
      <p:pic>
        <p:nvPicPr>
          <p:cNvPr id="18" name="Picture 17">
            <a:extLst>
              <a:ext uri="{FF2B5EF4-FFF2-40B4-BE49-F238E27FC236}">
                <a16:creationId xmlns:a16="http://schemas.microsoft.com/office/drawing/2014/main" id="{7C78842A-DC22-2649-9943-19375A4063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179" y="4938797"/>
            <a:ext cx="228600" cy="285750"/>
          </a:xfrm>
          <a:prstGeom prst="rect">
            <a:avLst/>
          </a:prstGeom>
        </p:spPr>
      </p:pic>
      <p:sp>
        <p:nvSpPr>
          <p:cNvPr id="19" name="TextBox 18">
            <a:extLst>
              <a:ext uri="{FF2B5EF4-FFF2-40B4-BE49-F238E27FC236}">
                <a16:creationId xmlns:a16="http://schemas.microsoft.com/office/drawing/2014/main" id="{27FD6E68-3F15-3C4D-B2C9-2E730586C7A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7" name="Picture 16">
            <a:extLst>
              <a:ext uri="{FF2B5EF4-FFF2-40B4-BE49-F238E27FC236}">
                <a16:creationId xmlns:a16="http://schemas.microsoft.com/office/drawing/2014/main" id="{D4375F9B-6FFE-4A85-8527-C02434434FBF}"/>
              </a:ext>
            </a:extLst>
          </p:cNvPr>
          <p:cNvPicPr>
            <a:picLocks noChangeAspect="1"/>
          </p:cNvPicPr>
          <p:nvPr/>
        </p:nvPicPr>
        <p:blipFill rotWithShape="1">
          <a:blip r:embed="rId8"/>
          <a:srcRect t="-1" r="68534" b="3426"/>
          <a:stretch/>
        </p:blipFill>
        <p:spPr>
          <a:xfrm>
            <a:off x="2073535" y="4432435"/>
            <a:ext cx="253610" cy="257138"/>
          </a:xfrm>
          <a:prstGeom prst="rect">
            <a:avLst/>
          </a:prstGeom>
        </p:spPr>
      </p:pic>
      <p:graphicFrame>
        <p:nvGraphicFramePr>
          <p:cNvPr id="4" name="Object 3">
            <a:extLst>
              <a:ext uri="{FF2B5EF4-FFF2-40B4-BE49-F238E27FC236}">
                <a16:creationId xmlns:a16="http://schemas.microsoft.com/office/drawing/2014/main" id="{962C46F9-BF55-B2AD-8C7D-ECE123B073AC}"/>
              </a:ext>
            </a:extLst>
          </p:cNvPr>
          <p:cNvGraphicFramePr>
            <a:graphicFrameLocks noChangeAspect="1"/>
          </p:cNvGraphicFramePr>
          <p:nvPr>
            <p:extLst>
              <p:ext uri="{D42A27DB-BD31-4B8C-83A1-F6EECF244321}">
                <p14:modId xmlns:p14="http://schemas.microsoft.com/office/powerpoint/2010/main" val="3758541318"/>
              </p:ext>
            </p:extLst>
          </p:nvPr>
        </p:nvGraphicFramePr>
        <p:xfrm>
          <a:off x="3948113" y="4200525"/>
          <a:ext cx="4991100" cy="2024063"/>
        </p:xfrm>
        <a:graphic>
          <a:graphicData uri="http://schemas.openxmlformats.org/presentationml/2006/ole">
            <mc:AlternateContent xmlns:mc="http://schemas.openxmlformats.org/markup-compatibility/2006">
              <mc:Choice xmlns:v="urn:schemas-microsoft-com:vml" Requires="v">
                <p:oleObj name="Macro-Enabled Worksheet" r:id="rId9" imgW="4990998" imgH="2023917" progId="Excel.SheetMacroEnabled.12">
                  <p:link updateAutomatic="1"/>
                </p:oleObj>
              </mc:Choice>
              <mc:Fallback>
                <p:oleObj name="Macro-Enabled Worksheet" r:id="rId9" imgW="4990998" imgH="2023917" progId="Excel.SheetMacroEnabled.12">
                  <p:link updateAutomatic="1"/>
                  <p:pic>
                    <p:nvPicPr>
                      <p:cNvPr id="4" name="Object 3">
                        <a:extLst>
                          <a:ext uri="{FF2B5EF4-FFF2-40B4-BE49-F238E27FC236}">
                            <a16:creationId xmlns:a16="http://schemas.microsoft.com/office/drawing/2014/main" id="{962C46F9-BF55-B2AD-8C7D-ECE123B073AC}"/>
                          </a:ext>
                        </a:extLst>
                      </p:cNvPr>
                      <p:cNvPicPr/>
                      <p:nvPr/>
                    </p:nvPicPr>
                    <p:blipFill>
                      <a:blip r:embed="rId10"/>
                      <a:stretch>
                        <a:fillRect/>
                      </a:stretch>
                    </p:blipFill>
                    <p:spPr>
                      <a:xfrm>
                        <a:off x="3948113" y="4200525"/>
                        <a:ext cx="4991100" cy="2024063"/>
                      </a:xfrm>
                      <a:prstGeom prst="rect">
                        <a:avLst/>
                      </a:prstGeom>
                    </p:spPr>
                  </p:pic>
                </p:oleObj>
              </mc:Fallback>
            </mc:AlternateContent>
          </a:graphicData>
        </a:graphic>
      </p:graphicFrame>
    </p:spTree>
    <p:extLst>
      <p:ext uri="{BB962C8B-B14F-4D97-AF65-F5344CB8AC3E}">
        <p14:creationId xmlns:p14="http://schemas.microsoft.com/office/powerpoint/2010/main" val="294523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BD2149-75E0-E151-5C3B-8D8ACFF6BCC1}"/>
              </a:ext>
            </a:extLst>
          </p:cNvPr>
          <p:cNvGraphicFramePr>
            <a:graphicFrameLocks noChangeAspect="1"/>
          </p:cNvGraphicFramePr>
          <p:nvPr>
            <p:extLst>
              <p:ext uri="{D42A27DB-BD31-4B8C-83A1-F6EECF244321}">
                <p14:modId xmlns:p14="http://schemas.microsoft.com/office/powerpoint/2010/main" val="1082861657"/>
              </p:ext>
            </p:extLst>
          </p:nvPr>
        </p:nvGraphicFramePr>
        <p:xfrm>
          <a:off x="147638" y="1701800"/>
          <a:ext cx="3729037" cy="4567238"/>
        </p:xfrm>
        <a:graphic>
          <a:graphicData uri="http://schemas.openxmlformats.org/presentationml/2006/ole">
            <mc:AlternateContent xmlns:mc="http://schemas.openxmlformats.org/markup-compatibility/2006">
              <mc:Choice xmlns:v="urn:schemas-microsoft-com:vml" Requires="v">
                <p:oleObj name="Macro-Enabled Worksheet" r:id="rId3" imgW="3728720" imgH="4567025" progId="Excel.SheetMacroEnabled.12">
                  <p:link updateAutomatic="1"/>
                </p:oleObj>
              </mc:Choice>
              <mc:Fallback>
                <p:oleObj name="Macro-Enabled Worksheet" r:id="rId3" imgW="3728720" imgH="4567025" progId="Excel.SheetMacroEnabled.12">
                  <p:link updateAutomatic="1"/>
                  <p:pic>
                    <p:nvPicPr>
                      <p:cNvPr id="2" name="Object 1">
                        <a:extLst>
                          <a:ext uri="{FF2B5EF4-FFF2-40B4-BE49-F238E27FC236}">
                            <a16:creationId xmlns:a16="http://schemas.microsoft.com/office/drawing/2014/main" id="{17BD2149-75E0-E151-5C3B-8D8ACFF6BCC1}"/>
                          </a:ext>
                        </a:extLst>
                      </p:cNvPr>
                      <p:cNvPicPr/>
                      <p:nvPr/>
                    </p:nvPicPr>
                    <p:blipFill>
                      <a:blip r:embed="rId4"/>
                      <a:stretch>
                        <a:fillRect/>
                      </a:stretch>
                    </p:blipFill>
                    <p:spPr>
                      <a:xfrm>
                        <a:off x="147638" y="1701800"/>
                        <a:ext cx="3729037" cy="4567238"/>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CA"/>
              <a:t>Demand Deposit Share Changes</a:t>
            </a:r>
            <a:br>
              <a:rPr lang="en-CA"/>
            </a:br>
            <a:r>
              <a:rPr lang="en-CA"/>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21</a:t>
            </a:fld>
            <a:endParaRPr lang="en-US"/>
          </a:p>
        </p:txBody>
      </p:sp>
      <p:pic>
        <p:nvPicPr>
          <p:cNvPr id="20" name="Picture 19">
            <a:extLst>
              <a:ext uri="{FF2B5EF4-FFF2-40B4-BE49-F238E27FC236}">
                <a16:creationId xmlns:a16="http://schemas.microsoft.com/office/drawing/2014/main" id="{9416D055-E7E4-1540-9DC1-985E2BD3FE27}"/>
              </a:ext>
            </a:extLst>
          </p:cNvPr>
          <p:cNvPicPr>
            <a:picLocks noChangeAspect="1"/>
          </p:cNvPicPr>
          <p:nvPr/>
        </p:nvPicPr>
        <p:blipFill>
          <a:blip r:embed="rId5"/>
          <a:stretch>
            <a:fillRect/>
          </a:stretch>
        </p:blipFill>
        <p:spPr>
          <a:xfrm>
            <a:off x="2149025" y="4275251"/>
            <a:ext cx="762066" cy="190636"/>
          </a:xfrm>
          <a:prstGeom prst="rect">
            <a:avLst/>
          </a:prstGeom>
        </p:spPr>
      </p:pic>
      <p:pic>
        <p:nvPicPr>
          <p:cNvPr id="26" name="Picture 25">
            <a:extLst>
              <a:ext uri="{FF2B5EF4-FFF2-40B4-BE49-F238E27FC236}">
                <a16:creationId xmlns:a16="http://schemas.microsoft.com/office/drawing/2014/main" id="{E4E91D9A-6CDC-3D43-BD17-15F36F557BE1}"/>
              </a:ext>
            </a:extLst>
          </p:cNvPr>
          <p:cNvPicPr>
            <a:picLocks noChangeAspect="1"/>
          </p:cNvPicPr>
          <p:nvPr/>
        </p:nvPicPr>
        <p:blipFill>
          <a:blip r:embed="rId6"/>
          <a:stretch>
            <a:fillRect/>
          </a:stretch>
        </p:blipFill>
        <p:spPr>
          <a:xfrm>
            <a:off x="2190381" y="4450944"/>
            <a:ext cx="272082" cy="279544"/>
          </a:xfrm>
          <a:prstGeom prst="rect">
            <a:avLst/>
          </a:prstGeom>
        </p:spPr>
      </p:pic>
      <p:pic>
        <p:nvPicPr>
          <p:cNvPr id="29" name="Picture 51" descr="Canadian Tire Logo">
            <a:extLst>
              <a:ext uri="{FF2B5EF4-FFF2-40B4-BE49-F238E27FC236}">
                <a16:creationId xmlns:a16="http://schemas.microsoft.com/office/drawing/2014/main" id="{C3F7A8D6-F501-394E-95B6-B7CE5039E7E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49025" y="3935407"/>
            <a:ext cx="362037" cy="281584"/>
          </a:xfrm>
          <a:prstGeom prst="rect">
            <a:avLst/>
          </a:prstGeom>
          <a:noFill/>
          <a:ln w="9525">
            <a:noFill/>
            <a:miter lim="800000"/>
            <a:headEnd/>
            <a:tailEnd/>
          </a:ln>
        </p:spPr>
      </p:pic>
      <p:sp>
        <p:nvSpPr>
          <p:cNvPr id="30" name="TextBox 29">
            <a:extLst>
              <a:ext uri="{FF2B5EF4-FFF2-40B4-BE49-F238E27FC236}">
                <a16:creationId xmlns:a16="http://schemas.microsoft.com/office/drawing/2014/main" id="{36B68D79-E6E4-6C48-A08C-738B984F927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13" name="Picture 12" descr="Shape&#10;&#10;Description automatically generated with medium confidence">
            <a:extLst>
              <a:ext uri="{FF2B5EF4-FFF2-40B4-BE49-F238E27FC236}">
                <a16:creationId xmlns:a16="http://schemas.microsoft.com/office/drawing/2014/main" id="{87F32567-3BCA-5F47-9A90-7554EF67A83E}"/>
              </a:ext>
            </a:extLst>
          </p:cNvPr>
          <p:cNvPicPr>
            <a:picLocks noChangeAspect="1"/>
          </p:cNvPicPr>
          <p:nvPr/>
        </p:nvPicPr>
        <p:blipFill rotWithShape="1">
          <a:blip r:embed="rId8"/>
          <a:srcRect r="64069"/>
          <a:stretch/>
        </p:blipFill>
        <p:spPr>
          <a:xfrm>
            <a:off x="2277060" y="2690728"/>
            <a:ext cx="295137" cy="245926"/>
          </a:xfrm>
          <a:prstGeom prst="rect">
            <a:avLst/>
          </a:prstGeom>
        </p:spPr>
      </p:pic>
      <p:pic>
        <p:nvPicPr>
          <p:cNvPr id="14" name="Picture 13">
            <a:extLst>
              <a:ext uri="{FF2B5EF4-FFF2-40B4-BE49-F238E27FC236}">
                <a16:creationId xmlns:a16="http://schemas.microsoft.com/office/drawing/2014/main" id="{86570A07-B2E1-4B09-90D4-9342D6C8BD9C}"/>
              </a:ext>
            </a:extLst>
          </p:cNvPr>
          <p:cNvPicPr>
            <a:picLocks noChangeAspect="1"/>
          </p:cNvPicPr>
          <p:nvPr/>
        </p:nvPicPr>
        <p:blipFill rotWithShape="1">
          <a:blip r:embed="rId9"/>
          <a:srcRect t="-1" r="68534" b="3426"/>
          <a:stretch/>
        </p:blipFill>
        <p:spPr>
          <a:xfrm>
            <a:off x="2234292" y="5228984"/>
            <a:ext cx="253610" cy="257138"/>
          </a:xfrm>
          <a:prstGeom prst="rect">
            <a:avLst/>
          </a:prstGeom>
        </p:spPr>
      </p:pic>
      <p:pic>
        <p:nvPicPr>
          <p:cNvPr id="16" name="Picture 15">
            <a:extLst>
              <a:ext uri="{FF2B5EF4-FFF2-40B4-BE49-F238E27FC236}">
                <a16:creationId xmlns:a16="http://schemas.microsoft.com/office/drawing/2014/main" id="{7C67856B-6C58-4126-8226-723FC51995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514" t="9145" r="35436" b="36597"/>
          <a:stretch/>
        </p:blipFill>
        <p:spPr>
          <a:xfrm>
            <a:off x="2192137" y="3591456"/>
            <a:ext cx="337921" cy="337356"/>
          </a:xfrm>
          <a:prstGeom prst="rect">
            <a:avLst/>
          </a:prstGeom>
        </p:spPr>
      </p:pic>
      <p:graphicFrame>
        <p:nvGraphicFramePr>
          <p:cNvPr id="3" name="Object 2">
            <a:extLst>
              <a:ext uri="{FF2B5EF4-FFF2-40B4-BE49-F238E27FC236}">
                <a16:creationId xmlns:a16="http://schemas.microsoft.com/office/drawing/2014/main" id="{E6299A52-42CA-C1A4-BC19-A2135922F4A7}"/>
              </a:ext>
            </a:extLst>
          </p:cNvPr>
          <p:cNvGraphicFramePr>
            <a:graphicFrameLocks noChangeAspect="1"/>
          </p:cNvGraphicFramePr>
          <p:nvPr>
            <p:extLst>
              <p:ext uri="{D42A27DB-BD31-4B8C-83A1-F6EECF244321}">
                <p14:modId xmlns:p14="http://schemas.microsoft.com/office/powerpoint/2010/main" val="4119697610"/>
              </p:ext>
            </p:extLst>
          </p:nvPr>
        </p:nvGraphicFramePr>
        <p:xfrm>
          <a:off x="4002088" y="3822700"/>
          <a:ext cx="4991100" cy="2381250"/>
        </p:xfrm>
        <a:graphic>
          <a:graphicData uri="http://schemas.openxmlformats.org/presentationml/2006/ole">
            <mc:AlternateContent xmlns:mc="http://schemas.openxmlformats.org/markup-compatibility/2006">
              <mc:Choice xmlns:v="urn:schemas-microsoft-com:vml" Requires="v">
                <p:oleObj name="Macro-Enabled Worksheet" r:id="rId11" imgW="4990998" imgH="2381340" progId="Excel.SheetMacroEnabled.12">
                  <p:link updateAutomatic="1"/>
                </p:oleObj>
              </mc:Choice>
              <mc:Fallback>
                <p:oleObj name="Macro-Enabled Worksheet" r:id="rId11" imgW="4990998" imgH="2381340" progId="Excel.SheetMacroEnabled.12">
                  <p:link updateAutomatic="1"/>
                  <p:pic>
                    <p:nvPicPr>
                      <p:cNvPr id="3" name="Object 2">
                        <a:extLst>
                          <a:ext uri="{FF2B5EF4-FFF2-40B4-BE49-F238E27FC236}">
                            <a16:creationId xmlns:a16="http://schemas.microsoft.com/office/drawing/2014/main" id="{E6299A52-42CA-C1A4-BC19-A2135922F4A7}"/>
                          </a:ext>
                        </a:extLst>
                      </p:cNvPr>
                      <p:cNvPicPr/>
                      <p:nvPr/>
                    </p:nvPicPr>
                    <p:blipFill>
                      <a:blip r:embed="rId12"/>
                      <a:stretch>
                        <a:fillRect/>
                      </a:stretch>
                    </p:blipFill>
                    <p:spPr>
                      <a:xfrm>
                        <a:off x="4002088" y="3822700"/>
                        <a:ext cx="4991100" cy="2381250"/>
                      </a:xfrm>
                      <a:prstGeom prst="rect">
                        <a:avLst/>
                      </a:prstGeom>
                    </p:spPr>
                  </p:pic>
                </p:oleObj>
              </mc:Fallback>
            </mc:AlternateContent>
          </a:graphicData>
        </a:graphic>
      </p:graphicFrame>
    </p:spTree>
    <p:extLst>
      <p:ext uri="{BB962C8B-B14F-4D97-AF65-F5344CB8AC3E}">
        <p14:creationId xmlns:p14="http://schemas.microsoft.com/office/powerpoint/2010/main" val="268136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47E9772-FD99-A576-1517-114B3684AB0E}"/>
              </a:ext>
            </a:extLst>
          </p:cNvPr>
          <p:cNvGraphicFramePr>
            <a:graphicFrameLocks noChangeAspect="1"/>
          </p:cNvGraphicFramePr>
          <p:nvPr>
            <p:extLst>
              <p:ext uri="{D42A27DB-BD31-4B8C-83A1-F6EECF244321}">
                <p14:modId xmlns:p14="http://schemas.microsoft.com/office/powerpoint/2010/main" val="268515241"/>
              </p:ext>
            </p:extLst>
          </p:nvPr>
        </p:nvGraphicFramePr>
        <p:xfrm>
          <a:off x="396875" y="1662113"/>
          <a:ext cx="3448050" cy="4543425"/>
        </p:xfrm>
        <a:graphic>
          <a:graphicData uri="http://schemas.openxmlformats.org/presentationml/2006/ole">
            <mc:AlternateContent xmlns:mc="http://schemas.openxmlformats.org/markup-compatibility/2006">
              <mc:Choice xmlns:v="urn:schemas-microsoft-com:vml" Requires="v">
                <p:oleObj name="Macro-Enabled Worksheet" r:id="rId3" imgW="3447898" imgH="4543223" progId="Excel.SheetMacroEnabled.12">
                  <p:link updateAutomatic="1"/>
                </p:oleObj>
              </mc:Choice>
              <mc:Fallback>
                <p:oleObj name="Macro-Enabled Worksheet" r:id="rId3" imgW="3447898" imgH="4543223" progId="Excel.SheetMacroEnabled.12">
                  <p:link updateAutomatic="1"/>
                  <p:pic>
                    <p:nvPicPr>
                      <p:cNvPr id="4" name="Object 3">
                        <a:extLst>
                          <a:ext uri="{FF2B5EF4-FFF2-40B4-BE49-F238E27FC236}">
                            <a16:creationId xmlns:a16="http://schemas.microsoft.com/office/drawing/2014/main" id="{847E9772-FD99-A576-1517-114B3684AB0E}"/>
                          </a:ext>
                        </a:extLst>
                      </p:cNvPr>
                      <p:cNvPicPr/>
                      <p:nvPr/>
                    </p:nvPicPr>
                    <p:blipFill>
                      <a:blip r:embed="rId4"/>
                      <a:stretch>
                        <a:fillRect/>
                      </a:stretch>
                    </p:blipFill>
                    <p:spPr>
                      <a:xfrm>
                        <a:off x="396875" y="1662113"/>
                        <a:ext cx="3448050" cy="4543425"/>
                      </a:xfrm>
                      <a:prstGeom prst="rect">
                        <a:avLst/>
                      </a:prstGeom>
                    </p:spPr>
                  </p:pic>
                </p:oleObj>
              </mc:Fallback>
            </mc:AlternateContent>
          </a:graphicData>
        </a:graphic>
      </p:graphicFrame>
      <p:sp>
        <p:nvSpPr>
          <p:cNvPr id="6" name="Title 5"/>
          <p:cNvSpPr>
            <a:spLocks noGrp="1"/>
          </p:cNvSpPr>
          <p:nvPr>
            <p:ph type="title"/>
          </p:nvPr>
        </p:nvSpPr>
        <p:spPr>
          <a:xfrm>
            <a:off x="457200" y="11460"/>
            <a:ext cx="8229600" cy="1600200"/>
          </a:xfrm>
        </p:spPr>
        <p:txBody>
          <a:bodyPr>
            <a:normAutofit/>
          </a:bodyPr>
          <a:lstStyle/>
          <a:p>
            <a:r>
              <a:rPr lang="en-CA"/>
              <a:t>Demand Deposit Share Changes</a:t>
            </a:r>
            <a:br>
              <a:rPr lang="en-CA"/>
            </a:br>
            <a:r>
              <a:rPr lang="en-CA"/>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22</a:t>
            </a:fld>
            <a:endParaRPr lang="en-US"/>
          </a:p>
        </p:txBody>
      </p:sp>
      <p:pic>
        <p:nvPicPr>
          <p:cNvPr id="15" name="Picture 14">
            <a:extLst>
              <a:ext uri="{FF2B5EF4-FFF2-40B4-BE49-F238E27FC236}">
                <a16:creationId xmlns:a16="http://schemas.microsoft.com/office/drawing/2014/main" id="{2ED7CE7D-6C76-7A46-9016-7B6797C8DC88}"/>
              </a:ext>
            </a:extLst>
          </p:cNvPr>
          <p:cNvPicPr>
            <a:picLocks noChangeAspect="1"/>
          </p:cNvPicPr>
          <p:nvPr/>
        </p:nvPicPr>
        <p:blipFill>
          <a:blip r:embed="rId5"/>
          <a:stretch>
            <a:fillRect/>
          </a:stretch>
        </p:blipFill>
        <p:spPr>
          <a:xfrm>
            <a:off x="2215287" y="4883436"/>
            <a:ext cx="642755" cy="191515"/>
          </a:xfrm>
          <a:prstGeom prst="rect">
            <a:avLst/>
          </a:prstGeom>
        </p:spPr>
      </p:pic>
      <p:pic>
        <p:nvPicPr>
          <p:cNvPr id="22" name="Picture 21">
            <a:extLst>
              <a:ext uri="{FF2B5EF4-FFF2-40B4-BE49-F238E27FC236}">
                <a16:creationId xmlns:a16="http://schemas.microsoft.com/office/drawing/2014/main" id="{C37EDAC2-10C0-7B4B-808C-5321E632115C}"/>
              </a:ext>
            </a:extLst>
          </p:cNvPr>
          <p:cNvPicPr>
            <a:picLocks noChangeAspect="1"/>
          </p:cNvPicPr>
          <p:nvPr/>
        </p:nvPicPr>
        <p:blipFill>
          <a:blip r:embed="rId6"/>
          <a:stretch>
            <a:fillRect/>
          </a:stretch>
        </p:blipFill>
        <p:spPr>
          <a:xfrm>
            <a:off x="2406178" y="4426305"/>
            <a:ext cx="260971" cy="239020"/>
          </a:xfrm>
          <a:prstGeom prst="rect">
            <a:avLst/>
          </a:prstGeom>
        </p:spPr>
      </p:pic>
      <p:sp>
        <p:nvSpPr>
          <p:cNvPr id="30" name="TextBox 29">
            <a:extLst>
              <a:ext uri="{FF2B5EF4-FFF2-40B4-BE49-F238E27FC236}">
                <a16:creationId xmlns:a16="http://schemas.microsoft.com/office/drawing/2014/main" id="{4D71968C-DBB6-2644-87A3-48D6FCFD647F}"/>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1" name="Picture 10" descr="A picture containing icon&#10;&#10;Description automatically generated">
            <a:extLst>
              <a:ext uri="{FF2B5EF4-FFF2-40B4-BE49-F238E27FC236}">
                <a16:creationId xmlns:a16="http://schemas.microsoft.com/office/drawing/2014/main" id="{14F44977-09CC-403E-8AC5-6163C7CF06C9}"/>
              </a:ext>
            </a:extLst>
          </p:cNvPr>
          <p:cNvPicPr>
            <a:picLocks noChangeAspect="1"/>
          </p:cNvPicPr>
          <p:nvPr/>
        </p:nvPicPr>
        <p:blipFill rotWithShape="1">
          <a:blip r:embed="rId7">
            <a:extLst>
              <a:ext uri="{28A0092B-C50C-407E-A947-70E740481C1C}">
                <a14:useLocalDpi xmlns:a14="http://schemas.microsoft.com/office/drawing/2010/main" val="0"/>
              </a:ext>
            </a:extLst>
          </a:blip>
          <a:srcRect b="22244"/>
          <a:stretch/>
        </p:blipFill>
        <p:spPr>
          <a:xfrm>
            <a:off x="2298684" y="2971350"/>
            <a:ext cx="736929" cy="266622"/>
          </a:xfrm>
          <a:prstGeom prst="rect">
            <a:avLst/>
          </a:prstGeom>
        </p:spPr>
      </p:pic>
      <p:graphicFrame>
        <p:nvGraphicFramePr>
          <p:cNvPr id="3" name="Object 2">
            <a:extLst>
              <a:ext uri="{FF2B5EF4-FFF2-40B4-BE49-F238E27FC236}">
                <a16:creationId xmlns:a16="http://schemas.microsoft.com/office/drawing/2014/main" id="{AB37C4E6-3A40-909B-7523-7D8D071E5DA7}"/>
              </a:ext>
            </a:extLst>
          </p:cNvPr>
          <p:cNvGraphicFramePr>
            <a:graphicFrameLocks noChangeAspect="1"/>
          </p:cNvGraphicFramePr>
          <p:nvPr>
            <p:extLst>
              <p:ext uri="{D42A27DB-BD31-4B8C-83A1-F6EECF244321}">
                <p14:modId xmlns:p14="http://schemas.microsoft.com/office/powerpoint/2010/main" val="2620760433"/>
              </p:ext>
            </p:extLst>
          </p:nvPr>
        </p:nvGraphicFramePr>
        <p:xfrm>
          <a:off x="3952875" y="3776663"/>
          <a:ext cx="4991100" cy="2405062"/>
        </p:xfrm>
        <a:graphic>
          <a:graphicData uri="http://schemas.openxmlformats.org/presentationml/2006/ole">
            <mc:AlternateContent xmlns:mc="http://schemas.openxmlformats.org/markup-compatibility/2006">
              <mc:Choice xmlns:v="urn:schemas-microsoft-com:vml" Requires="v">
                <p:oleObj name="Macro-Enabled Worksheet" r:id="rId8" imgW="4990998" imgH="2405141" progId="Excel.SheetMacroEnabled.12">
                  <p:link updateAutomatic="1"/>
                </p:oleObj>
              </mc:Choice>
              <mc:Fallback>
                <p:oleObj name="Macro-Enabled Worksheet" r:id="rId8" imgW="4990998" imgH="2405141" progId="Excel.SheetMacroEnabled.12">
                  <p:link updateAutomatic="1"/>
                  <p:pic>
                    <p:nvPicPr>
                      <p:cNvPr id="3" name="Object 2">
                        <a:extLst>
                          <a:ext uri="{FF2B5EF4-FFF2-40B4-BE49-F238E27FC236}">
                            <a16:creationId xmlns:a16="http://schemas.microsoft.com/office/drawing/2014/main" id="{AB37C4E6-3A40-909B-7523-7D8D071E5DA7}"/>
                          </a:ext>
                        </a:extLst>
                      </p:cNvPr>
                      <p:cNvPicPr/>
                      <p:nvPr/>
                    </p:nvPicPr>
                    <p:blipFill>
                      <a:blip r:embed="rId9"/>
                      <a:stretch>
                        <a:fillRect/>
                      </a:stretch>
                    </p:blipFill>
                    <p:spPr>
                      <a:xfrm>
                        <a:off x="3952875" y="3776663"/>
                        <a:ext cx="4991100" cy="2405062"/>
                      </a:xfrm>
                      <a:prstGeom prst="rect">
                        <a:avLst/>
                      </a:prstGeom>
                    </p:spPr>
                  </p:pic>
                </p:oleObj>
              </mc:Fallback>
            </mc:AlternateContent>
          </a:graphicData>
        </a:graphic>
      </p:graphicFrame>
    </p:spTree>
    <p:extLst>
      <p:ext uri="{BB962C8B-B14F-4D97-AF65-F5344CB8AC3E}">
        <p14:creationId xmlns:p14="http://schemas.microsoft.com/office/powerpoint/2010/main" val="303380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76200"/>
            <a:ext cx="8229600" cy="1600200"/>
          </a:xfrm>
        </p:spPr>
        <p:txBody>
          <a:bodyPr/>
          <a:lstStyle/>
          <a:p>
            <a:r>
              <a:rPr lang="en-US"/>
              <a:t>Term Investments</a:t>
            </a:r>
            <a:endParaRPr lang="en-CA"/>
          </a:p>
        </p:txBody>
      </p:sp>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23</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C21C58-FA6D-AF4A-92F2-E5EB5BDAA14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76A9A2FF-6507-2F47-8AEF-8C639A0D3ACE}"/>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F9DA6D39-4001-AC87-2516-7CD31A8978A0}"/>
              </a:ext>
            </a:extLst>
          </p:cNvPr>
          <p:cNvGraphicFramePr>
            <a:graphicFrameLocks noChangeAspect="1"/>
          </p:cNvGraphicFramePr>
          <p:nvPr>
            <p:extLst>
              <p:ext uri="{D42A27DB-BD31-4B8C-83A1-F6EECF244321}">
                <p14:modId xmlns:p14="http://schemas.microsoft.com/office/powerpoint/2010/main" val="1740619457"/>
              </p:ext>
            </p:extLst>
          </p:nvPr>
        </p:nvGraphicFramePr>
        <p:xfrm>
          <a:off x="342900" y="1873250"/>
          <a:ext cx="4087813" cy="3475038"/>
        </p:xfrm>
        <a:graphic>
          <a:graphicData uri="http://schemas.openxmlformats.org/presentationml/2006/ole">
            <mc:AlternateContent xmlns:mc="http://schemas.openxmlformats.org/markup-compatibility/2006">
              <mc:Choice xmlns:v="urn:schemas-microsoft-com:vml" Requires="v">
                <p:oleObj name="Macro-Enabled Worksheet" r:id="rId3" imgW="3657600" imgH="3109901" progId="Excel.SheetMacroEnabled.12">
                  <p:link updateAutomatic="1"/>
                </p:oleObj>
              </mc:Choice>
              <mc:Fallback>
                <p:oleObj name="Macro-Enabled Worksheet" r:id="rId3" imgW="3657600" imgH="3109901" progId="Excel.SheetMacroEnabled.12">
                  <p:link updateAutomatic="1"/>
                  <p:pic>
                    <p:nvPicPr>
                      <p:cNvPr id="2" name="Object 1">
                        <a:extLst>
                          <a:ext uri="{FF2B5EF4-FFF2-40B4-BE49-F238E27FC236}">
                            <a16:creationId xmlns:a16="http://schemas.microsoft.com/office/drawing/2014/main" id="{F9DA6D39-4001-AC87-2516-7CD31A8978A0}"/>
                          </a:ext>
                        </a:extLst>
                      </p:cNvPr>
                      <p:cNvPicPr/>
                      <p:nvPr/>
                    </p:nvPicPr>
                    <p:blipFill>
                      <a:blip r:embed="rId4"/>
                      <a:stretch>
                        <a:fillRect/>
                      </a:stretch>
                    </p:blipFill>
                    <p:spPr>
                      <a:xfrm>
                        <a:off x="342900" y="1873250"/>
                        <a:ext cx="4087813" cy="34750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24DFEB3-5BF3-6600-FB1E-66AD26367BBB}"/>
              </a:ext>
            </a:extLst>
          </p:cNvPr>
          <p:cNvGraphicFramePr>
            <a:graphicFrameLocks noChangeAspect="1"/>
          </p:cNvGraphicFramePr>
          <p:nvPr>
            <p:extLst>
              <p:ext uri="{D42A27DB-BD31-4B8C-83A1-F6EECF244321}">
                <p14:modId xmlns:p14="http://schemas.microsoft.com/office/powerpoint/2010/main" val="3343717807"/>
              </p:ext>
            </p:extLst>
          </p:nvPr>
        </p:nvGraphicFramePr>
        <p:xfrm>
          <a:off x="4711700" y="2997200"/>
          <a:ext cx="3028950" cy="1738313"/>
        </p:xfrm>
        <a:graphic>
          <a:graphicData uri="http://schemas.openxmlformats.org/presentationml/2006/ole">
            <mc:AlternateContent xmlns:mc="http://schemas.openxmlformats.org/markup-compatibility/2006">
              <mc:Choice xmlns:v="urn:schemas-microsoft-com:vml" Requires="v">
                <p:oleObj name="Macro-Enabled Worksheet" r:id="rId5" imgW="3028899" imgH="1738301" progId="Excel.SheetMacroEnabled.12">
                  <p:link updateAutomatic="1"/>
                </p:oleObj>
              </mc:Choice>
              <mc:Fallback>
                <p:oleObj name="Macro-Enabled Worksheet" r:id="rId5" imgW="3028899" imgH="1738301" progId="Excel.SheetMacroEnabled.12">
                  <p:link updateAutomatic="1"/>
                  <p:pic>
                    <p:nvPicPr>
                      <p:cNvPr id="5" name="Object 4">
                        <a:extLst>
                          <a:ext uri="{FF2B5EF4-FFF2-40B4-BE49-F238E27FC236}">
                            <a16:creationId xmlns:a16="http://schemas.microsoft.com/office/drawing/2014/main" id="{E24DFEB3-5BF3-6600-FB1E-66AD26367BBB}"/>
                          </a:ext>
                        </a:extLst>
                      </p:cNvPr>
                      <p:cNvPicPr/>
                      <p:nvPr/>
                    </p:nvPicPr>
                    <p:blipFill>
                      <a:blip r:embed="rId6"/>
                      <a:stretch>
                        <a:fillRect/>
                      </a:stretch>
                    </p:blipFill>
                    <p:spPr>
                      <a:xfrm>
                        <a:off x="4711700" y="2997200"/>
                        <a:ext cx="3028950" cy="1738313"/>
                      </a:xfrm>
                      <a:prstGeom prst="rect">
                        <a:avLst/>
                      </a:prstGeom>
                    </p:spPr>
                  </p:pic>
                </p:oleObj>
              </mc:Fallback>
            </mc:AlternateContent>
          </a:graphicData>
        </a:graphic>
      </p:graphicFrame>
    </p:spTree>
    <p:extLst>
      <p:ext uri="{BB962C8B-B14F-4D97-AF65-F5344CB8AC3E}">
        <p14:creationId xmlns:p14="http://schemas.microsoft.com/office/powerpoint/2010/main" val="228478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Rectangle 2"/>
          <p:cNvSpPr>
            <a:spLocks noGrp="1" noChangeArrowheads="1"/>
          </p:cNvSpPr>
          <p:nvPr>
            <p:ph type="title"/>
          </p:nvPr>
        </p:nvSpPr>
        <p:spPr/>
        <p:txBody>
          <a:bodyPr/>
          <a:lstStyle/>
          <a:p>
            <a:pPr eaLnBrk="1" hangingPunct="1"/>
            <a:r>
              <a:rPr lang="en-US"/>
              <a:t>Term Investment Share Change Summary</a:t>
            </a:r>
          </a:p>
        </p:txBody>
      </p:sp>
      <p:sp>
        <p:nvSpPr>
          <p:cNvPr id="772098" name="Slide Number Placeholder 4"/>
          <p:cNvSpPr>
            <a:spLocks noGrp="1"/>
          </p:cNvSpPr>
          <p:nvPr>
            <p:ph type="sldNum" sz="quarter" idx="12"/>
          </p:nvPr>
        </p:nvSpPr>
        <p:spPr>
          <a:noFill/>
          <a:ln>
            <a:miter lim="800000"/>
            <a:headEnd/>
            <a:tailEnd/>
          </a:ln>
        </p:spPr>
        <p:txBody>
          <a:bodyPr/>
          <a:lstStyle/>
          <a:p>
            <a:fld id="{1184B0BD-EA79-437E-A531-97B1A9823B05}" type="slidenum">
              <a:rPr lang="en-US" smtClean="0"/>
              <a:pPr/>
              <a:t>24</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0B2C12-6E55-6C40-9883-126FB2F1CFDB}"/>
              </a:ext>
            </a:extLst>
          </p:cNvPr>
          <p:cNvSpPr txBox="1"/>
          <p:nvPr/>
        </p:nvSpPr>
        <p:spPr>
          <a:xfrm>
            <a:off x="5943600" y="528577"/>
            <a:ext cx="3124200" cy="400110"/>
          </a:xfrm>
          <a:prstGeom prst="rect">
            <a:avLst/>
          </a:prstGeom>
          <a:noFill/>
        </p:spPr>
        <p:txBody>
          <a:bodyPr wrap="square" rtlCol="0">
            <a:spAutoFit/>
          </a:bodyPr>
          <a:lstStyle/>
          <a:p>
            <a:r>
              <a:rPr lang="en-US" sz="1000">
                <a:solidFill>
                  <a:srgbClr val="7F7F7F"/>
                </a:solidFill>
              </a:rPr>
              <a:t>Sorted in order of 12 month % change in share.</a:t>
            </a:r>
          </a:p>
        </p:txBody>
      </p:sp>
      <p:sp>
        <p:nvSpPr>
          <p:cNvPr id="10" name="TextBox 9">
            <a:extLst>
              <a:ext uri="{FF2B5EF4-FFF2-40B4-BE49-F238E27FC236}">
                <a16:creationId xmlns:a16="http://schemas.microsoft.com/office/drawing/2014/main" id="{40A8ECC9-BA4B-274A-85FE-E4F5502C3D1F}"/>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9C0EF365-4B44-1E4E-990E-F4531A4FDDA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EB446CC2-E151-1CB1-642A-A9479B1164AA}"/>
              </a:ext>
            </a:extLst>
          </p:cNvPr>
          <p:cNvGraphicFramePr>
            <a:graphicFrameLocks noChangeAspect="1"/>
          </p:cNvGraphicFramePr>
          <p:nvPr>
            <p:extLst>
              <p:ext uri="{D42A27DB-BD31-4B8C-83A1-F6EECF244321}">
                <p14:modId xmlns:p14="http://schemas.microsoft.com/office/powerpoint/2010/main" val="2499222932"/>
              </p:ext>
            </p:extLst>
          </p:nvPr>
        </p:nvGraphicFramePr>
        <p:xfrm>
          <a:off x="82550" y="1704975"/>
          <a:ext cx="4500563" cy="2940050"/>
        </p:xfrm>
        <a:graphic>
          <a:graphicData uri="http://schemas.openxmlformats.org/presentationml/2006/ole">
            <mc:AlternateContent xmlns:mc="http://schemas.openxmlformats.org/markup-compatibility/2006">
              <mc:Choice xmlns:v="urn:schemas-microsoft-com:vml" Requires="v">
                <p:oleObj name="Macro-Enabled Worksheet" r:id="rId3" imgW="4990998" imgH="3262391" progId="Excel.SheetMacroEnabled.12">
                  <p:link updateAutomatic="1"/>
                </p:oleObj>
              </mc:Choice>
              <mc:Fallback>
                <p:oleObj name="Macro-Enabled Worksheet" r:id="rId3" imgW="4990998" imgH="3262391" progId="Excel.SheetMacroEnabled.12">
                  <p:link updateAutomatic="1"/>
                  <p:pic>
                    <p:nvPicPr>
                      <p:cNvPr id="4" name="Object 3">
                        <a:extLst>
                          <a:ext uri="{FF2B5EF4-FFF2-40B4-BE49-F238E27FC236}">
                            <a16:creationId xmlns:a16="http://schemas.microsoft.com/office/drawing/2014/main" id="{EB446CC2-E151-1CB1-642A-A9479B1164AA}"/>
                          </a:ext>
                        </a:extLst>
                      </p:cNvPr>
                      <p:cNvPicPr/>
                      <p:nvPr/>
                    </p:nvPicPr>
                    <p:blipFill>
                      <a:blip r:embed="rId4"/>
                      <a:stretch>
                        <a:fillRect/>
                      </a:stretch>
                    </p:blipFill>
                    <p:spPr>
                      <a:xfrm>
                        <a:off x="82550" y="1704975"/>
                        <a:ext cx="4500563" cy="2940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7C163BB-A265-F41B-A67B-0DF4D4AB3C1A}"/>
              </a:ext>
            </a:extLst>
          </p:cNvPr>
          <p:cNvGraphicFramePr>
            <a:graphicFrameLocks noChangeAspect="1"/>
          </p:cNvGraphicFramePr>
          <p:nvPr>
            <p:extLst>
              <p:ext uri="{D42A27DB-BD31-4B8C-83A1-F6EECF244321}">
                <p14:modId xmlns:p14="http://schemas.microsoft.com/office/powerpoint/2010/main" val="3302450403"/>
              </p:ext>
            </p:extLst>
          </p:nvPr>
        </p:nvGraphicFramePr>
        <p:xfrm>
          <a:off x="4619625" y="1727200"/>
          <a:ext cx="4278313" cy="3378200"/>
        </p:xfrm>
        <a:graphic>
          <a:graphicData uri="http://schemas.openxmlformats.org/presentationml/2006/ole">
            <mc:AlternateContent xmlns:mc="http://schemas.openxmlformats.org/markup-compatibility/2006">
              <mc:Choice xmlns:v="urn:schemas-microsoft-com:vml" Requires="v">
                <p:oleObj name="Macro-Enabled Worksheet" r:id="rId5" imgW="4990998" imgH="3943350" progId="Excel.SheetMacroEnabled.12">
                  <p:link updateAutomatic="1"/>
                </p:oleObj>
              </mc:Choice>
              <mc:Fallback>
                <p:oleObj name="Macro-Enabled Worksheet" r:id="rId5" imgW="4990998" imgH="3943350" progId="Excel.SheetMacroEnabled.12">
                  <p:link updateAutomatic="1"/>
                  <p:pic>
                    <p:nvPicPr>
                      <p:cNvPr id="8" name="Object 7">
                        <a:extLst>
                          <a:ext uri="{FF2B5EF4-FFF2-40B4-BE49-F238E27FC236}">
                            <a16:creationId xmlns:a16="http://schemas.microsoft.com/office/drawing/2014/main" id="{07C163BB-A265-F41B-A67B-0DF4D4AB3C1A}"/>
                          </a:ext>
                        </a:extLst>
                      </p:cNvPr>
                      <p:cNvPicPr/>
                      <p:nvPr/>
                    </p:nvPicPr>
                    <p:blipFill>
                      <a:blip r:embed="rId6"/>
                      <a:stretch>
                        <a:fillRect/>
                      </a:stretch>
                    </p:blipFill>
                    <p:spPr>
                      <a:xfrm>
                        <a:off x="4619625" y="1727200"/>
                        <a:ext cx="4278313" cy="3378200"/>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FB6CDC5-F362-80EB-0564-9BBE19915B11}"/>
              </a:ext>
            </a:extLst>
          </p:cNvPr>
          <p:cNvGraphicFramePr>
            <a:graphicFrameLocks noChangeAspect="1"/>
          </p:cNvGraphicFramePr>
          <p:nvPr>
            <p:extLst>
              <p:ext uri="{D42A27DB-BD31-4B8C-83A1-F6EECF244321}">
                <p14:modId xmlns:p14="http://schemas.microsoft.com/office/powerpoint/2010/main" val="2083009671"/>
              </p:ext>
            </p:extLst>
          </p:nvPr>
        </p:nvGraphicFramePr>
        <p:xfrm>
          <a:off x="211138" y="1690688"/>
          <a:ext cx="3576637" cy="4567237"/>
        </p:xfrm>
        <a:graphic>
          <a:graphicData uri="http://schemas.openxmlformats.org/presentationml/2006/ole">
            <mc:AlternateContent xmlns:mc="http://schemas.openxmlformats.org/markup-compatibility/2006">
              <mc:Choice xmlns:v="urn:schemas-microsoft-com:vml" Requires="v">
                <p:oleObj name="Macro-Enabled Worksheet" r:id="rId3" imgW="3576320" imgH="4567025" progId="Excel.SheetMacroEnabled.12">
                  <p:link updateAutomatic="1"/>
                </p:oleObj>
              </mc:Choice>
              <mc:Fallback>
                <p:oleObj name="Macro-Enabled Worksheet" r:id="rId3" imgW="3576320" imgH="4567025" progId="Excel.SheetMacroEnabled.12">
                  <p:link updateAutomatic="1"/>
                  <p:pic>
                    <p:nvPicPr>
                      <p:cNvPr id="3" name="Object 2">
                        <a:extLst>
                          <a:ext uri="{FF2B5EF4-FFF2-40B4-BE49-F238E27FC236}">
                            <a16:creationId xmlns:a16="http://schemas.microsoft.com/office/drawing/2014/main" id="{0FB6CDC5-F362-80EB-0564-9BBE19915B11}"/>
                          </a:ext>
                        </a:extLst>
                      </p:cNvPr>
                      <p:cNvPicPr/>
                      <p:nvPr/>
                    </p:nvPicPr>
                    <p:blipFill>
                      <a:blip r:embed="rId4"/>
                      <a:stretch>
                        <a:fillRect/>
                      </a:stretch>
                    </p:blipFill>
                    <p:spPr>
                      <a:xfrm>
                        <a:off x="211138" y="1690688"/>
                        <a:ext cx="3576637" cy="4567237"/>
                      </a:xfrm>
                      <a:prstGeom prst="rect">
                        <a:avLst/>
                      </a:prstGeom>
                    </p:spPr>
                  </p:pic>
                </p:oleObj>
              </mc:Fallback>
            </mc:AlternateContent>
          </a:graphicData>
        </a:graphic>
      </p:graphicFrame>
      <p:sp>
        <p:nvSpPr>
          <p:cNvPr id="6" name="Title 5"/>
          <p:cNvSpPr>
            <a:spLocks noGrp="1"/>
          </p:cNvSpPr>
          <p:nvPr>
            <p:ph type="title"/>
          </p:nvPr>
        </p:nvSpPr>
        <p:spPr>
          <a:xfrm>
            <a:off x="552938" y="304800"/>
            <a:ext cx="8001000" cy="1216025"/>
          </a:xfrm>
        </p:spPr>
        <p:txBody>
          <a:bodyPr>
            <a:normAutofit/>
          </a:bodyPr>
          <a:lstStyle/>
          <a:p>
            <a:r>
              <a:rPr lang="en-US"/>
              <a:t>Total Term Deposit Changes </a:t>
            </a:r>
            <a:br>
              <a:rPr lang="en-US"/>
            </a:br>
            <a:r>
              <a:rPr lang="en-US"/>
              <a:t>Large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25</a:t>
            </a:fld>
            <a:endParaRPr lang="en-US"/>
          </a:p>
        </p:txBody>
      </p:sp>
      <p:pic>
        <p:nvPicPr>
          <p:cNvPr id="4" name="Picture 3"/>
          <p:cNvPicPr>
            <a:picLocks noChangeAspect="1"/>
          </p:cNvPicPr>
          <p:nvPr/>
        </p:nvPicPr>
        <p:blipFill>
          <a:blip r:embed="rId5"/>
          <a:stretch>
            <a:fillRect/>
          </a:stretch>
        </p:blipFill>
        <p:spPr>
          <a:xfrm>
            <a:off x="2204957" y="3199506"/>
            <a:ext cx="276312" cy="282891"/>
          </a:xfrm>
          <a:prstGeom prst="rect">
            <a:avLst/>
          </a:prstGeom>
        </p:spPr>
      </p:pic>
      <p:pic>
        <p:nvPicPr>
          <p:cNvPr id="7" name="Picture 6"/>
          <p:cNvPicPr>
            <a:picLocks noChangeAspect="1"/>
          </p:cNvPicPr>
          <p:nvPr/>
        </p:nvPicPr>
        <p:blipFill>
          <a:blip r:embed="rId6"/>
          <a:stretch>
            <a:fillRect/>
          </a:stretch>
        </p:blipFill>
        <p:spPr>
          <a:xfrm>
            <a:off x="2183014" y="4267504"/>
            <a:ext cx="353599" cy="323116"/>
          </a:xfrm>
          <a:prstGeom prst="rect">
            <a:avLst/>
          </a:prstGeom>
        </p:spPr>
      </p:pic>
      <p:pic>
        <p:nvPicPr>
          <p:cNvPr id="9" name="Picture 8"/>
          <p:cNvPicPr>
            <a:picLocks noChangeAspect="1"/>
          </p:cNvPicPr>
          <p:nvPr/>
        </p:nvPicPr>
        <p:blipFill>
          <a:blip r:embed="rId7"/>
          <a:stretch>
            <a:fillRect/>
          </a:stretch>
        </p:blipFill>
        <p:spPr>
          <a:xfrm>
            <a:off x="2196612" y="3970845"/>
            <a:ext cx="278331" cy="253591"/>
          </a:xfrm>
          <a:prstGeom prst="rect">
            <a:avLst/>
          </a:prstGeom>
        </p:spPr>
      </p:pic>
      <p:pic>
        <p:nvPicPr>
          <p:cNvPr id="10" name="Picture 9"/>
          <p:cNvPicPr>
            <a:picLocks noChangeAspect="1"/>
          </p:cNvPicPr>
          <p:nvPr/>
        </p:nvPicPr>
        <p:blipFill>
          <a:blip r:embed="rId8"/>
          <a:stretch>
            <a:fillRect/>
          </a:stretch>
        </p:blipFill>
        <p:spPr>
          <a:xfrm>
            <a:off x="2183014" y="3574510"/>
            <a:ext cx="262151" cy="268247"/>
          </a:xfrm>
          <a:prstGeom prst="rect">
            <a:avLst/>
          </a:prstGeom>
        </p:spPr>
      </p:pic>
      <p:pic>
        <p:nvPicPr>
          <p:cNvPr id="14" name="Picture 13"/>
          <p:cNvPicPr>
            <a:picLocks noChangeAspect="1"/>
          </p:cNvPicPr>
          <p:nvPr/>
        </p:nvPicPr>
        <p:blipFill>
          <a:blip r:embed="rId9"/>
          <a:stretch>
            <a:fillRect/>
          </a:stretch>
        </p:blipFill>
        <p:spPr>
          <a:xfrm>
            <a:off x="2204957" y="2641786"/>
            <a:ext cx="276312" cy="311116"/>
          </a:xfrm>
          <a:prstGeom prst="rect">
            <a:avLst/>
          </a:prstGeom>
        </p:spPr>
      </p:pic>
      <p:sp>
        <p:nvSpPr>
          <p:cNvPr id="17" name="TextBox 16">
            <a:extLst>
              <a:ext uri="{FF2B5EF4-FFF2-40B4-BE49-F238E27FC236}">
                <a16:creationId xmlns:a16="http://schemas.microsoft.com/office/drawing/2014/main" id="{BE20F818-169B-934C-A20D-48775B3519F1}"/>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6" name="Picture 15" descr="Logo&#10;&#10;Description automatically generated">
            <a:extLst>
              <a:ext uri="{FF2B5EF4-FFF2-40B4-BE49-F238E27FC236}">
                <a16:creationId xmlns:a16="http://schemas.microsoft.com/office/drawing/2014/main" id="{B4F11526-946F-D942-8632-11633855ACFE}"/>
              </a:ext>
            </a:extLst>
          </p:cNvPr>
          <p:cNvPicPr>
            <a:picLocks noChangeAspect="1"/>
          </p:cNvPicPr>
          <p:nvPr/>
        </p:nvPicPr>
        <p:blipFill rotWithShape="1">
          <a:blip r:embed="rId10"/>
          <a:srcRect l="66461"/>
          <a:stretch/>
        </p:blipFill>
        <p:spPr>
          <a:xfrm>
            <a:off x="2126533" y="5070649"/>
            <a:ext cx="337931" cy="293719"/>
          </a:xfrm>
          <a:prstGeom prst="rect">
            <a:avLst/>
          </a:prstGeom>
        </p:spPr>
      </p:pic>
      <p:graphicFrame>
        <p:nvGraphicFramePr>
          <p:cNvPr id="11" name="Object 10">
            <a:extLst>
              <a:ext uri="{FF2B5EF4-FFF2-40B4-BE49-F238E27FC236}">
                <a16:creationId xmlns:a16="http://schemas.microsoft.com/office/drawing/2014/main" id="{F3DA8B3C-EF5E-0C32-9ED0-8A8101E863AF}"/>
              </a:ext>
            </a:extLst>
          </p:cNvPr>
          <p:cNvGraphicFramePr>
            <a:graphicFrameLocks noChangeAspect="1"/>
          </p:cNvGraphicFramePr>
          <p:nvPr>
            <p:extLst>
              <p:ext uri="{D42A27DB-BD31-4B8C-83A1-F6EECF244321}">
                <p14:modId xmlns:p14="http://schemas.microsoft.com/office/powerpoint/2010/main" val="1918992726"/>
              </p:ext>
            </p:extLst>
          </p:nvPr>
        </p:nvGraphicFramePr>
        <p:xfrm>
          <a:off x="3951288" y="3765550"/>
          <a:ext cx="4991100" cy="2428875"/>
        </p:xfrm>
        <a:graphic>
          <a:graphicData uri="http://schemas.openxmlformats.org/presentationml/2006/ole">
            <mc:AlternateContent xmlns:mc="http://schemas.openxmlformats.org/markup-compatibility/2006">
              <mc:Choice xmlns:v="urn:schemas-microsoft-com:vml" Requires="v">
                <p:oleObj name="Macro-Enabled Worksheet" r:id="rId11" imgW="4990998" imgH="2428942" progId="Excel.SheetMacroEnabled.12">
                  <p:link updateAutomatic="1"/>
                </p:oleObj>
              </mc:Choice>
              <mc:Fallback>
                <p:oleObj name="Macro-Enabled Worksheet" r:id="rId11" imgW="4990998" imgH="2428942" progId="Excel.SheetMacroEnabled.12">
                  <p:link updateAutomatic="1"/>
                  <p:pic>
                    <p:nvPicPr>
                      <p:cNvPr id="11" name="Object 10">
                        <a:extLst>
                          <a:ext uri="{FF2B5EF4-FFF2-40B4-BE49-F238E27FC236}">
                            <a16:creationId xmlns:a16="http://schemas.microsoft.com/office/drawing/2014/main" id="{F3DA8B3C-EF5E-0C32-9ED0-8A8101E863AF}"/>
                          </a:ext>
                        </a:extLst>
                      </p:cNvPr>
                      <p:cNvPicPr/>
                      <p:nvPr/>
                    </p:nvPicPr>
                    <p:blipFill>
                      <a:blip r:embed="rId12"/>
                      <a:stretch>
                        <a:fillRect/>
                      </a:stretch>
                    </p:blipFill>
                    <p:spPr>
                      <a:xfrm>
                        <a:off x="3951288" y="3765550"/>
                        <a:ext cx="4991100" cy="2428875"/>
                      </a:xfrm>
                      <a:prstGeom prst="rect">
                        <a:avLst/>
                      </a:prstGeom>
                    </p:spPr>
                  </p:pic>
                </p:oleObj>
              </mc:Fallback>
            </mc:AlternateContent>
          </a:graphicData>
        </a:graphic>
      </p:graphicFrame>
    </p:spTree>
    <p:extLst>
      <p:ext uri="{BB962C8B-B14F-4D97-AF65-F5344CB8AC3E}">
        <p14:creationId xmlns:p14="http://schemas.microsoft.com/office/powerpoint/2010/main" val="68937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AD1B4172-9460-44DB-1CF8-C10357D43E6E}"/>
              </a:ext>
            </a:extLst>
          </p:cNvPr>
          <p:cNvGraphicFramePr>
            <a:graphicFrameLocks noChangeAspect="1"/>
          </p:cNvGraphicFramePr>
          <p:nvPr>
            <p:extLst>
              <p:ext uri="{D42A27DB-BD31-4B8C-83A1-F6EECF244321}">
                <p14:modId xmlns:p14="http://schemas.microsoft.com/office/powerpoint/2010/main" val="4088327553"/>
              </p:ext>
            </p:extLst>
          </p:nvPr>
        </p:nvGraphicFramePr>
        <p:xfrm>
          <a:off x="103188" y="1670050"/>
          <a:ext cx="3743325" cy="4567238"/>
        </p:xfrm>
        <a:graphic>
          <a:graphicData uri="http://schemas.openxmlformats.org/presentationml/2006/ole">
            <mc:AlternateContent xmlns:mc="http://schemas.openxmlformats.org/markup-compatibility/2006">
              <mc:Choice xmlns:v="urn:schemas-microsoft-com:vml" Requires="v">
                <p:oleObj name="Macro-Enabled Worksheet" r:id="rId3" imgW="3743350" imgH="4567025" progId="Excel.SheetMacroEnabled.12">
                  <p:link updateAutomatic="1"/>
                </p:oleObj>
              </mc:Choice>
              <mc:Fallback>
                <p:oleObj name="Macro-Enabled Worksheet" r:id="rId3" imgW="3743350" imgH="4567025" progId="Excel.SheetMacroEnabled.12">
                  <p:link updateAutomatic="1"/>
                  <p:pic>
                    <p:nvPicPr>
                      <p:cNvPr id="7" name="Object 6">
                        <a:extLst>
                          <a:ext uri="{FF2B5EF4-FFF2-40B4-BE49-F238E27FC236}">
                            <a16:creationId xmlns:a16="http://schemas.microsoft.com/office/drawing/2014/main" id="{AD1B4172-9460-44DB-1CF8-C10357D43E6E}"/>
                          </a:ext>
                        </a:extLst>
                      </p:cNvPr>
                      <p:cNvPicPr/>
                      <p:nvPr/>
                    </p:nvPicPr>
                    <p:blipFill>
                      <a:blip r:embed="rId4"/>
                      <a:stretch>
                        <a:fillRect/>
                      </a:stretch>
                    </p:blipFill>
                    <p:spPr>
                      <a:xfrm>
                        <a:off x="103188" y="1670050"/>
                        <a:ext cx="3743325" cy="4567238"/>
                      </a:xfrm>
                      <a:prstGeom prst="rect">
                        <a:avLst/>
                      </a:prstGeom>
                    </p:spPr>
                  </p:pic>
                </p:oleObj>
              </mc:Fallback>
            </mc:AlternateContent>
          </a:graphicData>
        </a:graphic>
      </p:graphicFrame>
      <p:sp>
        <p:nvSpPr>
          <p:cNvPr id="6" name="Title 5"/>
          <p:cNvSpPr>
            <a:spLocks noGrp="1"/>
          </p:cNvSpPr>
          <p:nvPr>
            <p:ph type="title"/>
          </p:nvPr>
        </p:nvSpPr>
        <p:spPr>
          <a:xfrm>
            <a:off x="914400" y="76200"/>
            <a:ext cx="7543800" cy="1450757"/>
          </a:xfrm>
        </p:spPr>
        <p:txBody>
          <a:bodyPr>
            <a:normAutofit/>
          </a:bodyPr>
          <a:lstStyle/>
          <a:p>
            <a:r>
              <a:rPr lang="en-CA"/>
              <a:t>Total Term Deposit Share Changes</a:t>
            </a:r>
            <a:br>
              <a:rPr lang="en-CA"/>
            </a:br>
            <a:r>
              <a:rPr lang="en-CA"/>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26</a:t>
            </a:fld>
            <a:endParaRPr lang="en-US"/>
          </a:p>
        </p:txBody>
      </p:sp>
      <p:pic>
        <p:nvPicPr>
          <p:cNvPr id="13" name="Picture 12"/>
          <p:cNvPicPr>
            <a:picLocks noChangeAspect="1"/>
          </p:cNvPicPr>
          <p:nvPr/>
        </p:nvPicPr>
        <p:blipFill>
          <a:blip r:embed="rId5"/>
          <a:stretch>
            <a:fillRect/>
          </a:stretch>
        </p:blipFill>
        <p:spPr>
          <a:xfrm>
            <a:off x="2071489" y="3695853"/>
            <a:ext cx="292633" cy="268247"/>
          </a:xfrm>
          <a:prstGeom prst="rect">
            <a:avLst/>
          </a:prstGeom>
        </p:spPr>
      </p:pic>
      <p:pic>
        <p:nvPicPr>
          <p:cNvPr id="16" name="Picture 37" descr="cwb_logo">
            <a:extLst>
              <a:ext uri="{FF2B5EF4-FFF2-40B4-BE49-F238E27FC236}">
                <a16:creationId xmlns:a16="http://schemas.microsoft.com/office/drawing/2014/main" id="{654DF917-4C52-F547-ACD1-B24F181F524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24252" y="4358084"/>
            <a:ext cx="387106" cy="263936"/>
          </a:xfrm>
          <a:prstGeom prst="rect">
            <a:avLst/>
          </a:prstGeom>
          <a:noFill/>
          <a:ln w="9525">
            <a:noFill/>
            <a:miter lim="800000"/>
            <a:headEnd/>
            <a:tailEnd/>
          </a:ln>
        </p:spPr>
      </p:pic>
      <p:pic>
        <p:nvPicPr>
          <p:cNvPr id="17" name="Picture 26" descr="icici logo">
            <a:extLst>
              <a:ext uri="{FF2B5EF4-FFF2-40B4-BE49-F238E27FC236}">
                <a16:creationId xmlns:a16="http://schemas.microsoft.com/office/drawing/2014/main" id="{7F5765BB-FBED-9D40-94A1-091884E97AB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04091" y="4587508"/>
            <a:ext cx="227431" cy="285404"/>
          </a:xfrm>
          <a:prstGeom prst="rect">
            <a:avLst/>
          </a:prstGeom>
          <a:noFill/>
          <a:ln w="9525">
            <a:noFill/>
            <a:miter lim="800000"/>
            <a:headEnd/>
            <a:tailEnd/>
          </a:ln>
        </p:spPr>
      </p:pic>
      <p:sp>
        <p:nvSpPr>
          <p:cNvPr id="18" name="TextBox 17">
            <a:extLst>
              <a:ext uri="{FF2B5EF4-FFF2-40B4-BE49-F238E27FC236}">
                <a16:creationId xmlns:a16="http://schemas.microsoft.com/office/drawing/2014/main" id="{AF4BB681-F46E-9747-8705-85EC3838932F}"/>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2" name="Picture 11">
            <a:extLst>
              <a:ext uri="{FF2B5EF4-FFF2-40B4-BE49-F238E27FC236}">
                <a16:creationId xmlns:a16="http://schemas.microsoft.com/office/drawing/2014/main" id="{F55F8D3D-0706-488B-95BA-07A70EAE1D2B}"/>
              </a:ext>
            </a:extLst>
          </p:cNvPr>
          <p:cNvPicPr>
            <a:picLocks noChangeAspect="1"/>
          </p:cNvPicPr>
          <p:nvPr/>
        </p:nvPicPr>
        <p:blipFill rotWithShape="1">
          <a:blip r:embed="rId8"/>
          <a:srcRect t="-1" r="68534" b="3426"/>
          <a:stretch/>
        </p:blipFill>
        <p:spPr>
          <a:xfrm>
            <a:off x="2071489" y="4096412"/>
            <a:ext cx="253610" cy="257138"/>
          </a:xfrm>
          <a:prstGeom prst="rect">
            <a:avLst/>
          </a:prstGeom>
        </p:spPr>
      </p:pic>
      <p:graphicFrame>
        <p:nvGraphicFramePr>
          <p:cNvPr id="3" name="Object 2">
            <a:extLst>
              <a:ext uri="{FF2B5EF4-FFF2-40B4-BE49-F238E27FC236}">
                <a16:creationId xmlns:a16="http://schemas.microsoft.com/office/drawing/2014/main" id="{55496637-6F41-D66E-4485-327B022DA92C}"/>
              </a:ext>
            </a:extLst>
          </p:cNvPr>
          <p:cNvGraphicFramePr>
            <a:graphicFrameLocks noChangeAspect="1"/>
          </p:cNvGraphicFramePr>
          <p:nvPr>
            <p:extLst>
              <p:ext uri="{D42A27DB-BD31-4B8C-83A1-F6EECF244321}">
                <p14:modId xmlns:p14="http://schemas.microsoft.com/office/powerpoint/2010/main" val="2689872299"/>
              </p:ext>
            </p:extLst>
          </p:nvPr>
        </p:nvGraphicFramePr>
        <p:xfrm>
          <a:off x="3971925" y="4148138"/>
          <a:ext cx="4991100" cy="2028825"/>
        </p:xfrm>
        <a:graphic>
          <a:graphicData uri="http://schemas.openxmlformats.org/presentationml/2006/ole">
            <mc:AlternateContent xmlns:mc="http://schemas.openxmlformats.org/markup-compatibility/2006">
              <mc:Choice xmlns:v="urn:schemas-microsoft-com:vml" Requires="v">
                <p:oleObj name="Macro-Enabled Worksheet" r:id="rId9" imgW="4990998" imgH="2028758" progId="Excel.SheetMacroEnabled.12">
                  <p:link updateAutomatic="1"/>
                </p:oleObj>
              </mc:Choice>
              <mc:Fallback>
                <p:oleObj name="Macro-Enabled Worksheet" r:id="rId9" imgW="4990998" imgH="2028758" progId="Excel.SheetMacroEnabled.12">
                  <p:link updateAutomatic="1"/>
                  <p:pic>
                    <p:nvPicPr>
                      <p:cNvPr id="3" name="Object 2">
                        <a:extLst>
                          <a:ext uri="{FF2B5EF4-FFF2-40B4-BE49-F238E27FC236}">
                            <a16:creationId xmlns:a16="http://schemas.microsoft.com/office/drawing/2014/main" id="{55496637-6F41-D66E-4485-327B022DA92C}"/>
                          </a:ext>
                        </a:extLst>
                      </p:cNvPr>
                      <p:cNvPicPr/>
                      <p:nvPr/>
                    </p:nvPicPr>
                    <p:blipFill>
                      <a:blip r:embed="rId10"/>
                      <a:stretch>
                        <a:fillRect/>
                      </a:stretch>
                    </p:blipFill>
                    <p:spPr>
                      <a:xfrm>
                        <a:off x="3971925" y="4148138"/>
                        <a:ext cx="4991100" cy="2028825"/>
                      </a:xfrm>
                      <a:prstGeom prst="rect">
                        <a:avLst/>
                      </a:prstGeom>
                    </p:spPr>
                  </p:pic>
                </p:oleObj>
              </mc:Fallback>
            </mc:AlternateContent>
          </a:graphicData>
        </a:graphic>
      </p:graphicFrame>
    </p:spTree>
    <p:extLst>
      <p:ext uri="{BB962C8B-B14F-4D97-AF65-F5344CB8AC3E}">
        <p14:creationId xmlns:p14="http://schemas.microsoft.com/office/powerpoint/2010/main" val="379364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450D732-4686-1C84-0CB0-07482337CC40}"/>
              </a:ext>
            </a:extLst>
          </p:cNvPr>
          <p:cNvGraphicFramePr>
            <a:graphicFrameLocks noChangeAspect="1"/>
          </p:cNvGraphicFramePr>
          <p:nvPr>
            <p:extLst>
              <p:ext uri="{D42A27DB-BD31-4B8C-83A1-F6EECF244321}">
                <p14:modId xmlns:p14="http://schemas.microsoft.com/office/powerpoint/2010/main" val="1645724544"/>
              </p:ext>
            </p:extLst>
          </p:nvPr>
        </p:nvGraphicFramePr>
        <p:xfrm>
          <a:off x="105212" y="1709738"/>
          <a:ext cx="3748087" cy="4567237"/>
        </p:xfrm>
        <a:graphic>
          <a:graphicData uri="http://schemas.openxmlformats.org/presentationml/2006/ole">
            <mc:AlternateContent xmlns:mc="http://schemas.openxmlformats.org/markup-compatibility/2006">
              <mc:Choice xmlns:v="urn:schemas-microsoft-com:vml" Requires="v">
                <p:oleObj name="Macro-Enabled Worksheet" r:id="rId3" imgW="3747821" imgH="4567025" progId="Excel.SheetMacroEnabled.12">
                  <p:link updateAutomatic="1"/>
                </p:oleObj>
              </mc:Choice>
              <mc:Fallback>
                <p:oleObj name="Macro-Enabled Worksheet" r:id="rId3" imgW="3747821" imgH="4567025" progId="Excel.SheetMacroEnabled.12">
                  <p:link updateAutomatic="1"/>
                  <p:pic>
                    <p:nvPicPr>
                      <p:cNvPr id="4" name="Object 3">
                        <a:extLst>
                          <a:ext uri="{FF2B5EF4-FFF2-40B4-BE49-F238E27FC236}">
                            <a16:creationId xmlns:a16="http://schemas.microsoft.com/office/drawing/2014/main" id="{3450D732-4686-1C84-0CB0-07482337CC40}"/>
                          </a:ext>
                        </a:extLst>
                      </p:cNvPr>
                      <p:cNvPicPr/>
                      <p:nvPr/>
                    </p:nvPicPr>
                    <p:blipFill>
                      <a:blip r:embed="rId4"/>
                      <a:stretch>
                        <a:fillRect/>
                      </a:stretch>
                    </p:blipFill>
                    <p:spPr>
                      <a:xfrm>
                        <a:off x="105212" y="1709738"/>
                        <a:ext cx="3748087" cy="4567237"/>
                      </a:xfrm>
                      <a:prstGeom prst="rect">
                        <a:avLst/>
                      </a:prstGeom>
                    </p:spPr>
                  </p:pic>
                </p:oleObj>
              </mc:Fallback>
            </mc:AlternateContent>
          </a:graphicData>
        </a:graphic>
      </p:graphicFrame>
      <p:sp>
        <p:nvSpPr>
          <p:cNvPr id="6" name="Title 5"/>
          <p:cNvSpPr>
            <a:spLocks noGrp="1"/>
          </p:cNvSpPr>
          <p:nvPr>
            <p:ph type="title"/>
          </p:nvPr>
        </p:nvSpPr>
        <p:spPr>
          <a:xfrm>
            <a:off x="850107" y="76200"/>
            <a:ext cx="7543800" cy="1450757"/>
          </a:xfrm>
        </p:spPr>
        <p:txBody>
          <a:bodyPr/>
          <a:lstStyle/>
          <a:p>
            <a:r>
              <a:rPr lang="en-CA"/>
              <a:t>Term Deposit Share Changes</a:t>
            </a:r>
            <a:br>
              <a:rPr lang="en-CA"/>
            </a:br>
            <a:r>
              <a:rPr lang="en-CA"/>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27</a:t>
            </a:fld>
            <a:endParaRPr lang="en-US"/>
          </a:p>
        </p:txBody>
      </p:sp>
      <p:pic>
        <p:nvPicPr>
          <p:cNvPr id="25" name="Picture 24">
            <a:extLst>
              <a:ext uri="{FF2B5EF4-FFF2-40B4-BE49-F238E27FC236}">
                <a16:creationId xmlns:a16="http://schemas.microsoft.com/office/drawing/2014/main" id="{E0D6080B-4054-B948-A1A0-73015B1D72AA}"/>
              </a:ext>
            </a:extLst>
          </p:cNvPr>
          <p:cNvPicPr>
            <a:picLocks noChangeAspect="1"/>
          </p:cNvPicPr>
          <p:nvPr/>
        </p:nvPicPr>
        <p:blipFill>
          <a:blip r:embed="rId5"/>
          <a:stretch>
            <a:fillRect/>
          </a:stretch>
        </p:blipFill>
        <p:spPr>
          <a:xfrm>
            <a:off x="2203552" y="3809355"/>
            <a:ext cx="226274" cy="232480"/>
          </a:xfrm>
          <a:prstGeom prst="rect">
            <a:avLst/>
          </a:prstGeom>
        </p:spPr>
      </p:pic>
      <p:pic>
        <p:nvPicPr>
          <p:cNvPr id="27" name="Picture 26">
            <a:extLst>
              <a:ext uri="{FF2B5EF4-FFF2-40B4-BE49-F238E27FC236}">
                <a16:creationId xmlns:a16="http://schemas.microsoft.com/office/drawing/2014/main" id="{A7A25FEA-711F-2A48-81C1-8D3B5C7B5D15}"/>
              </a:ext>
            </a:extLst>
          </p:cNvPr>
          <p:cNvPicPr>
            <a:picLocks noChangeAspect="1"/>
          </p:cNvPicPr>
          <p:nvPr/>
        </p:nvPicPr>
        <p:blipFill>
          <a:blip r:embed="rId6"/>
          <a:stretch>
            <a:fillRect/>
          </a:stretch>
        </p:blipFill>
        <p:spPr>
          <a:xfrm>
            <a:off x="2156792" y="2995409"/>
            <a:ext cx="762066" cy="188992"/>
          </a:xfrm>
          <a:prstGeom prst="rect">
            <a:avLst/>
          </a:prstGeom>
        </p:spPr>
      </p:pic>
      <p:pic>
        <p:nvPicPr>
          <p:cNvPr id="28" name="Picture 51" descr="Canadian Tire Logo">
            <a:extLst>
              <a:ext uri="{FF2B5EF4-FFF2-40B4-BE49-F238E27FC236}">
                <a16:creationId xmlns:a16="http://schemas.microsoft.com/office/drawing/2014/main" id="{CAA70ADC-0828-3541-B849-DAE2FE50BCB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47729" y="3414206"/>
            <a:ext cx="362037" cy="281584"/>
          </a:xfrm>
          <a:prstGeom prst="rect">
            <a:avLst/>
          </a:prstGeom>
          <a:noFill/>
          <a:ln w="9525">
            <a:noFill/>
            <a:miter lim="800000"/>
            <a:headEnd/>
            <a:tailEnd/>
          </a:ln>
        </p:spPr>
      </p:pic>
      <p:sp>
        <p:nvSpPr>
          <p:cNvPr id="29" name="TextBox 28">
            <a:extLst>
              <a:ext uri="{FF2B5EF4-FFF2-40B4-BE49-F238E27FC236}">
                <a16:creationId xmlns:a16="http://schemas.microsoft.com/office/drawing/2014/main" id="{72DA94F9-CBEE-2342-BDFC-66015DF5E24B}"/>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3" name="Picture 12" descr="Shape&#10;&#10;Description automatically generated with medium confidence">
            <a:extLst>
              <a:ext uri="{FF2B5EF4-FFF2-40B4-BE49-F238E27FC236}">
                <a16:creationId xmlns:a16="http://schemas.microsoft.com/office/drawing/2014/main" id="{A68C55CE-200B-6342-9A28-4985ED310974}"/>
              </a:ext>
            </a:extLst>
          </p:cNvPr>
          <p:cNvPicPr>
            <a:picLocks noChangeAspect="1"/>
          </p:cNvPicPr>
          <p:nvPr/>
        </p:nvPicPr>
        <p:blipFill rotWithShape="1">
          <a:blip r:embed="rId8"/>
          <a:srcRect r="64069"/>
          <a:stretch/>
        </p:blipFill>
        <p:spPr>
          <a:xfrm>
            <a:off x="2200531" y="4570795"/>
            <a:ext cx="295137" cy="245926"/>
          </a:xfrm>
          <a:prstGeom prst="rect">
            <a:avLst/>
          </a:prstGeom>
        </p:spPr>
      </p:pic>
      <p:pic>
        <p:nvPicPr>
          <p:cNvPr id="15" name="Picture 14">
            <a:extLst>
              <a:ext uri="{FF2B5EF4-FFF2-40B4-BE49-F238E27FC236}">
                <a16:creationId xmlns:a16="http://schemas.microsoft.com/office/drawing/2014/main" id="{8E77028F-0DDB-4167-A877-7F4A8C04C4D0}"/>
              </a:ext>
            </a:extLst>
          </p:cNvPr>
          <p:cNvPicPr>
            <a:picLocks noChangeAspect="1"/>
          </p:cNvPicPr>
          <p:nvPr/>
        </p:nvPicPr>
        <p:blipFill rotWithShape="1">
          <a:blip r:embed="rId9"/>
          <a:srcRect t="-1" r="68534" b="3426"/>
          <a:stretch/>
        </p:blipFill>
        <p:spPr>
          <a:xfrm>
            <a:off x="2219666" y="5076551"/>
            <a:ext cx="253610" cy="257138"/>
          </a:xfrm>
          <a:prstGeom prst="rect">
            <a:avLst/>
          </a:prstGeom>
        </p:spPr>
      </p:pic>
      <p:pic>
        <p:nvPicPr>
          <p:cNvPr id="16" name="Picture 15">
            <a:extLst>
              <a:ext uri="{FF2B5EF4-FFF2-40B4-BE49-F238E27FC236}">
                <a16:creationId xmlns:a16="http://schemas.microsoft.com/office/drawing/2014/main" id="{CAA5485B-95ED-4A63-AC30-86291763593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514" t="9145" r="35436" b="36597"/>
          <a:stretch/>
        </p:blipFill>
        <p:spPr>
          <a:xfrm>
            <a:off x="2159786" y="4137637"/>
            <a:ext cx="337921" cy="337356"/>
          </a:xfrm>
          <a:prstGeom prst="rect">
            <a:avLst/>
          </a:prstGeom>
        </p:spPr>
      </p:pic>
      <p:graphicFrame>
        <p:nvGraphicFramePr>
          <p:cNvPr id="7" name="Object 6">
            <a:extLst>
              <a:ext uri="{FF2B5EF4-FFF2-40B4-BE49-F238E27FC236}">
                <a16:creationId xmlns:a16="http://schemas.microsoft.com/office/drawing/2014/main" id="{621D0362-54D7-91A9-5FE2-E94F614B541B}"/>
              </a:ext>
            </a:extLst>
          </p:cNvPr>
          <p:cNvGraphicFramePr>
            <a:graphicFrameLocks noChangeAspect="1"/>
          </p:cNvGraphicFramePr>
          <p:nvPr>
            <p:extLst>
              <p:ext uri="{D42A27DB-BD31-4B8C-83A1-F6EECF244321}">
                <p14:modId xmlns:p14="http://schemas.microsoft.com/office/powerpoint/2010/main" val="413621520"/>
              </p:ext>
            </p:extLst>
          </p:nvPr>
        </p:nvGraphicFramePr>
        <p:xfrm>
          <a:off x="4005263" y="3786188"/>
          <a:ext cx="4991100" cy="2405062"/>
        </p:xfrm>
        <a:graphic>
          <a:graphicData uri="http://schemas.openxmlformats.org/presentationml/2006/ole">
            <mc:AlternateContent xmlns:mc="http://schemas.openxmlformats.org/markup-compatibility/2006">
              <mc:Choice xmlns:v="urn:schemas-microsoft-com:vml" Requires="v">
                <p:oleObj name="Macro-Enabled Worksheet" r:id="rId11" imgW="4990998" imgH="2405141" progId="Excel.SheetMacroEnabled.12">
                  <p:link updateAutomatic="1"/>
                </p:oleObj>
              </mc:Choice>
              <mc:Fallback>
                <p:oleObj name="Macro-Enabled Worksheet" r:id="rId11" imgW="4990998" imgH="2405141" progId="Excel.SheetMacroEnabled.12">
                  <p:link updateAutomatic="1"/>
                  <p:pic>
                    <p:nvPicPr>
                      <p:cNvPr id="7" name="Object 6">
                        <a:extLst>
                          <a:ext uri="{FF2B5EF4-FFF2-40B4-BE49-F238E27FC236}">
                            <a16:creationId xmlns:a16="http://schemas.microsoft.com/office/drawing/2014/main" id="{621D0362-54D7-91A9-5FE2-E94F614B541B}"/>
                          </a:ext>
                        </a:extLst>
                      </p:cNvPr>
                      <p:cNvPicPr/>
                      <p:nvPr/>
                    </p:nvPicPr>
                    <p:blipFill>
                      <a:blip r:embed="rId12"/>
                      <a:stretch>
                        <a:fillRect/>
                      </a:stretch>
                    </p:blipFill>
                    <p:spPr>
                      <a:xfrm>
                        <a:off x="4005263" y="3786188"/>
                        <a:ext cx="4991100" cy="2405062"/>
                      </a:xfrm>
                      <a:prstGeom prst="rect">
                        <a:avLst/>
                      </a:prstGeom>
                    </p:spPr>
                  </p:pic>
                </p:oleObj>
              </mc:Fallback>
            </mc:AlternateContent>
          </a:graphicData>
        </a:graphic>
      </p:graphicFrame>
    </p:spTree>
    <p:extLst>
      <p:ext uri="{BB962C8B-B14F-4D97-AF65-F5344CB8AC3E}">
        <p14:creationId xmlns:p14="http://schemas.microsoft.com/office/powerpoint/2010/main" val="109501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4EEC904-845B-8ACC-8FFC-301CCD9009BF}"/>
              </a:ext>
            </a:extLst>
          </p:cNvPr>
          <p:cNvGraphicFramePr>
            <a:graphicFrameLocks noChangeAspect="1"/>
          </p:cNvGraphicFramePr>
          <p:nvPr>
            <p:extLst>
              <p:ext uri="{D42A27DB-BD31-4B8C-83A1-F6EECF244321}">
                <p14:modId xmlns:p14="http://schemas.microsoft.com/office/powerpoint/2010/main" val="1801605024"/>
              </p:ext>
            </p:extLst>
          </p:nvPr>
        </p:nvGraphicFramePr>
        <p:xfrm>
          <a:off x="200025" y="1674813"/>
          <a:ext cx="3590925" cy="4567237"/>
        </p:xfrm>
        <a:graphic>
          <a:graphicData uri="http://schemas.openxmlformats.org/presentationml/2006/ole">
            <mc:AlternateContent xmlns:mc="http://schemas.openxmlformats.org/markup-compatibility/2006">
              <mc:Choice xmlns:v="urn:schemas-microsoft-com:vml" Requires="v">
                <p:oleObj name="Macro-Enabled Worksheet" r:id="rId3" imgW="3590950" imgH="4567025" progId="Excel.SheetMacroEnabled.12">
                  <p:link updateAutomatic="1"/>
                </p:oleObj>
              </mc:Choice>
              <mc:Fallback>
                <p:oleObj name="Macro-Enabled Worksheet" r:id="rId3" imgW="3590950" imgH="4567025" progId="Excel.SheetMacroEnabled.12">
                  <p:link updateAutomatic="1"/>
                  <p:pic>
                    <p:nvPicPr>
                      <p:cNvPr id="7" name="Object 6">
                        <a:extLst>
                          <a:ext uri="{FF2B5EF4-FFF2-40B4-BE49-F238E27FC236}">
                            <a16:creationId xmlns:a16="http://schemas.microsoft.com/office/drawing/2014/main" id="{54EEC904-845B-8ACC-8FFC-301CCD9009BF}"/>
                          </a:ext>
                        </a:extLst>
                      </p:cNvPr>
                      <p:cNvPicPr/>
                      <p:nvPr/>
                    </p:nvPicPr>
                    <p:blipFill>
                      <a:blip r:embed="rId4"/>
                      <a:stretch>
                        <a:fillRect/>
                      </a:stretch>
                    </p:blipFill>
                    <p:spPr>
                      <a:xfrm>
                        <a:off x="200025" y="1674813"/>
                        <a:ext cx="3590925" cy="4567237"/>
                      </a:xfrm>
                      <a:prstGeom prst="rect">
                        <a:avLst/>
                      </a:prstGeom>
                    </p:spPr>
                  </p:pic>
                </p:oleObj>
              </mc:Fallback>
            </mc:AlternateContent>
          </a:graphicData>
        </a:graphic>
      </p:graphicFrame>
      <p:sp>
        <p:nvSpPr>
          <p:cNvPr id="6" name="Title 5"/>
          <p:cNvSpPr>
            <a:spLocks noGrp="1"/>
          </p:cNvSpPr>
          <p:nvPr>
            <p:ph type="title"/>
          </p:nvPr>
        </p:nvSpPr>
        <p:spPr>
          <a:xfrm>
            <a:off x="850107" y="76200"/>
            <a:ext cx="7543800" cy="1450757"/>
          </a:xfrm>
        </p:spPr>
        <p:txBody>
          <a:bodyPr/>
          <a:lstStyle/>
          <a:p>
            <a:r>
              <a:rPr lang="en-CA"/>
              <a:t>Term Deposit Share Changes</a:t>
            </a:r>
            <a:br>
              <a:rPr lang="en-CA"/>
            </a:br>
            <a:r>
              <a:rPr lang="en-CA"/>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28</a:t>
            </a:fld>
            <a:endParaRPr lang="en-US"/>
          </a:p>
        </p:txBody>
      </p:sp>
      <p:sp>
        <p:nvSpPr>
          <p:cNvPr id="30" name="TextBox 29">
            <a:extLst>
              <a:ext uri="{FF2B5EF4-FFF2-40B4-BE49-F238E27FC236}">
                <a16:creationId xmlns:a16="http://schemas.microsoft.com/office/drawing/2014/main" id="{D02BC397-A7A4-CD4C-A541-611FB90426F9}"/>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4" name="Object 3">
            <a:extLst>
              <a:ext uri="{FF2B5EF4-FFF2-40B4-BE49-F238E27FC236}">
                <a16:creationId xmlns:a16="http://schemas.microsoft.com/office/drawing/2014/main" id="{6136941E-3314-C3D5-DC84-A1C0F21FBCF6}"/>
              </a:ext>
            </a:extLst>
          </p:cNvPr>
          <p:cNvGraphicFramePr>
            <a:graphicFrameLocks noChangeAspect="1"/>
          </p:cNvGraphicFramePr>
          <p:nvPr>
            <p:extLst>
              <p:ext uri="{D42A27DB-BD31-4B8C-83A1-F6EECF244321}">
                <p14:modId xmlns:p14="http://schemas.microsoft.com/office/powerpoint/2010/main" val="2227767207"/>
              </p:ext>
            </p:extLst>
          </p:nvPr>
        </p:nvGraphicFramePr>
        <p:xfrm>
          <a:off x="3963988" y="3470275"/>
          <a:ext cx="4991100" cy="2747963"/>
        </p:xfrm>
        <a:graphic>
          <a:graphicData uri="http://schemas.openxmlformats.org/presentationml/2006/ole">
            <mc:AlternateContent xmlns:mc="http://schemas.openxmlformats.org/markup-compatibility/2006">
              <mc:Choice xmlns:v="urn:schemas-microsoft-com:vml" Requires="v">
                <p:oleObj name="Macro-Enabled Worksheet" r:id="rId5" imgW="4990998" imgH="2748041" progId="Excel.SheetMacroEnabled.12">
                  <p:link updateAutomatic="1"/>
                </p:oleObj>
              </mc:Choice>
              <mc:Fallback>
                <p:oleObj name="Macro-Enabled Worksheet" r:id="rId5" imgW="4990998" imgH="2748041" progId="Excel.SheetMacroEnabled.12">
                  <p:link updateAutomatic="1"/>
                  <p:pic>
                    <p:nvPicPr>
                      <p:cNvPr id="4" name="Object 3">
                        <a:extLst>
                          <a:ext uri="{FF2B5EF4-FFF2-40B4-BE49-F238E27FC236}">
                            <a16:creationId xmlns:a16="http://schemas.microsoft.com/office/drawing/2014/main" id="{6136941E-3314-C3D5-DC84-A1C0F21FBCF6}"/>
                          </a:ext>
                        </a:extLst>
                      </p:cNvPr>
                      <p:cNvPicPr/>
                      <p:nvPr/>
                    </p:nvPicPr>
                    <p:blipFill>
                      <a:blip r:embed="rId6"/>
                      <a:stretch>
                        <a:fillRect/>
                      </a:stretch>
                    </p:blipFill>
                    <p:spPr>
                      <a:xfrm>
                        <a:off x="3963988" y="3470275"/>
                        <a:ext cx="4991100" cy="2747963"/>
                      </a:xfrm>
                      <a:prstGeom prst="rect">
                        <a:avLst/>
                      </a:prstGeom>
                    </p:spPr>
                  </p:pic>
                </p:oleObj>
              </mc:Fallback>
            </mc:AlternateContent>
          </a:graphicData>
        </a:graphic>
      </p:graphicFrame>
    </p:spTree>
    <p:extLst>
      <p:ext uri="{BB962C8B-B14F-4D97-AF65-F5344CB8AC3E}">
        <p14:creationId xmlns:p14="http://schemas.microsoft.com/office/powerpoint/2010/main" val="404295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152400"/>
            <a:ext cx="8229600" cy="1600200"/>
          </a:xfrm>
        </p:spPr>
        <p:txBody>
          <a:bodyPr/>
          <a:lstStyle/>
          <a:p>
            <a:r>
              <a:rPr lang="en-US"/>
              <a:t>Mortgage Market</a:t>
            </a:r>
            <a:endParaRPr lang="en-CA"/>
          </a:p>
        </p:txBody>
      </p:sp>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29</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5B4A53-0839-2746-85BC-4CAE1FEE860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3" name="Rectangle 12">
            <a:extLst>
              <a:ext uri="{FF2B5EF4-FFF2-40B4-BE49-F238E27FC236}">
                <a16:creationId xmlns:a16="http://schemas.microsoft.com/office/drawing/2014/main" id="{323617DA-F69E-3941-ABCA-3DDDEB23AA74}"/>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69ABFF31-B8E3-7163-0ABB-942856204C2F}"/>
              </a:ext>
            </a:extLst>
          </p:cNvPr>
          <p:cNvGraphicFramePr>
            <a:graphicFrameLocks noChangeAspect="1"/>
          </p:cNvGraphicFramePr>
          <p:nvPr>
            <p:extLst>
              <p:ext uri="{D42A27DB-BD31-4B8C-83A1-F6EECF244321}">
                <p14:modId xmlns:p14="http://schemas.microsoft.com/office/powerpoint/2010/main" val="332984036"/>
              </p:ext>
            </p:extLst>
          </p:nvPr>
        </p:nvGraphicFramePr>
        <p:xfrm>
          <a:off x="255588" y="2144713"/>
          <a:ext cx="3657600" cy="3462337"/>
        </p:xfrm>
        <a:graphic>
          <a:graphicData uri="http://schemas.openxmlformats.org/presentationml/2006/ole">
            <mc:AlternateContent xmlns:mc="http://schemas.openxmlformats.org/markup-compatibility/2006">
              <mc:Choice xmlns:v="urn:schemas-microsoft-com:vml" Requires="v">
                <p:oleObj name="Macro-Enabled Worksheet" r:id="rId3" imgW="3657600" imgH="3462080" progId="Excel.SheetMacroEnabled.12">
                  <p:link updateAutomatic="1"/>
                </p:oleObj>
              </mc:Choice>
              <mc:Fallback>
                <p:oleObj name="Macro-Enabled Worksheet" r:id="rId3" imgW="3657600" imgH="3462080" progId="Excel.SheetMacroEnabled.12">
                  <p:link updateAutomatic="1"/>
                  <p:pic>
                    <p:nvPicPr>
                      <p:cNvPr id="3" name="Object 2">
                        <a:extLst>
                          <a:ext uri="{FF2B5EF4-FFF2-40B4-BE49-F238E27FC236}">
                            <a16:creationId xmlns:a16="http://schemas.microsoft.com/office/drawing/2014/main" id="{69ABFF31-B8E3-7163-0ABB-942856204C2F}"/>
                          </a:ext>
                        </a:extLst>
                      </p:cNvPr>
                      <p:cNvPicPr/>
                      <p:nvPr/>
                    </p:nvPicPr>
                    <p:blipFill>
                      <a:blip r:embed="rId4"/>
                      <a:stretch>
                        <a:fillRect/>
                      </a:stretch>
                    </p:blipFill>
                    <p:spPr>
                      <a:xfrm>
                        <a:off x="255588" y="2144713"/>
                        <a:ext cx="3657600" cy="34623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FE102BD-74B5-51E3-82E3-CA6204E7D0B0}"/>
              </a:ext>
            </a:extLst>
          </p:cNvPr>
          <p:cNvGraphicFramePr>
            <a:graphicFrameLocks noChangeAspect="1"/>
          </p:cNvGraphicFramePr>
          <p:nvPr>
            <p:extLst>
              <p:ext uri="{D42A27DB-BD31-4B8C-83A1-F6EECF244321}">
                <p14:modId xmlns:p14="http://schemas.microsoft.com/office/powerpoint/2010/main" val="4168502342"/>
              </p:ext>
            </p:extLst>
          </p:nvPr>
        </p:nvGraphicFramePr>
        <p:xfrm>
          <a:off x="4152900" y="3286125"/>
          <a:ext cx="4495800" cy="1566863"/>
        </p:xfrm>
        <a:graphic>
          <a:graphicData uri="http://schemas.openxmlformats.org/presentationml/2006/ole">
            <mc:AlternateContent xmlns:mc="http://schemas.openxmlformats.org/markup-compatibility/2006">
              <mc:Choice xmlns:v="urn:schemas-microsoft-com:vml" Requires="v">
                <p:oleObj name="Macro-Enabled Worksheet" r:id="rId5" imgW="4496003" imgH="1566851" progId="Excel.SheetMacroEnabled.12">
                  <p:link updateAutomatic="1"/>
                </p:oleObj>
              </mc:Choice>
              <mc:Fallback>
                <p:oleObj name="Macro-Enabled Worksheet" r:id="rId5" imgW="4496003" imgH="1566851" progId="Excel.SheetMacroEnabled.12">
                  <p:link updateAutomatic="1"/>
                  <p:pic>
                    <p:nvPicPr>
                      <p:cNvPr id="4" name="Object 3">
                        <a:extLst>
                          <a:ext uri="{FF2B5EF4-FFF2-40B4-BE49-F238E27FC236}">
                            <a16:creationId xmlns:a16="http://schemas.microsoft.com/office/drawing/2014/main" id="{6FE102BD-74B5-51E3-82E3-CA6204E7D0B0}"/>
                          </a:ext>
                        </a:extLst>
                      </p:cNvPr>
                      <p:cNvPicPr/>
                      <p:nvPr/>
                    </p:nvPicPr>
                    <p:blipFill>
                      <a:blip r:embed="rId6"/>
                      <a:stretch>
                        <a:fillRect/>
                      </a:stretch>
                    </p:blipFill>
                    <p:spPr>
                      <a:xfrm>
                        <a:off x="4152900" y="3286125"/>
                        <a:ext cx="4495800" cy="1566863"/>
                      </a:xfrm>
                      <a:prstGeom prst="rect">
                        <a:avLst/>
                      </a:prstGeom>
                    </p:spPr>
                  </p:pic>
                </p:oleObj>
              </mc:Fallback>
            </mc:AlternateContent>
          </a:graphicData>
        </a:graphic>
      </p:graphicFrame>
    </p:spTree>
    <p:extLst>
      <p:ext uri="{BB962C8B-B14F-4D97-AF65-F5344CB8AC3E}">
        <p14:creationId xmlns:p14="http://schemas.microsoft.com/office/powerpoint/2010/main" val="114059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8E22-894D-8A4A-AF72-53D946BBC526}"/>
              </a:ext>
            </a:extLst>
          </p:cNvPr>
          <p:cNvSpPr>
            <a:spLocks noGrp="1"/>
          </p:cNvSpPr>
          <p:nvPr>
            <p:ph type="title"/>
          </p:nvPr>
        </p:nvSpPr>
        <p:spPr/>
        <p:txBody>
          <a:bodyPr/>
          <a:lstStyle/>
          <a:p>
            <a:r>
              <a:rPr lang="en-US"/>
              <a:t>National Forecast</a:t>
            </a:r>
          </a:p>
        </p:txBody>
      </p:sp>
      <p:sp>
        <p:nvSpPr>
          <p:cNvPr id="3" name="Date Placeholder 2">
            <a:extLst>
              <a:ext uri="{FF2B5EF4-FFF2-40B4-BE49-F238E27FC236}">
                <a16:creationId xmlns:a16="http://schemas.microsoft.com/office/drawing/2014/main" id="{4AC02252-0EFC-C944-9EEB-5ED60BA544F5}"/>
              </a:ext>
            </a:extLst>
          </p:cNvPr>
          <p:cNvSpPr>
            <a:spLocks noGrp="1"/>
          </p:cNvSpPr>
          <p:nvPr>
            <p:ph type="dt" sz="half" idx="10"/>
          </p:nvPr>
        </p:nvSpPr>
        <p:spPr/>
        <p:txBody>
          <a:bodyPr/>
          <a:lstStyle/>
          <a:p>
            <a:fld id="{02B28685-4D0C-42D5-8013-B5904CD1FCBC}" type="datetime1">
              <a:rPr lang="en-US" smtClean="0"/>
              <a:pPr/>
              <a:t>1/22/25</a:t>
            </a:fld>
            <a:endParaRPr lang="en-US"/>
          </a:p>
        </p:txBody>
      </p:sp>
      <p:sp>
        <p:nvSpPr>
          <p:cNvPr id="4" name="Slide Number Placeholder 3">
            <a:extLst>
              <a:ext uri="{FF2B5EF4-FFF2-40B4-BE49-F238E27FC236}">
                <a16:creationId xmlns:a16="http://schemas.microsoft.com/office/drawing/2014/main" id="{A50CACA4-0153-1A46-BD21-658D05BF866D}"/>
              </a:ext>
            </a:extLst>
          </p:cNvPr>
          <p:cNvSpPr>
            <a:spLocks noGrp="1"/>
          </p:cNvSpPr>
          <p:nvPr>
            <p:ph type="sldNum" sz="quarter" idx="12"/>
          </p:nvPr>
        </p:nvSpPr>
        <p:spPr/>
        <p:txBody>
          <a:bodyPr/>
          <a:lstStyle/>
          <a:p>
            <a:pPr>
              <a:defRPr/>
            </a:pPr>
            <a:fld id="{F9A00566-B6A6-4141-820A-B5CA5AFCD220}" type="slidenum">
              <a:rPr lang="en-US" smtClean="0"/>
              <a:pPr>
                <a:defRPr/>
              </a:pPr>
              <a:t>3</a:t>
            </a:fld>
            <a:endParaRPr lang="en-US"/>
          </a:p>
        </p:txBody>
      </p:sp>
      <p:graphicFrame>
        <p:nvGraphicFramePr>
          <p:cNvPr id="6" name="Object 5">
            <a:extLst>
              <a:ext uri="{FF2B5EF4-FFF2-40B4-BE49-F238E27FC236}">
                <a16:creationId xmlns:a16="http://schemas.microsoft.com/office/drawing/2014/main" id="{552D3C88-58B2-348D-8A04-02AF236566E5}"/>
              </a:ext>
            </a:extLst>
          </p:cNvPr>
          <p:cNvGraphicFramePr>
            <a:graphicFrameLocks noChangeAspect="1"/>
          </p:cNvGraphicFramePr>
          <p:nvPr>
            <p:extLst>
              <p:ext uri="{D42A27DB-BD31-4B8C-83A1-F6EECF244321}">
                <p14:modId xmlns:p14="http://schemas.microsoft.com/office/powerpoint/2010/main" val="2043228653"/>
              </p:ext>
            </p:extLst>
          </p:nvPr>
        </p:nvGraphicFramePr>
        <p:xfrm>
          <a:off x="1060450" y="1711325"/>
          <a:ext cx="7024688" cy="3433763"/>
        </p:xfrm>
        <a:graphic>
          <a:graphicData uri="http://schemas.openxmlformats.org/presentationml/2006/ole">
            <mc:AlternateContent xmlns:mc="http://schemas.openxmlformats.org/markup-compatibility/2006">
              <mc:Choice xmlns:v="urn:schemas-microsoft-com:vml" Requires="v">
                <p:oleObj name="Macro-Enabled Worksheet" r:id="rId2" imgW="7024624" imgH="3433841" progId="Excel.SheetMacroEnabled.12">
                  <p:link updateAutomatic="1"/>
                </p:oleObj>
              </mc:Choice>
              <mc:Fallback>
                <p:oleObj name="Macro-Enabled Worksheet" r:id="rId2" imgW="7024624" imgH="3433841" progId="Excel.SheetMacroEnabled.12">
                  <p:link updateAutomatic="1"/>
                  <p:pic>
                    <p:nvPicPr>
                      <p:cNvPr id="6" name="Object 5">
                        <a:extLst>
                          <a:ext uri="{FF2B5EF4-FFF2-40B4-BE49-F238E27FC236}">
                            <a16:creationId xmlns:a16="http://schemas.microsoft.com/office/drawing/2014/main" id="{552D3C88-58B2-348D-8A04-02AF236566E5}"/>
                          </a:ext>
                        </a:extLst>
                      </p:cNvPr>
                      <p:cNvPicPr/>
                      <p:nvPr/>
                    </p:nvPicPr>
                    <p:blipFill>
                      <a:blip r:embed="rId3"/>
                      <a:stretch>
                        <a:fillRect/>
                      </a:stretch>
                    </p:blipFill>
                    <p:spPr>
                      <a:xfrm>
                        <a:off x="1060450" y="1711325"/>
                        <a:ext cx="7024688" cy="3433763"/>
                      </a:xfrm>
                      <a:prstGeom prst="rect">
                        <a:avLst/>
                      </a:prstGeom>
                    </p:spPr>
                  </p:pic>
                </p:oleObj>
              </mc:Fallback>
            </mc:AlternateContent>
          </a:graphicData>
        </a:graphic>
      </p:graphicFrame>
    </p:spTree>
    <p:extLst>
      <p:ext uri="{BB962C8B-B14F-4D97-AF65-F5344CB8AC3E}">
        <p14:creationId xmlns:p14="http://schemas.microsoft.com/office/powerpoint/2010/main" val="300041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rmAutofit/>
          </a:bodyPr>
          <a:lstStyle/>
          <a:p>
            <a:r>
              <a:rPr lang="en-US" sz="2400"/>
              <a:t>Mortgage Pricing – 5 Year Closed</a:t>
            </a:r>
          </a:p>
        </p:txBody>
      </p:sp>
      <p:sp>
        <p:nvSpPr>
          <p:cNvPr id="4" name="Slide Number Placeholder 3"/>
          <p:cNvSpPr>
            <a:spLocks noGrp="1"/>
          </p:cNvSpPr>
          <p:nvPr>
            <p:ph type="sldNum" sz="quarter" idx="12"/>
          </p:nvPr>
        </p:nvSpPr>
        <p:spPr/>
        <p:txBody>
          <a:bodyPr/>
          <a:lstStyle/>
          <a:p>
            <a:pPr>
              <a:defRPr/>
            </a:pPr>
            <a:fld id="{F9A00566-B6A6-4141-820A-B5CA5AFCD220}" type="slidenum">
              <a:rPr lang="en-US" smtClean="0"/>
              <a:pPr>
                <a:defRPr/>
              </a:pPr>
              <a:t>30</a:t>
            </a:fld>
            <a:endParaRPr lang="en-US"/>
          </a:p>
        </p:txBody>
      </p:sp>
      <p:sp>
        <p:nvSpPr>
          <p:cNvPr id="8" name="TextBox 7">
            <a:extLst>
              <a:ext uri="{FF2B5EF4-FFF2-40B4-BE49-F238E27FC236}">
                <a16:creationId xmlns:a16="http://schemas.microsoft.com/office/drawing/2014/main" id="{7917BD73-67E7-A145-A5AF-7BEB2B3500F4}"/>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33D0AF42-7C38-594F-9663-D2610858584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800-000001B00000}"/>
              </a:ext>
            </a:extLst>
          </p:cNvPr>
          <p:cNvPicPr>
            <a:picLocks noChangeAspect="1"/>
          </p:cNvPicPr>
          <p:nvPr/>
        </p:nvPicPr>
        <p:blipFill>
          <a:blip r:embed="rId3"/>
          <a:stretch>
            <a:fillRect/>
          </a:stretch>
        </p:blipFill>
        <p:spPr>
          <a:xfrm>
            <a:off x="24326850" y="3875088"/>
            <a:ext cx="1549400" cy="381000"/>
          </a:xfrm>
          <a:prstGeom prst="rect">
            <a:avLst/>
          </a:prstGeom>
        </p:spPr>
      </p:pic>
      <p:sp>
        <p:nvSpPr>
          <p:cNvPr id="11" name="AutoShape 2">
            <a:extLst>
              <a:ext uri="{FF2B5EF4-FFF2-40B4-BE49-F238E27FC236}">
                <a16:creationId xmlns:a16="http://schemas.microsoft.com/office/drawing/2014/main" id="{F04A90B3-715A-0540-BF6C-059F0C3DA536}"/>
              </a:ext>
            </a:extLst>
          </p:cNvPr>
          <p:cNvSpPr>
            <a:spLocks noChangeAspect="1" noChangeArrowheads="1"/>
          </p:cNvSpPr>
          <p:nvPr/>
        </p:nvSpPr>
        <p:spPr bwMode="auto">
          <a:xfrm>
            <a:off x="2965450" y="2770188"/>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800-000001B00000}"/>
              </a:ext>
            </a:extLst>
          </p:cNvPr>
          <p:cNvPicPr>
            <a:picLocks noChangeAspect="1"/>
          </p:cNvPicPr>
          <p:nvPr/>
        </p:nvPicPr>
        <p:blipFill>
          <a:blip r:embed="rId4"/>
          <a:stretch>
            <a:fillRect/>
          </a:stretch>
        </p:blipFill>
        <p:spPr>
          <a:xfrm>
            <a:off x="24326850" y="3751263"/>
            <a:ext cx="1549400" cy="381000"/>
          </a:xfrm>
          <a:prstGeom prst="rect">
            <a:avLst/>
          </a:prstGeom>
        </p:spPr>
      </p:pic>
      <p:sp>
        <p:nvSpPr>
          <p:cNvPr id="13" name="AutoShape 2">
            <a:extLst>
              <a:ext uri="{FF2B5EF4-FFF2-40B4-BE49-F238E27FC236}">
                <a16:creationId xmlns:a16="http://schemas.microsoft.com/office/drawing/2014/main" id="{5D8B97DE-675A-B84B-9A91-8E6F0BFA2505}"/>
              </a:ext>
            </a:extLst>
          </p:cNvPr>
          <p:cNvSpPr>
            <a:spLocks noChangeAspect="1" noChangeArrowheads="1"/>
          </p:cNvSpPr>
          <p:nvPr/>
        </p:nvSpPr>
        <p:spPr bwMode="auto">
          <a:xfrm>
            <a:off x="2965450" y="2646363"/>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A00-000001B00000}"/>
              </a:ext>
            </a:extLst>
          </p:cNvPr>
          <p:cNvPicPr>
            <a:picLocks noChangeAspect="1"/>
          </p:cNvPicPr>
          <p:nvPr/>
        </p:nvPicPr>
        <p:blipFill>
          <a:blip r:embed="rId5"/>
          <a:stretch>
            <a:fillRect/>
          </a:stretch>
        </p:blipFill>
        <p:spPr>
          <a:xfrm>
            <a:off x="24809450" y="3989388"/>
            <a:ext cx="1549400" cy="381000"/>
          </a:xfrm>
          <a:prstGeom prst="rect">
            <a:avLst/>
          </a:prstGeom>
        </p:spPr>
      </p:pic>
      <p:sp>
        <p:nvSpPr>
          <p:cNvPr id="15" name="AutoShape 2">
            <a:extLst>
              <a:ext uri="{FF2B5EF4-FFF2-40B4-BE49-F238E27FC236}">
                <a16:creationId xmlns:a16="http://schemas.microsoft.com/office/drawing/2014/main" id="{2D1F220A-CB53-525C-675A-07C4FDDC8BA9}"/>
              </a:ext>
            </a:extLst>
          </p:cNvPr>
          <p:cNvSpPr>
            <a:spLocks noChangeAspect="1" noChangeArrowheads="1"/>
          </p:cNvSpPr>
          <p:nvPr/>
        </p:nvSpPr>
        <p:spPr bwMode="auto">
          <a:xfrm>
            <a:off x="3448050" y="2884488"/>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A00-000001B00000}"/>
              </a:ext>
            </a:extLst>
          </p:cNvPr>
          <p:cNvPicPr>
            <a:picLocks noChangeAspect="1"/>
          </p:cNvPicPr>
          <p:nvPr/>
        </p:nvPicPr>
        <p:blipFill>
          <a:blip r:embed="rId6"/>
          <a:stretch>
            <a:fillRect/>
          </a:stretch>
        </p:blipFill>
        <p:spPr>
          <a:xfrm>
            <a:off x="24809450" y="3989388"/>
            <a:ext cx="1549400" cy="381000"/>
          </a:xfrm>
          <a:prstGeom prst="rect">
            <a:avLst/>
          </a:prstGeom>
        </p:spPr>
      </p:pic>
      <p:sp>
        <p:nvSpPr>
          <p:cNvPr id="17" name="AutoShape 2">
            <a:extLst>
              <a:ext uri="{FF2B5EF4-FFF2-40B4-BE49-F238E27FC236}">
                <a16:creationId xmlns:a16="http://schemas.microsoft.com/office/drawing/2014/main" id="{3A806737-754D-6614-465E-C3288BED8F3C}"/>
              </a:ext>
            </a:extLst>
          </p:cNvPr>
          <p:cNvSpPr>
            <a:spLocks noChangeAspect="1" noChangeArrowheads="1"/>
          </p:cNvSpPr>
          <p:nvPr/>
        </p:nvSpPr>
        <p:spPr bwMode="auto">
          <a:xfrm>
            <a:off x="3448050" y="2884488"/>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A00-000001B00000}"/>
              </a:ext>
            </a:extLst>
          </p:cNvPr>
          <p:cNvPicPr>
            <a:picLocks noChangeAspect="1"/>
          </p:cNvPicPr>
          <p:nvPr/>
        </p:nvPicPr>
        <p:blipFill>
          <a:blip r:embed="rId5"/>
          <a:stretch>
            <a:fillRect/>
          </a:stretch>
        </p:blipFill>
        <p:spPr>
          <a:xfrm>
            <a:off x="24809450" y="3989388"/>
            <a:ext cx="1549400" cy="381000"/>
          </a:xfrm>
          <a:prstGeom prst="rect">
            <a:avLst/>
          </a:prstGeom>
        </p:spPr>
      </p:pic>
      <p:sp>
        <p:nvSpPr>
          <p:cNvPr id="19" name="AutoShape 2">
            <a:extLst>
              <a:ext uri="{FF2B5EF4-FFF2-40B4-BE49-F238E27FC236}">
                <a16:creationId xmlns:a16="http://schemas.microsoft.com/office/drawing/2014/main" id="{A90D1EE1-9709-3002-4739-4618F1BB9166}"/>
              </a:ext>
            </a:extLst>
          </p:cNvPr>
          <p:cNvSpPr>
            <a:spLocks noChangeAspect="1" noChangeArrowheads="1"/>
          </p:cNvSpPr>
          <p:nvPr/>
        </p:nvSpPr>
        <p:spPr bwMode="auto">
          <a:xfrm>
            <a:off x="3448050" y="2884488"/>
            <a:ext cx="15494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Object 2">
            <a:extLst>
              <a:ext uri="{FF2B5EF4-FFF2-40B4-BE49-F238E27FC236}">
                <a16:creationId xmlns:a16="http://schemas.microsoft.com/office/drawing/2014/main" id="{5F57EC6D-F642-4E75-C3D7-F2A389CCA9C6}"/>
              </a:ext>
            </a:extLst>
          </p:cNvPr>
          <p:cNvGraphicFramePr>
            <a:graphicFrameLocks noChangeAspect="1"/>
          </p:cNvGraphicFramePr>
          <p:nvPr>
            <p:extLst>
              <p:ext uri="{D42A27DB-BD31-4B8C-83A1-F6EECF244321}">
                <p14:modId xmlns:p14="http://schemas.microsoft.com/office/powerpoint/2010/main" val="3752697070"/>
              </p:ext>
            </p:extLst>
          </p:nvPr>
        </p:nvGraphicFramePr>
        <p:xfrm>
          <a:off x="1206500" y="2036763"/>
          <a:ext cx="2266950" cy="2814637"/>
        </p:xfrm>
        <a:graphic>
          <a:graphicData uri="http://schemas.openxmlformats.org/presentationml/2006/ole">
            <mc:AlternateContent xmlns:mc="http://schemas.openxmlformats.org/markup-compatibility/2006">
              <mc:Choice xmlns:v="urn:schemas-microsoft-com:vml" Requires="v">
                <p:oleObj name="Macro-Enabled Worksheet" r:id="rId7" imgW="2266899" imgH="2814604" progId="Excel.SheetMacroEnabled.12">
                  <p:link updateAutomatic="1"/>
                </p:oleObj>
              </mc:Choice>
              <mc:Fallback>
                <p:oleObj name="Macro-Enabled Worksheet" r:id="rId7" imgW="2266899" imgH="2814604" progId="Excel.SheetMacroEnabled.12">
                  <p:link updateAutomatic="1"/>
                  <p:pic>
                    <p:nvPicPr>
                      <p:cNvPr id="3" name="Object 2">
                        <a:extLst>
                          <a:ext uri="{FF2B5EF4-FFF2-40B4-BE49-F238E27FC236}">
                            <a16:creationId xmlns:a16="http://schemas.microsoft.com/office/drawing/2014/main" id="{5F57EC6D-F642-4E75-C3D7-F2A389CCA9C6}"/>
                          </a:ext>
                        </a:extLst>
                      </p:cNvPr>
                      <p:cNvPicPr/>
                      <p:nvPr/>
                    </p:nvPicPr>
                    <p:blipFill>
                      <a:blip r:embed="rId8"/>
                      <a:stretch>
                        <a:fillRect/>
                      </a:stretch>
                    </p:blipFill>
                    <p:spPr>
                      <a:xfrm>
                        <a:off x="1206500" y="2036763"/>
                        <a:ext cx="2266950" cy="28146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6DDB588-8A8F-AEDD-5AD3-764F919E5EF9}"/>
              </a:ext>
            </a:extLst>
          </p:cNvPr>
          <p:cNvGraphicFramePr>
            <a:graphicFrameLocks noChangeAspect="1"/>
          </p:cNvGraphicFramePr>
          <p:nvPr>
            <p:extLst>
              <p:ext uri="{D42A27DB-BD31-4B8C-83A1-F6EECF244321}">
                <p14:modId xmlns:p14="http://schemas.microsoft.com/office/powerpoint/2010/main" val="3185046908"/>
              </p:ext>
            </p:extLst>
          </p:nvPr>
        </p:nvGraphicFramePr>
        <p:xfrm>
          <a:off x="3548063" y="2058988"/>
          <a:ext cx="2171700" cy="1862137"/>
        </p:xfrm>
        <a:graphic>
          <a:graphicData uri="http://schemas.openxmlformats.org/presentationml/2006/ole">
            <mc:AlternateContent xmlns:mc="http://schemas.openxmlformats.org/markup-compatibility/2006">
              <mc:Choice xmlns:v="urn:schemas-microsoft-com:vml" Requires="v">
                <p:oleObj name="Macro-Enabled Worksheet" r:id="rId9" imgW="2171802" imgH="1862149" progId="Excel.SheetMacroEnabled.12">
                  <p:link updateAutomatic="1"/>
                </p:oleObj>
              </mc:Choice>
              <mc:Fallback>
                <p:oleObj name="Macro-Enabled Worksheet" r:id="rId9" imgW="2171802" imgH="1862149" progId="Excel.SheetMacroEnabled.12">
                  <p:link updateAutomatic="1"/>
                  <p:pic>
                    <p:nvPicPr>
                      <p:cNvPr id="6" name="Object 5">
                        <a:extLst>
                          <a:ext uri="{FF2B5EF4-FFF2-40B4-BE49-F238E27FC236}">
                            <a16:creationId xmlns:a16="http://schemas.microsoft.com/office/drawing/2014/main" id="{E6DDB588-8A8F-AEDD-5AD3-764F919E5EF9}"/>
                          </a:ext>
                        </a:extLst>
                      </p:cNvPr>
                      <p:cNvPicPr/>
                      <p:nvPr/>
                    </p:nvPicPr>
                    <p:blipFill>
                      <a:blip r:embed="rId10"/>
                      <a:stretch>
                        <a:fillRect/>
                      </a:stretch>
                    </p:blipFill>
                    <p:spPr>
                      <a:xfrm>
                        <a:off x="3548063" y="2058988"/>
                        <a:ext cx="2171700" cy="1862137"/>
                      </a:xfrm>
                      <a:prstGeom prst="rect">
                        <a:avLst/>
                      </a:prstGeom>
                    </p:spPr>
                  </p:pic>
                </p:oleObj>
              </mc:Fallback>
            </mc:AlternateContent>
          </a:graphicData>
        </a:graphic>
      </p:graphicFrame>
    </p:spTree>
    <p:extLst>
      <p:ext uri="{BB962C8B-B14F-4D97-AF65-F5344CB8AC3E}">
        <p14:creationId xmlns:p14="http://schemas.microsoft.com/office/powerpoint/2010/main" val="142364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9E91-BC37-F6EC-B9A9-45CE09B3585C}"/>
              </a:ext>
            </a:extLst>
          </p:cNvPr>
          <p:cNvSpPr>
            <a:spLocks noGrp="1"/>
          </p:cNvSpPr>
          <p:nvPr>
            <p:ph type="title"/>
          </p:nvPr>
        </p:nvSpPr>
        <p:spPr/>
        <p:txBody>
          <a:bodyPr/>
          <a:lstStyle/>
          <a:p>
            <a:r>
              <a:rPr lang="en-US" dirty="0"/>
              <a:t>Mortgage Advances </a:t>
            </a:r>
          </a:p>
        </p:txBody>
      </p:sp>
      <p:sp>
        <p:nvSpPr>
          <p:cNvPr id="4" name="Slide Number Placeholder 3">
            <a:extLst>
              <a:ext uri="{FF2B5EF4-FFF2-40B4-BE49-F238E27FC236}">
                <a16:creationId xmlns:a16="http://schemas.microsoft.com/office/drawing/2014/main" id="{7A8B1659-315F-AC45-859C-97E6A0EDF6A9}"/>
              </a:ext>
            </a:extLst>
          </p:cNvPr>
          <p:cNvSpPr>
            <a:spLocks noGrp="1"/>
          </p:cNvSpPr>
          <p:nvPr>
            <p:ph type="sldNum" sz="quarter" idx="12"/>
          </p:nvPr>
        </p:nvSpPr>
        <p:spPr/>
        <p:txBody>
          <a:bodyPr/>
          <a:lstStyle/>
          <a:p>
            <a:pPr>
              <a:defRPr/>
            </a:pPr>
            <a:fld id="{26AC1CB0-86DE-438A-B358-040B7861E3ED}" type="slidenum">
              <a:rPr lang="en-US" smtClean="0"/>
              <a:pPr>
                <a:defRPr/>
              </a:pPr>
              <a:t>31</a:t>
            </a:fld>
            <a:endParaRPr lang="en-US"/>
          </a:p>
        </p:txBody>
      </p:sp>
      <p:sp>
        <p:nvSpPr>
          <p:cNvPr id="7" name="TextBox 6">
            <a:extLst>
              <a:ext uri="{FF2B5EF4-FFF2-40B4-BE49-F238E27FC236}">
                <a16:creationId xmlns:a16="http://schemas.microsoft.com/office/drawing/2014/main" id="{D772F91D-F864-80CA-347E-2AAA1E094AD3}"/>
              </a:ext>
            </a:extLst>
          </p:cNvPr>
          <p:cNvSpPr txBox="1"/>
          <p:nvPr/>
        </p:nvSpPr>
        <p:spPr>
          <a:xfrm>
            <a:off x="5495827" y="2151529"/>
            <a:ext cx="3056502" cy="1384995"/>
          </a:xfrm>
          <a:prstGeom prst="rect">
            <a:avLst/>
          </a:prstGeom>
          <a:noFill/>
        </p:spPr>
        <p:txBody>
          <a:bodyPr wrap="square" rtlCol="0">
            <a:spAutoFit/>
          </a:bodyPr>
          <a:lstStyle/>
          <a:p>
            <a:r>
              <a:rPr lang="en-US" dirty="0"/>
              <a:t>Observations:</a:t>
            </a:r>
          </a:p>
          <a:p>
            <a:pPr marL="171450" indent="-171450">
              <a:buFont typeface="Arial" panose="020B0604020202020204" pitchFamily="34" charset="0"/>
              <a:buChar char="•"/>
            </a:pPr>
            <a:r>
              <a:rPr lang="en-US" b="0" dirty="0"/>
              <a:t>Mortgage advances declined 21.1% in 2022 and a further 16% in 2023.  Advances in October 2024 were </a:t>
            </a:r>
            <a:r>
              <a:rPr lang="en-US" dirty="0"/>
              <a:t>50.7</a:t>
            </a:r>
            <a:r>
              <a:rPr lang="en-US" b="0" dirty="0"/>
              <a:t>% higher than 2023 suggesting lower rates are once again driving growth</a:t>
            </a:r>
          </a:p>
        </p:txBody>
      </p:sp>
      <p:graphicFrame>
        <p:nvGraphicFramePr>
          <p:cNvPr id="3" name="Object 2">
            <a:extLst>
              <a:ext uri="{FF2B5EF4-FFF2-40B4-BE49-F238E27FC236}">
                <a16:creationId xmlns:a16="http://schemas.microsoft.com/office/drawing/2014/main" id="{7284C83C-FED5-E44D-8FFE-C34119157207}"/>
              </a:ext>
            </a:extLst>
          </p:cNvPr>
          <p:cNvGraphicFramePr>
            <a:graphicFrameLocks noChangeAspect="1"/>
          </p:cNvGraphicFramePr>
          <p:nvPr>
            <p:extLst>
              <p:ext uri="{D42A27DB-BD31-4B8C-83A1-F6EECF244321}">
                <p14:modId xmlns:p14="http://schemas.microsoft.com/office/powerpoint/2010/main" val="77001694"/>
              </p:ext>
            </p:extLst>
          </p:nvPr>
        </p:nvGraphicFramePr>
        <p:xfrm>
          <a:off x="688975" y="2190750"/>
          <a:ext cx="4019550" cy="2633663"/>
        </p:xfrm>
        <a:graphic>
          <a:graphicData uri="http://schemas.openxmlformats.org/presentationml/2006/ole">
            <mc:AlternateContent xmlns:mc="http://schemas.openxmlformats.org/markup-compatibility/2006">
              <mc:Choice xmlns:v="urn:schemas-microsoft-com:vml" Requires="v">
                <p:oleObj name="Macro-Enabled Worksheet" r:id="rId2" imgW="4019296" imgH="2633472" progId="Excel.SheetMacroEnabled.12">
                  <p:link updateAutomatic="1"/>
                </p:oleObj>
              </mc:Choice>
              <mc:Fallback>
                <p:oleObj name="Macro-Enabled Worksheet" r:id="rId2" imgW="4019296" imgH="2633472" progId="Excel.SheetMacroEnabled.12">
                  <p:link updateAutomatic="1"/>
                  <p:pic>
                    <p:nvPicPr>
                      <p:cNvPr id="3" name="Object 2">
                        <a:extLst>
                          <a:ext uri="{FF2B5EF4-FFF2-40B4-BE49-F238E27FC236}">
                            <a16:creationId xmlns:a16="http://schemas.microsoft.com/office/drawing/2014/main" id="{7284C83C-FED5-E44D-8FFE-C34119157207}"/>
                          </a:ext>
                        </a:extLst>
                      </p:cNvPr>
                      <p:cNvPicPr/>
                      <p:nvPr/>
                    </p:nvPicPr>
                    <p:blipFill>
                      <a:blip r:embed="rId3"/>
                      <a:stretch>
                        <a:fillRect/>
                      </a:stretch>
                    </p:blipFill>
                    <p:spPr>
                      <a:xfrm>
                        <a:off x="688975" y="2190750"/>
                        <a:ext cx="4019550" cy="2633663"/>
                      </a:xfrm>
                      <a:prstGeom prst="rect">
                        <a:avLst/>
                      </a:prstGeom>
                    </p:spPr>
                  </p:pic>
                </p:oleObj>
              </mc:Fallback>
            </mc:AlternateContent>
          </a:graphicData>
        </a:graphic>
      </p:graphicFrame>
    </p:spTree>
    <p:extLst>
      <p:ext uri="{BB962C8B-B14F-4D97-AF65-F5344CB8AC3E}">
        <p14:creationId xmlns:p14="http://schemas.microsoft.com/office/powerpoint/2010/main" val="247414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3" name="Rectangle 2"/>
          <p:cNvSpPr>
            <a:spLocks noGrp="1" noChangeArrowheads="1"/>
          </p:cNvSpPr>
          <p:nvPr>
            <p:ph type="title"/>
          </p:nvPr>
        </p:nvSpPr>
        <p:spPr>
          <a:xfrm>
            <a:off x="457200" y="9761"/>
            <a:ext cx="8229600" cy="1600200"/>
          </a:xfrm>
        </p:spPr>
        <p:txBody>
          <a:bodyPr/>
          <a:lstStyle/>
          <a:p>
            <a:pPr eaLnBrk="1" hangingPunct="1"/>
            <a:r>
              <a:rPr lang="en-US"/>
              <a:t>Mortgages Share Change Summary</a:t>
            </a:r>
          </a:p>
        </p:txBody>
      </p:sp>
      <p:sp>
        <p:nvSpPr>
          <p:cNvPr id="808962" name="Slide Number Placeholder 4"/>
          <p:cNvSpPr>
            <a:spLocks noGrp="1"/>
          </p:cNvSpPr>
          <p:nvPr>
            <p:ph type="sldNum" sz="quarter" idx="12"/>
          </p:nvPr>
        </p:nvSpPr>
        <p:spPr>
          <a:noFill/>
          <a:ln>
            <a:miter lim="800000"/>
            <a:headEnd/>
            <a:tailEnd/>
          </a:ln>
        </p:spPr>
        <p:txBody>
          <a:bodyPr/>
          <a:lstStyle/>
          <a:p>
            <a:fld id="{17E41949-4793-4591-94D6-173D067D72EF}" type="slidenum">
              <a:rPr lang="en-US" smtClean="0"/>
              <a:pPr/>
              <a:t>32</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828B71-E687-FD49-8170-15C0DD6B60D7}"/>
              </a:ext>
            </a:extLst>
          </p:cNvPr>
          <p:cNvSpPr txBox="1"/>
          <p:nvPr/>
        </p:nvSpPr>
        <p:spPr>
          <a:xfrm>
            <a:off x="5943600" y="600045"/>
            <a:ext cx="3124200" cy="400110"/>
          </a:xfrm>
          <a:prstGeom prst="rect">
            <a:avLst/>
          </a:prstGeom>
          <a:noFill/>
        </p:spPr>
        <p:txBody>
          <a:bodyPr wrap="square" rtlCol="0">
            <a:spAutoFit/>
          </a:bodyPr>
          <a:lstStyle/>
          <a:p>
            <a:r>
              <a:rPr lang="en-US" sz="1000">
                <a:solidFill>
                  <a:srgbClr val="7F7F7F"/>
                </a:solidFill>
              </a:rPr>
              <a:t>Sorted in order of 12 month % change in share.</a:t>
            </a:r>
          </a:p>
        </p:txBody>
      </p:sp>
      <p:sp>
        <p:nvSpPr>
          <p:cNvPr id="9" name="TextBox 8">
            <a:extLst>
              <a:ext uri="{FF2B5EF4-FFF2-40B4-BE49-F238E27FC236}">
                <a16:creationId xmlns:a16="http://schemas.microsoft.com/office/drawing/2014/main" id="{C5D1C93E-8FB9-EB4B-8EB8-DF8B021AD8D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9DA256AC-3277-6041-887D-89E91E51A9B4}"/>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C409F8D3-87DB-E55B-A01C-5BD9D7E65E89}"/>
              </a:ext>
            </a:extLst>
          </p:cNvPr>
          <p:cNvGraphicFramePr>
            <a:graphicFrameLocks noChangeAspect="1"/>
          </p:cNvGraphicFramePr>
          <p:nvPr>
            <p:extLst>
              <p:ext uri="{D42A27DB-BD31-4B8C-83A1-F6EECF244321}">
                <p14:modId xmlns:p14="http://schemas.microsoft.com/office/powerpoint/2010/main" val="3881786718"/>
              </p:ext>
            </p:extLst>
          </p:nvPr>
        </p:nvGraphicFramePr>
        <p:xfrm>
          <a:off x="300975" y="1807813"/>
          <a:ext cx="4265613" cy="2649537"/>
        </p:xfrm>
        <a:graphic>
          <a:graphicData uri="http://schemas.openxmlformats.org/presentationml/2006/ole">
            <mc:AlternateContent xmlns:mc="http://schemas.openxmlformats.org/markup-compatibility/2006">
              <mc:Choice xmlns:v="urn:schemas-microsoft-com:vml" Requires="v">
                <p:oleObj name="Macro-Enabled Worksheet" r:id="rId3" imgW="4990998" imgH="3100219" progId="Excel.SheetMacroEnabled.12">
                  <p:link updateAutomatic="1"/>
                </p:oleObj>
              </mc:Choice>
              <mc:Fallback>
                <p:oleObj name="Macro-Enabled Worksheet" r:id="rId3" imgW="4990998" imgH="3100219" progId="Excel.SheetMacroEnabled.12">
                  <p:link updateAutomatic="1"/>
                  <p:pic>
                    <p:nvPicPr>
                      <p:cNvPr id="2" name="Object 1">
                        <a:extLst>
                          <a:ext uri="{FF2B5EF4-FFF2-40B4-BE49-F238E27FC236}">
                            <a16:creationId xmlns:a16="http://schemas.microsoft.com/office/drawing/2014/main" id="{C409F8D3-87DB-E55B-A01C-5BD9D7E65E89}"/>
                          </a:ext>
                        </a:extLst>
                      </p:cNvPr>
                      <p:cNvPicPr/>
                      <p:nvPr/>
                    </p:nvPicPr>
                    <p:blipFill>
                      <a:blip r:embed="rId4"/>
                      <a:stretch>
                        <a:fillRect/>
                      </a:stretch>
                    </p:blipFill>
                    <p:spPr>
                      <a:xfrm>
                        <a:off x="300975" y="1807813"/>
                        <a:ext cx="4265613" cy="26495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BF6D6A3-A640-4091-A43B-0895A1B627B7}"/>
              </a:ext>
            </a:extLst>
          </p:cNvPr>
          <p:cNvGraphicFramePr>
            <a:graphicFrameLocks noChangeAspect="1"/>
          </p:cNvGraphicFramePr>
          <p:nvPr>
            <p:extLst>
              <p:ext uri="{D42A27DB-BD31-4B8C-83A1-F6EECF244321}">
                <p14:modId xmlns:p14="http://schemas.microsoft.com/office/powerpoint/2010/main" val="3016417224"/>
              </p:ext>
            </p:extLst>
          </p:nvPr>
        </p:nvGraphicFramePr>
        <p:xfrm>
          <a:off x="4662488" y="1812925"/>
          <a:ext cx="4264025" cy="2982913"/>
        </p:xfrm>
        <a:graphic>
          <a:graphicData uri="http://schemas.openxmlformats.org/presentationml/2006/ole">
            <mc:AlternateContent xmlns:mc="http://schemas.openxmlformats.org/markup-compatibility/2006">
              <mc:Choice xmlns:v="urn:schemas-microsoft-com:vml" Requires="v">
                <p:oleObj name="Macro-Enabled Worksheet" r:id="rId5" imgW="4990998" imgH="3490722" progId="Excel.SheetMacroEnabled.12">
                  <p:link updateAutomatic="1"/>
                </p:oleObj>
              </mc:Choice>
              <mc:Fallback>
                <p:oleObj name="Macro-Enabled Worksheet" r:id="rId5" imgW="4990998" imgH="3490722" progId="Excel.SheetMacroEnabled.12">
                  <p:link updateAutomatic="1"/>
                  <p:pic>
                    <p:nvPicPr>
                      <p:cNvPr id="3" name="Object 2">
                        <a:extLst>
                          <a:ext uri="{FF2B5EF4-FFF2-40B4-BE49-F238E27FC236}">
                            <a16:creationId xmlns:a16="http://schemas.microsoft.com/office/drawing/2014/main" id="{9BF6D6A3-A640-4091-A43B-0895A1B627B7}"/>
                          </a:ext>
                        </a:extLst>
                      </p:cNvPr>
                      <p:cNvPicPr/>
                      <p:nvPr/>
                    </p:nvPicPr>
                    <p:blipFill>
                      <a:blip r:embed="rId6"/>
                      <a:stretch>
                        <a:fillRect/>
                      </a:stretch>
                    </p:blipFill>
                    <p:spPr>
                      <a:xfrm>
                        <a:off x="4662488" y="1812925"/>
                        <a:ext cx="4264025" cy="2982913"/>
                      </a:xfrm>
                      <a:prstGeom prst="rect">
                        <a:avLst/>
                      </a:prstGeom>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F11883F3-5267-E565-73CE-C08CBC2C6B47}"/>
              </a:ext>
            </a:extLst>
          </p:cNvPr>
          <p:cNvGraphicFramePr>
            <a:graphicFrameLocks noChangeAspect="1"/>
          </p:cNvGraphicFramePr>
          <p:nvPr>
            <p:extLst>
              <p:ext uri="{D42A27DB-BD31-4B8C-83A1-F6EECF244321}">
                <p14:modId xmlns:p14="http://schemas.microsoft.com/office/powerpoint/2010/main" val="3698926816"/>
              </p:ext>
            </p:extLst>
          </p:nvPr>
        </p:nvGraphicFramePr>
        <p:xfrm>
          <a:off x="157163" y="1687513"/>
          <a:ext cx="3752850" cy="4562475"/>
        </p:xfrm>
        <a:graphic>
          <a:graphicData uri="http://schemas.openxmlformats.org/presentationml/2006/ole">
            <mc:AlternateContent xmlns:mc="http://schemas.openxmlformats.org/markup-compatibility/2006">
              <mc:Choice xmlns:v="urn:schemas-microsoft-com:vml" Requires="v">
                <p:oleObj name="Macro-Enabled Worksheet" r:id="rId3" imgW="3752698" imgH="4562184" progId="Excel.SheetMacroEnabled.12">
                  <p:link updateAutomatic="1"/>
                </p:oleObj>
              </mc:Choice>
              <mc:Fallback>
                <p:oleObj name="Macro-Enabled Worksheet" r:id="rId3" imgW="3752698" imgH="4562184" progId="Excel.SheetMacroEnabled.12">
                  <p:link updateAutomatic="1"/>
                  <p:pic>
                    <p:nvPicPr>
                      <p:cNvPr id="3" name="Object 2">
                        <a:extLst>
                          <a:ext uri="{FF2B5EF4-FFF2-40B4-BE49-F238E27FC236}">
                            <a16:creationId xmlns:a16="http://schemas.microsoft.com/office/drawing/2014/main" id="{F11883F3-5267-E565-73CE-C08CBC2C6B47}"/>
                          </a:ext>
                        </a:extLst>
                      </p:cNvPr>
                      <p:cNvPicPr/>
                      <p:nvPr/>
                    </p:nvPicPr>
                    <p:blipFill>
                      <a:blip r:embed="rId4"/>
                      <a:stretch>
                        <a:fillRect/>
                      </a:stretch>
                    </p:blipFill>
                    <p:spPr>
                      <a:xfrm>
                        <a:off x="157163" y="1687513"/>
                        <a:ext cx="3752850" cy="4562475"/>
                      </a:xfrm>
                      <a:prstGeom prst="rect">
                        <a:avLst/>
                      </a:prstGeom>
                    </p:spPr>
                  </p:pic>
                </p:oleObj>
              </mc:Fallback>
            </mc:AlternateContent>
          </a:graphicData>
        </a:graphic>
      </p:graphicFrame>
      <p:sp>
        <p:nvSpPr>
          <p:cNvPr id="6" name="Title 5"/>
          <p:cNvSpPr>
            <a:spLocks noGrp="1"/>
          </p:cNvSpPr>
          <p:nvPr>
            <p:ph type="title"/>
          </p:nvPr>
        </p:nvSpPr>
        <p:spPr>
          <a:xfrm>
            <a:off x="847328" y="381000"/>
            <a:ext cx="8001000" cy="1216025"/>
          </a:xfrm>
        </p:spPr>
        <p:txBody>
          <a:bodyPr>
            <a:normAutofit/>
          </a:bodyPr>
          <a:lstStyle/>
          <a:p>
            <a:r>
              <a:rPr lang="en-US"/>
              <a:t>Mortgage Share Changes</a:t>
            </a:r>
            <a:br>
              <a:rPr lang="en-US"/>
            </a:br>
            <a:r>
              <a:rPr lang="en-US"/>
              <a:t>Large Full-Service Banks</a:t>
            </a:r>
            <a:endParaRPr lang="en-CA"/>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33</a:t>
            </a:fld>
            <a:endParaRPr lang="en-US"/>
          </a:p>
        </p:txBody>
      </p:sp>
      <p:pic>
        <p:nvPicPr>
          <p:cNvPr id="4" name="Picture 3"/>
          <p:cNvPicPr>
            <a:picLocks noChangeAspect="1"/>
          </p:cNvPicPr>
          <p:nvPr/>
        </p:nvPicPr>
        <p:blipFill>
          <a:blip r:embed="rId5"/>
          <a:stretch>
            <a:fillRect/>
          </a:stretch>
        </p:blipFill>
        <p:spPr>
          <a:xfrm>
            <a:off x="2117424" y="4512379"/>
            <a:ext cx="274951" cy="281498"/>
          </a:xfrm>
          <a:prstGeom prst="rect">
            <a:avLst/>
          </a:prstGeom>
        </p:spPr>
      </p:pic>
      <p:pic>
        <p:nvPicPr>
          <p:cNvPr id="7" name="Picture 6"/>
          <p:cNvPicPr>
            <a:picLocks noChangeAspect="1"/>
          </p:cNvPicPr>
          <p:nvPr/>
        </p:nvPicPr>
        <p:blipFill>
          <a:blip r:embed="rId6"/>
          <a:stretch>
            <a:fillRect/>
          </a:stretch>
        </p:blipFill>
        <p:spPr>
          <a:xfrm>
            <a:off x="2117424" y="4123810"/>
            <a:ext cx="353599" cy="323116"/>
          </a:xfrm>
          <a:prstGeom prst="rect">
            <a:avLst/>
          </a:prstGeom>
        </p:spPr>
      </p:pic>
      <p:pic>
        <p:nvPicPr>
          <p:cNvPr id="9" name="Picture 8"/>
          <p:cNvPicPr>
            <a:picLocks noChangeAspect="1"/>
          </p:cNvPicPr>
          <p:nvPr/>
        </p:nvPicPr>
        <p:blipFill>
          <a:blip r:embed="rId7"/>
          <a:stretch>
            <a:fillRect/>
          </a:stretch>
        </p:blipFill>
        <p:spPr>
          <a:xfrm>
            <a:off x="2157051" y="3797548"/>
            <a:ext cx="274344" cy="249958"/>
          </a:xfrm>
          <a:prstGeom prst="rect">
            <a:avLst/>
          </a:prstGeom>
        </p:spPr>
      </p:pic>
      <p:pic>
        <p:nvPicPr>
          <p:cNvPr id="10" name="Picture 9"/>
          <p:cNvPicPr>
            <a:picLocks noChangeAspect="1"/>
          </p:cNvPicPr>
          <p:nvPr/>
        </p:nvPicPr>
        <p:blipFill>
          <a:blip r:embed="rId8"/>
          <a:stretch>
            <a:fillRect/>
          </a:stretch>
        </p:blipFill>
        <p:spPr>
          <a:xfrm>
            <a:off x="2108221" y="4870181"/>
            <a:ext cx="262151" cy="268247"/>
          </a:xfrm>
          <a:prstGeom prst="rect">
            <a:avLst/>
          </a:prstGeom>
        </p:spPr>
      </p:pic>
      <p:pic>
        <p:nvPicPr>
          <p:cNvPr id="14" name="Picture 13"/>
          <p:cNvPicPr>
            <a:picLocks noChangeAspect="1"/>
          </p:cNvPicPr>
          <p:nvPr/>
        </p:nvPicPr>
        <p:blipFill>
          <a:blip r:embed="rId9"/>
          <a:stretch>
            <a:fillRect/>
          </a:stretch>
        </p:blipFill>
        <p:spPr>
          <a:xfrm>
            <a:off x="2137167" y="2874048"/>
            <a:ext cx="233205" cy="299354"/>
          </a:xfrm>
          <a:prstGeom prst="rect">
            <a:avLst/>
          </a:prstGeom>
        </p:spPr>
      </p:pic>
      <p:sp>
        <p:nvSpPr>
          <p:cNvPr id="17" name="TextBox 16">
            <a:extLst>
              <a:ext uri="{FF2B5EF4-FFF2-40B4-BE49-F238E27FC236}">
                <a16:creationId xmlns:a16="http://schemas.microsoft.com/office/drawing/2014/main" id="{2A80830A-9294-F041-AE8A-9E52B60829C1}"/>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6" name="Picture 15" descr="Logo&#10;&#10;Description automatically generated">
            <a:extLst>
              <a:ext uri="{FF2B5EF4-FFF2-40B4-BE49-F238E27FC236}">
                <a16:creationId xmlns:a16="http://schemas.microsoft.com/office/drawing/2014/main" id="{D393148D-BD5D-7D42-A8F9-E100B7B4E02C}"/>
              </a:ext>
            </a:extLst>
          </p:cNvPr>
          <p:cNvPicPr>
            <a:picLocks noChangeAspect="1"/>
          </p:cNvPicPr>
          <p:nvPr/>
        </p:nvPicPr>
        <p:blipFill rotWithShape="1">
          <a:blip r:embed="rId10"/>
          <a:srcRect l="66461"/>
          <a:stretch/>
        </p:blipFill>
        <p:spPr>
          <a:xfrm>
            <a:off x="2053837" y="5182446"/>
            <a:ext cx="337931" cy="293719"/>
          </a:xfrm>
          <a:prstGeom prst="rect">
            <a:avLst/>
          </a:prstGeom>
        </p:spPr>
      </p:pic>
      <p:graphicFrame>
        <p:nvGraphicFramePr>
          <p:cNvPr id="11" name="Object 10">
            <a:extLst>
              <a:ext uri="{FF2B5EF4-FFF2-40B4-BE49-F238E27FC236}">
                <a16:creationId xmlns:a16="http://schemas.microsoft.com/office/drawing/2014/main" id="{7EC16C16-264F-B943-5682-CCDB8595A07B}"/>
              </a:ext>
            </a:extLst>
          </p:cNvPr>
          <p:cNvGraphicFramePr>
            <a:graphicFrameLocks noChangeAspect="1"/>
          </p:cNvGraphicFramePr>
          <p:nvPr>
            <p:extLst>
              <p:ext uri="{D42A27DB-BD31-4B8C-83A1-F6EECF244321}">
                <p14:modId xmlns:p14="http://schemas.microsoft.com/office/powerpoint/2010/main" val="499073856"/>
              </p:ext>
            </p:extLst>
          </p:nvPr>
        </p:nvGraphicFramePr>
        <p:xfrm>
          <a:off x="3946525" y="3751263"/>
          <a:ext cx="4991100" cy="2433637"/>
        </p:xfrm>
        <a:graphic>
          <a:graphicData uri="http://schemas.openxmlformats.org/presentationml/2006/ole">
            <mc:AlternateContent xmlns:mc="http://schemas.openxmlformats.org/markup-compatibility/2006">
              <mc:Choice xmlns:v="urn:schemas-microsoft-com:vml" Requires="v">
                <p:oleObj name="Macro-Enabled Worksheet" r:id="rId11" imgW="4990998" imgH="2433783" progId="Excel.SheetMacroEnabled.12">
                  <p:link updateAutomatic="1"/>
                </p:oleObj>
              </mc:Choice>
              <mc:Fallback>
                <p:oleObj name="Macro-Enabled Worksheet" r:id="rId11" imgW="4990998" imgH="2433783" progId="Excel.SheetMacroEnabled.12">
                  <p:link updateAutomatic="1"/>
                  <p:pic>
                    <p:nvPicPr>
                      <p:cNvPr id="11" name="Object 10">
                        <a:extLst>
                          <a:ext uri="{FF2B5EF4-FFF2-40B4-BE49-F238E27FC236}">
                            <a16:creationId xmlns:a16="http://schemas.microsoft.com/office/drawing/2014/main" id="{7EC16C16-264F-B943-5682-CCDB8595A07B}"/>
                          </a:ext>
                        </a:extLst>
                      </p:cNvPr>
                      <p:cNvPicPr/>
                      <p:nvPr/>
                    </p:nvPicPr>
                    <p:blipFill>
                      <a:blip r:embed="rId12"/>
                      <a:stretch>
                        <a:fillRect/>
                      </a:stretch>
                    </p:blipFill>
                    <p:spPr>
                      <a:xfrm>
                        <a:off x="3946525" y="3751263"/>
                        <a:ext cx="4991100" cy="2433637"/>
                      </a:xfrm>
                      <a:prstGeom prst="rect">
                        <a:avLst/>
                      </a:prstGeom>
                    </p:spPr>
                  </p:pic>
                </p:oleObj>
              </mc:Fallback>
            </mc:AlternateContent>
          </a:graphicData>
        </a:graphic>
      </p:graphicFrame>
    </p:spTree>
    <p:extLst>
      <p:ext uri="{BB962C8B-B14F-4D97-AF65-F5344CB8AC3E}">
        <p14:creationId xmlns:p14="http://schemas.microsoft.com/office/powerpoint/2010/main" val="6366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B78C6308-660E-4CFD-4C83-0426FC65E54A}"/>
              </a:ext>
            </a:extLst>
          </p:cNvPr>
          <p:cNvGraphicFramePr>
            <a:graphicFrameLocks noChangeAspect="1"/>
          </p:cNvGraphicFramePr>
          <p:nvPr>
            <p:extLst>
              <p:ext uri="{D42A27DB-BD31-4B8C-83A1-F6EECF244321}">
                <p14:modId xmlns:p14="http://schemas.microsoft.com/office/powerpoint/2010/main" val="2179891849"/>
              </p:ext>
            </p:extLst>
          </p:nvPr>
        </p:nvGraphicFramePr>
        <p:xfrm>
          <a:off x="58738" y="1633538"/>
          <a:ext cx="3781425" cy="4567237"/>
        </p:xfrm>
        <a:graphic>
          <a:graphicData uri="http://schemas.openxmlformats.org/presentationml/2006/ole">
            <mc:AlternateContent xmlns:mc="http://schemas.openxmlformats.org/markup-compatibility/2006">
              <mc:Choice xmlns:v="urn:schemas-microsoft-com:vml" Requires="v">
                <p:oleObj name="Macro-Enabled Worksheet" r:id="rId3" imgW="3781146" imgH="4567025" progId="Excel.SheetMacroEnabled.12">
                  <p:link updateAutomatic="1"/>
                </p:oleObj>
              </mc:Choice>
              <mc:Fallback>
                <p:oleObj name="Macro-Enabled Worksheet" r:id="rId3" imgW="3781146" imgH="4567025" progId="Excel.SheetMacroEnabled.12">
                  <p:link updateAutomatic="1"/>
                  <p:pic>
                    <p:nvPicPr>
                      <p:cNvPr id="7" name="Object 6">
                        <a:extLst>
                          <a:ext uri="{FF2B5EF4-FFF2-40B4-BE49-F238E27FC236}">
                            <a16:creationId xmlns:a16="http://schemas.microsoft.com/office/drawing/2014/main" id="{B78C6308-660E-4CFD-4C83-0426FC65E54A}"/>
                          </a:ext>
                        </a:extLst>
                      </p:cNvPr>
                      <p:cNvPicPr/>
                      <p:nvPr/>
                    </p:nvPicPr>
                    <p:blipFill>
                      <a:blip r:embed="rId4"/>
                      <a:stretch>
                        <a:fillRect/>
                      </a:stretch>
                    </p:blipFill>
                    <p:spPr>
                      <a:xfrm>
                        <a:off x="58738" y="1633538"/>
                        <a:ext cx="3781425" cy="456723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CA"/>
              <a:t>Mortgage Share Changes</a:t>
            </a:r>
            <a:br>
              <a:rPr lang="en-CA"/>
            </a:br>
            <a:r>
              <a:rPr lang="en-CA"/>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34</a:t>
            </a:fld>
            <a:endParaRPr lang="en-US"/>
          </a:p>
        </p:txBody>
      </p:sp>
      <p:pic>
        <p:nvPicPr>
          <p:cNvPr id="17" name="Picture 16"/>
          <p:cNvPicPr>
            <a:picLocks noChangeAspect="1"/>
          </p:cNvPicPr>
          <p:nvPr/>
        </p:nvPicPr>
        <p:blipFill>
          <a:blip r:embed="rId5"/>
          <a:stretch>
            <a:fillRect/>
          </a:stretch>
        </p:blipFill>
        <p:spPr>
          <a:xfrm>
            <a:off x="2152684" y="2516017"/>
            <a:ext cx="292633" cy="268247"/>
          </a:xfrm>
          <a:prstGeom prst="rect">
            <a:avLst/>
          </a:prstGeom>
        </p:spPr>
      </p:pic>
      <p:pic>
        <p:nvPicPr>
          <p:cNvPr id="15" name="Picture 26" descr="icici logo">
            <a:extLst>
              <a:ext uri="{FF2B5EF4-FFF2-40B4-BE49-F238E27FC236}">
                <a16:creationId xmlns:a16="http://schemas.microsoft.com/office/drawing/2014/main" id="{CC31F338-1802-A348-8DEB-17370EA4D3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2684" y="4870910"/>
            <a:ext cx="228600" cy="286871"/>
          </a:xfrm>
          <a:prstGeom prst="rect">
            <a:avLst/>
          </a:prstGeom>
          <a:noFill/>
          <a:ln w="9525">
            <a:noFill/>
            <a:miter lim="800000"/>
            <a:headEnd/>
            <a:tailEnd/>
          </a:ln>
        </p:spPr>
      </p:pic>
      <p:pic>
        <p:nvPicPr>
          <p:cNvPr id="20" name="Picture 37" descr="cwb_logo">
            <a:extLst>
              <a:ext uri="{FF2B5EF4-FFF2-40B4-BE49-F238E27FC236}">
                <a16:creationId xmlns:a16="http://schemas.microsoft.com/office/drawing/2014/main" id="{406B8E75-0833-9843-8554-564BCD74439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61862" y="3100554"/>
            <a:ext cx="410241" cy="379532"/>
          </a:xfrm>
          <a:prstGeom prst="rect">
            <a:avLst/>
          </a:prstGeom>
          <a:noFill/>
          <a:ln w="9525">
            <a:noFill/>
            <a:miter lim="800000"/>
            <a:headEnd/>
            <a:tailEnd/>
          </a:ln>
        </p:spPr>
      </p:pic>
      <p:sp>
        <p:nvSpPr>
          <p:cNvPr id="21" name="TextBox 20">
            <a:extLst>
              <a:ext uri="{FF2B5EF4-FFF2-40B4-BE49-F238E27FC236}">
                <a16:creationId xmlns:a16="http://schemas.microsoft.com/office/drawing/2014/main" id="{417798AD-0B22-BD4B-A6E1-CE0BB37E237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3" name="Picture 12">
            <a:extLst>
              <a:ext uri="{FF2B5EF4-FFF2-40B4-BE49-F238E27FC236}">
                <a16:creationId xmlns:a16="http://schemas.microsoft.com/office/drawing/2014/main" id="{AD89F601-8E49-4F6F-B7B7-8902C5B3E411}"/>
              </a:ext>
            </a:extLst>
          </p:cNvPr>
          <p:cNvPicPr>
            <a:picLocks noChangeAspect="1"/>
          </p:cNvPicPr>
          <p:nvPr/>
        </p:nvPicPr>
        <p:blipFill rotWithShape="1">
          <a:blip r:embed="rId8"/>
          <a:srcRect t="-1" r="68534" b="3426"/>
          <a:stretch/>
        </p:blipFill>
        <p:spPr>
          <a:xfrm>
            <a:off x="2140177" y="3486930"/>
            <a:ext cx="253610" cy="257138"/>
          </a:xfrm>
          <a:prstGeom prst="rect">
            <a:avLst/>
          </a:prstGeom>
        </p:spPr>
      </p:pic>
      <p:graphicFrame>
        <p:nvGraphicFramePr>
          <p:cNvPr id="2" name="Object 1">
            <a:extLst>
              <a:ext uri="{FF2B5EF4-FFF2-40B4-BE49-F238E27FC236}">
                <a16:creationId xmlns:a16="http://schemas.microsoft.com/office/drawing/2014/main" id="{1630CC90-5A0D-DE96-165F-F58BCE474930}"/>
              </a:ext>
            </a:extLst>
          </p:cNvPr>
          <p:cNvGraphicFramePr>
            <a:graphicFrameLocks noChangeAspect="1"/>
          </p:cNvGraphicFramePr>
          <p:nvPr>
            <p:extLst>
              <p:ext uri="{D42A27DB-BD31-4B8C-83A1-F6EECF244321}">
                <p14:modId xmlns:p14="http://schemas.microsoft.com/office/powerpoint/2010/main" val="3102813827"/>
              </p:ext>
            </p:extLst>
          </p:nvPr>
        </p:nvGraphicFramePr>
        <p:xfrm>
          <a:off x="3976688" y="4176713"/>
          <a:ext cx="4991100" cy="2028825"/>
        </p:xfrm>
        <a:graphic>
          <a:graphicData uri="http://schemas.openxmlformats.org/presentationml/2006/ole">
            <mc:AlternateContent xmlns:mc="http://schemas.openxmlformats.org/markup-compatibility/2006">
              <mc:Choice xmlns:v="urn:schemas-microsoft-com:vml" Requires="v">
                <p:oleObj name="Macro-Enabled Worksheet" r:id="rId9" imgW="4990998" imgH="2028758" progId="Excel.SheetMacroEnabled.12">
                  <p:link updateAutomatic="1"/>
                </p:oleObj>
              </mc:Choice>
              <mc:Fallback>
                <p:oleObj name="Macro-Enabled Worksheet" r:id="rId9" imgW="4990998" imgH="2028758" progId="Excel.SheetMacroEnabled.12">
                  <p:link updateAutomatic="1"/>
                  <p:pic>
                    <p:nvPicPr>
                      <p:cNvPr id="2" name="Object 1">
                        <a:extLst>
                          <a:ext uri="{FF2B5EF4-FFF2-40B4-BE49-F238E27FC236}">
                            <a16:creationId xmlns:a16="http://schemas.microsoft.com/office/drawing/2014/main" id="{1630CC90-5A0D-DE96-165F-F58BCE474930}"/>
                          </a:ext>
                        </a:extLst>
                      </p:cNvPr>
                      <p:cNvPicPr/>
                      <p:nvPr/>
                    </p:nvPicPr>
                    <p:blipFill>
                      <a:blip r:embed="rId10"/>
                      <a:stretch>
                        <a:fillRect/>
                      </a:stretch>
                    </p:blipFill>
                    <p:spPr>
                      <a:xfrm>
                        <a:off x="3976688" y="4176713"/>
                        <a:ext cx="4991100" cy="2028825"/>
                      </a:xfrm>
                      <a:prstGeom prst="rect">
                        <a:avLst/>
                      </a:prstGeom>
                    </p:spPr>
                  </p:pic>
                </p:oleObj>
              </mc:Fallback>
            </mc:AlternateContent>
          </a:graphicData>
        </a:graphic>
      </p:graphicFrame>
    </p:spTree>
    <p:extLst>
      <p:ext uri="{BB962C8B-B14F-4D97-AF65-F5344CB8AC3E}">
        <p14:creationId xmlns:p14="http://schemas.microsoft.com/office/powerpoint/2010/main" val="58575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DBF6094-62D5-71BD-881D-B264C0B269A2}"/>
              </a:ext>
            </a:extLst>
          </p:cNvPr>
          <p:cNvGraphicFramePr>
            <a:graphicFrameLocks noChangeAspect="1"/>
          </p:cNvGraphicFramePr>
          <p:nvPr>
            <p:extLst>
              <p:ext uri="{D42A27DB-BD31-4B8C-83A1-F6EECF244321}">
                <p14:modId xmlns:p14="http://schemas.microsoft.com/office/powerpoint/2010/main" val="2524676944"/>
              </p:ext>
            </p:extLst>
          </p:nvPr>
        </p:nvGraphicFramePr>
        <p:xfrm>
          <a:off x="200025" y="1701800"/>
          <a:ext cx="3648075" cy="4567238"/>
        </p:xfrm>
        <a:graphic>
          <a:graphicData uri="http://schemas.openxmlformats.org/presentationml/2006/ole">
            <mc:AlternateContent xmlns:mc="http://schemas.openxmlformats.org/markup-compatibility/2006">
              <mc:Choice xmlns:v="urn:schemas-microsoft-com:vml" Requires="v">
                <p:oleObj name="Macro-Enabled Worksheet" r:id="rId3" imgW="3647846" imgH="4567025" progId="Excel.SheetMacroEnabled.12">
                  <p:link updateAutomatic="1"/>
                </p:oleObj>
              </mc:Choice>
              <mc:Fallback>
                <p:oleObj name="Macro-Enabled Worksheet" r:id="rId3" imgW="3647846" imgH="4567025" progId="Excel.SheetMacroEnabled.12">
                  <p:link updateAutomatic="1"/>
                  <p:pic>
                    <p:nvPicPr>
                      <p:cNvPr id="2" name="Object 1">
                        <a:extLst>
                          <a:ext uri="{FF2B5EF4-FFF2-40B4-BE49-F238E27FC236}">
                            <a16:creationId xmlns:a16="http://schemas.microsoft.com/office/drawing/2014/main" id="{EDBF6094-62D5-71BD-881D-B264C0B269A2}"/>
                          </a:ext>
                        </a:extLst>
                      </p:cNvPr>
                      <p:cNvPicPr/>
                      <p:nvPr/>
                    </p:nvPicPr>
                    <p:blipFill>
                      <a:blip r:embed="rId4"/>
                      <a:stretch>
                        <a:fillRect/>
                      </a:stretch>
                    </p:blipFill>
                    <p:spPr>
                      <a:xfrm>
                        <a:off x="200025" y="1701800"/>
                        <a:ext cx="3648075" cy="4567238"/>
                      </a:xfrm>
                      <a:prstGeom prst="rect">
                        <a:avLst/>
                      </a:prstGeom>
                    </p:spPr>
                  </p:pic>
                </p:oleObj>
              </mc:Fallback>
            </mc:AlternateContent>
          </a:graphicData>
        </a:graphic>
      </p:graphicFrame>
      <p:sp>
        <p:nvSpPr>
          <p:cNvPr id="6" name="Title 5"/>
          <p:cNvSpPr>
            <a:spLocks noGrp="1"/>
          </p:cNvSpPr>
          <p:nvPr>
            <p:ph type="title"/>
          </p:nvPr>
        </p:nvSpPr>
        <p:spPr>
          <a:xfrm>
            <a:off x="914400" y="381000"/>
            <a:ext cx="8001000" cy="1216025"/>
          </a:xfrm>
        </p:spPr>
        <p:txBody>
          <a:bodyPr>
            <a:normAutofit/>
          </a:bodyPr>
          <a:lstStyle/>
          <a:p>
            <a:r>
              <a:rPr lang="en-CA"/>
              <a:t>Mortgages Share Changes</a:t>
            </a:r>
            <a:br>
              <a:rPr lang="en-CA"/>
            </a:br>
            <a:r>
              <a:rPr lang="en-CA"/>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35</a:t>
            </a:fld>
            <a:endParaRPr lang="en-US"/>
          </a:p>
        </p:txBody>
      </p:sp>
      <p:pic>
        <p:nvPicPr>
          <p:cNvPr id="7" name="Picture 6"/>
          <p:cNvPicPr>
            <a:picLocks noChangeAspect="1"/>
          </p:cNvPicPr>
          <p:nvPr/>
        </p:nvPicPr>
        <p:blipFill>
          <a:blip r:embed="rId5"/>
          <a:stretch>
            <a:fillRect/>
          </a:stretch>
        </p:blipFill>
        <p:spPr>
          <a:xfrm>
            <a:off x="2167435" y="2430249"/>
            <a:ext cx="228600" cy="255586"/>
          </a:xfrm>
          <a:prstGeom prst="rect">
            <a:avLst/>
          </a:prstGeom>
        </p:spPr>
      </p:pic>
      <p:pic>
        <p:nvPicPr>
          <p:cNvPr id="22" name="Picture 21">
            <a:extLst>
              <a:ext uri="{FF2B5EF4-FFF2-40B4-BE49-F238E27FC236}">
                <a16:creationId xmlns:a16="http://schemas.microsoft.com/office/drawing/2014/main" id="{7CD1F2B0-45A6-2048-8F92-AB4C672E7784}"/>
              </a:ext>
            </a:extLst>
          </p:cNvPr>
          <p:cNvPicPr>
            <a:picLocks noChangeAspect="1"/>
          </p:cNvPicPr>
          <p:nvPr/>
        </p:nvPicPr>
        <p:blipFill>
          <a:blip r:embed="rId6"/>
          <a:stretch>
            <a:fillRect/>
          </a:stretch>
        </p:blipFill>
        <p:spPr>
          <a:xfrm>
            <a:off x="2148295" y="5285143"/>
            <a:ext cx="762066" cy="188992"/>
          </a:xfrm>
          <a:prstGeom prst="rect">
            <a:avLst/>
          </a:prstGeom>
        </p:spPr>
      </p:pic>
      <p:sp>
        <p:nvSpPr>
          <p:cNvPr id="23" name="TextBox 22">
            <a:extLst>
              <a:ext uri="{FF2B5EF4-FFF2-40B4-BE49-F238E27FC236}">
                <a16:creationId xmlns:a16="http://schemas.microsoft.com/office/drawing/2014/main" id="{65B6F3B8-412C-2D4A-A83D-E3D0CBC2238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4" name="Picture 13" descr="Shape&#10;&#10;Description automatically generated with medium confidence">
            <a:extLst>
              <a:ext uri="{FF2B5EF4-FFF2-40B4-BE49-F238E27FC236}">
                <a16:creationId xmlns:a16="http://schemas.microsoft.com/office/drawing/2014/main" id="{40F74B0A-400A-E843-8733-648241DEAF06}"/>
              </a:ext>
            </a:extLst>
          </p:cNvPr>
          <p:cNvPicPr>
            <a:picLocks noChangeAspect="1"/>
          </p:cNvPicPr>
          <p:nvPr/>
        </p:nvPicPr>
        <p:blipFill rotWithShape="1">
          <a:blip r:embed="rId7"/>
          <a:srcRect r="64069"/>
          <a:stretch/>
        </p:blipFill>
        <p:spPr>
          <a:xfrm>
            <a:off x="2186066" y="4051250"/>
            <a:ext cx="295137" cy="245926"/>
          </a:xfrm>
          <a:prstGeom prst="rect">
            <a:avLst/>
          </a:prstGeom>
        </p:spPr>
      </p:pic>
      <p:pic>
        <p:nvPicPr>
          <p:cNvPr id="15" name="Picture 14">
            <a:extLst>
              <a:ext uri="{FF2B5EF4-FFF2-40B4-BE49-F238E27FC236}">
                <a16:creationId xmlns:a16="http://schemas.microsoft.com/office/drawing/2014/main" id="{75C6A65D-B71E-4004-9048-9EEB671A6FAB}"/>
              </a:ext>
            </a:extLst>
          </p:cNvPr>
          <p:cNvPicPr>
            <a:picLocks noChangeAspect="1"/>
          </p:cNvPicPr>
          <p:nvPr/>
        </p:nvPicPr>
        <p:blipFill rotWithShape="1">
          <a:blip r:embed="rId8"/>
          <a:srcRect t="-1" r="68534" b="3426"/>
          <a:stretch/>
        </p:blipFill>
        <p:spPr>
          <a:xfrm>
            <a:off x="2163472" y="3721931"/>
            <a:ext cx="253610" cy="257138"/>
          </a:xfrm>
          <a:prstGeom prst="rect">
            <a:avLst/>
          </a:prstGeom>
        </p:spPr>
      </p:pic>
      <p:pic>
        <p:nvPicPr>
          <p:cNvPr id="16" name="Picture 15">
            <a:extLst>
              <a:ext uri="{FF2B5EF4-FFF2-40B4-BE49-F238E27FC236}">
                <a16:creationId xmlns:a16="http://schemas.microsoft.com/office/drawing/2014/main" id="{C99AB94A-4776-4D3F-8F21-6F4FBC5876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514" t="9145" r="35436" b="36597"/>
          <a:stretch/>
        </p:blipFill>
        <p:spPr>
          <a:xfrm>
            <a:off x="2121316" y="4341957"/>
            <a:ext cx="337921" cy="337356"/>
          </a:xfrm>
          <a:prstGeom prst="rect">
            <a:avLst/>
          </a:prstGeom>
        </p:spPr>
      </p:pic>
      <p:sp>
        <p:nvSpPr>
          <p:cNvPr id="8" name="TextBox 7">
            <a:extLst>
              <a:ext uri="{FF2B5EF4-FFF2-40B4-BE49-F238E27FC236}">
                <a16:creationId xmlns:a16="http://schemas.microsoft.com/office/drawing/2014/main" id="{B9503FBD-2F6F-D324-31D5-2B0A3CD24218}"/>
              </a:ext>
            </a:extLst>
          </p:cNvPr>
          <p:cNvSpPr txBox="1"/>
          <p:nvPr/>
        </p:nvSpPr>
        <p:spPr>
          <a:xfrm>
            <a:off x="3990542" y="1871155"/>
            <a:ext cx="4365226" cy="276999"/>
          </a:xfrm>
          <a:prstGeom prst="rect">
            <a:avLst/>
          </a:prstGeom>
          <a:noFill/>
        </p:spPr>
        <p:txBody>
          <a:bodyPr wrap="square" rtlCol="0">
            <a:spAutoFit/>
          </a:bodyPr>
          <a:lstStyle/>
          <a:p>
            <a:r>
              <a:rPr lang="en-CA" dirty="0"/>
              <a:t>Equitable Bank acquired Concentra Bank Nov 2022</a:t>
            </a:r>
          </a:p>
        </p:txBody>
      </p:sp>
      <p:graphicFrame>
        <p:nvGraphicFramePr>
          <p:cNvPr id="9" name="Object 8">
            <a:extLst>
              <a:ext uri="{FF2B5EF4-FFF2-40B4-BE49-F238E27FC236}">
                <a16:creationId xmlns:a16="http://schemas.microsoft.com/office/drawing/2014/main" id="{1322200C-4919-DE23-0789-9E3436A4918A}"/>
              </a:ext>
            </a:extLst>
          </p:cNvPr>
          <p:cNvGraphicFramePr>
            <a:graphicFrameLocks noChangeAspect="1"/>
          </p:cNvGraphicFramePr>
          <p:nvPr>
            <p:extLst>
              <p:ext uri="{D42A27DB-BD31-4B8C-83A1-F6EECF244321}">
                <p14:modId xmlns:p14="http://schemas.microsoft.com/office/powerpoint/2010/main" val="4050402700"/>
              </p:ext>
            </p:extLst>
          </p:nvPr>
        </p:nvGraphicFramePr>
        <p:xfrm>
          <a:off x="3963988" y="3986213"/>
          <a:ext cx="4991100" cy="2214562"/>
        </p:xfrm>
        <a:graphic>
          <a:graphicData uri="http://schemas.openxmlformats.org/presentationml/2006/ole">
            <mc:AlternateContent xmlns:mc="http://schemas.openxmlformats.org/markup-compatibility/2006">
              <mc:Choice xmlns:v="urn:schemas-microsoft-com:vml" Requires="v">
                <p:oleObj name="Macro-Enabled Worksheet" r:id="rId10" imgW="4990998" imgH="2214731" progId="Excel.SheetMacroEnabled.12">
                  <p:link updateAutomatic="1"/>
                </p:oleObj>
              </mc:Choice>
              <mc:Fallback>
                <p:oleObj name="Macro-Enabled Worksheet" r:id="rId10" imgW="4990998" imgH="2214731" progId="Excel.SheetMacroEnabled.12">
                  <p:link updateAutomatic="1"/>
                  <p:pic>
                    <p:nvPicPr>
                      <p:cNvPr id="9" name="Object 8">
                        <a:extLst>
                          <a:ext uri="{FF2B5EF4-FFF2-40B4-BE49-F238E27FC236}">
                            <a16:creationId xmlns:a16="http://schemas.microsoft.com/office/drawing/2014/main" id="{1322200C-4919-DE23-0789-9E3436A4918A}"/>
                          </a:ext>
                        </a:extLst>
                      </p:cNvPr>
                      <p:cNvPicPr/>
                      <p:nvPr/>
                    </p:nvPicPr>
                    <p:blipFill>
                      <a:blip r:embed="rId11"/>
                      <a:stretch>
                        <a:fillRect/>
                      </a:stretch>
                    </p:blipFill>
                    <p:spPr>
                      <a:xfrm>
                        <a:off x="3963988" y="3986213"/>
                        <a:ext cx="4991100" cy="2214562"/>
                      </a:xfrm>
                      <a:prstGeom prst="rect">
                        <a:avLst/>
                      </a:prstGeom>
                    </p:spPr>
                  </p:pic>
                </p:oleObj>
              </mc:Fallback>
            </mc:AlternateContent>
          </a:graphicData>
        </a:graphic>
      </p:graphicFrame>
    </p:spTree>
    <p:extLst>
      <p:ext uri="{BB962C8B-B14F-4D97-AF65-F5344CB8AC3E}">
        <p14:creationId xmlns:p14="http://schemas.microsoft.com/office/powerpoint/2010/main" val="230986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972" y="242999"/>
            <a:ext cx="8001000" cy="1216025"/>
          </a:xfrm>
        </p:spPr>
        <p:txBody>
          <a:bodyPr>
            <a:normAutofit/>
          </a:bodyPr>
          <a:lstStyle/>
          <a:p>
            <a:r>
              <a:rPr lang="en-CA"/>
              <a:t>Mortgages Share Changes</a:t>
            </a:r>
            <a:br>
              <a:rPr lang="en-CA"/>
            </a:br>
            <a:r>
              <a:rPr lang="en-CA"/>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36</a:t>
            </a:fld>
            <a:endParaRPr lang="en-US"/>
          </a:p>
        </p:txBody>
      </p:sp>
      <p:sp>
        <p:nvSpPr>
          <p:cNvPr id="24" name="TextBox 23">
            <a:extLst>
              <a:ext uri="{FF2B5EF4-FFF2-40B4-BE49-F238E27FC236}">
                <a16:creationId xmlns:a16="http://schemas.microsoft.com/office/drawing/2014/main" id="{CADFAB2C-0DDA-0645-9E04-5B3B28C18A5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2" name="Object 1">
            <a:extLst>
              <a:ext uri="{FF2B5EF4-FFF2-40B4-BE49-F238E27FC236}">
                <a16:creationId xmlns:a16="http://schemas.microsoft.com/office/drawing/2014/main" id="{A44C9C59-670A-0AD9-0EFD-87E9BCF4F9C1}"/>
              </a:ext>
            </a:extLst>
          </p:cNvPr>
          <p:cNvGraphicFramePr>
            <a:graphicFrameLocks noChangeAspect="1"/>
          </p:cNvGraphicFramePr>
          <p:nvPr>
            <p:extLst>
              <p:ext uri="{D42A27DB-BD31-4B8C-83A1-F6EECF244321}">
                <p14:modId xmlns:p14="http://schemas.microsoft.com/office/powerpoint/2010/main" val="2876509208"/>
              </p:ext>
            </p:extLst>
          </p:nvPr>
        </p:nvGraphicFramePr>
        <p:xfrm>
          <a:off x="3976688" y="3584575"/>
          <a:ext cx="4991100" cy="2605088"/>
        </p:xfrm>
        <a:graphic>
          <a:graphicData uri="http://schemas.openxmlformats.org/presentationml/2006/ole">
            <mc:AlternateContent xmlns:mc="http://schemas.openxmlformats.org/markup-compatibility/2006">
              <mc:Choice xmlns:v="urn:schemas-microsoft-com:vml" Requires="v">
                <p:oleObj name="Macro-Enabled Worksheet" r:id="rId3" imgW="4990998" imgH="2605233" progId="Excel.SheetMacroEnabled.12">
                  <p:link updateAutomatic="1"/>
                </p:oleObj>
              </mc:Choice>
              <mc:Fallback>
                <p:oleObj name="Macro-Enabled Worksheet" r:id="rId3" imgW="4990998" imgH="2605233" progId="Excel.SheetMacroEnabled.12">
                  <p:link updateAutomatic="1"/>
                  <p:pic>
                    <p:nvPicPr>
                      <p:cNvPr id="2" name="Object 1">
                        <a:extLst>
                          <a:ext uri="{FF2B5EF4-FFF2-40B4-BE49-F238E27FC236}">
                            <a16:creationId xmlns:a16="http://schemas.microsoft.com/office/drawing/2014/main" id="{A44C9C59-670A-0AD9-0EFD-87E9BCF4F9C1}"/>
                          </a:ext>
                        </a:extLst>
                      </p:cNvPr>
                      <p:cNvPicPr/>
                      <p:nvPr/>
                    </p:nvPicPr>
                    <p:blipFill>
                      <a:blip r:embed="rId4"/>
                      <a:stretch>
                        <a:fillRect/>
                      </a:stretch>
                    </p:blipFill>
                    <p:spPr>
                      <a:xfrm>
                        <a:off x="3976688" y="3584575"/>
                        <a:ext cx="4991100" cy="26050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5DFBC10-9007-CB4E-824B-90CDF50C6C2E}"/>
              </a:ext>
            </a:extLst>
          </p:cNvPr>
          <p:cNvGraphicFramePr>
            <a:graphicFrameLocks noChangeAspect="1"/>
          </p:cNvGraphicFramePr>
          <p:nvPr>
            <p:extLst>
              <p:ext uri="{D42A27DB-BD31-4B8C-83A1-F6EECF244321}">
                <p14:modId xmlns:p14="http://schemas.microsoft.com/office/powerpoint/2010/main" val="552678364"/>
              </p:ext>
            </p:extLst>
          </p:nvPr>
        </p:nvGraphicFramePr>
        <p:xfrm>
          <a:off x="117475" y="1647825"/>
          <a:ext cx="3686175" cy="4567238"/>
        </p:xfrm>
        <a:graphic>
          <a:graphicData uri="http://schemas.openxmlformats.org/presentationml/2006/ole">
            <mc:AlternateContent xmlns:mc="http://schemas.openxmlformats.org/markup-compatibility/2006">
              <mc:Choice xmlns:v="urn:schemas-microsoft-com:vml" Requires="v">
                <p:oleObj name="Macro-Enabled Worksheet" r:id="rId5" imgW="3686048" imgH="4567025" progId="Excel.SheetMacroEnabled.12">
                  <p:link updateAutomatic="1"/>
                </p:oleObj>
              </mc:Choice>
              <mc:Fallback>
                <p:oleObj name="Macro-Enabled Worksheet" r:id="rId5" imgW="3686048" imgH="4567025" progId="Excel.SheetMacroEnabled.12">
                  <p:link updateAutomatic="1"/>
                  <p:pic>
                    <p:nvPicPr>
                      <p:cNvPr id="7" name="Object 6">
                        <a:extLst>
                          <a:ext uri="{FF2B5EF4-FFF2-40B4-BE49-F238E27FC236}">
                            <a16:creationId xmlns:a16="http://schemas.microsoft.com/office/drawing/2014/main" id="{45DFBC10-9007-CB4E-824B-90CDF50C6C2E}"/>
                          </a:ext>
                        </a:extLst>
                      </p:cNvPr>
                      <p:cNvPicPr/>
                      <p:nvPr/>
                    </p:nvPicPr>
                    <p:blipFill>
                      <a:blip r:embed="rId6"/>
                      <a:stretch>
                        <a:fillRect/>
                      </a:stretch>
                    </p:blipFill>
                    <p:spPr>
                      <a:xfrm>
                        <a:off x="117475" y="1647825"/>
                        <a:ext cx="3686175" cy="4567238"/>
                      </a:xfrm>
                      <a:prstGeom prst="rect">
                        <a:avLst/>
                      </a:prstGeom>
                    </p:spPr>
                  </p:pic>
                </p:oleObj>
              </mc:Fallback>
            </mc:AlternateContent>
          </a:graphicData>
        </a:graphic>
      </p:graphicFrame>
    </p:spTree>
    <p:extLst>
      <p:ext uri="{BB962C8B-B14F-4D97-AF65-F5344CB8AC3E}">
        <p14:creationId xmlns:p14="http://schemas.microsoft.com/office/powerpoint/2010/main" val="2971538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76200"/>
            <a:ext cx="7543800" cy="1450757"/>
          </a:xfrm>
        </p:spPr>
        <p:txBody>
          <a:bodyPr/>
          <a:lstStyle/>
          <a:p>
            <a:r>
              <a:rPr lang="en-US"/>
              <a:t>Personal Loans and Credit Card Market</a:t>
            </a:r>
            <a:endParaRPr lang="en-CA"/>
          </a:p>
        </p:txBody>
      </p:sp>
      <p:sp>
        <p:nvSpPr>
          <p:cNvPr id="7" name="Slide Number Placeholder 6"/>
          <p:cNvSpPr>
            <a:spLocks noGrp="1"/>
          </p:cNvSpPr>
          <p:nvPr>
            <p:ph type="sldNum" sz="quarter" idx="12"/>
          </p:nvPr>
        </p:nvSpPr>
        <p:spPr>
          <a:xfrm>
            <a:off x="8610600" y="6305550"/>
            <a:ext cx="1981200" cy="476250"/>
          </a:xfrm>
        </p:spPr>
        <p:txBody>
          <a:bodyPr/>
          <a:lstStyle/>
          <a:p>
            <a:pPr>
              <a:defRPr/>
            </a:pPr>
            <a:fld id="{1857E8BC-ABE9-4D03-9BEF-8656FFA04C3A}" type="slidenum">
              <a:rPr lang="en-US" smtClean="0"/>
              <a:pPr>
                <a:defRPr/>
              </a:pPr>
              <a:t>37</a:t>
            </a:fld>
            <a:endParaRPr lang="en-US"/>
          </a:p>
        </p:txBody>
      </p:sp>
      <p:sp>
        <p:nvSpPr>
          <p:cNvPr id="12" name="TextBox 11">
            <a:extLst>
              <a:ext uri="{FF2B5EF4-FFF2-40B4-BE49-F238E27FC236}">
                <a16:creationId xmlns:a16="http://schemas.microsoft.com/office/drawing/2014/main" id="{9BA61845-4748-5848-A84F-C85498F5371F}"/>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3" name="Rectangle 12">
            <a:extLst>
              <a:ext uri="{FF2B5EF4-FFF2-40B4-BE49-F238E27FC236}">
                <a16:creationId xmlns:a16="http://schemas.microsoft.com/office/drawing/2014/main" id="{F09CE25C-F332-784A-9BF1-6FDA68AB67CB}"/>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7A17FD-9335-426A-BB8F-EA5FE2F27296}"/>
              </a:ext>
            </a:extLst>
          </p:cNvPr>
          <p:cNvSpPr txBox="1"/>
          <p:nvPr/>
        </p:nvSpPr>
        <p:spPr>
          <a:xfrm>
            <a:off x="4267200" y="1752600"/>
            <a:ext cx="4343400" cy="1015663"/>
          </a:xfrm>
          <a:prstGeom prst="rect">
            <a:avLst/>
          </a:prstGeom>
          <a:noFill/>
        </p:spPr>
        <p:txBody>
          <a:bodyPr wrap="square" rtlCol="0">
            <a:spAutoFit/>
          </a:bodyPr>
          <a:lstStyle/>
          <a:p>
            <a:r>
              <a:rPr lang="en-CA" dirty="0"/>
              <a:t>Note:  Starting in November 2021, Stats Canada reallocated “collateralized Mortgages” from personal lines of credit to mortgages.  OSFI, however, maintained the previous definition.  We present the OSFI view to be consistent with the numerators.</a:t>
            </a:r>
          </a:p>
        </p:txBody>
      </p:sp>
      <p:graphicFrame>
        <p:nvGraphicFramePr>
          <p:cNvPr id="2" name="Object 1">
            <a:extLst>
              <a:ext uri="{FF2B5EF4-FFF2-40B4-BE49-F238E27FC236}">
                <a16:creationId xmlns:a16="http://schemas.microsoft.com/office/drawing/2014/main" id="{39C6238A-FE6A-2234-6465-4BC15676F1E0}"/>
              </a:ext>
            </a:extLst>
          </p:cNvPr>
          <p:cNvGraphicFramePr>
            <a:graphicFrameLocks noChangeAspect="1"/>
          </p:cNvGraphicFramePr>
          <p:nvPr>
            <p:extLst>
              <p:ext uri="{D42A27DB-BD31-4B8C-83A1-F6EECF244321}">
                <p14:modId xmlns:p14="http://schemas.microsoft.com/office/powerpoint/2010/main" val="2460981595"/>
              </p:ext>
            </p:extLst>
          </p:nvPr>
        </p:nvGraphicFramePr>
        <p:xfrm>
          <a:off x="280988" y="1860550"/>
          <a:ext cx="3657600" cy="3457575"/>
        </p:xfrm>
        <a:graphic>
          <a:graphicData uri="http://schemas.openxmlformats.org/presentationml/2006/ole">
            <mc:AlternateContent xmlns:mc="http://schemas.openxmlformats.org/markup-compatibility/2006">
              <mc:Choice xmlns:v="urn:schemas-microsoft-com:vml" Requires="v">
                <p:oleObj name="Macro-Enabled Worksheet" r:id="rId3" imgW="3657600" imgH="3457239" progId="Excel.SheetMacroEnabled.12">
                  <p:link updateAutomatic="1"/>
                </p:oleObj>
              </mc:Choice>
              <mc:Fallback>
                <p:oleObj name="Macro-Enabled Worksheet" r:id="rId3" imgW="3657600" imgH="3457239" progId="Excel.SheetMacroEnabled.12">
                  <p:link updateAutomatic="1"/>
                  <p:pic>
                    <p:nvPicPr>
                      <p:cNvPr id="2" name="Object 1">
                        <a:extLst>
                          <a:ext uri="{FF2B5EF4-FFF2-40B4-BE49-F238E27FC236}">
                            <a16:creationId xmlns:a16="http://schemas.microsoft.com/office/drawing/2014/main" id="{39C6238A-FE6A-2234-6465-4BC15676F1E0}"/>
                          </a:ext>
                        </a:extLst>
                      </p:cNvPr>
                      <p:cNvPicPr/>
                      <p:nvPr/>
                    </p:nvPicPr>
                    <p:blipFill>
                      <a:blip r:embed="rId4"/>
                      <a:stretch>
                        <a:fillRect/>
                      </a:stretch>
                    </p:blipFill>
                    <p:spPr>
                      <a:xfrm>
                        <a:off x="280988" y="1860550"/>
                        <a:ext cx="3657600" cy="34575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E41448-9C58-4E93-4429-D921BE168C8B}"/>
              </a:ext>
            </a:extLst>
          </p:cNvPr>
          <p:cNvGraphicFramePr>
            <a:graphicFrameLocks noChangeAspect="1"/>
          </p:cNvGraphicFramePr>
          <p:nvPr>
            <p:extLst>
              <p:ext uri="{D42A27DB-BD31-4B8C-83A1-F6EECF244321}">
                <p14:modId xmlns:p14="http://schemas.microsoft.com/office/powerpoint/2010/main" val="2385984933"/>
              </p:ext>
            </p:extLst>
          </p:nvPr>
        </p:nvGraphicFramePr>
        <p:xfrm>
          <a:off x="4267200" y="2994025"/>
          <a:ext cx="4495800" cy="1800225"/>
        </p:xfrm>
        <a:graphic>
          <a:graphicData uri="http://schemas.openxmlformats.org/presentationml/2006/ole">
            <mc:AlternateContent xmlns:mc="http://schemas.openxmlformats.org/markup-compatibility/2006">
              <mc:Choice xmlns:v="urn:schemas-microsoft-com:vml" Requires="v">
                <p:oleObj name="Macro-Enabled Worksheet" r:id="rId5" imgW="4496003" imgH="1800427" progId="Excel.SheetMacroEnabled.12">
                  <p:link updateAutomatic="1"/>
                </p:oleObj>
              </mc:Choice>
              <mc:Fallback>
                <p:oleObj name="Macro-Enabled Worksheet" r:id="rId5" imgW="4496003" imgH="1800427" progId="Excel.SheetMacroEnabled.12">
                  <p:link updateAutomatic="1"/>
                  <p:pic>
                    <p:nvPicPr>
                      <p:cNvPr id="6" name="Object 5">
                        <a:extLst>
                          <a:ext uri="{FF2B5EF4-FFF2-40B4-BE49-F238E27FC236}">
                            <a16:creationId xmlns:a16="http://schemas.microsoft.com/office/drawing/2014/main" id="{18E41448-9C58-4E93-4429-D921BE168C8B}"/>
                          </a:ext>
                        </a:extLst>
                      </p:cNvPr>
                      <p:cNvPicPr/>
                      <p:nvPr/>
                    </p:nvPicPr>
                    <p:blipFill>
                      <a:blip r:embed="rId6"/>
                      <a:stretch>
                        <a:fillRect/>
                      </a:stretch>
                    </p:blipFill>
                    <p:spPr>
                      <a:xfrm>
                        <a:off x="4267200" y="2994025"/>
                        <a:ext cx="4495800" cy="1800225"/>
                      </a:xfrm>
                      <a:prstGeom prst="rect">
                        <a:avLst/>
                      </a:prstGeom>
                    </p:spPr>
                  </p:pic>
                </p:oleObj>
              </mc:Fallback>
            </mc:AlternateContent>
          </a:graphicData>
        </a:graphic>
      </p:graphicFrame>
    </p:spTree>
    <p:extLst>
      <p:ext uri="{BB962C8B-B14F-4D97-AF65-F5344CB8AC3E}">
        <p14:creationId xmlns:p14="http://schemas.microsoft.com/office/powerpoint/2010/main" val="203636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Bank Personal Loan Product Mix</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38</a:t>
            </a:fld>
            <a:endParaRPr lang="en-US"/>
          </a:p>
        </p:txBody>
      </p:sp>
      <p:sp>
        <p:nvSpPr>
          <p:cNvPr id="11" name="TextBox 1"/>
          <p:cNvSpPr txBox="1"/>
          <p:nvPr/>
        </p:nvSpPr>
        <p:spPr>
          <a:xfrm>
            <a:off x="6365614" y="5268102"/>
            <a:ext cx="914434" cy="2285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a:solidFill>
                  <a:schemeClr val="bg1"/>
                </a:solidFill>
              </a:rPr>
              <a:t>14.0%</a:t>
            </a:r>
            <a:endParaRPr lang="en-US" sz="1100">
              <a:solidFill>
                <a:schemeClr val="bg1"/>
              </a:solidFill>
            </a:endParaRPr>
          </a:p>
        </p:txBody>
      </p:sp>
      <p:sp>
        <p:nvSpPr>
          <p:cNvPr id="3" name="TextBox 2"/>
          <p:cNvSpPr txBox="1"/>
          <p:nvPr/>
        </p:nvSpPr>
        <p:spPr>
          <a:xfrm>
            <a:off x="7010434" y="381000"/>
            <a:ext cx="1497526" cy="276999"/>
          </a:xfrm>
          <a:prstGeom prst="rect">
            <a:avLst/>
          </a:prstGeom>
          <a:noFill/>
        </p:spPr>
        <p:txBody>
          <a:bodyPr wrap="none" rtlCol="0">
            <a:spAutoFit/>
          </a:bodyPr>
          <a:lstStyle/>
          <a:p>
            <a:r>
              <a:rPr lang="en-CA">
                <a:solidFill>
                  <a:srgbClr val="7F7F7F"/>
                </a:solidFill>
              </a:rPr>
              <a:t>Updated Monthly</a:t>
            </a:r>
          </a:p>
        </p:txBody>
      </p:sp>
      <p:sp>
        <p:nvSpPr>
          <p:cNvPr id="7" name="TextBox 6">
            <a:extLst>
              <a:ext uri="{FF2B5EF4-FFF2-40B4-BE49-F238E27FC236}">
                <a16:creationId xmlns:a16="http://schemas.microsoft.com/office/drawing/2014/main" id="{A534BE23-28FD-6541-B494-E8B92950F788}"/>
              </a:ext>
            </a:extLst>
          </p:cNvPr>
          <p:cNvSpPr txBox="1"/>
          <p:nvPr/>
        </p:nvSpPr>
        <p:spPr>
          <a:xfrm>
            <a:off x="5105400" y="2057400"/>
            <a:ext cx="2971800" cy="461665"/>
          </a:xfrm>
          <a:prstGeom prst="rect">
            <a:avLst/>
          </a:prstGeom>
          <a:noFill/>
        </p:spPr>
        <p:txBody>
          <a:bodyPr wrap="square" rtlCol="0">
            <a:spAutoFit/>
          </a:bodyPr>
          <a:lstStyle/>
          <a:p>
            <a:r>
              <a:rPr lang="en-US"/>
              <a:t>Note:  This represents mix of personal loans with banks.</a:t>
            </a:r>
          </a:p>
        </p:txBody>
      </p:sp>
      <p:graphicFrame>
        <p:nvGraphicFramePr>
          <p:cNvPr id="4" name="Object 3">
            <a:extLst>
              <a:ext uri="{FF2B5EF4-FFF2-40B4-BE49-F238E27FC236}">
                <a16:creationId xmlns:a16="http://schemas.microsoft.com/office/drawing/2014/main" id="{55B80508-E1DB-51AD-9067-8CF8F22DCBFD}"/>
              </a:ext>
            </a:extLst>
          </p:cNvPr>
          <p:cNvGraphicFramePr>
            <a:graphicFrameLocks noChangeAspect="1"/>
          </p:cNvGraphicFramePr>
          <p:nvPr>
            <p:extLst>
              <p:ext uri="{D42A27DB-BD31-4B8C-83A1-F6EECF244321}">
                <p14:modId xmlns:p14="http://schemas.microsoft.com/office/powerpoint/2010/main" val="1181585413"/>
              </p:ext>
            </p:extLst>
          </p:nvPr>
        </p:nvGraphicFramePr>
        <p:xfrm>
          <a:off x="92075" y="1809750"/>
          <a:ext cx="4414838" cy="4376738"/>
        </p:xfrm>
        <a:graphic>
          <a:graphicData uri="http://schemas.openxmlformats.org/presentationml/2006/ole">
            <mc:AlternateContent xmlns:mc="http://schemas.openxmlformats.org/markup-compatibility/2006">
              <mc:Choice xmlns:v="urn:schemas-microsoft-com:vml" Requires="v">
                <p:oleObj name="Macro-Enabled Worksheet" r:id="rId3" imgW="4414723" imgH="4376614" progId="Excel.SheetMacroEnabled.12">
                  <p:link updateAutomatic="1"/>
                </p:oleObj>
              </mc:Choice>
              <mc:Fallback>
                <p:oleObj name="Macro-Enabled Worksheet" r:id="rId3" imgW="4414723" imgH="4376614" progId="Excel.SheetMacroEnabled.12">
                  <p:link updateAutomatic="1"/>
                  <p:pic>
                    <p:nvPicPr>
                      <p:cNvPr id="4" name="Object 3">
                        <a:extLst>
                          <a:ext uri="{FF2B5EF4-FFF2-40B4-BE49-F238E27FC236}">
                            <a16:creationId xmlns:a16="http://schemas.microsoft.com/office/drawing/2014/main" id="{55B80508-E1DB-51AD-9067-8CF8F22DCBFD}"/>
                          </a:ext>
                        </a:extLst>
                      </p:cNvPr>
                      <p:cNvPicPr/>
                      <p:nvPr/>
                    </p:nvPicPr>
                    <p:blipFill>
                      <a:blip r:embed="rId4"/>
                      <a:stretch>
                        <a:fillRect/>
                      </a:stretch>
                    </p:blipFill>
                    <p:spPr>
                      <a:xfrm>
                        <a:off x="92075" y="1809750"/>
                        <a:ext cx="4414838" cy="437673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ED013E3-4EAA-55AF-15DE-F36178A46457}"/>
              </a:ext>
            </a:extLst>
          </p:cNvPr>
          <p:cNvGraphicFramePr>
            <a:graphicFrameLocks noChangeAspect="1"/>
          </p:cNvGraphicFramePr>
          <p:nvPr>
            <p:extLst>
              <p:ext uri="{D42A27DB-BD31-4B8C-83A1-F6EECF244321}">
                <p14:modId xmlns:p14="http://schemas.microsoft.com/office/powerpoint/2010/main" val="86749069"/>
              </p:ext>
            </p:extLst>
          </p:nvPr>
        </p:nvGraphicFramePr>
        <p:xfrm>
          <a:off x="4627563" y="3951288"/>
          <a:ext cx="4329112" cy="2271712"/>
        </p:xfrm>
        <a:graphic>
          <a:graphicData uri="http://schemas.openxmlformats.org/presentationml/2006/ole">
            <mc:AlternateContent xmlns:mc="http://schemas.openxmlformats.org/markup-compatibility/2006">
              <mc:Choice xmlns:v="urn:schemas-microsoft-com:vml" Requires="v">
                <p:oleObj name="Macro-Enabled Worksheet" r:id="rId5" imgW="4328973" imgH="2271612" progId="Excel.SheetMacroEnabled.12">
                  <p:link updateAutomatic="1"/>
                </p:oleObj>
              </mc:Choice>
              <mc:Fallback>
                <p:oleObj name="Macro-Enabled Worksheet" r:id="rId5" imgW="4328973" imgH="2271612" progId="Excel.SheetMacroEnabled.12">
                  <p:link updateAutomatic="1"/>
                  <p:pic>
                    <p:nvPicPr>
                      <p:cNvPr id="6" name="Object 5">
                        <a:extLst>
                          <a:ext uri="{FF2B5EF4-FFF2-40B4-BE49-F238E27FC236}">
                            <a16:creationId xmlns:a16="http://schemas.microsoft.com/office/drawing/2014/main" id="{8ED013E3-4EAA-55AF-15DE-F36178A46457}"/>
                          </a:ext>
                        </a:extLst>
                      </p:cNvPr>
                      <p:cNvPicPr/>
                      <p:nvPr/>
                    </p:nvPicPr>
                    <p:blipFill>
                      <a:blip r:embed="rId6"/>
                      <a:stretch>
                        <a:fillRect/>
                      </a:stretch>
                    </p:blipFill>
                    <p:spPr>
                      <a:xfrm>
                        <a:off x="4627563" y="3951288"/>
                        <a:ext cx="4329112" cy="2271712"/>
                      </a:xfrm>
                      <a:prstGeom prst="rect">
                        <a:avLst/>
                      </a:prstGeom>
                    </p:spPr>
                  </p:pic>
                </p:oleObj>
              </mc:Fallback>
            </mc:AlternateContent>
          </a:graphicData>
        </a:graphic>
      </p:graphicFrame>
    </p:spTree>
    <p:extLst>
      <p:ext uri="{BB962C8B-B14F-4D97-AF65-F5344CB8AC3E}">
        <p14:creationId xmlns:p14="http://schemas.microsoft.com/office/powerpoint/2010/main" val="18715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a:t>Personal Loans and Credit Card 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39</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B3B8E029-5D95-53CB-EF65-B11EA4280320}"/>
              </a:ext>
            </a:extLst>
          </p:cNvPr>
          <p:cNvGraphicFramePr>
            <a:graphicFrameLocks noChangeAspect="1"/>
          </p:cNvGraphicFramePr>
          <p:nvPr>
            <p:extLst>
              <p:ext uri="{D42A27DB-BD31-4B8C-83A1-F6EECF244321}">
                <p14:modId xmlns:p14="http://schemas.microsoft.com/office/powerpoint/2010/main" val="2806806284"/>
              </p:ext>
            </p:extLst>
          </p:nvPr>
        </p:nvGraphicFramePr>
        <p:xfrm>
          <a:off x="128588" y="1698625"/>
          <a:ext cx="4340225" cy="2671763"/>
        </p:xfrm>
        <a:graphic>
          <a:graphicData uri="http://schemas.openxmlformats.org/presentationml/2006/ole">
            <mc:AlternateContent xmlns:mc="http://schemas.openxmlformats.org/markup-compatibility/2006">
              <mc:Choice xmlns:v="urn:schemas-microsoft-com:vml" Requires="v">
                <p:oleObj name="Macro-Enabled Worksheet" r:id="rId3" imgW="4990998" imgH="3071981" progId="Excel.SheetMacroEnabled.12">
                  <p:link updateAutomatic="1"/>
                </p:oleObj>
              </mc:Choice>
              <mc:Fallback>
                <p:oleObj name="Macro-Enabled Worksheet" r:id="rId3" imgW="4990998" imgH="3071981" progId="Excel.SheetMacroEnabled.12">
                  <p:link updateAutomatic="1"/>
                  <p:pic>
                    <p:nvPicPr>
                      <p:cNvPr id="4" name="Object 3">
                        <a:extLst>
                          <a:ext uri="{FF2B5EF4-FFF2-40B4-BE49-F238E27FC236}">
                            <a16:creationId xmlns:a16="http://schemas.microsoft.com/office/drawing/2014/main" id="{B3B8E029-5D95-53CB-EF65-B11EA4280320}"/>
                          </a:ext>
                        </a:extLst>
                      </p:cNvPr>
                      <p:cNvPicPr/>
                      <p:nvPr/>
                    </p:nvPicPr>
                    <p:blipFill>
                      <a:blip r:embed="rId4"/>
                      <a:stretch>
                        <a:fillRect/>
                      </a:stretch>
                    </p:blipFill>
                    <p:spPr>
                      <a:xfrm>
                        <a:off x="128588" y="1698625"/>
                        <a:ext cx="4340225" cy="267176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69A260B6-2C72-B482-9A56-0FBA5A722D22}"/>
              </a:ext>
            </a:extLst>
          </p:cNvPr>
          <p:cNvGraphicFramePr>
            <a:graphicFrameLocks noChangeAspect="1"/>
          </p:cNvGraphicFramePr>
          <p:nvPr>
            <p:extLst>
              <p:ext uri="{D42A27DB-BD31-4B8C-83A1-F6EECF244321}">
                <p14:modId xmlns:p14="http://schemas.microsoft.com/office/powerpoint/2010/main" val="203649759"/>
              </p:ext>
            </p:extLst>
          </p:nvPr>
        </p:nvGraphicFramePr>
        <p:xfrm>
          <a:off x="4572000" y="1719631"/>
          <a:ext cx="4495800" cy="2766977"/>
        </p:xfrm>
        <a:graphic>
          <a:graphicData uri="http://schemas.openxmlformats.org/presentationml/2006/ole">
            <mc:AlternateContent xmlns:mc="http://schemas.openxmlformats.org/markup-compatibility/2006">
              <mc:Choice xmlns:v="urn:schemas-microsoft-com:vml" Requires="v">
                <p:oleObj name="Macro-Enabled Worksheet" r:id="rId5" imgW="4990998" imgH="3071981" progId="Excel.SheetMacroEnabled.12">
                  <p:link updateAutomatic="1"/>
                </p:oleObj>
              </mc:Choice>
              <mc:Fallback>
                <p:oleObj name="Macro-Enabled Worksheet" r:id="rId5" imgW="4990998" imgH="3071981" progId="Excel.SheetMacroEnabled.12">
                  <p:link updateAutomatic="1"/>
                  <p:pic>
                    <p:nvPicPr>
                      <p:cNvPr id="2" name="Object 1">
                        <a:extLst>
                          <a:ext uri="{FF2B5EF4-FFF2-40B4-BE49-F238E27FC236}">
                            <a16:creationId xmlns:a16="http://schemas.microsoft.com/office/drawing/2014/main" id="{69A260B6-2C72-B482-9A56-0FBA5A722D22}"/>
                          </a:ext>
                        </a:extLst>
                      </p:cNvPr>
                      <p:cNvPicPr/>
                      <p:nvPr/>
                    </p:nvPicPr>
                    <p:blipFill>
                      <a:blip r:embed="rId6"/>
                      <a:stretch>
                        <a:fillRect/>
                      </a:stretch>
                    </p:blipFill>
                    <p:spPr>
                      <a:xfrm>
                        <a:off x="4572000" y="1719631"/>
                        <a:ext cx="4495800" cy="2766977"/>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Total Personal Market</a:t>
            </a:r>
            <a:endParaRPr lang="en-CA"/>
          </a:p>
        </p:txBody>
      </p:sp>
      <p:sp>
        <p:nvSpPr>
          <p:cNvPr id="7" name="Slide Number Placeholder 6"/>
          <p:cNvSpPr>
            <a:spLocks noGrp="1"/>
          </p:cNvSpPr>
          <p:nvPr>
            <p:ph type="sldNum" sz="quarter" idx="12"/>
          </p:nvPr>
        </p:nvSpPr>
        <p:spPr>
          <a:xfrm>
            <a:off x="8601412" y="6324600"/>
            <a:ext cx="561975" cy="365125"/>
          </a:xfrm>
        </p:spPr>
        <p:txBody>
          <a:bodyPr/>
          <a:lstStyle/>
          <a:p>
            <a:pPr>
              <a:defRPr/>
            </a:pPr>
            <a:fld id="{1857E8BC-ABE9-4D03-9BEF-8656FFA04C3A}" type="slidenum">
              <a:rPr lang="en-US" smtClean="0"/>
              <a:pPr>
                <a:defRPr/>
              </a:pPr>
              <a:t>4</a:t>
            </a:fld>
            <a:endParaRPr lang="en-US"/>
          </a:p>
        </p:txBody>
      </p:sp>
      <p:sp>
        <p:nvSpPr>
          <p:cNvPr id="2" name="TextBox 1"/>
          <p:cNvSpPr txBox="1"/>
          <p:nvPr/>
        </p:nvSpPr>
        <p:spPr>
          <a:xfrm>
            <a:off x="914400" y="5562600"/>
            <a:ext cx="2971800" cy="461665"/>
          </a:xfrm>
          <a:prstGeom prst="rect">
            <a:avLst/>
          </a:prstGeom>
          <a:noFill/>
        </p:spPr>
        <p:txBody>
          <a:bodyPr wrap="square" rtlCol="0">
            <a:spAutoFit/>
          </a:bodyPr>
          <a:lstStyle/>
          <a:p>
            <a:r>
              <a:rPr lang="en-CA">
                <a:solidFill>
                  <a:srgbClr val="7F7F7F"/>
                </a:solidFill>
              </a:rPr>
              <a:t>Mutual Funds not included as breakdown by sector not available</a:t>
            </a:r>
          </a:p>
        </p:txBody>
      </p:sp>
      <p:sp>
        <p:nvSpPr>
          <p:cNvPr id="5" name="TextBox 4">
            <a:extLst>
              <a:ext uri="{FF2B5EF4-FFF2-40B4-BE49-F238E27FC236}">
                <a16:creationId xmlns:a16="http://schemas.microsoft.com/office/drawing/2014/main" id="{29936F9C-9198-714F-AFC9-D095F744A71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4" name="Object 3">
            <a:extLst>
              <a:ext uri="{FF2B5EF4-FFF2-40B4-BE49-F238E27FC236}">
                <a16:creationId xmlns:a16="http://schemas.microsoft.com/office/drawing/2014/main" id="{A05CD1F3-0977-5522-36FB-3B47B9363D67}"/>
              </a:ext>
            </a:extLst>
          </p:cNvPr>
          <p:cNvGraphicFramePr>
            <a:graphicFrameLocks noChangeAspect="1"/>
          </p:cNvGraphicFramePr>
          <p:nvPr>
            <p:extLst>
              <p:ext uri="{D42A27DB-BD31-4B8C-83A1-F6EECF244321}">
                <p14:modId xmlns:p14="http://schemas.microsoft.com/office/powerpoint/2010/main" val="3608775771"/>
              </p:ext>
            </p:extLst>
          </p:nvPr>
        </p:nvGraphicFramePr>
        <p:xfrm>
          <a:off x="4376738" y="1698625"/>
          <a:ext cx="3651250" cy="2698750"/>
        </p:xfrm>
        <a:graphic>
          <a:graphicData uri="http://schemas.openxmlformats.org/presentationml/2006/ole">
            <mc:AlternateContent xmlns:mc="http://schemas.openxmlformats.org/markup-compatibility/2006">
              <mc:Choice xmlns:v="urn:schemas-microsoft-com:vml" Requires="v">
                <p:oleObj name="Macro-Enabled Worksheet" r:id="rId3" imgW="4419600" imgH="3267232" progId="Excel.SheetMacroEnabled.12">
                  <p:link updateAutomatic="1"/>
                </p:oleObj>
              </mc:Choice>
              <mc:Fallback>
                <p:oleObj name="Macro-Enabled Worksheet" r:id="rId3" imgW="4419600" imgH="3267232" progId="Excel.SheetMacroEnabled.12">
                  <p:link updateAutomatic="1"/>
                  <p:pic>
                    <p:nvPicPr>
                      <p:cNvPr id="4" name="Object 3">
                        <a:extLst>
                          <a:ext uri="{FF2B5EF4-FFF2-40B4-BE49-F238E27FC236}">
                            <a16:creationId xmlns:a16="http://schemas.microsoft.com/office/drawing/2014/main" id="{A05CD1F3-0977-5522-36FB-3B47B9363D67}"/>
                          </a:ext>
                        </a:extLst>
                      </p:cNvPr>
                      <p:cNvPicPr/>
                      <p:nvPr/>
                    </p:nvPicPr>
                    <p:blipFill>
                      <a:blip r:embed="rId4"/>
                      <a:stretch>
                        <a:fillRect/>
                      </a:stretch>
                    </p:blipFill>
                    <p:spPr>
                      <a:xfrm>
                        <a:off x="4376738" y="1698625"/>
                        <a:ext cx="3651250" cy="26987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E4AE5EA-6DA6-43D2-D562-1DB99C85FEB9}"/>
              </a:ext>
            </a:extLst>
          </p:cNvPr>
          <p:cNvGraphicFramePr>
            <a:graphicFrameLocks noChangeAspect="1"/>
          </p:cNvGraphicFramePr>
          <p:nvPr>
            <p:extLst>
              <p:ext uri="{D42A27DB-BD31-4B8C-83A1-F6EECF244321}">
                <p14:modId xmlns:p14="http://schemas.microsoft.com/office/powerpoint/2010/main" val="1753633176"/>
              </p:ext>
            </p:extLst>
          </p:nvPr>
        </p:nvGraphicFramePr>
        <p:xfrm>
          <a:off x="4376738" y="4421188"/>
          <a:ext cx="3783012" cy="1755775"/>
        </p:xfrm>
        <a:graphic>
          <a:graphicData uri="http://schemas.openxmlformats.org/presentationml/2006/ole">
            <mc:AlternateContent xmlns:mc="http://schemas.openxmlformats.org/markup-compatibility/2006">
              <mc:Choice xmlns:v="urn:schemas-microsoft-com:vml" Requires="v">
                <p:oleObj name="Macro-Enabled Worksheet" r:id="rId5" imgW="4496003" imgH="2086042" progId="Excel.SheetMacroEnabled.12">
                  <p:link updateAutomatic="1"/>
                </p:oleObj>
              </mc:Choice>
              <mc:Fallback>
                <p:oleObj name="Macro-Enabled Worksheet" r:id="rId5" imgW="4496003" imgH="2086042" progId="Excel.SheetMacroEnabled.12">
                  <p:link updateAutomatic="1"/>
                  <p:pic>
                    <p:nvPicPr>
                      <p:cNvPr id="10" name="Object 9">
                        <a:extLst>
                          <a:ext uri="{FF2B5EF4-FFF2-40B4-BE49-F238E27FC236}">
                            <a16:creationId xmlns:a16="http://schemas.microsoft.com/office/drawing/2014/main" id="{EE4AE5EA-6DA6-43D2-D562-1DB99C85FEB9}"/>
                          </a:ext>
                        </a:extLst>
                      </p:cNvPr>
                      <p:cNvPicPr/>
                      <p:nvPr/>
                    </p:nvPicPr>
                    <p:blipFill>
                      <a:blip r:embed="rId6"/>
                      <a:stretch>
                        <a:fillRect/>
                      </a:stretch>
                    </p:blipFill>
                    <p:spPr>
                      <a:xfrm>
                        <a:off x="4376738" y="4421188"/>
                        <a:ext cx="3783012" cy="17557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DA4328D-8B82-DF35-A032-59A6DF16973A}"/>
              </a:ext>
            </a:extLst>
          </p:cNvPr>
          <p:cNvGraphicFramePr>
            <a:graphicFrameLocks noChangeAspect="1"/>
          </p:cNvGraphicFramePr>
          <p:nvPr>
            <p:extLst>
              <p:ext uri="{D42A27DB-BD31-4B8C-83A1-F6EECF244321}">
                <p14:modId xmlns:p14="http://schemas.microsoft.com/office/powerpoint/2010/main" val="1592126355"/>
              </p:ext>
            </p:extLst>
          </p:nvPr>
        </p:nvGraphicFramePr>
        <p:xfrm>
          <a:off x="457200" y="1709738"/>
          <a:ext cx="3657600" cy="3457575"/>
        </p:xfrm>
        <a:graphic>
          <a:graphicData uri="http://schemas.openxmlformats.org/presentationml/2006/ole">
            <mc:AlternateContent xmlns:mc="http://schemas.openxmlformats.org/markup-compatibility/2006">
              <mc:Choice xmlns:v="urn:schemas-microsoft-com:vml" Requires="v">
                <p:oleObj name="Macro-Enabled Worksheet" r:id="rId7" imgW="3657600" imgH="3457239" progId="Excel.SheetMacroEnabled.12">
                  <p:link updateAutomatic="1"/>
                </p:oleObj>
              </mc:Choice>
              <mc:Fallback>
                <p:oleObj name="Macro-Enabled Worksheet" r:id="rId7" imgW="3657600" imgH="3457239" progId="Excel.SheetMacroEnabled.12">
                  <p:link updateAutomatic="1"/>
                  <p:pic>
                    <p:nvPicPr>
                      <p:cNvPr id="12" name="Object 11">
                        <a:extLst>
                          <a:ext uri="{FF2B5EF4-FFF2-40B4-BE49-F238E27FC236}">
                            <a16:creationId xmlns:a16="http://schemas.microsoft.com/office/drawing/2014/main" id="{5DA4328D-8B82-DF35-A032-59A6DF16973A}"/>
                          </a:ext>
                        </a:extLst>
                      </p:cNvPr>
                      <p:cNvPicPr/>
                      <p:nvPr/>
                    </p:nvPicPr>
                    <p:blipFill>
                      <a:blip r:embed="rId8"/>
                      <a:stretch>
                        <a:fillRect/>
                      </a:stretch>
                    </p:blipFill>
                    <p:spPr>
                      <a:xfrm>
                        <a:off x="457200" y="1709738"/>
                        <a:ext cx="3657600" cy="3457575"/>
                      </a:xfrm>
                      <a:prstGeom prst="rect">
                        <a:avLst/>
                      </a:prstGeom>
                    </p:spPr>
                  </p:pic>
                </p:oleObj>
              </mc:Fallback>
            </mc:AlternateContent>
          </a:graphicData>
        </a:graphic>
      </p:graphicFrame>
    </p:spTree>
    <p:extLst>
      <p:ext uri="{BB962C8B-B14F-4D97-AF65-F5344CB8AC3E}">
        <p14:creationId xmlns:p14="http://schemas.microsoft.com/office/powerpoint/2010/main" val="204448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8A3FF67-E2E9-82C3-9983-ECD656FF0E11}"/>
              </a:ext>
            </a:extLst>
          </p:cNvPr>
          <p:cNvGraphicFramePr>
            <a:graphicFrameLocks noChangeAspect="1"/>
          </p:cNvGraphicFramePr>
          <p:nvPr>
            <p:extLst>
              <p:ext uri="{D42A27DB-BD31-4B8C-83A1-F6EECF244321}">
                <p14:modId xmlns:p14="http://schemas.microsoft.com/office/powerpoint/2010/main" val="649099879"/>
              </p:ext>
            </p:extLst>
          </p:nvPr>
        </p:nvGraphicFramePr>
        <p:xfrm>
          <a:off x="103188" y="1677988"/>
          <a:ext cx="3848100" cy="4562475"/>
        </p:xfrm>
        <a:graphic>
          <a:graphicData uri="http://schemas.openxmlformats.org/presentationml/2006/ole">
            <mc:AlternateContent xmlns:mc="http://schemas.openxmlformats.org/markup-compatibility/2006">
              <mc:Choice xmlns:v="urn:schemas-microsoft-com:vml" Requires="v">
                <p:oleObj name="Macro-Enabled Worksheet" r:id="rId3" imgW="3847795" imgH="4562184" progId="Excel.SheetMacroEnabled.12">
                  <p:link updateAutomatic="1"/>
                </p:oleObj>
              </mc:Choice>
              <mc:Fallback>
                <p:oleObj name="Macro-Enabled Worksheet" r:id="rId3" imgW="3847795" imgH="4562184" progId="Excel.SheetMacroEnabled.12">
                  <p:link updateAutomatic="1"/>
                  <p:pic>
                    <p:nvPicPr>
                      <p:cNvPr id="4" name="Object 3">
                        <a:extLst>
                          <a:ext uri="{FF2B5EF4-FFF2-40B4-BE49-F238E27FC236}">
                            <a16:creationId xmlns:a16="http://schemas.microsoft.com/office/drawing/2014/main" id="{58A3FF67-E2E9-82C3-9983-ECD656FF0E11}"/>
                          </a:ext>
                        </a:extLst>
                      </p:cNvPr>
                      <p:cNvPicPr/>
                      <p:nvPr/>
                    </p:nvPicPr>
                    <p:blipFill>
                      <a:blip r:embed="rId4"/>
                      <a:stretch>
                        <a:fillRect/>
                      </a:stretch>
                    </p:blipFill>
                    <p:spPr>
                      <a:xfrm>
                        <a:off x="103188" y="1677988"/>
                        <a:ext cx="3848100" cy="4562475"/>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US" dirty="0"/>
              <a:t>Personal Loan and Credit Card Share Changes</a:t>
            </a:r>
            <a:br>
              <a:rPr lang="en-US" dirty="0"/>
            </a:br>
            <a:r>
              <a:rPr lang="en-US" dirty="0"/>
              <a:t>Large Full-Service Banks</a:t>
            </a:r>
            <a:endParaRPr lang="en-CA"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40</a:t>
            </a:fld>
            <a:endParaRPr lang="en-US"/>
          </a:p>
        </p:txBody>
      </p:sp>
      <p:pic>
        <p:nvPicPr>
          <p:cNvPr id="9" name="Picture 8"/>
          <p:cNvPicPr>
            <a:picLocks noChangeAspect="1"/>
          </p:cNvPicPr>
          <p:nvPr/>
        </p:nvPicPr>
        <p:blipFill>
          <a:blip r:embed="rId5"/>
          <a:stretch>
            <a:fillRect/>
          </a:stretch>
        </p:blipFill>
        <p:spPr>
          <a:xfrm>
            <a:off x="2161870" y="5312639"/>
            <a:ext cx="353599" cy="323116"/>
          </a:xfrm>
          <a:prstGeom prst="rect">
            <a:avLst/>
          </a:prstGeom>
        </p:spPr>
      </p:pic>
      <p:pic>
        <p:nvPicPr>
          <p:cNvPr id="16" name="Picture 15"/>
          <p:cNvPicPr>
            <a:picLocks noChangeAspect="1"/>
          </p:cNvPicPr>
          <p:nvPr/>
        </p:nvPicPr>
        <p:blipFill>
          <a:blip r:embed="rId6"/>
          <a:stretch>
            <a:fillRect/>
          </a:stretch>
        </p:blipFill>
        <p:spPr>
          <a:xfrm>
            <a:off x="2287307" y="2521908"/>
            <a:ext cx="261377" cy="278461"/>
          </a:xfrm>
          <a:prstGeom prst="rect">
            <a:avLst/>
          </a:prstGeom>
        </p:spPr>
      </p:pic>
      <p:pic>
        <p:nvPicPr>
          <p:cNvPr id="14" name="Picture 13">
            <a:extLst>
              <a:ext uri="{FF2B5EF4-FFF2-40B4-BE49-F238E27FC236}">
                <a16:creationId xmlns:a16="http://schemas.microsoft.com/office/drawing/2014/main" id="{F04E85A3-9091-4BD1-8F78-48C43F618D28}"/>
              </a:ext>
            </a:extLst>
          </p:cNvPr>
          <p:cNvPicPr>
            <a:picLocks noChangeAspect="1"/>
          </p:cNvPicPr>
          <p:nvPr/>
        </p:nvPicPr>
        <p:blipFill>
          <a:blip r:embed="rId7"/>
          <a:stretch>
            <a:fillRect/>
          </a:stretch>
        </p:blipFill>
        <p:spPr>
          <a:xfrm>
            <a:off x="2235907" y="3545102"/>
            <a:ext cx="296105" cy="303155"/>
          </a:xfrm>
          <a:prstGeom prst="rect">
            <a:avLst/>
          </a:prstGeom>
        </p:spPr>
      </p:pic>
      <p:pic>
        <p:nvPicPr>
          <p:cNvPr id="17" name="Picture 16">
            <a:extLst>
              <a:ext uri="{FF2B5EF4-FFF2-40B4-BE49-F238E27FC236}">
                <a16:creationId xmlns:a16="http://schemas.microsoft.com/office/drawing/2014/main" id="{9FDB2D5C-151A-4686-8B2B-74E06C21F012}"/>
              </a:ext>
            </a:extLst>
          </p:cNvPr>
          <p:cNvPicPr>
            <a:picLocks noChangeAspect="1"/>
          </p:cNvPicPr>
          <p:nvPr/>
        </p:nvPicPr>
        <p:blipFill>
          <a:blip r:embed="rId8"/>
          <a:stretch>
            <a:fillRect/>
          </a:stretch>
        </p:blipFill>
        <p:spPr>
          <a:xfrm>
            <a:off x="2207200" y="4351816"/>
            <a:ext cx="296024" cy="269711"/>
          </a:xfrm>
          <a:prstGeom prst="rect">
            <a:avLst/>
          </a:prstGeom>
        </p:spPr>
      </p:pic>
      <p:pic>
        <p:nvPicPr>
          <p:cNvPr id="18" name="Picture 17">
            <a:extLst>
              <a:ext uri="{FF2B5EF4-FFF2-40B4-BE49-F238E27FC236}">
                <a16:creationId xmlns:a16="http://schemas.microsoft.com/office/drawing/2014/main" id="{303B1628-5D4C-450F-9950-526C161643B4}"/>
              </a:ext>
            </a:extLst>
          </p:cNvPr>
          <p:cNvPicPr>
            <a:picLocks noChangeAspect="1"/>
          </p:cNvPicPr>
          <p:nvPr/>
        </p:nvPicPr>
        <p:blipFill>
          <a:blip r:embed="rId9"/>
          <a:stretch>
            <a:fillRect/>
          </a:stretch>
        </p:blipFill>
        <p:spPr>
          <a:xfrm>
            <a:off x="2161870" y="4774474"/>
            <a:ext cx="262151" cy="268247"/>
          </a:xfrm>
          <a:prstGeom prst="rect">
            <a:avLst/>
          </a:prstGeom>
        </p:spPr>
      </p:pic>
      <p:sp>
        <p:nvSpPr>
          <p:cNvPr id="15" name="TextBox 14">
            <a:extLst>
              <a:ext uri="{FF2B5EF4-FFF2-40B4-BE49-F238E27FC236}">
                <a16:creationId xmlns:a16="http://schemas.microsoft.com/office/drawing/2014/main" id="{F929CC2E-F779-8F4E-AC66-8D0BC5F90CA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3" name="Picture 12" descr="Logo&#10;&#10;Description automatically generated">
            <a:extLst>
              <a:ext uri="{FF2B5EF4-FFF2-40B4-BE49-F238E27FC236}">
                <a16:creationId xmlns:a16="http://schemas.microsoft.com/office/drawing/2014/main" id="{3D2B70CE-95C3-6241-AA6E-F1EE35D08CB6}"/>
              </a:ext>
            </a:extLst>
          </p:cNvPr>
          <p:cNvPicPr>
            <a:picLocks noChangeAspect="1"/>
          </p:cNvPicPr>
          <p:nvPr/>
        </p:nvPicPr>
        <p:blipFill rotWithShape="1">
          <a:blip r:embed="rId10"/>
          <a:srcRect l="66461"/>
          <a:stretch/>
        </p:blipFill>
        <p:spPr>
          <a:xfrm>
            <a:off x="2235907" y="3977196"/>
            <a:ext cx="337931" cy="293719"/>
          </a:xfrm>
          <a:prstGeom prst="rect">
            <a:avLst/>
          </a:prstGeom>
        </p:spPr>
      </p:pic>
      <p:graphicFrame>
        <p:nvGraphicFramePr>
          <p:cNvPr id="7" name="Object 6">
            <a:extLst>
              <a:ext uri="{FF2B5EF4-FFF2-40B4-BE49-F238E27FC236}">
                <a16:creationId xmlns:a16="http://schemas.microsoft.com/office/drawing/2014/main" id="{57016808-BA3C-70E8-BD25-9761ECDA0757}"/>
              </a:ext>
            </a:extLst>
          </p:cNvPr>
          <p:cNvGraphicFramePr>
            <a:graphicFrameLocks noChangeAspect="1"/>
          </p:cNvGraphicFramePr>
          <p:nvPr>
            <p:extLst>
              <p:ext uri="{D42A27DB-BD31-4B8C-83A1-F6EECF244321}">
                <p14:modId xmlns:p14="http://schemas.microsoft.com/office/powerpoint/2010/main" val="1832105651"/>
              </p:ext>
            </p:extLst>
          </p:nvPr>
        </p:nvGraphicFramePr>
        <p:xfrm>
          <a:off x="3976688" y="3813175"/>
          <a:ext cx="4991100" cy="2405063"/>
        </p:xfrm>
        <a:graphic>
          <a:graphicData uri="http://schemas.openxmlformats.org/presentationml/2006/ole">
            <mc:AlternateContent xmlns:mc="http://schemas.openxmlformats.org/markup-compatibility/2006">
              <mc:Choice xmlns:v="urn:schemas-microsoft-com:vml" Requires="v">
                <p:oleObj name="Macro-Enabled Worksheet" r:id="rId11" imgW="4990998" imgH="2405141" progId="Excel.SheetMacroEnabled.12">
                  <p:link updateAutomatic="1"/>
                </p:oleObj>
              </mc:Choice>
              <mc:Fallback>
                <p:oleObj name="Macro-Enabled Worksheet" r:id="rId11" imgW="4990998" imgH="2405141" progId="Excel.SheetMacroEnabled.12">
                  <p:link updateAutomatic="1"/>
                  <p:pic>
                    <p:nvPicPr>
                      <p:cNvPr id="7" name="Object 6">
                        <a:extLst>
                          <a:ext uri="{FF2B5EF4-FFF2-40B4-BE49-F238E27FC236}">
                            <a16:creationId xmlns:a16="http://schemas.microsoft.com/office/drawing/2014/main" id="{57016808-BA3C-70E8-BD25-9761ECDA0757}"/>
                          </a:ext>
                        </a:extLst>
                      </p:cNvPr>
                      <p:cNvPicPr/>
                      <p:nvPr/>
                    </p:nvPicPr>
                    <p:blipFill>
                      <a:blip r:embed="rId12"/>
                      <a:stretch>
                        <a:fillRect/>
                      </a:stretch>
                    </p:blipFill>
                    <p:spPr>
                      <a:xfrm>
                        <a:off x="3976688" y="3813175"/>
                        <a:ext cx="4991100" cy="2405063"/>
                      </a:xfrm>
                      <a:prstGeom prst="rect">
                        <a:avLst/>
                      </a:prstGeom>
                    </p:spPr>
                  </p:pic>
                </p:oleObj>
              </mc:Fallback>
            </mc:AlternateContent>
          </a:graphicData>
        </a:graphic>
      </p:graphicFrame>
    </p:spTree>
    <p:extLst>
      <p:ext uri="{BB962C8B-B14F-4D97-AF65-F5344CB8AC3E}">
        <p14:creationId xmlns:p14="http://schemas.microsoft.com/office/powerpoint/2010/main" val="3561380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074D11B-63E0-37E6-53A2-3F5782886487}"/>
              </a:ext>
            </a:extLst>
          </p:cNvPr>
          <p:cNvGraphicFramePr>
            <a:graphicFrameLocks noChangeAspect="1"/>
          </p:cNvGraphicFramePr>
          <p:nvPr>
            <p:extLst>
              <p:ext uri="{D42A27DB-BD31-4B8C-83A1-F6EECF244321}">
                <p14:modId xmlns:p14="http://schemas.microsoft.com/office/powerpoint/2010/main" val="1104771156"/>
              </p:ext>
            </p:extLst>
          </p:nvPr>
        </p:nvGraphicFramePr>
        <p:xfrm>
          <a:off x="147638" y="1684338"/>
          <a:ext cx="3790950" cy="4567237"/>
        </p:xfrm>
        <a:graphic>
          <a:graphicData uri="http://schemas.openxmlformats.org/presentationml/2006/ole">
            <mc:AlternateContent xmlns:mc="http://schemas.openxmlformats.org/markup-compatibility/2006">
              <mc:Choice xmlns:v="urn:schemas-microsoft-com:vml" Requires="v">
                <p:oleObj name="Macro-Enabled Worksheet" r:id="rId3" imgW="3790899" imgH="4567025" progId="Excel.SheetMacroEnabled.12">
                  <p:link updateAutomatic="1"/>
                </p:oleObj>
              </mc:Choice>
              <mc:Fallback>
                <p:oleObj name="Macro-Enabled Worksheet" r:id="rId3" imgW="3790899" imgH="4567025" progId="Excel.SheetMacroEnabled.12">
                  <p:link updateAutomatic="1"/>
                  <p:pic>
                    <p:nvPicPr>
                      <p:cNvPr id="4" name="Object 3">
                        <a:extLst>
                          <a:ext uri="{FF2B5EF4-FFF2-40B4-BE49-F238E27FC236}">
                            <a16:creationId xmlns:a16="http://schemas.microsoft.com/office/drawing/2014/main" id="{4074D11B-63E0-37E6-53A2-3F5782886487}"/>
                          </a:ext>
                        </a:extLst>
                      </p:cNvPr>
                      <p:cNvPicPr/>
                      <p:nvPr/>
                    </p:nvPicPr>
                    <p:blipFill>
                      <a:blip r:embed="rId4"/>
                      <a:stretch>
                        <a:fillRect/>
                      </a:stretch>
                    </p:blipFill>
                    <p:spPr>
                      <a:xfrm>
                        <a:off x="147638" y="1684338"/>
                        <a:ext cx="3790950" cy="4567237"/>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US"/>
              <a:t>Personal Loan and Credit Card </a:t>
            </a:r>
            <a:r>
              <a:rPr lang="en-CA"/>
              <a:t> Share Changes</a:t>
            </a:r>
            <a:br>
              <a:rPr lang="en-CA"/>
            </a:br>
            <a:r>
              <a:rPr lang="en-CA"/>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41</a:t>
            </a:fld>
            <a:endParaRPr lang="en-US"/>
          </a:p>
        </p:txBody>
      </p:sp>
      <p:pic>
        <p:nvPicPr>
          <p:cNvPr id="12" name="Picture 11" descr="Tangerine.pdf"/>
          <p:cNvPicPr>
            <a:picLocks noChangeAspect="1"/>
          </p:cNvPicPr>
          <p:nvPr/>
        </p:nvPicPr>
        <p:blipFill rotWithShape="1">
          <a:blip r:embed="rId5"/>
          <a:srcRect/>
          <a:stretch/>
        </p:blipFill>
        <p:spPr>
          <a:xfrm>
            <a:off x="2407906" y="4266870"/>
            <a:ext cx="813245" cy="217844"/>
          </a:xfrm>
          <a:prstGeom prst="rect">
            <a:avLst/>
          </a:prstGeom>
        </p:spPr>
      </p:pic>
      <p:pic>
        <p:nvPicPr>
          <p:cNvPr id="15" name="Picture 14" descr="Tangerine.pdf"/>
          <p:cNvPicPr>
            <a:picLocks noChangeAspect="1"/>
          </p:cNvPicPr>
          <p:nvPr/>
        </p:nvPicPr>
        <p:blipFill rotWithShape="1">
          <a:blip r:embed="rId5"/>
          <a:srcRect/>
          <a:stretch/>
        </p:blipFill>
        <p:spPr>
          <a:xfrm>
            <a:off x="6197155" y="5116156"/>
            <a:ext cx="813245" cy="217844"/>
          </a:xfrm>
          <a:prstGeom prst="rect">
            <a:avLst/>
          </a:prstGeom>
        </p:spPr>
      </p:pic>
      <p:pic>
        <p:nvPicPr>
          <p:cNvPr id="10" name="Picture 9"/>
          <p:cNvPicPr>
            <a:picLocks noChangeAspect="1"/>
          </p:cNvPicPr>
          <p:nvPr/>
        </p:nvPicPr>
        <p:blipFill rotWithShape="1">
          <a:blip r:embed="rId6"/>
          <a:srcRect t="-1" r="68534" b="3426"/>
          <a:stretch/>
        </p:blipFill>
        <p:spPr>
          <a:xfrm>
            <a:off x="2160804" y="4945309"/>
            <a:ext cx="253610" cy="257138"/>
          </a:xfrm>
          <a:prstGeom prst="rect">
            <a:avLst/>
          </a:prstGeom>
        </p:spPr>
      </p:pic>
      <p:pic>
        <p:nvPicPr>
          <p:cNvPr id="11" name="Picture 10"/>
          <p:cNvPicPr>
            <a:picLocks noChangeAspect="1"/>
          </p:cNvPicPr>
          <p:nvPr/>
        </p:nvPicPr>
        <p:blipFill>
          <a:blip r:embed="rId7"/>
          <a:stretch>
            <a:fillRect/>
          </a:stretch>
        </p:blipFill>
        <p:spPr>
          <a:xfrm>
            <a:off x="2186690" y="4216467"/>
            <a:ext cx="292633" cy="268247"/>
          </a:xfrm>
          <a:prstGeom prst="rect">
            <a:avLst/>
          </a:prstGeom>
        </p:spPr>
      </p:pic>
      <p:pic>
        <p:nvPicPr>
          <p:cNvPr id="18" name="Picture 17">
            <a:extLst>
              <a:ext uri="{FF2B5EF4-FFF2-40B4-BE49-F238E27FC236}">
                <a16:creationId xmlns:a16="http://schemas.microsoft.com/office/drawing/2014/main" id="{E262CB6F-CB60-B04A-852F-63B48C7D1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1721" y="4595093"/>
            <a:ext cx="360059" cy="311694"/>
          </a:xfrm>
          <a:prstGeom prst="rect">
            <a:avLst/>
          </a:prstGeom>
        </p:spPr>
      </p:pic>
      <p:pic>
        <p:nvPicPr>
          <p:cNvPr id="19" name="Picture 26" descr="icici logo">
            <a:extLst>
              <a:ext uri="{FF2B5EF4-FFF2-40B4-BE49-F238E27FC236}">
                <a16:creationId xmlns:a16="http://schemas.microsoft.com/office/drawing/2014/main" id="{14D6908D-834D-1141-8A49-E0200D5DAC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97450" y="2381186"/>
            <a:ext cx="228600" cy="286871"/>
          </a:xfrm>
          <a:prstGeom prst="rect">
            <a:avLst/>
          </a:prstGeom>
          <a:noFill/>
          <a:ln w="9525">
            <a:noFill/>
            <a:miter lim="800000"/>
            <a:headEnd/>
            <a:tailEnd/>
          </a:ln>
        </p:spPr>
      </p:pic>
      <p:sp>
        <p:nvSpPr>
          <p:cNvPr id="20" name="TextBox 19">
            <a:extLst>
              <a:ext uri="{FF2B5EF4-FFF2-40B4-BE49-F238E27FC236}">
                <a16:creationId xmlns:a16="http://schemas.microsoft.com/office/drawing/2014/main" id="{E8E57ECD-5B48-4E41-A432-B9E8C78A0D94}"/>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9A9C26D6-1623-1573-DCD0-19B343A418B0}"/>
              </a:ext>
            </a:extLst>
          </p:cNvPr>
          <p:cNvGraphicFramePr>
            <a:graphicFrameLocks noChangeAspect="1"/>
          </p:cNvGraphicFramePr>
          <p:nvPr>
            <p:extLst>
              <p:ext uri="{D42A27DB-BD31-4B8C-83A1-F6EECF244321}">
                <p14:modId xmlns:p14="http://schemas.microsoft.com/office/powerpoint/2010/main" val="1345398740"/>
              </p:ext>
            </p:extLst>
          </p:nvPr>
        </p:nvGraphicFramePr>
        <p:xfrm>
          <a:off x="3987800" y="4222750"/>
          <a:ext cx="4991100" cy="2005013"/>
        </p:xfrm>
        <a:graphic>
          <a:graphicData uri="http://schemas.openxmlformats.org/presentationml/2006/ole">
            <mc:AlternateContent xmlns:mc="http://schemas.openxmlformats.org/markup-compatibility/2006">
              <mc:Choice xmlns:v="urn:schemas-microsoft-com:vml" Requires="v">
                <p:oleObj name="Macro-Enabled Worksheet" r:id="rId10" imgW="4990998" imgH="2004956" progId="Excel.SheetMacroEnabled.12">
                  <p:link updateAutomatic="1"/>
                </p:oleObj>
              </mc:Choice>
              <mc:Fallback>
                <p:oleObj name="Macro-Enabled Worksheet" r:id="rId10" imgW="4990998" imgH="2004956" progId="Excel.SheetMacroEnabled.12">
                  <p:link updateAutomatic="1"/>
                  <p:pic>
                    <p:nvPicPr>
                      <p:cNvPr id="3" name="Object 2">
                        <a:extLst>
                          <a:ext uri="{FF2B5EF4-FFF2-40B4-BE49-F238E27FC236}">
                            <a16:creationId xmlns:a16="http://schemas.microsoft.com/office/drawing/2014/main" id="{9A9C26D6-1623-1573-DCD0-19B343A418B0}"/>
                          </a:ext>
                        </a:extLst>
                      </p:cNvPr>
                      <p:cNvPicPr/>
                      <p:nvPr/>
                    </p:nvPicPr>
                    <p:blipFill>
                      <a:blip r:embed="rId11"/>
                      <a:stretch>
                        <a:fillRect/>
                      </a:stretch>
                    </p:blipFill>
                    <p:spPr>
                      <a:xfrm>
                        <a:off x="3987800" y="4222750"/>
                        <a:ext cx="4991100" cy="2005013"/>
                      </a:xfrm>
                      <a:prstGeom prst="rect">
                        <a:avLst/>
                      </a:prstGeom>
                    </p:spPr>
                  </p:pic>
                </p:oleObj>
              </mc:Fallback>
            </mc:AlternateContent>
          </a:graphicData>
        </a:graphic>
      </p:graphicFrame>
    </p:spTree>
    <p:extLst>
      <p:ext uri="{BB962C8B-B14F-4D97-AF65-F5344CB8AC3E}">
        <p14:creationId xmlns:p14="http://schemas.microsoft.com/office/powerpoint/2010/main" val="3842374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132FC67-7A1B-A3AB-D615-29E46CE8768F}"/>
              </a:ext>
            </a:extLst>
          </p:cNvPr>
          <p:cNvGraphicFramePr>
            <a:graphicFrameLocks noChangeAspect="1"/>
          </p:cNvGraphicFramePr>
          <p:nvPr>
            <p:extLst>
              <p:ext uri="{D42A27DB-BD31-4B8C-83A1-F6EECF244321}">
                <p14:modId xmlns:p14="http://schemas.microsoft.com/office/powerpoint/2010/main" val="3496243600"/>
              </p:ext>
            </p:extLst>
          </p:nvPr>
        </p:nvGraphicFramePr>
        <p:xfrm>
          <a:off x="217488" y="1654175"/>
          <a:ext cx="3690937" cy="4562475"/>
        </p:xfrm>
        <a:graphic>
          <a:graphicData uri="http://schemas.openxmlformats.org/presentationml/2006/ole">
            <mc:AlternateContent xmlns:mc="http://schemas.openxmlformats.org/markup-compatibility/2006">
              <mc:Choice xmlns:v="urn:schemas-microsoft-com:vml" Requires="v">
                <p:oleObj name="Macro-Enabled Worksheet" r:id="rId3" imgW="3690925" imgH="4562184" progId="Excel.SheetMacroEnabled.12">
                  <p:link updateAutomatic="1"/>
                </p:oleObj>
              </mc:Choice>
              <mc:Fallback>
                <p:oleObj name="Macro-Enabled Worksheet" r:id="rId3" imgW="3690925" imgH="4562184" progId="Excel.SheetMacroEnabled.12">
                  <p:link updateAutomatic="1"/>
                  <p:pic>
                    <p:nvPicPr>
                      <p:cNvPr id="4" name="Object 3">
                        <a:extLst>
                          <a:ext uri="{FF2B5EF4-FFF2-40B4-BE49-F238E27FC236}">
                            <a16:creationId xmlns:a16="http://schemas.microsoft.com/office/drawing/2014/main" id="{F132FC67-7A1B-A3AB-D615-29E46CE8768F}"/>
                          </a:ext>
                        </a:extLst>
                      </p:cNvPr>
                      <p:cNvPicPr/>
                      <p:nvPr/>
                    </p:nvPicPr>
                    <p:blipFill>
                      <a:blip r:embed="rId4"/>
                      <a:stretch>
                        <a:fillRect/>
                      </a:stretch>
                    </p:blipFill>
                    <p:spPr>
                      <a:xfrm>
                        <a:off x="217488" y="1654175"/>
                        <a:ext cx="3690937" cy="4562475"/>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CA" dirty="0"/>
              <a:t>Personal Loan and Credit Card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42</a:t>
            </a:fld>
            <a:endParaRPr lang="en-US"/>
          </a:p>
        </p:txBody>
      </p:sp>
      <p:pic>
        <p:nvPicPr>
          <p:cNvPr id="2" name="Picture 1"/>
          <p:cNvPicPr>
            <a:picLocks noChangeAspect="1"/>
          </p:cNvPicPr>
          <p:nvPr/>
        </p:nvPicPr>
        <p:blipFill>
          <a:blip r:embed="rId5"/>
          <a:stretch>
            <a:fillRect/>
          </a:stretch>
        </p:blipFill>
        <p:spPr>
          <a:xfrm>
            <a:off x="2085012" y="2820128"/>
            <a:ext cx="278570" cy="266049"/>
          </a:xfrm>
          <a:prstGeom prst="rect">
            <a:avLst/>
          </a:prstGeom>
        </p:spPr>
      </p:pic>
      <p:pic>
        <p:nvPicPr>
          <p:cNvPr id="20" name="Picture 19">
            <a:extLst>
              <a:ext uri="{FF2B5EF4-FFF2-40B4-BE49-F238E27FC236}">
                <a16:creationId xmlns:a16="http://schemas.microsoft.com/office/drawing/2014/main" id="{B86981A1-A12E-4247-AC5C-CB65EBF43BDF}"/>
              </a:ext>
            </a:extLst>
          </p:cNvPr>
          <p:cNvPicPr>
            <a:picLocks noChangeAspect="1"/>
          </p:cNvPicPr>
          <p:nvPr/>
        </p:nvPicPr>
        <p:blipFill>
          <a:blip r:embed="rId6"/>
          <a:stretch>
            <a:fillRect/>
          </a:stretch>
        </p:blipFill>
        <p:spPr>
          <a:xfrm>
            <a:off x="2066016" y="3510533"/>
            <a:ext cx="762066" cy="188992"/>
          </a:xfrm>
          <a:prstGeom prst="rect">
            <a:avLst/>
          </a:prstGeom>
        </p:spPr>
      </p:pic>
      <p:pic>
        <p:nvPicPr>
          <p:cNvPr id="21" name="Picture 51" descr="Canadian Tire Logo">
            <a:extLst>
              <a:ext uri="{FF2B5EF4-FFF2-40B4-BE49-F238E27FC236}">
                <a16:creationId xmlns:a16="http://schemas.microsoft.com/office/drawing/2014/main" id="{48A8F091-ABB4-5442-AC06-B9420FAAF1A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85012" y="3186839"/>
            <a:ext cx="362037" cy="281584"/>
          </a:xfrm>
          <a:prstGeom prst="rect">
            <a:avLst/>
          </a:prstGeom>
          <a:noFill/>
          <a:ln w="9525">
            <a:noFill/>
            <a:miter lim="800000"/>
            <a:headEnd/>
            <a:tailEnd/>
          </a:ln>
        </p:spPr>
      </p:pic>
      <p:sp>
        <p:nvSpPr>
          <p:cNvPr id="23" name="TextBox 22">
            <a:extLst>
              <a:ext uri="{FF2B5EF4-FFF2-40B4-BE49-F238E27FC236}">
                <a16:creationId xmlns:a16="http://schemas.microsoft.com/office/drawing/2014/main" id="{D73B8A37-DB08-9243-9D84-699B85C9945D}"/>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4" name="Picture 13" descr="Shape&#10;&#10;Description automatically generated with medium confidence">
            <a:extLst>
              <a:ext uri="{FF2B5EF4-FFF2-40B4-BE49-F238E27FC236}">
                <a16:creationId xmlns:a16="http://schemas.microsoft.com/office/drawing/2014/main" id="{E2B71D10-5B85-C140-8999-3EBCF519C597}"/>
              </a:ext>
            </a:extLst>
          </p:cNvPr>
          <p:cNvPicPr>
            <a:picLocks noChangeAspect="1"/>
          </p:cNvPicPr>
          <p:nvPr/>
        </p:nvPicPr>
        <p:blipFill rotWithShape="1">
          <a:blip r:embed="rId8"/>
          <a:srcRect r="64069"/>
          <a:stretch/>
        </p:blipFill>
        <p:spPr>
          <a:xfrm>
            <a:off x="2089228" y="4021552"/>
            <a:ext cx="295137" cy="245926"/>
          </a:xfrm>
          <a:prstGeom prst="rect">
            <a:avLst/>
          </a:prstGeom>
        </p:spPr>
      </p:pic>
      <p:pic>
        <p:nvPicPr>
          <p:cNvPr id="15" name="Picture 14">
            <a:extLst>
              <a:ext uri="{FF2B5EF4-FFF2-40B4-BE49-F238E27FC236}">
                <a16:creationId xmlns:a16="http://schemas.microsoft.com/office/drawing/2014/main" id="{301CAC8F-CDE8-4D93-B0F8-058777E9929A}"/>
              </a:ext>
            </a:extLst>
          </p:cNvPr>
          <p:cNvPicPr>
            <a:picLocks noChangeAspect="1"/>
          </p:cNvPicPr>
          <p:nvPr/>
        </p:nvPicPr>
        <p:blipFill rotWithShape="1">
          <a:blip r:embed="rId9"/>
          <a:srcRect t="-1" r="68534" b="3426"/>
          <a:stretch/>
        </p:blipFill>
        <p:spPr>
          <a:xfrm>
            <a:off x="2097492" y="4996332"/>
            <a:ext cx="253610" cy="257138"/>
          </a:xfrm>
          <a:prstGeom prst="rect">
            <a:avLst/>
          </a:prstGeom>
        </p:spPr>
      </p:pic>
      <p:pic>
        <p:nvPicPr>
          <p:cNvPr id="16" name="Picture 15">
            <a:extLst>
              <a:ext uri="{FF2B5EF4-FFF2-40B4-BE49-F238E27FC236}">
                <a16:creationId xmlns:a16="http://schemas.microsoft.com/office/drawing/2014/main" id="{2D7DF44E-2C8F-40ED-89BD-EE1EC94721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1514" t="9145" r="35436" b="36597"/>
          <a:stretch/>
        </p:blipFill>
        <p:spPr>
          <a:xfrm>
            <a:off x="2108624" y="2400423"/>
            <a:ext cx="266496" cy="266050"/>
          </a:xfrm>
          <a:prstGeom prst="rect">
            <a:avLst/>
          </a:prstGeom>
        </p:spPr>
      </p:pic>
      <p:graphicFrame>
        <p:nvGraphicFramePr>
          <p:cNvPr id="7" name="Object 6">
            <a:extLst>
              <a:ext uri="{FF2B5EF4-FFF2-40B4-BE49-F238E27FC236}">
                <a16:creationId xmlns:a16="http://schemas.microsoft.com/office/drawing/2014/main" id="{9B6F001D-6132-BC42-EE81-B858E1F28B96}"/>
              </a:ext>
            </a:extLst>
          </p:cNvPr>
          <p:cNvGraphicFramePr>
            <a:graphicFrameLocks noChangeAspect="1"/>
          </p:cNvGraphicFramePr>
          <p:nvPr>
            <p:extLst>
              <p:ext uri="{D42A27DB-BD31-4B8C-83A1-F6EECF244321}">
                <p14:modId xmlns:p14="http://schemas.microsoft.com/office/powerpoint/2010/main" val="1763342687"/>
              </p:ext>
            </p:extLst>
          </p:nvPr>
        </p:nvGraphicFramePr>
        <p:xfrm>
          <a:off x="3976688" y="3822700"/>
          <a:ext cx="4991100" cy="2405063"/>
        </p:xfrm>
        <a:graphic>
          <a:graphicData uri="http://schemas.openxmlformats.org/presentationml/2006/ole">
            <mc:AlternateContent xmlns:mc="http://schemas.openxmlformats.org/markup-compatibility/2006">
              <mc:Choice xmlns:v="urn:schemas-microsoft-com:vml" Requires="v">
                <p:oleObj name="Macro-Enabled Worksheet" r:id="rId11" imgW="4990998" imgH="2405141" progId="Excel.SheetMacroEnabled.12">
                  <p:link updateAutomatic="1"/>
                </p:oleObj>
              </mc:Choice>
              <mc:Fallback>
                <p:oleObj name="Macro-Enabled Worksheet" r:id="rId11" imgW="4990998" imgH="2405141" progId="Excel.SheetMacroEnabled.12">
                  <p:link updateAutomatic="1"/>
                  <p:pic>
                    <p:nvPicPr>
                      <p:cNvPr id="7" name="Object 6">
                        <a:extLst>
                          <a:ext uri="{FF2B5EF4-FFF2-40B4-BE49-F238E27FC236}">
                            <a16:creationId xmlns:a16="http://schemas.microsoft.com/office/drawing/2014/main" id="{9B6F001D-6132-BC42-EE81-B858E1F28B96}"/>
                          </a:ext>
                        </a:extLst>
                      </p:cNvPr>
                      <p:cNvPicPr/>
                      <p:nvPr/>
                    </p:nvPicPr>
                    <p:blipFill>
                      <a:blip r:embed="rId12"/>
                      <a:stretch>
                        <a:fillRect/>
                      </a:stretch>
                    </p:blipFill>
                    <p:spPr>
                      <a:xfrm>
                        <a:off x="3976688" y="3822700"/>
                        <a:ext cx="4991100" cy="2405063"/>
                      </a:xfrm>
                      <a:prstGeom prst="rect">
                        <a:avLst/>
                      </a:prstGeom>
                    </p:spPr>
                  </p:pic>
                </p:oleObj>
              </mc:Fallback>
            </mc:AlternateContent>
          </a:graphicData>
        </a:graphic>
      </p:graphicFrame>
    </p:spTree>
    <p:extLst>
      <p:ext uri="{BB962C8B-B14F-4D97-AF65-F5344CB8AC3E}">
        <p14:creationId xmlns:p14="http://schemas.microsoft.com/office/powerpoint/2010/main" val="1914802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C593551-C0ED-A331-7315-5F8F94117CC4}"/>
              </a:ext>
            </a:extLst>
          </p:cNvPr>
          <p:cNvGraphicFramePr>
            <a:graphicFrameLocks noChangeAspect="1"/>
          </p:cNvGraphicFramePr>
          <p:nvPr>
            <p:extLst>
              <p:ext uri="{D42A27DB-BD31-4B8C-83A1-F6EECF244321}">
                <p14:modId xmlns:p14="http://schemas.microsoft.com/office/powerpoint/2010/main" val="2713776755"/>
              </p:ext>
            </p:extLst>
          </p:nvPr>
        </p:nvGraphicFramePr>
        <p:xfrm>
          <a:off x="55563" y="1654175"/>
          <a:ext cx="3800475" cy="4572000"/>
        </p:xfrm>
        <a:graphic>
          <a:graphicData uri="http://schemas.openxmlformats.org/presentationml/2006/ole">
            <mc:AlternateContent xmlns:mc="http://schemas.openxmlformats.org/markup-compatibility/2006">
              <mc:Choice xmlns:v="urn:schemas-microsoft-com:vml" Requires="v">
                <p:oleObj name="Macro-Enabled Worksheet" r:id="rId3" imgW="3800246" imgH="4571866" progId="Excel.SheetMacroEnabled.12">
                  <p:link updateAutomatic="1"/>
                </p:oleObj>
              </mc:Choice>
              <mc:Fallback>
                <p:oleObj name="Macro-Enabled Worksheet" r:id="rId3" imgW="3800246" imgH="4571866" progId="Excel.SheetMacroEnabled.12">
                  <p:link updateAutomatic="1"/>
                  <p:pic>
                    <p:nvPicPr>
                      <p:cNvPr id="4" name="Object 3">
                        <a:extLst>
                          <a:ext uri="{FF2B5EF4-FFF2-40B4-BE49-F238E27FC236}">
                            <a16:creationId xmlns:a16="http://schemas.microsoft.com/office/drawing/2014/main" id="{EC593551-C0ED-A331-7315-5F8F94117CC4}"/>
                          </a:ext>
                        </a:extLst>
                      </p:cNvPr>
                      <p:cNvPicPr/>
                      <p:nvPr/>
                    </p:nvPicPr>
                    <p:blipFill>
                      <a:blip r:embed="rId4"/>
                      <a:stretch>
                        <a:fillRect/>
                      </a:stretch>
                    </p:blipFill>
                    <p:spPr>
                      <a:xfrm>
                        <a:off x="55563" y="1654175"/>
                        <a:ext cx="3800475" cy="4572000"/>
                      </a:xfrm>
                      <a:prstGeom prst="rect">
                        <a:avLst/>
                      </a:prstGeom>
                    </p:spPr>
                  </p:pic>
                </p:oleObj>
              </mc:Fallback>
            </mc:AlternateContent>
          </a:graphicData>
        </a:graphic>
      </p:graphicFrame>
      <p:sp>
        <p:nvSpPr>
          <p:cNvPr id="6" name="Title 5"/>
          <p:cNvSpPr>
            <a:spLocks noGrp="1"/>
          </p:cNvSpPr>
          <p:nvPr>
            <p:ph type="title"/>
          </p:nvPr>
        </p:nvSpPr>
        <p:spPr/>
        <p:txBody>
          <a:bodyPr>
            <a:normAutofit/>
          </a:bodyPr>
          <a:lstStyle/>
          <a:p>
            <a:r>
              <a:rPr lang="en-CA"/>
              <a:t>Personal Loan and Credit Card Share Changes</a:t>
            </a:r>
            <a:br>
              <a:rPr lang="en-CA"/>
            </a:br>
            <a:r>
              <a:rPr lang="en-CA"/>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43</a:t>
            </a:fld>
            <a:endParaRPr lang="en-US"/>
          </a:p>
        </p:txBody>
      </p:sp>
      <p:pic>
        <p:nvPicPr>
          <p:cNvPr id="25" name="Picture 24">
            <a:extLst>
              <a:ext uri="{FF2B5EF4-FFF2-40B4-BE49-F238E27FC236}">
                <a16:creationId xmlns:a16="http://schemas.microsoft.com/office/drawing/2014/main" id="{E87EC807-0783-114D-AC04-E0D0F3D5D54C}"/>
              </a:ext>
            </a:extLst>
          </p:cNvPr>
          <p:cNvPicPr>
            <a:picLocks noChangeAspect="1"/>
          </p:cNvPicPr>
          <p:nvPr/>
        </p:nvPicPr>
        <p:blipFill>
          <a:blip r:embed="rId5"/>
          <a:stretch>
            <a:fillRect/>
          </a:stretch>
        </p:blipFill>
        <p:spPr>
          <a:xfrm>
            <a:off x="2153890" y="4573047"/>
            <a:ext cx="355865" cy="325932"/>
          </a:xfrm>
          <a:prstGeom prst="rect">
            <a:avLst/>
          </a:prstGeom>
        </p:spPr>
      </p:pic>
      <p:sp>
        <p:nvSpPr>
          <p:cNvPr id="26" name="TextBox 25">
            <a:extLst>
              <a:ext uri="{FF2B5EF4-FFF2-40B4-BE49-F238E27FC236}">
                <a16:creationId xmlns:a16="http://schemas.microsoft.com/office/drawing/2014/main" id="{6C756248-77FB-6D45-A67C-1373F92D7CDC}"/>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10" name="Picture 9" descr="A picture containing icon&#10;&#10;Description automatically generated">
            <a:extLst>
              <a:ext uri="{FF2B5EF4-FFF2-40B4-BE49-F238E27FC236}">
                <a16:creationId xmlns:a16="http://schemas.microsoft.com/office/drawing/2014/main" id="{2B43DCFA-C0DA-4537-B0E9-0C7684417F29}"/>
              </a:ext>
            </a:extLst>
          </p:cNvPr>
          <p:cNvPicPr>
            <a:picLocks noChangeAspect="1"/>
          </p:cNvPicPr>
          <p:nvPr/>
        </p:nvPicPr>
        <p:blipFill rotWithShape="1">
          <a:blip r:embed="rId6">
            <a:extLst>
              <a:ext uri="{28A0092B-C50C-407E-A947-70E740481C1C}">
                <a14:useLocalDpi xmlns:a14="http://schemas.microsoft.com/office/drawing/2010/main" val="0"/>
              </a:ext>
            </a:extLst>
          </a:blip>
          <a:srcRect b="22244"/>
          <a:stretch/>
        </p:blipFill>
        <p:spPr>
          <a:xfrm>
            <a:off x="2021644" y="2974074"/>
            <a:ext cx="976223" cy="353199"/>
          </a:xfrm>
          <a:prstGeom prst="rect">
            <a:avLst/>
          </a:prstGeom>
        </p:spPr>
      </p:pic>
      <p:pic>
        <p:nvPicPr>
          <p:cNvPr id="7" name="Graphic 6">
            <a:extLst>
              <a:ext uri="{FF2B5EF4-FFF2-40B4-BE49-F238E27FC236}">
                <a16:creationId xmlns:a16="http://schemas.microsoft.com/office/drawing/2014/main" id="{A558DEAE-2F26-6984-1912-E683DB248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7897" y="5020531"/>
            <a:ext cx="1175124" cy="285947"/>
          </a:xfrm>
          <a:prstGeom prst="rect">
            <a:avLst/>
          </a:prstGeom>
        </p:spPr>
      </p:pic>
      <p:graphicFrame>
        <p:nvGraphicFramePr>
          <p:cNvPr id="3" name="Object 2">
            <a:extLst>
              <a:ext uri="{FF2B5EF4-FFF2-40B4-BE49-F238E27FC236}">
                <a16:creationId xmlns:a16="http://schemas.microsoft.com/office/drawing/2014/main" id="{F30835FC-5E58-4AE8-5211-EEDEC16C99DE}"/>
              </a:ext>
            </a:extLst>
          </p:cNvPr>
          <p:cNvGraphicFramePr>
            <a:graphicFrameLocks noChangeAspect="1"/>
          </p:cNvGraphicFramePr>
          <p:nvPr>
            <p:extLst>
              <p:ext uri="{D42A27DB-BD31-4B8C-83A1-F6EECF244321}">
                <p14:modId xmlns:p14="http://schemas.microsoft.com/office/powerpoint/2010/main" val="786215168"/>
              </p:ext>
            </p:extLst>
          </p:nvPr>
        </p:nvGraphicFramePr>
        <p:xfrm>
          <a:off x="3976688" y="4195763"/>
          <a:ext cx="4991100" cy="2005012"/>
        </p:xfrm>
        <a:graphic>
          <a:graphicData uri="http://schemas.openxmlformats.org/presentationml/2006/ole">
            <mc:AlternateContent xmlns:mc="http://schemas.openxmlformats.org/markup-compatibility/2006">
              <mc:Choice xmlns:v="urn:schemas-microsoft-com:vml" Requires="v">
                <p:oleObj name="Macro-Enabled Worksheet" r:id="rId9" imgW="4990998" imgH="2004956" progId="Excel.SheetMacroEnabled.12">
                  <p:link updateAutomatic="1"/>
                </p:oleObj>
              </mc:Choice>
              <mc:Fallback>
                <p:oleObj name="Macro-Enabled Worksheet" r:id="rId9" imgW="4990998" imgH="2004956" progId="Excel.SheetMacroEnabled.12">
                  <p:link updateAutomatic="1"/>
                  <p:pic>
                    <p:nvPicPr>
                      <p:cNvPr id="3" name="Object 2">
                        <a:extLst>
                          <a:ext uri="{FF2B5EF4-FFF2-40B4-BE49-F238E27FC236}">
                            <a16:creationId xmlns:a16="http://schemas.microsoft.com/office/drawing/2014/main" id="{F30835FC-5E58-4AE8-5211-EEDEC16C99DE}"/>
                          </a:ext>
                        </a:extLst>
                      </p:cNvPr>
                      <p:cNvPicPr/>
                      <p:nvPr/>
                    </p:nvPicPr>
                    <p:blipFill>
                      <a:blip r:embed="rId10"/>
                      <a:stretch>
                        <a:fillRect/>
                      </a:stretch>
                    </p:blipFill>
                    <p:spPr>
                      <a:xfrm>
                        <a:off x="3976688" y="4195763"/>
                        <a:ext cx="4991100" cy="2005012"/>
                      </a:xfrm>
                      <a:prstGeom prst="rect">
                        <a:avLst/>
                      </a:prstGeom>
                    </p:spPr>
                  </p:pic>
                </p:oleObj>
              </mc:Fallback>
            </mc:AlternateContent>
          </a:graphicData>
        </a:graphic>
      </p:graphicFrame>
    </p:spTree>
    <p:extLst>
      <p:ext uri="{BB962C8B-B14F-4D97-AF65-F5344CB8AC3E}">
        <p14:creationId xmlns:p14="http://schemas.microsoft.com/office/powerpoint/2010/main" val="2533744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a:t>Real Estate Secured Personal Loans  - Full-Service Banks</a:t>
            </a:r>
            <a:br>
              <a:rPr lang="en-US"/>
            </a:br>
            <a:r>
              <a:rPr lang="en-US"/>
              <a:t>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44</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3FC52E05-7AE7-3B72-639C-996CFACD1083}"/>
              </a:ext>
            </a:extLst>
          </p:cNvPr>
          <p:cNvGraphicFramePr>
            <a:graphicFrameLocks noChangeAspect="1"/>
          </p:cNvGraphicFramePr>
          <p:nvPr>
            <p:extLst>
              <p:ext uri="{D42A27DB-BD31-4B8C-83A1-F6EECF244321}">
                <p14:modId xmlns:p14="http://schemas.microsoft.com/office/powerpoint/2010/main" val="701976312"/>
              </p:ext>
            </p:extLst>
          </p:nvPr>
        </p:nvGraphicFramePr>
        <p:xfrm>
          <a:off x="971550" y="1936750"/>
          <a:ext cx="4991100" cy="2671763"/>
        </p:xfrm>
        <a:graphic>
          <a:graphicData uri="http://schemas.openxmlformats.org/presentationml/2006/ole">
            <mc:AlternateContent xmlns:mc="http://schemas.openxmlformats.org/markup-compatibility/2006">
              <mc:Choice xmlns:v="urn:schemas-microsoft-com:vml" Requires="v">
                <p:oleObj name="Macro-Enabled Worksheet" r:id="rId3" imgW="4990998" imgH="2671796" progId="Excel.SheetMacroEnabled.12">
                  <p:link updateAutomatic="1"/>
                </p:oleObj>
              </mc:Choice>
              <mc:Fallback>
                <p:oleObj name="Macro-Enabled Worksheet" r:id="rId3" imgW="4990998" imgH="2671796" progId="Excel.SheetMacroEnabled.12">
                  <p:link updateAutomatic="1"/>
                  <p:pic>
                    <p:nvPicPr>
                      <p:cNvPr id="2" name="Object 1">
                        <a:extLst>
                          <a:ext uri="{FF2B5EF4-FFF2-40B4-BE49-F238E27FC236}">
                            <a16:creationId xmlns:a16="http://schemas.microsoft.com/office/drawing/2014/main" id="{3FC52E05-7AE7-3B72-639C-996CFACD1083}"/>
                          </a:ext>
                        </a:extLst>
                      </p:cNvPr>
                      <p:cNvPicPr/>
                      <p:nvPr/>
                    </p:nvPicPr>
                    <p:blipFill>
                      <a:blip r:embed="rId4"/>
                      <a:stretch>
                        <a:fillRect/>
                      </a:stretch>
                    </p:blipFill>
                    <p:spPr>
                      <a:xfrm>
                        <a:off x="971550" y="1936750"/>
                        <a:ext cx="4991100" cy="2671763"/>
                      </a:xfrm>
                      <a:prstGeom prst="rect">
                        <a:avLst/>
                      </a:prstGeom>
                    </p:spPr>
                  </p:pic>
                </p:oleObj>
              </mc:Fallback>
            </mc:AlternateContent>
          </a:graphicData>
        </a:graphic>
      </p:graphicFrame>
    </p:spTree>
    <p:extLst>
      <p:ext uri="{BB962C8B-B14F-4D97-AF65-F5344CB8AC3E}">
        <p14:creationId xmlns:p14="http://schemas.microsoft.com/office/powerpoint/2010/main" val="2093981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a:t>Real Estate Secured Personal Loans  - Direct Banks</a:t>
            </a:r>
            <a:br>
              <a:rPr lang="en-US"/>
            </a:br>
            <a:r>
              <a:rPr lang="en-US"/>
              <a:t>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45</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EBF44740-540F-A495-CD00-24D452E243AD}"/>
              </a:ext>
            </a:extLst>
          </p:cNvPr>
          <p:cNvGraphicFramePr>
            <a:graphicFrameLocks noChangeAspect="1"/>
          </p:cNvGraphicFramePr>
          <p:nvPr>
            <p:extLst>
              <p:ext uri="{D42A27DB-BD31-4B8C-83A1-F6EECF244321}">
                <p14:modId xmlns:p14="http://schemas.microsoft.com/office/powerpoint/2010/main" val="1175633852"/>
              </p:ext>
            </p:extLst>
          </p:nvPr>
        </p:nvGraphicFramePr>
        <p:xfrm>
          <a:off x="927100" y="1827213"/>
          <a:ext cx="4991100" cy="2471737"/>
        </p:xfrm>
        <a:graphic>
          <a:graphicData uri="http://schemas.openxmlformats.org/presentationml/2006/ole">
            <mc:AlternateContent xmlns:mc="http://schemas.openxmlformats.org/markup-compatibility/2006">
              <mc:Choice xmlns:v="urn:schemas-microsoft-com:vml" Requires="v">
                <p:oleObj name="Macro-Enabled Worksheet" r:id="rId3" imgW="4990998" imgH="2471704" progId="Excel.SheetMacroEnabled.12">
                  <p:link updateAutomatic="1"/>
                </p:oleObj>
              </mc:Choice>
              <mc:Fallback>
                <p:oleObj name="Macro-Enabled Worksheet" r:id="rId3" imgW="4990998" imgH="2471704" progId="Excel.SheetMacroEnabled.12">
                  <p:link updateAutomatic="1"/>
                  <p:pic>
                    <p:nvPicPr>
                      <p:cNvPr id="2" name="Object 1">
                        <a:extLst>
                          <a:ext uri="{FF2B5EF4-FFF2-40B4-BE49-F238E27FC236}">
                            <a16:creationId xmlns:a16="http://schemas.microsoft.com/office/drawing/2014/main" id="{EBF44740-540F-A495-CD00-24D452E243AD}"/>
                          </a:ext>
                        </a:extLst>
                      </p:cNvPr>
                      <p:cNvPicPr/>
                      <p:nvPr/>
                    </p:nvPicPr>
                    <p:blipFill>
                      <a:blip r:embed="rId4"/>
                      <a:stretch>
                        <a:fillRect/>
                      </a:stretch>
                    </p:blipFill>
                    <p:spPr>
                      <a:xfrm>
                        <a:off x="927100" y="1827213"/>
                        <a:ext cx="4991100" cy="2471737"/>
                      </a:xfrm>
                      <a:prstGeom prst="rect">
                        <a:avLst/>
                      </a:prstGeom>
                    </p:spPr>
                  </p:pic>
                </p:oleObj>
              </mc:Fallback>
            </mc:AlternateContent>
          </a:graphicData>
        </a:graphic>
      </p:graphicFrame>
    </p:spTree>
    <p:extLst>
      <p:ext uri="{BB962C8B-B14F-4D97-AF65-F5344CB8AC3E}">
        <p14:creationId xmlns:p14="http://schemas.microsoft.com/office/powerpoint/2010/main" val="399169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A26BBF-780B-F748-8FDD-FB4F52D27EBB}"/>
              </a:ext>
            </a:extLst>
          </p:cNvPr>
          <p:cNvSpPr>
            <a:spLocks noGrp="1"/>
          </p:cNvSpPr>
          <p:nvPr>
            <p:ph type="ctrTitle"/>
          </p:nvPr>
        </p:nvSpPr>
        <p:spPr/>
        <p:txBody>
          <a:bodyPr/>
          <a:lstStyle/>
          <a:p>
            <a:r>
              <a:rPr lang="en-US"/>
              <a:t>Full-Service Banks</a:t>
            </a:r>
          </a:p>
        </p:txBody>
      </p:sp>
      <p:sp>
        <p:nvSpPr>
          <p:cNvPr id="4" name="Date Placeholder 3">
            <a:extLst>
              <a:ext uri="{FF2B5EF4-FFF2-40B4-BE49-F238E27FC236}">
                <a16:creationId xmlns:a16="http://schemas.microsoft.com/office/drawing/2014/main" id="{B0BCFCC7-4EDB-CE44-90E0-564AE3C55C7E}"/>
              </a:ext>
            </a:extLst>
          </p:cNvPr>
          <p:cNvSpPr>
            <a:spLocks noGrp="1"/>
          </p:cNvSpPr>
          <p:nvPr>
            <p:ph type="dt" sz="half" idx="10"/>
          </p:nvPr>
        </p:nvSpPr>
        <p:spPr/>
        <p:txBody>
          <a:bodyPr/>
          <a:lstStyle/>
          <a:p>
            <a:fld id="{1CEF607B-A47E-422C-9BEF-122CCDB7C526}" type="datetime1">
              <a:rPr lang="en-US" smtClean="0"/>
              <a:pPr/>
              <a:t>1/22/25</a:t>
            </a:fld>
            <a:endParaRPr lang="en-US"/>
          </a:p>
        </p:txBody>
      </p:sp>
      <p:sp>
        <p:nvSpPr>
          <p:cNvPr id="5" name="Slide Number Placeholder 4">
            <a:extLst>
              <a:ext uri="{FF2B5EF4-FFF2-40B4-BE49-F238E27FC236}">
                <a16:creationId xmlns:a16="http://schemas.microsoft.com/office/drawing/2014/main" id="{8252A6D3-DDD1-2F4A-A6D8-6FAA41818D32}"/>
              </a:ext>
            </a:extLst>
          </p:cNvPr>
          <p:cNvSpPr>
            <a:spLocks noGrp="1"/>
          </p:cNvSpPr>
          <p:nvPr>
            <p:ph type="sldNum" sz="quarter" idx="11"/>
          </p:nvPr>
        </p:nvSpPr>
        <p:spPr/>
        <p:txBody>
          <a:bodyPr/>
          <a:lstStyle/>
          <a:p>
            <a:pPr>
              <a:defRPr/>
            </a:pPr>
            <a:fld id="{CEA8465A-EA94-4FE2-B137-FBCA3708F314}" type="slidenum">
              <a:rPr lang="en-US" smtClean="0"/>
              <a:pPr>
                <a:defRPr/>
              </a:pPr>
              <a:t>46</a:t>
            </a:fld>
            <a:endParaRPr lang="en-US"/>
          </a:p>
        </p:txBody>
      </p:sp>
      <p:sp>
        <p:nvSpPr>
          <p:cNvPr id="7" name="Rectangle 6">
            <a:extLst>
              <a:ext uri="{FF2B5EF4-FFF2-40B4-BE49-F238E27FC236}">
                <a16:creationId xmlns:a16="http://schemas.microsoft.com/office/drawing/2014/main" id="{4BB4AFE4-E585-4A4D-8F96-A40BFBFAB2C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585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47</a:t>
            </a:fld>
            <a:endParaRPr lang="en-US"/>
          </a:p>
        </p:txBody>
      </p:sp>
      <p:sp>
        <p:nvSpPr>
          <p:cNvPr id="14" name="TextBox 13">
            <a:extLst>
              <a:ext uri="{FF2B5EF4-FFF2-40B4-BE49-F238E27FC236}">
                <a16:creationId xmlns:a16="http://schemas.microsoft.com/office/drawing/2014/main" id="{6834ED1E-8DCA-D849-A960-1F636B6A7818}"/>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6" name="Graphic 5">
            <a:extLst>
              <a:ext uri="{FF2B5EF4-FFF2-40B4-BE49-F238E27FC236}">
                <a16:creationId xmlns:a16="http://schemas.microsoft.com/office/drawing/2014/main" id="{25D91566-F16A-5C4E-9220-20B30AB98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299" y="564167"/>
            <a:ext cx="683574" cy="893904"/>
          </a:xfrm>
          <a:prstGeom prst="rect">
            <a:avLst/>
          </a:prstGeom>
        </p:spPr>
      </p:pic>
      <p:sp>
        <p:nvSpPr>
          <p:cNvPr id="7" name="TextBox 6">
            <a:extLst>
              <a:ext uri="{FF2B5EF4-FFF2-40B4-BE49-F238E27FC236}">
                <a16:creationId xmlns:a16="http://schemas.microsoft.com/office/drawing/2014/main" id="{5D6088A7-4F48-A36C-4E99-AA30AE19C40D}"/>
              </a:ext>
            </a:extLst>
          </p:cNvPr>
          <p:cNvSpPr txBox="1"/>
          <p:nvPr/>
        </p:nvSpPr>
        <p:spPr>
          <a:xfrm>
            <a:off x="4572000" y="1961322"/>
            <a:ext cx="3737113" cy="461665"/>
          </a:xfrm>
          <a:prstGeom prst="rect">
            <a:avLst/>
          </a:prstGeom>
          <a:noFill/>
        </p:spPr>
        <p:txBody>
          <a:bodyPr wrap="square" rtlCol="0">
            <a:spAutoFit/>
          </a:bodyPr>
          <a:lstStyle/>
          <a:p>
            <a:r>
              <a:rPr lang="en-US" dirty="0"/>
              <a:t>Royal Bank acquired HSBC Canada March 2024</a:t>
            </a:r>
          </a:p>
        </p:txBody>
      </p:sp>
      <p:graphicFrame>
        <p:nvGraphicFramePr>
          <p:cNvPr id="3" name="Object 2">
            <a:extLst>
              <a:ext uri="{FF2B5EF4-FFF2-40B4-BE49-F238E27FC236}">
                <a16:creationId xmlns:a16="http://schemas.microsoft.com/office/drawing/2014/main" id="{3FA9F9A9-24DC-5854-4097-83F5ECD2F81C}"/>
              </a:ext>
            </a:extLst>
          </p:cNvPr>
          <p:cNvGraphicFramePr>
            <a:graphicFrameLocks noChangeAspect="1"/>
          </p:cNvGraphicFramePr>
          <p:nvPr>
            <p:extLst>
              <p:ext uri="{D42A27DB-BD31-4B8C-83A1-F6EECF244321}">
                <p14:modId xmlns:p14="http://schemas.microsoft.com/office/powerpoint/2010/main" val="149210944"/>
              </p:ext>
            </p:extLst>
          </p:nvPr>
        </p:nvGraphicFramePr>
        <p:xfrm>
          <a:off x="166688" y="1695450"/>
          <a:ext cx="3757612" cy="4562475"/>
        </p:xfrm>
        <a:graphic>
          <a:graphicData uri="http://schemas.openxmlformats.org/presentationml/2006/ole">
            <mc:AlternateContent xmlns:mc="http://schemas.openxmlformats.org/markup-compatibility/2006">
              <mc:Choice xmlns:v="urn:schemas-microsoft-com:vml" Requires="v">
                <p:oleObj name="Macro-Enabled Worksheet" r:id="rId5" imgW="3757574" imgH="4562184" progId="Excel.SheetMacroEnabled.12">
                  <p:link updateAutomatic="1"/>
                </p:oleObj>
              </mc:Choice>
              <mc:Fallback>
                <p:oleObj name="Macro-Enabled Worksheet" r:id="rId5" imgW="3757574" imgH="4562184" progId="Excel.SheetMacroEnabled.12">
                  <p:link updateAutomatic="1"/>
                  <p:pic>
                    <p:nvPicPr>
                      <p:cNvPr id="3" name="Object 2">
                        <a:extLst>
                          <a:ext uri="{FF2B5EF4-FFF2-40B4-BE49-F238E27FC236}">
                            <a16:creationId xmlns:a16="http://schemas.microsoft.com/office/drawing/2014/main" id="{3FA9F9A9-24DC-5854-4097-83F5ECD2F81C}"/>
                          </a:ext>
                        </a:extLst>
                      </p:cNvPr>
                      <p:cNvPicPr/>
                      <p:nvPr/>
                    </p:nvPicPr>
                    <p:blipFill>
                      <a:blip r:embed="rId6"/>
                      <a:stretch>
                        <a:fillRect/>
                      </a:stretch>
                    </p:blipFill>
                    <p:spPr>
                      <a:xfrm>
                        <a:off x="166688" y="1695450"/>
                        <a:ext cx="3757612" cy="4562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2BAC3C6-D7F3-F521-F980-845158A2DE26}"/>
              </a:ext>
            </a:extLst>
          </p:cNvPr>
          <p:cNvGraphicFramePr>
            <a:graphicFrameLocks noChangeAspect="1"/>
          </p:cNvGraphicFramePr>
          <p:nvPr>
            <p:extLst>
              <p:ext uri="{D42A27DB-BD31-4B8C-83A1-F6EECF244321}">
                <p14:modId xmlns:p14="http://schemas.microsoft.com/office/powerpoint/2010/main" val="1693623465"/>
              </p:ext>
            </p:extLst>
          </p:nvPr>
        </p:nvGraphicFramePr>
        <p:xfrm>
          <a:off x="3997325" y="4037013"/>
          <a:ext cx="4991100" cy="2157412"/>
        </p:xfrm>
        <a:graphic>
          <a:graphicData uri="http://schemas.openxmlformats.org/presentationml/2006/ole">
            <mc:AlternateContent xmlns:mc="http://schemas.openxmlformats.org/markup-compatibility/2006">
              <mc:Choice xmlns:v="urn:schemas-microsoft-com:vml" Requires="v">
                <p:oleObj name="Macro-Enabled Worksheet" r:id="rId7" imgW="4990998" imgH="2157446" progId="Excel.SheetMacroEnabled.12">
                  <p:link updateAutomatic="1"/>
                </p:oleObj>
              </mc:Choice>
              <mc:Fallback>
                <p:oleObj name="Macro-Enabled Worksheet" r:id="rId7" imgW="4990998" imgH="2157446" progId="Excel.SheetMacroEnabled.12">
                  <p:link updateAutomatic="1"/>
                  <p:pic>
                    <p:nvPicPr>
                      <p:cNvPr id="8" name="Object 7">
                        <a:extLst>
                          <a:ext uri="{FF2B5EF4-FFF2-40B4-BE49-F238E27FC236}">
                            <a16:creationId xmlns:a16="http://schemas.microsoft.com/office/drawing/2014/main" id="{72BAC3C6-D7F3-F521-F980-845158A2DE26}"/>
                          </a:ext>
                        </a:extLst>
                      </p:cNvPr>
                      <p:cNvPicPr/>
                      <p:nvPr/>
                    </p:nvPicPr>
                    <p:blipFill>
                      <a:blip r:embed="rId8"/>
                      <a:stretch>
                        <a:fillRect/>
                      </a:stretch>
                    </p:blipFill>
                    <p:spPr>
                      <a:xfrm>
                        <a:off x="3997325" y="4037013"/>
                        <a:ext cx="4991100" cy="2157412"/>
                      </a:xfrm>
                      <a:prstGeom prst="rect">
                        <a:avLst/>
                      </a:prstGeom>
                    </p:spPr>
                  </p:pic>
                </p:oleObj>
              </mc:Fallback>
            </mc:AlternateContent>
          </a:graphicData>
        </a:graphic>
      </p:graphicFrame>
    </p:spTree>
    <p:extLst>
      <p:ext uri="{BB962C8B-B14F-4D97-AF65-F5344CB8AC3E}">
        <p14:creationId xmlns:p14="http://schemas.microsoft.com/office/powerpoint/2010/main" val="1138695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304800"/>
            <a:ext cx="4419600" cy="1600200"/>
          </a:xfrm>
        </p:spPr>
        <p:txBody>
          <a:bodyPr>
            <a:normAutofit/>
          </a:bodyPr>
          <a:lstStyle/>
          <a:p>
            <a:r>
              <a:rPr lang="en-CA"/>
              <a:t>5 Year Share of Market Trends</a:t>
            </a:r>
            <a:br>
              <a:rPr lang="en-CA"/>
            </a:br>
            <a:endParaRPr lang="en-US"/>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48</a:t>
            </a:fld>
            <a:endParaRPr lang="en-US"/>
          </a:p>
        </p:txBody>
      </p:sp>
      <p:sp>
        <p:nvSpPr>
          <p:cNvPr id="8" name="Text Box 10"/>
          <p:cNvSpPr txBox="1">
            <a:spLocks noChangeArrowheads="1"/>
          </p:cNvSpPr>
          <p:nvPr/>
        </p:nvSpPr>
        <p:spPr bwMode="auto">
          <a:xfrm>
            <a:off x="6485473" y="776288"/>
            <a:ext cx="184666" cy="369332"/>
          </a:xfrm>
          <a:prstGeom prst="rect">
            <a:avLst/>
          </a:prstGeom>
          <a:noFill/>
          <a:ln w="9525">
            <a:noFill/>
            <a:miter lim="800000"/>
            <a:headEnd/>
            <a:tailEnd/>
          </a:ln>
        </p:spPr>
        <p:txBody>
          <a:bodyPr wrap="none">
            <a:spAutoFit/>
          </a:bodyPr>
          <a:lstStyle/>
          <a:p>
            <a:pPr algn="ctr" eaLnBrk="0" hangingPunct="0"/>
            <a:endParaRPr lang="en-CA" sz="1800"/>
          </a:p>
        </p:txBody>
      </p:sp>
      <p:sp>
        <p:nvSpPr>
          <p:cNvPr id="18" name="TextBox 17">
            <a:extLst>
              <a:ext uri="{FF2B5EF4-FFF2-40B4-BE49-F238E27FC236}">
                <a16:creationId xmlns:a16="http://schemas.microsoft.com/office/drawing/2014/main" id="{6FE204EC-F034-544E-A642-BD503BB5CC2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1" name="Graphic 10">
            <a:extLst>
              <a:ext uri="{FF2B5EF4-FFF2-40B4-BE49-F238E27FC236}">
                <a16:creationId xmlns:a16="http://schemas.microsoft.com/office/drawing/2014/main" id="{CBD02F56-39FF-4745-A8AC-1B7FD032E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299" y="564167"/>
            <a:ext cx="683574" cy="893904"/>
          </a:xfrm>
          <a:prstGeom prst="rect">
            <a:avLst/>
          </a:prstGeom>
        </p:spPr>
      </p:pic>
      <p:graphicFrame>
        <p:nvGraphicFramePr>
          <p:cNvPr id="6" name="Object 5">
            <a:extLst>
              <a:ext uri="{FF2B5EF4-FFF2-40B4-BE49-F238E27FC236}">
                <a16:creationId xmlns:a16="http://schemas.microsoft.com/office/drawing/2014/main" id="{892C98A3-BE91-D129-9153-2C5185B0228B}"/>
              </a:ext>
            </a:extLst>
          </p:cNvPr>
          <p:cNvGraphicFramePr>
            <a:graphicFrameLocks noChangeAspect="1"/>
          </p:cNvGraphicFramePr>
          <p:nvPr>
            <p:extLst>
              <p:ext uri="{D42A27DB-BD31-4B8C-83A1-F6EECF244321}">
                <p14:modId xmlns:p14="http://schemas.microsoft.com/office/powerpoint/2010/main" val="3122384830"/>
              </p:ext>
            </p:extLst>
          </p:nvPr>
        </p:nvGraphicFramePr>
        <p:xfrm>
          <a:off x="3989388" y="4071938"/>
          <a:ext cx="4991100" cy="2157412"/>
        </p:xfrm>
        <a:graphic>
          <a:graphicData uri="http://schemas.openxmlformats.org/presentationml/2006/ole">
            <mc:AlternateContent xmlns:mc="http://schemas.openxmlformats.org/markup-compatibility/2006">
              <mc:Choice xmlns:v="urn:schemas-microsoft-com:vml" Requires="v">
                <p:oleObj name="Macro-Enabled Worksheet" r:id="rId5" imgW="4990998" imgH="2157446" progId="Excel.SheetMacroEnabled.12">
                  <p:link updateAutomatic="1"/>
                </p:oleObj>
              </mc:Choice>
              <mc:Fallback>
                <p:oleObj name="Macro-Enabled Worksheet" r:id="rId5" imgW="4990998" imgH="2157446" progId="Excel.SheetMacroEnabled.12">
                  <p:link updateAutomatic="1"/>
                  <p:pic>
                    <p:nvPicPr>
                      <p:cNvPr id="6" name="Object 5">
                        <a:extLst>
                          <a:ext uri="{FF2B5EF4-FFF2-40B4-BE49-F238E27FC236}">
                            <a16:creationId xmlns:a16="http://schemas.microsoft.com/office/drawing/2014/main" id="{892C98A3-BE91-D129-9153-2C5185B0228B}"/>
                          </a:ext>
                        </a:extLst>
                      </p:cNvPr>
                      <p:cNvPicPr/>
                      <p:nvPr/>
                    </p:nvPicPr>
                    <p:blipFill>
                      <a:blip r:embed="rId6"/>
                      <a:stretch>
                        <a:fillRect/>
                      </a:stretch>
                    </p:blipFill>
                    <p:spPr>
                      <a:xfrm>
                        <a:off x="3989388" y="4071938"/>
                        <a:ext cx="4991100" cy="21574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2B2B2A1-B901-AE41-590A-1B0A0E8F6CAD}"/>
              </a:ext>
            </a:extLst>
          </p:cNvPr>
          <p:cNvGraphicFramePr>
            <a:graphicFrameLocks noChangeAspect="1"/>
          </p:cNvGraphicFramePr>
          <p:nvPr>
            <p:extLst>
              <p:ext uri="{D42A27DB-BD31-4B8C-83A1-F6EECF244321}">
                <p14:modId xmlns:p14="http://schemas.microsoft.com/office/powerpoint/2010/main" val="3917264767"/>
              </p:ext>
            </p:extLst>
          </p:nvPr>
        </p:nvGraphicFramePr>
        <p:xfrm>
          <a:off x="174625" y="1970088"/>
          <a:ext cx="3757613" cy="4257675"/>
        </p:xfrm>
        <a:graphic>
          <a:graphicData uri="http://schemas.openxmlformats.org/presentationml/2006/ole">
            <mc:AlternateContent xmlns:mc="http://schemas.openxmlformats.org/markup-compatibility/2006">
              <mc:Choice xmlns:v="urn:schemas-microsoft-com:vml" Requires="v">
                <p:oleObj name="Macro-Enabled Worksheet" r:id="rId7" imgW="3757574" imgH="4257608" progId="Excel.SheetMacroEnabled.12">
                  <p:link updateAutomatic="1"/>
                </p:oleObj>
              </mc:Choice>
              <mc:Fallback>
                <p:oleObj name="Macro-Enabled Worksheet" r:id="rId7" imgW="3757574" imgH="4257608" progId="Excel.SheetMacroEnabled.12">
                  <p:link updateAutomatic="1"/>
                  <p:pic>
                    <p:nvPicPr>
                      <p:cNvPr id="7" name="Object 6">
                        <a:extLst>
                          <a:ext uri="{FF2B5EF4-FFF2-40B4-BE49-F238E27FC236}">
                            <a16:creationId xmlns:a16="http://schemas.microsoft.com/office/drawing/2014/main" id="{A2B2B2A1-B901-AE41-590A-1B0A0E8F6CAD}"/>
                          </a:ext>
                        </a:extLst>
                      </p:cNvPr>
                      <p:cNvPicPr/>
                      <p:nvPr/>
                    </p:nvPicPr>
                    <p:blipFill>
                      <a:blip r:embed="rId8"/>
                      <a:stretch>
                        <a:fillRect/>
                      </a:stretch>
                    </p:blipFill>
                    <p:spPr>
                      <a:xfrm>
                        <a:off x="174625" y="1970088"/>
                        <a:ext cx="3757613" cy="4257675"/>
                      </a:xfrm>
                      <a:prstGeom prst="rect">
                        <a:avLst/>
                      </a:prstGeom>
                    </p:spPr>
                  </p:pic>
                </p:oleObj>
              </mc:Fallback>
            </mc:AlternateContent>
          </a:graphicData>
        </a:graphic>
      </p:graphicFrame>
    </p:spTree>
    <p:extLst>
      <p:ext uri="{BB962C8B-B14F-4D97-AF65-F5344CB8AC3E}">
        <p14:creationId xmlns:p14="http://schemas.microsoft.com/office/powerpoint/2010/main" val="3423514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2"/>
          <p:cNvSpPr>
            <a:spLocks noGrp="1" noChangeArrowheads="1"/>
          </p:cNvSpPr>
          <p:nvPr>
            <p:ph type="title"/>
          </p:nvPr>
        </p:nvSpPr>
        <p:spPr>
          <a:xfrm>
            <a:off x="3581400" y="0"/>
            <a:ext cx="5562600" cy="1600200"/>
          </a:xfrm>
        </p:spPr>
        <p:txBody>
          <a:bodyPr/>
          <a:lstStyle/>
          <a:p>
            <a:pPr eaLnBrk="1" hangingPunct="1"/>
            <a:r>
              <a:rPr lang="en-US" dirty="0"/>
              <a:t>Press </a:t>
            </a:r>
            <a:r>
              <a:rPr lang="en-US" dirty="0">
                <a:latin typeface="Calibri Light" panose="020F0302020204030204" pitchFamily="34" charset="0"/>
                <a:ea typeface="Verdana" panose="020B0604030504040204" pitchFamily="34" charset="0"/>
                <a:cs typeface="Verdana" panose="020B0604030504040204" pitchFamily="34" charset="0"/>
              </a:rPr>
              <a:t>Releases</a:t>
            </a:r>
          </a:p>
        </p:txBody>
      </p:sp>
      <p:sp>
        <p:nvSpPr>
          <p:cNvPr id="849924" name="Rectangle 3"/>
          <p:cNvSpPr>
            <a:spLocks noGrp="1" noChangeArrowheads="1"/>
          </p:cNvSpPr>
          <p:nvPr>
            <p:ph idx="1"/>
          </p:nvPr>
        </p:nvSpPr>
        <p:spPr>
          <a:xfrm>
            <a:off x="569963" y="1677528"/>
            <a:ext cx="7571163" cy="4601493"/>
          </a:xfrm>
        </p:spPr>
        <p:txBody>
          <a:bodyPr>
            <a:noAutofit/>
          </a:bodyPr>
          <a:lstStyle/>
          <a:p>
            <a:pPr algn="l" fontAlgn="b"/>
            <a:r>
              <a:rPr lang="en-CA" sz="1200" b="0" i="0" u="none" strike="noStrike" dirty="0">
                <a:solidFill>
                  <a:schemeClr val="tx1"/>
                </a:solidFill>
                <a:effectLst/>
                <a:highlight>
                  <a:srgbClr val="FFFFFF"/>
                </a:highlight>
                <a:latin typeface="RBCDisplay"/>
              </a:rPr>
              <a:t>July 11, 2024:  RBC announces changes to executive leadership team and business segments</a:t>
            </a:r>
          </a:p>
          <a:p>
            <a:pPr lvl="1">
              <a:buFont typeface="Arial" panose="020B0604020202020204" pitchFamily="34" charset="0"/>
              <a:buChar char="•"/>
            </a:pPr>
            <a:r>
              <a:rPr lang="en-CA" b="0" i="0" dirty="0">
                <a:effectLst/>
                <a:latin typeface="Roboto" panose="02000000000000000000" pitchFamily="2" charset="0"/>
              </a:rPr>
              <a:t>Doug Guzman to become Deputy Chair, RBC</a:t>
            </a:r>
          </a:p>
          <a:p>
            <a:pPr lvl="1">
              <a:buFont typeface="Arial" panose="020B0604020202020204" pitchFamily="34" charset="0"/>
              <a:buChar char="•"/>
            </a:pPr>
            <a:r>
              <a:rPr lang="en-CA" b="0" i="0" dirty="0">
                <a:effectLst/>
                <a:latin typeface="Roboto" panose="02000000000000000000" pitchFamily="2" charset="0"/>
              </a:rPr>
              <a:t>Neil McLaughlin to become Group Head, RBC Wealth Management</a:t>
            </a:r>
          </a:p>
          <a:p>
            <a:pPr lvl="1">
              <a:buFont typeface="Arial" panose="020B0604020202020204" pitchFamily="34" charset="0"/>
              <a:buChar char="•"/>
            </a:pPr>
            <a:r>
              <a:rPr lang="en-CA" b="0" i="0" dirty="0">
                <a:effectLst/>
                <a:latin typeface="Roboto" panose="02000000000000000000" pitchFamily="2" charset="0"/>
              </a:rPr>
              <a:t>Erica Nielsen to become Group Head, RBC Personal Banking</a:t>
            </a:r>
          </a:p>
          <a:p>
            <a:pPr lvl="1">
              <a:buFont typeface="Arial" panose="020B0604020202020204" pitchFamily="34" charset="0"/>
              <a:buChar char="•"/>
            </a:pPr>
            <a:r>
              <a:rPr lang="en-CA" b="0" i="0" dirty="0">
                <a:effectLst/>
                <a:latin typeface="Roboto" panose="02000000000000000000" pitchFamily="2" charset="0"/>
              </a:rPr>
              <a:t>Sean Amato-Gauci to become Group Head, RBC Commercial Banking</a:t>
            </a:r>
          </a:p>
          <a:p>
            <a:pPr lvl="1">
              <a:buFont typeface="Arial" panose="020B0604020202020204" pitchFamily="34" charset="0"/>
              <a:buChar char="•"/>
            </a:pPr>
            <a:r>
              <a:rPr lang="en-CA" b="0" i="0" dirty="0">
                <a:effectLst/>
                <a:latin typeface="Roboto" panose="02000000000000000000" pitchFamily="2" charset="0"/>
              </a:rPr>
              <a:t>Jennifer </a:t>
            </a:r>
            <a:r>
              <a:rPr lang="en-CA" b="0" i="0" dirty="0" err="1">
                <a:effectLst/>
                <a:latin typeface="Roboto" panose="02000000000000000000" pitchFamily="2" charset="0"/>
              </a:rPr>
              <a:t>Publicover</a:t>
            </a:r>
            <a:r>
              <a:rPr lang="en-CA" b="0" i="0" dirty="0">
                <a:effectLst/>
                <a:latin typeface="Roboto" panose="02000000000000000000" pitchFamily="2" charset="0"/>
              </a:rPr>
              <a:t> to become Group Head, RBC Insurance</a:t>
            </a:r>
          </a:p>
          <a:p>
            <a:pPr lvl="1">
              <a:buFont typeface="Arial" panose="020B0604020202020204" pitchFamily="34" charset="0"/>
              <a:buChar char="•"/>
            </a:pPr>
            <a:r>
              <a:rPr lang="en-CA" b="0" i="0" dirty="0">
                <a:effectLst/>
                <a:latin typeface="Roboto" panose="02000000000000000000" pitchFamily="2" charset="0"/>
              </a:rPr>
              <a:t>Personal &amp; Commercial Banking to become two standalone business segments: Personal Banking and Commercial Banking</a:t>
            </a:r>
          </a:p>
          <a:p>
            <a:r>
              <a:rPr lang="en-CA" sz="1200" b="0" i="0" u="none" strike="noStrike" dirty="0">
                <a:solidFill>
                  <a:srgbClr val="252525"/>
                </a:solidFill>
                <a:effectLst/>
                <a:latin typeface="Roboto" panose="02000000000000000000" pitchFamily="2" charset="0"/>
              </a:rPr>
              <a:t>TORONTO</a:t>
            </a:r>
            <a:r>
              <a:rPr lang="en-CA" sz="1200" b="0" i="0" u="none" strike="noStrike" dirty="0">
                <a:solidFill>
                  <a:srgbClr val="252525"/>
                </a:solidFill>
                <a:effectLst/>
                <a:highlight>
                  <a:srgbClr val="FFFFFF"/>
                </a:highlight>
                <a:latin typeface="Roboto" panose="02000000000000000000" pitchFamily="2" charset="0"/>
              </a:rPr>
              <a:t>, </a:t>
            </a:r>
            <a:r>
              <a:rPr lang="en-CA" sz="1200" b="0" i="0" u="none" strike="noStrike" dirty="0">
                <a:solidFill>
                  <a:srgbClr val="252525"/>
                </a:solidFill>
                <a:effectLst/>
                <a:latin typeface="Roboto" panose="02000000000000000000" pitchFamily="2" charset="0"/>
              </a:rPr>
              <a:t>July 3, 2024</a:t>
            </a:r>
            <a:r>
              <a:rPr lang="en-CA" sz="1200" b="0" i="0" u="none" strike="noStrike" dirty="0">
                <a:solidFill>
                  <a:srgbClr val="252525"/>
                </a:solidFill>
                <a:effectLst/>
                <a:highlight>
                  <a:srgbClr val="FFFFFF"/>
                </a:highlight>
                <a:latin typeface="Roboto" panose="02000000000000000000" pitchFamily="2" charset="0"/>
              </a:rPr>
              <a:t> - Royal Bank of </a:t>
            </a:r>
            <a:r>
              <a:rPr lang="en-CA" sz="1200" b="0" i="0" u="none" strike="noStrike" dirty="0">
                <a:solidFill>
                  <a:srgbClr val="252525"/>
                </a:solidFill>
                <a:effectLst/>
                <a:latin typeface="Roboto" panose="02000000000000000000" pitchFamily="2" charset="0"/>
              </a:rPr>
              <a:t>Canada</a:t>
            </a:r>
            <a:r>
              <a:rPr lang="en-CA" sz="1200" b="0" i="0" u="none" strike="noStrike" dirty="0">
                <a:solidFill>
                  <a:srgbClr val="252525"/>
                </a:solidFill>
                <a:effectLst/>
                <a:highlight>
                  <a:srgbClr val="FFFFFF"/>
                </a:highlight>
                <a:latin typeface="Roboto" panose="02000000000000000000" pitchFamily="2" charset="0"/>
              </a:rPr>
              <a:t> (RBC) is offering more financing options to support Canadian homeowners who wish to leverage the potential of their property. As of </a:t>
            </a:r>
            <a:r>
              <a:rPr lang="en-CA" sz="1200" b="0" i="0" u="none" strike="noStrike" dirty="0">
                <a:solidFill>
                  <a:srgbClr val="252525"/>
                </a:solidFill>
                <a:effectLst/>
                <a:latin typeface="Roboto" panose="02000000000000000000" pitchFamily="2" charset="0"/>
              </a:rPr>
              <a:t>June 28</a:t>
            </a:r>
            <a:r>
              <a:rPr lang="en-CA" sz="1200" b="0" i="0" u="none" strike="noStrike" dirty="0">
                <a:solidFill>
                  <a:srgbClr val="252525"/>
                </a:solidFill>
                <a:effectLst/>
                <a:highlight>
                  <a:srgbClr val="FFFFFF"/>
                </a:highlight>
                <a:latin typeface="Roboto" panose="02000000000000000000" pitchFamily="2" charset="0"/>
              </a:rPr>
              <a:t>, homeowners can access RBC's enhanced residential construction mortgage program to finance the addition of laneway homes, garden suites, modular units, and other auxiliary dwelling units on their property, or to redevelop their single-family home into duplexes, triplexes, or multiplexes (subject to municipal zoning).</a:t>
            </a:r>
          </a:p>
          <a:p>
            <a:r>
              <a:rPr lang="en-CA" sz="1200" b="0" i="0" u="none" strike="noStrike" dirty="0">
                <a:solidFill>
                  <a:srgbClr val="252525"/>
                </a:solidFill>
                <a:effectLst/>
                <a:latin typeface="Roboto" panose="02000000000000000000" pitchFamily="2" charset="0"/>
              </a:rPr>
              <a:t>TORONTO</a:t>
            </a:r>
            <a:r>
              <a:rPr lang="en-CA" sz="1200" b="0" i="0" u="none" strike="noStrike" dirty="0">
                <a:solidFill>
                  <a:srgbClr val="252525"/>
                </a:solidFill>
                <a:effectLst/>
                <a:highlight>
                  <a:srgbClr val="FFFFFF"/>
                </a:highlight>
                <a:latin typeface="Roboto" panose="02000000000000000000" pitchFamily="2" charset="0"/>
              </a:rPr>
              <a:t>, </a:t>
            </a:r>
            <a:r>
              <a:rPr lang="en-CA" sz="1200" b="0" i="0" u="none" strike="noStrike" dirty="0">
                <a:solidFill>
                  <a:srgbClr val="252525"/>
                </a:solidFill>
                <a:effectLst/>
                <a:latin typeface="Roboto" panose="02000000000000000000" pitchFamily="2" charset="0"/>
              </a:rPr>
              <a:t>June 18, 2024</a:t>
            </a:r>
            <a:r>
              <a:rPr lang="en-CA" sz="1200" b="0" i="0" u="none" strike="noStrike" dirty="0">
                <a:solidFill>
                  <a:srgbClr val="252525"/>
                </a:solidFill>
                <a:effectLst/>
                <a:highlight>
                  <a:srgbClr val="FFFFFF"/>
                </a:highlight>
                <a:latin typeface="Roboto" panose="02000000000000000000" pitchFamily="2" charset="0"/>
              </a:rPr>
              <a:t> - As Canada continues to welcome significant numbers of immigrants this year, Royal Bank of </a:t>
            </a:r>
            <a:r>
              <a:rPr lang="en-CA" sz="1200" b="0" i="0" u="none" strike="noStrike" dirty="0">
                <a:solidFill>
                  <a:srgbClr val="252525"/>
                </a:solidFill>
                <a:effectLst/>
                <a:latin typeface="Roboto" panose="02000000000000000000" pitchFamily="2" charset="0"/>
              </a:rPr>
              <a:t>Canada</a:t>
            </a:r>
            <a:r>
              <a:rPr lang="en-CA" sz="1200" b="0" i="0" u="none" strike="noStrike" dirty="0">
                <a:solidFill>
                  <a:srgbClr val="252525"/>
                </a:solidFill>
                <a:effectLst/>
                <a:highlight>
                  <a:srgbClr val="FFFFFF"/>
                </a:highlight>
                <a:latin typeface="Roboto" panose="02000000000000000000" pitchFamily="2" charset="0"/>
              </a:rPr>
              <a:t> (RBC) is committed to being their bank of choice by creating tools and resources designed to improve newcomer arrival experiences. Today, RBC is announcing the launch of </a:t>
            </a:r>
            <a:r>
              <a:rPr lang="en-CA" sz="1200" b="0" i="1" u="none" strike="noStrike" dirty="0">
                <a:solidFill>
                  <a:srgbClr val="252525"/>
                </a:solidFill>
                <a:effectLst/>
                <a:latin typeface="Roboto" panose="02000000000000000000" pitchFamily="2" charset="0"/>
              </a:rPr>
              <a:t>Global Credit Connect</a:t>
            </a:r>
            <a:r>
              <a:rPr lang="en-CA" sz="1200" b="0" i="0" u="none" strike="noStrike" dirty="0">
                <a:solidFill>
                  <a:srgbClr val="252525"/>
                </a:solidFill>
                <a:effectLst/>
                <a:highlight>
                  <a:srgbClr val="FFFFFF"/>
                </a:highlight>
                <a:latin typeface="Roboto" panose="02000000000000000000" pitchFamily="2" charset="0"/>
              </a:rPr>
              <a:t> with Nova Credit, a cross-border credit bureau, to help eligible RBC newcomer clients leverage their international credit history in </a:t>
            </a:r>
            <a:r>
              <a:rPr lang="en-CA" sz="1200" b="0" i="0" u="none" strike="noStrike" dirty="0">
                <a:solidFill>
                  <a:srgbClr val="252525"/>
                </a:solidFill>
                <a:effectLst/>
                <a:latin typeface="Roboto" panose="02000000000000000000" pitchFamily="2" charset="0"/>
              </a:rPr>
              <a:t>Canada</a:t>
            </a:r>
            <a:r>
              <a:rPr lang="en-CA" sz="1200" b="0" i="0" u="none" strike="noStrike" dirty="0">
                <a:solidFill>
                  <a:srgbClr val="252525"/>
                </a:solidFill>
                <a:effectLst/>
                <a:highlight>
                  <a:srgbClr val="FFFFFF"/>
                </a:highlight>
                <a:latin typeface="Roboto" panose="02000000000000000000" pitchFamily="2" charset="0"/>
              </a:rPr>
              <a:t>.</a:t>
            </a:r>
            <a:endParaRPr lang="en-CA" sz="1200" b="0" i="0" u="none" strike="noStrike" dirty="0">
              <a:solidFill>
                <a:srgbClr val="252525"/>
              </a:solidFill>
              <a:effectLst/>
              <a:latin typeface="Roboto" panose="02000000000000000000" pitchFamily="2" charset="0"/>
            </a:endParaRPr>
          </a:p>
          <a:p>
            <a:pPr algn="l"/>
            <a:r>
              <a:rPr lang="en-CA" sz="1200" b="0" i="0" u="none" strike="noStrike" dirty="0">
                <a:solidFill>
                  <a:srgbClr val="252525"/>
                </a:solidFill>
                <a:effectLst/>
                <a:latin typeface="Roboto" panose="02000000000000000000" pitchFamily="2" charset="0"/>
              </a:rPr>
              <a:t>TORONTO</a:t>
            </a:r>
            <a:r>
              <a:rPr lang="en-CA" sz="1200" b="0" i="0" u="none" strike="noStrike" dirty="0">
                <a:solidFill>
                  <a:srgbClr val="252525"/>
                </a:solidFill>
                <a:effectLst/>
                <a:highlight>
                  <a:srgbClr val="FFFFFF"/>
                </a:highlight>
                <a:latin typeface="Roboto" panose="02000000000000000000" pitchFamily="2" charset="0"/>
              </a:rPr>
              <a:t>, </a:t>
            </a:r>
            <a:r>
              <a:rPr lang="en-CA" sz="1200" b="0" i="0" u="none" strike="noStrike" dirty="0">
                <a:solidFill>
                  <a:srgbClr val="252525"/>
                </a:solidFill>
                <a:effectLst/>
                <a:latin typeface="Roboto" panose="02000000000000000000" pitchFamily="2" charset="0"/>
              </a:rPr>
              <a:t>June 18, 2024</a:t>
            </a:r>
            <a:r>
              <a:rPr lang="en-CA" sz="1200" b="0" i="0" u="none" strike="noStrike" dirty="0">
                <a:solidFill>
                  <a:srgbClr val="252525"/>
                </a:solidFill>
                <a:effectLst/>
                <a:highlight>
                  <a:srgbClr val="FFFFFF"/>
                </a:highlight>
                <a:latin typeface="Roboto" panose="02000000000000000000" pitchFamily="2" charset="0"/>
              </a:rPr>
              <a:t> - As Canada continues to welcome significant numbers of immigrants this year, Royal Bank of </a:t>
            </a:r>
            <a:r>
              <a:rPr lang="en-CA" sz="1200" b="0" i="0" u="none" strike="noStrike" dirty="0">
                <a:solidFill>
                  <a:srgbClr val="252525"/>
                </a:solidFill>
                <a:effectLst/>
                <a:latin typeface="Roboto" panose="02000000000000000000" pitchFamily="2" charset="0"/>
              </a:rPr>
              <a:t>Canada</a:t>
            </a:r>
            <a:r>
              <a:rPr lang="en-CA" sz="1200" b="0" i="0" u="none" strike="noStrike" dirty="0">
                <a:solidFill>
                  <a:srgbClr val="252525"/>
                </a:solidFill>
                <a:effectLst/>
                <a:highlight>
                  <a:srgbClr val="FFFFFF"/>
                </a:highlight>
                <a:latin typeface="Roboto" panose="02000000000000000000" pitchFamily="2" charset="0"/>
              </a:rPr>
              <a:t> (RBC) is committed to being their bank of choice by creating tools and resources designed to improve newcomer arrival experiences. Today, RBC is announcing the launch of </a:t>
            </a:r>
            <a:r>
              <a:rPr lang="en-CA" sz="1200" b="0" i="1" u="none" strike="noStrike" dirty="0">
                <a:solidFill>
                  <a:srgbClr val="252525"/>
                </a:solidFill>
                <a:effectLst/>
                <a:latin typeface="Roboto" panose="02000000000000000000" pitchFamily="2" charset="0"/>
              </a:rPr>
              <a:t>Global Credit Connect</a:t>
            </a:r>
            <a:r>
              <a:rPr lang="en-CA" sz="1200" b="0" i="0" u="none" strike="noStrike" dirty="0">
                <a:solidFill>
                  <a:srgbClr val="252525"/>
                </a:solidFill>
                <a:effectLst/>
                <a:highlight>
                  <a:srgbClr val="FFFFFF"/>
                </a:highlight>
                <a:latin typeface="Roboto" panose="02000000000000000000" pitchFamily="2" charset="0"/>
              </a:rPr>
              <a:t> with Nova Credit, a cross-border credit bureau, to help eligible RBC newcomer clients leverage their international credit history in </a:t>
            </a:r>
            <a:r>
              <a:rPr lang="en-CA" sz="1200" b="0" i="0" u="none" strike="noStrike" dirty="0">
                <a:solidFill>
                  <a:srgbClr val="252525"/>
                </a:solidFill>
                <a:effectLst/>
                <a:latin typeface="Roboto" panose="02000000000000000000" pitchFamily="2" charset="0"/>
              </a:rPr>
              <a:t>Canada</a:t>
            </a:r>
            <a:r>
              <a:rPr lang="en-CA" sz="1200" b="0" i="0" u="none" strike="noStrike" dirty="0">
                <a:solidFill>
                  <a:srgbClr val="252525"/>
                </a:solidFill>
                <a:effectLst/>
                <a:highlight>
                  <a:srgbClr val="FFFFFF"/>
                </a:highlight>
                <a:latin typeface="Roboto" panose="02000000000000000000" pitchFamily="2" charset="0"/>
              </a:rPr>
              <a:t>.</a:t>
            </a:r>
            <a:endParaRPr lang="en-US" sz="1200" b="0" i="0" dirty="0">
              <a:solidFill>
                <a:srgbClr val="252525"/>
              </a:solidFill>
              <a:effectLst/>
              <a:highlight>
                <a:srgbClr val="FFFFFF"/>
              </a:highlight>
              <a:latin typeface="Roboto" panose="02000000000000000000" pitchFamily="2" charset="0"/>
            </a:endParaRPr>
          </a:p>
          <a:p>
            <a:pPr marL="0" indent="0">
              <a:lnSpc>
                <a:spcPct val="120000"/>
              </a:lnSpc>
              <a:buNone/>
            </a:pPr>
            <a:endParaRPr lang="en-US" sz="1200" b="0" dirty="0">
              <a:ea typeface="Verdana" panose="020B0604030504040204" pitchFamily="34" charset="0"/>
              <a:cs typeface="Arial" panose="020B0604020202020204" pitchFamily="34" charset="0"/>
            </a:endParaRPr>
          </a:p>
        </p:txBody>
      </p:sp>
      <p:sp>
        <p:nvSpPr>
          <p:cNvPr id="849922" name="Slide Number Placeholder 4"/>
          <p:cNvSpPr>
            <a:spLocks noGrp="1"/>
          </p:cNvSpPr>
          <p:nvPr>
            <p:ph type="sldNum" sz="quarter" idx="12"/>
          </p:nvPr>
        </p:nvSpPr>
        <p:spPr>
          <a:noFill/>
          <a:ln>
            <a:miter lim="800000"/>
            <a:headEnd/>
            <a:tailEnd/>
          </a:ln>
        </p:spPr>
        <p:txBody>
          <a:bodyPr/>
          <a:lstStyle/>
          <a:p>
            <a:fld id="{F32F6DD8-9344-4AD3-AB65-E38A89006D1B}" type="slidenum">
              <a:rPr lang="en-US" smtClean="0"/>
              <a:pPr/>
              <a:t>49</a:t>
            </a:fld>
            <a:endParaRPr lang="en-US"/>
          </a:p>
        </p:txBody>
      </p:sp>
      <p:sp>
        <p:nvSpPr>
          <p:cNvPr id="10" name="TextBox 9">
            <a:hlinkClick r:id="rId3"/>
          </p:cNvPr>
          <p:cNvSpPr txBox="1"/>
          <p:nvPr/>
        </p:nvSpPr>
        <p:spPr>
          <a:xfrm>
            <a:off x="7772400" y="6444476"/>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EA752750-678B-D347-A121-20AD1AEE3C0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1" name="Rectangle 10">
            <a:extLst>
              <a:ext uri="{FF2B5EF4-FFF2-40B4-BE49-F238E27FC236}">
                <a16:creationId xmlns:a16="http://schemas.microsoft.com/office/drawing/2014/main" id="{757186B3-83D3-DE49-8B51-67FF0692B22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6950CE01-043C-2941-A828-3EC0F02C03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299" y="564167"/>
            <a:ext cx="683574" cy="893904"/>
          </a:xfrm>
          <a:prstGeom prst="rect">
            <a:avLst/>
          </a:prstGeom>
        </p:spPr>
      </p:pic>
    </p:spTree>
    <p:extLst>
      <p:ext uri="{BB962C8B-B14F-4D97-AF65-F5344CB8AC3E}">
        <p14:creationId xmlns:p14="http://schemas.microsoft.com/office/powerpoint/2010/main" val="285738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t>Regional Markets</a:t>
            </a:r>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5</a:t>
            </a:fld>
            <a:endParaRPr lang="en-US"/>
          </a:p>
        </p:txBody>
      </p:sp>
      <p:sp>
        <p:nvSpPr>
          <p:cNvPr id="12" name="TextBox 11">
            <a:extLst>
              <a:ext uri="{FF2B5EF4-FFF2-40B4-BE49-F238E27FC236}">
                <a16:creationId xmlns:a16="http://schemas.microsoft.com/office/drawing/2014/main" id="{AE8394A3-434F-CD42-9714-FC9DA2EAD7DE}"/>
              </a:ext>
            </a:extLst>
          </p:cNvPr>
          <p:cNvSpPr txBox="1"/>
          <p:nvPr/>
        </p:nvSpPr>
        <p:spPr>
          <a:xfrm>
            <a:off x="6858000" y="381000"/>
            <a:ext cx="1614545" cy="276999"/>
          </a:xfrm>
          <a:prstGeom prst="rect">
            <a:avLst/>
          </a:prstGeom>
          <a:noFill/>
        </p:spPr>
        <p:txBody>
          <a:bodyPr wrap="none" rtlCol="0">
            <a:spAutoFit/>
          </a:bodyPr>
          <a:lstStyle/>
          <a:p>
            <a:r>
              <a:rPr lang="en-US"/>
              <a:t>Updated Quarterly</a:t>
            </a:r>
          </a:p>
        </p:txBody>
      </p:sp>
      <p:sp>
        <p:nvSpPr>
          <p:cNvPr id="13" name="TextBox 12">
            <a:extLst>
              <a:ext uri="{FF2B5EF4-FFF2-40B4-BE49-F238E27FC236}">
                <a16:creationId xmlns:a16="http://schemas.microsoft.com/office/drawing/2014/main" id="{41968D20-38D0-A04F-82A6-932A70EC83BC}"/>
              </a:ext>
            </a:extLst>
          </p:cNvPr>
          <p:cNvSpPr txBox="1"/>
          <p:nvPr/>
        </p:nvSpPr>
        <p:spPr>
          <a:xfrm>
            <a:off x="7924798" y="4267200"/>
            <a:ext cx="1143001" cy="707886"/>
          </a:xfrm>
          <a:prstGeom prst="rect">
            <a:avLst/>
          </a:prstGeom>
          <a:noFill/>
        </p:spPr>
        <p:txBody>
          <a:bodyPr wrap="square" rtlCol="0">
            <a:spAutoFit/>
          </a:bodyPr>
          <a:lstStyle/>
          <a:p>
            <a:r>
              <a:rPr lang="en-US" sz="800"/>
              <a:t>Note:  Regional personal loan markets do not include credit card.</a:t>
            </a:r>
          </a:p>
        </p:txBody>
      </p:sp>
      <p:sp>
        <p:nvSpPr>
          <p:cNvPr id="9" name="Rectangle 8">
            <a:extLst>
              <a:ext uri="{FF2B5EF4-FFF2-40B4-BE49-F238E27FC236}">
                <a16:creationId xmlns:a16="http://schemas.microsoft.com/office/drawing/2014/main" id="{8FC8A1EC-ED56-384E-8D1B-4F2921DE1436}"/>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C89928-2955-1805-A158-E645A8D758F7}"/>
              </a:ext>
            </a:extLst>
          </p:cNvPr>
          <p:cNvPicPr>
            <a:picLocks noChangeAspect="1"/>
          </p:cNvPicPr>
          <p:nvPr/>
        </p:nvPicPr>
        <p:blipFill>
          <a:blip r:embed="rId2"/>
          <a:stretch>
            <a:fillRect/>
          </a:stretch>
        </p:blipFill>
        <p:spPr>
          <a:xfrm>
            <a:off x="389716" y="1817686"/>
            <a:ext cx="3595688" cy="4291013"/>
          </a:xfrm>
          <a:prstGeom prst="rect">
            <a:avLst/>
          </a:prstGeom>
        </p:spPr>
      </p:pic>
      <p:pic>
        <p:nvPicPr>
          <p:cNvPr id="7" name="Picture 6">
            <a:extLst>
              <a:ext uri="{FF2B5EF4-FFF2-40B4-BE49-F238E27FC236}">
                <a16:creationId xmlns:a16="http://schemas.microsoft.com/office/drawing/2014/main" id="{0243D3D3-59EE-F7EA-D680-0C80F718F068}"/>
              </a:ext>
            </a:extLst>
          </p:cNvPr>
          <p:cNvPicPr>
            <a:picLocks noChangeAspect="1"/>
          </p:cNvPicPr>
          <p:nvPr/>
        </p:nvPicPr>
        <p:blipFill>
          <a:blip r:embed="rId3"/>
          <a:stretch>
            <a:fillRect/>
          </a:stretch>
        </p:blipFill>
        <p:spPr>
          <a:xfrm>
            <a:off x="4025440" y="1817685"/>
            <a:ext cx="3595688" cy="4291013"/>
          </a:xfrm>
          <a:prstGeom prst="rect">
            <a:avLst/>
          </a:prstGeom>
        </p:spPr>
      </p:pic>
    </p:spTree>
    <p:extLst>
      <p:ext uri="{BB962C8B-B14F-4D97-AF65-F5344CB8AC3E}">
        <p14:creationId xmlns:p14="http://schemas.microsoft.com/office/powerpoint/2010/main" val="140290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50</a:t>
            </a:fld>
            <a:endParaRPr lang="en-US"/>
          </a:p>
        </p:txBody>
      </p:sp>
      <p:sp>
        <p:nvSpPr>
          <p:cNvPr id="11" name="TextBox 10">
            <a:extLst>
              <a:ext uri="{FF2B5EF4-FFF2-40B4-BE49-F238E27FC236}">
                <a16:creationId xmlns:a16="http://schemas.microsoft.com/office/drawing/2014/main" id="{7016AD5D-780C-FE4E-8E53-125EA2DDBEC5}"/>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6" name="Picture 5" descr="A picture containing text, clipart&#10;&#10;Description automatically generated">
            <a:extLst>
              <a:ext uri="{FF2B5EF4-FFF2-40B4-BE49-F238E27FC236}">
                <a16:creationId xmlns:a16="http://schemas.microsoft.com/office/drawing/2014/main" id="{1888418B-9446-2E4E-997F-842CBCC3776B}"/>
              </a:ext>
            </a:extLst>
          </p:cNvPr>
          <p:cNvPicPr>
            <a:picLocks noChangeAspect="1"/>
          </p:cNvPicPr>
          <p:nvPr/>
        </p:nvPicPr>
        <p:blipFill>
          <a:blip r:embed="rId3"/>
          <a:stretch>
            <a:fillRect/>
          </a:stretch>
        </p:blipFill>
        <p:spPr>
          <a:xfrm>
            <a:off x="587865" y="633866"/>
            <a:ext cx="901445" cy="799008"/>
          </a:xfrm>
          <a:prstGeom prst="rect">
            <a:avLst/>
          </a:prstGeom>
        </p:spPr>
      </p:pic>
      <p:graphicFrame>
        <p:nvGraphicFramePr>
          <p:cNvPr id="4" name="Object 3">
            <a:extLst>
              <a:ext uri="{FF2B5EF4-FFF2-40B4-BE49-F238E27FC236}">
                <a16:creationId xmlns:a16="http://schemas.microsoft.com/office/drawing/2014/main" id="{B019400D-AF8B-B365-7036-43031B7CCEA6}"/>
              </a:ext>
            </a:extLst>
          </p:cNvPr>
          <p:cNvGraphicFramePr>
            <a:graphicFrameLocks noChangeAspect="1"/>
          </p:cNvGraphicFramePr>
          <p:nvPr>
            <p:extLst>
              <p:ext uri="{D42A27DB-BD31-4B8C-83A1-F6EECF244321}">
                <p14:modId xmlns:p14="http://schemas.microsoft.com/office/powerpoint/2010/main" val="3618661466"/>
              </p:ext>
            </p:extLst>
          </p:nvPr>
        </p:nvGraphicFramePr>
        <p:xfrm>
          <a:off x="131763" y="1651000"/>
          <a:ext cx="3833812" cy="4567238"/>
        </p:xfrm>
        <a:graphic>
          <a:graphicData uri="http://schemas.openxmlformats.org/presentationml/2006/ole">
            <mc:AlternateContent xmlns:mc="http://schemas.openxmlformats.org/markup-compatibility/2006">
              <mc:Choice xmlns:v="urn:schemas-microsoft-com:vml" Requires="v">
                <p:oleObj name="Macro-Enabled Worksheet" r:id="rId4" imgW="3833571" imgH="4567025" progId="Excel.SheetMacroEnabled.12">
                  <p:link updateAutomatic="1"/>
                </p:oleObj>
              </mc:Choice>
              <mc:Fallback>
                <p:oleObj name="Macro-Enabled Worksheet" r:id="rId4" imgW="3833571" imgH="4567025" progId="Excel.SheetMacroEnabled.12">
                  <p:link updateAutomatic="1"/>
                  <p:pic>
                    <p:nvPicPr>
                      <p:cNvPr id="4" name="Object 3">
                        <a:extLst>
                          <a:ext uri="{FF2B5EF4-FFF2-40B4-BE49-F238E27FC236}">
                            <a16:creationId xmlns:a16="http://schemas.microsoft.com/office/drawing/2014/main" id="{B019400D-AF8B-B365-7036-43031B7CCEA6}"/>
                          </a:ext>
                        </a:extLst>
                      </p:cNvPr>
                      <p:cNvPicPr/>
                      <p:nvPr/>
                    </p:nvPicPr>
                    <p:blipFill>
                      <a:blip r:embed="rId5"/>
                      <a:stretch>
                        <a:fillRect/>
                      </a:stretch>
                    </p:blipFill>
                    <p:spPr>
                      <a:xfrm>
                        <a:off x="131763" y="1651000"/>
                        <a:ext cx="3833812" cy="45672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B2B7E1D-245F-C5A7-14CE-C6545BF8A62A}"/>
              </a:ext>
            </a:extLst>
          </p:cNvPr>
          <p:cNvGraphicFramePr>
            <a:graphicFrameLocks noChangeAspect="1"/>
          </p:cNvGraphicFramePr>
          <p:nvPr>
            <p:extLst>
              <p:ext uri="{D42A27DB-BD31-4B8C-83A1-F6EECF244321}">
                <p14:modId xmlns:p14="http://schemas.microsoft.com/office/powerpoint/2010/main" val="1823179341"/>
              </p:ext>
            </p:extLst>
          </p:nvPr>
        </p:nvGraphicFramePr>
        <p:xfrm>
          <a:off x="3989388" y="3994150"/>
          <a:ext cx="4991100" cy="2200275"/>
        </p:xfrm>
        <a:graphic>
          <a:graphicData uri="http://schemas.openxmlformats.org/presentationml/2006/ole">
            <mc:AlternateContent xmlns:mc="http://schemas.openxmlformats.org/markup-compatibility/2006">
              <mc:Choice xmlns:v="urn:schemas-microsoft-com:vml" Requires="v">
                <p:oleObj name="Macro-Enabled Worksheet" r:id="rId6" imgW="4990998" imgH="2200208" progId="Excel.SheetMacroEnabled.12">
                  <p:link updateAutomatic="1"/>
                </p:oleObj>
              </mc:Choice>
              <mc:Fallback>
                <p:oleObj name="Macro-Enabled Worksheet" r:id="rId6" imgW="4990998" imgH="2200208" progId="Excel.SheetMacroEnabled.12">
                  <p:link updateAutomatic="1"/>
                  <p:pic>
                    <p:nvPicPr>
                      <p:cNvPr id="7" name="Object 6">
                        <a:extLst>
                          <a:ext uri="{FF2B5EF4-FFF2-40B4-BE49-F238E27FC236}">
                            <a16:creationId xmlns:a16="http://schemas.microsoft.com/office/drawing/2014/main" id="{BB2B7E1D-245F-C5A7-14CE-C6545BF8A62A}"/>
                          </a:ext>
                        </a:extLst>
                      </p:cNvPr>
                      <p:cNvPicPr/>
                      <p:nvPr/>
                    </p:nvPicPr>
                    <p:blipFill>
                      <a:blip r:embed="rId7"/>
                      <a:stretch>
                        <a:fillRect/>
                      </a:stretch>
                    </p:blipFill>
                    <p:spPr>
                      <a:xfrm>
                        <a:off x="3989388" y="3994150"/>
                        <a:ext cx="4991100" cy="2200275"/>
                      </a:xfrm>
                      <a:prstGeom prst="rect">
                        <a:avLst/>
                      </a:prstGeom>
                    </p:spPr>
                  </p:pic>
                </p:oleObj>
              </mc:Fallback>
            </mc:AlternateContent>
          </a:graphicData>
        </a:graphic>
      </p:graphicFrame>
    </p:spTree>
    <p:extLst>
      <p:ext uri="{BB962C8B-B14F-4D97-AF65-F5344CB8AC3E}">
        <p14:creationId xmlns:p14="http://schemas.microsoft.com/office/powerpoint/2010/main" val="1216354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0"/>
            <a:ext cx="4267200" cy="1600200"/>
          </a:xfrm>
        </p:spPr>
        <p:txBody>
          <a:bodyPr/>
          <a:lstStyle/>
          <a:p>
            <a:r>
              <a:rPr lang="en-CA"/>
              <a:t>5 Year Share of Market Trends</a:t>
            </a:r>
            <a:endParaRPr lang="en-US"/>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51</a:t>
            </a:fld>
            <a:endParaRPr lang="en-US"/>
          </a:p>
        </p:txBody>
      </p:sp>
      <p:sp>
        <p:nvSpPr>
          <p:cNvPr id="8" name="TextBox 7"/>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Picture 9">
            <a:extLst>
              <a:ext uri="{FF2B5EF4-FFF2-40B4-BE49-F238E27FC236}">
                <a16:creationId xmlns:a16="http://schemas.microsoft.com/office/drawing/2014/main" id="{58DEB70A-A69F-D349-809A-796321966392}"/>
              </a:ext>
            </a:extLst>
          </p:cNvPr>
          <p:cNvPicPr>
            <a:picLocks noChangeAspect="1"/>
          </p:cNvPicPr>
          <p:nvPr/>
        </p:nvPicPr>
        <p:blipFill>
          <a:blip r:embed="rId3"/>
          <a:stretch>
            <a:fillRect/>
          </a:stretch>
        </p:blipFill>
        <p:spPr>
          <a:xfrm>
            <a:off x="587865" y="633866"/>
            <a:ext cx="901445" cy="799008"/>
          </a:xfrm>
          <a:prstGeom prst="rect">
            <a:avLst/>
          </a:prstGeom>
        </p:spPr>
      </p:pic>
      <p:graphicFrame>
        <p:nvGraphicFramePr>
          <p:cNvPr id="2" name="Object 1">
            <a:extLst>
              <a:ext uri="{FF2B5EF4-FFF2-40B4-BE49-F238E27FC236}">
                <a16:creationId xmlns:a16="http://schemas.microsoft.com/office/drawing/2014/main" id="{90F0F373-4543-0F8A-99E0-1AEE3C04E231}"/>
              </a:ext>
            </a:extLst>
          </p:cNvPr>
          <p:cNvGraphicFramePr>
            <a:graphicFrameLocks noChangeAspect="1"/>
          </p:cNvGraphicFramePr>
          <p:nvPr>
            <p:extLst>
              <p:ext uri="{D42A27DB-BD31-4B8C-83A1-F6EECF244321}">
                <p14:modId xmlns:p14="http://schemas.microsoft.com/office/powerpoint/2010/main" val="2080586196"/>
              </p:ext>
            </p:extLst>
          </p:nvPr>
        </p:nvGraphicFramePr>
        <p:xfrm>
          <a:off x="3995738" y="4024313"/>
          <a:ext cx="4991100" cy="2200275"/>
        </p:xfrm>
        <a:graphic>
          <a:graphicData uri="http://schemas.openxmlformats.org/presentationml/2006/ole">
            <mc:AlternateContent xmlns:mc="http://schemas.openxmlformats.org/markup-compatibility/2006">
              <mc:Choice xmlns:v="urn:schemas-microsoft-com:vml" Requires="v">
                <p:oleObj name="Macro-Enabled Worksheet" r:id="rId4" imgW="4990998" imgH="2200208" progId="Excel.SheetMacroEnabled.12">
                  <p:link updateAutomatic="1"/>
                </p:oleObj>
              </mc:Choice>
              <mc:Fallback>
                <p:oleObj name="Macro-Enabled Worksheet" r:id="rId4" imgW="4990998" imgH="2200208" progId="Excel.SheetMacroEnabled.12">
                  <p:link updateAutomatic="1"/>
                  <p:pic>
                    <p:nvPicPr>
                      <p:cNvPr id="2" name="Object 1">
                        <a:extLst>
                          <a:ext uri="{FF2B5EF4-FFF2-40B4-BE49-F238E27FC236}">
                            <a16:creationId xmlns:a16="http://schemas.microsoft.com/office/drawing/2014/main" id="{90F0F373-4543-0F8A-99E0-1AEE3C04E231}"/>
                          </a:ext>
                        </a:extLst>
                      </p:cNvPr>
                      <p:cNvPicPr/>
                      <p:nvPr/>
                    </p:nvPicPr>
                    <p:blipFill>
                      <a:blip r:embed="rId5"/>
                      <a:stretch>
                        <a:fillRect/>
                      </a:stretch>
                    </p:blipFill>
                    <p:spPr>
                      <a:xfrm>
                        <a:off x="3995738" y="4024313"/>
                        <a:ext cx="4991100" cy="22002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78CEB1F-EE40-5DDC-10E1-F5D403CECB7C}"/>
              </a:ext>
            </a:extLst>
          </p:cNvPr>
          <p:cNvGraphicFramePr>
            <a:graphicFrameLocks noChangeAspect="1"/>
          </p:cNvGraphicFramePr>
          <p:nvPr>
            <p:extLst>
              <p:ext uri="{D42A27DB-BD31-4B8C-83A1-F6EECF244321}">
                <p14:modId xmlns:p14="http://schemas.microsoft.com/office/powerpoint/2010/main" val="1478326009"/>
              </p:ext>
            </p:extLst>
          </p:nvPr>
        </p:nvGraphicFramePr>
        <p:xfrm>
          <a:off x="166688" y="1987550"/>
          <a:ext cx="3643312" cy="4238625"/>
        </p:xfrm>
        <a:graphic>
          <a:graphicData uri="http://schemas.openxmlformats.org/presentationml/2006/ole">
            <mc:AlternateContent xmlns:mc="http://schemas.openxmlformats.org/markup-compatibility/2006">
              <mc:Choice xmlns:v="urn:schemas-microsoft-com:vml" Requires="v">
                <p:oleObj name="Macro-Enabled Worksheet" r:id="rId6" imgW="3642970" imgH="4238647" progId="Excel.SheetMacroEnabled.12">
                  <p:link updateAutomatic="1"/>
                </p:oleObj>
              </mc:Choice>
              <mc:Fallback>
                <p:oleObj name="Macro-Enabled Worksheet" r:id="rId6" imgW="3642970" imgH="4238647" progId="Excel.SheetMacroEnabled.12">
                  <p:link updateAutomatic="1"/>
                  <p:pic>
                    <p:nvPicPr>
                      <p:cNvPr id="6" name="Object 5">
                        <a:extLst>
                          <a:ext uri="{FF2B5EF4-FFF2-40B4-BE49-F238E27FC236}">
                            <a16:creationId xmlns:a16="http://schemas.microsoft.com/office/drawing/2014/main" id="{978CEB1F-EE40-5DDC-10E1-F5D403CECB7C}"/>
                          </a:ext>
                        </a:extLst>
                      </p:cNvPr>
                      <p:cNvPicPr/>
                      <p:nvPr/>
                    </p:nvPicPr>
                    <p:blipFill>
                      <a:blip r:embed="rId7"/>
                      <a:stretch>
                        <a:fillRect/>
                      </a:stretch>
                    </p:blipFill>
                    <p:spPr>
                      <a:xfrm>
                        <a:off x="166688" y="1987550"/>
                        <a:ext cx="3643312" cy="4238625"/>
                      </a:xfrm>
                      <a:prstGeom prst="rect">
                        <a:avLst/>
                      </a:prstGeom>
                    </p:spPr>
                  </p:pic>
                </p:oleObj>
              </mc:Fallback>
            </mc:AlternateContent>
          </a:graphicData>
        </a:graphic>
      </p:graphicFrame>
    </p:spTree>
    <p:extLst>
      <p:ext uri="{BB962C8B-B14F-4D97-AF65-F5344CB8AC3E}">
        <p14:creationId xmlns:p14="http://schemas.microsoft.com/office/powerpoint/2010/main" val="1406242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5" name="Rectangle 3"/>
          <p:cNvSpPr>
            <a:spLocks noGrp="1" noChangeArrowheads="1"/>
          </p:cNvSpPr>
          <p:nvPr>
            <p:ph idx="1"/>
          </p:nvPr>
        </p:nvSpPr>
        <p:spPr>
          <a:xfrm>
            <a:off x="762000" y="1760222"/>
            <a:ext cx="7772400" cy="4265783"/>
          </a:xfrm>
        </p:spPr>
        <p:txBody>
          <a:bodyPr wrap="square">
            <a:spAutoFit/>
          </a:bodyPr>
          <a:lstStyle/>
          <a:p>
            <a:pPr algn="l"/>
            <a:r>
              <a:rPr lang="en-US" sz="1200" b="0" i="0" dirty="0">
                <a:solidFill>
                  <a:srgbClr val="000000"/>
                </a:solidFill>
                <a:effectLst/>
                <a:latin typeface="Century Gothic" panose="020B0502020202020204" pitchFamily="34" charset="0"/>
              </a:rPr>
              <a:t>TORONTO, Sept. 19, 2024 /CNW/ - TD Bank Group ("TD" or the "Bank") (TSX:TD) (NYSE:TD) and Chief Executive Officer, Bharat Masrani, today announced his intention to retire on April 10, 2025, after 38 years at the Bank and more than a decade as CEO.</a:t>
            </a:r>
          </a:p>
          <a:p>
            <a:pPr algn="l"/>
            <a:r>
              <a:rPr lang="en-US" sz="1200" b="0" i="0" dirty="0">
                <a:solidFill>
                  <a:srgbClr val="000000"/>
                </a:solidFill>
                <a:effectLst/>
                <a:latin typeface="Century Gothic" panose="020B0502020202020204" pitchFamily="34" charset="0"/>
              </a:rPr>
              <a:t>In line with TD Bank Group's succession plan, the Board of Directors announced that Raymond Chun, Group Head, Canadian Personal Banking will be appointed to the Board of Directors and become Chief Operating Officer, TD Bank Group, reporting to Mr. Masrani, effective November 1, 2024, with responsibility for all of TD's lines of business. The Board also announced its intention that Mr. Chun will become Group President and Chief Executive Officer, TD Bank Group, on April 10, 2025, at the Bank's next Annual Meeting of Shareholders. Following his retirement as CEO, Bharat Masrani will continue to serve as an advisor to the Bank until October 31, 2025.</a:t>
            </a:r>
          </a:p>
          <a:p>
            <a:pPr algn="l"/>
            <a:r>
              <a:rPr lang="en-CA" sz="1200" b="0" i="0" u="none" strike="noStrike" dirty="0">
                <a:solidFill>
                  <a:srgbClr val="000000"/>
                </a:solidFill>
                <a:effectLst/>
                <a:latin typeface="Century Gothic" panose="020B0502020202020204" pitchFamily="34" charset="0"/>
              </a:rPr>
              <a:t>TORONTO</a:t>
            </a:r>
            <a:r>
              <a:rPr lang="en-CA" sz="1200" b="0" i="0" u="none" strike="noStrike" dirty="0">
                <a:solidFill>
                  <a:srgbClr val="000000"/>
                </a:solidFill>
                <a:effectLst/>
                <a:highlight>
                  <a:srgbClr val="FFFFFF"/>
                </a:highlight>
                <a:latin typeface="Century Gothic" panose="020B0502020202020204" pitchFamily="34" charset="0"/>
              </a:rPr>
              <a:t>, </a:t>
            </a:r>
            <a:r>
              <a:rPr lang="en-CA" sz="1200" b="0" i="0" u="none" strike="noStrike" dirty="0">
                <a:solidFill>
                  <a:srgbClr val="000000"/>
                </a:solidFill>
                <a:effectLst/>
                <a:latin typeface="Century Gothic" panose="020B0502020202020204" pitchFamily="34" charset="0"/>
              </a:rPr>
              <a:t>June 26, 2024</a:t>
            </a:r>
            <a:r>
              <a:rPr lang="en-CA" sz="1200" b="0" i="0" u="none" strike="noStrike" dirty="0">
                <a:solidFill>
                  <a:srgbClr val="000000"/>
                </a:solidFill>
                <a:effectLst/>
                <a:highlight>
                  <a:srgbClr val="FFFFFF"/>
                </a:highlight>
                <a:latin typeface="Century Gothic" panose="020B0502020202020204" pitchFamily="34" charset="0"/>
              </a:rPr>
              <a:t> /CNW/ - TD and MPOWER Financing have announced a collaboration to help simplify the banking experience for international students pursuing higher education in </a:t>
            </a:r>
            <a:r>
              <a:rPr lang="en-CA" sz="1200" b="0" i="0" u="none" strike="noStrike" dirty="0">
                <a:solidFill>
                  <a:srgbClr val="000000"/>
                </a:solidFill>
                <a:effectLst/>
                <a:latin typeface="Century Gothic" panose="020B0502020202020204" pitchFamily="34" charset="0"/>
              </a:rPr>
              <a:t>Canada</a:t>
            </a:r>
            <a:r>
              <a:rPr lang="en-CA" sz="1200" b="0" i="0" u="none" strike="noStrike" dirty="0">
                <a:solidFill>
                  <a:srgbClr val="000000"/>
                </a:solidFill>
                <a:effectLst/>
                <a:highlight>
                  <a:srgbClr val="FFFFFF"/>
                </a:highlight>
                <a:latin typeface="Century Gothic" panose="020B0502020202020204" pitchFamily="34" charset="0"/>
              </a:rPr>
              <a:t>. MPOWER Financing ("MPOWER"), a mission-driven fintech firm and a leader in international student financing, announced that it is working with TD, the second-largest bank in </a:t>
            </a:r>
            <a:r>
              <a:rPr lang="en-CA" sz="1200" b="0" i="0" u="none" strike="noStrike" dirty="0">
                <a:solidFill>
                  <a:srgbClr val="000000"/>
                </a:solidFill>
                <a:effectLst/>
                <a:latin typeface="Century Gothic" panose="020B0502020202020204" pitchFamily="34" charset="0"/>
              </a:rPr>
              <a:t>Canada</a:t>
            </a:r>
            <a:r>
              <a:rPr lang="en-CA" sz="1200" b="0" i="0" u="none" strike="noStrike" dirty="0">
                <a:solidFill>
                  <a:srgbClr val="000000"/>
                </a:solidFill>
                <a:effectLst/>
                <a:highlight>
                  <a:srgbClr val="FFFFFF"/>
                </a:highlight>
                <a:latin typeface="Century Gothic" panose="020B0502020202020204" pitchFamily="34" charset="0"/>
              </a:rPr>
              <a:t> and sixth largest in </a:t>
            </a:r>
            <a:r>
              <a:rPr lang="en-CA" sz="1200" b="0" i="0" u="none" strike="noStrike" dirty="0">
                <a:solidFill>
                  <a:srgbClr val="000000"/>
                </a:solidFill>
                <a:effectLst/>
                <a:latin typeface="Century Gothic" panose="020B0502020202020204" pitchFamily="34" charset="0"/>
              </a:rPr>
              <a:t>North </a:t>
            </a:r>
            <a:r>
              <a:rPr lang="en-CA" sz="1200" b="0" i="0" u="none" strike="noStrike" dirty="0" err="1">
                <a:solidFill>
                  <a:srgbClr val="000000"/>
                </a:solidFill>
                <a:effectLst/>
                <a:latin typeface="Century Gothic" panose="020B0502020202020204" pitchFamily="34" charset="0"/>
              </a:rPr>
              <a:t>America</a:t>
            </a:r>
            <a:r>
              <a:rPr lang="en-CA" sz="1200" b="0" i="0" u="none" strike="noStrike" dirty="0" err="1">
                <a:solidFill>
                  <a:srgbClr val="000000"/>
                </a:solidFill>
                <a:effectLst/>
                <a:highlight>
                  <a:srgbClr val="FFFFFF"/>
                </a:highlight>
                <a:latin typeface="Century Gothic" panose="020B0502020202020204" pitchFamily="34" charset="0"/>
              </a:rPr>
              <a:t>by</a:t>
            </a:r>
            <a:r>
              <a:rPr lang="en-CA" sz="1200" b="0" i="0" u="none" strike="noStrike" dirty="0">
                <a:solidFill>
                  <a:srgbClr val="000000"/>
                </a:solidFill>
                <a:effectLst/>
                <a:highlight>
                  <a:srgbClr val="FFFFFF"/>
                </a:highlight>
                <a:latin typeface="Century Gothic" panose="020B0502020202020204" pitchFamily="34" charset="0"/>
              </a:rPr>
              <a:t> assets, to offer a suite of financial resources needed to help create a seamless banking experience for students on their journey to </a:t>
            </a:r>
            <a:r>
              <a:rPr lang="en-CA" sz="1200" b="0" i="0" u="none" strike="noStrike" dirty="0">
                <a:solidFill>
                  <a:srgbClr val="000000"/>
                </a:solidFill>
                <a:effectLst/>
                <a:latin typeface="Century Gothic" panose="020B0502020202020204" pitchFamily="34" charset="0"/>
              </a:rPr>
              <a:t>Canada</a:t>
            </a:r>
            <a:r>
              <a:rPr lang="en-CA" sz="1200" b="0" i="0" u="none" strike="noStrike" dirty="0">
                <a:solidFill>
                  <a:srgbClr val="000000"/>
                </a:solidFill>
                <a:effectLst/>
                <a:highlight>
                  <a:srgbClr val="FFFFFF"/>
                </a:highlight>
                <a:latin typeface="Century Gothic" panose="020B0502020202020204" pitchFamily="34" charset="0"/>
              </a:rPr>
              <a:t>.</a:t>
            </a:r>
          </a:p>
          <a:p>
            <a:pPr algn="l"/>
            <a:r>
              <a:rPr lang="en-CA" sz="1200" b="0" i="0" u="none" strike="noStrike" dirty="0">
                <a:solidFill>
                  <a:srgbClr val="000000"/>
                </a:solidFill>
                <a:effectLst/>
                <a:latin typeface="Century Gothic" panose="020B0502020202020204" pitchFamily="34" charset="0"/>
              </a:rPr>
              <a:t>TORONTO, June 18, 2024 /CNW/ - TD Bank Group (TD) today announced the launch of TD Innovation Partners (TDIP), a division of The Toronto-Dominion Bank. TDIP is a new full-service team providing bespoke, high-touch banking and financing solutions in support of technology and innovation companies at all stages. TDIP offers a broad suite of services to address the unique challenges and opportunities faced by technology entrepreneurs from banking and lending products to principal investments and private banking solutions.</a:t>
            </a:r>
          </a:p>
        </p:txBody>
      </p:sp>
      <p:sp>
        <p:nvSpPr>
          <p:cNvPr id="858114" name="Slide Number Placeholder 4"/>
          <p:cNvSpPr>
            <a:spLocks noGrp="1"/>
          </p:cNvSpPr>
          <p:nvPr>
            <p:ph type="sldNum" sz="quarter" idx="12"/>
          </p:nvPr>
        </p:nvSpPr>
        <p:spPr>
          <a:noFill/>
          <a:ln>
            <a:miter lim="800000"/>
            <a:headEnd/>
            <a:tailEnd/>
          </a:ln>
        </p:spPr>
        <p:txBody>
          <a:bodyPr/>
          <a:lstStyle/>
          <a:p>
            <a:fld id="{A67DE0E6-4C67-4EB1-AE56-F21C9415F281}" type="slidenum">
              <a:rPr lang="en-US" smtClean="0"/>
              <a:pPr/>
              <a:t>52</a:t>
            </a:fld>
            <a:endParaRPr lang="en-US"/>
          </a:p>
        </p:txBody>
      </p:sp>
      <p:sp>
        <p:nvSpPr>
          <p:cNvPr id="858116" name="Rectangle 4"/>
          <p:cNvSpPr>
            <a:spLocks noChangeArrowheads="1"/>
          </p:cNvSpPr>
          <p:nvPr/>
        </p:nvSpPr>
        <p:spPr bwMode="auto">
          <a:xfrm>
            <a:off x="3726353" y="381000"/>
            <a:ext cx="4191000" cy="1216025"/>
          </a:xfrm>
          <a:prstGeom prst="rect">
            <a:avLst/>
          </a:prstGeom>
          <a:noFill/>
          <a:ln w="9525">
            <a:noFill/>
            <a:miter lim="800000"/>
            <a:headEnd/>
            <a:tailEnd/>
          </a:ln>
        </p:spPr>
        <p:txBody>
          <a:bodyPr anchor="b"/>
          <a:lstStyle/>
          <a:p>
            <a:r>
              <a:rPr lang="en-US" sz="2400" b="1">
                <a:solidFill>
                  <a:schemeClr val="tx1">
                    <a:lumMod val="50000"/>
                    <a:lumOff val="50000"/>
                  </a:schemeClr>
                </a:solidFill>
                <a:latin typeface="+mj-lt"/>
              </a:rPr>
              <a:t>Press Releases</a:t>
            </a:r>
          </a:p>
        </p:txBody>
      </p:sp>
      <p:sp>
        <p:nvSpPr>
          <p:cNvPr id="8" name="TextBox 7">
            <a:hlinkClick r:id="rId3"/>
          </p:cNvPr>
          <p:cNvSpPr txBox="1"/>
          <p:nvPr/>
        </p:nvSpPr>
        <p:spPr>
          <a:xfrm>
            <a:off x="7660103" y="6400412"/>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70618F64-9C45-F14C-8BF5-5F17FDBCBC64}"/>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C5171656-76CB-E041-BCF1-C29BBEB4F77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131BB5-A1F9-E548-A6DF-FCCDE141B6D8}"/>
              </a:ext>
            </a:extLst>
          </p:cNvPr>
          <p:cNvPicPr>
            <a:picLocks noChangeAspect="1"/>
          </p:cNvPicPr>
          <p:nvPr/>
        </p:nvPicPr>
        <p:blipFill>
          <a:blip r:embed="rId4"/>
          <a:stretch>
            <a:fillRect/>
          </a:stretch>
        </p:blipFill>
        <p:spPr>
          <a:xfrm>
            <a:off x="587865" y="633866"/>
            <a:ext cx="901445" cy="799008"/>
          </a:xfrm>
          <a:prstGeom prst="rect">
            <a:avLst/>
          </a:prstGeom>
        </p:spPr>
      </p:pic>
    </p:spTree>
    <p:extLst>
      <p:ext uri="{BB962C8B-B14F-4D97-AF65-F5344CB8AC3E}">
        <p14:creationId xmlns:p14="http://schemas.microsoft.com/office/powerpoint/2010/main" val="136461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53</a:t>
            </a:fld>
            <a:endParaRPr lang="en-US"/>
          </a:p>
        </p:txBody>
      </p:sp>
      <p:sp>
        <p:nvSpPr>
          <p:cNvPr id="12" name="TextBox 11">
            <a:extLst>
              <a:ext uri="{FF2B5EF4-FFF2-40B4-BE49-F238E27FC236}">
                <a16:creationId xmlns:a16="http://schemas.microsoft.com/office/drawing/2014/main" id="{8552B541-45B3-1F47-A195-9A5CFDD95631}"/>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Graphic 3">
            <a:extLst>
              <a:ext uri="{FF2B5EF4-FFF2-40B4-BE49-F238E27FC236}">
                <a16:creationId xmlns:a16="http://schemas.microsoft.com/office/drawing/2014/main" id="{C34DCA96-C63F-6249-8798-D9FFCC446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776" y="859868"/>
            <a:ext cx="3417192" cy="478737"/>
          </a:xfrm>
          <a:prstGeom prst="rect">
            <a:avLst/>
          </a:prstGeom>
        </p:spPr>
      </p:pic>
      <p:graphicFrame>
        <p:nvGraphicFramePr>
          <p:cNvPr id="2" name="Object 1">
            <a:extLst>
              <a:ext uri="{FF2B5EF4-FFF2-40B4-BE49-F238E27FC236}">
                <a16:creationId xmlns:a16="http://schemas.microsoft.com/office/drawing/2014/main" id="{CEABBB41-D51F-C25B-2734-962297F2038B}"/>
              </a:ext>
            </a:extLst>
          </p:cNvPr>
          <p:cNvGraphicFramePr>
            <a:graphicFrameLocks noChangeAspect="1"/>
          </p:cNvGraphicFramePr>
          <p:nvPr>
            <p:extLst>
              <p:ext uri="{D42A27DB-BD31-4B8C-83A1-F6EECF244321}">
                <p14:modId xmlns:p14="http://schemas.microsoft.com/office/powerpoint/2010/main" val="1975716034"/>
              </p:ext>
            </p:extLst>
          </p:nvPr>
        </p:nvGraphicFramePr>
        <p:xfrm>
          <a:off x="87313" y="1663700"/>
          <a:ext cx="3781425" cy="4562475"/>
        </p:xfrm>
        <a:graphic>
          <a:graphicData uri="http://schemas.openxmlformats.org/presentationml/2006/ole">
            <mc:AlternateContent xmlns:mc="http://schemas.openxmlformats.org/markup-compatibility/2006">
              <mc:Choice xmlns:v="urn:schemas-microsoft-com:vml" Requires="v">
                <p:oleObj name="Macro-Enabled Worksheet" r:id="rId5" imgW="3781146" imgH="4562184" progId="Excel.SheetMacroEnabled.12">
                  <p:link updateAutomatic="1"/>
                </p:oleObj>
              </mc:Choice>
              <mc:Fallback>
                <p:oleObj name="Macro-Enabled Worksheet" r:id="rId5" imgW="3781146" imgH="4562184" progId="Excel.SheetMacroEnabled.12">
                  <p:link updateAutomatic="1"/>
                  <p:pic>
                    <p:nvPicPr>
                      <p:cNvPr id="2" name="Object 1">
                        <a:extLst>
                          <a:ext uri="{FF2B5EF4-FFF2-40B4-BE49-F238E27FC236}">
                            <a16:creationId xmlns:a16="http://schemas.microsoft.com/office/drawing/2014/main" id="{CEABBB41-D51F-C25B-2734-962297F2038B}"/>
                          </a:ext>
                        </a:extLst>
                      </p:cNvPr>
                      <p:cNvPicPr/>
                      <p:nvPr/>
                    </p:nvPicPr>
                    <p:blipFill>
                      <a:blip r:embed="rId6"/>
                      <a:stretch>
                        <a:fillRect/>
                      </a:stretch>
                    </p:blipFill>
                    <p:spPr>
                      <a:xfrm>
                        <a:off x="87313" y="1663700"/>
                        <a:ext cx="3781425" cy="45624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D88294C-BD6B-A4F5-70C7-B7FBFD61080A}"/>
              </a:ext>
            </a:extLst>
          </p:cNvPr>
          <p:cNvGraphicFramePr>
            <a:graphicFrameLocks noChangeAspect="1"/>
          </p:cNvGraphicFramePr>
          <p:nvPr>
            <p:extLst>
              <p:ext uri="{D42A27DB-BD31-4B8C-83A1-F6EECF244321}">
                <p14:modId xmlns:p14="http://schemas.microsoft.com/office/powerpoint/2010/main" val="1662914933"/>
              </p:ext>
            </p:extLst>
          </p:nvPr>
        </p:nvGraphicFramePr>
        <p:xfrm>
          <a:off x="4067175" y="3997325"/>
          <a:ext cx="4991100" cy="2200275"/>
        </p:xfrm>
        <a:graphic>
          <a:graphicData uri="http://schemas.openxmlformats.org/presentationml/2006/ole">
            <mc:AlternateContent xmlns:mc="http://schemas.openxmlformats.org/markup-compatibility/2006">
              <mc:Choice xmlns:v="urn:schemas-microsoft-com:vml" Requires="v">
                <p:oleObj name="Macro-Enabled Worksheet" r:id="rId7" imgW="4990998" imgH="2200208" progId="Excel.SheetMacroEnabled.12">
                  <p:link updateAutomatic="1"/>
                </p:oleObj>
              </mc:Choice>
              <mc:Fallback>
                <p:oleObj name="Macro-Enabled Worksheet" r:id="rId7" imgW="4990998" imgH="2200208" progId="Excel.SheetMacroEnabled.12">
                  <p:link updateAutomatic="1"/>
                  <p:pic>
                    <p:nvPicPr>
                      <p:cNvPr id="6" name="Object 5">
                        <a:extLst>
                          <a:ext uri="{FF2B5EF4-FFF2-40B4-BE49-F238E27FC236}">
                            <a16:creationId xmlns:a16="http://schemas.microsoft.com/office/drawing/2014/main" id="{8D88294C-BD6B-A4F5-70C7-B7FBFD61080A}"/>
                          </a:ext>
                        </a:extLst>
                      </p:cNvPr>
                      <p:cNvPicPr/>
                      <p:nvPr/>
                    </p:nvPicPr>
                    <p:blipFill>
                      <a:blip r:embed="rId8"/>
                      <a:stretch>
                        <a:fillRect/>
                      </a:stretch>
                    </p:blipFill>
                    <p:spPr>
                      <a:xfrm>
                        <a:off x="4067175" y="3997325"/>
                        <a:ext cx="4991100" cy="2200275"/>
                      </a:xfrm>
                      <a:prstGeom prst="rect">
                        <a:avLst/>
                      </a:prstGeom>
                    </p:spPr>
                  </p:pic>
                </p:oleObj>
              </mc:Fallback>
            </mc:AlternateContent>
          </a:graphicData>
        </a:graphic>
      </p:graphicFrame>
    </p:spTree>
    <p:extLst>
      <p:ext uri="{BB962C8B-B14F-4D97-AF65-F5344CB8AC3E}">
        <p14:creationId xmlns:p14="http://schemas.microsoft.com/office/powerpoint/2010/main" val="2850806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304800"/>
            <a:ext cx="4191000" cy="1600200"/>
          </a:xfrm>
        </p:spPr>
        <p:txBody>
          <a:bodyPr>
            <a:normAutofit/>
          </a:bodyPr>
          <a:lstStyle/>
          <a:p>
            <a:r>
              <a:rPr lang="en-CA"/>
              <a:t>5 Year Share of Market Trends</a:t>
            </a:r>
            <a:br>
              <a:rPr lang="en-CA"/>
            </a:br>
            <a:endParaRPr lang="en-US"/>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54</a:t>
            </a:fld>
            <a:endParaRPr lang="en-US"/>
          </a:p>
        </p:txBody>
      </p:sp>
      <p:sp>
        <p:nvSpPr>
          <p:cNvPr id="13" name="TextBox 12">
            <a:extLst>
              <a:ext uri="{FF2B5EF4-FFF2-40B4-BE49-F238E27FC236}">
                <a16:creationId xmlns:a16="http://schemas.microsoft.com/office/drawing/2014/main" id="{49124889-C0C2-1D49-A549-65C465AEFBD7}"/>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8" name="Graphic 7">
            <a:extLst>
              <a:ext uri="{FF2B5EF4-FFF2-40B4-BE49-F238E27FC236}">
                <a16:creationId xmlns:a16="http://schemas.microsoft.com/office/drawing/2014/main" id="{CAC9D9A5-9147-804D-9A3D-CF855020D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776" y="972992"/>
            <a:ext cx="3237519" cy="453565"/>
          </a:xfrm>
          <a:prstGeom prst="rect">
            <a:avLst/>
          </a:prstGeom>
        </p:spPr>
      </p:pic>
      <p:graphicFrame>
        <p:nvGraphicFramePr>
          <p:cNvPr id="6" name="Object 5">
            <a:extLst>
              <a:ext uri="{FF2B5EF4-FFF2-40B4-BE49-F238E27FC236}">
                <a16:creationId xmlns:a16="http://schemas.microsoft.com/office/drawing/2014/main" id="{EF402C60-C9CD-A6F5-0F3E-CE0567AC007A}"/>
              </a:ext>
            </a:extLst>
          </p:cNvPr>
          <p:cNvGraphicFramePr>
            <a:graphicFrameLocks noChangeAspect="1"/>
          </p:cNvGraphicFramePr>
          <p:nvPr>
            <p:extLst>
              <p:ext uri="{D42A27DB-BD31-4B8C-83A1-F6EECF244321}">
                <p14:modId xmlns:p14="http://schemas.microsoft.com/office/powerpoint/2010/main" val="174552295"/>
              </p:ext>
            </p:extLst>
          </p:nvPr>
        </p:nvGraphicFramePr>
        <p:xfrm>
          <a:off x="4041775" y="4059238"/>
          <a:ext cx="4991100" cy="2200275"/>
        </p:xfrm>
        <a:graphic>
          <a:graphicData uri="http://schemas.openxmlformats.org/presentationml/2006/ole">
            <mc:AlternateContent xmlns:mc="http://schemas.openxmlformats.org/markup-compatibility/2006">
              <mc:Choice xmlns:v="urn:schemas-microsoft-com:vml" Requires="v">
                <p:oleObj name="Macro-Enabled Worksheet" r:id="rId5" imgW="4990998" imgH="2200208" progId="Excel.SheetMacroEnabled.12">
                  <p:link updateAutomatic="1"/>
                </p:oleObj>
              </mc:Choice>
              <mc:Fallback>
                <p:oleObj name="Macro-Enabled Worksheet" r:id="rId5" imgW="4990998" imgH="2200208" progId="Excel.SheetMacroEnabled.12">
                  <p:link updateAutomatic="1"/>
                  <p:pic>
                    <p:nvPicPr>
                      <p:cNvPr id="6" name="Object 5">
                        <a:extLst>
                          <a:ext uri="{FF2B5EF4-FFF2-40B4-BE49-F238E27FC236}">
                            <a16:creationId xmlns:a16="http://schemas.microsoft.com/office/drawing/2014/main" id="{EF402C60-C9CD-A6F5-0F3E-CE0567AC007A}"/>
                          </a:ext>
                        </a:extLst>
                      </p:cNvPr>
                      <p:cNvPicPr/>
                      <p:nvPr/>
                    </p:nvPicPr>
                    <p:blipFill>
                      <a:blip r:embed="rId6"/>
                      <a:stretch>
                        <a:fillRect/>
                      </a:stretch>
                    </p:blipFill>
                    <p:spPr>
                      <a:xfrm>
                        <a:off x="4041775" y="4059238"/>
                        <a:ext cx="4991100" cy="2200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84E38D0-003E-2E51-C325-3E1EA07F2129}"/>
              </a:ext>
            </a:extLst>
          </p:cNvPr>
          <p:cNvGraphicFramePr>
            <a:graphicFrameLocks noChangeAspect="1"/>
          </p:cNvGraphicFramePr>
          <p:nvPr>
            <p:extLst>
              <p:ext uri="{D42A27DB-BD31-4B8C-83A1-F6EECF244321}">
                <p14:modId xmlns:p14="http://schemas.microsoft.com/office/powerpoint/2010/main" val="124348418"/>
              </p:ext>
            </p:extLst>
          </p:nvPr>
        </p:nvGraphicFramePr>
        <p:xfrm>
          <a:off x="120650" y="1906588"/>
          <a:ext cx="3795713" cy="4248150"/>
        </p:xfrm>
        <a:graphic>
          <a:graphicData uri="http://schemas.openxmlformats.org/presentationml/2006/ole">
            <mc:AlternateContent xmlns:mc="http://schemas.openxmlformats.org/markup-compatibility/2006">
              <mc:Choice xmlns:v="urn:schemas-microsoft-com:vml" Requires="v">
                <p:oleObj name="Macro-Enabled Worksheet" r:id="rId7" imgW="3795370" imgH="4247926" progId="Excel.SheetMacroEnabled.12">
                  <p:link updateAutomatic="1"/>
                </p:oleObj>
              </mc:Choice>
              <mc:Fallback>
                <p:oleObj name="Macro-Enabled Worksheet" r:id="rId7" imgW="3795370" imgH="4247926" progId="Excel.SheetMacroEnabled.12">
                  <p:link updateAutomatic="1"/>
                  <p:pic>
                    <p:nvPicPr>
                      <p:cNvPr id="7" name="Object 6">
                        <a:extLst>
                          <a:ext uri="{FF2B5EF4-FFF2-40B4-BE49-F238E27FC236}">
                            <a16:creationId xmlns:a16="http://schemas.microsoft.com/office/drawing/2014/main" id="{D84E38D0-003E-2E51-C325-3E1EA07F2129}"/>
                          </a:ext>
                        </a:extLst>
                      </p:cNvPr>
                      <p:cNvPicPr/>
                      <p:nvPr/>
                    </p:nvPicPr>
                    <p:blipFill>
                      <a:blip r:embed="rId8"/>
                      <a:stretch>
                        <a:fillRect/>
                      </a:stretch>
                    </p:blipFill>
                    <p:spPr>
                      <a:xfrm>
                        <a:off x="120650" y="1906588"/>
                        <a:ext cx="3795713" cy="4248150"/>
                      </a:xfrm>
                      <a:prstGeom prst="rect">
                        <a:avLst/>
                      </a:prstGeom>
                    </p:spPr>
                  </p:pic>
                </p:oleObj>
              </mc:Fallback>
            </mc:AlternateContent>
          </a:graphicData>
        </a:graphic>
      </p:graphicFrame>
    </p:spTree>
    <p:extLst>
      <p:ext uri="{BB962C8B-B14F-4D97-AF65-F5344CB8AC3E}">
        <p14:creationId xmlns:p14="http://schemas.microsoft.com/office/powerpoint/2010/main" val="102594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9" name="Rectangle 2"/>
          <p:cNvSpPr>
            <a:spLocks noGrp="1" noChangeArrowheads="1"/>
          </p:cNvSpPr>
          <p:nvPr>
            <p:ph type="title"/>
          </p:nvPr>
        </p:nvSpPr>
        <p:spPr>
          <a:xfrm>
            <a:off x="3896578" y="-76200"/>
            <a:ext cx="3962400" cy="1600200"/>
          </a:xfrm>
        </p:spPr>
        <p:txBody>
          <a:bodyPr/>
          <a:lstStyle/>
          <a:p>
            <a:pPr eaLnBrk="1" hangingPunct="1"/>
            <a:r>
              <a:rPr lang="en-US" dirty="0"/>
              <a:t>Press Releases</a:t>
            </a:r>
          </a:p>
        </p:txBody>
      </p:sp>
      <p:sp>
        <p:nvSpPr>
          <p:cNvPr id="874500" name="Rectangle 3"/>
          <p:cNvSpPr>
            <a:spLocks noGrp="1" noChangeArrowheads="1"/>
          </p:cNvSpPr>
          <p:nvPr>
            <p:ph idx="1"/>
          </p:nvPr>
        </p:nvSpPr>
        <p:spPr>
          <a:xfrm>
            <a:off x="851986" y="1757195"/>
            <a:ext cx="7571162" cy="4343400"/>
          </a:xfrm>
        </p:spPr>
        <p:txBody>
          <a:bodyPr>
            <a:noAutofit/>
          </a:bodyPr>
          <a:lstStyle/>
          <a:p>
            <a:pPr algn="l"/>
            <a:r>
              <a:rPr lang="en-CA" sz="1200" b="0" i="0" u="none" strike="noStrike" dirty="0">
                <a:solidFill>
                  <a:srgbClr val="333333"/>
                </a:solidFill>
                <a:effectLst/>
              </a:rPr>
              <a:t>TORONTO, Aug. 12, 2024 /CNW/ - Scotiabank announced today that it has entered into an agreement to acquire an approximate 14.9% pro-forma ownership stake in KeyCorp through an issuance of common shares at a price of $17.17 per share, representing an 11% premium to the volume weighted average price for the last 20 trading days. The total cash consideration is approximately US$2.8 billion (the "Investment").</a:t>
            </a:r>
            <a:r>
              <a:rPr lang="en-US" sz="1200" b="0" i="0" dirty="0">
                <a:solidFill>
                  <a:srgbClr val="333333"/>
                </a:solidFill>
                <a:effectLst/>
                <a:highlight>
                  <a:srgbClr val="FFFFFF"/>
                </a:highlight>
              </a:rPr>
              <a:t>TORONTO and SUNNYVALE, Calif.,</a:t>
            </a:r>
          </a:p>
          <a:p>
            <a:r>
              <a:rPr lang="en-CA" sz="1200" b="0" dirty="0">
                <a:effectLst/>
              </a:rPr>
              <a:t>TORONTO, Aug. 8, 2024 /CNW/ - Today, Scotiabank announced the launch of its newest specialized banking solution, the Scotiabank Lawyer Banking Program</a:t>
            </a:r>
            <a:r>
              <a:rPr lang="en-CA" sz="1200" b="0" baseline="30000" dirty="0">
                <a:effectLst/>
              </a:rPr>
              <a:t>1</a:t>
            </a:r>
            <a:r>
              <a:rPr lang="en-CA" sz="1200" b="0" dirty="0">
                <a:effectLst/>
              </a:rPr>
              <a:t>, tailored to meet the unique needs of lawyers across Canada. This program marks a significant addition to the Bank's suite of professional banking services, reinforcing Scotiabank's commitment to providing comprehensive financial advice and solutions tailored for professionals.</a:t>
            </a:r>
            <a:endParaRPr lang="en-US" sz="1200" b="0" dirty="0">
              <a:solidFill>
                <a:srgbClr val="333333"/>
              </a:solidFill>
              <a:highlight>
                <a:srgbClr val="FFFFFF"/>
              </a:highlight>
            </a:endParaRPr>
          </a:p>
          <a:p>
            <a:pPr algn="l"/>
            <a:r>
              <a:rPr lang="en-US" sz="1200" b="0" i="0" dirty="0">
                <a:solidFill>
                  <a:srgbClr val="333333"/>
                </a:solidFill>
                <a:effectLst/>
                <a:highlight>
                  <a:srgbClr val="FFFFFF"/>
                </a:highlight>
              </a:rPr>
              <a:t> April 8, 2024 /CNW/ - Scotiabank today announced an expanded partnership with Google Cloud, naming it the enterprise cloud platform of choice for the next phase of the Bank's cloud acceleration journey. The Bank will leverage Google Cloud technology to enhance client and employee experience, strengthen Bank security, and adopt new technologies, like generative AI, more quickly. This announcement builds on Scotiabank's </a:t>
            </a:r>
            <a:r>
              <a:rPr lang="en-US" sz="1200" b="0" i="0" u="none" strike="noStrike" dirty="0">
                <a:solidFill>
                  <a:srgbClr val="8230DF"/>
                </a:solidFill>
                <a:effectLst/>
                <a:highlight>
                  <a:srgbClr val="FFFFFF"/>
                </a:highlight>
                <a:hlinkClick r:id="rId3"/>
              </a:rPr>
              <a:t>strategic partnership</a:t>
            </a:r>
            <a:r>
              <a:rPr lang="en-US" sz="1200" b="0" i="0" dirty="0">
                <a:solidFill>
                  <a:srgbClr val="333333"/>
                </a:solidFill>
                <a:effectLst/>
                <a:highlight>
                  <a:srgbClr val="FFFFFF"/>
                </a:highlight>
              </a:rPr>
              <a:t> with Google Cloud, extending its cloud-first commitment and accelerating its global data and analytics strategy. </a:t>
            </a:r>
          </a:p>
          <a:p>
            <a:pPr marL="0" indent="0">
              <a:lnSpc>
                <a:spcPct val="120000"/>
              </a:lnSpc>
              <a:buClr>
                <a:srgbClr val="1CADE4"/>
              </a:buClr>
              <a:buNone/>
            </a:pPr>
            <a:endParaRPr lang="en-US" sz="1200" b="0" dirty="0">
              <a:solidFill>
                <a:schemeClr val="tx1"/>
              </a:solidFill>
              <a:ea typeface="Verdana" panose="020B0604030504040204" pitchFamily="34" charset="0"/>
              <a:cs typeface="Arial" panose="020B0604020202020204" pitchFamily="34" charset="0"/>
            </a:endParaRPr>
          </a:p>
        </p:txBody>
      </p:sp>
      <p:sp>
        <p:nvSpPr>
          <p:cNvPr id="874498" name="Slide Number Placeholder 4"/>
          <p:cNvSpPr>
            <a:spLocks noGrp="1"/>
          </p:cNvSpPr>
          <p:nvPr>
            <p:ph type="sldNum" sz="quarter" idx="12"/>
          </p:nvPr>
        </p:nvSpPr>
        <p:spPr>
          <a:noFill/>
          <a:ln>
            <a:miter lim="800000"/>
            <a:headEnd/>
            <a:tailEnd/>
          </a:ln>
        </p:spPr>
        <p:txBody>
          <a:bodyPr/>
          <a:lstStyle/>
          <a:p>
            <a:fld id="{3BEBC65F-4E19-41F8-9AB1-B66A35C70FEC}" type="slidenum">
              <a:rPr lang="en-US" smtClean="0"/>
              <a:pPr/>
              <a:t>55</a:t>
            </a:fld>
            <a:endParaRPr lang="en-US"/>
          </a:p>
        </p:txBody>
      </p:sp>
      <p:sp>
        <p:nvSpPr>
          <p:cNvPr id="8" name="TextBox 7">
            <a:hlinkClick r:id="rId4"/>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7F91BBEF-A75C-254E-AC30-7C0B8A89A68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A8042D40-8B5C-E84F-BAF8-81751A5DF1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1204363-9F79-8148-A379-2B4ACA47D9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776" y="972992"/>
            <a:ext cx="3237519" cy="453565"/>
          </a:xfrm>
          <a:prstGeom prst="rect">
            <a:avLst/>
          </a:prstGeom>
        </p:spPr>
      </p:pic>
    </p:spTree>
    <p:extLst>
      <p:ext uri="{BB962C8B-B14F-4D97-AF65-F5344CB8AC3E}">
        <p14:creationId xmlns:p14="http://schemas.microsoft.com/office/powerpoint/2010/main" val="3958449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56</a:t>
            </a:fld>
            <a:endParaRPr lang="en-US"/>
          </a:p>
        </p:txBody>
      </p:sp>
      <p:sp>
        <p:nvSpPr>
          <p:cNvPr id="10" name="TextBox 9">
            <a:extLst>
              <a:ext uri="{FF2B5EF4-FFF2-40B4-BE49-F238E27FC236}">
                <a16:creationId xmlns:a16="http://schemas.microsoft.com/office/drawing/2014/main" id="{E9F702AF-8ED4-1048-A80C-2CF8CD9EB5D8}"/>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descr="Logo&#10;&#10;Description automatically generated">
            <a:extLst>
              <a:ext uri="{FF2B5EF4-FFF2-40B4-BE49-F238E27FC236}">
                <a16:creationId xmlns:a16="http://schemas.microsoft.com/office/drawing/2014/main" id="{45D14588-D1D2-4D48-808F-4A6B7B8EF31C}"/>
              </a:ext>
            </a:extLst>
          </p:cNvPr>
          <p:cNvPicPr>
            <a:picLocks noChangeAspect="1"/>
          </p:cNvPicPr>
          <p:nvPr/>
        </p:nvPicPr>
        <p:blipFill>
          <a:blip r:embed="rId3"/>
          <a:stretch>
            <a:fillRect/>
          </a:stretch>
        </p:blipFill>
        <p:spPr>
          <a:xfrm>
            <a:off x="469953" y="706489"/>
            <a:ext cx="2431066" cy="708687"/>
          </a:xfrm>
          <a:prstGeom prst="rect">
            <a:avLst/>
          </a:prstGeom>
        </p:spPr>
      </p:pic>
      <p:sp>
        <p:nvSpPr>
          <p:cNvPr id="3" name="TextBox 2">
            <a:extLst>
              <a:ext uri="{FF2B5EF4-FFF2-40B4-BE49-F238E27FC236}">
                <a16:creationId xmlns:a16="http://schemas.microsoft.com/office/drawing/2014/main" id="{74531CFD-FE6B-B41A-453B-53759766D336}"/>
              </a:ext>
            </a:extLst>
          </p:cNvPr>
          <p:cNvSpPr txBox="1"/>
          <p:nvPr/>
        </p:nvSpPr>
        <p:spPr>
          <a:xfrm>
            <a:off x="4205312" y="2320812"/>
            <a:ext cx="4070704" cy="646331"/>
          </a:xfrm>
          <a:prstGeom prst="rect">
            <a:avLst/>
          </a:prstGeom>
          <a:noFill/>
        </p:spPr>
        <p:txBody>
          <a:bodyPr wrap="square" rtlCol="0">
            <a:spAutoFit/>
          </a:bodyPr>
          <a:lstStyle/>
          <a:p>
            <a:r>
              <a:rPr lang="en-CA" dirty="0"/>
              <a:t>Large increase in loan share likely due to acquisition of Costco credit card business from Capital 1</a:t>
            </a:r>
          </a:p>
        </p:txBody>
      </p:sp>
      <p:graphicFrame>
        <p:nvGraphicFramePr>
          <p:cNvPr id="2" name="Object 1">
            <a:extLst>
              <a:ext uri="{FF2B5EF4-FFF2-40B4-BE49-F238E27FC236}">
                <a16:creationId xmlns:a16="http://schemas.microsoft.com/office/drawing/2014/main" id="{663375F5-DECA-4433-348E-E678048E2D09}"/>
              </a:ext>
            </a:extLst>
          </p:cNvPr>
          <p:cNvGraphicFramePr>
            <a:graphicFrameLocks noChangeAspect="1"/>
          </p:cNvGraphicFramePr>
          <p:nvPr>
            <p:extLst>
              <p:ext uri="{D42A27DB-BD31-4B8C-83A1-F6EECF244321}">
                <p14:modId xmlns:p14="http://schemas.microsoft.com/office/powerpoint/2010/main" val="1092645493"/>
              </p:ext>
            </p:extLst>
          </p:nvPr>
        </p:nvGraphicFramePr>
        <p:xfrm>
          <a:off x="4068763" y="4051300"/>
          <a:ext cx="4991100" cy="2166938"/>
        </p:xfrm>
        <a:graphic>
          <a:graphicData uri="http://schemas.openxmlformats.org/presentationml/2006/ole">
            <mc:AlternateContent xmlns:mc="http://schemas.openxmlformats.org/markup-compatibility/2006">
              <mc:Choice xmlns:v="urn:schemas-microsoft-com:vml" Requires="v">
                <p:oleObj name="Macro-Enabled Worksheet" r:id="rId4" imgW="4990998" imgH="2167128" progId="Excel.SheetMacroEnabled.12">
                  <p:link updateAutomatic="1"/>
                </p:oleObj>
              </mc:Choice>
              <mc:Fallback>
                <p:oleObj name="Macro-Enabled Worksheet" r:id="rId4" imgW="4990998" imgH="2167128" progId="Excel.SheetMacroEnabled.12">
                  <p:link updateAutomatic="1"/>
                  <p:pic>
                    <p:nvPicPr>
                      <p:cNvPr id="2" name="Object 1">
                        <a:extLst>
                          <a:ext uri="{FF2B5EF4-FFF2-40B4-BE49-F238E27FC236}">
                            <a16:creationId xmlns:a16="http://schemas.microsoft.com/office/drawing/2014/main" id="{663375F5-DECA-4433-348E-E678048E2D09}"/>
                          </a:ext>
                        </a:extLst>
                      </p:cNvPr>
                      <p:cNvPicPr/>
                      <p:nvPr/>
                    </p:nvPicPr>
                    <p:blipFill>
                      <a:blip r:embed="rId5"/>
                      <a:stretch>
                        <a:fillRect/>
                      </a:stretch>
                    </p:blipFill>
                    <p:spPr>
                      <a:xfrm>
                        <a:off x="4068763" y="4051300"/>
                        <a:ext cx="4991100" cy="21669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BD9D58C-7A69-234C-45F1-31B0CEB23C18}"/>
              </a:ext>
            </a:extLst>
          </p:cNvPr>
          <p:cNvGraphicFramePr>
            <a:graphicFrameLocks noChangeAspect="1"/>
          </p:cNvGraphicFramePr>
          <p:nvPr>
            <p:extLst>
              <p:ext uri="{D42A27DB-BD31-4B8C-83A1-F6EECF244321}">
                <p14:modId xmlns:p14="http://schemas.microsoft.com/office/powerpoint/2010/main" val="3851298736"/>
              </p:ext>
            </p:extLst>
          </p:nvPr>
        </p:nvGraphicFramePr>
        <p:xfrm>
          <a:off x="150813" y="1674813"/>
          <a:ext cx="3833812" cy="4567237"/>
        </p:xfrm>
        <a:graphic>
          <a:graphicData uri="http://schemas.openxmlformats.org/presentationml/2006/ole">
            <mc:AlternateContent xmlns:mc="http://schemas.openxmlformats.org/markup-compatibility/2006">
              <mc:Choice xmlns:v="urn:schemas-microsoft-com:vml" Requires="v">
                <p:oleObj name="Macro-Enabled Worksheet" r:id="rId6" imgW="3833571" imgH="4567025" progId="Excel.SheetMacroEnabled.12">
                  <p:link updateAutomatic="1"/>
                </p:oleObj>
              </mc:Choice>
              <mc:Fallback>
                <p:oleObj name="Macro-Enabled Worksheet" r:id="rId6" imgW="3833571" imgH="4567025" progId="Excel.SheetMacroEnabled.12">
                  <p:link updateAutomatic="1"/>
                  <p:pic>
                    <p:nvPicPr>
                      <p:cNvPr id="7" name="Object 6">
                        <a:extLst>
                          <a:ext uri="{FF2B5EF4-FFF2-40B4-BE49-F238E27FC236}">
                            <a16:creationId xmlns:a16="http://schemas.microsoft.com/office/drawing/2014/main" id="{CBD9D58C-7A69-234C-45F1-31B0CEB23C18}"/>
                          </a:ext>
                        </a:extLst>
                      </p:cNvPr>
                      <p:cNvPicPr/>
                      <p:nvPr/>
                    </p:nvPicPr>
                    <p:blipFill>
                      <a:blip r:embed="rId7"/>
                      <a:stretch>
                        <a:fillRect/>
                      </a:stretch>
                    </p:blipFill>
                    <p:spPr>
                      <a:xfrm>
                        <a:off x="150813" y="1674813"/>
                        <a:ext cx="3833812" cy="4567237"/>
                      </a:xfrm>
                      <a:prstGeom prst="rect">
                        <a:avLst/>
                      </a:prstGeom>
                    </p:spPr>
                  </p:pic>
                </p:oleObj>
              </mc:Fallback>
            </mc:AlternateContent>
          </a:graphicData>
        </a:graphic>
      </p:graphicFrame>
    </p:spTree>
    <p:extLst>
      <p:ext uri="{BB962C8B-B14F-4D97-AF65-F5344CB8AC3E}">
        <p14:creationId xmlns:p14="http://schemas.microsoft.com/office/powerpoint/2010/main" val="3575962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624" y="248238"/>
            <a:ext cx="5313575" cy="1600200"/>
          </a:xfrm>
        </p:spPr>
        <p:txBody>
          <a:bodyPr>
            <a:normAutofit/>
          </a:bodyPr>
          <a:lstStyle/>
          <a:p>
            <a:r>
              <a:rPr lang="en-CA" dirty="0"/>
              <a:t>5 Year Share of Market Trends</a:t>
            </a:r>
            <a:br>
              <a:rPr lang="en-CA" dirty="0"/>
            </a:br>
            <a:endParaRPr lang="en-US"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57</a:t>
            </a:fld>
            <a:endParaRPr lang="en-US"/>
          </a:p>
        </p:txBody>
      </p:sp>
      <p:sp>
        <p:nvSpPr>
          <p:cNvPr id="13" name="TextBox 12">
            <a:extLst>
              <a:ext uri="{FF2B5EF4-FFF2-40B4-BE49-F238E27FC236}">
                <a16:creationId xmlns:a16="http://schemas.microsoft.com/office/drawing/2014/main" id="{95CA2C1F-499A-F24C-B2D5-690321EE4E9D}"/>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Picture 9" descr="Logo&#10;&#10;Description automatically generated">
            <a:extLst>
              <a:ext uri="{FF2B5EF4-FFF2-40B4-BE49-F238E27FC236}">
                <a16:creationId xmlns:a16="http://schemas.microsoft.com/office/drawing/2014/main" id="{85AA6E13-3359-4270-8F75-E8E64D3CC4E0}"/>
              </a:ext>
            </a:extLst>
          </p:cNvPr>
          <p:cNvPicPr>
            <a:picLocks noChangeAspect="1"/>
          </p:cNvPicPr>
          <p:nvPr/>
        </p:nvPicPr>
        <p:blipFill>
          <a:blip r:embed="rId3"/>
          <a:stretch>
            <a:fillRect/>
          </a:stretch>
        </p:blipFill>
        <p:spPr>
          <a:xfrm>
            <a:off x="469953" y="706489"/>
            <a:ext cx="2431066" cy="708687"/>
          </a:xfrm>
          <a:prstGeom prst="rect">
            <a:avLst/>
          </a:prstGeom>
        </p:spPr>
      </p:pic>
      <p:graphicFrame>
        <p:nvGraphicFramePr>
          <p:cNvPr id="6" name="Object 5">
            <a:extLst>
              <a:ext uri="{FF2B5EF4-FFF2-40B4-BE49-F238E27FC236}">
                <a16:creationId xmlns:a16="http://schemas.microsoft.com/office/drawing/2014/main" id="{9EA74459-7396-40A5-601F-45635CA02F23}"/>
              </a:ext>
            </a:extLst>
          </p:cNvPr>
          <p:cNvGraphicFramePr>
            <a:graphicFrameLocks noChangeAspect="1"/>
          </p:cNvGraphicFramePr>
          <p:nvPr>
            <p:extLst>
              <p:ext uri="{D42A27DB-BD31-4B8C-83A1-F6EECF244321}">
                <p14:modId xmlns:p14="http://schemas.microsoft.com/office/powerpoint/2010/main" val="942139835"/>
              </p:ext>
            </p:extLst>
          </p:nvPr>
        </p:nvGraphicFramePr>
        <p:xfrm>
          <a:off x="4040188" y="4057650"/>
          <a:ext cx="4991100" cy="2166938"/>
        </p:xfrm>
        <a:graphic>
          <a:graphicData uri="http://schemas.openxmlformats.org/presentationml/2006/ole">
            <mc:AlternateContent xmlns:mc="http://schemas.openxmlformats.org/markup-compatibility/2006">
              <mc:Choice xmlns:v="urn:schemas-microsoft-com:vml" Requires="v">
                <p:oleObj name="Macro-Enabled Worksheet" r:id="rId4" imgW="4990998" imgH="2167128" progId="Excel.SheetMacroEnabled.12">
                  <p:link updateAutomatic="1"/>
                </p:oleObj>
              </mc:Choice>
              <mc:Fallback>
                <p:oleObj name="Macro-Enabled Worksheet" r:id="rId4" imgW="4990998" imgH="2167128" progId="Excel.SheetMacroEnabled.12">
                  <p:link updateAutomatic="1"/>
                  <p:pic>
                    <p:nvPicPr>
                      <p:cNvPr id="6" name="Object 5">
                        <a:extLst>
                          <a:ext uri="{FF2B5EF4-FFF2-40B4-BE49-F238E27FC236}">
                            <a16:creationId xmlns:a16="http://schemas.microsoft.com/office/drawing/2014/main" id="{9EA74459-7396-40A5-601F-45635CA02F23}"/>
                          </a:ext>
                        </a:extLst>
                      </p:cNvPr>
                      <p:cNvPicPr/>
                      <p:nvPr/>
                    </p:nvPicPr>
                    <p:blipFill>
                      <a:blip r:embed="rId5"/>
                      <a:stretch>
                        <a:fillRect/>
                      </a:stretch>
                    </p:blipFill>
                    <p:spPr>
                      <a:xfrm>
                        <a:off x="4040188" y="4057650"/>
                        <a:ext cx="4991100" cy="21669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A5428C3-F619-0CCD-D1F9-96723F19A295}"/>
              </a:ext>
            </a:extLst>
          </p:cNvPr>
          <p:cNvGraphicFramePr>
            <a:graphicFrameLocks noChangeAspect="1"/>
          </p:cNvGraphicFramePr>
          <p:nvPr>
            <p:extLst>
              <p:ext uri="{D42A27DB-BD31-4B8C-83A1-F6EECF244321}">
                <p14:modId xmlns:p14="http://schemas.microsoft.com/office/powerpoint/2010/main" val="1256308117"/>
              </p:ext>
            </p:extLst>
          </p:nvPr>
        </p:nvGraphicFramePr>
        <p:xfrm>
          <a:off x="122238" y="1966913"/>
          <a:ext cx="3795712" cy="4257675"/>
        </p:xfrm>
        <a:graphic>
          <a:graphicData uri="http://schemas.openxmlformats.org/presentationml/2006/ole">
            <mc:AlternateContent xmlns:mc="http://schemas.openxmlformats.org/markup-compatibility/2006">
              <mc:Choice xmlns:v="urn:schemas-microsoft-com:vml" Requires="v">
                <p:oleObj name="Macro-Enabled Worksheet" r:id="rId6" imgW="3795370" imgH="4257608" progId="Excel.SheetMacroEnabled.12">
                  <p:link updateAutomatic="1"/>
                </p:oleObj>
              </mc:Choice>
              <mc:Fallback>
                <p:oleObj name="Macro-Enabled Worksheet" r:id="rId6" imgW="3795370" imgH="4257608" progId="Excel.SheetMacroEnabled.12">
                  <p:link updateAutomatic="1"/>
                  <p:pic>
                    <p:nvPicPr>
                      <p:cNvPr id="8" name="Object 7">
                        <a:extLst>
                          <a:ext uri="{FF2B5EF4-FFF2-40B4-BE49-F238E27FC236}">
                            <a16:creationId xmlns:a16="http://schemas.microsoft.com/office/drawing/2014/main" id="{5A5428C3-F619-0CCD-D1F9-96723F19A295}"/>
                          </a:ext>
                        </a:extLst>
                      </p:cNvPr>
                      <p:cNvPicPr/>
                      <p:nvPr/>
                    </p:nvPicPr>
                    <p:blipFill>
                      <a:blip r:embed="rId7"/>
                      <a:stretch>
                        <a:fillRect/>
                      </a:stretch>
                    </p:blipFill>
                    <p:spPr>
                      <a:xfrm>
                        <a:off x="122238" y="1966913"/>
                        <a:ext cx="3795712" cy="4257675"/>
                      </a:xfrm>
                      <a:prstGeom prst="rect">
                        <a:avLst/>
                      </a:prstGeom>
                    </p:spPr>
                  </p:pic>
                </p:oleObj>
              </mc:Fallback>
            </mc:AlternateContent>
          </a:graphicData>
        </a:graphic>
      </p:graphicFrame>
    </p:spTree>
    <p:extLst>
      <p:ext uri="{BB962C8B-B14F-4D97-AF65-F5344CB8AC3E}">
        <p14:creationId xmlns:p14="http://schemas.microsoft.com/office/powerpoint/2010/main" val="4087592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7" name="Rectangle 2"/>
          <p:cNvSpPr>
            <a:spLocks noGrp="1" noChangeArrowheads="1"/>
          </p:cNvSpPr>
          <p:nvPr>
            <p:ph type="title"/>
          </p:nvPr>
        </p:nvSpPr>
        <p:spPr>
          <a:xfrm>
            <a:off x="3836160" y="-93611"/>
            <a:ext cx="4707118" cy="1600200"/>
          </a:xfrm>
        </p:spPr>
        <p:txBody>
          <a:bodyPr/>
          <a:lstStyle/>
          <a:p>
            <a:pPr eaLnBrk="1" hangingPunct="1"/>
            <a:r>
              <a:rPr lang="en-US" dirty="0"/>
              <a:t>Press Releases</a:t>
            </a:r>
          </a:p>
        </p:txBody>
      </p:sp>
      <p:sp>
        <p:nvSpPr>
          <p:cNvPr id="866308" name="Rectangle 3"/>
          <p:cNvSpPr>
            <a:spLocks noGrp="1" noChangeArrowheads="1"/>
          </p:cNvSpPr>
          <p:nvPr>
            <p:ph idx="1"/>
          </p:nvPr>
        </p:nvSpPr>
        <p:spPr>
          <a:xfrm>
            <a:off x="457200" y="1768366"/>
            <a:ext cx="8229600" cy="4525963"/>
          </a:xfrm>
        </p:spPr>
        <p:txBody>
          <a:bodyPr>
            <a:noAutofit/>
          </a:bodyPr>
          <a:lstStyle/>
          <a:p>
            <a:endParaRPr lang="en-US" sz="1200" b="0" i="0" dirty="0">
              <a:solidFill>
                <a:srgbClr val="666666"/>
              </a:solidFill>
              <a:effectLst/>
              <a:latin typeface="Arial" panose="020B0604020202020204" pitchFamily="34" charset="0"/>
              <a:cs typeface="Arial" panose="020B0604020202020204" pitchFamily="34" charset="0"/>
            </a:endParaRPr>
          </a:p>
          <a:p>
            <a:r>
              <a:rPr lang="en-CA" sz="1200" b="0" i="0" u="none" strike="noStrike" dirty="0">
                <a:solidFill>
                  <a:srgbClr val="666666"/>
                </a:solidFill>
                <a:effectLst/>
                <a:latin typeface="Arial" panose="020B0604020202020204" pitchFamily="34" charset="0"/>
              </a:rPr>
              <a:t>TORONTO</a:t>
            </a:r>
            <a:r>
              <a:rPr lang="en-CA" sz="1200" b="0" i="0" u="none" strike="noStrike" dirty="0">
                <a:solidFill>
                  <a:srgbClr val="666666"/>
                </a:solidFill>
                <a:effectLst/>
                <a:highlight>
                  <a:srgbClr val="FFFFFF"/>
                </a:highlight>
                <a:latin typeface="Arial" panose="020B0604020202020204" pitchFamily="34" charset="0"/>
              </a:rPr>
              <a:t>, </a:t>
            </a:r>
            <a:r>
              <a:rPr lang="en-CA" sz="1200" b="0" i="0" u="none" strike="noStrike" dirty="0">
                <a:solidFill>
                  <a:srgbClr val="666666"/>
                </a:solidFill>
                <a:effectLst/>
                <a:latin typeface="Arial" panose="020B0604020202020204" pitchFamily="34" charset="0"/>
              </a:rPr>
              <a:t>July 16, 2024</a:t>
            </a:r>
            <a:r>
              <a:rPr lang="en-CA" sz="1200" b="0" i="0" u="none" strike="noStrike" dirty="0">
                <a:solidFill>
                  <a:srgbClr val="666666"/>
                </a:solidFill>
                <a:effectLst/>
                <a:highlight>
                  <a:srgbClr val="FFFFFF"/>
                </a:highlight>
                <a:latin typeface="Arial" panose="020B0604020202020204" pitchFamily="34" charset="0"/>
              </a:rPr>
              <a:t> /CNW/ - CIBC today announced it is expanding a Generative AI (</a:t>
            </a:r>
            <a:r>
              <a:rPr lang="en-CA" sz="1200" b="0" i="0" u="none" strike="noStrike" dirty="0" err="1">
                <a:solidFill>
                  <a:srgbClr val="666666"/>
                </a:solidFill>
                <a:effectLst/>
                <a:highlight>
                  <a:srgbClr val="FFFFFF"/>
                </a:highlight>
                <a:latin typeface="Arial" panose="020B0604020202020204" pitchFamily="34" charset="0"/>
              </a:rPr>
              <a:t>GenAI</a:t>
            </a:r>
            <a:r>
              <a:rPr lang="en-CA" sz="1200" b="0" i="0" u="none" strike="noStrike" dirty="0">
                <a:solidFill>
                  <a:srgbClr val="666666"/>
                </a:solidFill>
                <a:effectLst/>
                <a:highlight>
                  <a:srgbClr val="FFFFFF"/>
                </a:highlight>
                <a:latin typeface="Arial" panose="020B0604020202020204" pitchFamily="34" charset="0"/>
              </a:rPr>
              <a:t>) pilot aimed at enhancing team members' experience in using its central information hub, Knowledge Central, to serve clients. The expanded pilot will use a Chat-GPT-like interface to make it easier for team members to get the information they need to answer questions quickly and accurately, empowering them to deliver a positive client experience.</a:t>
            </a:r>
          </a:p>
          <a:p>
            <a:r>
              <a:rPr lang="en-CA" sz="1200" b="0" i="0" u="none" strike="noStrike" dirty="0">
                <a:solidFill>
                  <a:srgbClr val="666666"/>
                </a:solidFill>
                <a:effectLst/>
                <a:latin typeface="Arial" panose="020B0604020202020204" pitchFamily="34" charset="0"/>
              </a:rPr>
              <a:t>TORONTO</a:t>
            </a:r>
            <a:r>
              <a:rPr lang="en-CA" sz="1200" b="0" i="0" u="none" strike="noStrike" dirty="0">
                <a:solidFill>
                  <a:srgbClr val="666666"/>
                </a:solidFill>
                <a:effectLst/>
                <a:highlight>
                  <a:srgbClr val="FFFFFF"/>
                </a:highlight>
                <a:latin typeface="Arial" panose="020B0604020202020204" pitchFamily="34" charset="0"/>
              </a:rPr>
              <a:t>, </a:t>
            </a:r>
            <a:r>
              <a:rPr lang="en-CA" sz="1200" b="0" i="0" u="none" strike="noStrike" dirty="0">
                <a:solidFill>
                  <a:srgbClr val="666666"/>
                </a:solidFill>
                <a:effectLst/>
                <a:latin typeface="Arial" panose="020B0604020202020204" pitchFamily="34" charset="0"/>
              </a:rPr>
              <a:t>June 6, 2024</a:t>
            </a:r>
            <a:r>
              <a:rPr lang="en-CA" sz="1200" b="0" i="0" u="none" strike="noStrike" dirty="0">
                <a:solidFill>
                  <a:srgbClr val="666666"/>
                </a:solidFill>
                <a:effectLst/>
                <a:highlight>
                  <a:srgbClr val="FFFFFF"/>
                </a:highlight>
                <a:latin typeface="Arial" panose="020B0604020202020204" pitchFamily="34" charset="0"/>
              </a:rPr>
              <a:t> /CNW/ - CIBC announced today a new banking offer for apprentices in skilled trades, with the aim of helping to support this underserved population at a time when skilled tradespeople are in high-demand across the country. The </a:t>
            </a:r>
            <a:r>
              <a:rPr lang="en-CA" sz="1200" b="0" i="0" u="none" strike="noStrike" dirty="0">
                <a:solidFill>
                  <a:srgbClr val="AF0B1C"/>
                </a:solidFill>
                <a:effectLst/>
                <a:latin typeface="Arial" panose="020B0604020202020204" pitchFamily="34" charset="0"/>
                <a:hlinkClick r:id="rId3"/>
              </a:rPr>
              <a:t>CIBC Skilled Trades Banking solutions</a:t>
            </a:r>
            <a:r>
              <a:rPr lang="en-CA" sz="1200" b="0" i="0" u="none" strike="noStrike" dirty="0">
                <a:solidFill>
                  <a:srgbClr val="666666"/>
                </a:solidFill>
                <a:effectLst/>
                <a:highlight>
                  <a:srgbClr val="FFFFFF"/>
                </a:highlight>
                <a:latin typeface="Arial" panose="020B0604020202020204" pitchFamily="34" charset="0"/>
              </a:rPr>
              <a:t> are the first of their kind in </a:t>
            </a:r>
            <a:r>
              <a:rPr lang="en-CA" sz="1200" b="0" i="0" u="none" strike="noStrike" dirty="0">
                <a:solidFill>
                  <a:srgbClr val="666666"/>
                </a:solidFill>
                <a:effectLst/>
                <a:latin typeface="Arial" panose="020B0604020202020204" pitchFamily="34" charset="0"/>
              </a:rPr>
              <a:t>Canada</a:t>
            </a:r>
            <a:r>
              <a:rPr lang="en-CA" sz="1200" b="0" i="0" u="none" strike="noStrike" dirty="0">
                <a:solidFill>
                  <a:srgbClr val="666666"/>
                </a:solidFill>
                <a:effectLst/>
                <a:highlight>
                  <a:srgbClr val="FFFFFF"/>
                </a:highlight>
                <a:latin typeface="Arial" panose="020B0604020202020204" pitchFamily="34" charset="0"/>
              </a:rPr>
              <a:t> and provide skilled trades apprentices with free everyday banking with CIBC Smart™ Account, access to special offers with the CIBC Dividend Platinum® Visa* credit card, and a CIBC Education Line of Credit of up to </a:t>
            </a:r>
            <a:r>
              <a:rPr lang="en-CA" sz="1200" b="0" i="0" u="none" strike="noStrike" dirty="0">
                <a:solidFill>
                  <a:srgbClr val="666666"/>
                </a:solidFill>
                <a:effectLst/>
                <a:latin typeface="Arial" panose="020B0604020202020204" pitchFamily="34" charset="0"/>
              </a:rPr>
              <a:t>$80,000</a:t>
            </a:r>
            <a:r>
              <a:rPr lang="en-CA" sz="1200" b="0" i="0" u="none" strike="noStrike" dirty="0">
                <a:solidFill>
                  <a:srgbClr val="666666"/>
                </a:solidFill>
                <a:effectLst/>
                <a:highlight>
                  <a:srgbClr val="FFFFFF"/>
                </a:highlight>
                <a:latin typeface="Arial" panose="020B0604020202020204" pitchFamily="34" charset="0"/>
              </a:rPr>
              <a:t> to support training and tools. Specialized banking products and services are also available to skilled trades students and certified professionals.</a:t>
            </a:r>
            <a:endParaRPr lang="en-US" sz="1200" b="0" i="0" dirty="0">
              <a:solidFill>
                <a:srgbClr val="666666"/>
              </a:solidFill>
              <a:effectLst/>
              <a:latin typeface="Arial" panose="020B0604020202020204" pitchFamily="34" charset="0"/>
              <a:cs typeface="Arial" panose="020B0604020202020204" pitchFamily="34" charset="0"/>
            </a:endParaRPr>
          </a:p>
          <a:p>
            <a:pPr algn="l"/>
            <a:r>
              <a:rPr lang="en-CA" sz="1200" b="0" i="0" u="none" strike="noStrike" dirty="0">
                <a:solidFill>
                  <a:srgbClr val="666666"/>
                </a:solidFill>
                <a:effectLst/>
                <a:latin typeface="Arial" panose="020B0604020202020204" pitchFamily="34" charset="0"/>
              </a:rPr>
              <a:t>TORONTO, May 27, 2024 /CNW/ - CIBC today announced it is the first major financial institution to launch a bundled digital credit card and deposit account application for those new to Canada, making it faster and more convenient for these clients to make key banking decisions sooner.</a:t>
            </a:r>
          </a:p>
          <a:p>
            <a:pPr algn="l"/>
            <a:r>
              <a:rPr lang="en-CA" sz="1200" b="0" i="0" u="none" strike="noStrike" dirty="0">
                <a:solidFill>
                  <a:srgbClr val="666666"/>
                </a:solidFill>
                <a:effectLst/>
                <a:latin typeface="Arial" panose="020B0604020202020204" pitchFamily="34" charset="0"/>
              </a:rPr>
              <a:t>"Moving to a new country is a big step and the earlier you can plan, the easier it can be to settle into a new environment and begin pursuing your ambitions," said Michael </a:t>
            </a:r>
            <a:r>
              <a:rPr lang="en-CA" sz="1200" b="0" i="0" u="none" strike="noStrike" dirty="0" err="1">
                <a:solidFill>
                  <a:srgbClr val="666666"/>
                </a:solidFill>
                <a:effectLst/>
                <a:latin typeface="Arial" panose="020B0604020202020204" pitchFamily="34" charset="0"/>
              </a:rPr>
              <a:t>Clabby</a:t>
            </a:r>
            <a:r>
              <a:rPr lang="en-CA" sz="1200" b="0" i="0" u="none" strike="noStrike" dirty="0">
                <a:solidFill>
                  <a:srgbClr val="666666"/>
                </a:solidFill>
                <a:effectLst/>
                <a:latin typeface="Arial" panose="020B0604020202020204" pitchFamily="34" charset="0"/>
              </a:rPr>
              <a:t>, Executive Vice-President, Head of Digital, Data and Strategy, CIBC. "We know that finances, especially access to banking, are at the top of a newcomer's checklist because it drives many early decisions around how, when and where they start their journey in Canada."</a:t>
            </a:r>
          </a:p>
          <a:p>
            <a:endParaRPr lang="en-US" sz="1200" b="0" i="0" dirty="0">
              <a:solidFill>
                <a:srgbClr val="666666"/>
              </a:solidFill>
              <a:effectLst/>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866306" name="Slide Number Placeholder 4"/>
          <p:cNvSpPr>
            <a:spLocks noGrp="1"/>
          </p:cNvSpPr>
          <p:nvPr>
            <p:ph type="sldNum" sz="quarter" idx="12"/>
          </p:nvPr>
        </p:nvSpPr>
        <p:spPr>
          <a:noFill/>
          <a:ln>
            <a:miter lim="800000"/>
            <a:headEnd/>
            <a:tailEnd/>
          </a:ln>
        </p:spPr>
        <p:txBody>
          <a:bodyPr/>
          <a:lstStyle/>
          <a:p>
            <a:fld id="{FCC2CCBE-135A-45A5-8E05-DB9CF893DF0C}" type="slidenum">
              <a:rPr lang="en-US" smtClean="0"/>
              <a:pPr/>
              <a:t>58</a:t>
            </a:fld>
            <a:endParaRPr lang="en-US"/>
          </a:p>
        </p:txBody>
      </p:sp>
      <p:sp>
        <p:nvSpPr>
          <p:cNvPr id="8" name="TextBox 7">
            <a:hlinkClick r:id="rId4"/>
          </p:cNvPr>
          <p:cNvSpPr txBox="1"/>
          <p:nvPr/>
        </p:nvSpPr>
        <p:spPr>
          <a:xfrm>
            <a:off x="7620000" y="6424423"/>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F32AC647-38D0-5E4A-B939-D9FDA6E7B83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8737FC94-4547-E742-83AD-E523B40F484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B6A3B139-8335-4567-B9F0-9DB87440F3EF}"/>
              </a:ext>
            </a:extLst>
          </p:cNvPr>
          <p:cNvPicPr>
            <a:picLocks noChangeAspect="1"/>
          </p:cNvPicPr>
          <p:nvPr/>
        </p:nvPicPr>
        <p:blipFill>
          <a:blip r:embed="rId6"/>
          <a:stretch>
            <a:fillRect/>
          </a:stretch>
        </p:blipFill>
        <p:spPr>
          <a:xfrm>
            <a:off x="469953" y="706489"/>
            <a:ext cx="2431066" cy="708687"/>
          </a:xfrm>
          <a:prstGeom prst="rect">
            <a:avLst/>
          </a:prstGeom>
        </p:spPr>
      </p:pic>
    </p:spTree>
    <p:extLst>
      <p:ext uri="{BB962C8B-B14F-4D97-AF65-F5344CB8AC3E}">
        <p14:creationId xmlns:p14="http://schemas.microsoft.com/office/powerpoint/2010/main" val="3612879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59</a:t>
            </a:fld>
            <a:endParaRPr lang="en-US"/>
          </a:p>
        </p:txBody>
      </p:sp>
      <p:sp>
        <p:nvSpPr>
          <p:cNvPr id="15" name="TextBox 14">
            <a:extLst>
              <a:ext uri="{FF2B5EF4-FFF2-40B4-BE49-F238E27FC236}">
                <a16:creationId xmlns:a16="http://schemas.microsoft.com/office/drawing/2014/main" id="{8A006E12-668B-C64A-85B9-790300CA0355}"/>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Graphic 3">
            <a:extLst>
              <a:ext uri="{FF2B5EF4-FFF2-40B4-BE49-F238E27FC236}">
                <a16:creationId xmlns:a16="http://schemas.microsoft.com/office/drawing/2014/main" id="{AD713A15-AE3D-1E41-9131-35338BBA8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250" y="914104"/>
            <a:ext cx="3733800" cy="520700"/>
          </a:xfrm>
          <a:prstGeom prst="rect">
            <a:avLst/>
          </a:prstGeom>
        </p:spPr>
      </p:pic>
      <p:graphicFrame>
        <p:nvGraphicFramePr>
          <p:cNvPr id="7" name="Object 6">
            <a:extLst>
              <a:ext uri="{FF2B5EF4-FFF2-40B4-BE49-F238E27FC236}">
                <a16:creationId xmlns:a16="http://schemas.microsoft.com/office/drawing/2014/main" id="{B8A5C868-ABA7-5FD6-763E-9A5EE8059B97}"/>
              </a:ext>
            </a:extLst>
          </p:cNvPr>
          <p:cNvGraphicFramePr>
            <a:graphicFrameLocks noChangeAspect="1"/>
          </p:cNvGraphicFramePr>
          <p:nvPr>
            <p:extLst>
              <p:ext uri="{D42A27DB-BD31-4B8C-83A1-F6EECF244321}">
                <p14:modId xmlns:p14="http://schemas.microsoft.com/office/powerpoint/2010/main" val="2470859483"/>
              </p:ext>
            </p:extLst>
          </p:nvPr>
        </p:nvGraphicFramePr>
        <p:xfrm>
          <a:off x="4237038" y="4127500"/>
          <a:ext cx="4733925" cy="2060575"/>
        </p:xfrm>
        <a:graphic>
          <a:graphicData uri="http://schemas.openxmlformats.org/presentationml/2006/ole">
            <mc:AlternateContent xmlns:mc="http://schemas.openxmlformats.org/markup-compatibility/2006">
              <mc:Choice xmlns:v="urn:schemas-microsoft-com:vml" Requires="v">
                <p:oleObj name="Macro-Enabled Worksheet" r:id="rId5" imgW="4990998" imgH="2171566" progId="Excel.SheetMacroEnabled.12">
                  <p:link updateAutomatic="1"/>
                </p:oleObj>
              </mc:Choice>
              <mc:Fallback>
                <p:oleObj name="Macro-Enabled Worksheet" r:id="rId5" imgW="4990998" imgH="2171566" progId="Excel.SheetMacroEnabled.12">
                  <p:link updateAutomatic="1"/>
                  <p:pic>
                    <p:nvPicPr>
                      <p:cNvPr id="7" name="Object 6">
                        <a:extLst>
                          <a:ext uri="{FF2B5EF4-FFF2-40B4-BE49-F238E27FC236}">
                            <a16:creationId xmlns:a16="http://schemas.microsoft.com/office/drawing/2014/main" id="{B8A5C868-ABA7-5FD6-763E-9A5EE8059B97}"/>
                          </a:ext>
                        </a:extLst>
                      </p:cNvPr>
                      <p:cNvPicPr/>
                      <p:nvPr/>
                    </p:nvPicPr>
                    <p:blipFill>
                      <a:blip r:embed="rId6"/>
                      <a:stretch>
                        <a:fillRect/>
                      </a:stretch>
                    </p:blipFill>
                    <p:spPr>
                      <a:xfrm>
                        <a:off x="4237038" y="4127500"/>
                        <a:ext cx="4733925" cy="20605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B5FDC29-1E21-5F18-63EA-077CCD680F25}"/>
              </a:ext>
            </a:extLst>
          </p:cNvPr>
          <p:cNvGraphicFramePr>
            <a:graphicFrameLocks noChangeAspect="1"/>
          </p:cNvGraphicFramePr>
          <p:nvPr>
            <p:extLst>
              <p:ext uri="{D42A27DB-BD31-4B8C-83A1-F6EECF244321}">
                <p14:modId xmlns:p14="http://schemas.microsoft.com/office/powerpoint/2010/main" val="4028833863"/>
              </p:ext>
            </p:extLst>
          </p:nvPr>
        </p:nvGraphicFramePr>
        <p:xfrm>
          <a:off x="138113" y="1651000"/>
          <a:ext cx="3848100" cy="4567238"/>
        </p:xfrm>
        <a:graphic>
          <a:graphicData uri="http://schemas.openxmlformats.org/presentationml/2006/ole">
            <mc:AlternateContent xmlns:mc="http://schemas.openxmlformats.org/markup-compatibility/2006">
              <mc:Choice xmlns:v="urn:schemas-microsoft-com:vml" Requires="v">
                <p:oleObj name="Macro-Enabled Worksheet" r:id="rId7" imgW="3847795" imgH="4567025" progId="Excel.SheetMacroEnabled.12">
                  <p:link updateAutomatic="1"/>
                </p:oleObj>
              </mc:Choice>
              <mc:Fallback>
                <p:oleObj name="Macro-Enabled Worksheet" r:id="rId7" imgW="3847795" imgH="4567025" progId="Excel.SheetMacroEnabled.12">
                  <p:link updateAutomatic="1"/>
                  <p:pic>
                    <p:nvPicPr>
                      <p:cNvPr id="3" name="Object 2">
                        <a:extLst>
                          <a:ext uri="{FF2B5EF4-FFF2-40B4-BE49-F238E27FC236}">
                            <a16:creationId xmlns:a16="http://schemas.microsoft.com/office/drawing/2014/main" id="{FB5FDC29-1E21-5F18-63EA-077CCD680F25}"/>
                          </a:ext>
                        </a:extLst>
                      </p:cNvPr>
                      <p:cNvPicPr/>
                      <p:nvPr/>
                    </p:nvPicPr>
                    <p:blipFill>
                      <a:blip r:embed="rId8"/>
                      <a:stretch>
                        <a:fillRect/>
                      </a:stretch>
                    </p:blipFill>
                    <p:spPr>
                      <a:xfrm>
                        <a:off x="138113" y="1651000"/>
                        <a:ext cx="3848100" cy="4567238"/>
                      </a:xfrm>
                      <a:prstGeom prst="rect">
                        <a:avLst/>
                      </a:prstGeom>
                    </p:spPr>
                  </p:pic>
                </p:oleObj>
              </mc:Fallback>
            </mc:AlternateContent>
          </a:graphicData>
        </a:graphic>
      </p:graphicFrame>
    </p:spTree>
    <p:extLst>
      <p:ext uri="{BB962C8B-B14F-4D97-AF65-F5344CB8AC3E}">
        <p14:creationId xmlns:p14="http://schemas.microsoft.com/office/powerpoint/2010/main" val="154766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Rectangle 2"/>
          <p:cNvSpPr>
            <a:spLocks noGrp="1" noChangeArrowheads="1"/>
          </p:cNvSpPr>
          <p:nvPr>
            <p:ph type="title"/>
          </p:nvPr>
        </p:nvSpPr>
        <p:spPr>
          <a:xfrm>
            <a:off x="818147" y="0"/>
            <a:ext cx="8229600" cy="1600200"/>
          </a:xfrm>
        </p:spPr>
        <p:txBody>
          <a:bodyPr/>
          <a:lstStyle/>
          <a:p>
            <a:r>
              <a:rPr lang="en-US"/>
              <a:t>Full-Service Bank Total Personal Share - Summary</a:t>
            </a:r>
            <a:endParaRPr lang="en-CA" sz="2400"/>
          </a:p>
        </p:txBody>
      </p:sp>
      <p:sp>
        <p:nvSpPr>
          <p:cNvPr id="699394" name="Slide Number Placeholder 3"/>
          <p:cNvSpPr>
            <a:spLocks noGrp="1"/>
          </p:cNvSpPr>
          <p:nvPr>
            <p:ph type="sldNum" sz="quarter" idx="12"/>
          </p:nvPr>
        </p:nvSpPr>
        <p:spPr>
          <a:noFill/>
          <a:ln>
            <a:miter lim="800000"/>
            <a:headEnd/>
            <a:tailEnd/>
          </a:ln>
        </p:spPr>
        <p:txBody>
          <a:bodyPr/>
          <a:lstStyle/>
          <a:p>
            <a:fld id="{547875A2-E791-4C65-8998-844BBEC78123}" type="slidenum">
              <a:rPr lang="en-US" smtClean="0"/>
              <a:pPr/>
              <a:t>6</a:t>
            </a:fld>
            <a:endParaRPr lang="en-US"/>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3">
            <a:extLst>
              <a:ext uri="{FF2B5EF4-FFF2-40B4-BE49-F238E27FC236}">
                <a16:creationId xmlns:a16="http://schemas.microsoft.com/office/drawing/2014/main" id="{3BBE0173-E825-6C48-80A4-C28B34518C6A}"/>
              </a:ext>
            </a:extLst>
          </p:cNvPr>
          <p:cNvSpPr txBox="1">
            <a:spLocks noChangeArrowheads="1"/>
          </p:cNvSpPr>
          <p:nvPr/>
        </p:nvSpPr>
        <p:spPr bwMode="auto">
          <a:xfrm>
            <a:off x="6477000" y="511314"/>
            <a:ext cx="2590800" cy="707886"/>
          </a:xfrm>
          <a:prstGeom prst="rect">
            <a:avLst/>
          </a:prstGeom>
          <a:noFill/>
          <a:ln w="9525">
            <a:solidFill>
              <a:schemeClr val="tx1"/>
            </a:solidFill>
            <a:miter lim="800000"/>
            <a:headEnd/>
            <a:tailEnd/>
          </a:ln>
        </p:spPr>
        <p:txBody>
          <a:bodyPr wrap="square">
            <a:spAutoFit/>
          </a:bodyPr>
          <a:lstStyle/>
          <a:p>
            <a:pPr eaLnBrk="0" hangingPunct="0"/>
            <a:r>
              <a:rPr lang="en-US" sz="1000">
                <a:solidFill>
                  <a:srgbClr val="7F7F7F"/>
                </a:solidFill>
              </a:rPr>
              <a:t>Includes Demand Deposits, Term Investments, Mortgages  and Personal Loans and Credit Cards. Including securitizations.</a:t>
            </a:r>
          </a:p>
        </p:txBody>
      </p:sp>
      <p:sp>
        <p:nvSpPr>
          <p:cNvPr id="10" name="TextBox 9">
            <a:extLst>
              <a:ext uri="{FF2B5EF4-FFF2-40B4-BE49-F238E27FC236}">
                <a16:creationId xmlns:a16="http://schemas.microsoft.com/office/drawing/2014/main" id="{433DD533-2315-0F4D-8A5F-224D1ED066AA}"/>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1" name="TextBox 10">
            <a:extLst>
              <a:ext uri="{FF2B5EF4-FFF2-40B4-BE49-F238E27FC236}">
                <a16:creationId xmlns:a16="http://schemas.microsoft.com/office/drawing/2014/main" id="{B1BBBD19-7604-CB4A-AE94-1A79B60F71C6}"/>
              </a:ext>
            </a:extLst>
          </p:cNvPr>
          <p:cNvSpPr txBox="1"/>
          <p:nvPr/>
        </p:nvSpPr>
        <p:spPr>
          <a:xfrm>
            <a:off x="6172200" y="1730514"/>
            <a:ext cx="3124200" cy="400110"/>
          </a:xfrm>
          <a:prstGeom prst="rect">
            <a:avLst/>
          </a:prstGeom>
          <a:noFill/>
        </p:spPr>
        <p:txBody>
          <a:bodyPr wrap="square" rtlCol="0">
            <a:spAutoFit/>
          </a:bodyPr>
          <a:lstStyle/>
          <a:p>
            <a:r>
              <a:rPr lang="en-US" sz="1000">
                <a:solidFill>
                  <a:srgbClr val="7F7F7F"/>
                </a:solidFill>
              </a:rPr>
              <a:t>Sorted in order of 12 month % change in share.</a:t>
            </a:r>
          </a:p>
        </p:txBody>
      </p:sp>
      <p:sp>
        <p:nvSpPr>
          <p:cNvPr id="12" name="Rectangle 11">
            <a:extLst>
              <a:ext uri="{FF2B5EF4-FFF2-40B4-BE49-F238E27FC236}">
                <a16:creationId xmlns:a16="http://schemas.microsoft.com/office/drawing/2014/main" id="{1130680E-51E5-6945-BA12-646C63BED5A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2FC24A9A-5BB7-0056-8905-F99B7A56B83F}"/>
              </a:ext>
            </a:extLst>
          </p:cNvPr>
          <p:cNvGraphicFramePr>
            <a:graphicFrameLocks noChangeAspect="1"/>
          </p:cNvGraphicFramePr>
          <p:nvPr>
            <p:extLst>
              <p:ext uri="{D42A27DB-BD31-4B8C-83A1-F6EECF244321}">
                <p14:modId xmlns:p14="http://schemas.microsoft.com/office/powerpoint/2010/main" val="153262889"/>
              </p:ext>
            </p:extLst>
          </p:nvPr>
        </p:nvGraphicFramePr>
        <p:xfrm>
          <a:off x="796925" y="1814513"/>
          <a:ext cx="4991100" cy="3252787"/>
        </p:xfrm>
        <a:graphic>
          <a:graphicData uri="http://schemas.openxmlformats.org/presentationml/2006/ole">
            <mc:AlternateContent xmlns:mc="http://schemas.openxmlformats.org/markup-compatibility/2006">
              <mc:Choice xmlns:v="urn:schemas-microsoft-com:vml" Requires="v">
                <p:oleObj name="Macro-Enabled Worksheet" r:id="rId3" imgW="4990998" imgH="3252709" progId="Excel.SheetMacroEnabled.12">
                  <p:link updateAutomatic="1"/>
                </p:oleObj>
              </mc:Choice>
              <mc:Fallback>
                <p:oleObj name="Macro-Enabled Worksheet" r:id="rId3" imgW="4990998" imgH="3252709" progId="Excel.SheetMacroEnabled.12">
                  <p:link updateAutomatic="1"/>
                  <p:pic>
                    <p:nvPicPr>
                      <p:cNvPr id="2" name="Object 1">
                        <a:extLst>
                          <a:ext uri="{FF2B5EF4-FFF2-40B4-BE49-F238E27FC236}">
                            <a16:creationId xmlns:a16="http://schemas.microsoft.com/office/drawing/2014/main" id="{2FC24A9A-5BB7-0056-8905-F99B7A56B83F}"/>
                          </a:ext>
                        </a:extLst>
                      </p:cNvPr>
                      <p:cNvPicPr/>
                      <p:nvPr/>
                    </p:nvPicPr>
                    <p:blipFill>
                      <a:blip r:embed="rId4"/>
                      <a:stretch>
                        <a:fillRect/>
                      </a:stretch>
                    </p:blipFill>
                    <p:spPr>
                      <a:xfrm>
                        <a:off x="796925" y="1814513"/>
                        <a:ext cx="4991100" cy="3252787"/>
                      </a:xfrm>
                      <a:prstGeom prst="rect">
                        <a:avLst/>
                      </a:prstGeom>
                    </p:spPr>
                  </p:pic>
                </p:oleObj>
              </mc:Fallback>
            </mc:AlternateContent>
          </a:graphicData>
        </a:graphic>
      </p:graphicFrame>
    </p:spTree>
    <p:extLst>
      <p:ext uri="{BB962C8B-B14F-4D97-AF65-F5344CB8AC3E}">
        <p14:creationId xmlns:p14="http://schemas.microsoft.com/office/powerpoint/2010/main" val="3537020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60</a:t>
            </a:fld>
            <a:endParaRPr lang="en-US"/>
          </a:p>
        </p:txBody>
      </p:sp>
      <p:sp>
        <p:nvSpPr>
          <p:cNvPr id="16" name="Title 1">
            <a:extLst>
              <a:ext uri="{FF2B5EF4-FFF2-40B4-BE49-F238E27FC236}">
                <a16:creationId xmlns:a16="http://schemas.microsoft.com/office/drawing/2014/main" id="{B61E84AF-C022-1542-8ED7-E1DCC373C6ED}"/>
              </a:ext>
            </a:extLst>
          </p:cNvPr>
          <p:cNvSpPr txBox="1">
            <a:spLocks/>
          </p:cNvSpPr>
          <p:nvPr/>
        </p:nvSpPr>
        <p:spPr>
          <a:xfrm>
            <a:off x="4392890" y="152400"/>
            <a:ext cx="5570059"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7" name="TextBox 16">
            <a:extLst>
              <a:ext uri="{FF2B5EF4-FFF2-40B4-BE49-F238E27FC236}">
                <a16:creationId xmlns:a16="http://schemas.microsoft.com/office/drawing/2014/main" id="{9ED88C06-E652-A54D-9711-D7F4F4E3B0D0}"/>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Graphic 9">
            <a:extLst>
              <a:ext uri="{FF2B5EF4-FFF2-40B4-BE49-F238E27FC236}">
                <a16:creationId xmlns:a16="http://schemas.microsoft.com/office/drawing/2014/main" id="{E2CDE2F0-83B5-BC4A-9FC1-27032CFCBA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250" y="914104"/>
            <a:ext cx="3733800" cy="520700"/>
          </a:xfrm>
          <a:prstGeom prst="rect">
            <a:avLst/>
          </a:prstGeom>
        </p:spPr>
      </p:pic>
      <p:graphicFrame>
        <p:nvGraphicFramePr>
          <p:cNvPr id="2" name="Object 1">
            <a:extLst>
              <a:ext uri="{FF2B5EF4-FFF2-40B4-BE49-F238E27FC236}">
                <a16:creationId xmlns:a16="http://schemas.microsoft.com/office/drawing/2014/main" id="{D8C1D52F-94C5-98D9-1FC0-D3E45ED45993}"/>
              </a:ext>
            </a:extLst>
          </p:cNvPr>
          <p:cNvGraphicFramePr>
            <a:graphicFrameLocks noChangeAspect="1"/>
          </p:cNvGraphicFramePr>
          <p:nvPr>
            <p:extLst>
              <p:ext uri="{D42A27DB-BD31-4B8C-83A1-F6EECF244321}">
                <p14:modId xmlns:p14="http://schemas.microsoft.com/office/powerpoint/2010/main" val="2955103786"/>
              </p:ext>
            </p:extLst>
          </p:nvPr>
        </p:nvGraphicFramePr>
        <p:xfrm>
          <a:off x="3962400" y="4019550"/>
          <a:ext cx="4991100" cy="2171700"/>
        </p:xfrm>
        <a:graphic>
          <a:graphicData uri="http://schemas.openxmlformats.org/presentationml/2006/ole">
            <mc:AlternateContent xmlns:mc="http://schemas.openxmlformats.org/markup-compatibility/2006">
              <mc:Choice xmlns:v="urn:schemas-microsoft-com:vml" Requires="v">
                <p:oleObj name="Macro-Enabled Worksheet" r:id="rId5" imgW="4990998" imgH="2171566" progId="Excel.SheetMacroEnabled.12">
                  <p:link updateAutomatic="1"/>
                </p:oleObj>
              </mc:Choice>
              <mc:Fallback>
                <p:oleObj name="Macro-Enabled Worksheet" r:id="rId5" imgW="4990998" imgH="2171566" progId="Excel.SheetMacroEnabled.12">
                  <p:link updateAutomatic="1"/>
                  <p:pic>
                    <p:nvPicPr>
                      <p:cNvPr id="2" name="Object 1">
                        <a:extLst>
                          <a:ext uri="{FF2B5EF4-FFF2-40B4-BE49-F238E27FC236}">
                            <a16:creationId xmlns:a16="http://schemas.microsoft.com/office/drawing/2014/main" id="{D8C1D52F-94C5-98D9-1FC0-D3E45ED45993}"/>
                          </a:ext>
                        </a:extLst>
                      </p:cNvPr>
                      <p:cNvPicPr/>
                      <p:nvPr/>
                    </p:nvPicPr>
                    <p:blipFill>
                      <a:blip r:embed="rId6"/>
                      <a:stretch>
                        <a:fillRect/>
                      </a:stretch>
                    </p:blipFill>
                    <p:spPr>
                      <a:xfrm>
                        <a:off x="3962400" y="4019550"/>
                        <a:ext cx="4991100" cy="2171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C72980E-B199-8EA1-38EE-D203E6BAC842}"/>
              </a:ext>
            </a:extLst>
          </p:cNvPr>
          <p:cNvGraphicFramePr>
            <a:graphicFrameLocks noChangeAspect="1"/>
          </p:cNvGraphicFramePr>
          <p:nvPr>
            <p:extLst>
              <p:ext uri="{D42A27DB-BD31-4B8C-83A1-F6EECF244321}">
                <p14:modId xmlns:p14="http://schemas.microsoft.com/office/powerpoint/2010/main" val="2137206210"/>
              </p:ext>
            </p:extLst>
          </p:nvPr>
        </p:nvGraphicFramePr>
        <p:xfrm>
          <a:off x="109538" y="1931988"/>
          <a:ext cx="3829050" cy="4257675"/>
        </p:xfrm>
        <a:graphic>
          <a:graphicData uri="http://schemas.openxmlformats.org/presentationml/2006/ole">
            <mc:AlternateContent xmlns:mc="http://schemas.openxmlformats.org/markup-compatibility/2006">
              <mc:Choice xmlns:v="urn:schemas-microsoft-com:vml" Requires="v">
                <p:oleObj name="Macro-Enabled Worksheet" r:id="rId7" imgW="3829101" imgH="4257608" progId="Excel.SheetMacroEnabled.12">
                  <p:link updateAutomatic="1"/>
                </p:oleObj>
              </mc:Choice>
              <mc:Fallback>
                <p:oleObj name="Macro-Enabled Worksheet" r:id="rId7" imgW="3829101" imgH="4257608" progId="Excel.SheetMacroEnabled.12">
                  <p:link updateAutomatic="1"/>
                  <p:pic>
                    <p:nvPicPr>
                      <p:cNvPr id="4" name="Object 3">
                        <a:extLst>
                          <a:ext uri="{FF2B5EF4-FFF2-40B4-BE49-F238E27FC236}">
                            <a16:creationId xmlns:a16="http://schemas.microsoft.com/office/drawing/2014/main" id="{4C72980E-B199-8EA1-38EE-D203E6BAC842}"/>
                          </a:ext>
                        </a:extLst>
                      </p:cNvPr>
                      <p:cNvPicPr/>
                      <p:nvPr/>
                    </p:nvPicPr>
                    <p:blipFill>
                      <a:blip r:embed="rId8"/>
                      <a:stretch>
                        <a:fillRect/>
                      </a:stretch>
                    </p:blipFill>
                    <p:spPr>
                      <a:xfrm>
                        <a:off x="109538" y="1931988"/>
                        <a:ext cx="3829050" cy="4257675"/>
                      </a:xfrm>
                      <a:prstGeom prst="rect">
                        <a:avLst/>
                      </a:prstGeom>
                    </p:spPr>
                  </p:pic>
                </p:oleObj>
              </mc:Fallback>
            </mc:AlternateContent>
          </a:graphicData>
        </a:graphic>
      </p:graphicFrame>
    </p:spTree>
    <p:extLst>
      <p:ext uri="{BB962C8B-B14F-4D97-AF65-F5344CB8AC3E}">
        <p14:creationId xmlns:p14="http://schemas.microsoft.com/office/powerpoint/2010/main" val="2931658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2"/>
          <p:cNvSpPr>
            <a:spLocks noGrp="1" noChangeArrowheads="1"/>
          </p:cNvSpPr>
          <p:nvPr>
            <p:ph type="title"/>
          </p:nvPr>
        </p:nvSpPr>
        <p:spPr>
          <a:xfrm>
            <a:off x="4572000" y="582889"/>
            <a:ext cx="2133600" cy="1216025"/>
          </a:xfrm>
        </p:spPr>
        <p:txBody>
          <a:bodyPr>
            <a:normAutofit/>
          </a:bodyPr>
          <a:lstStyle/>
          <a:p>
            <a:pPr eaLnBrk="1" hangingPunct="1"/>
            <a:r>
              <a:rPr lang="en-US" dirty="0"/>
              <a:t>Press Releases</a:t>
            </a:r>
            <a:br>
              <a:rPr lang="en-US" dirty="0"/>
            </a:br>
            <a:endParaRPr lang="en-US" dirty="0"/>
          </a:p>
        </p:txBody>
      </p:sp>
      <p:sp>
        <p:nvSpPr>
          <p:cNvPr id="882692" name="Rectangle 3"/>
          <p:cNvSpPr>
            <a:spLocks noGrp="1" noChangeArrowheads="1"/>
          </p:cNvSpPr>
          <p:nvPr>
            <p:ph idx="1"/>
          </p:nvPr>
        </p:nvSpPr>
        <p:spPr>
          <a:xfrm>
            <a:off x="822959" y="1845734"/>
            <a:ext cx="7543801" cy="4250266"/>
          </a:xfrm>
        </p:spPr>
        <p:txBody>
          <a:bodyPr>
            <a:noAutofit/>
          </a:bodyPr>
          <a:lstStyle/>
          <a:p>
            <a:pPr algn="l"/>
            <a:r>
              <a:rPr lang="en-CA" sz="1200" b="0" i="0" u="none" strike="noStrike" dirty="0">
                <a:solidFill>
                  <a:srgbClr val="001928"/>
                </a:solidFill>
                <a:effectLst/>
                <a:latin typeface="heebo-light"/>
              </a:rPr>
              <a:t>TORONTO and CHICAGO, May 30, 2024 /CNW/ - BMO is kicking off the third year of its Pride-themed "Rainbow Deposits" campaign, running today through the end of August. This campaign invites people in Canada and the United States to "deposit" pictures of rainbows using the BMO Rainbow Deposits web app at </a:t>
            </a:r>
            <a:r>
              <a:rPr lang="en-CA" sz="1200" b="0" i="0" u="none" strike="noStrike" dirty="0">
                <a:solidFill>
                  <a:srgbClr val="0079C1"/>
                </a:solidFill>
                <a:effectLst/>
                <a:latin typeface="heebo-light"/>
                <a:hlinkClick r:id="rId3"/>
              </a:rPr>
              <a:t>BMORainbowDeposits.com</a:t>
            </a:r>
            <a:r>
              <a:rPr lang="en-CA" sz="1200" b="0" i="0" u="none" strike="noStrike" dirty="0">
                <a:solidFill>
                  <a:srgbClr val="001928"/>
                </a:solidFill>
                <a:effectLst/>
                <a:latin typeface="heebo-light"/>
              </a:rPr>
              <a:t> and share on social media using the hashtag #</a:t>
            </a:r>
            <a:r>
              <a:rPr lang="en-CA" sz="1200" b="0" i="0" u="none" strike="noStrike" dirty="0" err="1">
                <a:solidFill>
                  <a:srgbClr val="001928"/>
                </a:solidFill>
                <a:effectLst/>
                <a:latin typeface="heebo-light"/>
              </a:rPr>
              <a:t>BMOPride</a:t>
            </a:r>
            <a:r>
              <a:rPr lang="en-CA" sz="1200" b="0" i="0" u="none" strike="noStrike" dirty="0">
                <a:solidFill>
                  <a:srgbClr val="001928"/>
                </a:solidFill>
                <a:effectLst/>
                <a:latin typeface="heebo-light"/>
              </a:rPr>
              <a:t>.</a:t>
            </a:r>
            <a:endParaRPr lang="en-US" sz="1200" b="0" i="0" dirty="0">
              <a:solidFill>
                <a:srgbClr val="001928"/>
              </a:solidFill>
              <a:effectLst/>
              <a:latin typeface="heebo-light"/>
            </a:endParaRPr>
          </a:p>
          <a:p>
            <a:pPr algn="l"/>
            <a:r>
              <a:rPr lang="en-US" sz="1200" b="0" i="0" dirty="0">
                <a:solidFill>
                  <a:srgbClr val="001928"/>
                </a:solidFill>
                <a:effectLst/>
                <a:latin typeface="heebo-light"/>
              </a:rPr>
              <a:t>TORONTO, March 18, 2024 /CNW/ - BMO today announced its new, exclusive partnership with Shell Canada, offering more benefits and savings opportunities for BMO credit and debit card customers. Customers are now eligible for a discount of 7 cents per </a:t>
            </a:r>
            <a:r>
              <a:rPr lang="en-US" sz="1200" b="0" i="0" dirty="0" err="1">
                <a:solidFill>
                  <a:srgbClr val="001928"/>
                </a:solidFill>
                <a:effectLst/>
                <a:latin typeface="heebo-light"/>
              </a:rPr>
              <a:t>litre</a:t>
            </a:r>
            <a:r>
              <a:rPr lang="en-US" sz="1200" b="0" i="0" dirty="0">
                <a:solidFill>
                  <a:srgbClr val="001928"/>
                </a:solidFill>
                <a:effectLst/>
                <a:latin typeface="heebo-light"/>
              </a:rPr>
              <a:t> on Shell V-Power</a:t>
            </a:r>
            <a:r>
              <a:rPr lang="en-US" sz="1200" b="0" i="0" baseline="30000" dirty="0">
                <a:solidFill>
                  <a:srgbClr val="001928"/>
                </a:solidFill>
                <a:effectLst/>
                <a:latin typeface="heebo-light"/>
              </a:rPr>
              <a:t>® </a:t>
            </a:r>
            <a:r>
              <a:rPr lang="en-US" sz="1200" b="0" i="0" dirty="0" err="1">
                <a:solidFill>
                  <a:srgbClr val="001928"/>
                </a:solidFill>
                <a:effectLst/>
                <a:latin typeface="heebo-light"/>
              </a:rPr>
              <a:t>NiTRO</a:t>
            </a:r>
            <a:r>
              <a:rPr lang="en-US" sz="1200" b="0" i="0" dirty="0">
                <a:solidFill>
                  <a:srgbClr val="001928"/>
                </a:solidFill>
                <a:effectLst/>
                <a:latin typeface="heebo-light"/>
              </a:rPr>
              <a:t> Premium fuel and 2 cents per </a:t>
            </a:r>
            <a:r>
              <a:rPr lang="en-US" sz="1200" b="0" i="0" dirty="0" err="1">
                <a:solidFill>
                  <a:srgbClr val="001928"/>
                </a:solidFill>
                <a:effectLst/>
                <a:latin typeface="heebo-light"/>
              </a:rPr>
              <a:t>litre</a:t>
            </a:r>
            <a:r>
              <a:rPr lang="en-US" sz="1200" b="0" i="0" dirty="0">
                <a:solidFill>
                  <a:srgbClr val="001928"/>
                </a:solidFill>
                <a:effectLst/>
                <a:latin typeface="heebo-light"/>
              </a:rPr>
              <a:t> on all other Shell fuels at Shell service stations in Canada when they use a BMO credit or debit card that has been linked to a valid AIR MILES collector card.</a:t>
            </a:r>
          </a:p>
          <a:p>
            <a:pPr algn="l"/>
            <a:r>
              <a:rPr lang="en-US" sz="1200" b="0" i="0" dirty="0">
                <a:solidFill>
                  <a:srgbClr val="001928"/>
                </a:solidFill>
                <a:effectLst/>
              </a:rPr>
              <a:t>TORONTO, Nov. 6, 2023 /CNW/ - BMO today announced the launch of its First Home Savings Account (FHSA), a new tax-advantaged registered savings plan that empowers Canadians to invest and save towards the down payment on their first home.</a:t>
            </a:r>
          </a:p>
          <a:p>
            <a:pPr algn="l"/>
            <a:r>
              <a:rPr lang="en-US" sz="1200" b="0" i="0" dirty="0">
                <a:solidFill>
                  <a:srgbClr val="001928"/>
                </a:solidFill>
                <a:effectLst/>
              </a:rPr>
              <a:t>CHICAGO and TORONTO, Aug. 28, 2023 /CNW/ - BMO Commercial Bank clients in the U.S. and Canada now have access to even greater payment management functionality with the launch of </a:t>
            </a:r>
            <a:r>
              <a:rPr lang="en-US" sz="1200" b="0" i="1" u="none" strike="noStrike" dirty="0">
                <a:solidFill>
                  <a:srgbClr val="0079C1"/>
                </a:solidFill>
                <a:effectLst/>
                <a:hlinkClick r:id="rId4"/>
              </a:rPr>
              <a:t>Extend</a:t>
            </a:r>
            <a:r>
              <a:rPr lang="en-US" sz="1200" b="0" i="0" dirty="0">
                <a:solidFill>
                  <a:srgbClr val="001928"/>
                </a:solidFill>
                <a:effectLst/>
              </a:rPr>
              <a:t> for BMO app. The app features new functionality that will give cardholders the power to create and push virtual cards to their employees' mobile wallets, enabling them to spend wherever contactless payments are accepted.</a:t>
            </a:r>
          </a:p>
          <a:p>
            <a:pPr marL="0" indent="0">
              <a:lnSpc>
                <a:spcPct val="110000"/>
              </a:lnSpc>
              <a:buNone/>
            </a:pPr>
            <a:endParaRPr lang="en-US" sz="1200" b="0" dirty="0">
              <a:ea typeface="Verdana" panose="020B0604030504040204" pitchFamily="34" charset="0"/>
              <a:cs typeface="Arial" panose="020B0604020202020204" pitchFamily="34" charset="0"/>
            </a:endParaRPr>
          </a:p>
        </p:txBody>
      </p:sp>
      <p:sp>
        <p:nvSpPr>
          <p:cNvPr id="882690" name="Slide Number Placeholder 4"/>
          <p:cNvSpPr>
            <a:spLocks noGrp="1"/>
          </p:cNvSpPr>
          <p:nvPr>
            <p:ph type="sldNum" sz="quarter" idx="12"/>
          </p:nvPr>
        </p:nvSpPr>
        <p:spPr>
          <a:noFill/>
          <a:ln>
            <a:miter lim="800000"/>
            <a:headEnd/>
            <a:tailEnd/>
          </a:ln>
        </p:spPr>
        <p:txBody>
          <a:bodyPr/>
          <a:lstStyle/>
          <a:p>
            <a:fld id="{4313544A-0916-42DA-B36B-722FEB99F61D}" type="slidenum">
              <a:rPr lang="en-US" smtClean="0"/>
              <a:pPr/>
              <a:t>61</a:t>
            </a:fld>
            <a:endParaRPr lang="en-US"/>
          </a:p>
        </p:txBody>
      </p:sp>
      <p:sp>
        <p:nvSpPr>
          <p:cNvPr id="12" name="TextBox 11">
            <a:hlinkClick r:id="rId5"/>
          </p:cNvPr>
          <p:cNvSpPr txBox="1"/>
          <p:nvPr/>
        </p:nvSpPr>
        <p:spPr>
          <a:xfrm>
            <a:off x="7620000" y="6420909"/>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13" name="TextBox 12">
            <a:extLst>
              <a:ext uri="{FF2B5EF4-FFF2-40B4-BE49-F238E27FC236}">
                <a16:creationId xmlns:a16="http://schemas.microsoft.com/office/drawing/2014/main" id="{8FBCD303-BEE7-FC4C-AAE9-E10EEFACCAEB}"/>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4" name="Rectangle 13">
            <a:extLst>
              <a:ext uri="{FF2B5EF4-FFF2-40B4-BE49-F238E27FC236}">
                <a16:creationId xmlns:a16="http://schemas.microsoft.com/office/drawing/2014/main" id="{5E9EC66F-29FD-B245-8057-F6C6A96FFE2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3595A9A-B006-2F49-9BAD-6A63A2E3A8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6250" y="914104"/>
            <a:ext cx="3733800" cy="520700"/>
          </a:xfrm>
          <a:prstGeom prst="rect">
            <a:avLst/>
          </a:prstGeom>
        </p:spPr>
      </p:pic>
    </p:spTree>
    <p:extLst>
      <p:ext uri="{BB962C8B-B14F-4D97-AF65-F5344CB8AC3E}">
        <p14:creationId xmlns:p14="http://schemas.microsoft.com/office/powerpoint/2010/main" val="31280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62</a:t>
            </a:fld>
            <a:endParaRPr lang="en-US"/>
          </a:p>
        </p:txBody>
      </p:sp>
      <p:sp>
        <p:nvSpPr>
          <p:cNvPr id="11" name="TextBox 10">
            <a:extLst>
              <a:ext uri="{FF2B5EF4-FFF2-40B4-BE49-F238E27FC236}">
                <a16:creationId xmlns:a16="http://schemas.microsoft.com/office/drawing/2014/main" id="{4767AD6B-6BEF-0443-A632-FC1EC41A6F5D}"/>
              </a:ext>
            </a:extLst>
          </p:cNvPr>
          <p:cNvSpPr txBox="1"/>
          <p:nvPr/>
        </p:nvSpPr>
        <p:spPr>
          <a:xfrm>
            <a:off x="6400800" y="228600"/>
            <a:ext cx="1614545" cy="276999"/>
          </a:xfrm>
          <a:prstGeom prst="rect">
            <a:avLst/>
          </a:prstGeom>
          <a:noFill/>
        </p:spPr>
        <p:txBody>
          <a:bodyPr wrap="none" rtlCol="0">
            <a:spAutoFit/>
          </a:bodyPr>
          <a:lstStyle/>
          <a:p>
            <a:r>
              <a:rPr lang="en-US">
                <a:solidFill>
                  <a:schemeClr val="tx1">
                    <a:lumMod val="50000"/>
                    <a:lumOff val="50000"/>
                  </a:schemeClr>
                </a:solidFill>
              </a:rPr>
              <a:t>Updated Quarterly</a:t>
            </a:r>
          </a:p>
        </p:txBody>
      </p:sp>
      <p:pic>
        <p:nvPicPr>
          <p:cNvPr id="6" name="Graphic 5">
            <a:extLst>
              <a:ext uri="{FF2B5EF4-FFF2-40B4-BE49-F238E27FC236}">
                <a16:creationId xmlns:a16="http://schemas.microsoft.com/office/drawing/2014/main" id="{49B88909-CA52-4048-B716-0D3C2D10D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1550" y="3200400"/>
            <a:ext cx="2120900" cy="457200"/>
          </a:xfrm>
          <a:prstGeom prst="rect">
            <a:avLst/>
          </a:prstGeom>
        </p:spPr>
      </p:pic>
      <p:pic>
        <p:nvPicPr>
          <p:cNvPr id="10" name="Picture 9" descr="A green sign with white text&#10;&#10;Description automatically generated with medium confidence">
            <a:extLst>
              <a:ext uri="{FF2B5EF4-FFF2-40B4-BE49-F238E27FC236}">
                <a16:creationId xmlns:a16="http://schemas.microsoft.com/office/drawing/2014/main" id="{189CAF96-EF73-F64B-8D48-9A2C67CFEF6B}"/>
              </a:ext>
            </a:extLst>
          </p:cNvPr>
          <p:cNvPicPr>
            <a:picLocks noChangeAspect="1"/>
          </p:cNvPicPr>
          <p:nvPr/>
        </p:nvPicPr>
        <p:blipFill>
          <a:blip r:embed="rId5"/>
          <a:stretch>
            <a:fillRect/>
          </a:stretch>
        </p:blipFill>
        <p:spPr>
          <a:xfrm>
            <a:off x="511470" y="708212"/>
            <a:ext cx="2578100" cy="711200"/>
          </a:xfrm>
          <a:prstGeom prst="rect">
            <a:avLst/>
          </a:prstGeom>
        </p:spPr>
      </p:pic>
      <p:graphicFrame>
        <p:nvGraphicFramePr>
          <p:cNvPr id="2" name="Object 1">
            <a:extLst>
              <a:ext uri="{FF2B5EF4-FFF2-40B4-BE49-F238E27FC236}">
                <a16:creationId xmlns:a16="http://schemas.microsoft.com/office/drawing/2014/main" id="{83309690-9C9E-F0D2-7125-330E67A46976}"/>
              </a:ext>
            </a:extLst>
          </p:cNvPr>
          <p:cNvGraphicFramePr>
            <a:graphicFrameLocks noChangeAspect="1"/>
          </p:cNvGraphicFramePr>
          <p:nvPr>
            <p:extLst>
              <p:ext uri="{D42A27DB-BD31-4B8C-83A1-F6EECF244321}">
                <p14:modId xmlns:p14="http://schemas.microsoft.com/office/powerpoint/2010/main" val="3295277494"/>
              </p:ext>
            </p:extLst>
          </p:nvPr>
        </p:nvGraphicFramePr>
        <p:xfrm>
          <a:off x="102025" y="1684338"/>
          <a:ext cx="3714750" cy="4567237"/>
        </p:xfrm>
        <a:graphic>
          <a:graphicData uri="http://schemas.openxmlformats.org/presentationml/2006/ole">
            <mc:AlternateContent xmlns:mc="http://schemas.openxmlformats.org/markup-compatibility/2006">
              <mc:Choice xmlns:v="urn:schemas-microsoft-com:vml" Requires="v">
                <p:oleObj name="Macro-Enabled Worksheet" r:id="rId6" imgW="3714496" imgH="4567025" progId="Excel.SheetMacroEnabled.12">
                  <p:link updateAutomatic="1"/>
                </p:oleObj>
              </mc:Choice>
              <mc:Fallback>
                <p:oleObj name="Macro-Enabled Worksheet" r:id="rId6" imgW="3714496" imgH="4567025" progId="Excel.SheetMacroEnabled.12">
                  <p:link updateAutomatic="1"/>
                  <p:pic>
                    <p:nvPicPr>
                      <p:cNvPr id="2" name="Object 1">
                        <a:extLst>
                          <a:ext uri="{FF2B5EF4-FFF2-40B4-BE49-F238E27FC236}">
                            <a16:creationId xmlns:a16="http://schemas.microsoft.com/office/drawing/2014/main" id="{83309690-9C9E-F0D2-7125-330E67A46976}"/>
                          </a:ext>
                        </a:extLst>
                      </p:cNvPr>
                      <p:cNvPicPr/>
                      <p:nvPr/>
                    </p:nvPicPr>
                    <p:blipFill>
                      <a:blip r:embed="rId7"/>
                      <a:stretch>
                        <a:fillRect/>
                      </a:stretch>
                    </p:blipFill>
                    <p:spPr>
                      <a:xfrm>
                        <a:off x="102025" y="1684338"/>
                        <a:ext cx="3714750" cy="45672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E3EA877-2DD3-0346-6806-E134BC482AFD}"/>
              </a:ext>
            </a:extLst>
          </p:cNvPr>
          <p:cNvGraphicFramePr>
            <a:graphicFrameLocks noChangeAspect="1"/>
          </p:cNvGraphicFramePr>
          <p:nvPr>
            <p:extLst>
              <p:ext uri="{D42A27DB-BD31-4B8C-83A1-F6EECF244321}">
                <p14:modId xmlns:p14="http://schemas.microsoft.com/office/powerpoint/2010/main" val="2316383541"/>
              </p:ext>
            </p:extLst>
          </p:nvPr>
        </p:nvGraphicFramePr>
        <p:xfrm>
          <a:off x="3976688" y="4246563"/>
          <a:ext cx="4991100" cy="2005012"/>
        </p:xfrm>
        <a:graphic>
          <a:graphicData uri="http://schemas.openxmlformats.org/presentationml/2006/ole">
            <mc:AlternateContent xmlns:mc="http://schemas.openxmlformats.org/markup-compatibility/2006">
              <mc:Choice xmlns:v="urn:schemas-microsoft-com:vml" Requires="v">
                <p:oleObj name="Macro-Enabled Worksheet" r:id="rId8" imgW="4990998" imgH="2004956" progId="Excel.SheetMacroEnabled.12">
                  <p:link updateAutomatic="1"/>
                </p:oleObj>
              </mc:Choice>
              <mc:Fallback>
                <p:oleObj name="Macro-Enabled Worksheet" r:id="rId8" imgW="4990998" imgH="2004956" progId="Excel.SheetMacroEnabled.12">
                  <p:link updateAutomatic="1"/>
                  <p:pic>
                    <p:nvPicPr>
                      <p:cNvPr id="7" name="Object 6">
                        <a:extLst>
                          <a:ext uri="{FF2B5EF4-FFF2-40B4-BE49-F238E27FC236}">
                            <a16:creationId xmlns:a16="http://schemas.microsoft.com/office/drawing/2014/main" id="{AE3EA877-2DD3-0346-6806-E134BC482AFD}"/>
                          </a:ext>
                        </a:extLst>
                      </p:cNvPr>
                      <p:cNvPicPr/>
                      <p:nvPr/>
                    </p:nvPicPr>
                    <p:blipFill>
                      <a:blip r:embed="rId9"/>
                      <a:stretch>
                        <a:fillRect/>
                      </a:stretch>
                    </p:blipFill>
                    <p:spPr>
                      <a:xfrm>
                        <a:off x="3976688" y="4246563"/>
                        <a:ext cx="4991100" cy="2005012"/>
                      </a:xfrm>
                      <a:prstGeom prst="rect">
                        <a:avLst/>
                      </a:prstGeom>
                    </p:spPr>
                  </p:pic>
                </p:oleObj>
              </mc:Fallback>
            </mc:AlternateContent>
          </a:graphicData>
        </a:graphic>
      </p:graphicFrame>
    </p:spTree>
    <p:extLst>
      <p:ext uri="{BB962C8B-B14F-4D97-AF65-F5344CB8AC3E}">
        <p14:creationId xmlns:p14="http://schemas.microsoft.com/office/powerpoint/2010/main" val="4048407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63</a:t>
            </a:fld>
            <a:endParaRPr lang="en-US"/>
          </a:p>
        </p:txBody>
      </p:sp>
      <p:sp>
        <p:nvSpPr>
          <p:cNvPr id="10" name="Title 1">
            <a:extLst>
              <a:ext uri="{FF2B5EF4-FFF2-40B4-BE49-F238E27FC236}">
                <a16:creationId xmlns:a16="http://schemas.microsoft.com/office/drawing/2014/main" id="{F1730D3F-1C42-D648-8820-ED3204316E8E}"/>
              </a:ext>
            </a:extLst>
          </p:cNvPr>
          <p:cNvSpPr>
            <a:spLocks noGrp="1"/>
          </p:cNvSpPr>
          <p:nvPr>
            <p:ph type="title"/>
          </p:nvPr>
        </p:nvSpPr>
        <p:spPr>
          <a:xfrm>
            <a:off x="3393649" y="304800"/>
            <a:ext cx="6223616" cy="1600200"/>
          </a:xfrm>
        </p:spPr>
        <p:txBody>
          <a:bodyPr>
            <a:normAutofit/>
          </a:bodyPr>
          <a:lstStyle/>
          <a:p>
            <a:r>
              <a:rPr lang="en-CA" dirty="0"/>
              <a:t>5 Year Share of Market Trends</a:t>
            </a:r>
            <a:br>
              <a:rPr lang="en-CA" dirty="0"/>
            </a:br>
            <a:endParaRPr lang="en-US" dirty="0"/>
          </a:p>
        </p:txBody>
      </p:sp>
      <p:sp>
        <p:nvSpPr>
          <p:cNvPr id="11" name="TextBox 10">
            <a:extLst>
              <a:ext uri="{FF2B5EF4-FFF2-40B4-BE49-F238E27FC236}">
                <a16:creationId xmlns:a16="http://schemas.microsoft.com/office/drawing/2014/main" id="{08A7E3F3-5703-164A-B234-8E6A340F4D64}"/>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2" name="Picture 11">
            <a:extLst>
              <a:ext uri="{FF2B5EF4-FFF2-40B4-BE49-F238E27FC236}">
                <a16:creationId xmlns:a16="http://schemas.microsoft.com/office/drawing/2014/main" id="{0765500B-3A16-1D44-9A4E-364F05D120EB}"/>
              </a:ext>
            </a:extLst>
          </p:cNvPr>
          <p:cNvPicPr>
            <a:picLocks noChangeAspect="1"/>
          </p:cNvPicPr>
          <p:nvPr/>
        </p:nvPicPr>
        <p:blipFill>
          <a:blip r:embed="rId3"/>
          <a:stretch>
            <a:fillRect/>
          </a:stretch>
        </p:blipFill>
        <p:spPr>
          <a:xfrm>
            <a:off x="511470" y="708212"/>
            <a:ext cx="2578100" cy="711200"/>
          </a:xfrm>
          <a:prstGeom prst="rect">
            <a:avLst/>
          </a:prstGeom>
        </p:spPr>
      </p:pic>
      <p:graphicFrame>
        <p:nvGraphicFramePr>
          <p:cNvPr id="2" name="Object 1">
            <a:extLst>
              <a:ext uri="{FF2B5EF4-FFF2-40B4-BE49-F238E27FC236}">
                <a16:creationId xmlns:a16="http://schemas.microsoft.com/office/drawing/2014/main" id="{7ECAD30C-0F72-F8F6-909D-BF3C7719608D}"/>
              </a:ext>
            </a:extLst>
          </p:cNvPr>
          <p:cNvGraphicFramePr>
            <a:graphicFrameLocks noChangeAspect="1"/>
          </p:cNvGraphicFramePr>
          <p:nvPr>
            <p:extLst>
              <p:ext uri="{D42A27DB-BD31-4B8C-83A1-F6EECF244321}">
                <p14:modId xmlns:p14="http://schemas.microsoft.com/office/powerpoint/2010/main" val="1892202416"/>
              </p:ext>
            </p:extLst>
          </p:nvPr>
        </p:nvGraphicFramePr>
        <p:xfrm>
          <a:off x="3989388" y="4227513"/>
          <a:ext cx="4991100" cy="2005012"/>
        </p:xfrm>
        <a:graphic>
          <a:graphicData uri="http://schemas.openxmlformats.org/presentationml/2006/ole">
            <mc:AlternateContent xmlns:mc="http://schemas.openxmlformats.org/markup-compatibility/2006">
              <mc:Choice xmlns:v="urn:schemas-microsoft-com:vml" Requires="v">
                <p:oleObj name="Macro-Enabled Worksheet" r:id="rId4" imgW="4990998" imgH="2004956" progId="Excel.SheetMacroEnabled.12">
                  <p:link updateAutomatic="1"/>
                </p:oleObj>
              </mc:Choice>
              <mc:Fallback>
                <p:oleObj name="Macro-Enabled Worksheet" r:id="rId4" imgW="4990998" imgH="2004956" progId="Excel.SheetMacroEnabled.12">
                  <p:link updateAutomatic="1"/>
                  <p:pic>
                    <p:nvPicPr>
                      <p:cNvPr id="2" name="Object 1">
                        <a:extLst>
                          <a:ext uri="{FF2B5EF4-FFF2-40B4-BE49-F238E27FC236}">
                            <a16:creationId xmlns:a16="http://schemas.microsoft.com/office/drawing/2014/main" id="{7ECAD30C-0F72-F8F6-909D-BF3C7719608D}"/>
                          </a:ext>
                        </a:extLst>
                      </p:cNvPr>
                      <p:cNvPicPr/>
                      <p:nvPr/>
                    </p:nvPicPr>
                    <p:blipFill>
                      <a:blip r:embed="rId5"/>
                      <a:stretch>
                        <a:fillRect/>
                      </a:stretch>
                    </p:blipFill>
                    <p:spPr>
                      <a:xfrm>
                        <a:off x="3989388" y="4227513"/>
                        <a:ext cx="4991100" cy="20050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C060DFD-891E-502E-50C2-8682656D7393}"/>
              </a:ext>
            </a:extLst>
          </p:cNvPr>
          <p:cNvGraphicFramePr>
            <a:graphicFrameLocks noChangeAspect="1"/>
          </p:cNvGraphicFramePr>
          <p:nvPr>
            <p:extLst>
              <p:ext uri="{D42A27DB-BD31-4B8C-83A1-F6EECF244321}">
                <p14:modId xmlns:p14="http://schemas.microsoft.com/office/powerpoint/2010/main" val="1578988460"/>
              </p:ext>
            </p:extLst>
          </p:nvPr>
        </p:nvGraphicFramePr>
        <p:xfrm>
          <a:off x="96838" y="1973263"/>
          <a:ext cx="3795712" cy="4257675"/>
        </p:xfrm>
        <a:graphic>
          <a:graphicData uri="http://schemas.openxmlformats.org/presentationml/2006/ole">
            <mc:AlternateContent xmlns:mc="http://schemas.openxmlformats.org/markup-compatibility/2006">
              <mc:Choice xmlns:v="urn:schemas-microsoft-com:vml" Requires="v">
                <p:oleObj name="Macro-Enabled Worksheet" r:id="rId6" imgW="3795370" imgH="4257608" progId="Excel.SheetMacroEnabled.12">
                  <p:link updateAutomatic="1"/>
                </p:oleObj>
              </mc:Choice>
              <mc:Fallback>
                <p:oleObj name="Macro-Enabled Worksheet" r:id="rId6" imgW="3795370" imgH="4257608" progId="Excel.SheetMacroEnabled.12">
                  <p:link updateAutomatic="1"/>
                  <p:pic>
                    <p:nvPicPr>
                      <p:cNvPr id="6" name="Object 5">
                        <a:extLst>
                          <a:ext uri="{FF2B5EF4-FFF2-40B4-BE49-F238E27FC236}">
                            <a16:creationId xmlns:a16="http://schemas.microsoft.com/office/drawing/2014/main" id="{CC060DFD-891E-502E-50C2-8682656D7393}"/>
                          </a:ext>
                        </a:extLst>
                      </p:cNvPr>
                      <p:cNvPicPr/>
                      <p:nvPr/>
                    </p:nvPicPr>
                    <p:blipFill>
                      <a:blip r:embed="rId7"/>
                      <a:stretch>
                        <a:fillRect/>
                      </a:stretch>
                    </p:blipFill>
                    <p:spPr>
                      <a:xfrm>
                        <a:off x="96838" y="1973263"/>
                        <a:ext cx="3795712" cy="4257675"/>
                      </a:xfrm>
                      <a:prstGeom prst="rect">
                        <a:avLst/>
                      </a:prstGeom>
                    </p:spPr>
                  </p:pic>
                </p:oleObj>
              </mc:Fallback>
            </mc:AlternateContent>
          </a:graphicData>
        </a:graphic>
      </p:graphicFrame>
    </p:spTree>
    <p:extLst>
      <p:ext uri="{BB962C8B-B14F-4D97-AF65-F5344CB8AC3E}">
        <p14:creationId xmlns:p14="http://schemas.microsoft.com/office/powerpoint/2010/main" val="1292881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2"/>
          <p:cNvSpPr>
            <a:spLocks noGrp="1" noChangeArrowheads="1"/>
          </p:cNvSpPr>
          <p:nvPr>
            <p:ph type="title"/>
          </p:nvPr>
        </p:nvSpPr>
        <p:spPr>
          <a:xfrm>
            <a:off x="3319869" y="-14194"/>
            <a:ext cx="4724400" cy="1600200"/>
          </a:xfrm>
        </p:spPr>
        <p:txBody>
          <a:bodyPr/>
          <a:lstStyle/>
          <a:p>
            <a:pPr eaLnBrk="1" hangingPunct="1"/>
            <a:r>
              <a:rPr lang="en-CA" dirty="0"/>
              <a:t>Press Releases</a:t>
            </a:r>
          </a:p>
        </p:txBody>
      </p:sp>
      <p:sp>
        <p:nvSpPr>
          <p:cNvPr id="888836" name="Rectangle 3"/>
          <p:cNvSpPr>
            <a:spLocks noGrp="1" noChangeArrowheads="1"/>
          </p:cNvSpPr>
          <p:nvPr>
            <p:ph idx="1"/>
          </p:nvPr>
        </p:nvSpPr>
        <p:spPr>
          <a:xfrm>
            <a:off x="838200" y="1752600"/>
            <a:ext cx="7571163" cy="4495800"/>
          </a:xfrm>
        </p:spPr>
        <p:txBody>
          <a:bodyPr>
            <a:noAutofit/>
          </a:bodyPr>
          <a:lstStyle/>
          <a:p>
            <a:pPr algn="l"/>
            <a:r>
              <a:rPr lang="en-CA" sz="1200" b="1" i="0" u="none" strike="noStrike" dirty="0">
                <a:solidFill>
                  <a:srgbClr val="2F2F2F"/>
                </a:solidFill>
                <a:effectLst/>
                <a:latin typeface="Desjardins Sans"/>
              </a:rPr>
              <a:t>Lévis, May 31, 2024</a:t>
            </a:r>
            <a:r>
              <a:rPr lang="en-CA" sz="1200" b="0" i="0" u="none" strike="noStrike" dirty="0">
                <a:solidFill>
                  <a:srgbClr val="2F2F2F"/>
                </a:solidFill>
                <a:effectLst/>
                <a:latin typeface="Desjardins Sans"/>
              </a:rPr>
              <a:t> – Desjardins Group and The Insurance Company of Prince Edward Island (ICPEI) have confirmed that the transaction announced in </a:t>
            </a:r>
            <a:r>
              <a:rPr lang="en-CA" sz="1200" b="0" i="0" u="sng" strike="noStrike" dirty="0">
                <a:solidFill>
                  <a:srgbClr val="2F2F2F"/>
                </a:solidFill>
                <a:effectLst/>
                <a:latin typeface="Desjardins Sans"/>
                <a:hlinkClick r:id="rId3"/>
              </a:rPr>
              <a:t>March 2024</a:t>
            </a:r>
            <a:r>
              <a:rPr lang="en-CA" sz="1200" b="0" i="0" u="none" strike="noStrike" dirty="0">
                <a:solidFill>
                  <a:srgbClr val="2F2F2F"/>
                </a:solidFill>
                <a:effectLst/>
                <a:latin typeface="Desjardins Sans"/>
              </a:rPr>
              <a:t> has closed. With this acquisition, Desjardins General Insurance Group intends to strengthen its position as a leader in the Canadian market and expand the footprint of its property and casualty insurance activities, including its offer for businesses.</a:t>
            </a:r>
          </a:p>
          <a:p>
            <a:pPr>
              <a:lnSpc>
                <a:spcPct val="120000"/>
              </a:lnSpc>
              <a:buFont typeface="Wingdings" charset="2"/>
              <a:buChar char="§"/>
            </a:pPr>
            <a:r>
              <a:rPr lang="en-US" sz="1200" b="1" i="0" dirty="0">
                <a:solidFill>
                  <a:srgbClr val="2F2F2F"/>
                </a:solidFill>
                <a:effectLst/>
                <a:latin typeface="Desjardins Sans"/>
              </a:rPr>
              <a:t>Montreal, December 6, 2023 — </a:t>
            </a:r>
            <a:r>
              <a:rPr lang="en-US" sz="1200" b="0" i="0" dirty="0">
                <a:solidFill>
                  <a:srgbClr val="2F2F2F"/>
                </a:solidFill>
                <a:effectLst/>
                <a:latin typeface="Desjardins Sans"/>
              </a:rPr>
              <a:t>Desjardins is expanding its selection of responsible annuity products by allowing members and clients to purchase an </a:t>
            </a:r>
            <a:r>
              <a:rPr lang="en-US" sz="1200" b="0" i="0" u="sng" dirty="0">
                <a:effectLst/>
                <a:latin typeface="Desjardins Sans"/>
                <a:hlinkClick r:id="rId4"/>
              </a:rPr>
              <a:t>advanced life deferred annuity (ALDA)</a:t>
            </a:r>
            <a:r>
              <a:rPr lang="en-US" sz="1200" b="0" i="0" dirty="0">
                <a:solidFill>
                  <a:srgbClr val="2F2F2F"/>
                </a:solidFill>
                <a:effectLst/>
                <a:latin typeface="Desjardins Sans"/>
              </a:rPr>
              <a:t> through a Financial security advisor. That makes Desjardins the first financial institution in Canada to make this tax-efficient product available to investors who don't need to withdraw from their retirement accounts in the early years of retirement to delay taxation past their 71st birthday. With an ALDA, investors can postpone their annuity payments and reduce the risk of running out of income during </a:t>
            </a:r>
            <a:r>
              <a:rPr lang="en-US" sz="1200" b="0" i="0" dirty="0" err="1">
                <a:solidFill>
                  <a:srgbClr val="2F2F2F"/>
                </a:solidFill>
                <a:effectLst/>
                <a:latin typeface="Desjardins Sans"/>
              </a:rPr>
              <a:t>retirement.</a:t>
            </a:r>
            <a:r>
              <a:rPr lang="en-US" sz="1200" b="1" i="0" dirty="0" err="1">
                <a:solidFill>
                  <a:srgbClr val="2F2F2F"/>
                </a:solidFill>
                <a:effectLst/>
                <a:latin typeface="Desjardins Sans"/>
              </a:rPr>
              <a:t>Montreal</a:t>
            </a:r>
            <a:r>
              <a:rPr lang="en-US" sz="1200" b="1" i="0" dirty="0">
                <a:solidFill>
                  <a:srgbClr val="2F2F2F"/>
                </a:solidFill>
                <a:effectLst/>
                <a:latin typeface="Desjardins Sans"/>
              </a:rPr>
              <a:t>, August 3, 2023 – </a:t>
            </a:r>
            <a:r>
              <a:rPr lang="en-US" sz="1200" b="0" i="0" dirty="0">
                <a:solidFill>
                  <a:srgbClr val="2F2F2F"/>
                </a:solidFill>
                <a:effectLst/>
                <a:latin typeface="Desjardins Sans"/>
              </a:rPr>
              <a:t>First home savings accounts (FHSAs) are now available at all Desjardins caisses and branches and online through </a:t>
            </a:r>
            <a:r>
              <a:rPr lang="en-US" sz="1200" b="0" i="0" dirty="0" err="1">
                <a:solidFill>
                  <a:srgbClr val="2F2F2F"/>
                </a:solidFill>
                <a:effectLst/>
                <a:latin typeface="Desjardins Sans"/>
              </a:rPr>
              <a:t>AccèsD</a:t>
            </a:r>
            <a:r>
              <a:rPr lang="en-US" sz="1200" b="0" i="0" dirty="0">
                <a:solidFill>
                  <a:srgbClr val="2F2F2F"/>
                </a:solidFill>
                <a:effectLst/>
                <a:latin typeface="Desjardins Sans"/>
              </a:rPr>
              <a:t> and by phone at 1 800 CAISSES. As part of the launch, members and clients can take advantage of a promotional 5% interest rate on their FHSA*.</a:t>
            </a:r>
          </a:p>
          <a:p>
            <a:pPr>
              <a:lnSpc>
                <a:spcPct val="120000"/>
              </a:lnSpc>
              <a:buFont typeface="Wingdings" charset="2"/>
              <a:buChar char="§"/>
            </a:pPr>
            <a:r>
              <a:rPr lang="en-CA" sz="1200" dirty="0">
                <a:latin typeface="Arial" panose="020B0604020202020204" pitchFamily="34" charset="0"/>
                <a:cs typeface="Arial" panose="020B0604020202020204" pitchFamily="34" charset="0"/>
              </a:rPr>
              <a:t>September 13, 2021</a:t>
            </a:r>
            <a:r>
              <a:rPr lang="en-CA" sz="1200" b="0" dirty="0">
                <a:latin typeface="Arial" panose="020B0604020202020204" pitchFamily="34" charset="0"/>
                <a:cs typeface="Arial" panose="020B0604020202020204" pitchFamily="34" charset="0"/>
              </a:rPr>
              <a:t> - Desjardins Online Brokerage has once again enhanced its offer by eliminating commissions on stocks and exchange-traded funds (ETFs) in CAD and USD when trading online or in the mobile app. This initiative applies to all clients and expands on the reduced commission fees that Desjardins Online Brokerage was already offering to active investors and 18-to-30-year-olds</a:t>
            </a:r>
          </a:p>
        </p:txBody>
      </p:sp>
      <p:sp>
        <p:nvSpPr>
          <p:cNvPr id="888834" name="Slide Number Placeholder 4"/>
          <p:cNvSpPr>
            <a:spLocks noGrp="1"/>
          </p:cNvSpPr>
          <p:nvPr>
            <p:ph type="sldNum" sz="quarter" idx="12"/>
          </p:nvPr>
        </p:nvSpPr>
        <p:spPr>
          <a:noFill/>
          <a:ln>
            <a:miter lim="800000"/>
            <a:headEnd/>
            <a:tailEnd/>
          </a:ln>
        </p:spPr>
        <p:txBody>
          <a:bodyPr/>
          <a:lstStyle/>
          <a:p>
            <a:fld id="{9662BF96-183B-439F-B1B0-52D9F4E5E0ED}" type="slidenum">
              <a:rPr lang="en-US" smtClean="0"/>
              <a:pPr/>
              <a:t>64</a:t>
            </a:fld>
            <a:endParaRPr lang="en-US"/>
          </a:p>
        </p:txBody>
      </p:sp>
      <p:sp>
        <p:nvSpPr>
          <p:cNvPr id="8" name="TextBox 7">
            <a:hlinkClick r:id="rId5"/>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6"/>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D15822EA-4991-1C45-A495-8F9726F6885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0B95C517-F821-E947-A01C-94BAEF4BEDDD}"/>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1873245-786D-9148-8BA7-E48E8E2D5ADE}"/>
              </a:ext>
            </a:extLst>
          </p:cNvPr>
          <p:cNvPicPr>
            <a:picLocks noChangeAspect="1"/>
          </p:cNvPicPr>
          <p:nvPr/>
        </p:nvPicPr>
        <p:blipFill>
          <a:blip r:embed="rId7"/>
          <a:stretch>
            <a:fillRect/>
          </a:stretch>
        </p:blipFill>
        <p:spPr>
          <a:xfrm>
            <a:off x="511470" y="708212"/>
            <a:ext cx="2578100" cy="711200"/>
          </a:xfrm>
          <a:prstGeom prst="rect">
            <a:avLst/>
          </a:prstGeom>
        </p:spPr>
      </p:pic>
    </p:spTree>
    <p:extLst>
      <p:ext uri="{BB962C8B-B14F-4D97-AF65-F5344CB8AC3E}">
        <p14:creationId xmlns:p14="http://schemas.microsoft.com/office/powerpoint/2010/main" val="3801370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65</a:t>
            </a:fld>
            <a:endParaRPr lang="en-US"/>
          </a:p>
        </p:txBody>
      </p:sp>
      <p:pic>
        <p:nvPicPr>
          <p:cNvPr id="1089" name="Picture 65" descr="page23image3672914000">
            <a:extLst>
              <a:ext uri="{FF2B5EF4-FFF2-40B4-BE49-F238E27FC236}">
                <a16:creationId xmlns:a16="http://schemas.microsoft.com/office/drawing/2014/main" id="{7E754C5E-499D-7C40-B586-485F3D6AD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23image3672914592">
            <a:extLst>
              <a:ext uri="{FF2B5EF4-FFF2-40B4-BE49-F238E27FC236}">
                <a16:creationId xmlns:a16="http://schemas.microsoft.com/office/drawing/2014/main" id="{E2BE3AFD-26C9-FC49-BFD7-A975A2641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23image3672915216">
            <a:extLst>
              <a:ext uri="{FF2B5EF4-FFF2-40B4-BE49-F238E27FC236}">
                <a16:creationId xmlns:a16="http://schemas.microsoft.com/office/drawing/2014/main" id="{76A3B388-037D-6F43-9DD5-61E37D059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23image3672915840">
            <a:extLst>
              <a:ext uri="{FF2B5EF4-FFF2-40B4-BE49-F238E27FC236}">
                <a16:creationId xmlns:a16="http://schemas.microsoft.com/office/drawing/2014/main" id="{3634A4F6-F765-3647-9CB6-C838A8105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23image3672916112">
            <a:extLst>
              <a:ext uri="{FF2B5EF4-FFF2-40B4-BE49-F238E27FC236}">
                <a16:creationId xmlns:a16="http://schemas.microsoft.com/office/drawing/2014/main" id="{A74B5ABF-4516-DC4E-B443-4D5454613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23image3672916384">
            <a:extLst>
              <a:ext uri="{FF2B5EF4-FFF2-40B4-BE49-F238E27FC236}">
                <a16:creationId xmlns:a16="http://schemas.microsoft.com/office/drawing/2014/main" id="{5C6C3454-9151-7A4E-BF9A-881CDFDB25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54100"/>
            <a:ext cx="254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23image3672916656">
            <a:extLst>
              <a:ext uri="{FF2B5EF4-FFF2-40B4-BE49-F238E27FC236}">
                <a16:creationId xmlns:a16="http://schemas.microsoft.com/office/drawing/2014/main" id="{806E4F3B-E624-A640-92AE-F25DA6F75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23image3672916928">
            <a:extLst>
              <a:ext uri="{FF2B5EF4-FFF2-40B4-BE49-F238E27FC236}">
                <a16:creationId xmlns:a16="http://schemas.microsoft.com/office/drawing/2014/main" id="{66B9E809-3ED3-FB4F-83FB-4B2D64C2F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54100"/>
            <a:ext cx="254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23image3672917200">
            <a:extLst>
              <a:ext uri="{FF2B5EF4-FFF2-40B4-BE49-F238E27FC236}">
                <a16:creationId xmlns:a16="http://schemas.microsoft.com/office/drawing/2014/main" id="{8D578A21-8FDF-2148-8F78-B694E30E28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54100"/>
            <a:ext cx="50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23image3672917472">
            <a:extLst>
              <a:ext uri="{FF2B5EF4-FFF2-40B4-BE49-F238E27FC236}">
                <a16:creationId xmlns:a16="http://schemas.microsoft.com/office/drawing/2014/main" id="{2611863C-6071-A049-98C0-F0162A940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23image3672917744">
            <a:extLst>
              <a:ext uri="{FF2B5EF4-FFF2-40B4-BE49-F238E27FC236}">
                <a16:creationId xmlns:a16="http://schemas.microsoft.com/office/drawing/2014/main" id="{538C349F-D90E-B14C-BA42-ED9E14725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23image3672918016">
            <a:extLst>
              <a:ext uri="{FF2B5EF4-FFF2-40B4-BE49-F238E27FC236}">
                <a16:creationId xmlns:a16="http://schemas.microsoft.com/office/drawing/2014/main" id="{768E68CE-C761-6F42-A945-D1554BEC9A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23image3672918288">
            <a:extLst>
              <a:ext uri="{FF2B5EF4-FFF2-40B4-BE49-F238E27FC236}">
                <a16:creationId xmlns:a16="http://schemas.microsoft.com/office/drawing/2014/main" id="{4E81E23D-6FCB-CB48-BE4B-DBF64033EA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23image3672918560">
            <a:extLst>
              <a:ext uri="{FF2B5EF4-FFF2-40B4-BE49-F238E27FC236}">
                <a16:creationId xmlns:a16="http://schemas.microsoft.com/office/drawing/2014/main" id="{30A39FAA-5694-5644-829E-26DB6A41A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23image3672918832">
            <a:extLst>
              <a:ext uri="{FF2B5EF4-FFF2-40B4-BE49-F238E27FC236}">
                <a16:creationId xmlns:a16="http://schemas.microsoft.com/office/drawing/2014/main" id="{73DBE8DE-7FCE-8243-ADB3-0A03B0C708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23image3672919104">
            <a:extLst>
              <a:ext uri="{FF2B5EF4-FFF2-40B4-BE49-F238E27FC236}">
                <a16:creationId xmlns:a16="http://schemas.microsoft.com/office/drawing/2014/main" id="{EDCAC1C2-007F-AA41-8396-EE239B9517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541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23image3672919728">
            <a:extLst>
              <a:ext uri="{FF2B5EF4-FFF2-40B4-BE49-F238E27FC236}">
                <a16:creationId xmlns:a16="http://schemas.microsoft.com/office/drawing/2014/main" id="{F1F5A5F6-F855-F747-9DA3-0C75B8B8CB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23image3672920352">
            <a:extLst>
              <a:ext uri="{FF2B5EF4-FFF2-40B4-BE49-F238E27FC236}">
                <a16:creationId xmlns:a16="http://schemas.microsoft.com/office/drawing/2014/main" id="{4B30016B-7A1A-BC46-A16F-70615C72AC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23image3672920624">
            <a:extLst>
              <a:ext uri="{FF2B5EF4-FFF2-40B4-BE49-F238E27FC236}">
                <a16:creationId xmlns:a16="http://schemas.microsoft.com/office/drawing/2014/main" id="{E6B3FE1A-6DBC-A341-BCB9-47B728BEB6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23image3672921248">
            <a:extLst>
              <a:ext uri="{FF2B5EF4-FFF2-40B4-BE49-F238E27FC236}">
                <a16:creationId xmlns:a16="http://schemas.microsoft.com/office/drawing/2014/main" id="{94FF7656-7B6C-BA45-AAF4-70952F2795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23image3672921872">
            <a:extLst>
              <a:ext uri="{FF2B5EF4-FFF2-40B4-BE49-F238E27FC236}">
                <a16:creationId xmlns:a16="http://schemas.microsoft.com/office/drawing/2014/main" id="{C638BCFE-61A4-264C-A7CA-5A0833EEF0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23image3672922496">
            <a:extLst>
              <a:ext uri="{FF2B5EF4-FFF2-40B4-BE49-F238E27FC236}">
                <a16:creationId xmlns:a16="http://schemas.microsoft.com/office/drawing/2014/main" id="{6FC413F1-DABD-C742-8848-E5708E7E0A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23image3672923328">
            <a:extLst>
              <a:ext uri="{FF2B5EF4-FFF2-40B4-BE49-F238E27FC236}">
                <a16:creationId xmlns:a16="http://schemas.microsoft.com/office/drawing/2014/main" id="{682B21D9-04CE-7E4F-BD69-34CCD4741D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23image3672923600">
            <a:extLst>
              <a:ext uri="{FF2B5EF4-FFF2-40B4-BE49-F238E27FC236}">
                <a16:creationId xmlns:a16="http://schemas.microsoft.com/office/drawing/2014/main" id="{2DC6B312-75A7-D44C-A612-C376AAF376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23image3672923872">
            <a:extLst>
              <a:ext uri="{FF2B5EF4-FFF2-40B4-BE49-F238E27FC236}">
                <a16:creationId xmlns:a16="http://schemas.microsoft.com/office/drawing/2014/main" id="{50502D70-2235-7349-99B4-E46074205C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23image3672924144">
            <a:extLst>
              <a:ext uri="{FF2B5EF4-FFF2-40B4-BE49-F238E27FC236}">
                <a16:creationId xmlns:a16="http://schemas.microsoft.com/office/drawing/2014/main" id="{9958A0AB-2DAE-B54A-B3C6-8EB04D9426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23image3672924416">
            <a:extLst>
              <a:ext uri="{FF2B5EF4-FFF2-40B4-BE49-F238E27FC236}">
                <a16:creationId xmlns:a16="http://schemas.microsoft.com/office/drawing/2014/main" id="{8B4A0019-5403-BD4D-9A00-4DBF3CF200D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23image3672924688">
            <a:extLst>
              <a:ext uri="{FF2B5EF4-FFF2-40B4-BE49-F238E27FC236}">
                <a16:creationId xmlns:a16="http://schemas.microsoft.com/office/drawing/2014/main" id="{50AE6F14-CC05-7240-A056-15608AA963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23image3672924960">
            <a:extLst>
              <a:ext uri="{FF2B5EF4-FFF2-40B4-BE49-F238E27FC236}">
                <a16:creationId xmlns:a16="http://schemas.microsoft.com/office/drawing/2014/main" id="{E5CF19B8-F782-C749-ABB4-C890D2A1FA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23image3672925232">
            <a:extLst>
              <a:ext uri="{FF2B5EF4-FFF2-40B4-BE49-F238E27FC236}">
                <a16:creationId xmlns:a16="http://schemas.microsoft.com/office/drawing/2014/main" id="{AAF0467F-C89C-FD4D-8908-5D76A42952D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23image3672925504">
            <a:extLst>
              <a:ext uri="{FF2B5EF4-FFF2-40B4-BE49-F238E27FC236}">
                <a16:creationId xmlns:a16="http://schemas.microsoft.com/office/drawing/2014/main" id="{8C516119-8E77-B04A-A7AA-1E1F75308D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23image3672925776">
            <a:extLst>
              <a:ext uri="{FF2B5EF4-FFF2-40B4-BE49-F238E27FC236}">
                <a16:creationId xmlns:a16="http://schemas.microsoft.com/office/drawing/2014/main" id="{D093DC93-B957-AF46-804A-363F00B7E1E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23image3672926048">
            <a:extLst>
              <a:ext uri="{FF2B5EF4-FFF2-40B4-BE49-F238E27FC236}">
                <a16:creationId xmlns:a16="http://schemas.microsoft.com/office/drawing/2014/main" id="{8B1618D9-6B33-B24E-BD55-DB177FD9758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23image3672926384">
            <a:extLst>
              <a:ext uri="{FF2B5EF4-FFF2-40B4-BE49-F238E27FC236}">
                <a16:creationId xmlns:a16="http://schemas.microsoft.com/office/drawing/2014/main" id="{1584E57A-1ACB-0A43-B5D5-C03842CEA10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23image3672926656">
            <a:extLst>
              <a:ext uri="{FF2B5EF4-FFF2-40B4-BE49-F238E27FC236}">
                <a16:creationId xmlns:a16="http://schemas.microsoft.com/office/drawing/2014/main" id="{89F1B377-2E8D-5549-8520-D614D30A93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23image3672926928">
            <a:extLst>
              <a:ext uri="{FF2B5EF4-FFF2-40B4-BE49-F238E27FC236}">
                <a16:creationId xmlns:a16="http://schemas.microsoft.com/office/drawing/2014/main" id="{27E4C68F-2DDD-464D-8D6E-3065C944DFE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23image3672927552">
            <a:extLst>
              <a:ext uri="{FF2B5EF4-FFF2-40B4-BE49-F238E27FC236}">
                <a16:creationId xmlns:a16="http://schemas.microsoft.com/office/drawing/2014/main" id="{80719887-7C74-7E46-881C-930A1CB8265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23image3672928176">
            <a:extLst>
              <a:ext uri="{FF2B5EF4-FFF2-40B4-BE49-F238E27FC236}">
                <a16:creationId xmlns:a16="http://schemas.microsoft.com/office/drawing/2014/main" id="{5D42DA34-67E8-904B-BBE9-CC6CA5624DF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23image3672928800">
            <a:extLst>
              <a:ext uri="{FF2B5EF4-FFF2-40B4-BE49-F238E27FC236}">
                <a16:creationId xmlns:a16="http://schemas.microsoft.com/office/drawing/2014/main" id="{15229CB2-0A53-A044-BC62-9D73CC60F9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23image3672929424">
            <a:extLst>
              <a:ext uri="{FF2B5EF4-FFF2-40B4-BE49-F238E27FC236}">
                <a16:creationId xmlns:a16="http://schemas.microsoft.com/office/drawing/2014/main" id="{854BA900-DBEF-4C4E-9302-660F67E842A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23image3672930048">
            <a:extLst>
              <a:ext uri="{FF2B5EF4-FFF2-40B4-BE49-F238E27FC236}">
                <a16:creationId xmlns:a16="http://schemas.microsoft.com/office/drawing/2014/main" id="{B46674A9-B66C-4E4B-AC87-14117A9C692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23image3672930320">
            <a:extLst>
              <a:ext uri="{FF2B5EF4-FFF2-40B4-BE49-F238E27FC236}">
                <a16:creationId xmlns:a16="http://schemas.microsoft.com/office/drawing/2014/main" id="{A3FF6570-166F-2946-A6D1-695EA02EE13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23image3672930592">
            <a:extLst>
              <a:ext uri="{FF2B5EF4-FFF2-40B4-BE49-F238E27FC236}">
                <a16:creationId xmlns:a16="http://schemas.microsoft.com/office/drawing/2014/main" id="{E42A8D59-3A76-FB40-8169-2C192A5759E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23image3672931216">
            <a:extLst>
              <a:ext uri="{FF2B5EF4-FFF2-40B4-BE49-F238E27FC236}">
                <a16:creationId xmlns:a16="http://schemas.microsoft.com/office/drawing/2014/main" id="{9AD12DA1-CA6B-5040-96ED-0E1FDCB8E48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page23image3672931488">
            <a:extLst>
              <a:ext uri="{FF2B5EF4-FFF2-40B4-BE49-F238E27FC236}">
                <a16:creationId xmlns:a16="http://schemas.microsoft.com/office/drawing/2014/main" id="{133828DA-A17B-0841-8D2D-56D6E5061F5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page23image3672931760">
            <a:extLst>
              <a:ext uri="{FF2B5EF4-FFF2-40B4-BE49-F238E27FC236}">
                <a16:creationId xmlns:a16="http://schemas.microsoft.com/office/drawing/2014/main" id="{9A88D180-9375-1C44-9FAF-7DD8CBE8205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page23image3672932384">
            <a:extLst>
              <a:ext uri="{FF2B5EF4-FFF2-40B4-BE49-F238E27FC236}">
                <a16:creationId xmlns:a16="http://schemas.microsoft.com/office/drawing/2014/main" id="{22BBF0DB-E5AA-9341-A25B-566B008BA38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page23image3672932656">
            <a:extLst>
              <a:ext uri="{FF2B5EF4-FFF2-40B4-BE49-F238E27FC236}">
                <a16:creationId xmlns:a16="http://schemas.microsoft.com/office/drawing/2014/main" id="{A0D53469-06F5-0341-85F9-6BD0183B300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page23image3672933280">
            <a:extLst>
              <a:ext uri="{FF2B5EF4-FFF2-40B4-BE49-F238E27FC236}">
                <a16:creationId xmlns:a16="http://schemas.microsoft.com/office/drawing/2014/main" id="{14AFC638-9056-B549-B5C0-67F020140F9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page23image3672933552">
            <a:extLst>
              <a:ext uri="{FF2B5EF4-FFF2-40B4-BE49-F238E27FC236}">
                <a16:creationId xmlns:a16="http://schemas.microsoft.com/office/drawing/2014/main" id="{ED5110B4-6B82-D440-A88E-B48B093C80A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page23image3672933824">
            <a:extLst>
              <a:ext uri="{FF2B5EF4-FFF2-40B4-BE49-F238E27FC236}">
                <a16:creationId xmlns:a16="http://schemas.microsoft.com/office/drawing/2014/main" id="{33098BA8-518B-9F4A-957A-1E461D9C553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2400" y="-1054100"/>
            <a:ext cx="1016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page23image3672934096">
            <a:extLst>
              <a:ext uri="{FF2B5EF4-FFF2-40B4-BE49-F238E27FC236}">
                <a16:creationId xmlns:a16="http://schemas.microsoft.com/office/drawing/2014/main" id="{B7892C80-090F-CF44-9E73-6D0A3C68FF8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page23image3672934720">
            <a:extLst>
              <a:ext uri="{FF2B5EF4-FFF2-40B4-BE49-F238E27FC236}">
                <a16:creationId xmlns:a16="http://schemas.microsoft.com/office/drawing/2014/main" id="{E81807E8-F41C-654B-A2CE-C24E0EEB726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page23image3672935344">
            <a:extLst>
              <a:ext uri="{FF2B5EF4-FFF2-40B4-BE49-F238E27FC236}">
                <a16:creationId xmlns:a16="http://schemas.microsoft.com/office/drawing/2014/main" id="{FB5C7B40-6FA8-9F45-AE95-4684CD5A4D4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page23image3672935968">
            <a:extLst>
              <a:ext uri="{FF2B5EF4-FFF2-40B4-BE49-F238E27FC236}">
                <a16:creationId xmlns:a16="http://schemas.microsoft.com/office/drawing/2014/main" id="{8E03D800-BCFF-3C4F-8B2E-73391D6483C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page23image3672936864">
            <a:extLst>
              <a:ext uri="{FF2B5EF4-FFF2-40B4-BE49-F238E27FC236}">
                <a16:creationId xmlns:a16="http://schemas.microsoft.com/office/drawing/2014/main" id="{042752D9-EBB1-E14C-A5B6-AE123B1B57D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page23image3672937136">
            <a:extLst>
              <a:ext uri="{FF2B5EF4-FFF2-40B4-BE49-F238E27FC236}">
                <a16:creationId xmlns:a16="http://schemas.microsoft.com/office/drawing/2014/main" id="{90AB0A2E-3F37-6646-90D8-114E6FB2A34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page23image3672937408">
            <a:extLst>
              <a:ext uri="{FF2B5EF4-FFF2-40B4-BE49-F238E27FC236}">
                <a16:creationId xmlns:a16="http://schemas.microsoft.com/office/drawing/2014/main" id="{C3F4142B-BF35-714B-B27F-F8DAF75BCD0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page23image3672937680">
            <a:extLst>
              <a:ext uri="{FF2B5EF4-FFF2-40B4-BE49-F238E27FC236}">
                <a16:creationId xmlns:a16="http://schemas.microsoft.com/office/drawing/2014/main" id="{F784CE93-D509-B546-B8A5-AB829B263DC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page23image3672937952">
            <a:extLst>
              <a:ext uri="{FF2B5EF4-FFF2-40B4-BE49-F238E27FC236}">
                <a16:creationId xmlns:a16="http://schemas.microsoft.com/office/drawing/2014/main" id="{D01875C8-6D9D-AA48-BB47-64F73A6FD8E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page23image3672938224">
            <a:extLst>
              <a:ext uri="{FF2B5EF4-FFF2-40B4-BE49-F238E27FC236}">
                <a16:creationId xmlns:a16="http://schemas.microsoft.com/office/drawing/2014/main" id="{D8498013-9CB8-614F-87DA-B2ED95D1B3E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1FBFA7B7-5706-7844-B28B-B913312B36F1}"/>
              </a:ext>
            </a:extLst>
          </p:cNvPr>
          <p:cNvSpPr txBox="1"/>
          <p:nvPr/>
        </p:nvSpPr>
        <p:spPr>
          <a:xfrm>
            <a:off x="6400800" y="762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8" name="Picture 7">
            <a:extLst>
              <a:ext uri="{FF2B5EF4-FFF2-40B4-BE49-F238E27FC236}">
                <a16:creationId xmlns:a16="http://schemas.microsoft.com/office/drawing/2014/main" id="{AB55A086-D560-044B-8F8E-35604C230C8D}"/>
              </a:ext>
            </a:extLst>
          </p:cNvPr>
          <p:cNvPicPr>
            <a:picLocks noChangeAspect="1"/>
          </p:cNvPicPr>
          <p:nvPr/>
        </p:nvPicPr>
        <p:blipFill>
          <a:blip r:embed="rId32"/>
          <a:stretch>
            <a:fillRect/>
          </a:stretch>
        </p:blipFill>
        <p:spPr>
          <a:xfrm>
            <a:off x="538701" y="901139"/>
            <a:ext cx="2966709" cy="578870"/>
          </a:xfrm>
          <a:prstGeom prst="rect">
            <a:avLst/>
          </a:prstGeom>
        </p:spPr>
      </p:pic>
      <p:graphicFrame>
        <p:nvGraphicFramePr>
          <p:cNvPr id="3" name="Object 2">
            <a:extLst>
              <a:ext uri="{FF2B5EF4-FFF2-40B4-BE49-F238E27FC236}">
                <a16:creationId xmlns:a16="http://schemas.microsoft.com/office/drawing/2014/main" id="{C7DD7267-ED2C-AFD9-A7D2-DF57F3425380}"/>
              </a:ext>
            </a:extLst>
          </p:cNvPr>
          <p:cNvGraphicFramePr>
            <a:graphicFrameLocks noChangeAspect="1"/>
          </p:cNvGraphicFramePr>
          <p:nvPr>
            <p:extLst>
              <p:ext uri="{D42A27DB-BD31-4B8C-83A1-F6EECF244321}">
                <p14:modId xmlns:p14="http://schemas.microsoft.com/office/powerpoint/2010/main" val="1143114768"/>
              </p:ext>
            </p:extLst>
          </p:nvPr>
        </p:nvGraphicFramePr>
        <p:xfrm>
          <a:off x="4025900" y="4013200"/>
          <a:ext cx="4991100" cy="2171700"/>
        </p:xfrm>
        <a:graphic>
          <a:graphicData uri="http://schemas.openxmlformats.org/presentationml/2006/ole">
            <mc:AlternateContent xmlns:mc="http://schemas.openxmlformats.org/markup-compatibility/2006">
              <mc:Choice xmlns:v="urn:schemas-microsoft-com:vml" Requires="v">
                <p:oleObj name="Macro-Enabled Worksheet" r:id="rId33" imgW="4990998" imgH="2171566" progId="Excel.SheetMacroEnabled.12">
                  <p:link updateAutomatic="1"/>
                </p:oleObj>
              </mc:Choice>
              <mc:Fallback>
                <p:oleObj name="Macro-Enabled Worksheet" r:id="rId33" imgW="4990998" imgH="2171566" progId="Excel.SheetMacroEnabled.12">
                  <p:link updateAutomatic="1"/>
                  <p:pic>
                    <p:nvPicPr>
                      <p:cNvPr id="3" name="Object 2">
                        <a:extLst>
                          <a:ext uri="{FF2B5EF4-FFF2-40B4-BE49-F238E27FC236}">
                            <a16:creationId xmlns:a16="http://schemas.microsoft.com/office/drawing/2014/main" id="{C7DD7267-ED2C-AFD9-A7D2-DF57F3425380}"/>
                          </a:ext>
                        </a:extLst>
                      </p:cNvPr>
                      <p:cNvPicPr/>
                      <p:nvPr/>
                    </p:nvPicPr>
                    <p:blipFill>
                      <a:blip r:embed="rId34"/>
                      <a:stretch>
                        <a:fillRect/>
                      </a:stretch>
                    </p:blipFill>
                    <p:spPr>
                      <a:xfrm>
                        <a:off x="4025900" y="4013200"/>
                        <a:ext cx="4991100" cy="2171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F005AB-D37B-D856-59EB-5E29BC1B810D}"/>
              </a:ext>
            </a:extLst>
          </p:cNvPr>
          <p:cNvGraphicFramePr>
            <a:graphicFrameLocks noChangeAspect="1"/>
          </p:cNvGraphicFramePr>
          <p:nvPr>
            <p:extLst>
              <p:ext uri="{D42A27DB-BD31-4B8C-83A1-F6EECF244321}">
                <p14:modId xmlns:p14="http://schemas.microsoft.com/office/powerpoint/2010/main" val="3380132881"/>
              </p:ext>
            </p:extLst>
          </p:nvPr>
        </p:nvGraphicFramePr>
        <p:xfrm>
          <a:off x="138113" y="1665288"/>
          <a:ext cx="3848100" cy="4543425"/>
        </p:xfrm>
        <a:graphic>
          <a:graphicData uri="http://schemas.openxmlformats.org/presentationml/2006/ole">
            <mc:AlternateContent xmlns:mc="http://schemas.openxmlformats.org/markup-compatibility/2006">
              <mc:Choice xmlns:v="urn:schemas-microsoft-com:vml" Requires="v">
                <p:oleObj name="Macro-Enabled Worksheet" r:id="rId35" imgW="3847795" imgH="4543223" progId="Excel.SheetMacroEnabled.12">
                  <p:link updateAutomatic="1"/>
                </p:oleObj>
              </mc:Choice>
              <mc:Fallback>
                <p:oleObj name="Macro-Enabled Worksheet" r:id="rId35" imgW="3847795" imgH="4543223" progId="Excel.SheetMacroEnabled.12">
                  <p:link updateAutomatic="1"/>
                  <p:pic>
                    <p:nvPicPr>
                      <p:cNvPr id="6" name="Object 5">
                        <a:extLst>
                          <a:ext uri="{FF2B5EF4-FFF2-40B4-BE49-F238E27FC236}">
                            <a16:creationId xmlns:a16="http://schemas.microsoft.com/office/drawing/2014/main" id="{43F005AB-D37B-D856-59EB-5E29BC1B810D}"/>
                          </a:ext>
                        </a:extLst>
                      </p:cNvPr>
                      <p:cNvPicPr/>
                      <p:nvPr/>
                    </p:nvPicPr>
                    <p:blipFill>
                      <a:blip r:embed="rId36"/>
                      <a:stretch>
                        <a:fillRect/>
                      </a:stretch>
                    </p:blipFill>
                    <p:spPr>
                      <a:xfrm>
                        <a:off x="138113" y="1665288"/>
                        <a:ext cx="3848100" cy="4543425"/>
                      </a:xfrm>
                      <a:prstGeom prst="rect">
                        <a:avLst/>
                      </a:prstGeom>
                    </p:spPr>
                  </p:pic>
                </p:oleObj>
              </mc:Fallback>
            </mc:AlternateContent>
          </a:graphicData>
        </a:graphic>
      </p:graphicFrame>
    </p:spTree>
    <p:extLst>
      <p:ext uri="{BB962C8B-B14F-4D97-AF65-F5344CB8AC3E}">
        <p14:creationId xmlns:p14="http://schemas.microsoft.com/office/powerpoint/2010/main" val="1054639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66</a:t>
            </a:fld>
            <a:endParaRPr lang="en-US"/>
          </a:p>
        </p:txBody>
      </p:sp>
      <p:sp>
        <p:nvSpPr>
          <p:cNvPr id="13" name="Title 1">
            <a:extLst>
              <a:ext uri="{FF2B5EF4-FFF2-40B4-BE49-F238E27FC236}">
                <a16:creationId xmlns:a16="http://schemas.microsoft.com/office/drawing/2014/main" id="{BFBE88F5-63DC-FC48-A676-D62E844B42F2}"/>
              </a:ext>
            </a:extLst>
          </p:cNvPr>
          <p:cNvSpPr txBox="1">
            <a:spLocks/>
          </p:cNvSpPr>
          <p:nvPr/>
        </p:nvSpPr>
        <p:spPr>
          <a:xfrm>
            <a:off x="3505410" y="328612"/>
            <a:ext cx="609579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20" name="TextBox 19">
            <a:extLst>
              <a:ext uri="{FF2B5EF4-FFF2-40B4-BE49-F238E27FC236}">
                <a16:creationId xmlns:a16="http://schemas.microsoft.com/office/drawing/2014/main" id="{1BCA573B-0F50-534C-BD8A-0BB230E42F4D}"/>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Picture 9">
            <a:extLst>
              <a:ext uri="{FF2B5EF4-FFF2-40B4-BE49-F238E27FC236}">
                <a16:creationId xmlns:a16="http://schemas.microsoft.com/office/drawing/2014/main" id="{12F33775-DA73-5846-B55F-C8F5E2D7A7D5}"/>
              </a:ext>
            </a:extLst>
          </p:cNvPr>
          <p:cNvPicPr>
            <a:picLocks noChangeAspect="1"/>
          </p:cNvPicPr>
          <p:nvPr/>
        </p:nvPicPr>
        <p:blipFill>
          <a:blip r:embed="rId3"/>
          <a:stretch>
            <a:fillRect/>
          </a:stretch>
        </p:blipFill>
        <p:spPr>
          <a:xfrm>
            <a:off x="538701" y="901139"/>
            <a:ext cx="2966709" cy="578870"/>
          </a:xfrm>
          <a:prstGeom prst="rect">
            <a:avLst/>
          </a:prstGeom>
        </p:spPr>
      </p:pic>
      <p:graphicFrame>
        <p:nvGraphicFramePr>
          <p:cNvPr id="4" name="Object 3">
            <a:extLst>
              <a:ext uri="{FF2B5EF4-FFF2-40B4-BE49-F238E27FC236}">
                <a16:creationId xmlns:a16="http://schemas.microsoft.com/office/drawing/2014/main" id="{B2E5D817-960C-B407-C7F0-079FE09899A8}"/>
              </a:ext>
            </a:extLst>
          </p:cNvPr>
          <p:cNvGraphicFramePr>
            <a:graphicFrameLocks noChangeAspect="1"/>
          </p:cNvGraphicFramePr>
          <p:nvPr>
            <p:extLst>
              <p:ext uri="{D42A27DB-BD31-4B8C-83A1-F6EECF244321}">
                <p14:modId xmlns:p14="http://schemas.microsoft.com/office/powerpoint/2010/main" val="114572253"/>
              </p:ext>
            </p:extLst>
          </p:nvPr>
        </p:nvGraphicFramePr>
        <p:xfrm>
          <a:off x="3962400" y="4032250"/>
          <a:ext cx="4991100" cy="2171700"/>
        </p:xfrm>
        <a:graphic>
          <a:graphicData uri="http://schemas.openxmlformats.org/presentationml/2006/ole">
            <mc:AlternateContent xmlns:mc="http://schemas.openxmlformats.org/markup-compatibility/2006">
              <mc:Choice xmlns:v="urn:schemas-microsoft-com:vml" Requires="v">
                <p:oleObj name="Macro-Enabled Worksheet" r:id="rId4" imgW="4990998" imgH="2171566" progId="Excel.SheetMacroEnabled.12">
                  <p:link updateAutomatic="1"/>
                </p:oleObj>
              </mc:Choice>
              <mc:Fallback>
                <p:oleObj name="Macro-Enabled Worksheet" r:id="rId4" imgW="4990998" imgH="2171566" progId="Excel.SheetMacroEnabled.12">
                  <p:link updateAutomatic="1"/>
                  <p:pic>
                    <p:nvPicPr>
                      <p:cNvPr id="4" name="Object 3">
                        <a:extLst>
                          <a:ext uri="{FF2B5EF4-FFF2-40B4-BE49-F238E27FC236}">
                            <a16:creationId xmlns:a16="http://schemas.microsoft.com/office/drawing/2014/main" id="{B2E5D817-960C-B407-C7F0-079FE09899A8}"/>
                          </a:ext>
                        </a:extLst>
                      </p:cNvPr>
                      <p:cNvPicPr/>
                      <p:nvPr/>
                    </p:nvPicPr>
                    <p:blipFill>
                      <a:blip r:embed="rId5"/>
                      <a:stretch>
                        <a:fillRect/>
                      </a:stretch>
                    </p:blipFill>
                    <p:spPr>
                      <a:xfrm>
                        <a:off x="3962400" y="4032250"/>
                        <a:ext cx="4991100" cy="2171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917D8EB-0C15-C518-7681-ECBF64D8E4AB}"/>
              </a:ext>
            </a:extLst>
          </p:cNvPr>
          <p:cNvGraphicFramePr>
            <a:graphicFrameLocks noChangeAspect="1"/>
          </p:cNvGraphicFramePr>
          <p:nvPr>
            <p:extLst>
              <p:ext uri="{D42A27DB-BD31-4B8C-83A1-F6EECF244321}">
                <p14:modId xmlns:p14="http://schemas.microsoft.com/office/powerpoint/2010/main" val="3327373344"/>
              </p:ext>
            </p:extLst>
          </p:nvPr>
        </p:nvGraphicFramePr>
        <p:xfrm>
          <a:off x="125413" y="1931988"/>
          <a:ext cx="3795712" cy="4271962"/>
        </p:xfrm>
        <a:graphic>
          <a:graphicData uri="http://schemas.openxmlformats.org/presentationml/2006/ole">
            <mc:AlternateContent xmlns:mc="http://schemas.openxmlformats.org/markup-compatibility/2006">
              <mc:Choice xmlns:v="urn:schemas-microsoft-com:vml" Requires="v">
                <p:oleObj name="Macro-Enabled Worksheet" r:id="rId6" imgW="3795370" imgH="4271727" progId="Excel.SheetMacroEnabled.12">
                  <p:link updateAutomatic="1"/>
                </p:oleObj>
              </mc:Choice>
              <mc:Fallback>
                <p:oleObj name="Macro-Enabled Worksheet" r:id="rId6" imgW="3795370" imgH="4271727" progId="Excel.SheetMacroEnabled.12">
                  <p:link updateAutomatic="1"/>
                  <p:pic>
                    <p:nvPicPr>
                      <p:cNvPr id="6" name="Object 5">
                        <a:extLst>
                          <a:ext uri="{FF2B5EF4-FFF2-40B4-BE49-F238E27FC236}">
                            <a16:creationId xmlns:a16="http://schemas.microsoft.com/office/drawing/2014/main" id="{5917D8EB-0C15-C518-7681-ECBF64D8E4AB}"/>
                          </a:ext>
                        </a:extLst>
                      </p:cNvPr>
                      <p:cNvPicPr/>
                      <p:nvPr/>
                    </p:nvPicPr>
                    <p:blipFill>
                      <a:blip r:embed="rId7"/>
                      <a:stretch>
                        <a:fillRect/>
                      </a:stretch>
                    </p:blipFill>
                    <p:spPr>
                      <a:xfrm>
                        <a:off x="125413" y="1931988"/>
                        <a:ext cx="3795712" cy="4271962"/>
                      </a:xfrm>
                      <a:prstGeom prst="rect">
                        <a:avLst/>
                      </a:prstGeom>
                    </p:spPr>
                  </p:pic>
                </p:oleObj>
              </mc:Fallback>
            </mc:AlternateContent>
          </a:graphicData>
        </a:graphic>
      </p:graphicFrame>
    </p:spTree>
    <p:extLst>
      <p:ext uri="{BB962C8B-B14F-4D97-AF65-F5344CB8AC3E}">
        <p14:creationId xmlns:p14="http://schemas.microsoft.com/office/powerpoint/2010/main" val="88146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7" name="Rectangle 2"/>
          <p:cNvSpPr>
            <a:spLocks noGrp="1" noChangeArrowheads="1"/>
          </p:cNvSpPr>
          <p:nvPr>
            <p:ph type="title"/>
          </p:nvPr>
        </p:nvSpPr>
        <p:spPr>
          <a:xfrm>
            <a:off x="3836708" y="0"/>
            <a:ext cx="3783291" cy="1600200"/>
          </a:xfrm>
        </p:spPr>
        <p:txBody>
          <a:bodyPr/>
          <a:lstStyle/>
          <a:p>
            <a:pPr eaLnBrk="1" hangingPunct="1"/>
            <a:r>
              <a:rPr lang="en-US" dirty="0"/>
              <a:t>Press Releases 	</a:t>
            </a:r>
          </a:p>
        </p:txBody>
      </p:sp>
      <p:sp>
        <p:nvSpPr>
          <p:cNvPr id="897028" name="Rectangle 3"/>
          <p:cNvSpPr>
            <a:spLocks noGrp="1" noChangeArrowheads="1"/>
          </p:cNvSpPr>
          <p:nvPr>
            <p:ph idx="1"/>
          </p:nvPr>
        </p:nvSpPr>
        <p:spPr>
          <a:xfrm>
            <a:off x="769620" y="1828800"/>
            <a:ext cx="7604760" cy="4174066"/>
          </a:xfrm>
        </p:spPr>
        <p:txBody>
          <a:bodyPr>
            <a:noAutofit/>
          </a:bodyPr>
          <a:lstStyle/>
          <a:p>
            <a:pPr algn="l"/>
            <a:endParaRPr lang="en-CA" sz="1200" b="0" i="0" u="none" strike="noStrike" dirty="0">
              <a:solidFill>
                <a:srgbClr val="565656"/>
              </a:solidFill>
              <a:effectLst/>
              <a:latin typeface="Gilroy-Regular"/>
            </a:endParaRPr>
          </a:p>
          <a:p>
            <a:pPr algn="l"/>
            <a:r>
              <a:rPr lang="en-CA" sz="1200" b="0" dirty="0">
                <a:solidFill>
                  <a:srgbClr val="565656"/>
                </a:solidFill>
                <a:latin typeface="Gilroy-Regular"/>
              </a:rPr>
              <a:t>September 26, 2024:</a:t>
            </a:r>
            <a:r>
              <a:rPr lang="en-US" sz="1200" b="0" i="0" dirty="0">
                <a:solidFill>
                  <a:srgbClr val="565656"/>
                </a:solidFill>
                <a:effectLst/>
                <a:latin typeface="Gilroy-Regular"/>
              </a:rPr>
              <a:t>National Bank of Canada (“National Bank”) (TSX: NA) and Canadian Western Bank (“CWB”) (TSX: CWB) today announced that National Bank received the Competition Bureau’s clearance for National Bank’s previously announced proposed acquisition of CWB. The proposed transaction also requires approval by the Office of the Superintendent of Financial Institutions and the Minister of Finance.</a:t>
            </a:r>
            <a:r>
              <a:rPr lang="en-CA" sz="1200" b="0" dirty="0">
                <a:solidFill>
                  <a:srgbClr val="565656"/>
                </a:solidFill>
                <a:latin typeface="Gilroy-Regular"/>
              </a:rPr>
              <a:t> </a:t>
            </a:r>
          </a:p>
          <a:p>
            <a:pPr algn="l"/>
            <a:r>
              <a:rPr lang="en-CA" sz="1200" b="0" i="0" u="none" strike="noStrike" dirty="0">
                <a:solidFill>
                  <a:srgbClr val="565656"/>
                </a:solidFill>
                <a:effectLst/>
                <a:latin typeface="Gilroy-Regular"/>
              </a:rPr>
              <a:t>June 11, 2024:  National Bank of Canada (“National Bank”) (TSX: NA) and Canadian Western Bank (“CWB”) (TSX: CWB) today announced they have entered into a definitive agreement (the “Agreement”) for National Bank to acquire CWB, a diversified financial services institution based in Edmonton, Alberta. The transaction brings together two complementary banks with growing businesses, enabling the united bank to enhance services to customers by offering a comprehensive product and service platform at national scale, with a regionally focused service model.</a:t>
            </a:r>
          </a:p>
          <a:p>
            <a:pPr algn="l"/>
            <a:r>
              <a:rPr lang="en-CA" sz="1200" b="0" i="0" u="none" strike="noStrike" dirty="0">
                <a:solidFill>
                  <a:srgbClr val="565656"/>
                </a:solidFill>
                <a:effectLst/>
                <a:latin typeface="Gilroy-Regular"/>
              </a:rPr>
              <a:t>National Bank will acquire all of the issued and outstanding common shares of CWB (the “CWB Shares”) by way of a share exchange (the “Transaction”), valuing CWB at approximately $5.0 billion (the “CWB Equity Value”).</a:t>
            </a:r>
          </a:p>
          <a:p>
            <a:pPr fontAlgn="base"/>
            <a:r>
              <a:rPr lang="en-US" sz="1200" i="0" dirty="0">
                <a:solidFill>
                  <a:srgbClr val="565656"/>
                </a:solidFill>
                <a:effectLst/>
                <a:latin typeface="Arial" panose="020B0604020202020204" pitchFamily="34" charset="0"/>
                <a:cs typeface="Arial" panose="020B0604020202020204" pitchFamily="34" charset="0"/>
              </a:rPr>
              <a:t>April 17, 2023</a:t>
            </a:r>
            <a:r>
              <a:rPr lang="en-US" sz="1200" b="0" i="0" dirty="0">
                <a:solidFill>
                  <a:srgbClr val="565656"/>
                </a:solidFill>
                <a:effectLst/>
                <a:latin typeface="Arial" panose="020B0604020202020204" pitchFamily="34" charset="0"/>
                <a:cs typeface="Arial" panose="020B0604020202020204" pitchFamily="34" charset="0"/>
              </a:rPr>
              <a:t>: The Tax-Free First Home Savings Account (FHSA) is now being offered at National Bank.</a:t>
            </a:r>
            <a:endParaRPr lang="en-CA" sz="1200" b="0" dirty="0">
              <a:latin typeface="Arial" panose="020B0604020202020204" pitchFamily="34" charset="0"/>
              <a:cs typeface="Arial" panose="020B0604020202020204" pitchFamily="34" charset="0"/>
            </a:endParaRPr>
          </a:p>
          <a:p>
            <a:pPr marL="0" indent="0" fontAlgn="base">
              <a:lnSpc>
                <a:spcPct val="120000"/>
              </a:lnSpc>
              <a:buNone/>
            </a:pPr>
            <a:endParaRPr lang="en-US" sz="1200" b="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897026" name="Slide Number Placeholder 4"/>
          <p:cNvSpPr>
            <a:spLocks noGrp="1"/>
          </p:cNvSpPr>
          <p:nvPr>
            <p:ph type="sldNum" sz="quarter" idx="12"/>
          </p:nvPr>
        </p:nvSpPr>
        <p:spPr>
          <a:noFill/>
          <a:ln>
            <a:miter lim="800000"/>
            <a:headEnd/>
            <a:tailEnd/>
          </a:ln>
        </p:spPr>
        <p:txBody>
          <a:bodyPr/>
          <a:lstStyle/>
          <a:p>
            <a:fld id="{BAB742EB-3B52-4C08-B011-76D3A3650E21}" type="slidenum">
              <a:rPr lang="en-US" smtClean="0"/>
              <a:pPr/>
              <a:t>67</a:t>
            </a:fld>
            <a:endParaRPr lang="en-US"/>
          </a:p>
        </p:txBody>
      </p:sp>
      <p:sp>
        <p:nvSpPr>
          <p:cNvPr id="10" name="TextBox 9">
            <a:hlinkClick r:id="rId3"/>
          </p:cNvPr>
          <p:cNvSpPr txBox="1"/>
          <p:nvPr/>
        </p:nvSpPr>
        <p:spPr>
          <a:xfrm>
            <a:off x="7772400" y="6443674"/>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22844B73-730B-BC4E-A5BE-265C7A212A89}"/>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1" name="Rectangle 10">
            <a:extLst>
              <a:ext uri="{FF2B5EF4-FFF2-40B4-BE49-F238E27FC236}">
                <a16:creationId xmlns:a16="http://schemas.microsoft.com/office/drawing/2014/main" id="{A4D2DD9F-FA84-5F45-AA03-5A5BB63AB791}"/>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591F2F-2C50-E64B-A96F-58ED120EB680}"/>
              </a:ext>
            </a:extLst>
          </p:cNvPr>
          <p:cNvPicPr>
            <a:picLocks noChangeAspect="1"/>
          </p:cNvPicPr>
          <p:nvPr/>
        </p:nvPicPr>
        <p:blipFill>
          <a:blip r:embed="rId5"/>
          <a:stretch>
            <a:fillRect/>
          </a:stretch>
        </p:blipFill>
        <p:spPr>
          <a:xfrm>
            <a:off x="538701" y="901139"/>
            <a:ext cx="2966709" cy="57887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68</a:t>
            </a:fld>
            <a:endParaRPr lang="en-US"/>
          </a:p>
        </p:txBody>
      </p:sp>
      <p:sp>
        <p:nvSpPr>
          <p:cNvPr id="11" name="TextBox 10">
            <a:extLst>
              <a:ext uri="{FF2B5EF4-FFF2-40B4-BE49-F238E27FC236}">
                <a16:creationId xmlns:a16="http://schemas.microsoft.com/office/drawing/2014/main" id="{F539FC47-EBD4-8345-BDCC-C7A1D7789AB8}"/>
              </a:ext>
            </a:extLst>
          </p:cNvPr>
          <p:cNvSpPr txBox="1"/>
          <p:nvPr/>
        </p:nvSpPr>
        <p:spPr>
          <a:xfrm>
            <a:off x="6400800" y="762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7" name="Picture 6" descr="A yellow sign with blue text&#10;&#10;Description automatically generated with low confidence">
            <a:extLst>
              <a:ext uri="{FF2B5EF4-FFF2-40B4-BE49-F238E27FC236}">
                <a16:creationId xmlns:a16="http://schemas.microsoft.com/office/drawing/2014/main" id="{CBD99716-322C-3E44-BA72-E2DEE293D54B}"/>
              </a:ext>
            </a:extLst>
          </p:cNvPr>
          <p:cNvPicPr>
            <a:picLocks noChangeAspect="1"/>
          </p:cNvPicPr>
          <p:nvPr/>
        </p:nvPicPr>
        <p:blipFill>
          <a:blip r:embed="rId3"/>
          <a:stretch>
            <a:fillRect/>
          </a:stretch>
        </p:blipFill>
        <p:spPr>
          <a:xfrm>
            <a:off x="427591" y="513863"/>
            <a:ext cx="2932945" cy="1027101"/>
          </a:xfrm>
          <a:prstGeom prst="rect">
            <a:avLst/>
          </a:prstGeom>
        </p:spPr>
      </p:pic>
      <p:graphicFrame>
        <p:nvGraphicFramePr>
          <p:cNvPr id="2" name="Object 1">
            <a:extLst>
              <a:ext uri="{FF2B5EF4-FFF2-40B4-BE49-F238E27FC236}">
                <a16:creationId xmlns:a16="http://schemas.microsoft.com/office/drawing/2014/main" id="{A39AA560-F780-DD1B-24C8-2D71AD2BF549}"/>
              </a:ext>
            </a:extLst>
          </p:cNvPr>
          <p:cNvGraphicFramePr>
            <a:graphicFrameLocks noChangeAspect="1"/>
          </p:cNvGraphicFramePr>
          <p:nvPr>
            <p:extLst>
              <p:ext uri="{D42A27DB-BD31-4B8C-83A1-F6EECF244321}">
                <p14:modId xmlns:p14="http://schemas.microsoft.com/office/powerpoint/2010/main" val="1310513923"/>
              </p:ext>
            </p:extLst>
          </p:nvPr>
        </p:nvGraphicFramePr>
        <p:xfrm>
          <a:off x="201613" y="1651000"/>
          <a:ext cx="3786187" cy="4595813"/>
        </p:xfrm>
        <a:graphic>
          <a:graphicData uri="http://schemas.openxmlformats.org/presentationml/2006/ole">
            <mc:AlternateContent xmlns:mc="http://schemas.openxmlformats.org/markup-compatibility/2006">
              <mc:Choice xmlns:v="urn:schemas-microsoft-com:vml" Requires="v">
                <p:oleObj name="Macro-Enabled Worksheet" r:id="rId4" imgW="3786022" imgH="4595667" progId="Excel.SheetMacroEnabled.12">
                  <p:link updateAutomatic="1"/>
                </p:oleObj>
              </mc:Choice>
              <mc:Fallback>
                <p:oleObj name="Macro-Enabled Worksheet" r:id="rId4" imgW="3786022" imgH="4595667" progId="Excel.SheetMacroEnabled.12">
                  <p:link updateAutomatic="1"/>
                  <p:pic>
                    <p:nvPicPr>
                      <p:cNvPr id="2" name="Object 1">
                        <a:extLst>
                          <a:ext uri="{FF2B5EF4-FFF2-40B4-BE49-F238E27FC236}">
                            <a16:creationId xmlns:a16="http://schemas.microsoft.com/office/drawing/2014/main" id="{A39AA560-F780-DD1B-24C8-2D71AD2BF549}"/>
                          </a:ext>
                        </a:extLst>
                      </p:cNvPr>
                      <p:cNvPicPr/>
                      <p:nvPr/>
                    </p:nvPicPr>
                    <p:blipFill>
                      <a:blip r:embed="rId5"/>
                      <a:stretch>
                        <a:fillRect/>
                      </a:stretch>
                    </p:blipFill>
                    <p:spPr>
                      <a:xfrm>
                        <a:off x="201613" y="1651000"/>
                        <a:ext cx="3786187" cy="45958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F8C289B-7DF0-4D50-D227-5DE51ADB7272}"/>
              </a:ext>
            </a:extLst>
          </p:cNvPr>
          <p:cNvGraphicFramePr>
            <a:graphicFrameLocks noChangeAspect="1"/>
          </p:cNvGraphicFramePr>
          <p:nvPr>
            <p:extLst>
              <p:ext uri="{D42A27DB-BD31-4B8C-83A1-F6EECF244321}">
                <p14:modId xmlns:p14="http://schemas.microsoft.com/office/powerpoint/2010/main" val="3990454715"/>
              </p:ext>
            </p:extLst>
          </p:nvPr>
        </p:nvGraphicFramePr>
        <p:xfrm>
          <a:off x="4014788" y="4062413"/>
          <a:ext cx="4991100" cy="2162175"/>
        </p:xfrm>
        <a:graphic>
          <a:graphicData uri="http://schemas.openxmlformats.org/presentationml/2006/ole">
            <mc:AlternateContent xmlns:mc="http://schemas.openxmlformats.org/markup-compatibility/2006">
              <mc:Choice xmlns:v="urn:schemas-microsoft-com:vml" Requires="v">
                <p:oleObj name="Macro-Enabled Worksheet" r:id="rId6" imgW="4990998" imgH="2162287" progId="Excel.SheetMacroEnabled.12">
                  <p:link updateAutomatic="1"/>
                </p:oleObj>
              </mc:Choice>
              <mc:Fallback>
                <p:oleObj name="Macro-Enabled Worksheet" r:id="rId6" imgW="4990998" imgH="2162287" progId="Excel.SheetMacroEnabled.12">
                  <p:link updateAutomatic="1"/>
                  <p:pic>
                    <p:nvPicPr>
                      <p:cNvPr id="3" name="Object 2">
                        <a:extLst>
                          <a:ext uri="{FF2B5EF4-FFF2-40B4-BE49-F238E27FC236}">
                            <a16:creationId xmlns:a16="http://schemas.microsoft.com/office/drawing/2014/main" id="{DF8C289B-7DF0-4D50-D227-5DE51ADB7272}"/>
                          </a:ext>
                        </a:extLst>
                      </p:cNvPr>
                      <p:cNvPicPr/>
                      <p:nvPr/>
                    </p:nvPicPr>
                    <p:blipFill>
                      <a:blip r:embed="rId7"/>
                      <a:stretch>
                        <a:fillRect/>
                      </a:stretch>
                    </p:blipFill>
                    <p:spPr>
                      <a:xfrm>
                        <a:off x="4014788" y="4062413"/>
                        <a:ext cx="4991100" cy="2162175"/>
                      </a:xfrm>
                      <a:prstGeom prst="rect">
                        <a:avLst/>
                      </a:prstGeom>
                    </p:spPr>
                  </p:pic>
                </p:oleObj>
              </mc:Fallback>
            </mc:AlternateContent>
          </a:graphicData>
        </a:graphic>
      </p:graphicFrame>
    </p:spTree>
    <p:extLst>
      <p:ext uri="{BB962C8B-B14F-4D97-AF65-F5344CB8AC3E}">
        <p14:creationId xmlns:p14="http://schemas.microsoft.com/office/powerpoint/2010/main" val="4023654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69</a:t>
            </a:fld>
            <a:endParaRPr lang="en-US"/>
          </a:p>
        </p:txBody>
      </p:sp>
      <p:sp>
        <p:nvSpPr>
          <p:cNvPr id="11" name="Title 1">
            <a:extLst>
              <a:ext uri="{FF2B5EF4-FFF2-40B4-BE49-F238E27FC236}">
                <a16:creationId xmlns:a16="http://schemas.microsoft.com/office/drawing/2014/main" id="{E5226EA5-87AD-9645-B2D7-3F2F267B551E}"/>
              </a:ext>
            </a:extLst>
          </p:cNvPr>
          <p:cNvSpPr txBox="1">
            <a:spLocks/>
          </p:cNvSpPr>
          <p:nvPr/>
        </p:nvSpPr>
        <p:spPr>
          <a:xfrm>
            <a:off x="3677566" y="328612"/>
            <a:ext cx="5923634"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3" name="TextBox 12">
            <a:extLst>
              <a:ext uri="{FF2B5EF4-FFF2-40B4-BE49-F238E27FC236}">
                <a16:creationId xmlns:a16="http://schemas.microsoft.com/office/drawing/2014/main" id="{083E4920-ADF7-BB4D-8BCB-10BFB9F76F51}"/>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8" name="Picture 7" descr="A yellow sign with blue text&#10;&#10;Description automatically generated with low confidence">
            <a:extLst>
              <a:ext uri="{FF2B5EF4-FFF2-40B4-BE49-F238E27FC236}">
                <a16:creationId xmlns:a16="http://schemas.microsoft.com/office/drawing/2014/main" id="{A06F56BE-4D93-4F00-B5B9-E6F8E16462D5}"/>
              </a:ext>
            </a:extLst>
          </p:cNvPr>
          <p:cNvPicPr>
            <a:picLocks noChangeAspect="1"/>
          </p:cNvPicPr>
          <p:nvPr/>
        </p:nvPicPr>
        <p:blipFill>
          <a:blip r:embed="rId3"/>
          <a:stretch>
            <a:fillRect/>
          </a:stretch>
        </p:blipFill>
        <p:spPr>
          <a:xfrm>
            <a:off x="427591" y="513863"/>
            <a:ext cx="2932945" cy="1027101"/>
          </a:xfrm>
          <a:prstGeom prst="rect">
            <a:avLst/>
          </a:prstGeom>
        </p:spPr>
      </p:pic>
      <p:graphicFrame>
        <p:nvGraphicFramePr>
          <p:cNvPr id="6" name="Object 5">
            <a:extLst>
              <a:ext uri="{FF2B5EF4-FFF2-40B4-BE49-F238E27FC236}">
                <a16:creationId xmlns:a16="http://schemas.microsoft.com/office/drawing/2014/main" id="{069F2AF3-B4F0-FE56-58C7-FD55CC8DF2D4}"/>
              </a:ext>
            </a:extLst>
          </p:cNvPr>
          <p:cNvGraphicFramePr>
            <a:graphicFrameLocks noChangeAspect="1"/>
          </p:cNvGraphicFramePr>
          <p:nvPr>
            <p:extLst>
              <p:ext uri="{D42A27DB-BD31-4B8C-83A1-F6EECF244321}">
                <p14:modId xmlns:p14="http://schemas.microsoft.com/office/powerpoint/2010/main" val="2514993712"/>
              </p:ext>
            </p:extLst>
          </p:nvPr>
        </p:nvGraphicFramePr>
        <p:xfrm>
          <a:off x="149225" y="1860550"/>
          <a:ext cx="3838575" cy="4343400"/>
        </p:xfrm>
        <a:graphic>
          <a:graphicData uri="http://schemas.openxmlformats.org/presentationml/2006/ole">
            <mc:AlternateContent xmlns:mc="http://schemas.openxmlformats.org/markup-compatibility/2006">
              <mc:Choice xmlns:v="urn:schemas-microsoft-com:vml" Requires="v">
                <p:oleObj name="Macro-Enabled Worksheet" r:id="rId4" imgW="3838448" imgH="4343131" progId="Excel.SheetMacroEnabled.12">
                  <p:link updateAutomatic="1"/>
                </p:oleObj>
              </mc:Choice>
              <mc:Fallback>
                <p:oleObj name="Macro-Enabled Worksheet" r:id="rId4" imgW="3838448" imgH="4343131" progId="Excel.SheetMacroEnabled.12">
                  <p:link updateAutomatic="1"/>
                  <p:pic>
                    <p:nvPicPr>
                      <p:cNvPr id="6" name="Object 5">
                        <a:extLst>
                          <a:ext uri="{FF2B5EF4-FFF2-40B4-BE49-F238E27FC236}">
                            <a16:creationId xmlns:a16="http://schemas.microsoft.com/office/drawing/2014/main" id="{069F2AF3-B4F0-FE56-58C7-FD55CC8DF2D4}"/>
                          </a:ext>
                        </a:extLst>
                      </p:cNvPr>
                      <p:cNvPicPr/>
                      <p:nvPr/>
                    </p:nvPicPr>
                    <p:blipFill>
                      <a:blip r:embed="rId5"/>
                      <a:stretch>
                        <a:fillRect/>
                      </a:stretch>
                    </p:blipFill>
                    <p:spPr>
                      <a:xfrm>
                        <a:off x="149225" y="1860550"/>
                        <a:ext cx="3838575" cy="4343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CA04A8-B298-99CA-5DE5-04B800104F03}"/>
              </a:ext>
            </a:extLst>
          </p:cNvPr>
          <p:cNvGraphicFramePr>
            <a:graphicFrameLocks noChangeAspect="1"/>
          </p:cNvGraphicFramePr>
          <p:nvPr>
            <p:extLst>
              <p:ext uri="{D42A27DB-BD31-4B8C-83A1-F6EECF244321}">
                <p14:modId xmlns:p14="http://schemas.microsoft.com/office/powerpoint/2010/main" val="1799161335"/>
              </p:ext>
            </p:extLst>
          </p:nvPr>
        </p:nvGraphicFramePr>
        <p:xfrm>
          <a:off x="4014788" y="4041775"/>
          <a:ext cx="4991100" cy="2162175"/>
        </p:xfrm>
        <a:graphic>
          <a:graphicData uri="http://schemas.openxmlformats.org/presentationml/2006/ole">
            <mc:AlternateContent xmlns:mc="http://schemas.openxmlformats.org/markup-compatibility/2006">
              <mc:Choice xmlns:v="urn:schemas-microsoft-com:vml" Requires="v">
                <p:oleObj name="Macro-Enabled Worksheet" r:id="rId6" imgW="4990998" imgH="2162287" progId="Excel.SheetMacroEnabled.12">
                  <p:link updateAutomatic="1"/>
                </p:oleObj>
              </mc:Choice>
              <mc:Fallback>
                <p:oleObj name="Macro-Enabled Worksheet" r:id="rId6" imgW="4990998" imgH="2162287" progId="Excel.SheetMacroEnabled.12">
                  <p:link updateAutomatic="1"/>
                  <p:pic>
                    <p:nvPicPr>
                      <p:cNvPr id="7" name="Object 6">
                        <a:extLst>
                          <a:ext uri="{FF2B5EF4-FFF2-40B4-BE49-F238E27FC236}">
                            <a16:creationId xmlns:a16="http://schemas.microsoft.com/office/drawing/2014/main" id="{7DCA04A8-B298-99CA-5DE5-04B800104F03}"/>
                          </a:ext>
                        </a:extLst>
                      </p:cNvPr>
                      <p:cNvPicPr/>
                      <p:nvPr/>
                    </p:nvPicPr>
                    <p:blipFill>
                      <a:blip r:embed="rId7"/>
                      <a:stretch>
                        <a:fillRect/>
                      </a:stretch>
                    </p:blipFill>
                    <p:spPr>
                      <a:xfrm>
                        <a:off x="4014788" y="4041775"/>
                        <a:ext cx="4991100" cy="2162175"/>
                      </a:xfrm>
                      <a:prstGeom prst="rect">
                        <a:avLst/>
                      </a:prstGeom>
                    </p:spPr>
                  </p:pic>
                </p:oleObj>
              </mc:Fallback>
            </mc:AlternateContent>
          </a:graphicData>
        </a:graphic>
      </p:graphicFrame>
    </p:spTree>
    <p:extLst>
      <p:ext uri="{BB962C8B-B14F-4D97-AF65-F5344CB8AC3E}">
        <p14:creationId xmlns:p14="http://schemas.microsoft.com/office/powerpoint/2010/main" val="415811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a:t>Full-Service Bank Total Personal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7</a:t>
            </a:fld>
            <a:endParaRPr lang="en-US"/>
          </a:p>
        </p:txBody>
      </p:sp>
      <p:sp>
        <p:nvSpPr>
          <p:cNvPr id="6" name="TextBox 5">
            <a:extLst>
              <a:ext uri="{FF2B5EF4-FFF2-40B4-BE49-F238E27FC236}">
                <a16:creationId xmlns:a16="http://schemas.microsoft.com/office/drawing/2014/main" id="{016885DA-C77A-2B49-A75C-E8C9E19FDFE4}"/>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5" name="Object 4">
            <a:extLst>
              <a:ext uri="{FF2B5EF4-FFF2-40B4-BE49-F238E27FC236}">
                <a16:creationId xmlns:a16="http://schemas.microsoft.com/office/drawing/2014/main" id="{F3A77C03-DBAB-DFE4-602C-8DBA53A4C4C6}"/>
              </a:ext>
            </a:extLst>
          </p:cNvPr>
          <p:cNvGraphicFramePr>
            <a:graphicFrameLocks noChangeAspect="1"/>
          </p:cNvGraphicFramePr>
          <p:nvPr>
            <p:extLst>
              <p:ext uri="{D42A27DB-BD31-4B8C-83A1-F6EECF244321}">
                <p14:modId xmlns:p14="http://schemas.microsoft.com/office/powerpoint/2010/main" val="13930274"/>
              </p:ext>
            </p:extLst>
          </p:nvPr>
        </p:nvGraphicFramePr>
        <p:xfrm>
          <a:off x="4092575" y="3794125"/>
          <a:ext cx="4991100" cy="2390775"/>
        </p:xfrm>
        <a:graphic>
          <a:graphicData uri="http://schemas.openxmlformats.org/presentationml/2006/ole">
            <mc:AlternateContent xmlns:mc="http://schemas.openxmlformats.org/markup-compatibility/2006">
              <mc:Choice xmlns:v="urn:schemas-microsoft-com:vml" Requires="v">
                <p:oleObj name="Macro-Enabled Worksheet" r:id="rId3" imgW="4990998" imgH="2390618" progId="Excel.SheetMacroEnabled.12">
                  <p:link updateAutomatic="1"/>
                </p:oleObj>
              </mc:Choice>
              <mc:Fallback>
                <p:oleObj name="Macro-Enabled Worksheet" r:id="rId3" imgW="4990998" imgH="2390618" progId="Excel.SheetMacroEnabled.12">
                  <p:link updateAutomatic="1"/>
                  <p:pic>
                    <p:nvPicPr>
                      <p:cNvPr id="5" name="Object 4">
                        <a:extLst>
                          <a:ext uri="{FF2B5EF4-FFF2-40B4-BE49-F238E27FC236}">
                            <a16:creationId xmlns:a16="http://schemas.microsoft.com/office/drawing/2014/main" id="{F3A77C03-DBAB-DFE4-602C-8DBA53A4C4C6}"/>
                          </a:ext>
                        </a:extLst>
                      </p:cNvPr>
                      <p:cNvPicPr/>
                      <p:nvPr/>
                    </p:nvPicPr>
                    <p:blipFill>
                      <a:blip r:embed="rId4"/>
                      <a:stretch>
                        <a:fillRect/>
                      </a:stretch>
                    </p:blipFill>
                    <p:spPr>
                      <a:xfrm>
                        <a:off x="4092575" y="3794125"/>
                        <a:ext cx="4991100" cy="239077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97E74E45-7A6E-D813-F882-51CCC58BEC53}"/>
              </a:ext>
            </a:extLst>
          </p:cNvPr>
          <p:cNvGraphicFramePr>
            <a:graphicFrameLocks noChangeAspect="1"/>
          </p:cNvGraphicFramePr>
          <p:nvPr>
            <p:extLst>
              <p:ext uri="{D42A27DB-BD31-4B8C-83A1-F6EECF244321}">
                <p14:modId xmlns:p14="http://schemas.microsoft.com/office/powerpoint/2010/main" val="1386278426"/>
              </p:ext>
            </p:extLst>
          </p:nvPr>
        </p:nvGraphicFramePr>
        <p:xfrm>
          <a:off x="188525" y="1664900"/>
          <a:ext cx="3648075" cy="4567238"/>
        </p:xfrm>
        <a:graphic>
          <a:graphicData uri="http://schemas.openxmlformats.org/presentationml/2006/ole">
            <mc:AlternateContent xmlns:mc="http://schemas.openxmlformats.org/markup-compatibility/2006">
              <mc:Choice xmlns:v="urn:schemas-microsoft-com:vml" Requires="v">
                <p:oleObj name="Macro-Enabled Worksheet" r:id="rId5" imgW="3647846" imgH="4567025" progId="Excel.SheetMacroEnabled.12">
                  <p:link updateAutomatic="1"/>
                </p:oleObj>
              </mc:Choice>
              <mc:Fallback>
                <p:oleObj name="Macro-Enabled Worksheet" r:id="rId5" imgW="3647846" imgH="4567025" progId="Excel.SheetMacroEnabled.12">
                  <p:link updateAutomatic="1"/>
                  <p:pic>
                    <p:nvPicPr>
                      <p:cNvPr id="2" name="Object 1">
                        <a:extLst>
                          <a:ext uri="{FF2B5EF4-FFF2-40B4-BE49-F238E27FC236}">
                            <a16:creationId xmlns:a16="http://schemas.microsoft.com/office/drawing/2014/main" id="{97E74E45-7A6E-D813-F882-51CCC58BEC53}"/>
                          </a:ext>
                        </a:extLst>
                      </p:cNvPr>
                      <p:cNvPicPr/>
                      <p:nvPr/>
                    </p:nvPicPr>
                    <p:blipFill>
                      <a:blip r:embed="rId6"/>
                      <a:stretch>
                        <a:fillRect/>
                      </a:stretch>
                    </p:blipFill>
                    <p:spPr>
                      <a:xfrm>
                        <a:off x="188525" y="1664900"/>
                        <a:ext cx="3648075" cy="4567238"/>
                      </a:xfrm>
                      <a:prstGeom prst="rect">
                        <a:avLst/>
                      </a:prstGeom>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3" name="Rectangle 2"/>
          <p:cNvSpPr>
            <a:spLocks noGrp="1" noChangeArrowheads="1"/>
          </p:cNvSpPr>
          <p:nvPr>
            <p:ph type="title"/>
          </p:nvPr>
        </p:nvSpPr>
        <p:spPr>
          <a:xfrm>
            <a:off x="3677566" y="374748"/>
            <a:ext cx="3907509" cy="1216025"/>
          </a:xfrm>
        </p:spPr>
        <p:txBody>
          <a:bodyPr>
            <a:normAutofit/>
          </a:bodyPr>
          <a:lstStyle/>
          <a:p>
            <a:pPr eaLnBrk="1" hangingPunct="1"/>
            <a:r>
              <a:rPr lang="en-US" dirty="0"/>
              <a:t>Laurentian Press Releases</a:t>
            </a:r>
          </a:p>
        </p:txBody>
      </p:sp>
      <p:sp>
        <p:nvSpPr>
          <p:cNvPr id="921604" name="Rectangle 3"/>
          <p:cNvSpPr>
            <a:spLocks noGrp="1" noChangeArrowheads="1"/>
          </p:cNvSpPr>
          <p:nvPr>
            <p:ph idx="1"/>
          </p:nvPr>
        </p:nvSpPr>
        <p:spPr/>
        <p:txBody>
          <a:bodyPr>
            <a:noAutofit/>
          </a:bodyPr>
          <a:lstStyle/>
          <a:p>
            <a:pPr>
              <a:lnSpc>
                <a:spcPct val="120000"/>
              </a:lnSpc>
              <a:buFont typeface="Wingdings" panose="05000000000000000000" pitchFamily="2" charset="2"/>
              <a:buChar char="§"/>
            </a:pPr>
            <a:endParaRPr lang="en-US" sz="1200" b="0" dirty="0">
              <a:solidFill>
                <a:schemeClr val="tx1"/>
              </a:solidFill>
              <a:ea typeface="Verdana" panose="020B0604030504040204" pitchFamily="34" charset="0"/>
              <a:cs typeface="Arial" panose="020B0604020202020204" pitchFamily="34" charset="0"/>
            </a:endParaRPr>
          </a:p>
          <a:p>
            <a:pPr marL="0" indent="0">
              <a:buNone/>
            </a:pPr>
            <a:r>
              <a:rPr lang="en-US" sz="1200" b="0" dirty="0"/>
              <a:t>Montréal, September 14, 2023 — Laurentian Bank (TSX: LB) (the “Bank”) announced today that it has completed its review of strategic options aimed at maximizing shareholder and stakeholder value with the support of independent financial and legal advisors. Based on the review, the Board, with the support of the Executive Management Team, has unanimously concluded that the best path forward to drive shareholder value is to embark on an accelerated evolution of its current strategic plan with an increased focus on efficiency and simplification.</a:t>
            </a:r>
          </a:p>
          <a:p>
            <a:pPr marL="0" indent="0">
              <a:buNone/>
            </a:pPr>
            <a:r>
              <a:rPr lang="en-US" sz="1200" b="0" dirty="0">
                <a:cs typeface="Arial" panose="020B0604020202020204" pitchFamily="34" charset="0"/>
              </a:rPr>
              <a:t>July 11, 2023 — Laurentian Bank (TSX: LB) (the “Bank”), announced today that its Board of Directors and Management Team are conducting a review of strategic options to maximize shareholder and stakeholder value. Over the past two and a half years, the Bank’s renewed senior leadership team and Board have been focused on building up Laurentian Bank for sustained growth and profitability, and executing on its </a:t>
            </a:r>
            <a:r>
              <a:rPr lang="en-US" sz="1200" b="0" dirty="0" err="1">
                <a:cs typeface="Arial" panose="020B0604020202020204" pitchFamily="34" charset="0"/>
              </a:rPr>
              <a:t>threeyear</a:t>
            </a:r>
            <a:r>
              <a:rPr lang="en-US" sz="1200" b="0" dirty="0">
                <a:cs typeface="Arial" panose="020B0604020202020204" pitchFamily="34" charset="0"/>
              </a:rPr>
              <a:t> strategic plan that it launched at its December 2021 Investor Day. Since the launch of the plan, the Bank has been exceeding all of its financial targets, even against a backdrop of an increasingly challenging macroeconomic environment and market volatility. It has also been delivering on key milestones as set out in its plan, including closing its customers’ top five pain points with the launch of its mobile app and digital account opening solution, rolling out a re-imagined Visa experience, and growing Commercial Banking with a focus on its areas of specialization. Guided by a new purpose and core values, the Bank’s culture has been renewed and it has made significant progress on its ESG </a:t>
            </a:r>
            <a:r>
              <a:rPr lang="en-US" sz="1200" b="0" dirty="0" err="1">
                <a:cs typeface="Arial" panose="020B0604020202020204" pitchFamily="34" charset="0"/>
              </a:rPr>
              <a:t>journey.Montréal</a:t>
            </a:r>
            <a:r>
              <a:rPr lang="en-US" sz="1200" b="0" dirty="0">
                <a:cs typeface="Arial" panose="020B0604020202020204" pitchFamily="34" charset="0"/>
              </a:rPr>
              <a:t>, April 25, 2023 – Laurentian Bank today reached another important milestone in the execution of its 3-year strategic plan. Customers in Quebec and across Canada can now securely and conveniently open an account using a robust, self-serve digital onboarding solution. The new remote account opening process will let Laurentian Bank acquire new customers, accelerate digital sales and broaden its retail presence nationally. </a:t>
            </a:r>
          </a:p>
          <a:p>
            <a:pPr marL="0" indent="0">
              <a:lnSpc>
                <a:spcPct val="120000"/>
              </a:lnSpc>
              <a:buNone/>
            </a:pPr>
            <a:endParaRPr lang="en-CA" sz="1200" b="0" dirty="0">
              <a:ea typeface="Verdana" charset="0"/>
              <a:cs typeface="Arial" panose="020B0604020202020204" pitchFamily="34" charset="0"/>
            </a:endParaRPr>
          </a:p>
        </p:txBody>
      </p:sp>
      <p:sp>
        <p:nvSpPr>
          <p:cNvPr id="921602" name="Slide Number Placeholder 4"/>
          <p:cNvSpPr>
            <a:spLocks noGrp="1"/>
          </p:cNvSpPr>
          <p:nvPr>
            <p:ph type="sldNum" sz="quarter" idx="12"/>
          </p:nvPr>
        </p:nvSpPr>
        <p:spPr>
          <a:noFill/>
          <a:ln>
            <a:miter lim="800000"/>
            <a:headEnd/>
            <a:tailEnd/>
          </a:ln>
        </p:spPr>
        <p:txBody>
          <a:bodyPr/>
          <a:lstStyle/>
          <a:p>
            <a:fld id="{A505DDA3-A2B3-4C01-BB92-7685D96198CD}" type="slidenum">
              <a:rPr lang="en-US" smtClean="0"/>
              <a:pPr/>
              <a:t>70</a:t>
            </a:fld>
            <a:endParaRPr lang="en-US"/>
          </a:p>
        </p:txBody>
      </p:sp>
      <p:sp>
        <p:nvSpPr>
          <p:cNvPr id="8" name="TextBox 7">
            <a:hlinkClick r:id="rId3"/>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22284817-1C8E-0E49-9ABB-AA9B1A6321D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A63A62DF-22AD-4149-B06A-9845ADD738E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yellow sign with blue text&#10;&#10;Description automatically generated with low confidence">
            <a:extLst>
              <a:ext uri="{FF2B5EF4-FFF2-40B4-BE49-F238E27FC236}">
                <a16:creationId xmlns:a16="http://schemas.microsoft.com/office/drawing/2014/main" id="{5FB6DA71-D718-4EDE-829C-9C6C4497B9D8}"/>
              </a:ext>
            </a:extLst>
          </p:cNvPr>
          <p:cNvPicPr>
            <a:picLocks noChangeAspect="1"/>
          </p:cNvPicPr>
          <p:nvPr/>
        </p:nvPicPr>
        <p:blipFill>
          <a:blip r:embed="rId5"/>
          <a:stretch>
            <a:fillRect/>
          </a:stretch>
        </p:blipFill>
        <p:spPr>
          <a:xfrm>
            <a:off x="427591" y="513863"/>
            <a:ext cx="2932945" cy="102710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71</a:t>
            </a:fld>
            <a:endParaRPr lang="en-US"/>
          </a:p>
        </p:txBody>
      </p:sp>
      <p:pic>
        <p:nvPicPr>
          <p:cNvPr id="7" name="Graphic 6">
            <a:extLst>
              <a:ext uri="{FF2B5EF4-FFF2-40B4-BE49-F238E27FC236}">
                <a16:creationId xmlns:a16="http://schemas.microsoft.com/office/drawing/2014/main" id="{A94704F0-4E67-7347-90A7-6DBFB9DCF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697" y="666460"/>
            <a:ext cx="2453260" cy="795652"/>
          </a:xfrm>
          <a:prstGeom prst="rect">
            <a:avLst/>
          </a:prstGeom>
        </p:spPr>
      </p:pic>
      <p:sp>
        <p:nvSpPr>
          <p:cNvPr id="10" name="TextBox 9">
            <a:extLst>
              <a:ext uri="{FF2B5EF4-FFF2-40B4-BE49-F238E27FC236}">
                <a16:creationId xmlns:a16="http://schemas.microsoft.com/office/drawing/2014/main" id="{E0C830CB-4005-424B-BD14-39F7992149A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graphicFrame>
        <p:nvGraphicFramePr>
          <p:cNvPr id="2" name="Object 1">
            <a:extLst>
              <a:ext uri="{FF2B5EF4-FFF2-40B4-BE49-F238E27FC236}">
                <a16:creationId xmlns:a16="http://schemas.microsoft.com/office/drawing/2014/main" id="{5BDC0862-5B1D-D015-D812-D6B2791943BC}"/>
              </a:ext>
            </a:extLst>
          </p:cNvPr>
          <p:cNvGraphicFramePr>
            <a:graphicFrameLocks noChangeAspect="1"/>
          </p:cNvGraphicFramePr>
          <p:nvPr>
            <p:extLst>
              <p:ext uri="{D42A27DB-BD31-4B8C-83A1-F6EECF244321}">
                <p14:modId xmlns:p14="http://schemas.microsoft.com/office/powerpoint/2010/main" val="187112151"/>
              </p:ext>
            </p:extLst>
          </p:nvPr>
        </p:nvGraphicFramePr>
        <p:xfrm>
          <a:off x="227013" y="1779588"/>
          <a:ext cx="3500437" cy="4452937"/>
        </p:xfrm>
        <a:graphic>
          <a:graphicData uri="http://schemas.openxmlformats.org/presentationml/2006/ole">
            <mc:AlternateContent xmlns:mc="http://schemas.openxmlformats.org/markup-compatibility/2006">
              <mc:Choice xmlns:v="urn:schemas-microsoft-com:vml" Requires="v">
                <p:oleObj name="Macro-Enabled Worksheet" r:id="rId5" imgW="3500323" imgH="4452859" progId="Excel.SheetMacroEnabled.12">
                  <p:link updateAutomatic="1"/>
                </p:oleObj>
              </mc:Choice>
              <mc:Fallback>
                <p:oleObj name="Macro-Enabled Worksheet" r:id="rId5" imgW="3500323" imgH="4452859" progId="Excel.SheetMacroEnabled.12">
                  <p:link updateAutomatic="1"/>
                  <p:pic>
                    <p:nvPicPr>
                      <p:cNvPr id="2" name="Object 1">
                        <a:extLst>
                          <a:ext uri="{FF2B5EF4-FFF2-40B4-BE49-F238E27FC236}">
                            <a16:creationId xmlns:a16="http://schemas.microsoft.com/office/drawing/2014/main" id="{5BDC0862-5B1D-D015-D812-D6B2791943BC}"/>
                          </a:ext>
                        </a:extLst>
                      </p:cNvPr>
                      <p:cNvPicPr/>
                      <p:nvPr/>
                    </p:nvPicPr>
                    <p:blipFill>
                      <a:blip r:embed="rId6"/>
                      <a:stretch>
                        <a:fillRect/>
                      </a:stretch>
                    </p:blipFill>
                    <p:spPr>
                      <a:xfrm>
                        <a:off x="227013" y="1779588"/>
                        <a:ext cx="3500437" cy="44529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D861ACF-73A0-61A4-947F-5EAB10EDF85B}"/>
              </a:ext>
            </a:extLst>
          </p:cNvPr>
          <p:cNvGraphicFramePr>
            <a:graphicFrameLocks noChangeAspect="1"/>
          </p:cNvGraphicFramePr>
          <p:nvPr>
            <p:extLst>
              <p:ext uri="{D42A27DB-BD31-4B8C-83A1-F6EECF244321}">
                <p14:modId xmlns:p14="http://schemas.microsoft.com/office/powerpoint/2010/main" val="1792146522"/>
              </p:ext>
            </p:extLst>
          </p:nvPr>
        </p:nvGraphicFramePr>
        <p:xfrm>
          <a:off x="4070350" y="4089400"/>
          <a:ext cx="4991100" cy="2171700"/>
        </p:xfrm>
        <a:graphic>
          <a:graphicData uri="http://schemas.openxmlformats.org/presentationml/2006/ole">
            <mc:AlternateContent xmlns:mc="http://schemas.openxmlformats.org/markup-compatibility/2006">
              <mc:Choice xmlns:v="urn:schemas-microsoft-com:vml" Requires="v">
                <p:oleObj name="Macro-Enabled Worksheet" r:id="rId7" imgW="4990998" imgH="2171566" progId="Excel.SheetMacroEnabled.12">
                  <p:link updateAutomatic="1"/>
                </p:oleObj>
              </mc:Choice>
              <mc:Fallback>
                <p:oleObj name="Macro-Enabled Worksheet" r:id="rId7" imgW="4990998" imgH="2171566" progId="Excel.SheetMacroEnabled.12">
                  <p:link updateAutomatic="1"/>
                  <p:pic>
                    <p:nvPicPr>
                      <p:cNvPr id="6" name="Object 5">
                        <a:extLst>
                          <a:ext uri="{FF2B5EF4-FFF2-40B4-BE49-F238E27FC236}">
                            <a16:creationId xmlns:a16="http://schemas.microsoft.com/office/drawing/2014/main" id="{AD861ACF-73A0-61A4-947F-5EAB10EDF85B}"/>
                          </a:ext>
                        </a:extLst>
                      </p:cNvPr>
                      <p:cNvPicPr/>
                      <p:nvPr/>
                    </p:nvPicPr>
                    <p:blipFill>
                      <a:blip r:embed="rId8"/>
                      <a:stretch>
                        <a:fillRect/>
                      </a:stretch>
                    </p:blipFill>
                    <p:spPr>
                      <a:xfrm>
                        <a:off x="4070350" y="4089400"/>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3109233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72</a:t>
            </a:fld>
            <a:endParaRPr lang="en-US"/>
          </a:p>
        </p:txBody>
      </p:sp>
      <p:sp>
        <p:nvSpPr>
          <p:cNvPr id="12" name="Title 1">
            <a:extLst>
              <a:ext uri="{FF2B5EF4-FFF2-40B4-BE49-F238E27FC236}">
                <a16:creationId xmlns:a16="http://schemas.microsoft.com/office/drawing/2014/main" id="{E395D806-85F6-3146-BE60-2B3E01A4A890}"/>
              </a:ext>
            </a:extLst>
          </p:cNvPr>
          <p:cNvSpPr txBox="1">
            <a:spLocks/>
          </p:cNvSpPr>
          <p:nvPr/>
        </p:nvSpPr>
        <p:spPr>
          <a:xfrm>
            <a:off x="32004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4" name="TextBox 13">
            <a:extLst>
              <a:ext uri="{FF2B5EF4-FFF2-40B4-BE49-F238E27FC236}">
                <a16:creationId xmlns:a16="http://schemas.microsoft.com/office/drawing/2014/main" id="{FB0AED1A-D3CF-5543-A00D-71C5D0FAD7C8}"/>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8" name="Graphic 7">
            <a:extLst>
              <a:ext uri="{FF2B5EF4-FFF2-40B4-BE49-F238E27FC236}">
                <a16:creationId xmlns:a16="http://schemas.microsoft.com/office/drawing/2014/main" id="{AAD110DA-34E4-4E59-8C79-9CD8396368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697" y="666460"/>
            <a:ext cx="2453260" cy="795652"/>
          </a:xfrm>
          <a:prstGeom prst="rect">
            <a:avLst/>
          </a:prstGeom>
        </p:spPr>
      </p:pic>
      <p:graphicFrame>
        <p:nvGraphicFramePr>
          <p:cNvPr id="4" name="Object 3">
            <a:extLst>
              <a:ext uri="{FF2B5EF4-FFF2-40B4-BE49-F238E27FC236}">
                <a16:creationId xmlns:a16="http://schemas.microsoft.com/office/drawing/2014/main" id="{5150AE00-A645-E5CA-E845-8247BEDADD3D}"/>
              </a:ext>
            </a:extLst>
          </p:cNvPr>
          <p:cNvGraphicFramePr>
            <a:graphicFrameLocks noChangeAspect="1"/>
          </p:cNvGraphicFramePr>
          <p:nvPr>
            <p:extLst>
              <p:ext uri="{D42A27DB-BD31-4B8C-83A1-F6EECF244321}">
                <p14:modId xmlns:p14="http://schemas.microsoft.com/office/powerpoint/2010/main" val="1929106845"/>
              </p:ext>
            </p:extLst>
          </p:nvPr>
        </p:nvGraphicFramePr>
        <p:xfrm>
          <a:off x="4100513" y="4019550"/>
          <a:ext cx="4991100" cy="2171700"/>
        </p:xfrm>
        <a:graphic>
          <a:graphicData uri="http://schemas.openxmlformats.org/presentationml/2006/ole">
            <mc:AlternateContent xmlns:mc="http://schemas.openxmlformats.org/markup-compatibility/2006">
              <mc:Choice xmlns:v="urn:schemas-microsoft-com:vml" Requires="v">
                <p:oleObj name="Macro-Enabled Worksheet" r:id="rId5" imgW="4990998" imgH="2171566" progId="Excel.SheetMacroEnabled.12">
                  <p:link updateAutomatic="1"/>
                </p:oleObj>
              </mc:Choice>
              <mc:Fallback>
                <p:oleObj name="Macro-Enabled Worksheet" r:id="rId5" imgW="4990998" imgH="2171566" progId="Excel.SheetMacroEnabled.12">
                  <p:link updateAutomatic="1"/>
                  <p:pic>
                    <p:nvPicPr>
                      <p:cNvPr id="4" name="Object 3">
                        <a:extLst>
                          <a:ext uri="{FF2B5EF4-FFF2-40B4-BE49-F238E27FC236}">
                            <a16:creationId xmlns:a16="http://schemas.microsoft.com/office/drawing/2014/main" id="{5150AE00-A645-E5CA-E845-8247BEDADD3D}"/>
                          </a:ext>
                        </a:extLst>
                      </p:cNvPr>
                      <p:cNvPicPr/>
                      <p:nvPr/>
                    </p:nvPicPr>
                    <p:blipFill>
                      <a:blip r:embed="rId6"/>
                      <a:stretch>
                        <a:fillRect/>
                      </a:stretch>
                    </p:blipFill>
                    <p:spPr>
                      <a:xfrm>
                        <a:off x="4100513" y="4019550"/>
                        <a:ext cx="4991100" cy="2171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CAC8A9E-6044-9960-C8AC-7CA47B78EFB2}"/>
              </a:ext>
            </a:extLst>
          </p:cNvPr>
          <p:cNvGraphicFramePr>
            <a:graphicFrameLocks noChangeAspect="1"/>
          </p:cNvGraphicFramePr>
          <p:nvPr>
            <p:extLst>
              <p:ext uri="{D42A27DB-BD31-4B8C-83A1-F6EECF244321}">
                <p14:modId xmlns:p14="http://schemas.microsoft.com/office/powerpoint/2010/main" val="396693185"/>
              </p:ext>
            </p:extLst>
          </p:nvPr>
        </p:nvGraphicFramePr>
        <p:xfrm>
          <a:off x="239713" y="1838325"/>
          <a:ext cx="3800475" cy="4362450"/>
        </p:xfrm>
        <a:graphic>
          <a:graphicData uri="http://schemas.openxmlformats.org/presentationml/2006/ole">
            <mc:AlternateContent xmlns:mc="http://schemas.openxmlformats.org/markup-compatibility/2006">
              <mc:Choice xmlns:v="urn:schemas-microsoft-com:vml" Requires="v">
                <p:oleObj name="Macro-Enabled Worksheet" r:id="rId7" imgW="3800246" imgH="4362091" progId="Excel.SheetMacroEnabled.12">
                  <p:link updateAutomatic="1"/>
                </p:oleObj>
              </mc:Choice>
              <mc:Fallback>
                <p:oleObj name="Macro-Enabled Worksheet" r:id="rId7" imgW="3800246" imgH="4362091" progId="Excel.SheetMacroEnabled.12">
                  <p:link updateAutomatic="1"/>
                  <p:pic>
                    <p:nvPicPr>
                      <p:cNvPr id="6" name="Object 5">
                        <a:extLst>
                          <a:ext uri="{FF2B5EF4-FFF2-40B4-BE49-F238E27FC236}">
                            <a16:creationId xmlns:a16="http://schemas.microsoft.com/office/drawing/2014/main" id="{5CAC8A9E-6044-9960-C8AC-7CA47B78EFB2}"/>
                          </a:ext>
                        </a:extLst>
                      </p:cNvPr>
                      <p:cNvPicPr/>
                      <p:nvPr/>
                    </p:nvPicPr>
                    <p:blipFill>
                      <a:blip r:embed="rId8"/>
                      <a:stretch>
                        <a:fillRect/>
                      </a:stretch>
                    </p:blipFill>
                    <p:spPr>
                      <a:xfrm>
                        <a:off x="239713" y="1838325"/>
                        <a:ext cx="3800475" cy="4362450"/>
                      </a:xfrm>
                      <a:prstGeom prst="rect">
                        <a:avLst/>
                      </a:prstGeom>
                    </p:spPr>
                  </p:pic>
                </p:oleObj>
              </mc:Fallback>
            </mc:AlternateContent>
          </a:graphicData>
        </a:graphic>
      </p:graphicFrame>
    </p:spTree>
    <p:extLst>
      <p:ext uri="{BB962C8B-B14F-4D97-AF65-F5344CB8AC3E}">
        <p14:creationId xmlns:p14="http://schemas.microsoft.com/office/powerpoint/2010/main" val="3704059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Title 1"/>
          <p:cNvSpPr>
            <a:spLocks noGrp="1"/>
          </p:cNvSpPr>
          <p:nvPr>
            <p:ph type="title"/>
          </p:nvPr>
        </p:nvSpPr>
        <p:spPr>
          <a:xfrm>
            <a:off x="3378200" y="0"/>
            <a:ext cx="4648200" cy="1600200"/>
          </a:xfrm>
        </p:spPr>
        <p:txBody>
          <a:bodyPr/>
          <a:lstStyle/>
          <a:p>
            <a:pPr eaLnBrk="1" hangingPunct="1"/>
            <a:r>
              <a:rPr lang="en-CA" dirty="0"/>
              <a:t>				          Press Releases</a:t>
            </a:r>
          </a:p>
        </p:txBody>
      </p:sp>
      <p:sp>
        <p:nvSpPr>
          <p:cNvPr id="933890" name="Content Placeholder 2"/>
          <p:cNvSpPr>
            <a:spLocks noGrp="1"/>
          </p:cNvSpPr>
          <p:nvPr>
            <p:ph idx="1"/>
          </p:nvPr>
        </p:nvSpPr>
        <p:spPr>
          <a:xfrm>
            <a:off x="457200" y="1722437"/>
            <a:ext cx="8229600" cy="4525963"/>
          </a:xfrm>
        </p:spPr>
        <p:txBody>
          <a:bodyPr>
            <a:noAutofit/>
          </a:bodyPr>
          <a:lstStyle/>
          <a:p>
            <a:r>
              <a:rPr lang="en-US" sz="1200" b="0" i="0" dirty="0">
                <a:solidFill>
                  <a:srgbClr val="212529"/>
                </a:solidFill>
                <a:effectLst/>
                <a:latin typeface="Circular"/>
              </a:rPr>
              <a:t>September 18, 2024:  Canadian Western Bank’s (CWB) newest banking </a:t>
            </a:r>
            <a:r>
              <a:rPr lang="en-US" sz="1200" b="0" i="0" dirty="0" err="1">
                <a:solidFill>
                  <a:srgbClr val="212529"/>
                </a:solidFill>
                <a:effectLst/>
                <a:latin typeface="Circular"/>
              </a:rPr>
              <a:t>centre</a:t>
            </a:r>
            <a:r>
              <a:rPr lang="en-US" sz="1200" b="0" i="0" dirty="0">
                <a:solidFill>
                  <a:srgbClr val="212529"/>
                </a:solidFill>
                <a:effectLst/>
                <a:latin typeface="Circular"/>
              </a:rPr>
              <a:t> is set to bring a proactive and personalized banking experience to the business owners of Waterloo Region. Marking the fourth new location for CWB in Ontario following successful launches in Mississauga (2020), Markham (2022) and Toronto’s Financial District earlier this year, the new location at 50 </a:t>
            </a:r>
            <a:r>
              <a:rPr lang="en-US" sz="1200" b="0" i="0" dirty="0" err="1">
                <a:solidFill>
                  <a:srgbClr val="212529"/>
                </a:solidFill>
                <a:effectLst/>
                <a:latin typeface="Circular"/>
              </a:rPr>
              <a:t>Sportsworld</a:t>
            </a:r>
            <a:r>
              <a:rPr lang="en-US" sz="1200" b="0" i="0" dirty="0">
                <a:solidFill>
                  <a:srgbClr val="212529"/>
                </a:solidFill>
                <a:effectLst/>
                <a:latin typeface="Circular"/>
              </a:rPr>
              <a:t> Crossing will celebrate its grand opening tomorrow evening.</a:t>
            </a:r>
            <a:endParaRPr lang="en-US" sz="1200" b="0" i="0" dirty="0">
              <a:solidFill>
                <a:srgbClr val="212529"/>
              </a:solidFill>
              <a:effectLst/>
              <a:latin typeface="Arial" panose="020B0604020202020204" pitchFamily="34" charset="0"/>
              <a:cs typeface="Arial" panose="020B0604020202020204" pitchFamily="34" charset="0"/>
            </a:endParaRPr>
          </a:p>
          <a:p>
            <a:r>
              <a:rPr lang="en-US" sz="1200" b="0" i="0" dirty="0">
                <a:solidFill>
                  <a:srgbClr val="212529"/>
                </a:solidFill>
                <a:effectLst/>
                <a:latin typeface="Arial" panose="020B0604020202020204" pitchFamily="34" charset="0"/>
                <a:cs typeface="Arial" panose="020B0604020202020204" pitchFamily="34" charset="0"/>
              </a:rPr>
              <a:t>June 11, 2024 </a:t>
            </a:r>
            <a:r>
              <a:rPr lang="en-CA" sz="1200" b="0" i="0" u="none" strike="noStrike" dirty="0">
                <a:solidFill>
                  <a:srgbClr val="212529"/>
                </a:solidFill>
                <a:effectLst/>
                <a:highlight>
                  <a:srgbClr val="FFFFFF"/>
                </a:highlight>
                <a:latin typeface="Circular"/>
              </a:rPr>
              <a:t>National Bank of Canada (“National Bank”) (TSX: NA) and Canadian Western Bank (“CWB”) (TSX: CWB) today announced they have entered into a definitive agreement (the “Agreement”) for National Bank to acquire CWB, a diversified financial services institution based in Edmonton, Alberta. The transaction brings together two complementary banks with growing businesses, enabling the united bank to enhance services to customers by offering a comprehensive product and service platform at national scale, with a regionally focused service model. </a:t>
            </a:r>
            <a:br>
              <a:rPr lang="en-CA" sz="1200" dirty="0"/>
            </a:br>
            <a:br>
              <a:rPr lang="en-CA" sz="1200" dirty="0"/>
            </a:br>
            <a:r>
              <a:rPr lang="en-CA" sz="1200" b="0" i="0" u="none" strike="noStrike" dirty="0">
                <a:solidFill>
                  <a:srgbClr val="212529"/>
                </a:solidFill>
                <a:effectLst/>
                <a:highlight>
                  <a:srgbClr val="FFFFFF"/>
                </a:highlight>
                <a:latin typeface="Circular"/>
              </a:rPr>
              <a:t>National Bank will acquire all of the issued and outstanding common shares of CWB (the “CWB Shares”) by way of a share exchange (the “Transaction”), valuing CWB at approximately $5.0 billion (the “CWB Equity Value”).</a:t>
            </a:r>
          </a:p>
          <a:p>
            <a:r>
              <a:rPr lang="en-US" sz="1200" b="0" i="0" dirty="0">
                <a:solidFill>
                  <a:srgbClr val="212529"/>
                </a:solidFill>
                <a:effectLst/>
                <a:latin typeface="Arial" panose="020B0604020202020204" pitchFamily="34" charset="0"/>
                <a:cs typeface="Arial" panose="020B0604020202020204" pitchFamily="34" charset="0"/>
              </a:rPr>
              <a:t>January 9, 2024:  </a:t>
            </a:r>
            <a:r>
              <a:rPr lang="en-US" sz="1200" b="0" i="0" dirty="0">
                <a:solidFill>
                  <a:srgbClr val="212529"/>
                </a:solidFill>
                <a:effectLst/>
                <a:latin typeface="Circular"/>
              </a:rPr>
              <a:t>Proactive, personalized banking for business owners is now available in downtown Toronto as Canadian Western Bank (CWB) moves into the city’s Financial District. The new banking </a:t>
            </a:r>
            <a:r>
              <a:rPr lang="en-US" sz="1200" b="0" i="0" dirty="0" err="1">
                <a:solidFill>
                  <a:srgbClr val="212529"/>
                </a:solidFill>
                <a:effectLst/>
                <a:latin typeface="Circular"/>
              </a:rPr>
              <a:t>centre</a:t>
            </a:r>
            <a:r>
              <a:rPr lang="en-US" sz="1200" b="0" i="0" dirty="0">
                <a:solidFill>
                  <a:srgbClr val="212529"/>
                </a:solidFill>
                <a:effectLst/>
                <a:latin typeface="Circular"/>
              </a:rPr>
              <a:t>, which celebrates its grand opening tomorrow, continues CWB’s focused expansion into Ontario with full-service banking locations opened in Mississauga (2020), Markham (2022) and a fourth scheduled to open in Kitchener later this year.</a:t>
            </a:r>
            <a:endParaRPr lang="en-US" sz="1200" b="0" i="0" dirty="0">
              <a:solidFill>
                <a:srgbClr val="212529"/>
              </a:solidFill>
              <a:effectLst/>
              <a:latin typeface="Arial" panose="020B0604020202020204" pitchFamily="34" charset="0"/>
              <a:cs typeface="Arial" panose="020B0604020202020204" pitchFamily="34" charset="0"/>
            </a:endParaRPr>
          </a:p>
          <a:p>
            <a:pPr>
              <a:buFont typeface="Wingdings" charset="2"/>
              <a:buChar char="§"/>
            </a:pPr>
            <a:endParaRPr lang="en-US" sz="1200" b="0" dirty="0">
              <a:solidFill>
                <a:schemeClr val="tx1"/>
              </a:solidFill>
              <a:latin typeface="Arial" panose="020B0604020202020204" pitchFamily="34" charset="0"/>
              <a:ea typeface="Verdana" charset="0"/>
              <a:cs typeface="Arial" panose="020B0604020202020204" pitchFamily="34" charset="0"/>
            </a:endParaRPr>
          </a:p>
        </p:txBody>
      </p:sp>
      <p:sp>
        <p:nvSpPr>
          <p:cNvPr id="933892" name="Slide Number Placeholder 4"/>
          <p:cNvSpPr>
            <a:spLocks noGrp="1"/>
          </p:cNvSpPr>
          <p:nvPr>
            <p:ph type="sldNum" sz="quarter" idx="12"/>
          </p:nvPr>
        </p:nvSpPr>
        <p:spPr>
          <a:noFill/>
          <a:ln>
            <a:miter lim="800000"/>
            <a:headEnd/>
            <a:tailEnd/>
          </a:ln>
        </p:spPr>
        <p:txBody>
          <a:bodyPr/>
          <a:lstStyle/>
          <a:p>
            <a:fld id="{8529DE68-088A-4147-A792-61C2195DF9E0}" type="slidenum">
              <a:rPr lang="en-US" smtClean="0"/>
              <a:pPr/>
              <a:t>73</a:t>
            </a:fld>
            <a:endParaRPr lang="en-US"/>
          </a:p>
        </p:txBody>
      </p:sp>
      <p:sp>
        <p:nvSpPr>
          <p:cNvPr id="10" name="TextBox 9">
            <a:hlinkClick r:id="rId3"/>
          </p:cNvPr>
          <p:cNvSpPr txBox="1"/>
          <p:nvPr/>
        </p:nvSpPr>
        <p:spPr>
          <a:xfrm>
            <a:off x="7620000" y="6407534"/>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F21503CB-D425-7F46-8B0C-13836DAFD69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8" name="Rectangle 7">
            <a:extLst>
              <a:ext uri="{FF2B5EF4-FFF2-40B4-BE49-F238E27FC236}">
                <a16:creationId xmlns:a16="http://schemas.microsoft.com/office/drawing/2014/main" id="{BE60C41D-C857-2F43-9CCD-8067A3AF38B2}"/>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7BE3EFA-CF7A-4E80-B864-281CA91E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697" y="666460"/>
            <a:ext cx="2453260" cy="795652"/>
          </a:xfrm>
          <a:prstGeom prst="rect">
            <a:avLst/>
          </a:prstGeom>
        </p:spPr>
      </p:pic>
    </p:spTree>
    <p:extLst>
      <p:ext uri="{BB962C8B-B14F-4D97-AF65-F5344CB8AC3E}">
        <p14:creationId xmlns:p14="http://schemas.microsoft.com/office/powerpoint/2010/main" val="1516117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74</a:t>
            </a:fld>
            <a:endParaRPr lang="en-US"/>
          </a:p>
        </p:txBody>
      </p:sp>
      <p:sp>
        <p:nvSpPr>
          <p:cNvPr id="9" name="TextBox 8">
            <a:extLst>
              <a:ext uri="{FF2B5EF4-FFF2-40B4-BE49-F238E27FC236}">
                <a16:creationId xmlns:a16="http://schemas.microsoft.com/office/drawing/2014/main" id="{92D11433-F012-E74D-8546-02B04B4C3526}"/>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8" name="Picture 7" descr="A picture containing icon&#10;&#10;Description automatically generated">
            <a:extLst>
              <a:ext uri="{FF2B5EF4-FFF2-40B4-BE49-F238E27FC236}">
                <a16:creationId xmlns:a16="http://schemas.microsoft.com/office/drawing/2014/main" id="{C8E0DCEA-EE62-1D4A-A553-DE9D38BB4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7099"/>
            <a:ext cx="2362200" cy="1099146"/>
          </a:xfrm>
          <a:prstGeom prst="rect">
            <a:avLst/>
          </a:prstGeom>
        </p:spPr>
      </p:pic>
      <p:graphicFrame>
        <p:nvGraphicFramePr>
          <p:cNvPr id="4" name="Object 3">
            <a:extLst>
              <a:ext uri="{FF2B5EF4-FFF2-40B4-BE49-F238E27FC236}">
                <a16:creationId xmlns:a16="http://schemas.microsoft.com/office/drawing/2014/main" id="{CC8C4FA6-799E-CB2E-8992-E1D45AF53B47}"/>
              </a:ext>
            </a:extLst>
          </p:cNvPr>
          <p:cNvGraphicFramePr>
            <a:graphicFrameLocks noChangeAspect="1"/>
          </p:cNvGraphicFramePr>
          <p:nvPr>
            <p:extLst>
              <p:ext uri="{D42A27DB-BD31-4B8C-83A1-F6EECF244321}">
                <p14:modId xmlns:p14="http://schemas.microsoft.com/office/powerpoint/2010/main" val="884431009"/>
              </p:ext>
            </p:extLst>
          </p:nvPr>
        </p:nvGraphicFramePr>
        <p:xfrm>
          <a:off x="4110038" y="4178300"/>
          <a:ext cx="4991100" cy="1995488"/>
        </p:xfrm>
        <a:graphic>
          <a:graphicData uri="http://schemas.openxmlformats.org/presentationml/2006/ole">
            <mc:AlternateContent xmlns:mc="http://schemas.openxmlformats.org/markup-compatibility/2006">
              <mc:Choice xmlns:v="urn:schemas-microsoft-com:vml" Requires="v">
                <p:oleObj name="Macro-Enabled Worksheet" r:id="rId4" imgW="4990998" imgH="1995678" progId="Excel.SheetMacroEnabled.12">
                  <p:link updateAutomatic="1"/>
                </p:oleObj>
              </mc:Choice>
              <mc:Fallback>
                <p:oleObj name="Macro-Enabled Worksheet" r:id="rId4" imgW="4990998" imgH="1995678" progId="Excel.SheetMacroEnabled.12">
                  <p:link updateAutomatic="1"/>
                  <p:pic>
                    <p:nvPicPr>
                      <p:cNvPr id="4" name="Object 3">
                        <a:extLst>
                          <a:ext uri="{FF2B5EF4-FFF2-40B4-BE49-F238E27FC236}">
                            <a16:creationId xmlns:a16="http://schemas.microsoft.com/office/drawing/2014/main" id="{CC8C4FA6-799E-CB2E-8992-E1D45AF53B47}"/>
                          </a:ext>
                        </a:extLst>
                      </p:cNvPr>
                      <p:cNvPicPr/>
                      <p:nvPr/>
                    </p:nvPicPr>
                    <p:blipFill>
                      <a:blip r:embed="rId5"/>
                      <a:stretch>
                        <a:fillRect/>
                      </a:stretch>
                    </p:blipFill>
                    <p:spPr>
                      <a:xfrm>
                        <a:off x="4110038" y="4178300"/>
                        <a:ext cx="4991100" cy="19954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917F059-9FC0-ED9A-607A-2AA17B150A53}"/>
              </a:ext>
            </a:extLst>
          </p:cNvPr>
          <p:cNvGraphicFramePr>
            <a:graphicFrameLocks noChangeAspect="1"/>
          </p:cNvGraphicFramePr>
          <p:nvPr>
            <p:extLst>
              <p:ext uri="{D42A27DB-BD31-4B8C-83A1-F6EECF244321}">
                <p14:modId xmlns:p14="http://schemas.microsoft.com/office/powerpoint/2010/main" val="1366228346"/>
              </p:ext>
            </p:extLst>
          </p:nvPr>
        </p:nvGraphicFramePr>
        <p:xfrm>
          <a:off x="252413" y="1768475"/>
          <a:ext cx="3738562" cy="4429125"/>
        </p:xfrm>
        <a:graphic>
          <a:graphicData uri="http://schemas.openxmlformats.org/presentationml/2006/ole">
            <mc:AlternateContent xmlns:mc="http://schemas.openxmlformats.org/markup-compatibility/2006">
              <mc:Choice xmlns:v="urn:schemas-microsoft-com:vml" Requires="v">
                <p:oleObj name="Macro-Enabled Worksheet" r:id="rId6" imgW="3738474" imgH="4429058" progId="Excel.SheetMacroEnabled.12">
                  <p:link updateAutomatic="1"/>
                </p:oleObj>
              </mc:Choice>
              <mc:Fallback>
                <p:oleObj name="Macro-Enabled Worksheet" r:id="rId6" imgW="3738474" imgH="4429058" progId="Excel.SheetMacroEnabled.12">
                  <p:link updateAutomatic="1"/>
                  <p:pic>
                    <p:nvPicPr>
                      <p:cNvPr id="6" name="Object 5">
                        <a:extLst>
                          <a:ext uri="{FF2B5EF4-FFF2-40B4-BE49-F238E27FC236}">
                            <a16:creationId xmlns:a16="http://schemas.microsoft.com/office/drawing/2014/main" id="{C917F059-9FC0-ED9A-607A-2AA17B150A53}"/>
                          </a:ext>
                        </a:extLst>
                      </p:cNvPr>
                      <p:cNvPicPr/>
                      <p:nvPr/>
                    </p:nvPicPr>
                    <p:blipFill>
                      <a:blip r:embed="rId7"/>
                      <a:stretch>
                        <a:fillRect/>
                      </a:stretch>
                    </p:blipFill>
                    <p:spPr>
                      <a:xfrm>
                        <a:off x="252413" y="1768475"/>
                        <a:ext cx="3738562" cy="4429125"/>
                      </a:xfrm>
                      <a:prstGeom prst="rect">
                        <a:avLst/>
                      </a:prstGeom>
                    </p:spPr>
                  </p:pic>
                </p:oleObj>
              </mc:Fallback>
            </mc:AlternateContent>
          </a:graphicData>
        </a:graphic>
      </p:graphicFrame>
    </p:spTree>
    <p:extLst>
      <p:ext uri="{BB962C8B-B14F-4D97-AF65-F5344CB8AC3E}">
        <p14:creationId xmlns:p14="http://schemas.microsoft.com/office/powerpoint/2010/main" val="3036607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75</a:t>
            </a:fld>
            <a:endParaRPr lang="en-US"/>
          </a:p>
        </p:txBody>
      </p:sp>
      <p:sp>
        <p:nvSpPr>
          <p:cNvPr id="6" name="Title 1">
            <a:extLst>
              <a:ext uri="{FF2B5EF4-FFF2-40B4-BE49-F238E27FC236}">
                <a16:creationId xmlns:a16="http://schemas.microsoft.com/office/drawing/2014/main" id="{F9CF043A-0797-AF43-B2BF-56318BD43BD6}"/>
              </a:ext>
            </a:extLst>
          </p:cNvPr>
          <p:cNvSpPr txBox="1">
            <a:spLocks/>
          </p:cNvSpPr>
          <p:nvPr/>
        </p:nvSpPr>
        <p:spPr>
          <a:xfrm>
            <a:off x="36576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9" name="TextBox 8">
            <a:extLst>
              <a:ext uri="{FF2B5EF4-FFF2-40B4-BE49-F238E27FC236}">
                <a16:creationId xmlns:a16="http://schemas.microsoft.com/office/drawing/2014/main" id="{85DA1B03-D89A-7F41-BA7C-0789EEAC01A3}"/>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8" name="Picture 7" descr="A picture containing icon&#10;&#10;Description automatically generated">
            <a:extLst>
              <a:ext uri="{FF2B5EF4-FFF2-40B4-BE49-F238E27FC236}">
                <a16:creationId xmlns:a16="http://schemas.microsoft.com/office/drawing/2014/main" id="{102F82D9-17CD-4897-AF63-BF546E7DA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7099"/>
            <a:ext cx="2362200" cy="1099146"/>
          </a:xfrm>
          <a:prstGeom prst="rect">
            <a:avLst/>
          </a:prstGeom>
        </p:spPr>
      </p:pic>
      <p:graphicFrame>
        <p:nvGraphicFramePr>
          <p:cNvPr id="3" name="Object 2">
            <a:extLst>
              <a:ext uri="{FF2B5EF4-FFF2-40B4-BE49-F238E27FC236}">
                <a16:creationId xmlns:a16="http://schemas.microsoft.com/office/drawing/2014/main" id="{86A6D705-DD2D-C374-7D4B-460FED83A5F1}"/>
              </a:ext>
            </a:extLst>
          </p:cNvPr>
          <p:cNvGraphicFramePr>
            <a:graphicFrameLocks noChangeAspect="1"/>
          </p:cNvGraphicFramePr>
          <p:nvPr>
            <p:extLst>
              <p:ext uri="{D42A27DB-BD31-4B8C-83A1-F6EECF244321}">
                <p14:modId xmlns:p14="http://schemas.microsoft.com/office/powerpoint/2010/main" val="69892076"/>
              </p:ext>
            </p:extLst>
          </p:nvPr>
        </p:nvGraphicFramePr>
        <p:xfrm>
          <a:off x="4094163" y="4195763"/>
          <a:ext cx="4991100" cy="1995487"/>
        </p:xfrm>
        <a:graphic>
          <a:graphicData uri="http://schemas.openxmlformats.org/presentationml/2006/ole">
            <mc:AlternateContent xmlns:mc="http://schemas.openxmlformats.org/markup-compatibility/2006">
              <mc:Choice xmlns:v="urn:schemas-microsoft-com:vml" Requires="v">
                <p:oleObj name="Macro-Enabled Worksheet" r:id="rId4" imgW="4990998" imgH="1995678" progId="Excel.SheetMacroEnabled.12">
                  <p:link updateAutomatic="1"/>
                </p:oleObj>
              </mc:Choice>
              <mc:Fallback>
                <p:oleObj name="Macro-Enabled Worksheet" r:id="rId4" imgW="4990998" imgH="1995678" progId="Excel.SheetMacroEnabled.12">
                  <p:link updateAutomatic="1"/>
                  <p:pic>
                    <p:nvPicPr>
                      <p:cNvPr id="3" name="Object 2">
                        <a:extLst>
                          <a:ext uri="{FF2B5EF4-FFF2-40B4-BE49-F238E27FC236}">
                            <a16:creationId xmlns:a16="http://schemas.microsoft.com/office/drawing/2014/main" id="{86A6D705-DD2D-C374-7D4B-460FED83A5F1}"/>
                          </a:ext>
                        </a:extLst>
                      </p:cNvPr>
                      <p:cNvPicPr/>
                      <p:nvPr/>
                    </p:nvPicPr>
                    <p:blipFill>
                      <a:blip r:embed="rId5"/>
                      <a:stretch>
                        <a:fillRect/>
                      </a:stretch>
                    </p:blipFill>
                    <p:spPr>
                      <a:xfrm>
                        <a:off x="4094163" y="4195763"/>
                        <a:ext cx="4991100" cy="19954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16546E4-DA8E-6AAF-85F7-2AE1FD97E281}"/>
              </a:ext>
            </a:extLst>
          </p:cNvPr>
          <p:cNvGraphicFramePr>
            <a:graphicFrameLocks noChangeAspect="1"/>
          </p:cNvGraphicFramePr>
          <p:nvPr>
            <p:extLst>
              <p:ext uri="{D42A27DB-BD31-4B8C-83A1-F6EECF244321}">
                <p14:modId xmlns:p14="http://schemas.microsoft.com/office/powerpoint/2010/main" val="1084992682"/>
              </p:ext>
            </p:extLst>
          </p:nvPr>
        </p:nvGraphicFramePr>
        <p:xfrm>
          <a:off x="360363" y="1727200"/>
          <a:ext cx="3386137" cy="4410075"/>
        </p:xfrm>
        <a:graphic>
          <a:graphicData uri="http://schemas.openxmlformats.org/presentationml/2006/ole">
            <mc:AlternateContent xmlns:mc="http://schemas.openxmlformats.org/markup-compatibility/2006">
              <mc:Choice xmlns:v="urn:schemas-microsoft-com:vml" Requires="v">
                <p:oleObj name="Macro-Enabled Worksheet" r:id="rId6" imgW="3386125" imgH="4410097" progId="Excel.SheetMacroEnabled.12">
                  <p:link updateAutomatic="1"/>
                </p:oleObj>
              </mc:Choice>
              <mc:Fallback>
                <p:oleObj name="Macro-Enabled Worksheet" r:id="rId6" imgW="3386125" imgH="4410097" progId="Excel.SheetMacroEnabled.12">
                  <p:link updateAutomatic="1"/>
                  <p:pic>
                    <p:nvPicPr>
                      <p:cNvPr id="4" name="Object 3">
                        <a:extLst>
                          <a:ext uri="{FF2B5EF4-FFF2-40B4-BE49-F238E27FC236}">
                            <a16:creationId xmlns:a16="http://schemas.microsoft.com/office/drawing/2014/main" id="{416546E4-DA8E-6AAF-85F7-2AE1FD97E281}"/>
                          </a:ext>
                        </a:extLst>
                      </p:cNvPr>
                      <p:cNvPicPr/>
                      <p:nvPr/>
                    </p:nvPicPr>
                    <p:blipFill>
                      <a:blip r:embed="rId7"/>
                      <a:stretch>
                        <a:fillRect/>
                      </a:stretch>
                    </p:blipFill>
                    <p:spPr>
                      <a:xfrm>
                        <a:off x="360363" y="1727200"/>
                        <a:ext cx="3386137" cy="4410075"/>
                      </a:xfrm>
                      <a:prstGeom prst="rect">
                        <a:avLst/>
                      </a:prstGeom>
                    </p:spPr>
                  </p:pic>
                </p:oleObj>
              </mc:Fallback>
            </mc:AlternateContent>
          </a:graphicData>
        </a:graphic>
      </p:graphicFrame>
    </p:spTree>
    <p:extLst>
      <p:ext uri="{BB962C8B-B14F-4D97-AF65-F5344CB8AC3E}">
        <p14:creationId xmlns:p14="http://schemas.microsoft.com/office/powerpoint/2010/main" val="2220098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76</a:t>
            </a:fld>
            <a:endParaRPr lang="en-US"/>
          </a:p>
        </p:txBody>
      </p:sp>
      <p:sp>
        <p:nvSpPr>
          <p:cNvPr id="9" name="TextBox 8">
            <a:extLst>
              <a:ext uri="{FF2B5EF4-FFF2-40B4-BE49-F238E27FC236}">
                <a16:creationId xmlns:a16="http://schemas.microsoft.com/office/drawing/2014/main" id="{CBBC2FE1-17EC-7A40-8576-6CD894270850}"/>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6" name="Picture 5">
            <a:extLst>
              <a:ext uri="{FF2B5EF4-FFF2-40B4-BE49-F238E27FC236}">
                <a16:creationId xmlns:a16="http://schemas.microsoft.com/office/drawing/2014/main" id="{42F62C49-9CF1-9849-81CA-9F6FFD0EFFC4}"/>
              </a:ext>
            </a:extLst>
          </p:cNvPr>
          <p:cNvPicPr>
            <a:picLocks noChangeAspect="1"/>
          </p:cNvPicPr>
          <p:nvPr/>
        </p:nvPicPr>
        <p:blipFill>
          <a:blip r:embed="rId3"/>
          <a:stretch>
            <a:fillRect/>
          </a:stretch>
        </p:blipFill>
        <p:spPr>
          <a:xfrm>
            <a:off x="658435" y="821524"/>
            <a:ext cx="2444005" cy="488801"/>
          </a:xfrm>
          <a:prstGeom prst="rect">
            <a:avLst/>
          </a:prstGeom>
        </p:spPr>
      </p:pic>
      <p:sp>
        <p:nvSpPr>
          <p:cNvPr id="2" name="Title 2">
            <a:extLst>
              <a:ext uri="{FF2B5EF4-FFF2-40B4-BE49-F238E27FC236}">
                <a16:creationId xmlns:a16="http://schemas.microsoft.com/office/drawing/2014/main" id="{A0E2D1FF-AB20-0802-BF09-E98AB172D72C}"/>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7" name="Object 6">
            <a:extLst>
              <a:ext uri="{FF2B5EF4-FFF2-40B4-BE49-F238E27FC236}">
                <a16:creationId xmlns:a16="http://schemas.microsoft.com/office/drawing/2014/main" id="{B63AA837-F6B2-39EE-8EEB-C3C0AF2074FF}"/>
              </a:ext>
            </a:extLst>
          </p:cNvPr>
          <p:cNvGraphicFramePr>
            <a:graphicFrameLocks noChangeAspect="1"/>
          </p:cNvGraphicFramePr>
          <p:nvPr>
            <p:extLst>
              <p:ext uri="{D42A27DB-BD31-4B8C-83A1-F6EECF244321}">
                <p14:modId xmlns:p14="http://schemas.microsoft.com/office/powerpoint/2010/main" val="109734426"/>
              </p:ext>
            </p:extLst>
          </p:nvPr>
        </p:nvGraphicFramePr>
        <p:xfrm>
          <a:off x="36513" y="1857375"/>
          <a:ext cx="3848100" cy="4343400"/>
        </p:xfrm>
        <a:graphic>
          <a:graphicData uri="http://schemas.openxmlformats.org/presentationml/2006/ole">
            <mc:AlternateContent xmlns:mc="http://schemas.openxmlformats.org/markup-compatibility/2006">
              <mc:Choice xmlns:v="urn:schemas-microsoft-com:vml" Requires="v">
                <p:oleObj name="Macro-Enabled Worksheet" r:id="rId4" imgW="3847795" imgH="4343131" progId="Excel.SheetMacroEnabled.12">
                  <p:link updateAutomatic="1"/>
                </p:oleObj>
              </mc:Choice>
              <mc:Fallback>
                <p:oleObj name="Macro-Enabled Worksheet" r:id="rId4" imgW="3847795" imgH="4343131" progId="Excel.SheetMacroEnabled.12">
                  <p:link updateAutomatic="1"/>
                  <p:pic>
                    <p:nvPicPr>
                      <p:cNvPr id="7" name="Object 6">
                        <a:extLst>
                          <a:ext uri="{FF2B5EF4-FFF2-40B4-BE49-F238E27FC236}">
                            <a16:creationId xmlns:a16="http://schemas.microsoft.com/office/drawing/2014/main" id="{B63AA837-F6B2-39EE-8EEB-C3C0AF2074FF}"/>
                          </a:ext>
                        </a:extLst>
                      </p:cNvPr>
                      <p:cNvPicPr/>
                      <p:nvPr/>
                    </p:nvPicPr>
                    <p:blipFill>
                      <a:blip r:embed="rId5"/>
                      <a:stretch>
                        <a:fillRect/>
                      </a:stretch>
                    </p:blipFill>
                    <p:spPr>
                      <a:xfrm>
                        <a:off x="36513" y="1857375"/>
                        <a:ext cx="3848100" cy="4343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AF3BDFA-ECE8-E054-63E6-24056D578FAB}"/>
              </a:ext>
            </a:extLst>
          </p:cNvPr>
          <p:cNvGraphicFramePr>
            <a:graphicFrameLocks noChangeAspect="1"/>
          </p:cNvGraphicFramePr>
          <p:nvPr>
            <p:extLst>
              <p:ext uri="{D42A27DB-BD31-4B8C-83A1-F6EECF244321}">
                <p14:modId xmlns:p14="http://schemas.microsoft.com/office/powerpoint/2010/main" val="566439287"/>
              </p:ext>
            </p:extLst>
          </p:nvPr>
        </p:nvGraphicFramePr>
        <p:xfrm>
          <a:off x="4065588" y="4181475"/>
          <a:ext cx="4991100" cy="1995488"/>
        </p:xfrm>
        <a:graphic>
          <a:graphicData uri="http://schemas.openxmlformats.org/presentationml/2006/ole">
            <mc:AlternateContent xmlns:mc="http://schemas.openxmlformats.org/markup-compatibility/2006">
              <mc:Choice xmlns:v="urn:schemas-microsoft-com:vml" Requires="v">
                <p:oleObj name="Macro-Enabled Worksheet" r:id="rId6" imgW="4990998" imgH="1995678" progId="Excel.SheetMacroEnabled.12">
                  <p:link updateAutomatic="1"/>
                </p:oleObj>
              </mc:Choice>
              <mc:Fallback>
                <p:oleObj name="Macro-Enabled Worksheet" r:id="rId6" imgW="4990998" imgH="1995678" progId="Excel.SheetMacroEnabled.12">
                  <p:link updateAutomatic="1"/>
                  <p:pic>
                    <p:nvPicPr>
                      <p:cNvPr id="8" name="Object 7">
                        <a:extLst>
                          <a:ext uri="{FF2B5EF4-FFF2-40B4-BE49-F238E27FC236}">
                            <a16:creationId xmlns:a16="http://schemas.microsoft.com/office/drawing/2014/main" id="{1AF3BDFA-ECE8-E054-63E6-24056D578FAB}"/>
                          </a:ext>
                        </a:extLst>
                      </p:cNvPr>
                      <p:cNvPicPr/>
                      <p:nvPr/>
                    </p:nvPicPr>
                    <p:blipFill>
                      <a:blip r:embed="rId7"/>
                      <a:stretch>
                        <a:fillRect/>
                      </a:stretch>
                    </p:blipFill>
                    <p:spPr>
                      <a:xfrm>
                        <a:off x="4065588" y="4181475"/>
                        <a:ext cx="4991100" cy="1995488"/>
                      </a:xfrm>
                      <a:prstGeom prst="rect">
                        <a:avLst/>
                      </a:prstGeom>
                    </p:spPr>
                  </p:pic>
                </p:oleObj>
              </mc:Fallback>
            </mc:AlternateContent>
          </a:graphicData>
        </a:graphic>
      </p:graphicFrame>
    </p:spTree>
    <p:extLst>
      <p:ext uri="{BB962C8B-B14F-4D97-AF65-F5344CB8AC3E}">
        <p14:creationId xmlns:p14="http://schemas.microsoft.com/office/powerpoint/2010/main" val="2413697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77</a:t>
            </a:fld>
            <a:endParaRPr lang="en-US"/>
          </a:p>
        </p:txBody>
      </p:sp>
      <p:sp>
        <p:nvSpPr>
          <p:cNvPr id="6" name="Title 1">
            <a:extLst>
              <a:ext uri="{FF2B5EF4-FFF2-40B4-BE49-F238E27FC236}">
                <a16:creationId xmlns:a16="http://schemas.microsoft.com/office/drawing/2014/main" id="{CCDF73E9-284D-2E4D-8688-13E961DB693B}"/>
              </a:ext>
            </a:extLst>
          </p:cNvPr>
          <p:cNvSpPr txBox="1">
            <a:spLocks/>
          </p:cNvSpPr>
          <p:nvPr/>
        </p:nvSpPr>
        <p:spPr>
          <a:xfrm>
            <a:off x="36576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9" name="TextBox 8">
            <a:extLst>
              <a:ext uri="{FF2B5EF4-FFF2-40B4-BE49-F238E27FC236}">
                <a16:creationId xmlns:a16="http://schemas.microsoft.com/office/drawing/2014/main" id="{70BEB9E1-7D5D-5A4C-BA14-2697AC7639D3}"/>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Picture 9">
            <a:extLst>
              <a:ext uri="{FF2B5EF4-FFF2-40B4-BE49-F238E27FC236}">
                <a16:creationId xmlns:a16="http://schemas.microsoft.com/office/drawing/2014/main" id="{0E6D4931-F38D-2B49-A8C2-E80E187884B9}"/>
              </a:ext>
            </a:extLst>
          </p:cNvPr>
          <p:cNvPicPr>
            <a:picLocks noChangeAspect="1"/>
          </p:cNvPicPr>
          <p:nvPr/>
        </p:nvPicPr>
        <p:blipFill>
          <a:blip r:embed="rId3"/>
          <a:stretch>
            <a:fillRect/>
          </a:stretch>
        </p:blipFill>
        <p:spPr>
          <a:xfrm>
            <a:off x="658435" y="925221"/>
            <a:ext cx="2444005" cy="488801"/>
          </a:xfrm>
          <a:prstGeom prst="rect">
            <a:avLst/>
          </a:prstGeom>
        </p:spPr>
      </p:pic>
      <p:graphicFrame>
        <p:nvGraphicFramePr>
          <p:cNvPr id="2" name="Object 1">
            <a:extLst>
              <a:ext uri="{FF2B5EF4-FFF2-40B4-BE49-F238E27FC236}">
                <a16:creationId xmlns:a16="http://schemas.microsoft.com/office/drawing/2014/main" id="{D6F3CB05-2EE6-349B-3B91-63657E442FCD}"/>
              </a:ext>
            </a:extLst>
          </p:cNvPr>
          <p:cNvGraphicFramePr>
            <a:graphicFrameLocks noChangeAspect="1"/>
          </p:cNvGraphicFramePr>
          <p:nvPr>
            <p:extLst>
              <p:ext uri="{D42A27DB-BD31-4B8C-83A1-F6EECF244321}">
                <p14:modId xmlns:p14="http://schemas.microsoft.com/office/powerpoint/2010/main" val="3093850540"/>
              </p:ext>
            </p:extLst>
          </p:nvPr>
        </p:nvGraphicFramePr>
        <p:xfrm>
          <a:off x="4124325" y="4214813"/>
          <a:ext cx="4991100" cy="1995487"/>
        </p:xfrm>
        <a:graphic>
          <a:graphicData uri="http://schemas.openxmlformats.org/presentationml/2006/ole">
            <mc:AlternateContent xmlns:mc="http://schemas.openxmlformats.org/markup-compatibility/2006">
              <mc:Choice xmlns:v="urn:schemas-microsoft-com:vml" Requires="v">
                <p:oleObj name="Macro-Enabled Worksheet" r:id="rId4" imgW="4990998" imgH="1995678" progId="Excel.SheetMacroEnabled.12">
                  <p:link updateAutomatic="1"/>
                </p:oleObj>
              </mc:Choice>
              <mc:Fallback>
                <p:oleObj name="Macro-Enabled Worksheet" r:id="rId4" imgW="4990998" imgH="1995678" progId="Excel.SheetMacroEnabled.12">
                  <p:link updateAutomatic="1"/>
                  <p:pic>
                    <p:nvPicPr>
                      <p:cNvPr id="2" name="Object 1">
                        <a:extLst>
                          <a:ext uri="{FF2B5EF4-FFF2-40B4-BE49-F238E27FC236}">
                            <a16:creationId xmlns:a16="http://schemas.microsoft.com/office/drawing/2014/main" id="{D6F3CB05-2EE6-349B-3B91-63657E442FCD}"/>
                          </a:ext>
                        </a:extLst>
                      </p:cNvPr>
                      <p:cNvPicPr/>
                      <p:nvPr/>
                    </p:nvPicPr>
                    <p:blipFill>
                      <a:blip r:embed="rId5"/>
                      <a:stretch>
                        <a:fillRect/>
                      </a:stretch>
                    </p:blipFill>
                    <p:spPr>
                      <a:xfrm>
                        <a:off x="4124325" y="4214813"/>
                        <a:ext cx="4991100" cy="19954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B4B5246-B7D1-9D9C-0494-C06DB45E1AA5}"/>
              </a:ext>
            </a:extLst>
          </p:cNvPr>
          <p:cNvGraphicFramePr>
            <a:graphicFrameLocks noChangeAspect="1"/>
          </p:cNvGraphicFramePr>
          <p:nvPr>
            <p:extLst>
              <p:ext uri="{D42A27DB-BD31-4B8C-83A1-F6EECF244321}">
                <p14:modId xmlns:p14="http://schemas.microsoft.com/office/powerpoint/2010/main" val="2801799505"/>
              </p:ext>
            </p:extLst>
          </p:nvPr>
        </p:nvGraphicFramePr>
        <p:xfrm>
          <a:off x="457200" y="1841500"/>
          <a:ext cx="3481388" cy="4367213"/>
        </p:xfrm>
        <a:graphic>
          <a:graphicData uri="http://schemas.openxmlformats.org/presentationml/2006/ole">
            <mc:AlternateContent xmlns:mc="http://schemas.openxmlformats.org/markup-compatibility/2006">
              <mc:Choice xmlns:v="urn:schemas-microsoft-com:vml" Requires="v">
                <p:oleObj name="Macro-Enabled Worksheet" r:id="rId6" imgW="3481222" imgH="4366932" progId="Excel.SheetMacroEnabled.12">
                  <p:link updateAutomatic="1"/>
                </p:oleObj>
              </mc:Choice>
              <mc:Fallback>
                <p:oleObj name="Macro-Enabled Worksheet" r:id="rId6" imgW="3481222" imgH="4366932" progId="Excel.SheetMacroEnabled.12">
                  <p:link updateAutomatic="1"/>
                  <p:pic>
                    <p:nvPicPr>
                      <p:cNvPr id="7" name="Object 6">
                        <a:extLst>
                          <a:ext uri="{FF2B5EF4-FFF2-40B4-BE49-F238E27FC236}">
                            <a16:creationId xmlns:a16="http://schemas.microsoft.com/office/drawing/2014/main" id="{3B4B5246-B7D1-9D9C-0494-C06DB45E1AA5}"/>
                          </a:ext>
                        </a:extLst>
                      </p:cNvPr>
                      <p:cNvPicPr/>
                      <p:nvPr/>
                    </p:nvPicPr>
                    <p:blipFill>
                      <a:blip r:embed="rId7"/>
                      <a:stretch>
                        <a:fillRect/>
                      </a:stretch>
                    </p:blipFill>
                    <p:spPr>
                      <a:xfrm>
                        <a:off x="457200" y="1841500"/>
                        <a:ext cx="3481388" cy="4367213"/>
                      </a:xfrm>
                      <a:prstGeom prst="rect">
                        <a:avLst/>
                      </a:prstGeom>
                    </p:spPr>
                  </p:pic>
                </p:oleObj>
              </mc:Fallback>
            </mc:AlternateContent>
          </a:graphicData>
        </a:graphic>
      </p:graphicFrame>
    </p:spTree>
    <p:extLst>
      <p:ext uri="{BB962C8B-B14F-4D97-AF65-F5344CB8AC3E}">
        <p14:creationId xmlns:p14="http://schemas.microsoft.com/office/powerpoint/2010/main" val="28873870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C09407-0DBF-284D-8483-EE432E504BE4}"/>
              </a:ext>
            </a:extLst>
          </p:cNvPr>
          <p:cNvSpPr>
            <a:spLocks noGrp="1"/>
          </p:cNvSpPr>
          <p:nvPr>
            <p:ph type="ctrTitle"/>
          </p:nvPr>
        </p:nvSpPr>
        <p:spPr/>
        <p:txBody>
          <a:bodyPr/>
          <a:lstStyle/>
          <a:p>
            <a:r>
              <a:rPr lang="en-US"/>
              <a:t>Direct Banks</a:t>
            </a:r>
          </a:p>
        </p:txBody>
      </p:sp>
      <p:sp>
        <p:nvSpPr>
          <p:cNvPr id="4" name="Date Placeholder 3">
            <a:extLst>
              <a:ext uri="{FF2B5EF4-FFF2-40B4-BE49-F238E27FC236}">
                <a16:creationId xmlns:a16="http://schemas.microsoft.com/office/drawing/2014/main" id="{FC14D35A-AA71-BD43-B91D-DD16BA53C41E}"/>
              </a:ext>
            </a:extLst>
          </p:cNvPr>
          <p:cNvSpPr>
            <a:spLocks noGrp="1"/>
          </p:cNvSpPr>
          <p:nvPr>
            <p:ph type="dt" sz="half" idx="10"/>
          </p:nvPr>
        </p:nvSpPr>
        <p:spPr/>
        <p:txBody>
          <a:bodyPr/>
          <a:lstStyle/>
          <a:p>
            <a:fld id="{1CEF607B-A47E-422C-9BEF-122CCDB7C526}" type="datetime1">
              <a:rPr lang="en-US" smtClean="0"/>
              <a:pPr/>
              <a:t>1/22/25</a:t>
            </a:fld>
            <a:endParaRPr lang="en-US"/>
          </a:p>
        </p:txBody>
      </p:sp>
      <p:sp>
        <p:nvSpPr>
          <p:cNvPr id="5" name="Slide Number Placeholder 4">
            <a:extLst>
              <a:ext uri="{FF2B5EF4-FFF2-40B4-BE49-F238E27FC236}">
                <a16:creationId xmlns:a16="http://schemas.microsoft.com/office/drawing/2014/main" id="{ED8895EA-7A42-8043-903C-F2531452A4EC}"/>
              </a:ext>
            </a:extLst>
          </p:cNvPr>
          <p:cNvSpPr>
            <a:spLocks noGrp="1"/>
          </p:cNvSpPr>
          <p:nvPr>
            <p:ph type="sldNum" sz="quarter" idx="11"/>
          </p:nvPr>
        </p:nvSpPr>
        <p:spPr/>
        <p:txBody>
          <a:bodyPr/>
          <a:lstStyle/>
          <a:p>
            <a:pPr>
              <a:defRPr/>
            </a:pPr>
            <a:fld id="{CEA8465A-EA94-4FE2-B137-FBCA3708F314}" type="slidenum">
              <a:rPr lang="en-US" smtClean="0"/>
              <a:pPr>
                <a:defRPr/>
              </a:pPr>
              <a:t>78</a:t>
            </a:fld>
            <a:endParaRPr lang="en-US"/>
          </a:p>
        </p:txBody>
      </p:sp>
      <p:sp>
        <p:nvSpPr>
          <p:cNvPr id="7" name="Rectangle 6">
            <a:extLst>
              <a:ext uri="{FF2B5EF4-FFF2-40B4-BE49-F238E27FC236}">
                <a16:creationId xmlns:a16="http://schemas.microsoft.com/office/drawing/2014/main" id="{2F437B7C-055A-3743-80D1-C9B0FFA7142F}"/>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7116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17CBC-0359-3828-324D-6C082E12FA1D}"/>
              </a:ext>
            </a:extLst>
          </p:cNvPr>
          <p:cNvSpPr>
            <a:spLocks noGrp="1"/>
          </p:cNvSpPr>
          <p:nvPr>
            <p:ph type="title"/>
          </p:nvPr>
        </p:nvSpPr>
        <p:spPr>
          <a:xfrm>
            <a:off x="3467910" y="-165370"/>
            <a:ext cx="5218889" cy="1600200"/>
          </a:xfrm>
        </p:spPr>
        <p:txBody>
          <a:bodyPr/>
          <a:lstStyle/>
          <a:p>
            <a:r>
              <a:rPr lang="en-CA" dirty="0"/>
              <a:t>Share of National Market</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79</a:t>
            </a:fld>
            <a:endParaRPr lang="en-US"/>
          </a:p>
        </p:txBody>
      </p:sp>
      <p:sp>
        <p:nvSpPr>
          <p:cNvPr id="10" name="TextBox 9">
            <a:extLst>
              <a:ext uri="{FF2B5EF4-FFF2-40B4-BE49-F238E27FC236}">
                <a16:creationId xmlns:a16="http://schemas.microsoft.com/office/drawing/2014/main" id="{10A4FDC7-71EB-A243-ABC7-BF4C3B32CF72}"/>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6" name="Picture 5" descr="Shape&#10;&#10;Description automatically generated with medium confidence">
            <a:extLst>
              <a:ext uri="{FF2B5EF4-FFF2-40B4-BE49-F238E27FC236}">
                <a16:creationId xmlns:a16="http://schemas.microsoft.com/office/drawing/2014/main" id="{05E2B452-C599-804F-8AF9-93CB3D02225E}"/>
              </a:ext>
            </a:extLst>
          </p:cNvPr>
          <p:cNvPicPr>
            <a:picLocks noChangeAspect="1"/>
          </p:cNvPicPr>
          <p:nvPr/>
        </p:nvPicPr>
        <p:blipFill>
          <a:blip r:embed="rId3"/>
          <a:stretch>
            <a:fillRect/>
          </a:stretch>
        </p:blipFill>
        <p:spPr>
          <a:xfrm>
            <a:off x="632715" y="659319"/>
            <a:ext cx="2390715" cy="715783"/>
          </a:xfrm>
          <a:prstGeom prst="rect">
            <a:avLst/>
          </a:prstGeom>
        </p:spPr>
      </p:pic>
      <p:sp>
        <p:nvSpPr>
          <p:cNvPr id="2" name="TextBox 1">
            <a:extLst>
              <a:ext uri="{FF2B5EF4-FFF2-40B4-BE49-F238E27FC236}">
                <a16:creationId xmlns:a16="http://schemas.microsoft.com/office/drawing/2014/main" id="{CA520F4C-E5EB-D110-CC49-A65354A8B0F7}"/>
              </a:ext>
            </a:extLst>
          </p:cNvPr>
          <p:cNvSpPr txBox="1"/>
          <p:nvPr/>
        </p:nvSpPr>
        <p:spPr>
          <a:xfrm>
            <a:off x="4241162" y="2187208"/>
            <a:ext cx="3891944" cy="276999"/>
          </a:xfrm>
          <a:prstGeom prst="rect">
            <a:avLst/>
          </a:prstGeom>
          <a:noFill/>
        </p:spPr>
        <p:txBody>
          <a:bodyPr wrap="square" rtlCol="0">
            <a:spAutoFit/>
          </a:bodyPr>
          <a:lstStyle/>
          <a:p>
            <a:r>
              <a:rPr lang="en-CA" dirty="0"/>
              <a:t>Equitable acquired Concentra Bank Nov 2022</a:t>
            </a:r>
          </a:p>
        </p:txBody>
      </p:sp>
      <p:graphicFrame>
        <p:nvGraphicFramePr>
          <p:cNvPr id="7" name="Object 6">
            <a:extLst>
              <a:ext uri="{FF2B5EF4-FFF2-40B4-BE49-F238E27FC236}">
                <a16:creationId xmlns:a16="http://schemas.microsoft.com/office/drawing/2014/main" id="{529D636F-A230-0A2F-C5F5-81C3C5223FFF}"/>
              </a:ext>
            </a:extLst>
          </p:cNvPr>
          <p:cNvGraphicFramePr>
            <a:graphicFrameLocks noChangeAspect="1"/>
          </p:cNvGraphicFramePr>
          <p:nvPr>
            <p:extLst>
              <p:ext uri="{D42A27DB-BD31-4B8C-83A1-F6EECF244321}">
                <p14:modId xmlns:p14="http://schemas.microsoft.com/office/powerpoint/2010/main" val="1874672471"/>
              </p:ext>
            </p:extLst>
          </p:nvPr>
        </p:nvGraphicFramePr>
        <p:xfrm>
          <a:off x="73025" y="1660525"/>
          <a:ext cx="3795713" cy="4562475"/>
        </p:xfrm>
        <a:graphic>
          <a:graphicData uri="http://schemas.openxmlformats.org/presentationml/2006/ole">
            <mc:AlternateContent xmlns:mc="http://schemas.openxmlformats.org/markup-compatibility/2006">
              <mc:Choice xmlns:v="urn:schemas-microsoft-com:vml" Requires="v">
                <p:oleObj name="Macro-Enabled Worksheet" r:id="rId4" imgW="3795370" imgH="4562184" progId="Excel.SheetMacroEnabled.12">
                  <p:link updateAutomatic="1"/>
                </p:oleObj>
              </mc:Choice>
              <mc:Fallback>
                <p:oleObj name="Macro-Enabled Worksheet" r:id="rId4" imgW="3795370" imgH="4562184" progId="Excel.SheetMacroEnabled.12">
                  <p:link updateAutomatic="1"/>
                  <p:pic>
                    <p:nvPicPr>
                      <p:cNvPr id="7" name="Object 6">
                        <a:extLst>
                          <a:ext uri="{FF2B5EF4-FFF2-40B4-BE49-F238E27FC236}">
                            <a16:creationId xmlns:a16="http://schemas.microsoft.com/office/drawing/2014/main" id="{529D636F-A230-0A2F-C5F5-81C3C5223FFF}"/>
                          </a:ext>
                        </a:extLst>
                      </p:cNvPr>
                      <p:cNvPicPr/>
                      <p:nvPr/>
                    </p:nvPicPr>
                    <p:blipFill>
                      <a:blip r:embed="rId5"/>
                      <a:stretch>
                        <a:fillRect/>
                      </a:stretch>
                    </p:blipFill>
                    <p:spPr>
                      <a:xfrm>
                        <a:off x="73025" y="1660525"/>
                        <a:ext cx="3795713" cy="45624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544F76D-FAFD-7602-C25A-A8FE8496E5F8}"/>
              </a:ext>
            </a:extLst>
          </p:cNvPr>
          <p:cNvGraphicFramePr>
            <a:graphicFrameLocks noChangeAspect="1"/>
          </p:cNvGraphicFramePr>
          <p:nvPr>
            <p:extLst>
              <p:ext uri="{D42A27DB-BD31-4B8C-83A1-F6EECF244321}">
                <p14:modId xmlns:p14="http://schemas.microsoft.com/office/powerpoint/2010/main" val="3605501343"/>
              </p:ext>
            </p:extLst>
          </p:nvPr>
        </p:nvGraphicFramePr>
        <p:xfrm>
          <a:off x="4060825" y="4017963"/>
          <a:ext cx="4991100" cy="2181225"/>
        </p:xfrm>
        <a:graphic>
          <a:graphicData uri="http://schemas.openxmlformats.org/presentationml/2006/ole">
            <mc:AlternateContent xmlns:mc="http://schemas.openxmlformats.org/markup-compatibility/2006">
              <mc:Choice xmlns:v="urn:schemas-microsoft-com:vml" Requires="v">
                <p:oleObj name="Macro-Enabled Worksheet" r:id="rId6" imgW="4990998" imgH="2181247" progId="Excel.SheetMacroEnabled.12">
                  <p:link updateAutomatic="1"/>
                </p:oleObj>
              </mc:Choice>
              <mc:Fallback>
                <p:oleObj name="Macro-Enabled Worksheet" r:id="rId6" imgW="4990998" imgH="2181247" progId="Excel.SheetMacroEnabled.12">
                  <p:link updateAutomatic="1"/>
                  <p:pic>
                    <p:nvPicPr>
                      <p:cNvPr id="9" name="Object 8">
                        <a:extLst>
                          <a:ext uri="{FF2B5EF4-FFF2-40B4-BE49-F238E27FC236}">
                            <a16:creationId xmlns:a16="http://schemas.microsoft.com/office/drawing/2014/main" id="{7544F76D-FAFD-7602-C25A-A8FE8496E5F8}"/>
                          </a:ext>
                        </a:extLst>
                      </p:cNvPr>
                      <p:cNvPicPr/>
                      <p:nvPr/>
                    </p:nvPicPr>
                    <p:blipFill>
                      <a:blip r:embed="rId7"/>
                      <a:stretch>
                        <a:fillRect/>
                      </a:stretch>
                    </p:blipFill>
                    <p:spPr>
                      <a:xfrm>
                        <a:off x="4060825" y="4017963"/>
                        <a:ext cx="4991100" cy="2181225"/>
                      </a:xfrm>
                      <a:prstGeom prst="rect">
                        <a:avLst/>
                      </a:prstGeom>
                    </p:spPr>
                  </p:pic>
                </p:oleObj>
              </mc:Fallback>
            </mc:AlternateContent>
          </a:graphicData>
        </a:graphic>
      </p:graphicFrame>
    </p:spTree>
    <p:extLst>
      <p:ext uri="{BB962C8B-B14F-4D97-AF65-F5344CB8AC3E}">
        <p14:creationId xmlns:p14="http://schemas.microsoft.com/office/powerpoint/2010/main" val="71320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a:t>Full-Service Bank Total Personal Share – 5 Year Share Change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8</a:t>
            </a:fld>
            <a:endParaRPr lang="en-US"/>
          </a:p>
        </p:txBody>
      </p:sp>
      <p:sp>
        <p:nvSpPr>
          <p:cNvPr id="7" name="TextBox 6">
            <a:extLst>
              <a:ext uri="{FF2B5EF4-FFF2-40B4-BE49-F238E27FC236}">
                <a16:creationId xmlns:a16="http://schemas.microsoft.com/office/drawing/2014/main" id="{53CFCB9B-B88F-9B43-AABB-D7AAB1D3D3A8}"/>
              </a:ext>
            </a:extLst>
          </p:cNvPr>
          <p:cNvSpPr txBox="1"/>
          <p:nvPr/>
        </p:nvSpPr>
        <p:spPr>
          <a:xfrm>
            <a:off x="6858000" y="381000"/>
            <a:ext cx="1614545" cy="276999"/>
          </a:xfrm>
          <a:prstGeom prst="rect">
            <a:avLst/>
          </a:prstGeom>
          <a:noFill/>
        </p:spPr>
        <p:txBody>
          <a:bodyPr wrap="none" rtlCol="0">
            <a:spAutoFit/>
          </a:bodyPr>
          <a:lstStyle/>
          <a:p>
            <a:r>
              <a:rPr lang="en-US"/>
              <a:t>Updated Quarterly</a:t>
            </a:r>
          </a:p>
        </p:txBody>
      </p:sp>
      <p:graphicFrame>
        <p:nvGraphicFramePr>
          <p:cNvPr id="8" name="Chart 7">
            <a:extLst>
              <a:ext uri="{FF2B5EF4-FFF2-40B4-BE49-F238E27FC236}">
                <a16:creationId xmlns:a16="http://schemas.microsoft.com/office/drawing/2014/main" id="{00000000-0008-0000-0800-000017000000}"/>
              </a:ext>
            </a:extLst>
          </p:cNvPr>
          <p:cNvGraphicFramePr>
            <a:graphicFrameLocks/>
          </p:cNvGraphicFramePr>
          <p:nvPr>
            <p:extLst>
              <p:ext uri="{D42A27DB-BD31-4B8C-83A1-F6EECF244321}">
                <p14:modId xmlns:p14="http://schemas.microsoft.com/office/powerpoint/2010/main" val="2818155002"/>
              </p:ext>
            </p:extLst>
          </p:nvPr>
        </p:nvGraphicFramePr>
        <p:xfrm>
          <a:off x="0" y="1752600"/>
          <a:ext cx="4114800" cy="449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a:extLst>
              <a:ext uri="{FF2B5EF4-FFF2-40B4-BE49-F238E27FC236}">
                <a16:creationId xmlns:a16="http://schemas.microsoft.com/office/drawing/2014/main" id="{01682786-CAA5-037D-BBEB-DF5A4F47556B}"/>
              </a:ext>
            </a:extLst>
          </p:cNvPr>
          <p:cNvGraphicFramePr>
            <a:graphicFrameLocks noChangeAspect="1"/>
          </p:cNvGraphicFramePr>
          <p:nvPr>
            <p:extLst>
              <p:ext uri="{D42A27DB-BD31-4B8C-83A1-F6EECF244321}">
                <p14:modId xmlns:p14="http://schemas.microsoft.com/office/powerpoint/2010/main" val="3292464093"/>
              </p:ext>
            </p:extLst>
          </p:nvPr>
        </p:nvGraphicFramePr>
        <p:xfrm>
          <a:off x="4105275" y="3810000"/>
          <a:ext cx="4991100" cy="2390775"/>
        </p:xfrm>
        <a:graphic>
          <a:graphicData uri="http://schemas.openxmlformats.org/presentationml/2006/ole">
            <mc:AlternateContent xmlns:mc="http://schemas.openxmlformats.org/markup-compatibility/2006">
              <mc:Choice xmlns:v="urn:schemas-microsoft-com:vml" Requires="v">
                <p:oleObj name="Macro-Enabled Worksheet" r:id="rId4" imgW="4990998" imgH="2390618" progId="Excel.SheetMacroEnabled.12">
                  <p:link updateAutomatic="1"/>
                </p:oleObj>
              </mc:Choice>
              <mc:Fallback>
                <p:oleObj name="Macro-Enabled Worksheet" r:id="rId4" imgW="4990998" imgH="2390618" progId="Excel.SheetMacroEnabled.12">
                  <p:link updateAutomatic="1"/>
                  <p:pic>
                    <p:nvPicPr>
                      <p:cNvPr id="5" name="Object 4">
                        <a:extLst>
                          <a:ext uri="{FF2B5EF4-FFF2-40B4-BE49-F238E27FC236}">
                            <a16:creationId xmlns:a16="http://schemas.microsoft.com/office/drawing/2014/main" id="{01682786-CAA5-037D-BBEB-DF5A4F47556B}"/>
                          </a:ext>
                        </a:extLst>
                      </p:cNvPr>
                      <p:cNvPicPr/>
                      <p:nvPr/>
                    </p:nvPicPr>
                    <p:blipFill>
                      <a:blip r:embed="rId5"/>
                      <a:stretch>
                        <a:fillRect/>
                      </a:stretch>
                    </p:blipFill>
                    <p:spPr>
                      <a:xfrm>
                        <a:off x="4105275" y="3810000"/>
                        <a:ext cx="4991100" cy="23907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FD700AA-C535-9DE1-4DE3-460D67FD8145}"/>
              </a:ext>
            </a:extLst>
          </p:cNvPr>
          <p:cNvGraphicFramePr>
            <a:graphicFrameLocks noChangeAspect="1"/>
          </p:cNvGraphicFramePr>
          <p:nvPr>
            <p:extLst>
              <p:ext uri="{D42A27DB-BD31-4B8C-83A1-F6EECF244321}">
                <p14:modId xmlns:p14="http://schemas.microsoft.com/office/powerpoint/2010/main" val="601437575"/>
              </p:ext>
            </p:extLst>
          </p:nvPr>
        </p:nvGraphicFramePr>
        <p:xfrm>
          <a:off x="100625" y="1943100"/>
          <a:ext cx="3876675" cy="4257675"/>
        </p:xfrm>
        <a:graphic>
          <a:graphicData uri="http://schemas.openxmlformats.org/presentationml/2006/ole">
            <mc:AlternateContent xmlns:mc="http://schemas.openxmlformats.org/markup-compatibility/2006">
              <mc:Choice xmlns:v="urn:schemas-microsoft-com:vml" Requires="v">
                <p:oleObj name="Macro-Enabled Worksheet" r:id="rId6" imgW="3876650" imgH="4257608" progId="Excel.SheetMacroEnabled.12">
                  <p:link updateAutomatic="1"/>
                </p:oleObj>
              </mc:Choice>
              <mc:Fallback>
                <p:oleObj name="Macro-Enabled Worksheet" r:id="rId6" imgW="3876650" imgH="4257608" progId="Excel.SheetMacroEnabled.12">
                  <p:link updateAutomatic="1"/>
                  <p:pic>
                    <p:nvPicPr>
                      <p:cNvPr id="3" name="Object 2">
                        <a:extLst>
                          <a:ext uri="{FF2B5EF4-FFF2-40B4-BE49-F238E27FC236}">
                            <a16:creationId xmlns:a16="http://schemas.microsoft.com/office/drawing/2014/main" id="{BFD700AA-C535-9DE1-4DE3-460D67FD8145}"/>
                          </a:ext>
                        </a:extLst>
                      </p:cNvPr>
                      <p:cNvPicPr/>
                      <p:nvPr/>
                    </p:nvPicPr>
                    <p:blipFill>
                      <a:blip r:embed="rId7"/>
                      <a:stretch>
                        <a:fillRect/>
                      </a:stretch>
                    </p:blipFill>
                    <p:spPr>
                      <a:xfrm>
                        <a:off x="100625" y="1943100"/>
                        <a:ext cx="3876675" cy="4257675"/>
                      </a:xfrm>
                      <a:prstGeom prst="rect">
                        <a:avLst/>
                      </a:prstGeom>
                    </p:spPr>
                  </p:pic>
                </p:oleObj>
              </mc:Fallback>
            </mc:AlternateContent>
          </a:graphicData>
        </a:graphic>
      </p:graphicFrame>
    </p:spTree>
    <p:extLst>
      <p:ext uri="{BB962C8B-B14F-4D97-AF65-F5344CB8AC3E}">
        <p14:creationId xmlns:p14="http://schemas.microsoft.com/office/powerpoint/2010/main" val="39403614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80</a:t>
            </a:fld>
            <a:endParaRPr lang="en-US"/>
          </a:p>
        </p:txBody>
      </p:sp>
      <p:sp>
        <p:nvSpPr>
          <p:cNvPr id="10" name="TextBox 9">
            <a:extLst>
              <a:ext uri="{FF2B5EF4-FFF2-40B4-BE49-F238E27FC236}">
                <a16:creationId xmlns:a16="http://schemas.microsoft.com/office/drawing/2014/main" id="{10A4FDC7-71EB-A243-ABC7-BF4C3B32CF72}"/>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6" name="Picture 5" descr="Shape&#10;&#10;Description automatically generated with medium confidence">
            <a:extLst>
              <a:ext uri="{FF2B5EF4-FFF2-40B4-BE49-F238E27FC236}">
                <a16:creationId xmlns:a16="http://schemas.microsoft.com/office/drawing/2014/main" id="{05E2B452-C599-804F-8AF9-93CB3D02225E}"/>
              </a:ext>
            </a:extLst>
          </p:cNvPr>
          <p:cNvPicPr>
            <a:picLocks noChangeAspect="1"/>
          </p:cNvPicPr>
          <p:nvPr/>
        </p:nvPicPr>
        <p:blipFill>
          <a:blip r:embed="rId3"/>
          <a:stretch>
            <a:fillRect/>
          </a:stretch>
        </p:blipFill>
        <p:spPr>
          <a:xfrm>
            <a:off x="598667" y="698237"/>
            <a:ext cx="2390715" cy="715783"/>
          </a:xfrm>
          <a:prstGeom prst="rect">
            <a:avLst/>
          </a:prstGeom>
        </p:spPr>
      </p:pic>
      <p:sp>
        <p:nvSpPr>
          <p:cNvPr id="2" name="TextBox 1">
            <a:extLst>
              <a:ext uri="{FF2B5EF4-FFF2-40B4-BE49-F238E27FC236}">
                <a16:creationId xmlns:a16="http://schemas.microsoft.com/office/drawing/2014/main" id="{CA520F4C-E5EB-D110-CC49-A65354A8B0F7}"/>
              </a:ext>
            </a:extLst>
          </p:cNvPr>
          <p:cNvSpPr txBox="1"/>
          <p:nvPr/>
        </p:nvSpPr>
        <p:spPr>
          <a:xfrm>
            <a:off x="4241162" y="2187208"/>
            <a:ext cx="3891944" cy="276999"/>
          </a:xfrm>
          <a:prstGeom prst="rect">
            <a:avLst/>
          </a:prstGeom>
          <a:noFill/>
        </p:spPr>
        <p:txBody>
          <a:bodyPr wrap="square" rtlCol="0">
            <a:spAutoFit/>
          </a:bodyPr>
          <a:lstStyle/>
          <a:p>
            <a:r>
              <a:rPr lang="en-CA" dirty="0"/>
              <a:t>Equitable acquired Concentra Bank Nov 2022</a:t>
            </a:r>
          </a:p>
        </p:txBody>
      </p:sp>
      <p:sp>
        <p:nvSpPr>
          <p:cNvPr id="3" name="Title 2">
            <a:extLst>
              <a:ext uri="{FF2B5EF4-FFF2-40B4-BE49-F238E27FC236}">
                <a16:creationId xmlns:a16="http://schemas.microsoft.com/office/drawing/2014/main" id="{5E91AEB5-38C8-5A1E-E8DE-377FF1DA71B0}"/>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8" name="Object 7">
            <a:extLst>
              <a:ext uri="{FF2B5EF4-FFF2-40B4-BE49-F238E27FC236}">
                <a16:creationId xmlns:a16="http://schemas.microsoft.com/office/drawing/2014/main" id="{6040690E-66F1-D0C2-1EFF-F08CFB819119}"/>
              </a:ext>
            </a:extLst>
          </p:cNvPr>
          <p:cNvGraphicFramePr>
            <a:graphicFrameLocks noChangeAspect="1"/>
          </p:cNvGraphicFramePr>
          <p:nvPr>
            <p:extLst>
              <p:ext uri="{D42A27DB-BD31-4B8C-83A1-F6EECF244321}">
                <p14:modId xmlns:p14="http://schemas.microsoft.com/office/powerpoint/2010/main" val="2429716323"/>
              </p:ext>
            </p:extLst>
          </p:nvPr>
        </p:nvGraphicFramePr>
        <p:xfrm>
          <a:off x="122238" y="1633538"/>
          <a:ext cx="3557587" cy="4624387"/>
        </p:xfrm>
        <a:graphic>
          <a:graphicData uri="http://schemas.openxmlformats.org/presentationml/2006/ole">
            <mc:AlternateContent xmlns:mc="http://schemas.openxmlformats.org/markup-compatibility/2006">
              <mc:Choice xmlns:v="urn:schemas-microsoft-com:vml" Requires="v">
                <p:oleObj name="Macro-Enabled Worksheet" r:id="rId4" imgW="3557626" imgH="4624309" progId="Excel.SheetMacroEnabled.12">
                  <p:link updateAutomatic="1"/>
                </p:oleObj>
              </mc:Choice>
              <mc:Fallback>
                <p:oleObj name="Macro-Enabled Worksheet" r:id="rId4" imgW="3557626" imgH="4624309" progId="Excel.SheetMacroEnabled.12">
                  <p:link updateAutomatic="1"/>
                  <p:pic>
                    <p:nvPicPr>
                      <p:cNvPr id="8" name="Object 7">
                        <a:extLst>
                          <a:ext uri="{FF2B5EF4-FFF2-40B4-BE49-F238E27FC236}">
                            <a16:creationId xmlns:a16="http://schemas.microsoft.com/office/drawing/2014/main" id="{6040690E-66F1-D0C2-1EFF-F08CFB819119}"/>
                          </a:ext>
                        </a:extLst>
                      </p:cNvPr>
                      <p:cNvPicPr/>
                      <p:nvPr/>
                    </p:nvPicPr>
                    <p:blipFill>
                      <a:blip r:embed="rId5"/>
                      <a:stretch>
                        <a:fillRect/>
                      </a:stretch>
                    </p:blipFill>
                    <p:spPr>
                      <a:xfrm>
                        <a:off x="122238" y="1633538"/>
                        <a:ext cx="3557587" cy="46243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3DE84F2-6848-8521-66EC-8CCEDCA39FD1}"/>
              </a:ext>
            </a:extLst>
          </p:cNvPr>
          <p:cNvGraphicFramePr>
            <a:graphicFrameLocks noChangeAspect="1"/>
          </p:cNvGraphicFramePr>
          <p:nvPr>
            <p:extLst>
              <p:ext uri="{D42A27DB-BD31-4B8C-83A1-F6EECF244321}">
                <p14:modId xmlns:p14="http://schemas.microsoft.com/office/powerpoint/2010/main" val="84403373"/>
              </p:ext>
            </p:extLst>
          </p:nvPr>
        </p:nvGraphicFramePr>
        <p:xfrm>
          <a:off x="3957751" y="4036709"/>
          <a:ext cx="4991100" cy="2162175"/>
        </p:xfrm>
        <a:graphic>
          <a:graphicData uri="http://schemas.openxmlformats.org/presentationml/2006/ole">
            <mc:AlternateContent xmlns:mc="http://schemas.openxmlformats.org/markup-compatibility/2006">
              <mc:Choice xmlns:v="urn:schemas-microsoft-com:vml" Requires="v">
                <p:oleObj name="Macro-Enabled Worksheet" r:id="rId6" imgW="4990998" imgH="2162287" progId="Excel.SheetMacroEnabled.12">
                  <p:link updateAutomatic="1"/>
                </p:oleObj>
              </mc:Choice>
              <mc:Fallback>
                <p:oleObj name="Macro-Enabled Worksheet" r:id="rId6" imgW="4990998" imgH="2162287" progId="Excel.SheetMacroEnabled.12">
                  <p:link updateAutomatic="1"/>
                  <p:pic>
                    <p:nvPicPr>
                      <p:cNvPr id="4" name="Object 3">
                        <a:extLst>
                          <a:ext uri="{FF2B5EF4-FFF2-40B4-BE49-F238E27FC236}">
                            <a16:creationId xmlns:a16="http://schemas.microsoft.com/office/drawing/2014/main" id="{33DE84F2-6848-8521-66EC-8CCEDCA39FD1}"/>
                          </a:ext>
                        </a:extLst>
                      </p:cNvPr>
                      <p:cNvPicPr/>
                      <p:nvPr/>
                    </p:nvPicPr>
                    <p:blipFill>
                      <a:blip r:embed="rId7"/>
                      <a:stretch>
                        <a:fillRect/>
                      </a:stretch>
                    </p:blipFill>
                    <p:spPr>
                      <a:xfrm>
                        <a:off x="3957751" y="4036709"/>
                        <a:ext cx="4991100" cy="2162175"/>
                      </a:xfrm>
                      <a:prstGeom prst="rect">
                        <a:avLst/>
                      </a:prstGeom>
                    </p:spPr>
                  </p:pic>
                </p:oleObj>
              </mc:Fallback>
            </mc:AlternateContent>
          </a:graphicData>
        </a:graphic>
      </p:graphicFrame>
    </p:spTree>
    <p:extLst>
      <p:ext uri="{BB962C8B-B14F-4D97-AF65-F5344CB8AC3E}">
        <p14:creationId xmlns:p14="http://schemas.microsoft.com/office/powerpoint/2010/main" val="2495947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81</a:t>
            </a:fld>
            <a:endParaRPr lang="en-US"/>
          </a:p>
        </p:txBody>
      </p:sp>
      <p:sp>
        <p:nvSpPr>
          <p:cNvPr id="7" name="Title 1">
            <a:extLst>
              <a:ext uri="{FF2B5EF4-FFF2-40B4-BE49-F238E27FC236}">
                <a16:creationId xmlns:a16="http://schemas.microsoft.com/office/drawing/2014/main" id="{FBDEF00D-8E92-0D42-B313-FE3A897010DF}"/>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graphicFrame>
        <p:nvGraphicFramePr>
          <p:cNvPr id="10" name="Chart 9">
            <a:extLst>
              <a:ext uri="{FF2B5EF4-FFF2-40B4-BE49-F238E27FC236}">
                <a16:creationId xmlns:a16="http://schemas.microsoft.com/office/drawing/2014/main" id="{00000000-0008-0000-0800-000039000000}"/>
              </a:ext>
            </a:extLst>
          </p:cNvPr>
          <p:cNvGraphicFramePr>
            <a:graphicFrameLocks/>
          </p:cNvGraphicFramePr>
          <p:nvPr>
            <p:extLst>
              <p:ext uri="{D42A27DB-BD31-4B8C-83A1-F6EECF244321}">
                <p14:modId xmlns:p14="http://schemas.microsoft.com/office/powerpoint/2010/main" val="7078216"/>
              </p:ext>
            </p:extLst>
          </p:nvPr>
        </p:nvGraphicFramePr>
        <p:xfrm>
          <a:off x="289689" y="1600199"/>
          <a:ext cx="4318000" cy="46331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B76A3BA-EBA1-9641-89CC-A365CE4D9C56}"/>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9" name="Picture 8">
            <a:extLst>
              <a:ext uri="{FF2B5EF4-FFF2-40B4-BE49-F238E27FC236}">
                <a16:creationId xmlns:a16="http://schemas.microsoft.com/office/drawing/2014/main" id="{FCD64A39-E406-D946-8574-173F66A80CE0}"/>
              </a:ext>
            </a:extLst>
          </p:cNvPr>
          <p:cNvPicPr>
            <a:picLocks noChangeAspect="1"/>
          </p:cNvPicPr>
          <p:nvPr/>
        </p:nvPicPr>
        <p:blipFill>
          <a:blip r:embed="rId4"/>
          <a:stretch>
            <a:fillRect/>
          </a:stretch>
        </p:blipFill>
        <p:spPr>
          <a:xfrm>
            <a:off x="598667" y="698237"/>
            <a:ext cx="2390715" cy="715783"/>
          </a:xfrm>
          <a:prstGeom prst="rect">
            <a:avLst/>
          </a:prstGeom>
        </p:spPr>
      </p:pic>
      <p:graphicFrame>
        <p:nvGraphicFramePr>
          <p:cNvPr id="2" name="Object 1">
            <a:extLst>
              <a:ext uri="{FF2B5EF4-FFF2-40B4-BE49-F238E27FC236}">
                <a16:creationId xmlns:a16="http://schemas.microsoft.com/office/drawing/2014/main" id="{57DB97C5-7E92-75DC-6AF0-BA74BF76F87A}"/>
              </a:ext>
            </a:extLst>
          </p:cNvPr>
          <p:cNvGraphicFramePr>
            <a:graphicFrameLocks noChangeAspect="1"/>
          </p:cNvGraphicFramePr>
          <p:nvPr>
            <p:extLst>
              <p:ext uri="{D42A27DB-BD31-4B8C-83A1-F6EECF244321}">
                <p14:modId xmlns:p14="http://schemas.microsoft.com/office/powerpoint/2010/main" val="2829643883"/>
              </p:ext>
            </p:extLst>
          </p:nvPr>
        </p:nvGraphicFramePr>
        <p:xfrm>
          <a:off x="4065588" y="3993763"/>
          <a:ext cx="4991100" cy="2181225"/>
        </p:xfrm>
        <a:graphic>
          <a:graphicData uri="http://schemas.openxmlformats.org/presentationml/2006/ole">
            <mc:AlternateContent xmlns:mc="http://schemas.openxmlformats.org/markup-compatibility/2006">
              <mc:Choice xmlns:v="urn:schemas-microsoft-com:vml" Requires="v">
                <p:oleObj name="Macro-Enabled Worksheet" r:id="rId5" imgW="4990998" imgH="2181247" progId="Excel.SheetMacroEnabled.12">
                  <p:link updateAutomatic="1"/>
                </p:oleObj>
              </mc:Choice>
              <mc:Fallback>
                <p:oleObj name="Macro-Enabled Worksheet" r:id="rId5" imgW="4990998" imgH="2181247" progId="Excel.SheetMacroEnabled.12">
                  <p:link updateAutomatic="1"/>
                  <p:pic>
                    <p:nvPicPr>
                      <p:cNvPr id="2" name="Object 1">
                        <a:extLst>
                          <a:ext uri="{FF2B5EF4-FFF2-40B4-BE49-F238E27FC236}">
                            <a16:creationId xmlns:a16="http://schemas.microsoft.com/office/drawing/2014/main" id="{57DB97C5-7E92-75DC-6AF0-BA74BF76F87A}"/>
                          </a:ext>
                        </a:extLst>
                      </p:cNvPr>
                      <p:cNvPicPr/>
                      <p:nvPr/>
                    </p:nvPicPr>
                    <p:blipFill>
                      <a:blip r:embed="rId6"/>
                      <a:stretch>
                        <a:fillRect/>
                      </a:stretch>
                    </p:blipFill>
                    <p:spPr>
                      <a:xfrm>
                        <a:off x="4065588" y="3993763"/>
                        <a:ext cx="4991100" cy="21812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64727DB-54EF-45F7-AECD-827D7318F2E8}"/>
              </a:ext>
            </a:extLst>
          </p:cNvPr>
          <p:cNvGraphicFramePr>
            <a:graphicFrameLocks noChangeAspect="1"/>
          </p:cNvGraphicFramePr>
          <p:nvPr>
            <p:extLst>
              <p:ext uri="{D42A27DB-BD31-4B8C-83A1-F6EECF244321}">
                <p14:modId xmlns:p14="http://schemas.microsoft.com/office/powerpoint/2010/main" val="2133822515"/>
              </p:ext>
            </p:extLst>
          </p:nvPr>
        </p:nvGraphicFramePr>
        <p:xfrm>
          <a:off x="214313" y="1795463"/>
          <a:ext cx="3824287" cy="4362450"/>
        </p:xfrm>
        <a:graphic>
          <a:graphicData uri="http://schemas.openxmlformats.org/presentationml/2006/ole">
            <mc:AlternateContent xmlns:mc="http://schemas.openxmlformats.org/markup-compatibility/2006">
              <mc:Choice xmlns:v="urn:schemas-microsoft-com:vml" Requires="v">
                <p:oleObj name="Macro-Enabled Worksheet" r:id="rId7" imgW="3824224" imgH="4362091" progId="Excel.SheetMacroEnabled.12">
                  <p:link updateAutomatic="1"/>
                </p:oleObj>
              </mc:Choice>
              <mc:Fallback>
                <p:oleObj name="Macro-Enabled Worksheet" r:id="rId7" imgW="3824224" imgH="4362091" progId="Excel.SheetMacroEnabled.12">
                  <p:link updateAutomatic="1"/>
                  <p:pic>
                    <p:nvPicPr>
                      <p:cNvPr id="4" name="Object 3">
                        <a:extLst>
                          <a:ext uri="{FF2B5EF4-FFF2-40B4-BE49-F238E27FC236}">
                            <a16:creationId xmlns:a16="http://schemas.microsoft.com/office/drawing/2014/main" id="{064727DB-54EF-45F7-AECD-827D7318F2E8}"/>
                          </a:ext>
                        </a:extLst>
                      </p:cNvPr>
                      <p:cNvPicPr/>
                      <p:nvPr/>
                    </p:nvPicPr>
                    <p:blipFill>
                      <a:blip r:embed="rId8"/>
                      <a:stretch>
                        <a:fillRect/>
                      </a:stretch>
                    </p:blipFill>
                    <p:spPr>
                      <a:xfrm>
                        <a:off x="214313" y="1795463"/>
                        <a:ext cx="3824287" cy="4362450"/>
                      </a:xfrm>
                      <a:prstGeom prst="rect">
                        <a:avLst/>
                      </a:prstGeom>
                    </p:spPr>
                  </p:pic>
                </p:oleObj>
              </mc:Fallback>
            </mc:AlternateContent>
          </a:graphicData>
        </a:graphic>
      </p:graphicFrame>
    </p:spTree>
    <p:extLst>
      <p:ext uri="{BB962C8B-B14F-4D97-AF65-F5344CB8AC3E}">
        <p14:creationId xmlns:p14="http://schemas.microsoft.com/office/powerpoint/2010/main" val="1840472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0" y="-76200"/>
            <a:ext cx="3733800" cy="1600200"/>
          </a:xfrm>
        </p:spPr>
        <p:txBody>
          <a:bodyPr/>
          <a:lstStyle/>
          <a:p>
            <a:r>
              <a:rPr lang="en-CA" dirty="0"/>
              <a:t>Press Releases:</a:t>
            </a:r>
          </a:p>
        </p:txBody>
      </p:sp>
      <p:sp>
        <p:nvSpPr>
          <p:cNvPr id="9" name="Content Placeholder 8"/>
          <p:cNvSpPr>
            <a:spLocks noGrp="1"/>
          </p:cNvSpPr>
          <p:nvPr>
            <p:ph idx="1"/>
          </p:nvPr>
        </p:nvSpPr>
        <p:spPr>
          <a:xfrm>
            <a:off x="838200" y="1749552"/>
            <a:ext cx="7571163" cy="4495800"/>
          </a:xfrm>
        </p:spPr>
        <p:txBody>
          <a:bodyPr>
            <a:noAutofit/>
          </a:bodyPr>
          <a:lstStyle/>
          <a:p>
            <a:pPr>
              <a:buFont typeface="Wingdings" charset="2"/>
              <a:buChar char="§"/>
            </a:pPr>
            <a:endParaRPr lang="en-US" sz="1200" b="0" dirty="0">
              <a:ea typeface="Verdana" panose="020B0604030504040204" pitchFamily="34" charset="0"/>
              <a:cs typeface="Arial" panose="020B0604020202020204" pitchFamily="34" charset="0"/>
            </a:endParaRPr>
          </a:p>
          <a:p>
            <a:pPr algn="l"/>
            <a:r>
              <a:rPr lang="en-US" sz="1200" b="0" i="0" dirty="0">
                <a:solidFill>
                  <a:srgbClr val="333333"/>
                </a:solidFill>
                <a:effectLst/>
              </a:rPr>
              <a:t>TORONTO, Sept. 19, 2024 /CNW/ - EQ Bank, the digital arm of Canada's Challenger Bank™ with a mission to drive change in banking and enrich people's lives, today announces the beta launch of its </a:t>
            </a:r>
            <a:r>
              <a:rPr lang="en-US" sz="1200" b="1" i="0" u="sng" dirty="0">
                <a:solidFill>
                  <a:srgbClr val="000000"/>
                </a:solidFill>
                <a:effectLst/>
                <a:hlinkClick r:id="rId3"/>
              </a:rPr>
              <a:t>Business Account</a:t>
            </a:r>
            <a:r>
              <a:rPr lang="en-US" sz="1200" b="0" i="0" dirty="0">
                <a:solidFill>
                  <a:srgbClr val="333333"/>
                </a:solidFill>
                <a:effectLst/>
              </a:rPr>
              <a:t>, a high-interest, no-fee everyday bank account uniquely designed to suit Canadian small business owners' banking needs. The EQ Bank Business Account is available to existing EQ Bank customers during the beta phase, with roll-out to all Canadian business owners expected in the coming months.</a:t>
            </a:r>
          </a:p>
          <a:p>
            <a:pPr algn="l"/>
            <a:r>
              <a:rPr lang="en-US" sz="1200" b="0" i="0" dirty="0">
                <a:solidFill>
                  <a:srgbClr val="333333"/>
                </a:solidFill>
                <a:effectLst/>
              </a:rPr>
              <a:t>TORONTO, Aug. 21, 2024 /CNW/ - Equitable Bank, </a:t>
            </a:r>
            <a:r>
              <a:rPr lang="en-US" sz="1200" b="0" i="1" dirty="0">
                <a:solidFill>
                  <a:srgbClr val="333333"/>
                </a:solidFill>
                <a:effectLst/>
              </a:rPr>
              <a:t>Canada's Challenger Bank</a:t>
            </a:r>
            <a:r>
              <a:rPr lang="en-US" sz="1200" b="0" i="0" dirty="0">
                <a:solidFill>
                  <a:srgbClr val="333333"/>
                </a:solidFill>
                <a:effectLst/>
              </a:rPr>
              <a:t>™, is pleased to introduce the </a:t>
            </a:r>
            <a:r>
              <a:rPr lang="en-US" sz="1200" b="1" i="0" u="sng" dirty="0">
                <a:solidFill>
                  <a:srgbClr val="000000"/>
                </a:solidFill>
                <a:effectLst/>
                <a:hlinkClick r:id="rId4"/>
              </a:rPr>
              <a:t>Laneway House Mortgage</a:t>
            </a:r>
            <a:r>
              <a:rPr lang="en-US" sz="1200" b="0" i="0" dirty="0">
                <a:solidFill>
                  <a:srgbClr val="333333"/>
                </a:solidFill>
                <a:effectLst/>
              </a:rPr>
              <a:t>, an innovative construction loan to help Canadian homeowners finance the building of laneway homes or garden suites on their property. The loan product, initially available in the Greater Toronto Area, Greater Vancouver Area and Calgary, allows homeowners to expand their living space or gain an additional source of rental income, while also bringing much-needed housing density to urban </a:t>
            </a:r>
            <a:r>
              <a:rPr lang="en-US" sz="1200" b="0" i="0" dirty="0" err="1">
                <a:solidFill>
                  <a:srgbClr val="333333"/>
                </a:solidFill>
                <a:effectLst/>
              </a:rPr>
              <a:t>centres</a:t>
            </a:r>
            <a:r>
              <a:rPr lang="en-US" sz="1200" b="0" i="0" dirty="0">
                <a:solidFill>
                  <a:srgbClr val="333333"/>
                </a:solidFill>
                <a:effectLst/>
              </a:rPr>
              <a:t>.</a:t>
            </a:r>
            <a:endParaRPr lang="en-CA" sz="1200" b="0" i="0" u="none" strike="noStrike" dirty="0">
              <a:solidFill>
                <a:srgbClr val="333333"/>
              </a:solidFill>
              <a:effectLst/>
            </a:endParaRPr>
          </a:p>
          <a:p>
            <a:pPr algn="l"/>
            <a:r>
              <a:rPr lang="en-CA" sz="1200" b="0" i="0" u="none" strike="noStrike" dirty="0">
                <a:solidFill>
                  <a:srgbClr val="333333"/>
                </a:solidFill>
                <a:effectLst/>
              </a:rPr>
              <a:t>TORONTO</a:t>
            </a:r>
            <a:r>
              <a:rPr lang="en-CA" sz="1200" b="0" i="0" u="none" strike="noStrike" dirty="0">
                <a:solidFill>
                  <a:srgbClr val="333333"/>
                </a:solidFill>
                <a:effectLst/>
                <a:highlight>
                  <a:srgbClr val="FFFFFF"/>
                </a:highlight>
              </a:rPr>
              <a:t>, </a:t>
            </a:r>
            <a:r>
              <a:rPr lang="en-CA" sz="1200" b="0" i="0" u="none" strike="noStrike" dirty="0">
                <a:solidFill>
                  <a:srgbClr val="333333"/>
                </a:solidFill>
                <a:effectLst/>
              </a:rPr>
              <a:t>June 4, 2024</a:t>
            </a:r>
            <a:r>
              <a:rPr lang="en-CA" sz="1200" b="0" i="0" u="none" strike="noStrike" dirty="0">
                <a:solidFill>
                  <a:srgbClr val="333333"/>
                </a:solidFill>
                <a:effectLst/>
                <a:highlight>
                  <a:srgbClr val="FFFFFF"/>
                </a:highlight>
              </a:rPr>
              <a:t> /CNW/ - EQ Bank, </a:t>
            </a:r>
            <a:r>
              <a:rPr lang="en-CA" sz="1200" b="0" i="0" u="none" strike="noStrike" dirty="0">
                <a:solidFill>
                  <a:srgbClr val="333333"/>
                </a:solidFill>
                <a:effectLst/>
              </a:rPr>
              <a:t>Canada's</a:t>
            </a:r>
            <a:r>
              <a:rPr lang="en-CA" sz="1200" b="0" i="0" u="none" strike="noStrike" dirty="0">
                <a:solidFill>
                  <a:srgbClr val="333333"/>
                </a:solidFill>
                <a:effectLst/>
                <a:highlight>
                  <a:srgbClr val="FFFFFF"/>
                </a:highlight>
              </a:rPr>
              <a:t> Challenger Bank driving change in banking to enrich lives, is helping Canadians make the most of their savings with the launch of its new Notice Savings Account. With no minimum balance requirements and no fees, the EQ Bank Notice Savings Account is a first-of-its-kind account in </a:t>
            </a:r>
            <a:r>
              <a:rPr lang="en-CA" sz="1200" b="0" i="0" u="none" strike="noStrike" dirty="0">
                <a:solidFill>
                  <a:srgbClr val="333333"/>
                </a:solidFill>
                <a:effectLst/>
              </a:rPr>
              <a:t>Canada</a:t>
            </a:r>
            <a:r>
              <a:rPr lang="en-CA" sz="1200" b="0" i="0" u="none" strike="noStrike" dirty="0">
                <a:solidFill>
                  <a:srgbClr val="333333"/>
                </a:solidFill>
                <a:effectLst/>
                <a:highlight>
                  <a:srgbClr val="FFFFFF"/>
                </a:highlight>
              </a:rPr>
              <a:t>. Customers can choose between 10 and 30-day notice periods to withdraw their money to earn 4.50%* and 5.00%*, respectively. The ability to earn competitive interest paired with easy, flexible access to money makes Notice Savings Accounts an optimal choice for rainy day funds and other short to mid-term savings goals.</a:t>
            </a:r>
            <a:endParaRPr lang="en-US" sz="1200" b="0" i="0" dirty="0">
              <a:solidFill>
                <a:srgbClr val="333333"/>
              </a:solidFill>
              <a:effectLst/>
            </a:endParaRPr>
          </a:p>
        </p:txBody>
      </p:sp>
      <p:sp>
        <p:nvSpPr>
          <p:cNvPr id="5" name="Slide Number Placeholder 4"/>
          <p:cNvSpPr>
            <a:spLocks noGrp="1"/>
          </p:cNvSpPr>
          <p:nvPr>
            <p:ph type="sldNum" sz="quarter" idx="12"/>
          </p:nvPr>
        </p:nvSpPr>
        <p:spPr/>
        <p:txBody>
          <a:bodyPr/>
          <a:lstStyle/>
          <a:p>
            <a:pPr>
              <a:defRPr/>
            </a:pPr>
            <a:fld id="{CEA8465A-EA94-4FE2-B137-FBCA3708F314}" type="slidenum">
              <a:rPr lang="en-US" smtClean="0"/>
              <a:pPr>
                <a:defRPr/>
              </a:pPr>
              <a:t>82</a:t>
            </a:fld>
            <a:endParaRPr lang="en-US"/>
          </a:p>
        </p:txBody>
      </p:sp>
      <p:sp>
        <p:nvSpPr>
          <p:cNvPr id="10" name="TextBox 9">
            <a:hlinkClick r:id="rId5"/>
          </p:cNvPr>
          <p:cNvSpPr txBox="1"/>
          <p:nvPr/>
        </p:nvSpPr>
        <p:spPr>
          <a:xfrm>
            <a:off x="7467600" y="6444476"/>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D7E23C93-F777-454B-86FA-28B0BD1570E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8DDB4843-4F91-864B-A629-D26829883679}"/>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1E9C4F-FD8D-6446-8E14-200DB82CDB60}"/>
              </a:ext>
            </a:extLst>
          </p:cNvPr>
          <p:cNvPicPr>
            <a:picLocks noChangeAspect="1"/>
          </p:cNvPicPr>
          <p:nvPr/>
        </p:nvPicPr>
        <p:blipFill>
          <a:blip r:embed="rId6"/>
          <a:stretch>
            <a:fillRect/>
          </a:stretch>
        </p:blipFill>
        <p:spPr>
          <a:xfrm>
            <a:off x="598667" y="698237"/>
            <a:ext cx="2390715" cy="715783"/>
          </a:xfrm>
          <a:prstGeom prst="rect">
            <a:avLst/>
          </a:prstGeom>
        </p:spPr>
      </p:pic>
    </p:spTree>
    <p:extLst>
      <p:ext uri="{BB962C8B-B14F-4D97-AF65-F5344CB8AC3E}">
        <p14:creationId xmlns:p14="http://schemas.microsoft.com/office/powerpoint/2010/main" val="1766091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39773C3D-FF49-6F48-8934-C56D98AC5E6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4" name="Title 2">
            <a:extLst>
              <a:ext uri="{FF2B5EF4-FFF2-40B4-BE49-F238E27FC236}">
                <a16:creationId xmlns:a16="http://schemas.microsoft.com/office/drawing/2014/main" id="{678DFFA5-992C-5AC3-1A62-7F3D5B21C32B}"/>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3" name="Object 2">
            <a:extLst>
              <a:ext uri="{FF2B5EF4-FFF2-40B4-BE49-F238E27FC236}">
                <a16:creationId xmlns:a16="http://schemas.microsoft.com/office/drawing/2014/main" id="{3AAEE83F-64D9-6493-4EFF-E683221FA92A}"/>
              </a:ext>
            </a:extLst>
          </p:cNvPr>
          <p:cNvGraphicFramePr>
            <a:graphicFrameLocks noChangeAspect="1"/>
          </p:cNvGraphicFramePr>
          <p:nvPr>
            <p:extLst>
              <p:ext uri="{D42A27DB-BD31-4B8C-83A1-F6EECF244321}">
                <p14:modId xmlns:p14="http://schemas.microsoft.com/office/powerpoint/2010/main" val="564962505"/>
              </p:ext>
            </p:extLst>
          </p:nvPr>
        </p:nvGraphicFramePr>
        <p:xfrm>
          <a:off x="85725" y="1654175"/>
          <a:ext cx="3805238" cy="4567238"/>
        </p:xfrm>
        <a:graphic>
          <a:graphicData uri="http://schemas.openxmlformats.org/presentationml/2006/ole">
            <mc:AlternateContent xmlns:mc="http://schemas.openxmlformats.org/markup-compatibility/2006">
              <mc:Choice xmlns:v="urn:schemas-microsoft-com:vml" Requires="v">
                <p:oleObj name="Macro-Enabled Worksheet" r:id="rId4" imgW="3805123" imgH="4567025" progId="Excel.SheetMacroEnabled.12">
                  <p:link updateAutomatic="1"/>
                </p:oleObj>
              </mc:Choice>
              <mc:Fallback>
                <p:oleObj name="Macro-Enabled Worksheet" r:id="rId4" imgW="3805123" imgH="4567025" progId="Excel.SheetMacroEnabled.12">
                  <p:link updateAutomatic="1"/>
                  <p:pic>
                    <p:nvPicPr>
                      <p:cNvPr id="3" name="Object 2">
                        <a:extLst>
                          <a:ext uri="{FF2B5EF4-FFF2-40B4-BE49-F238E27FC236}">
                            <a16:creationId xmlns:a16="http://schemas.microsoft.com/office/drawing/2014/main" id="{3AAEE83F-64D9-6493-4EFF-E683221FA92A}"/>
                          </a:ext>
                        </a:extLst>
                      </p:cNvPr>
                      <p:cNvPicPr/>
                      <p:nvPr/>
                    </p:nvPicPr>
                    <p:blipFill>
                      <a:blip r:embed="rId5"/>
                      <a:stretch>
                        <a:fillRect/>
                      </a:stretch>
                    </p:blipFill>
                    <p:spPr>
                      <a:xfrm>
                        <a:off x="85725" y="1654175"/>
                        <a:ext cx="3805238" cy="456723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B927577-C829-02F3-063B-359388DF935E}"/>
              </a:ext>
            </a:extLst>
          </p:cNvPr>
          <p:cNvGraphicFramePr>
            <a:graphicFrameLocks noChangeAspect="1"/>
          </p:cNvGraphicFramePr>
          <p:nvPr>
            <p:extLst>
              <p:ext uri="{D42A27DB-BD31-4B8C-83A1-F6EECF244321}">
                <p14:modId xmlns:p14="http://schemas.microsoft.com/office/powerpoint/2010/main" val="3257081687"/>
              </p:ext>
            </p:extLst>
          </p:nvPr>
        </p:nvGraphicFramePr>
        <p:xfrm>
          <a:off x="4070350" y="4033838"/>
          <a:ext cx="4991100" cy="2162175"/>
        </p:xfrm>
        <a:graphic>
          <a:graphicData uri="http://schemas.openxmlformats.org/presentationml/2006/ole">
            <mc:AlternateContent xmlns:mc="http://schemas.openxmlformats.org/markup-compatibility/2006">
              <mc:Choice xmlns:v="urn:schemas-microsoft-com:vml" Requires="v">
                <p:oleObj name="Macro-Enabled Worksheet" r:id="rId6" imgW="4990998" imgH="2162287" progId="Excel.SheetMacroEnabled.12">
                  <p:link updateAutomatic="1"/>
                </p:oleObj>
              </mc:Choice>
              <mc:Fallback>
                <p:oleObj name="Macro-Enabled Worksheet" r:id="rId6" imgW="4990998" imgH="2162287" progId="Excel.SheetMacroEnabled.12">
                  <p:link updateAutomatic="1"/>
                  <p:pic>
                    <p:nvPicPr>
                      <p:cNvPr id="6" name="Object 5">
                        <a:extLst>
                          <a:ext uri="{FF2B5EF4-FFF2-40B4-BE49-F238E27FC236}">
                            <a16:creationId xmlns:a16="http://schemas.microsoft.com/office/drawing/2014/main" id="{CB927577-C829-02F3-063B-359388DF935E}"/>
                          </a:ext>
                        </a:extLst>
                      </p:cNvPr>
                      <p:cNvPicPr/>
                      <p:nvPr/>
                    </p:nvPicPr>
                    <p:blipFill>
                      <a:blip r:embed="rId7"/>
                      <a:stretch>
                        <a:fillRect/>
                      </a:stretch>
                    </p:blipFill>
                    <p:spPr>
                      <a:xfrm>
                        <a:off x="4070350" y="4033838"/>
                        <a:ext cx="4991100" cy="2162175"/>
                      </a:xfrm>
                      <a:prstGeom prst="rect">
                        <a:avLst/>
                      </a:prstGeom>
                    </p:spPr>
                  </p:pic>
                </p:oleObj>
              </mc:Fallback>
            </mc:AlternateContent>
          </a:graphicData>
        </a:graphic>
      </p:graphicFrame>
    </p:spTree>
    <p:extLst>
      <p:ext uri="{BB962C8B-B14F-4D97-AF65-F5344CB8AC3E}">
        <p14:creationId xmlns:p14="http://schemas.microsoft.com/office/powerpoint/2010/main" val="4130227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39773C3D-FF49-6F48-8934-C56D98AC5E63}"/>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10" name="Title 2">
            <a:extLst>
              <a:ext uri="{FF2B5EF4-FFF2-40B4-BE49-F238E27FC236}">
                <a16:creationId xmlns:a16="http://schemas.microsoft.com/office/drawing/2014/main" id="{2BE5AE55-883D-4705-B54F-372A6B333CBB}"/>
              </a:ext>
            </a:extLst>
          </p:cNvPr>
          <p:cNvSpPr txBox="1">
            <a:spLocks/>
          </p:cNvSpPr>
          <p:nvPr/>
        </p:nvSpPr>
        <p:spPr>
          <a:xfrm>
            <a:off x="3467910" y="-165370"/>
            <a:ext cx="5218889" cy="16002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Share of Direct Banks</a:t>
            </a:r>
            <a:endParaRPr lang="en-CA" dirty="0"/>
          </a:p>
        </p:txBody>
      </p:sp>
      <p:graphicFrame>
        <p:nvGraphicFramePr>
          <p:cNvPr id="7" name="Object 6">
            <a:extLst>
              <a:ext uri="{FF2B5EF4-FFF2-40B4-BE49-F238E27FC236}">
                <a16:creationId xmlns:a16="http://schemas.microsoft.com/office/drawing/2014/main" id="{D9BED653-449F-049C-5DB3-FC7424C450B2}"/>
              </a:ext>
            </a:extLst>
          </p:cNvPr>
          <p:cNvGraphicFramePr>
            <a:graphicFrameLocks noChangeAspect="1"/>
          </p:cNvGraphicFramePr>
          <p:nvPr>
            <p:extLst>
              <p:ext uri="{D42A27DB-BD31-4B8C-83A1-F6EECF244321}">
                <p14:modId xmlns:p14="http://schemas.microsoft.com/office/powerpoint/2010/main" val="3945288389"/>
              </p:ext>
            </p:extLst>
          </p:nvPr>
        </p:nvGraphicFramePr>
        <p:xfrm>
          <a:off x="171450" y="1839913"/>
          <a:ext cx="3643313" cy="4391025"/>
        </p:xfrm>
        <a:graphic>
          <a:graphicData uri="http://schemas.openxmlformats.org/presentationml/2006/ole">
            <mc:AlternateContent xmlns:mc="http://schemas.openxmlformats.org/markup-compatibility/2006">
              <mc:Choice xmlns:v="urn:schemas-microsoft-com:vml" Requires="v">
                <p:oleObj name="Macro-Enabled Worksheet" r:id="rId4" imgW="3642970" imgH="4390734" progId="Excel.SheetMacroEnabled.12">
                  <p:link updateAutomatic="1"/>
                </p:oleObj>
              </mc:Choice>
              <mc:Fallback>
                <p:oleObj name="Macro-Enabled Worksheet" r:id="rId4" imgW="3642970" imgH="4390734" progId="Excel.SheetMacroEnabled.12">
                  <p:link updateAutomatic="1"/>
                  <p:pic>
                    <p:nvPicPr>
                      <p:cNvPr id="7" name="Object 6">
                        <a:extLst>
                          <a:ext uri="{FF2B5EF4-FFF2-40B4-BE49-F238E27FC236}">
                            <a16:creationId xmlns:a16="http://schemas.microsoft.com/office/drawing/2014/main" id="{D9BED653-449F-049C-5DB3-FC7424C450B2}"/>
                          </a:ext>
                        </a:extLst>
                      </p:cNvPr>
                      <p:cNvPicPr/>
                      <p:nvPr/>
                    </p:nvPicPr>
                    <p:blipFill>
                      <a:blip r:embed="rId5"/>
                      <a:stretch>
                        <a:fillRect/>
                      </a:stretch>
                    </p:blipFill>
                    <p:spPr>
                      <a:xfrm>
                        <a:off x="171450" y="1839913"/>
                        <a:ext cx="3643313" cy="43910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E7ADFE-2818-E336-55E3-B9A213A1ACEB}"/>
              </a:ext>
            </a:extLst>
          </p:cNvPr>
          <p:cNvGraphicFramePr>
            <a:graphicFrameLocks noChangeAspect="1"/>
          </p:cNvGraphicFramePr>
          <p:nvPr>
            <p:extLst>
              <p:ext uri="{D42A27DB-BD31-4B8C-83A1-F6EECF244321}">
                <p14:modId xmlns:p14="http://schemas.microsoft.com/office/powerpoint/2010/main" val="72963226"/>
              </p:ext>
            </p:extLst>
          </p:nvPr>
        </p:nvGraphicFramePr>
        <p:xfrm>
          <a:off x="4111625" y="4006850"/>
          <a:ext cx="4991100" cy="2162175"/>
        </p:xfrm>
        <a:graphic>
          <a:graphicData uri="http://schemas.openxmlformats.org/presentationml/2006/ole">
            <mc:AlternateContent xmlns:mc="http://schemas.openxmlformats.org/markup-compatibility/2006">
              <mc:Choice xmlns:v="urn:schemas-microsoft-com:vml" Requires="v">
                <p:oleObj name="Macro-Enabled Worksheet" r:id="rId6" imgW="4990998" imgH="2162287" progId="Excel.SheetMacroEnabled.12">
                  <p:link updateAutomatic="1"/>
                </p:oleObj>
              </mc:Choice>
              <mc:Fallback>
                <p:oleObj name="Macro-Enabled Worksheet" r:id="rId6" imgW="4990998" imgH="2162287" progId="Excel.SheetMacroEnabled.12">
                  <p:link updateAutomatic="1"/>
                  <p:pic>
                    <p:nvPicPr>
                      <p:cNvPr id="8" name="Object 7">
                        <a:extLst>
                          <a:ext uri="{FF2B5EF4-FFF2-40B4-BE49-F238E27FC236}">
                            <a16:creationId xmlns:a16="http://schemas.microsoft.com/office/drawing/2014/main" id="{36E7ADFE-2818-E336-55E3-B9A213A1ACEB}"/>
                          </a:ext>
                        </a:extLst>
                      </p:cNvPr>
                      <p:cNvPicPr/>
                      <p:nvPr/>
                    </p:nvPicPr>
                    <p:blipFill>
                      <a:blip r:embed="rId7"/>
                      <a:stretch>
                        <a:fillRect/>
                      </a:stretch>
                    </p:blipFill>
                    <p:spPr>
                      <a:xfrm>
                        <a:off x="4111625" y="4006850"/>
                        <a:ext cx="4991100" cy="2162175"/>
                      </a:xfrm>
                      <a:prstGeom prst="rect">
                        <a:avLst/>
                      </a:prstGeom>
                    </p:spPr>
                  </p:pic>
                </p:oleObj>
              </mc:Fallback>
            </mc:AlternateContent>
          </a:graphicData>
        </a:graphic>
      </p:graphicFrame>
    </p:spTree>
    <p:extLst>
      <p:ext uri="{BB962C8B-B14F-4D97-AF65-F5344CB8AC3E}">
        <p14:creationId xmlns:p14="http://schemas.microsoft.com/office/powerpoint/2010/main" val="1313414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85</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13" name="Title 1">
            <a:extLst>
              <a:ext uri="{FF2B5EF4-FFF2-40B4-BE49-F238E27FC236}">
                <a16:creationId xmlns:a16="http://schemas.microsoft.com/office/drawing/2014/main" id="{5913CF44-387F-374E-9DED-68879D50391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15" name="TextBox 14">
            <a:extLst>
              <a:ext uri="{FF2B5EF4-FFF2-40B4-BE49-F238E27FC236}">
                <a16:creationId xmlns:a16="http://schemas.microsoft.com/office/drawing/2014/main" id="{E1753572-123A-BF41-A6C2-1353D95D7614}"/>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graphicFrame>
        <p:nvGraphicFramePr>
          <p:cNvPr id="3" name="Object 2">
            <a:extLst>
              <a:ext uri="{FF2B5EF4-FFF2-40B4-BE49-F238E27FC236}">
                <a16:creationId xmlns:a16="http://schemas.microsoft.com/office/drawing/2014/main" id="{45C2BDB8-B89B-8091-5D09-0AB615BC60AC}"/>
              </a:ext>
            </a:extLst>
          </p:cNvPr>
          <p:cNvGraphicFramePr>
            <a:graphicFrameLocks noChangeAspect="1"/>
          </p:cNvGraphicFramePr>
          <p:nvPr>
            <p:extLst>
              <p:ext uri="{D42A27DB-BD31-4B8C-83A1-F6EECF244321}">
                <p14:modId xmlns:p14="http://schemas.microsoft.com/office/powerpoint/2010/main" val="496024430"/>
              </p:ext>
            </p:extLst>
          </p:nvPr>
        </p:nvGraphicFramePr>
        <p:xfrm>
          <a:off x="4060825" y="4084638"/>
          <a:ext cx="4991100" cy="2162175"/>
        </p:xfrm>
        <a:graphic>
          <a:graphicData uri="http://schemas.openxmlformats.org/presentationml/2006/ole">
            <mc:AlternateContent xmlns:mc="http://schemas.openxmlformats.org/markup-compatibility/2006">
              <mc:Choice xmlns:v="urn:schemas-microsoft-com:vml" Requires="v">
                <p:oleObj name="Macro-Enabled Worksheet" r:id="rId4" imgW="4990998" imgH="2162287" progId="Excel.SheetMacroEnabled.12">
                  <p:link updateAutomatic="1"/>
                </p:oleObj>
              </mc:Choice>
              <mc:Fallback>
                <p:oleObj name="Macro-Enabled Worksheet" r:id="rId4" imgW="4990998" imgH="2162287" progId="Excel.SheetMacroEnabled.12">
                  <p:link updateAutomatic="1"/>
                  <p:pic>
                    <p:nvPicPr>
                      <p:cNvPr id="3" name="Object 2">
                        <a:extLst>
                          <a:ext uri="{FF2B5EF4-FFF2-40B4-BE49-F238E27FC236}">
                            <a16:creationId xmlns:a16="http://schemas.microsoft.com/office/drawing/2014/main" id="{45C2BDB8-B89B-8091-5D09-0AB615BC60AC}"/>
                          </a:ext>
                        </a:extLst>
                      </p:cNvPr>
                      <p:cNvPicPr/>
                      <p:nvPr/>
                    </p:nvPicPr>
                    <p:blipFill>
                      <a:blip r:embed="rId5"/>
                      <a:stretch>
                        <a:fillRect/>
                      </a:stretch>
                    </p:blipFill>
                    <p:spPr>
                      <a:xfrm>
                        <a:off x="4060825" y="4084638"/>
                        <a:ext cx="4991100" cy="21621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4F67AAB-799B-8D7F-9A28-2246CA24D916}"/>
              </a:ext>
            </a:extLst>
          </p:cNvPr>
          <p:cNvGraphicFramePr>
            <a:graphicFrameLocks noChangeAspect="1"/>
          </p:cNvGraphicFramePr>
          <p:nvPr>
            <p:extLst>
              <p:ext uri="{D42A27DB-BD31-4B8C-83A1-F6EECF244321}">
                <p14:modId xmlns:p14="http://schemas.microsoft.com/office/powerpoint/2010/main" val="99804038"/>
              </p:ext>
            </p:extLst>
          </p:nvPr>
        </p:nvGraphicFramePr>
        <p:xfrm>
          <a:off x="292100" y="1822450"/>
          <a:ext cx="3819525" cy="4424363"/>
        </p:xfrm>
        <a:graphic>
          <a:graphicData uri="http://schemas.openxmlformats.org/presentationml/2006/ole">
            <mc:AlternateContent xmlns:mc="http://schemas.openxmlformats.org/markup-compatibility/2006">
              <mc:Choice xmlns:v="urn:schemas-microsoft-com:vml" Requires="v">
                <p:oleObj name="Macro-Enabled Worksheet" r:id="rId6" imgW="3819347" imgH="4424217" progId="Excel.SheetMacroEnabled.12">
                  <p:link updateAutomatic="1"/>
                </p:oleObj>
              </mc:Choice>
              <mc:Fallback>
                <p:oleObj name="Macro-Enabled Worksheet" r:id="rId6" imgW="3819347" imgH="4424217" progId="Excel.SheetMacroEnabled.12">
                  <p:link updateAutomatic="1"/>
                  <p:pic>
                    <p:nvPicPr>
                      <p:cNvPr id="4" name="Object 3">
                        <a:extLst>
                          <a:ext uri="{FF2B5EF4-FFF2-40B4-BE49-F238E27FC236}">
                            <a16:creationId xmlns:a16="http://schemas.microsoft.com/office/drawing/2014/main" id="{24F67AAB-799B-8D7F-9A28-2246CA24D916}"/>
                          </a:ext>
                        </a:extLst>
                      </p:cNvPr>
                      <p:cNvPicPr/>
                      <p:nvPr/>
                    </p:nvPicPr>
                    <p:blipFill>
                      <a:blip r:embed="rId7"/>
                      <a:stretch>
                        <a:fillRect/>
                      </a:stretch>
                    </p:blipFill>
                    <p:spPr>
                      <a:xfrm>
                        <a:off x="292100" y="1822450"/>
                        <a:ext cx="3819525" cy="4424363"/>
                      </a:xfrm>
                      <a:prstGeom prst="rect">
                        <a:avLst/>
                      </a:prstGeom>
                    </p:spPr>
                  </p:pic>
                </p:oleObj>
              </mc:Fallback>
            </mc:AlternateContent>
          </a:graphicData>
        </a:graphic>
      </p:graphicFrame>
    </p:spTree>
    <p:extLst>
      <p:ext uri="{BB962C8B-B14F-4D97-AF65-F5344CB8AC3E}">
        <p14:creationId xmlns:p14="http://schemas.microsoft.com/office/powerpoint/2010/main" val="365154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E7A48821-9282-3B40-8230-FA76D2BD3ABA}"/>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3" name="Title 2">
            <a:extLst>
              <a:ext uri="{FF2B5EF4-FFF2-40B4-BE49-F238E27FC236}">
                <a16:creationId xmlns:a16="http://schemas.microsoft.com/office/drawing/2014/main" id="{CFA29F17-EF5F-5656-98A1-39EC3BCF5165}"/>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4" name="Object 3">
            <a:extLst>
              <a:ext uri="{FF2B5EF4-FFF2-40B4-BE49-F238E27FC236}">
                <a16:creationId xmlns:a16="http://schemas.microsoft.com/office/drawing/2014/main" id="{646E3224-627D-73A4-52E7-FED32D152286}"/>
              </a:ext>
            </a:extLst>
          </p:cNvPr>
          <p:cNvGraphicFramePr>
            <a:graphicFrameLocks noChangeAspect="1"/>
          </p:cNvGraphicFramePr>
          <p:nvPr>
            <p:extLst>
              <p:ext uri="{D42A27DB-BD31-4B8C-83A1-F6EECF244321}">
                <p14:modId xmlns:p14="http://schemas.microsoft.com/office/powerpoint/2010/main" val="3171439634"/>
              </p:ext>
            </p:extLst>
          </p:nvPr>
        </p:nvGraphicFramePr>
        <p:xfrm>
          <a:off x="152400" y="1827213"/>
          <a:ext cx="3733800" cy="4400550"/>
        </p:xfrm>
        <a:graphic>
          <a:graphicData uri="http://schemas.openxmlformats.org/presentationml/2006/ole">
            <mc:AlternateContent xmlns:mc="http://schemas.openxmlformats.org/markup-compatibility/2006">
              <mc:Choice xmlns:v="urn:schemas-microsoft-com:vml" Requires="v">
                <p:oleObj name="Macro-Enabled Worksheet" r:id="rId4" imgW="3733597" imgH="4400416" progId="Excel.SheetMacroEnabled.12">
                  <p:link updateAutomatic="1"/>
                </p:oleObj>
              </mc:Choice>
              <mc:Fallback>
                <p:oleObj name="Macro-Enabled Worksheet" r:id="rId4" imgW="3733597" imgH="4400416" progId="Excel.SheetMacroEnabled.12">
                  <p:link updateAutomatic="1"/>
                  <p:pic>
                    <p:nvPicPr>
                      <p:cNvPr id="4" name="Object 3">
                        <a:extLst>
                          <a:ext uri="{FF2B5EF4-FFF2-40B4-BE49-F238E27FC236}">
                            <a16:creationId xmlns:a16="http://schemas.microsoft.com/office/drawing/2014/main" id="{646E3224-627D-73A4-52E7-FED32D152286}"/>
                          </a:ext>
                        </a:extLst>
                      </p:cNvPr>
                      <p:cNvPicPr/>
                      <p:nvPr/>
                    </p:nvPicPr>
                    <p:blipFill>
                      <a:blip r:embed="rId5"/>
                      <a:stretch>
                        <a:fillRect/>
                      </a:stretch>
                    </p:blipFill>
                    <p:spPr>
                      <a:xfrm>
                        <a:off x="152400" y="1827213"/>
                        <a:ext cx="3733800" cy="44005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34E3194-A7C0-D3B0-5D3B-6C20A951981F}"/>
              </a:ext>
            </a:extLst>
          </p:cNvPr>
          <p:cNvGraphicFramePr>
            <a:graphicFrameLocks noChangeAspect="1"/>
          </p:cNvGraphicFramePr>
          <p:nvPr>
            <p:extLst>
              <p:ext uri="{D42A27DB-BD31-4B8C-83A1-F6EECF244321}">
                <p14:modId xmlns:p14="http://schemas.microsoft.com/office/powerpoint/2010/main" val="2590756723"/>
              </p:ext>
            </p:extLst>
          </p:nvPr>
        </p:nvGraphicFramePr>
        <p:xfrm>
          <a:off x="4060825" y="4027488"/>
          <a:ext cx="4991100" cy="2157412"/>
        </p:xfrm>
        <a:graphic>
          <a:graphicData uri="http://schemas.openxmlformats.org/presentationml/2006/ole">
            <mc:AlternateContent xmlns:mc="http://schemas.openxmlformats.org/markup-compatibility/2006">
              <mc:Choice xmlns:v="urn:schemas-microsoft-com:vml" Requires="v">
                <p:oleObj name="Macro-Enabled Worksheet" r:id="rId6" imgW="4990998" imgH="2157446" progId="Excel.SheetMacroEnabled.12">
                  <p:link updateAutomatic="1"/>
                </p:oleObj>
              </mc:Choice>
              <mc:Fallback>
                <p:oleObj name="Macro-Enabled Worksheet" r:id="rId6" imgW="4990998" imgH="2157446" progId="Excel.SheetMacroEnabled.12">
                  <p:link updateAutomatic="1"/>
                  <p:pic>
                    <p:nvPicPr>
                      <p:cNvPr id="8" name="Object 7">
                        <a:extLst>
                          <a:ext uri="{FF2B5EF4-FFF2-40B4-BE49-F238E27FC236}">
                            <a16:creationId xmlns:a16="http://schemas.microsoft.com/office/drawing/2014/main" id="{234E3194-A7C0-D3B0-5D3B-6C20A951981F}"/>
                          </a:ext>
                        </a:extLst>
                      </p:cNvPr>
                      <p:cNvPicPr/>
                      <p:nvPr/>
                    </p:nvPicPr>
                    <p:blipFill>
                      <a:blip r:embed="rId7"/>
                      <a:stretch>
                        <a:fillRect/>
                      </a:stretch>
                    </p:blipFill>
                    <p:spPr>
                      <a:xfrm>
                        <a:off x="4060825" y="4027488"/>
                        <a:ext cx="4991100" cy="2157412"/>
                      </a:xfrm>
                      <a:prstGeom prst="rect">
                        <a:avLst/>
                      </a:prstGeom>
                    </p:spPr>
                  </p:pic>
                </p:oleObj>
              </mc:Fallback>
            </mc:AlternateContent>
          </a:graphicData>
        </a:graphic>
      </p:graphicFrame>
    </p:spTree>
    <p:extLst>
      <p:ext uri="{BB962C8B-B14F-4D97-AF65-F5344CB8AC3E}">
        <p14:creationId xmlns:p14="http://schemas.microsoft.com/office/powerpoint/2010/main" val="25026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E7A48821-9282-3B40-8230-FA76D2BD3ABA}"/>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3" name="Title 2">
            <a:extLst>
              <a:ext uri="{FF2B5EF4-FFF2-40B4-BE49-F238E27FC236}">
                <a16:creationId xmlns:a16="http://schemas.microsoft.com/office/drawing/2014/main" id="{CFA29F17-EF5F-5656-98A1-39EC3BCF5165}"/>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2" name="Object 1">
            <a:extLst>
              <a:ext uri="{FF2B5EF4-FFF2-40B4-BE49-F238E27FC236}">
                <a16:creationId xmlns:a16="http://schemas.microsoft.com/office/drawing/2014/main" id="{1220D720-8A7B-ADD2-0ACC-6A9F32066246}"/>
              </a:ext>
            </a:extLst>
          </p:cNvPr>
          <p:cNvGraphicFramePr>
            <a:graphicFrameLocks noChangeAspect="1"/>
          </p:cNvGraphicFramePr>
          <p:nvPr>
            <p:extLst>
              <p:ext uri="{D42A27DB-BD31-4B8C-83A1-F6EECF244321}">
                <p14:modId xmlns:p14="http://schemas.microsoft.com/office/powerpoint/2010/main" val="1652231606"/>
              </p:ext>
            </p:extLst>
          </p:nvPr>
        </p:nvGraphicFramePr>
        <p:xfrm>
          <a:off x="273050" y="1844675"/>
          <a:ext cx="3595688" cy="4433888"/>
        </p:xfrm>
        <a:graphic>
          <a:graphicData uri="http://schemas.openxmlformats.org/presentationml/2006/ole">
            <mc:AlternateContent xmlns:mc="http://schemas.openxmlformats.org/markup-compatibility/2006">
              <mc:Choice xmlns:v="urn:schemas-microsoft-com:vml" Requires="v">
                <p:oleObj name="Macro-Enabled Worksheet" r:id="rId4" imgW="3595421" imgH="4433899" progId="Excel.SheetMacroEnabled.12">
                  <p:link updateAutomatic="1"/>
                </p:oleObj>
              </mc:Choice>
              <mc:Fallback>
                <p:oleObj name="Macro-Enabled Worksheet" r:id="rId4" imgW="3595421" imgH="4433899" progId="Excel.SheetMacroEnabled.12">
                  <p:link updateAutomatic="1"/>
                  <p:pic>
                    <p:nvPicPr>
                      <p:cNvPr id="2" name="Object 1">
                        <a:extLst>
                          <a:ext uri="{FF2B5EF4-FFF2-40B4-BE49-F238E27FC236}">
                            <a16:creationId xmlns:a16="http://schemas.microsoft.com/office/drawing/2014/main" id="{1220D720-8A7B-ADD2-0ACC-6A9F32066246}"/>
                          </a:ext>
                        </a:extLst>
                      </p:cNvPr>
                      <p:cNvPicPr/>
                      <p:nvPr/>
                    </p:nvPicPr>
                    <p:blipFill>
                      <a:blip r:embed="rId5"/>
                      <a:stretch>
                        <a:fillRect/>
                      </a:stretch>
                    </p:blipFill>
                    <p:spPr>
                      <a:xfrm>
                        <a:off x="273050" y="1844675"/>
                        <a:ext cx="3595688" cy="44338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5260A6C-0965-1C76-D6EB-739EC9B03BD3}"/>
              </a:ext>
            </a:extLst>
          </p:cNvPr>
          <p:cNvGraphicFramePr>
            <a:graphicFrameLocks noChangeAspect="1"/>
          </p:cNvGraphicFramePr>
          <p:nvPr>
            <p:extLst>
              <p:ext uri="{D42A27DB-BD31-4B8C-83A1-F6EECF244321}">
                <p14:modId xmlns:p14="http://schemas.microsoft.com/office/powerpoint/2010/main" val="436113115"/>
              </p:ext>
            </p:extLst>
          </p:nvPr>
        </p:nvGraphicFramePr>
        <p:xfrm>
          <a:off x="4056063" y="4062413"/>
          <a:ext cx="4991100" cy="2171700"/>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7" name="Object 6">
                        <a:extLst>
                          <a:ext uri="{FF2B5EF4-FFF2-40B4-BE49-F238E27FC236}">
                            <a16:creationId xmlns:a16="http://schemas.microsoft.com/office/drawing/2014/main" id="{45260A6C-0965-1C76-D6EB-739EC9B03BD3}"/>
                          </a:ext>
                        </a:extLst>
                      </p:cNvPr>
                      <p:cNvPicPr/>
                      <p:nvPr/>
                    </p:nvPicPr>
                    <p:blipFill>
                      <a:blip r:embed="rId7"/>
                      <a:stretch>
                        <a:fillRect/>
                      </a:stretch>
                    </p:blipFill>
                    <p:spPr>
                      <a:xfrm>
                        <a:off x="4056063" y="4062413"/>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41494544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88</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12" name="Title 1">
            <a:extLst>
              <a:ext uri="{FF2B5EF4-FFF2-40B4-BE49-F238E27FC236}">
                <a16:creationId xmlns:a16="http://schemas.microsoft.com/office/drawing/2014/main" id="{E568A484-DCDE-A549-9D77-CFC83478B2F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14" name="TextBox 13">
            <a:extLst>
              <a:ext uri="{FF2B5EF4-FFF2-40B4-BE49-F238E27FC236}">
                <a16:creationId xmlns:a16="http://schemas.microsoft.com/office/drawing/2014/main" id="{53224D74-6604-8E4B-AE4A-807D701969B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graphicFrame>
        <p:nvGraphicFramePr>
          <p:cNvPr id="3" name="Object 2">
            <a:extLst>
              <a:ext uri="{FF2B5EF4-FFF2-40B4-BE49-F238E27FC236}">
                <a16:creationId xmlns:a16="http://schemas.microsoft.com/office/drawing/2014/main" id="{C5939DAF-A9EE-3734-F7AF-5150B2275FAB}"/>
              </a:ext>
            </a:extLst>
          </p:cNvPr>
          <p:cNvGraphicFramePr>
            <a:graphicFrameLocks noChangeAspect="1"/>
          </p:cNvGraphicFramePr>
          <p:nvPr>
            <p:extLst>
              <p:ext uri="{D42A27DB-BD31-4B8C-83A1-F6EECF244321}">
                <p14:modId xmlns:p14="http://schemas.microsoft.com/office/powerpoint/2010/main" val="309217153"/>
              </p:ext>
            </p:extLst>
          </p:nvPr>
        </p:nvGraphicFramePr>
        <p:xfrm>
          <a:off x="4148138" y="4038600"/>
          <a:ext cx="4991100" cy="2157413"/>
        </p:xfrm>
        <a:graphic>
          <a:graphicData uri="http://schemas.openxmlformats.org/presentationml/2006/ole">
            <mc:AlternateContent xmlns:mc="http://schemas.openxmlformats.org/markup-compatibility/2006">
              <mc:Choice xmlns:v="urn:schemas-microsoft-com:vml" Requires="v">
                <p:oleObj name="Macro-Enabled Worksheet" r:id="rId4" imgW="4990998" imgH="2157446" progId="Excel.SheetMacroEnabled.12">
                  <p:link updateAutomatic="1"/>
                </p:oleObj>
              </mc:Choice>
              <mc:Fallback>
                <p:oleObj name="Macro-Enabled Worksheet" r:id="rId4" imgW="4990998" imgH="2157446" progId="Excel.SheetMacroEnabled.12">
                  <p:link updateAutomatic="1"/>
                  <p:pic>
                    <p:nvPicPr>
                      <p:cNvPr id="3" name="Object 2">
                        <a:extLst>
                          <a:ext uri="{FF2B5EF4-FFF2-40B4-BE49-F238E27FC236}">
                            <a16:creationId xmlns:a16="http://schemas.microsoft.com/office/drawing/2014/main" id="{C5939DAF-A9EE-3734-F7AF-5150B2275FAB}"/>
                          </a:ext>
                        </a:extLst>
                      </p:cNvPr>
                      <p:cNvPicPr/>
                      <p:nvPr/>
                    </p:nvPicPr>
                    <p:blipFill>
                      <a:blip r:embed="rId5"/>
                      <a:stretch>
                        <a:fillRect/>
                      </a:stretch>
                    </p:blipFill>
                    <p:spPr>
                      <a:xfrm>
                        <a:off x="4148138" y="4038600"/>
                        <a:ext cx="4991100" cy="215741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822F57A-A494-BA3D-8830-868C484F02DD}"/>
              </a:ext>
            </a:extLst>
          </p:cNvPr>
          <p:cNvGraphicFramePr>
            <a:graphicFrameLocks noChangeAspect="1"/>
          </p:cNvGraphicFramePr>
          <p:nvPr>
            <p:extLst>
              <p:ext uri="{D42A27DB-BD31-4B8C-83A1-F6EECF244321}">
                <p14:modId xmlns:p14="http://schemas.microsoft.com/office/powerpoint/2010/main" val="4211350503"/>
              </p:ext>
            </p:extLst>
          </p:nvPr>
        </p:nvGraphicFramePr>
        <p:xfrm>
          <a:off x="196850" y="1831975"/>
          <a:ext cx="3838575" cy="4362450"/>
        </p:xfrm>
        <a:graphic>
          <a:graphicData uri="http://schemas.openxmlformats.org/presentationml/2006/ole">
            <mc:AlternateContent xmlns:mc="http://schemas.openxmlformats.org/markup-compatibility/2006">
              <mc:Choice xmlns:v="urn:schemas-microsoft-com:vml" Requires="v">
                <p:oleObj name="Macro-Enabled Worksheet" r:id="rId6" imgW="3838448" imgH="4362091" progId="Excel.SheetMacroEnabled.12">
                  <p:link updateAutomatic="1"/>
                </p:oleObj>
              </mc:Choice>
              <mc:Fallback>
                <p:oleObj name="Macro-Enabled Worksheet" r:id="rId6" imgW="3838448" imgH="4362091" progId="Excel.SheetMacroEnabled.12">
                  <p:link updateAutomatic="1"/>
                  <p:pic>
                    <p:nvPicPr>
                      <p:cNvPr id="4" name="Object 3">
                        <a:extLst>
                          <a:ext uri="{FF2B5EF4-FFF2-40B4-BE49-F238E27FC236}">
                            <a16:creationId xmlns:a16="http://schemas.microsoft.com/office/drawing/2014/main" id="{9822F57A-A494-BA3D-8830-868C484F02DD}"/>
                          </a:ext>
                        </a:extLst>
                      </p:cNvPr>
                      <p:cNvPicPr/>
                      <p:nvPr/>
                    </p:nvPicPr>
                    <p:blipFill>
                      <a:blip r:embed="rId7"/>
                      <a:stretch>
                        <a:fillRect/>
                      </a:stretch>
                    </p:blipFill>
                    <p:spPr>
                      <a:xfrm>
                        <a:off x="196850" y="1831975"/>
                        <a:ext cx="3838575" cy="4362450"/>
                      </a:xfrm>
                      <a:prstGeom prst="rect">
                        <a:avLst/>
                      </a:prstGeom>
                    </p:spPr>
                  </p:pic>
                </p:oleObj>
              </mc:Fallback>
            </mc:AlternateContent>
          </a:graphicData>
        </a:graphic>
      </p:graphicFrame>
    </p:spTree>
    <p:extLst>
      <p:ext uri="{BB962C8B-B14F-4D97-AF65-F5344CB8AC3E}">
        <p14:creationId xmlns:p14="http://schemas.microsoft.com/office/powerpoint/2010/main" val="2134540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89</a:t>
            </a:fld>
            <a:endParaRPr lang="en-US"/>
          </a:p>
        </p:txBody>
      </p:sp>
      <p:sp>
        <p:nvSpPr>
          <p:cNvPr id="11" name="TextBox 10">
            <a:extLst>
              <a:ext uri="{FF2B5EF4-FFF2-40B4-BE49-F238E27FC236}">
                <a16:creationId xmlns:a16="http://schemas.microsoft.com/office/drawing/2014/main" id="{477F78FD-3B89-2B43-B2E1-AEDFA45D86D2}"/>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a:extLst>
              <a:ext uri="{FF2B5EF4-FFF2-40B4-BE49-F238E27FC236}">
                <a16:creationId xmlns:a16="http://schemas.microsoft.com/office/drawing/2014/main" id="{6591888C-BBDC-4E1C-8C2A-DE299FE8A77B}"/>
              </a:ext>
            </a:extLst>
          </p:cNvPr>
          <p:cNvPicPr>
            <a:picLocks noChangeAspect="1"/>
          </p:cNvPicPr>
          <p:nvPr/>
        </p:nvPicPr>
        <p:blipFill>
          <a:blip r:embed="rId3"/>
          <a:stretch>
            <a:fillRect/>
          </a:stretch>
        </p:blipFill>
        <p:spPr>
          <a:xfrm>
            <a:off x="480793" y="786755"/>
            <a:ext cx="2765633" cy="638223"/>
          </a:xfrm>
          <a:prstGeom prst="rect">
            <a:avLst/>
          </a:prstGeom>
        </p:spPr>
      </p:pic>
      <p:sp>
        <p:nvSpPr>
          <p:cNvPr id="2" name="Title 2">
            <a:extLst>
              <a:ext uri="{FF2B5EF4-FFF2-40B4-BE49-F238E27FC236}">
                <a16:creationId xmlns:a16="http://schemas.microsoft.com/office/drawing/2014/main" id="{CB16BC80-434A-FA82-E434-0AF829EAAA36}"/>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3" name="Object 2">
            <a:extLst>
              <a:ext uri="{FF2B5EF4-FFF2-40B4-BE49-F238E27FC236}">
                <a16:creationId xmlns:a16="http://schemas.microsoft.com/office/drawing/2014/main" id="{570D6265-5C90-8A4C-5EE3-9C3E87AFC5D9}"/>
              </a:ext>
            </a:extLst>
          </p:cNvPr>
          <p:cNvGraphicFramePr>
            <a:graphicFrameLocks noChangeAspect="1"/>
          </p:cNvGraphicFramePr>
          <p:nvPr>
            <p:extLst>
              <p:ext uri="{D42A27DB-BD31-4B8C-83A1-F6EECF244321}">
                <p14:modId xmlns:p14="http://schemas.microsoft.com/office/powerpoint/2010/main" val="2861522423"/>
              </p:ext>
            </p:extLst>
          </p:nvPr>
        </p:nvGraphicFramePr>
        <p:xfrm>
          <a:off x="109538" y="1917700"/>
          <a:ext cx="3848100" cy="4343400"/>
        </p:xfrm>
        <a:graphic>
          <a:graphicData uri="http://schemas.openxmlformats.org/presentationml/2006/ole">
            <mc:AlternateContent xmlns:mc="http://schemas.openxmlformats.org/markup-compatibility/2006">
              <mc:Choice xmlns:v="urn:schemas-microsoft-com:vml" Requires="v">
                <p:oleObj name="Macro-Enabled Worksheet" r:id="rId4" imgW="3847795" imgH="4343131" progId="Excel.SheetMacroEnabled.12">
                  <p:link updateAutomatic="1"/>
                </p:oleObj>
              </mc:Choice>
              <mc:Fallback>
                <p:oleObj name="Macro-Enabled Worksheet" r:id="rId4" imgW="3847795" imgH="4343131" progId="Excel.SheetMacroEnabled.12">
                  <p:link updateAutomatic="1"/>
                  <p:pic>
                    <p:nvPicPr>
                      <p:cNvPr id="3" name="Object 2">
                        <a:extLst>
                          <a:ext uri="{FF2B5EF4-FFF2-40B4-BE49-F238E27FC236}">
                            <a16:creationId xmlns:a16="http://schemas.microsoft.com/office/drawing/2014/main" id="{570D6265-5C90-8A4C-5EE3-9C3E87AFC5D9}"/>
                          </a:ext>
                        </a:extLst>
                      </p:cNvPr>
                      <p:cNvPicPr/>
                      <p:nvPr/>
                    </p:nvPicPr>
                    <p:blipFill>
                      <a:blip r:embed="rId5"/>
                      <a:stretch>
                        <a:fillRect/>
                      </a:stretch>
                    </p:blipFill>
                    <p:spPr>
                      <a:xfrm>
                        <a:off x="109538" y="1917700"/>
                        <a:ext cx="3848100" cy="4343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C45AB67-D271-AE19-9DD7-0A450160B451}"/>
              </a:ext>
            </a:extLst>
          </p:cNvPr>
          <p:cNvGraphicFramePr>
            <a:graphicFrameLocks noChangeAspect="1"/>
          </p:cNvGraphicFramePr>
          <p:nvPr>
            <p:extLst>
              <p:ext uri="{D42A27DB-BD31-4B8C-83A1-F6EECF244321}">
                <p14:modId xmlns:p14="http://schemas.microsoft.com/office/powerpoint/2010/main" val="660866476"/>
              </p:ext>
            </p:extLst>
          </p:nvPr>
        </p:nvGraphicFramePr>
        <p:xfrm>
          <a:off x="4094163" y="4065588"/>
          <a:ext cx="4991100" cy="2171700"/>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6" name="Object 5">
                        <a:extLst>
                          <a:ext uri="{FF2B5EF4-FFF2-40B4-BE49-F238E27FC236}">
                            <a16:creationId xmlns:a16="http://schemas.microsoft.com/office/drawing/2014/main" id="{7C45AB67-D271-AE19-9DD7-0A450160B451}"/>
                          </a:ext>
                        </a:extLst>
                      </p:cNvPr>
                      <p:cNvPicPr/>
                      <p:nvPr/>
                    </p:nvPicPr>
                    <p:blipFill>
                      <a:blip r:embed="rId7"/>
                      <a:stretch>
                        <a:fillRect/>
                      </a:stretch>
                    </p:blipFill>
                    <p:spPr>
                      <a:xfrm>
                        <a:off x="4094163" y="4065588"/>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283421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1FF5FD1D-0B54-4C8B-45CF-A160386107A3}"/>
              </a:ext>
            </a:extLst>
          </p:cNvPr>
          <p:cNvGraphicFramePr>
            <a:graphicFrameLocks noChangeAspect="1"/>
          </p:cNvGraphicFramePr>
          <p:nvPr>
            <p:extLst>
              <p:ext uri="{D42A27DB-BD31-4B8C-83A1-F6EECF244321}">
                <p14:modId xmlns:p14="http://schemas.microsoft.com/office/powerpoint/2010/main" val="15883784"/>
              </p:ext>
            </p:extLst>
          </p:nvPr>
        </p:nvGraphicFramePr>
        <p:xfrm>
          <a:off x="303213" y="1643063"/>
          <a:ext cx="3686175" cy="4567237"/>
        </p:xfrm>
        <a:graphic>
          <a:graphicData uri="http://schemas.openxmlformats.org/presentationml/2006/ole">
            <mc:AlternateContent xmlns:mc="http://schemas.openxmlformats.org/markup-compatibility/2006">
              <mc:Choice xmlns:v="urn:schemas-microsoft-com:vml" Requires="v">
                <p:oleObj name="Macro-Enabled Worksheet" r:id="rId3" imgW="3686048" imgH="4567025" progId="Excel.SheetMacroEnabled.12">
                  <p:link updateAutomatic="1"/>
                </p:oleObj>
              </mc:Choice>
              <mc:Fallback>
                <p:oleObj name="Macro-Enabled Worksheet" r:id="rId3" imgW="3686048" imgH="4567025" progId="Excel.SheetMacroEnabled.12">
                  <p:link updateAutomatic="1"/>
                  <p:pic>
                    <p:nvPicPr>
                      <p:cNvPr id="7" name="Object 6">
                        <a:extLst>
                          <a:ext uri="{FF2B5EF4-FFF2-40B4-BE49-F238E27FC236}">
                            <a16:creationId xmlns:a16="http://schemas.microsoft.com/office/drawing/2014/main" id="{1FF5FD1D-0B54-4C8B-45CF-A160386107A3}"/>
                          </a:ext>
                        </a:extLst>
                      </p:cNvPr>
                      <p:cNvPicPr/>
                      <p:nvPr/>
                    </p:nvPicPr>
                    <p:blipFill>
                      <a:blip r:embed="rId4"/>
                      <a:stretch>
                        <a:fillRect/>
                      </a:stretch>
                    </p:blipFill>
                    <p:spPr>
                      <a:xfrm>
                        <a:off x="303213" y="1643063"/>
                        <a:ext cx="3686175" cy="4567237"/>
                      </a:xfrm>
                      <a:prstGeom prst="rect">
                        <a:avLst/>
                      </a:prstGeom>
                    </p:spPr>
                  </p:pic>
                </p:oleObj>
              </mc:Fallback>
            </mc:AlternateContent>
          </a:graphicData>
        </a:graphic>
      </p:graphicFrame>
      <p:sp>
        <p:nvSpPr>
          <p:cNvPr id="6" name="Title 5"/>
          <p:cNvSpPr>
            <a:spLocks noGrp="1"/>
          </p:cNvSpPr>
          <p:nvPr>
            <p:ph type="title"/>
          </p:nvPr>
        </p:nvSpPr>
        <p:spPr>
          <a:xfrm>
            <a:off x="838200" y="426814"/>
            <a:ext cx="8001000" cy="1216025"/>
          </a:xfrm>
        </p:spPr>
        <p:txBody>
          <a:bodyPr>
            <a:normAutofit/>
          </a:bodyPr>
          <a:lstStyle/>
          <a:p>
            <a:r>
              <a:rPr lang="en-US"/>
              <a:t>Total Personal Share Changes</a:t>
            </a:r>
            <a:br>
              <a:rPr lang="en-US"/>
            </a:br>
            <a:r>
              <a:rPr lang="en-US"/>
              <a:t>Large Full-Service Banks and Desjardins</a:t>
            </a:r>
            <a:endParaRPr lang="en-CA"/>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9</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309" y="4448024"/>
            <a:ext cx="258643" cy="26228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1826" y="4054575"/>
            <a:ext cx="357204" cy="32494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1368" y="3754672"/>
            <a:ext cx="278120" cy="25355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1683" y="5043230"/>
            <a:ext cx="265112" cy="265112"/>
          </a:xfrm>
          <a:prstGeom prst="rect">
            <a:avLst/>
          </a:prstGeom>
        </p:spPr>
      </p:pic>
      <p:pic>
        <p:nvPicPr>
          <p:cNvPr id="21" name="Picture 20">
            <a:extLst>
              <a:ext uri="{FF2B5EF4-FFF2-40B4-BE49-F238E27FC236}">
                <a16:creationId xmlns:a16="http://schemas.microsoft.com/office/drawing/2014/main" id="{8697414C-1547-4D17-8E5D-263AC551BBBE}"/>
              </a:ext>
            </a:extLst>
          </p:cNvPr>
          <p:cNvPicPr>
            <a:picLocks noChangeAspect="1"/>
          </p:cNvPicPr>
          <p:nvPr/>
        </p:nvPicPr>
        <p:blipFill>
          <a:blip r:embed="rId9"/>
          <a:stretch>
            <a:fillRect/>
          </a:stretch>
        </p:blipFill>
        <p:spPr>
          <a:xfrm>
            <a:off x="2447085" y="2618340"/>
            <a:ext cx="231668" cy="274344"/>
          </a:xfrm>
          <a:prstGeom prst="rect">
            <a:avLst/>
          </a:prstGeom>
        </p:spPr>
      </p:pic>
      <p:sp>
        <p:nvSpPr>
          <p:cNvPr id="22" name="TextBox 21">
            <a:extLst>
              <a:ext uri="{FF2B5EF4-FFF2-40B4-BE49-F238E27FC236}">
                <a16:creationId xmlns:a16="http://schemas.microsoft.com/office/drawing/2014/main" id="{C753106E-8C56-4142-8C65-B9D3A4B0903E}"/>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descr="Logo&#10;&#10;Description automatically generated">
            <a:extLst>
              <a:ext uri="{FF2B5EF4-FFF2-40B4-BE49-F238E27FC236}">
                <a16:creationId xmlns:a16="http://schemas.microsoft.com/office/drawing/2014/main" id="{4428C444-66A4-9946-83FD-E88886CB47B8}"/>
              </a:ext>
            </a:extLst>
          </p:cNvPr>
          <p:cNvPicPr>
            <a:picLocks noChangeAspect="1"/>
          </p:cNvPicPr>
          <p:nvPr/>
        </p:nvPicPr>
        <p:blipFill rotWithShape="1">
          <a:blip r:embed="rId10"/>
          <a:srcRect l="66461"/>
          <a:stretch/>
        </p:blipFill>
        <p:spPr>
          <a:xfrm>
            <a:off x="2343567" y="4698608"/>
            <a:ext cx="337931" cy="293719"/>
          </a:xfrm>
          <a:prstGeom prst="rect">
            <a:avLst/>
          </a:prstGeom>
        </p:spPr>
      </p:pic>
      <p:sp>
        <p:nvSpPr>
          <p:cNvPr id="8" name="TextBox 7">
            <a:extLst>
              <a:ext uri="{FF2B5EF4-FFF2-40B4-BE49-F238E27FC236}">
                <a16:creationId xmlns:a16="http://schemas.microsoft.com/office/drawing/2014/main" id="{0C670B6B-1E08-74DD-96AB-EE62C8111EDA}"/>
              </a:ext>
            </a:extLst>
          </p:cNvPr>
          <p:cNvSpPr txBox="1"/>
          <p:nvPr/>
        </p:nvSpPr>
        <p:spPr>
          <a:xfrm>
            <a:off x="4230067" y="1958030"/>
            <a:ext cx="4790433" cy="276999"/>
          </a:xfrm>
          <a:prstGeom prst="rect">
            <a:avLst/>
          </a:prstGeom>
          <a:noFill/>
        </p:spPr>
        <p:txBody>
          <a:bodyPr wrap="square" rtlCol="0">
            <a:spAutoFit/>
          </a:bodyPr>
          <a:lstStyle/>
          <a:p>
            <a:r>
              <a:rPr lang="en-CA" dirty="0"/>
              <a:t>Royal Bank acquired HSBC March 2024</a:t>
            </a:r>
          </a:p>
        </p:txBody>
      </p:sp>
      <p:graphicFrame>
        <p:nvGraphicFramePr>
          <p:cNvPr id="3" name="Object 2">
            <a:extLst>
              <a:ext uri="{FF2B5EF4-FFF2-40B4-BE49-F238E27FC236}">
                <a16:creationId xmlns:a16="http://schemas.microsoft.com/office/drawing/2014/main" id="{B13E7F6A-89B8-ED12-1C32-FE620D09EA30}"/>
              </a:ext>
            </a:extLst>
          </p:cNvPr>
          <p:cNvGraphicFramePr>
            <a:graphicFrameLocks noChangeAspect="1"/>
          </p:cNvGraphicFramePr>
          <p:nvPr>
            <p:extLst>
              <p:ext uri="{D42A27DB-BD31-4B8C-83A1-F6EECF244321}">
                <p14:modId xmlns:p14="http://schemas.microsoft.com/office/powerpoint/2010/main" val="5288296"/>
              </p:ext>
            </p:extLst>
          </p:nvPr>
        </p:nvGraphicFramePr>
        <p:xfrm>
          <a:off x="4083050" y="3846513"/>
          <a:ext cx="4991100" cy="2433637"/>
        </p:xfrm>
        <a:graphic>
          <a:graphicData uri="http://schemas.openxmlformats.org/presentationml/2006/ole">
            <mc:AlternateContent xmlns:mc="http://schemas.openxmlformats.org/markup-compatibility/2006">
              <mc:Choice xmlns:v="urn:schemas-microsoft-com:vml" Requires="v">
                <p:oleObj name="Macro-Enabled Worksheet" r:id="rId11" imgW="4990998" imgH="2433783" progId="Excel.SheetMacroEnabled.12">
                  <p:link updateAutomatic="1"/>
                </p:oleObj>
              </mc:Choice>
              <mc:Fallback>
                <p:oleObj name="Macro-Enabled Worksheet" r:id="rId11" imgW="4990998" imgH="2433783" progId="Excel.SheetMacroEnabled.12">
                  <p:link updateAutomatic="1"/>
                  <p:pic>
                    <p:nvPicPr>
                      <p:cNvPr id="3" name="Object 2">
                        <a:extLst>
                          <a:ext uri="{FF2B5EF4-FFF2-40B4-BE49-F238E27FC236}">
                            <a16:creationId xmlns:a16="http://schemas.microsoft.com/office/drawing/2014/main" id="{B13E7F6A-89B8-ED12-1C32-FE620D09EA30}"/>
                          </a:ext>
                        </a:extLst>
                      </p:cNvPr>
                      <p:cNvPicPr/>
                      <p:nvPr/>
                    </p:nvPicPr>
                    <p:blipFill>
                      <a:blip r:embed="rId12"/>
                      <a:stretch>
                        <a:fillRect/>
                      </a:stretch>
                    </p:blipFill>
                    <p:spPr>
                      <a:xfrm>
                        <a:off x="4083050" y="3846513"/>
                        <a:ext cx="4991100" cy="2433637"/>
                      </a:xfrm>
                      <a:prstGeom prst="rect">
                        <a:avLst/>
                      </a:prstGeom>
                    </p:spPr>
                  </p:pic>
                </p:oleObj>
              </mc:Fallback>
            </mc:AlternateContent>
          </a:graphicData>
        </a:graphic>
      </p:graphicFrame>
    </p:spTree>
    <p:extLst>
      <p:ext uri="{BB962C8B-B14F-4D97-AF65-F5344CB8AC3E}">
        <p14:creationId xmlns:p14="http://schemas.microsoft.com/office/powerpoint/2010/main" val="540632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90</a:t>
            </a:fld>
            <a:endParaRPr lang="en-US"/>
          </a:p>
        </p:txBody>
      </p:sp>
      <p:sp>
        <p:nvSpPr>
          <p:cNvPr id="11" name="TextBox 10">
            <a:extLst>
              <a:ext uri="{FF2B5EF4-FFF2-40B4-BE49-F238E27FC236}">
                <a16:creationId xmlns:a16="http://schemas.microsoft.com/office/drawing/2014/main" id="{477F78FD-3B89-2B43-B2E1-AEDFA45D86D2}"/>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4" name="Picture 3">
            <a:extLst>
              <a:ext uri="{FF2B5EF4-FFF2-40B4-BE49-F238E27FC236}">
                <a16:creationId xmlns:a16="http://schemas.microsoft.com/office/drawing/2014/main" id="{6591888C-BBDC-4E1C-8C2A-DE299FE8A77B}"/>
              </a:ext>
            </a:extLst>
          </p:cNvPr>
          <p:cNvPicPr>
            <a:picLocks noChangeAspect="1"/>
          </p:cNvPicPr>
          <p:nvPr/>
        </p:nvPicPr>
        <p:blipFill>
          <a:blip r:embed="rId3"/>
          <a:stretch>
            <a:fillRect/>
          </a:stretch>
        </p:blipFill>
        <p:spPr>
          <a:xfrm>
            <a:off x="480793" y="786755"/>
            <a:ext cx="2765633" cy="638223"/>
          </a:xfrm>
          <a:prstGeom prst="rect">
            <a:avLst/>
          </a:prstGeom>
        </p:spPr>
      </p:pic>
      <p:sp>
        <p:nvSpPr>
          <p:cNvPr id="2" name="Title 2">
            <a:extLst>
              <a:ext uri="{FF2B5EF4-FFF2-40B4-BE49-F238E27FC236}">
                <a16:creationId xmlns:a16="http://schemas.microsoft.com/office/drawing/2014/main" id="{CB16BC80-434A-FA82-E434-0AF829EAAA36}"/>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7" name="Object 6">
            <a:extLst>
              <a:ext uri="{FF2B5EF4-FFF2-40B4-BE49-F238E27FC236}">
                <a16:creationId xmlns:a16="http://schemas.microsoft.com/office/drawing/2014/main" id="{3DC168B3-8E18-1C6F-8EB7-94F19226B482}"/>
              </a:ext>
            </a:extLst>
          </p:cNvPr>
          <p:cNvGraphicFramePr>
            <a:graphicFrameLocks noChangeAspect="1"/>
          </p:cNvGraphicFramePr>
          <p:nvPr>
            <p:extLst>
              <p:ext uri="{D42A27DB-BD31-4B8C-83A1-F6EECF244321}">
                <p14:modId xmlns:p14="http://schemas.microsoft.com/office/powerpoint/2010/main" val="2757503714"/>
              </p:ext>
            </p:extLst>
          </p:nvPr>
        </p:nvGraphicFramePr>
        <p:xfrm>
          <a:off x="328613" y="1831975"/>
          <a:ext cx="3581400" cy="4414838"/>
        </p:xfrm>
        <a:graphic>
          <a:graphicData uri="http://schemas.openxmlformats.org/presentationml/2006/ole">
            <mc:AlternateContent xmlns:mc="http://schemas.openxmlformats.org/markup-compatibility/2006">
              <mc:Choice xmlns:v="urn:schemas-microsoft-com:vml" Requires="v">
                <p:oleObj name="Macro-Enabled Worksheet" r:id="rId4" imgW="3581197" imgH="4414535" progId="Excel.SheetMacroEnabled.12">
                  <p:link updateAutomatic="1"/>
                </p:oleObj>
              </mc:Choice>
              <mc:Fallback>
                <p:oleObj name="Macro-Enabled Worksheet" r:id="rId4" imgW="3581197" imgH="4414535" progId="Excel.SheetMacroEnabled.12">
                  <p:link updateAutomatic="1"/>
                  <p:pic>
                    <p:nvPicPr>
                      <p:cNvPr id="7" name="Object 6">
                        <a:extLst>
                          <a:ext uri="{FF2B5EF4-FFF2-40B4-BE49-F238E27FC236}">
                            <a16:creationId xmlns:a16="http://schemas.microsoft.com/office/drawing/2014/main" id="{3DC168B3-8E18-1C6F-8EB7-94F19226B482}"/>
                          </a:ext>
                        </a:extLst>
                      </p:cNvPr>
                      <p:cNvPicPr/>
                      <p:nvPr/>
                    </p:nvPicPr>
                    <p:blipFill>
                      <a:blip r:embed="rId5"/>
                      <a:stretch>
                        <a:fillRect/>
                      </a:stretch>
                    </p:blipFill>
                    <p:spPr>
                      <a:xfrm>
                        <a:off x="328613" y="1831975"/>
                        <a:ext cx="3581400" cy="44148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7E88016-11FE-323A-E96C-C4BA9C053394}"/>
              </a:ext>
            </a:extLst>
          </p:cNvPr>
          <p:cNvGraphicFramePr>
            <a:graphicFrameLocks noChangeAspect="1"/>
          </p:cNvGraphicFramePr>
          <p:nvPr>
            <p:extLst>
              <p:ext uri="{D42A27DB-BD31-4B8C-83A1-F6EECF244321}">
                <p14:modId xmlns:p14="http://schemas.microsoft.com/office/powerpoint/2010/main" val="1131387077"/>
              </p:ext>
            </p:extLst>
          </p:nvPr>
        </p:nvGraphicFramePr>
        <p:xfrm>
          <a:off x="4051300" y="3995738"/>
          <a:ext cx="4991100" cy="2171700"/>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8" name="Object 7">
                        <a:extLst>
                          <a:ext uri="{FF2B5EF4-FFF2-40B4-BE49-F238E27FC236}">
                            <a16:creationId xmlns:a16="http://schemas.microsoft.com/office/drawing/2014/main" id="{27E88016-11FE-323A-E96C-C4BA9C053394}"/>
                          </a:ext>
                        </a:extLst>
                      </p:cNvPr>
                      <p:cNvPicPr/>
                      <p:nvPr/>
                    </p:nvPicPr>
                    <p:blipFill>
                      <a:blip r:embed="rId7"/>
                      <a:stretch>
                        <a:fillRect/>
                      </a:stretch>
                    </p:blipFill>
                    <p:spPr>
                      <a:xfrm>
                        <a:off x="4051300" y="3995738"/>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158654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91</a:t>
            </a:fld>
            <a:endParaRPr lang="en-US"/>
          </a:p>
        </p:txBody>
      </p:sp>
      <p:sp>
        <p:nvSpPr>
          <p:cNvPr id="7" name="Title 1">
            <a:extLst>
              <a:ext uri="{FF2B5EF4-FFF2-40B4-BE49-F238E27FC236}">
                <a16:creationId xmlns:a16="http://schemas.microsoft.com/office/drawing/2014/main" id="{B2BDE952-2BB1-3A4A-8E18-E31E58F83870}"/>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11" name="TextBox 10">
            <a:extLst>
              <a:ext uri="{FF2B5EF4-FFF2-40B4-BE49-F238E27FC236}">
                <a16:creationId xmlns:a16="http://schemas.microsoft.com/office/drawing/2014/main" id="{686D35C3-FBF5-2B4D-BC78-87476B0A1F6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2" name="Picture 11">
            <a:extLst>
              <a:ext uri="{FF2B5EF4-FFF2-40B4-BE49-F238E27FC236}">
                <a16:creationId xmlns:a16="http://schemas.microsoft.com/office/drawing/2014/main" id="{97E25754-4E19-4EBA-A2BB-4DF7BFD227F2}"/>
              </a:ext>
            </a:extLst>
          </p:cNvPr>
          <p:cNvPicPr>
            <a:picLocks noChangeAspect="1"/>
          </p:cNvPicPr>
          <p:nvPr/>
        </p:nvPicPr>
        <p:blipFill>
          <a:blip r:embed="rId3"/>
          <a:stretch>
            <a:fillRect/>
          </a:stretch>
        </p:blipFill>
        <p:spPr>
          <a:xfrm>
            <a:off x="480793" y="786755"/>
            <a:ext cx="2765633" cy="638223"/>
          </a:xfrm>
          <a:prstGeom prst="rect">
            <a:avLst/>
          </a:prstGeom>
        </p:spPr>
      </p:pic>
      <p:graphicFrame>
        <p:nvGraphicFramePr>
          <p:cNvPr id="3" name="Object 2">
            <a:extLst>
              <a:ext uri="{FF2B5EF4-FFF2-40B4-BE49-F238E27FC236}">
                <a16:creationId xmlns:a16="http://schemas.microsoft.com/office/drawing/2014/main" id="{5D4F9FC0-2F0B-BE1A-FFA1-B546274259FA}"/>
              </a:ext>
            </a:extLst>
          </p:cNvPr>
          <p:cNvGraphicFramePr>
            <a:graphicFrameLocks noChangeAspect="1"/>
          </p:cNvGraphicFramePr>
          <p:nvPr>
            <p:extLst>
              <p:ext uri="{D42A27DB-BD31-4B8C-83A1-F6EECF244321}">
                <p14:modId xmlns:p14="http://schemas.microsoft.com/office/powerpoint/2010/main" val="1564649135"/>
              </p:ext>
            </p:extLst>
          </p:nvPr>
        </p:nvGraphicFramePr>
        <p:xfrm>
          <a:off x="4064000" y="4049713"/>
          <a:ext cx="4991100" cy="2171700"/>
        </p:xfrm>
        <a:graphic>
          <a:graphicData uri="http://schemas.openxmlformats.org/presentationml/2006/ole">
            <mc:AlternateContent xmlns:mc="http://schemas.openxmlformats.org/markup-compatibility/2006">
              <mc:Choice xmlns:v="urn:schemas-microsoft-com:vml" Requires="v">
                <p:oleObj name="Macro-Enabled Worksheet" r:id="rId4" imgW="4990998" imgH="2171566" progId="Excel.SheetMacroEnabled.12">
                  <p:link updateAutomatic="1"/>
                </p:oleObj>
              </mc:Choice>
              <mc:Fallback>
                <p:oleObj name="Macro-Enabled Worksheet" r:id="rId4" imgW="4990998" imgH="2171566" progId="Excel.SheetMacroEnabled.12">
                  <p:link updateAutomatic="1"/>
                  <p:pic>
                    <p:nvPicPr>
                      <p:cNvPr id="3" name="Object 2">
                        <a:extLst>
                          <a:ext uri="{FF2B5EF4-FFF2-40B4-BE49-F238E27FC236}">
                            <a16:creationId xmlns:a16="http://schemas.microsoft.com/office/drawing/2014/main" id="{5D4F9FC0-2F0B-BE1A-FFA1-B546274259FA}"/>
                          </a:ext>
                        </a:extLst>
                      </p:cNvPr>
                      <p:cNvPicPr/>
                      <p:nvPr/>
                    </p:nvPicPr>
                    <p:blipFill>
                      <a:blip r:embed="rId5"/>
                      <a:stretch>
                        <a:fillRect/>
                      </a:stretch>
                    </p:blipFill>
                    <p:spPr>
                      <a:xfrm>
                        <a:off x="4064000" y="4049713"/>
                        <a:ext cx="4991100" cy="2171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E3AFEE0-D3C0-0CD9-D09C-5CC7506E939C}"/>
              </a:ext>
            </a:extLst>
          </p:cNvPr>
          <p:cNvGraphicFramePr>
            <a:graphicFrameLocks noChangeAspect="1"/>
          </p:cNvGraphicFramePr>
          <p:nvPr>
            <p:extLst>
              <p:ext uri="{D42A27DB-BD31-4B8C-83A1-F6EECF244321}">
                <p14:modId xmlns:p14="http://schemas.microsoft.com/office/powerpoint/2010/main" val="16583272"/>
              </p:ext>
            </p:extLst>
          </p:nvPr>
        </p:nvGraphicFramePr>
        <p:xfrm>
          <a:off x="217488" y="1806575"/>
          <a:ext cx="3829050" cy="4362450"/>
        </p:xfrm>
        <a:graphic>
          <a:graphicData uri="http://schemas.openxmlformats.org/presentationml/2006/ole">
            <mc:AlternateContent xmlns:mc="http://schemas.openxmlformats.org/markup-compatibility/2006">
              <mc:Choice xmlns:v="urn:schemas-microsoft-com:vml" Requires="v">
                <p:oleObj name="Macro-Enabled Worksheet" r:id="rId6" imgW="3829101" imgH="4362091" progId="Excel.SheetMacroEnabled.12">
                  <p:link updateAutomatic="1"/>
                </p:oleObj>
              </mc:Choice>
              <mc:Fallback>
                <p:oleObj name="Macro-Enabled Worksheet" r:id="rId6" imgW="3829101" imgH="4362091" progId="Excel.SheetMacroEnabled.12">
                  <p:link updateAutomatic="1"/>
                  <p:pic>
                    <p:nvPicPr>
                      <p:cNvPr id="4" name="Object 3">
                        <a:extLst>
                          <a:ext uri="{FF2B5EF4-FFF2-40B4-BE49-F238E27FC236}">
                            <a16:creationId xmlns:a16="http://schemas.microsoft.com/office/drawing/2014/main" id="{EE3AFEE0-D3C0-0CD9-D09C-5CC7506E939C}"/>
                          </a:ext>
                        </a:extLst>
                      </p:cNvPr>
                      <p:cNvPicPr/>
                      <p:nvPr/>
                    </p:nvPicPr>
                    <p:blipFill>
                      <a:blip r:embed="rId7"/>
                      <a:stretch>
                        <a:fillRect/>
                      </a:stretch>
                    </p:blipFill>
                    <p:spPr>
                      <a:xfrm>
                        <a:off x="217488" y="1806575"/>
                        <a:ext cx="3829050" cy="4362450"/>
                      </a:xfrm>
                      <a:prstGeom prst="rect">
                        <a:avLst/>
                      </a:prstGeom>
                    </p:spPr>
                  </p:pic>
                </p:oleObj>
              </mc:Fallback>
            </mc:AlternateContent>
          </a:graphicData>
        </a:graphic>
      </p:graphicFrame>
    </p:spTree>
    <p:extLst>
      <p:ext uri="{BB962C8B-B14F-4D97-AF65-F5344CB8AC3E}">
        <p14:creationId xmlns:p14="http://schemas.microsoft.com/office/powerpoint/2010/main" val="35650396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92</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1" y="373792"/>
            <a:ext cx="1828800" cy="1112108"/>
          </a:xfrm>
          <a:prstGeom prst="rect">
            <a:avLst/>
          </a:prstGeom>
        </p:spPr>
      </p:pic>
      <p:sp>
        <p:nvSpPr>
          <p:cNvPr id="9" name="TextBox 8"/>
          <p:cNvSpPr txBox="1"/>
          <p:nvPr/>
        </p:nvSpPr>
        <p:spPr>
          <a:xfrm>
            <a:off x="5155247" y="523992"/>
            <a:ext cx="3669018" cy="461665"/>
          </a:xfrm>
          <a:prstGeom prst="rect">
            <a:avLst/>
          </a:prstGeom>
          <a:noFill/>
        </p:spPr>
        <p:txBody>
          <a:bodyPr wrap="none" rtlCol="0">
            <a:spAutoFit/>
          </a:bodyPr>
          <a:lstStyle/>
          <a:p>
            <a:r>
              <a:rPr lang="en-US"/>
              <a:t>Home Bank results included with Home Trust</a:t>
            </a:r>
          </a:p>
          <a:p>
            <a:r>
              <a:rPr lang="en-US"/>
              <a:t>Oaken Financial is subsidiary of Home Bank</a:t>
            </a:r>
          </a:p>
        </p:txBody>
      </p:sp>
      <p:sp>
        <p:nvSpPr>
          <p:cNvPr id="11" name="TextBox 10">
            <a:extLst>
              <a:ext uri="{FF2B5EF4-FFF2-40B4-BE49-F238E27FC236}">
                <a16:creationId xmlns:a16="http://schemas.microsoft.com/office/drawing/2014/main" id="{B5EB3A9E-42F1-E54D-877F-5FFC11975EFD}"/>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2" name="Title 2">
            <a:extLst>
              <a:ext uri="{FF2B5EF4-FFF2-40B4-BE49-F238E27FC236}">
                <a16:creationId xmlns:a16="http://schemas.microsoft.com/office/drawing/2014/main" id="{9A9E11B8-F5AA-04B7-38A0-0249018226D2}"/>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4" name="Object 3">
            <a:extLst>
              <a:ext uri="{FF2B5EF4-FFF2-40B4-BE49-F238E27FC236}">
                <a16:creationId xmlns:a16="http://schemas.microsoft.com/office/drawing/2014/main" id="{CAAFDE3F-C88E-A3A1-0A6C-DE08CB46038F}"/>
              </a:ext>
            </a:extLst>
          </p:cNvPr>
          <p:cNvGraphicFramePr>
            <a:graphicFrameLocks noChangeAspect="1"/>
          </p:cNvGraphicFramePr>
          <p:nvPr>
            <p:extLst>
              <p:ext uri="{D42A27DB-BD31-4B8C-83A1-F6EECF244321}">
                <p14:modId xmlns:p14="http://schemas.microsoft.com/office/powerpoint/2010/main" val="4089595452"/>
              </p:ext>
            </p:extLst>
          </p:nvPr>
        </p:nvGraphicFramePr>
        <p:xfrm>
          <a:off x="92075" y="1812925"/>
          <a:ext cx="3729038" cy="4367213"/>
        </p:xfrm>
        <a:graphic>
          <a:graphicData uri="http://schemas.openxmlformats.org/presentationml/2006/ole">
            <mc:AlternateContent xmlns:mc="http://schemas.openxmlformats.org/markup-compatibility/2006">
              <mc:Choice xmlns:v="urn:schemas-microsoft-com:vml" Requires="v">
                <p:oleObj name="Macro-Enabled Worksheet" r:id="rId4" imgW="3728720" imgH="4366932" progId="Excel.SheetMacroEnabled.12">
                  <p:link updateAutomatic="1"/>
                </p:oleObj>
              </mc:Choice>
              <mc:Fallback>
                <p:oleObj name="Macro-Enabled Worksheet" r:id="rId4" imgW="3728720" imgH="4366932" progId="Excel.SheetMacroEnabled.12">
                  <p:link updateAutomatic="1"/>
                  <p:pic>
                    <p:nvPicPr>
                      <p:cNvPr id="4" name="Object 3">
                        <a:extLst>
                          <a:ext uri="{FF2B5EF4-FFF2-40B4-BE49-F238E27FC236}">
                            <a16:creationId xmlns:a16="http://schemas.microsoft.com/office/drawing/2014/main" id="{CAAFDE3F-C88E-A3A1-0A6C-DE08CB46038F}"/>
                          </a:ext>
                        </a:extLst>
                      </p:cNvPr>
                      <p:cNvPicPr/>
                      <p:nvPr/>
                    </p:nvPicPr>
                    <p:blipFill>
                      <a:blip r:embed="rId5"/>
                      <a:stretch>
                        <a:fillRect/>
                      </a:stretch>
                    </p:blipFill>
                    <p:spPr>
                      <a:xfrm>
                        <a:off x="92075" y="1812925"/>
                        <a:ext cx="3729038" cy="43672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E5F0C5-A89D-B1B2-D512-C9320D3DE942}"/>
              </a:ext>
            </a:extLst>
          </p:cNvPr>
          <p:cNvGraphicFramePr>
            <a:graphicFrameLocks noChangeAspect="1"/>
          </p:cNvGraphicFramePr>
          <p:nvPr>
            <p:extLst>
              <p:ext uri="{D42A27DB-BD31-4B8C-83A1-F6EECF244321}">
                <p14:modId xmlns:p14="http://schemas.microsoft.com/office/powerpoint/2010/main" val="1698076073"/>
              </p:ext>
            </p:extLst>
          </p:nvPr>
        </p:nvGraphicFramePr>
        <p:xfrm>
          <a:off x="4075113" y="4230688"/>
          <a:ext cx="4991100" cy="2014537"/>
        </p:xfrm>
        <a:graphic>
          <a:graphicData uri="http://schemas.openxmlformats.org/presentationml/2006/ole">
            <mc:AlternateContent xmlns:mc="http://schemas.openxmlformats.org/markup-compatibility/2006">
              <mc:Choice xmlns:v="urn:schemas-microsoft-com:vml" Requires="v">
                <p:oleObj name="Macro-Enabled Worksheet" r:id="rId6" imgW="4990998" imgH="2014638" progId="Excel.SheetMacroEnabled.12">
                  <p:link updateAutomatic="1"/>
                </p:oleObj>
              </mc:Choice>
              <mc:Fallback>
                <p:oleObj name="Macro-Enabled Worksheet" r:id="rId6" imgW="4990998" imgH="2014638" progId="Excel.SheetMacroEnabled.12">
                  <p:link updateAutomatic="1"/>
                  <p:pic>
                    <p:nvPicPr>
                      <p:cNvPr id="6" name="Object 5">
                        <a:extLst>
                          <a:ext uri="{FF2B5EF4-FFF2-40B4-BE49-F238E27FC236}">
                            <a16:creationId xmlns:a16="http://schemas.microsoft.com/office/drawing/2014/main" id="{CFE5F0C5-A89D-B1B2-D512-C9320D3DE942}"/>
                          </a:ext>
                        </a:extLst>
                      </p:cNvPr>
                      <p:cNvPicPr/>
                      <p:nvPr/>
                    </p:nvPicPr>
                    <p:blipFill>
                      <a:blip r:embed="rId7"/>
                      <a:stretch>
                        <a:fillRect/>
                      </a:stretch>
                    </p:blipFill>
                    <p:spPr>
                      <a:xfrm>
                        <a:off x="4075113" y="4230688"/>
                        <a:ext cx="4991100" cy="2014537"/>
                      </a:xfrm>
                      <a:prstGeom prst="rect">
                        <a:avLst/>
                      </a:prstGeom>
                    </p:spPr>
                  </p:pic>
                </p:oleObj>
              </mc:Fallback>
            </mc:AlternateContent>
          </a:graphicData>
        </a:graphic>
      </p:graphicFrame>
    </p:spTree>
    <p:extLst>
      <p:ext uri="{BB962C8B-B14F-4D97-AF65-F5344CB8AC3E}">
        <p14:creationId xmlns:p14="http://schemas.microsoft.com/office/powerpoint/2010/main" val="4532910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93</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1" y="373792"/>
            <a:ext cx="1828800" cy="1112108"/>
          </a:xfrm>
          <a:prstGeom prst="rect">
            <a:avLst/>
          </a:prstGeom>
        </p:spPr>
      </p:pic>
      <p:sp>
        <p:nvSpPr>
          <p:cNvPr id="9" name="TextBox 8"/>
          <p:cNvSpPr txBox="1"/>
          <p:nvPr/>
        </p:nvSpPr>
        <p:spPr>
          <a:xfrm>
            <a:off x="5155247" y="523992"/>
            <a:ext cx="3669018" cy="461665"/>
          </a:xfrm>
          <a:prstGeom prst="rect">
            <a:avLst/>
          </a:prstGeom>
          <a:noFill/>
        </p:spPr>
        <p:txBody>
          <a:bodyPr wrap="none" rtlCol="0">
            <a:spAutoFit/>
          </a:bodyPr>
          <a:lstStyle/>
          <a:p>
            <a:r>
              <a:rPr lang="en-US"/>
              <a:t>Home Bank results included with Home Trust</a:t>
            </a:r>
          </a:p>
          <a:p>
            <a:r>
              <a:rPr lang="en-US"/>
              <a:t>Oaken Financial is subsidiary of Home Bank</a:t>
            </a:r>
          </a:p>
        </p:txBody>
      </p:sp>
      <p:sp>
        <p:nvSpPr>
          <p:cNvPr id="11" name="TextBox 10">
            <a:extLst>
              <a:ext uri="{FF2B5EF4-FFF2-40B4-BE49-F238E27FC236}">
                <a16:creationId xmlns:a16="http://schemas.microsoft.com/office/drawing/2014/main" id="{B5EB3A9E-42F1-E54D-877F-5FFC11975EFD}"/>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2" name="Title 2">
            <a:extLst>
              <a:ext uri="{FF2B5EF4-FFF2-40B4-BE49-F238E27FC236}">
                <a16:creationId xmlns:a16="http://schemas.microsoft.com/office/drawing/2014/main" id="{9A9E11B8-F5AA-04B7-38A0-0249018226D2}"/>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6" name="Object 5">
            <a:extLst>
              <a:ext uri="{FF2B5EF4-FFF2-40B4-BE49-F238E27FC236}">
                <a16:creationId xmlns:a16="http://schemas.microsoft.com/office/drawing/2014/main" id="{E7A1E04E-3C75-C0CA-0049-8C8F84BE8B35}"/>
              </a:ext>
            </a:extLst>
          </p:cNvPr>
          <p:cNvGraphicFramePr>
            <a:graphicFrameLocks noChangeAspect="1"/>
          </p:cNvGraphicFramePr>
          <p:nvPr>
            <p:extLst>
              <p:ext uri="{D42A27DB-BD31-4B8C-83A1-F6EECF244321}">
                <p14:modId xmlns:p14="http://schemas.microsoft.com/office/powerpoint/2010/main" val="3288851637"/>
              </p:ext>
            </p:extLst>
          </p:nvPr>
        </p:nvGraphicFramePr>
        <p:xfrm>
          <a:off x="107950" y="1903413"/>
          <a:ext cx="3733800" cy="4395787"/>
        </p:xfrm>
        <a:graphic>
          <a:graphicData uri="http://schemas.openxmlformats.org/presentationml/2006/ole">
            <mc:AlternateContent xmlns:mc="http://schemas.openxmlformats.org/markup-compatibility/2006">
              <mc:Choice xmlns:v="urn:schemas-microsoft-com:vml" Requires="v">
                <p:oleObj name="Macro-Enabled Worksheet" r:id="rId4" imgW="3733597" imgH="4395575" progId="Excel.SheetMacroEnabled.12">
                  <p:link updateAutomatic="1"/>
                </p:oleObj>
              </mc:Choice>
              <mc:Fallback>
                <p:oleObj name="Macro-Enabled Worksheet" r:id="rId4" imgW="3733597" imgH="4395575" progId="Excel.SheetMacroEnabled.12">
                  <p:link updateAutomatic="1"/>
                  <p:pic>
                    <p:nvPicPr>
                      <p:cNvPr id="6" name="Object 5">
                        <a:extLst>
                          <a:ext uri="{FF2B5EF4-FFF2-40B4-BE49-F238E27FC236}">
                            <a16:creationId xmlns:a16="http://schemas.microsoft.com/office/drawing/2014/main" id="{E7A1E04E-3C75-C0CA-0049-8C8F84BE8B35}"/>
                          </a:ext>
                        </a:extLst>
                      </p:cNvPr>
                      <p:cNvPicPr/>
                      <p:nvPr/>
                    </p:nvPicPr>
                    <p:blipFill>
                      <a:blip r:embed="rId5"/>
                      <a:stretch>
                        <a:fillRect/>
                      </a:stretch>
                    </p:blipFill>
                    <p:spPr>
                      <a:xfrm>
                        <a:off x="107950" y="1903413"/>
                        <a:ext cx="3733800" cy="43957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59A6F4B-ECAA-3EC5-A531-9A9E744882C6}"/>
              </a:ext>
            </a:extLst>
          </p:cNvPr>
          <p:cNvGraphicFramePr>
            <a:graphicFrameLocks noChangeAspect="1"/>
          </p:cNvGraphicFramePr>
          <p:nvPr>
            <p:extLst>
              <p:ext uri="{D42A27DB-BD31-4B8C-83A1-F6EECF244321}">
                <p14:modId xmlns:p14="http://schemas.microsoft.com/office/powerpoint/2010/main" val="1853939379"/>
              </p:ext>
            </p:extLst>
          </p:nvPr>
        </p:nvGraphicFramePr>
        <p:xfrm>
          <a:off x="4084638" y="4224338"/>
          <a:ext cx="4991100" cy="1995487"/>
        </p:xfrm>
        <a:graphic>
          <a:graphicData uri="http://schemas.openxmlformats.org/presentationml/2006/ole">
            <mc:AlternateContent xmlns:mc="http://schemas.openxmlformats.org/markup-compatibility/2006">
              <mc:Choice xmlns:v="urn:schemas-microsoft-com:vml" Requires="v">
                <p:oleObj name="Macro-Enabled Worksheet" r:id="rId6" imgW="4990998" imgH="1995678" progId="Excel.SheetMacroEnabled.12">
                  <p:link updateAutomatic="1"/>
                </p:oleObj>
              </mc:Choice>
              <mc:Fallback>
                <p:oleObj name="Macro-Enabled Worksheet" r:id="rId6" imgW="4990998" imgH="1995678" progId="Excel.SheetMacroEnabled.12">
                  <p:link updateAutomatic="1"/>
                  <p:pic>
                    <p:nvPicPr>
                      <p:cNvPr id="8" name="Object 7">
                        <a:extLst>
                          <a:ext uri="{FF2B5EF4-FFF2-40B4-BE49-F238E27FC236}">
                            <a16:creationId xmlns:a16="http://schemas.microsoft.com/office/drawing/2014/main" id="{259A6F4B-ECAA-3EC5-A531-9A9E744882C6}"/>
                          </a:ext>
                        </a:extLst>
                      </p:cNvPr>
                      <p:cNvPicPr/>
                      <p:nvPr/>
                    </p:nvPicPr>
                    <p:blipFill>
                      <a:blip r:embed="rId7"/>
                      <a:stretch>
                        <a:fillRect/>
                      </a:stretch>
                    </p:blipFill>
                    <p:spPr>
                      <a:xfrm>
                        <a:off x="4084638" y="4224338"/>
                        <a:ext cx="4991100" cy="1995487"/>
                      </a:xfrm>
                      <a:prstGeom prst="rect">
                        <a:avLst/>
                      </a:prstGeom>
                    </p:spPr>
                  </p:pic>
                </p:oleObj>
              </mc:Fallback>
            </mc:AlternateContent>
          </a:graphicData>
        </a:graphic>
      </p:graphicFrame>
    </p:spTree>
    <p:extLst>
      <p:ext uri="{BB962C8B-B14F-4D97-AF65-F5344CB8AC3E}">
        <p14:creationId xmlns:p14="http://schemas.microsoft.com/office/powerpoint/2010/main" val="10979614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94</a:t>
            </a:fld>
            <a:endParaRPr lang="en-US"/>
          </a:p>
        </p:txBody>
      </p:sp>
      <p:sp>
        <p:nvSpPr>
          <p:cNvPr id="3" name="TextBox 2"/>
          <p:cNvSpPr txBox="1"/>
          <p:nvPr/>
        </p:nvSpPr>
        <p:spPr>
          <a:xfrm>
            <a:off x="5200414" y="124149"/>
            <a:ext cx="3881191" cy="276999"/>
          </a:xfrm>
          <a:prstGeom prst="rect">
            <a:avLst/>
          </a:prstGeom>
          <a:noFill/>
        </p:spPr>
        <p:txBody>
          <a:bodyPr wrap="none" rtlCol="0">
            <a:spAutoFit/>
          </a:bodyPr>
          <a:lstStyle/>
          <a:p>
            <a:r>
              <a:rPr lang="en-CA">
                <a:solidFill>
                  <a:srgbClr val="7F7F7F"/>
                </a:solidFill>
              </a:rPr>
              <a:t>B2B Bank numbers included in Laurentian Bank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38200"/>
            <a:ext cx="1905000" cy="621417"/>
          </a:xfrm>
          <a:prstGeom prst="rect">
            <a:avLst/>
          </a:prstGeom>
          <a:effectLst>
            <a:outerShdw blurRad="76200" dist="38100" dir="2700000" algn="tl" rotWithShape="0">
              <a:schemeClr val="tx2">
                <a:lumMod val="60000"/>
                <a:lumOff val="40000"/>
                <a:alpha val="40000"/>
              </a:schemeClr>
            </a:outerShdw>
          </a:effectLst>
        </p:spPr>
      </p:pic>
      <p:sp>
        <p:nvSpPr>
          <p:cNvPr id="10" name="TextBox 9">
            <a:extLst>
              <a:ext uri="{FF2B5EF4-FFF2-40B4-BE49-F238E27FC236}">
                <a16:creationId xmlns:a16="http://schemas.microsoft.com/office/drawing/2014/main" id="{F8E585C8-938D-3849-8034-5998E33BCAE4}"/>
              </a:ext>
            </a:extLst>
          </p:cNvPr>
          <p:cNvSpPr txBox="1"/>
          <p:nvPr/>
        </p:nvSpPr>
        <p:spPr>
          <a:xfrm>
            <a:off x="268304" y="1524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6" name="Title 2">
            <a:extLst>
              <a:ext uri="{FF2B5EF4-FFF2-40B4-BE49-F238E27FC236}">
                <a16:creationId xmlns:a16="http://schemas.microsoft.com/office/drawing/2014/main" id="{DFB2210C-5BF7-9034-ED92-95454926D1E6}"/>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2" name="Object 1">
            <a:extLst>
              <a:ext uri="{FF2B5EF4-FFF2-40B4-BE49-F238E27FC236}">
                <a16:creationId xmlns:a16="http://schemas.microsoft.com/office/drawing/2014/main" id="{A1BF4FDB-BAEE-3BA1-53AC-0D81B4CFE39B}"/>
              </a:ext>
            </a:extLst>
          </p:cNvPr>
          <p:cNvGraphicFramePr>
            <a:graphicFrameLocks noChangeAspect="1"/>
          </p:cNvGraphicFramePr>
          <p:nvPr>
            <p:extLst>
              <p:ext uri="{D42A27DB-BD31-4B8C-83A1-F6EECF244321}">
                <p14:modId xmlns:p14="http://schemas.microsoft.com/office/powerpoint/2010/main" val="2671136179"/>
              </p:ext>
            </p:extLst>
          </p:nvPr>
        </p:nvGraphicFramePr>
        <p:xfrm>
          <a:off x="98425" y="1871663"/>
          <a:ext cx="3871913" cy="4343400"/>
        </p:xfrm>
        <a:graphic>
          <a:graphicData uri="http://schemas.openxmlformats.org/presentationml/2006/ole">
            <mc:AlternateContent xmlns:mc="http://schemas.openxmlformats.org/markup-compatibility/2006">
              <mc:Choice xmlns:v="urn:schemas-microsoft-com:vml" Requires="v">
                <p:oleObj name="Macro-Enabled Worksheet" r:id="rId4" imgW="3871773" imgH="4343131" progId="Excel.SheetMacroEnabled.12">
                  <p:link updateAutomatic="1"/>
                </p:oleObj>
              </mc:Choice>
              <mc:Fallback>
                <p:oleObj name="Macro-Enabled Worksheet" r:id="rId4" imgW="3871773" imgH="4343131" progId="Excel.SheetMacroEnabled.12">
                  <p:link updateAutomatic="1"/>
                  <p:pic>
                    <p:nvPicPr>
                      <p:cNvPr id="2" name="Object 1">
                        <a:extLst>
                          <a:ext uri="{FF2B5EF4-FFF2-40B4-BE49-F238E27FC236}">
                            <a16:creationId xmlns:a16="http://schemas.microsoft.com/office/drawing/2014/main" id="{A1BF4FDB-BAEE-3BA1-53AC-0D81B4CFE39B}"/>
                          </a:ext>
                        </a:extLst>
                      </p:cNvPr>
                      <p:cNvPicPr/>
                      <p:nvPr/>
                    </p:nvPicPr>
                    <p:blipFill>
                      <a:blip r:embed="rId5"/>
                      <a:stretch>
                        <a:fillRect/>
                      </a:stretch>
                    </p:blipFill>
                    <p:spPr>
                      <a:xfrm>
                        <a:off x="98425" y="1871663"/>
                        <a:ext cx="3871913" cy="4343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D96EF41-C86E-EBD5-BF31-C7B2B98995B6}"/>
              </a:ext>
            </a:extLst>
          </p:cNvPr>
          <p:cNvGraphicFramePr>
            <a:graphicFrameLocks noChangeAspect="1"/>
          </p:cNvGraphicFramePr>
          <p:nvPr>
            <p:extLst>
              <p:ext uri="{D42A27DB-BD31-4B8C-83A1-F6EECF244321}">
                <p14:modId xmlns:p14="http://schemas.microsoft.com/office/powerpoint/2010/main" val="1145877113"/>
              </p:ext>
            </p:extLst>
          </p:nvPr>
        </p:nvGraphicFramePr>
        <p:xfrm>
          <a:off x="4079875" y="4043363"/>
          <a:ext cx="4991100" cy="2171700"/>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7" name="Object 6">
                        <a:extLst>
                          <a:ext uri="{FF2B5EF4-FFF2-40B4-BE49-F238E27FC236}">
                            <a16:creationId xmlns:a16="http://schemas.microsoft.com/office/drawing/2014/main" id="{3D96EF41-C86E-EBD5-BF31-C7B2B98995B6}"/>
                          </a:ext>
                        </a:extLst>
                      </p:cNvPr>
                      <p:cNvPicPr/>
                      <p:nvPr/>
                    </p:nvPicPr>
                    <p:blipFill>
                      <a:blip r:embed="rId7"/>
                      <a:stretch>
                        <a:fillRect/>
                      </a:stretch>
                    </p:blipFill>
                    <p:spPr>
                      <a:xfrm>
                        <a:off x="4079875" y="4043363"/>
                        <a:ext cx="4991100" cy="2171700"/>
                      </a:xfrm>
                      <a:prstGeom prst="rect">
                        <a:avLst/>
                      </a:prstGeom>
                    </p:spPr>
                  </p:pic>
                </p:oleObj>
              </mc:Fallback>
            </mc:AlternateContent>
          </a:graphicData>
        </a:graphic>
      </p:graphicFrame>
    </p:spTree>
    <p:extLst>
      <p:ext uri="{BB962C8B-B14F-4D97-AF65-F5344CB8AC3E}">
        <p14:creationId xmlns:p14="http://schemas.microsoft.com/office/powerpoint/2010/main" val="39467574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95</a:t>
            </a:fld>
            <a:endParaRPr lang="en-US"/>
          </a:p>
        </p:txBody>
      </p:sp>
      <p:sp>
        <p:nvSpPr>
          <p:cNvPr id="3" name="TextBox 2"/>
          <p:cNvSpPr txBox="1"/>
          <p:nvPr/>
        </p:nvSpPr>
        <p:spPr>
          <a:xfrm>
            <a:off x="5200414" y="124149"/>
            <a:ext cx="3881191" cy="276999"/>
          </a:xfrm>
          <a:prstGeom prst="rect">
            <a:avLst/>
          </a:prstGeom>
          <a:noFill/>
        </p:spPr>
        <p:txBody>
          <a:bodyPr wrap="none" rtlCol="0">
            <a:spAutoFit/>
          </a:bodyPr>
          <a:lstStyle/>
          <a:p>
            <a:r>
              <a:rPr lang="en-CA">
                <a:solidFill>
                  <a:srgbClr val="7F7F7F"/>
                </a:solidFill>
              </a:rPr>
              <a:t>B2B Bank numbers included in Laurentian Bank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38200"/>
            <a:ext cx="1905000" cy="621417"/>
          </a:xfrm>
          <a:prstGeom prst="rect">
            <a:avLst/>
          </a:prstGeom>
          <a:effectLst>
            <a:outerShdw blurRad="76200" dist="38100" dir="2700000" algn="tl" rotWithShape="0">
              <a:schemeClr val="tx2">
                <a:lumMod val="60000"/>
                <a:lumOff val="40000"/>
                <a:alpha val="40000"/>
              </a:schemeClr>
            </a:outerShdw>
          </a:effectLst>
        </p:spPr>
      </p:pic>
      <p:sp>
        <p:nvSpPr>
          <p:cNvPr id="10" name="TextBox 9">
            <a:extLst>
              <a:ext uri="{FF2B5EF4-FFF2-40B4-BE49-F238E27FC236}">
                <a16:creationId xmlns:a16="http://schemas.microsoft.com/office/drawing/2014/main" id="{F8E585C8-938D-3849-8034-5998E33BCAE4}"/>
              </a:ext>
            </a:extLst>
          </p:cNvPr>
          <p:cNvSpPr txBox="1"/>
          <p:nvPr/>
        </p:nvSpPr>
        <p:spPr>
          <a:xfrm>
            <a:off x="268304" y="1524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sp>
        <p:nvSpPr>
          <p:cNvPr id="6" name="Title 2">
            <a:extLst>
              <a:ext uri="{FF2B5EF4-FFF2-40B4-BE49-F238E27FC236}">
                <a16:creationId xmlns:a16="http://schemas.microsoft.com/office/drawing/2014/main" id="{DFB2210C-5BF7-9034-ED92-95454926D1E6}"/>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8" name="Object 7">
            <a:extLst>
              <a:ext uri="{FF2B5EF4-FFF2-40B4-BE49-F238E27FC236}">
                <a16:creationId xmlns:a16="http://schemas.microsoft.com/office/drawing/2014/main" id="{572E3D08-0440-78DD-3298-5EDED3FB7A74}"/>
              </a:ext>
            </a:extLst>
          </p:cNvPr>
          <p:cNvGraphicFramePr>
            <a:graphicFrameLocks noChangeAspect="1"/>
          </p:cNvGraphicFramePr>
          <p:nvPr>
            <p:extLst>
              <p:ext uri="{D42A27DB-BD31-4B8C-83A1-F6EECF244321}">
                <p14:modId xmlns:p14="http://schemas.microsoft.com/office/powerpoint/2010/main" val="4264546423"/>
              </p:ext>
            </p:extLst>
          </p:nvPr>
        </p:nvGraphicFramePr>
        <p:xfrm>
          <a:off x="200025" y="1878013"/>
          <a:ext cx="3733800" cy="4391025"/>
        </p:xfrm>
        <a:graphic>
          <a:graphicData uri="http://schemas.openxmlformats.org/presentationml/2006/ole">
            <mc:AlternateContent xmlns:mc="http://schemas.openxmlformats.org/markup-compatibility/2006">
              <mc:Choice xmlns:v="urn:schemas-microsoft-com:vml" Requires="v">
                <p:oleObj name="Macro-Enabled Worksheet" r:id="rId4" imgW="3733597" imgH="4390734" progId="Excel.SheetMacroEnabled.12">
                  <p:link updateAutomatic="1"/>
                </p:oleObj>
              </mc:Choice>
              <mc:Fallback>
                <p:oleObj name="Macro-Enabled Worksheet" r:id="rId4" imgW="3733597" imgH="4390734" progId="Excel.SheetMacroEnabled.12">
                  <p:link updateAutomatic="1"/>
                  <p:pic>
                    <p:nvPicPr>
                      <p:cNvPr id="8" name="Object 7">
                        <a:extLst>
                          <a:ext uri="{FF2B5EF4-FFF2-40B4-BE49-F238E27FC236}">
                            <a16:creationId xmlns:a16="http://schemas.microsoft.com/office/drawing/2014/main" id="{572E3D08-0440-78DD-3298-5EDED3FB7A74}"/>
                          </a:ext>
                        </a:extLst>
                      </p:cNvPr>
                      <p:cNvPicPr/>
                      <p:nvPr/>
                    </p:nvPicPr>
                    <p:blipFill>
                      <a:blip r:embed="rId5"/>
                      <a:stretch>
                        <a:fillRect/>
                      </a:stretch>
                    </p:blipFill>
                    <p:spPr>
                      <a:xfrm>
                        <a:off x="200025" y="1878013"/>
                        <a:ext cx="3733800" cy="43910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912ED0F-4915-40B8-FEA9-CFDB4C240BD7}"/>
              </a:ext>
            </a:extLst>
          </p:cNvPr>
          <p:cNvGraphicFramePr>
            <a:graphicFrameLocks noChangeAspect="1"/>
          </p:cNvGraphicFramePr>
          <p:nvPr>
            <p:extLst>
              <p:ext uri="{D42A27DB-BD31-4B8C-83A1-F6EECF244321}">
                <p14:modId xmlns:p14="http://schemas.microsoft.com/office/powerpoint/2010/main" val="1526006003"/>
              </p:ext>
            </p:extLst>
          </p:nvPr>
        </p:nvGraphicFramePr>
        <p:xfrm>
          <a:off x="4046538" y="4008438"/>
          <a:ext cx="4991100" cy="2181225"/>
        </p:xfrm>
        <a:graphic>
          <a:graphicData uri="http://schemas.openxmlformats.org/presentationml/2006/ole">
            <mc:AlternateContent xmlns:mc="http://schemas.openxmlformats.org/markup-compatibility/2006">
              <mc:Choice xmlns:v="urn:schemas-microsoft-com:vml" Requires="v">
                <p:oleObj name="Macro-Enabled Worksheet" r:id="rId6" imgW="4990998" imgH="2181247" progId="Excel.SheetMacroEnabled.12">
                  <p:link updateAutomatic="1"/>
                </p:oleObj>
              </mc:Choice>
              <mc:Fallback>
                <p:oleObj name="Macro-Enabled Worksheet" r:id="rId6" imgW="4990998" imgH="2181247" progId="Excel.SheetMacroEnabled.12">
                  <p:link updateAutomatic="1"/>
                  <p:pic>
                    <p:nvPicPr>
                      <p:cNvPr id="9" name="Object 8">
                        <a:extLst>
                          <a:ext uri="{FF2B5EF4-FFF2-40B4-BE49-F238E27FC236}">
                            <a16:creationId xmlns:a16="http://schemas.microsoft.com/office/drawing/2014/main" id="{1912ED0F-4915-40B8-FEA9-CFDB4C240BD7}"/>
                          </a:ext>
                        </a:extLst>
                      </p:cNvPr>
                      <p:cNvPicPr/>
                      <p:nvPr/>
                    </p:nvPicPr>
                    <p:blipFill>
                      <a:blip r:embed="rId7"/>
                      <a:stretch>
                        <a:fillRect/>
                      </a:stretch>
                    </p:blipFill>
                    <p:spPr>
                      <a:xfrm>
                        <a:off x="4046538" y="4008438"/>
                        <a:ext cx="4991100" cy="2181225"/>
                      </a:xfrm>
                      <a:prstGeom prst="rect">
                        <a:avLst/>
                      </a:prstGeom>
                    </p:spPr>
                  </p:pic>
                </p:oleObj>
              </mc:Fallback>
            </mc:AlternateContent>
          </a:graphicData>
        </a:graphic>
      </p:graphicFrame>
    </p:spTree>
    <p:extLst>
      <p:ext uri="{BB962C8B-B14F-4D97-AF65-F5344CB8AC3E}">
        <p14:creationId xmlns:p14="http://schemas.microsoft.com/office/powerpoint/2010/main" val="16298259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96</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38200"/>
            <a:ext cx="1905000" cy="621417"/>
          </a:xfrm>
          <a:prstGeom prst="rect">
            <a:avLst/>
          </a:prstGeom>
          <a:effectLst>
            <a:outerShdw blurRad="76200" dist="38100" dir="2700000" algn="tl" rotWithShape="0">
              <a:schemeClr val="tx2">
                <a:lumMod val="60000"/>
                <a:lumOff val="40000"/>
                <a:alpha val="40000"/>
              </a:schemeClr>
            </a:outerShdw>
          </a:effectLst>
        </p:spPr>
      </p:pic>
      <p:sp>
        <p:nvSpPr>
          <p:cNvPr id="8" name="Title 1">
            <a:extLst>
              <a:ext uri="{FF2B5EF4-FFF2-40B4-BE49-F238E27FC236}">
                <a16:creationId xmlns:a16="http://schemas.microsoft.com/office/drawing/2014/main" id="{2FA42388-3B6D-4C44-A577-C9CA44F2E57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11" name="TextBox 10">
            <a:extLst>
              <a:ext uri="{FF2B5EF4-FFF2-40B4-BE49-F238E27FC236}">
                <a16:creationId xmlns:a16="http://schemas.microsoft.com/office/drawing/2014/main" id="{E6170E50-FCFB-2145-AAA9-04F956E26BFB}"/>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graphicFrame>
        <p:nvGraphicFramePr>
          <p:cNvPr id="6" name="Object 5">
            <a:extLst>
              <a:ext uri="{FF2B5EF4-FFF2-40B4-BE49-F238E27FC236}">
                <a16:creationId xmlns:a16="http://schemas.microsoft.com/office/drawing/2014/main" id="{25C2FC7D-366A-1649-999D-B28A255FF262}"/>
              </a:ext>
            </a:extLst>
          </p:cNvPr>
          <p:cNvGraphicFramePr>
            <a:graphicFrameLocks noChangeAspect="1"/>
          </p:cNvGraphicFramePr>
          <p:nvPr>
            <p:extLst>
              <p:ext uri="{D42A27DB-BD31-4B8C-83A1-F6EECF244321}">
                <p14:modId xmlns:p14="http://schemas.microsoft.com/office/powerpoint/2010/main" val="260967879"/>
              </p:ext>
            </p:extLst>
          </p:nvPr>
        </p:nvGraphicFramePr>
        <p:xfrm>
          <a:off x="80507" y="1761122"/>
          <a:ext cx="3862388" cy="4362450"/>
        </p:xfrm>
        <a:graphic>
          <a:graphicData uri="http://schemas.openxmlformats.org/presentationml/2006/ole">
            <mc:AlternateContent xmlns:mc="http://schemas.openxmlformats.org/markup-compatibility/2006">
              <mc:Choice xmlns:v="urn:schemas-microsoft-com:vml" Requires="v">
                <p:oleObj name="Macro-Enabled Worksheet" r:id="rId4" imgW="3862426" imgH="4362091" progId="Excel.SheetMacroEnabled.12">
                  <p:link updateAutomatic="1"/>
                </p:oleObj>
              </mc:Choice>
              <mc:Fallback>
                <p:oleObj name="Macro-Enabled Worksheet" r:id="rId4" imgW="3862426" imgH="4362091" progId="Excel.SheetMacroEnabled.12">
                  <p:link updateAutomatic="1"/>
                  <p:pic>
                    <p:nvPicPr>
                      <p:cNvPr id="6" name="Object 5">
                        <a:extLst>
                          <a:ext uri="{FF2B5EF4-FFF2-40B4-BE49-F238E27FC236}">
                            <a16:creationId xmlns:a16="http://schemas.microsoft.com/office/drawing/2014/main" id="{25C2FC7D-366A-1649-999D-B28A255FF262}"/>
                          </a:ext>
                        </a:extLst>
                      </p:cNvPr>
                      <p:cNvPicPr/>
                      <p:nvPr/>
                    </p:nvPicPr>
                    <p:blipFill>
                      <a:blip r:embed="rId5"/>
                      <a:stretch>
                        <a:fillRect/>
                      </a:stretch>
                    </p:blipFill>
                    <p:spPr>
                      <a:xfrm>
                        <a:off x="80507" y="1761122"/>
                        <a:ext cx="3862388" cy="436245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08D0C8C5-6B68-3548-258A-12906FA6D8A7}"/>
              </a:ext>
            </a:extLst>
          </p:cNvPr>
          <p:cNvGraphicFramePr>
            <a:graphicFrameLocks noChangeAspect="1"/>
          </p:cNvGraphicFramePr>
          <p:nvPr>
            <p:extLst>
              <p:ext uri="{D42A27DB-BD31-4B8C-83A1-F6EECF244321}">
                <p14:modId xmlns:p14="http://schemas.microsoft.com/office/powerpoint/2010/main" val="3394773166"/>
              </p:ext>
            </p:extLst>
          </p:nvPr>
        </p:nvGraphicFramePr>
        <p:xfrm>
          <a:off x="4068861" y="4064895"/>
          <a:ext cx="4844990" cy="2108125"/>
        </p:xfrm>
        <a:graphic>
          <a:graphicData uri="http://schemas.openxmlformats.org/presentationml/2006/ole">
            <mc:AlternateContent xmlns:mc="http://schemas.openxmlformats.org/markup-compatibility/2006">
              <mc:Choice xmlns:v="urn:schemas-microsoft-com:vml" Requires="v">
                <p:oleObj name="Macro-Enabled Worksheet" r:id="rId6" imgW="4990998" imgH="2171566" progId="Excel.SheetMacroEnabled.12">
                  <p:link updateAutomatic="1"/>
                </p:oleObj>
              </mc:Choice>
              <mc:Fallback>
                <p:oleObj name="Macro-Enabled Worksheet" r:id="rId6" imgW="4990998" imgH="2171566" progId="Excel.SheetMacroEnabled.12">
                  <p:link updateAutomatic="1"/>
                  <p:pic>
                    <p:nvPicPr>
                      <p:cNvPr id="2" name="Object 1">
                        <a:extLst>
                          <a:ext uri="{FF2B5EF4-FFF2-40B4-BE49-F238E27FC236}">
                            <a16:creationId xmlns:a16="http://schemas.microsoft.com/office/drawing/2014/main" id="{08D0C8C5-6B68-3548-258A-12906FA6D8A7}"/>
                          </a:ext>
                        </a:extLst>
                      </p:cNvPr>
                      <p:cNvPicPr/>
                      <p:nvPr/>
                    </p:nvPicPr>
                    <p:blipFill>
                      <a:blip r:embed="rId7"/>
                      <a:stretch>
                        <a:fillRect/>
                      </a:stretch>
                    </p:blipFill>
                    <p:spPr>
                      <a:xfrm>
                        <a:off x="4068861" y="4064895"/>
                        <a:ext cx="4844990" cy="2108125"/>
                      </a:xfrm>
                      <a:prstGeom prst="rect">
                        <a:avLst/>
                      </a:prstGeom>
                    </p:spPr>
                  </p:pic>
                </p:oleObj>
              </mc:Fallback>
            </mc:AlternateContent>
          </a:graphicData>
        </a:graphic>
      </p:graphicFrame>
    </p:spTree>
    <p:extLst>
      <p:ext uri="{BB962C8B-B14F-4D97-AF65-F5344CB8AC3E}">
        <p14:creationId xmlns:p14="http://schemas.microsoft.com/office/powerpoint/2010/main" val="268027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97</a:t>
            </a:fld>
            <a:endParaRPr lang="en-US"/>
          </a:p>
        </p:txBody>
      </p:sp>
      <p:sp>
        <p:nvSpPr>
          <p:cNvPr id="11" name="TextBox 10">
            <a:extLst>
              <a:ext uri="{FF2B5EF4-FFF2-40B4-BE49-F238E27FC236}">
                <a16:creationId xmlns:a16="http://schemas.microsoft.com/office/drawing/2014/main" id="{25898CD9-9F4A-994F-9158-1FEAD6A84D0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8" name="Picture 7" descr="A picture containing text, clipart&#10;&#10;Description automatically generated">
            <a:extLst>
              <a:ext uri="{FF2B5EF4-FFF2-40B4-BE49-F238E27FC236}">
                <a16:creationId xmlns:a16="http://schemas.microsoft.com/office/drawing/2014/main" id="{D2AEF5C6-1542-FD47-8CBF-E523CE00F063}"/>
              </a:ext>
            </a:extLst>
          </p:cNvPr>
          <p:cNvPicPr>
            <a:picLocks noChangeAspect="1"/>
          </p:cNvPicPr>
          <p:nvPr/>
        </p:nvPicPr>
        <p:blipFill>
          <a:blip r:embed="rId3"/>
          <a:stretch>
            <a:fillRect/>
          </a:stretch>
        </p:blipFill>
        <p:spPr>
          <a:xfrm>
            <a:off x="467216" y="501650"/>
            <a:ext cx="2628900" cy="965200"/>
          </a:xfrm>
          <a:prstGeom prst="rect">
            <a:avLst/>
          </a:prstGeom>
        </p:spPr>
      </p:pic>
      <p:sp>
        <p:nvSpPr>
          <p:cNvPr id="3" name="Title 2">
            <a:extLst>
              <a:ext uri="{FF2B5EF4-FFF2-40B4-BE49-F238E27FC236}">
                <a16:creationId xmlns:a16="http://schemas.microsoft.com/office/drawing/2014/main" id="{81A3D5EE-61AD-B953-9D05-122CDE4B5E9B}"/>
              </a:ext>
            </a:extLst>
          </p:cNvPr>
          <p:cNvSpPr>
            <a:spLocks noGrp="1"/>
          </p:cNvSpPr>
          <p:nvPr>
            <p:ph type="title"/>
          </p:nvPr>
        </p:nvSpPr>
        <p:spPr>
          <a:xfrm>
            <a:off x="3467910" y="-165370"/>
            <a:ext cx="5218889" cy="1600200"/>
          </a:xfrm>
        </p:spPr>
        <p:txBody>
          <a:bodyPr/>
          <a:lstStyle/>
          <a:p>
            <a:r>
              <a:rPr lang="en-CA" dirty="0"/>
              <a:t>Share of National Market</a:t>
            </a:r>
          </a:p>
        </p:txBody>
      </p:sp>
      <p:graphicFrame>
        <p:nvGraphicFramePr>
          <p:cNvPr id="2" name="Object 1">
            <a:extLst>
              <a:ext uri="{FF2B5EF4-FFF2-40B4-BE49-F238E27FC236}">
                <a16:creationId xmlns:a16="http://schemas.microsoft.com/office/drawing/2014/main" id="{8D9E7E76-2C8A-7B17-DB0A-CDA0A68F26B0}"/>
              </a:ext>
            </a:extLst>
          </p:cNvPr>
          <p:cNvGraphicFramePr>
            <a:graphicFrameLocks noChangeAspect="1"/>
          </p:cNvGraphicFramePr>
          <p:nvPr>
            <p:extLst>
              <p:ext uri="{D42A27DB-BD31-4B8C-83A1-F6EECF244321}">
                <p14:modId xmlns:p14="http://schemas.microsoft.com/office/powerpoint/2010/main" val="2320117847"/>
              </p:ext>
            </p:extLst>
          </p:nvPr>
        </p:nvGraphicFramePr>
        <p:xfrm>
          <a:off x="0" y="1838325"/>
          <a:ext cx="3800475" cy="4376738"/>
        </p:xfrm>
        <a:graphic>
          <a:graphicData uri="http://schemas.openxmlformats.org/presentationml/2006/ole">
            <mc:AlternateContent xmlns:mc="http://schemas.openxmlformats.org/markup-compatibility/2006">
              <mc:Choice xmlns:v="urn:schemas-microsoft-com:vml" Requires="v">
                <p:oleObj name="Macro-Enabled Worksheet" r:id="rId4" imgW="3800246" imgH="4376614" progId="Excel.SheetMacroEnabled.12">
                  <p:link updateAutomatic="1"/>
                </p:oleObj>
              </mc:Choice>
              <mc:Fallback>
                <p:oleObj name="Macro-Enabled Worksheet" r:id="rId4" imgW="3800246" imgH="4376614" progId="Excel.SheetMacroEnabled.12">
                  <p:link updateAutomatic="1"/>
                  <p:pic>
                    <p:nvPicPr>
                      <p:cNvPr id="2" name="Object 1">
                        <a:extLst>
                          <a:ext uri="{FF2B5EF4-FFF2-40B4-BE49-F238E27FC236}">
                            <a16:creationId xmlns:a16="http://schemas.microsoft.com/office/drawing/2014/main" id="{8D9E7E76-2C8A-7B17-DB0A-CDA0A68F26B0}"/>
                          </a:ext>
                        </a:extLst>
                      </p:cNvPr>
                      <p:cNvPicPr/>
                      <p:nvPr/>
                    </p:nvPicPr>
                    <p:blipFill>
                      <a:blip r:embed="rId5"/>
                      <a:stretch>
                        <a:fillRect/>
                      </a:stretch>
                    </p:blipFill>
                    <p:spPr>
                      <a:xfrm>
                        <a:off x="0" y="1838325"/>
                        <a:ext cx="3800475" cy="43767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B34F2FA-1BF6-447C-ABDC-23CC243FD1B4}"/>
              </a:ext>
            </a:extLst>
          </p:cNvPr>
          <p:cNvGraphicFramePr>
            <a:graphicFrameLocks noChangeAspect="1"/>
          </p:cNvGraphicFramePr>
          <p:nvPr>
            <p:extLst>
              <p:ext uri="{D42A27DB-BD31-4B8C-83A1-F6EECF244321}">
                <p14:modId xmlns:p14="http://schemas.microsoft.com/office/powerpoint/2010/main" val="2517920014"/>
              </p:ext>
            </p:extLst>
          </p:nvPr>
        </p:nvGraphicFramePr>
        <p:xfrm>
          <a:off x="4051300" y="4362450"/>
          <a:ext cx="4991100" cy="1828800"/>
        </p:xfrm>
        <a:graphic>
          <a:graphicData uri="http://schemas.openxmlformats.org/presentationml/2006/ole">
            <mc:AlternateContent xmlns:mc="http://schemas.openxmlformats.org/markup-compatibility/2006">
              <mc:Choice xmlns:v="urn:schemas-microsoft-com:vml" Requires="v">
                <p:oleObj name="Macro-Enabled Worksheet" r:id="rId6" imgW="4990998" imgH="1828666" progId="Excel.SheetMacroEnabled.12">
                  <p:link updateAutomatic="1"/>
                </p:oleObj>
              </mc:Choice>
              <mc:Fallback>
                <p:oleObj name="Macro-Enabled Worksheet" r:id="rId6" imgW="4990998" imgH="1828666" progId="Excel.SheetMacroEnabled.12">
                  <p:link updateAutomatic="1"/>
                  <p:pic>
                    <p:nvPicPr>
                      <p:cNvPr id="4" name="Object 3">
                        <a:extLst>
                          <a:ext uri="{FF2B5EF4-FFF2-40B4-BE49-F238E27FC236}">
                            <a16:creationId xmlns:a16="http://schemas.microsoft.com/office/drawing/2014/main" id="{0B34F2FA-1BF6-447C-ABDC-23CC243FD1B4}"/>
                          </a:ext>
                        </a:extLst>
                      </p:cNvPr>
                      <p:cNvPicPr/>
                      <p:nvPr/>
                    </p:nvPicPr>
                    <p:blipFill>
                      <a:blip r:embed="rId7"/>
                      <a:stretch>
                        <a:fillRect/>
                      </a:stretch>
                    </p:blipFill>
                    <p:spPr>
                      <a:xfrm>
                        <a:off x="4051300" y="4362450"/>
                        <a:ext cx="4991100" cy="1828800"/>
                      </a:xfrm>
                      <a:prstGeom prst="rect">
                        <a:avLst/>
                      </a:prstGeom>
                    </p:spPr>
                  </p:pic>
                </p:oleObj>
              </mc:Fallback>
            </mc:AlternateContent>
          </a:graphicData>
        </a:graphic>
      </p:graphicFrame>
    </p:spTree>
    <p:extLst>
      <p:ext uri="{BB962C8B-B14F-4D97-AF65-F5344CB8AC3E}">
        <p14:creationId xmlns:p14="http://schemas.microsoft.com/office/powerpoint/2010/main" val="13930592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98</a:t>
            </a:fld>
            <a:endParaRPr lang="en-US"/>
          </a:p>
        </p:txBody>
      </p:sp>
      <p:sp>
        <p:nvSpPr>
          <p:cNvPr id="11" name="TextBox 10">
            <a:extLst>
              <a:ext uri="{FF2B5EF4-FFF2-40B4-BE49-F238E27FC236}">
                <a16:creationId xmlns:a16="http://schemas.microsoft.com/office/drawing/2014/main" id="{25898CD9-9F4A-994F-9158-1FEAD6A84D07}"/>
              </a:ext>
            </a:extLst>
          </p:cNvPr>
          <p:cNvSpPr txBox="1"/>
          <p:nvPr/>
        </p:nvSpPr>
        <p:spPr>
          <a:xfrm>
            <a:off x="6400800" y="228600"/>
            <a:ext cx="1497526" cy="276999"/>
          </a:xfrm>
          <a:prstGeom prst="rect">
            <a:avLst/>
          </a:prstGeom>
          <a:noFill/>
        </p:spPr>
        <p:txBody>
          <a:bodyPr wrap="none" rtlCol="0">
            <a:spAutoFit/>
          </a:bodyPr>
          <a:lstStyle/>
          <a:p>
            <a:r>
              <a:rPr lang="en-US">
                <a:solidFill>
                  <a:schemeClr val="tx1">
                    <a:lumMod val="50000"/>
                    <a:lumOff val="50000"/>
                  </a:schemeClr>
                </a:solidFill>
              </a:rPr>
              <a:t>Updated Monthly</a:t>
            </a:r>
          </a:p>
        </p:txBody>
      </p:sp>
      <p:pic>
        <p:nvPicPr>
          <p:cNvPr id="8" name="Picture 7" descr="A picture containing text, clipart&#10;&#10;Description automatically generated">
            <a:extLst>
              <a:ext uri="{FF2B5EF4-FFF2-40B4-BE49-F238E27FC236}">
                <a16:creationId xmlns:a16="http://schemas.microsoft.com/office/drawing/2014/main" id="{D2AEF5C6-1542-FD47-8CBF-E523CE00F063}"/>
              </a:ext>
            </a:extLst>
          </p:cNvPr>
          <p:cNvPicPr>
            <a:picLocks noChangeAspect="1"/>
          </p:cNvPicPr>
          <p:nvPr/>
        </p:nvPicPr>
        <p:blipFill>
          <a:blip r:embed="rId3"/>
          <a:stretch>
            <a:fillRect/>
          </a:stretch>
        </p:blipFill>
        <p:spPr>
          <a:xfrm>
            <a:off x="467216" y="501650"/>
            <a:ext cx="2628900" cy="965200"/>
          </a:xfrm>
          <a:prstGeom prst="rect">
            <a:avLst/>
          </a:prstGeom>
        </p:spPr>
      </p:pic>
      <p:sp>
        <p:nvSpPr>
          <p:cNvPr id="3" name="Title 2">
            <a:extLst>
              <a:ext uri="{FF2B5EF4-FFF2-40B4-BE49-F238E27FC236}">
                <a16:creationId xmlns:a16="http://schemas.microsoft.com/office/drawing/2014/main" id="{81A3D5EE-61AD-B953-9D05-122CDE4B5E9B}"/>
              </a:ext>
            </a:extLst>
          </p:cNvPr>
          <p:cNvSpPr>
            <a:spLocks noGrp="1"/>
          </p:cNvSpPr>
          <p:nvPr>
            <p:ph type="title"/>
          </p:nvPr>
        </p:nvSpPr>
        <p:spPr>
          <a:xfrm>
            <a:off x="3467910" y="-165370"/>
            <a:ext cx="5218889" cy="1600200"/>
          </a:xfrm>
        </p:spPr>
        <p:txBody>
          <a:bodyPr/>
          <a:lstStyle/>
          <a:p>
            <a:r>
              <a:rPr lang="en-CA" dirty="0"/>
              <a:t>Share of Direct Banks</a:t>
            </a:r>
          </a:p>
        </p:txBody>
      </p:sp>
      <p:graphicFrame>
        <p:nvGraphicFramePr>
          <p:cNvPr id="6" name="Object 5">
            <a:extLst>
              <a:ext uri="{FF2B5EF4-FFF2-40B4-BE49-F238E27FC236}">
                <a16:creationId xmlns:a16="http://schemas.microsoft.com/office/drawing/2014/main" id="{4681FEF4-AA76-8D5F-6246-292788C99801}"/>
              </a:ext>
            </a:extLst>
          </p:cNvPr>
          <p:cNvGraphicFramePr>
            <a:graphicFrameLocks noChangeAspect="1"/>
          </p:cNvGraphicFramePr>
          <p:nvPr>
            <p:extLst>
              <p:ext uri="{D42A27DB-BD31-4B8C-83A1-F6EECF244321}">
                <p14:modId xmlns:p14="http://schemas.microsoft.com/office/powerpoint/2010/main" val="962113852"/>
              </p:ext>
            </p:extLst>
          </p:nvPr>
        </p:nvGraphicFramePr>
        <p:xfrm>
          <a:off x="4114800" y="4387850"/>
          <a:ext cx="4991100" cy="1819275"/>
        </p:xfrm>
        <a:graphic>
          <a:graphicData uri="http://schemas.openxmlformats.org/presentationml/2006/ole">
            <mc:AlternateContent xmlns:mc="http://schemas.openxmlformats.org/markup-compatibility/2006">
              <mc:Choice xmlns:v="urn:schemas-microsoft-com:vml" Requires="v">
                <p:oleObj name="Macro-Enabled Worksheet" r:id="rId4" imgW="4990998" imgH="1819387" progId="Excel.SheetMacroEnabled.12">
                  <p:link updateAutomatic="1"/>
                </p:oleObj>
              </mc:Choice>
              <mc:Fallback>
                <p:oleObj name="Macro-Enabled Worksheet" r:id="rId4" imgW="4990998" imgH="1819387" progId="Excel.SheetMacroEnabled.12">
                  <p:link updateAutomatic="1"/>
                  <p:pic>
                    <p:nvPicPr>
                      <p:cNvPr id="6" name="Object 5">
                        <a:extLst>
                          <a:ext uri="{FF2B5EF4-FFF2-40B4-BE49-F238E27FC236}">
                            <a16:creationId xmlns:a16="http://schemas.microsoft.com/office/drawing/2014/main" id="{4681FEF4-AA76-8D5F-6246-292788C99801}"/>
                          </a:ext>
                        </a:extLst>
                      </p:cNvPr>
                      <p:cNvPicPr/>
                      <p:nvPr/>
                    </p:nvPicPr>
                    <p:blipFill>
                      <a:blip r:embed="rId5"/>
                      <a:stretch>
                        <a:fillRect/>
                      </a:stretch>
                    </p:blipFill>
                    <p:spPr>
                      <a:xfrm>
                        <a:off x="4114800" y="4387850"/>
                        <a:ext cx="4991100" cy="1819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E01CB24-B2C0-76F6-096B-F4A2FCD0591A}"/>
              </a:ext>
            </a:extLst>
          </p:cNvPr>
          <p:cNvGraphicFramePr>
            <a:graphicFrameLocks noChangeAspect="1"/>
          </p:cNvGraphicFramePr>
          <p:nvPr>
            <p:extLst>
              <p:ext uri="{D42A27DB-BD31-4B8C-83A1-F6EECF244321}">
                <p14:modId xmlns:p14="http://schemas.microsoft.com/office/powerpoint/2010/main" val="1502963942"/>
              </p:ext>
            </p:extLst>
          </p:nvPr>
        </p:nvGraphicFramePr>
        <p:xfrm>
          <a:off x="366713" y="1909763"/>
          <a:ext cx="3690937" cy="4376737"/>
        </p:xfrm>
        <a:graphic>
          <a:graphicData uri="http://schemas.openxmlformats.org/presentationml/2006/ole">
            <mc:AlternateContent xmlns:mc="http://schemas.openxmlformats.org/markup-compatibility/2006">
              <mc:Choice xmlns:v="urn:schemas-microsoft-com:vml" Requires="v">
                <p:oleObj name="Macro-Enabled Worksheet" r:id="rId6" imgW="3690925" imgH="4376614" progId="Excel.SheetMacroEnabled.12">
                  <p:link updateAutomatic="1"/>
                </p:oleObj>
              </mc:Choice>
              <mc:Fallback>
                <p:oleObj name="Macro-Enabled Worksheet" r:id="rId6" imgW="3690925" imgH="4376614" progId="Excel.SheetMacroEnabled.12">
                  <p:link updateAutomatic="1"/>
                  <p:pic>
                    <p:nvPicPr>
                      <p:cNvPr id="7" name="Object 6">
                        <a:extLst>
                          <a:ext uri="{FF2B5EF4-FFF2-40B4-BE49-F238E27FC236}">
                            <a16:creationId xmlns:a16="http://schemas.microsoft.com/office/drawing/2014/main" id="{2E01CB24-B2C0-76F6-096B-F4A2FCD0591A}"/>
                          </a:ext>
                        </a:extLst>
                      </p:cNvPr>
                      <p:cNvPicPr/>
                      <p:nvPr/>
                    </p:nvPicPr>
                    <p:blipFill>
                      <a:blip r:embed="rId7"/>
                      <a:stretch>
                        <a:fillRect/>
                      </a:stretch>
                    </p:blipFill>
                    <p:spPr>
                      <a:xfrm>
                        <a:off x="366713" y="1909763"/>
                        <a:ext cx="3690937" cy="4376737"/>
                      </a:xfrm>
                      <a:prstGeom prst="rect">
                        <a:avLst/>
                      </a:prstGeom>
                    </p:spPr>
                  </p:pic>
                </p:oleObj>
              </mc:Fallback>
            </mc:AlternateContent>
          </a:graphicData>
        </a:graphic>
      </p:graphicFrame>
    </p:spTree>
    <p:extLst>
      <p:ext uri="{BB962C8B-B14F-4D97-AF65-F5344CB8AC3E}">
        <p14:creationId xmlns:p14="http://schemas.microsoft.com/office/powerpoint/2010/main" val="528366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99</a:t>
            </a:fld>
            <a:endParaRPr lang="en-US"/>
          </a:p>
        </p:txBody>
      </p:sp>
      <p:sp>
        <p:nvSpPr>
          <p:cNvPr id="8" name="Title 1">
            <a:extLst>
              <a:ext uri="{FF2B5EF4-FFF2-40B4-BE49-F238E27FC236}">
                <a16:creationId xmlns:a16="http://schemas.microsoft.com/office/drawing/2014/main" id="{ED075B71-1041-4842-9E41-5D704794E678}"/>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a:t>5 Year Share of Market Trends</a:t>
            </a:r>
            <a:br>
              <a:rPr lang="en-CA"/>
            </a:br>
            <a:endParaRPr lang="en-US"/>
          </a:p>
        </p:txBody>
      </p:sp>
      <p:sp>
        <p:nvSpPr>
          <p:cNvPr id="11" name="TextBox 10">
            <a:extLst>
              <a:ext uri="{FF2B5EF4-FFF2-40B4-BE49-F238E27FC236}">
                <a16:creationId xmlns:a16="http://schemas.microsoft.com/office/drawing/2014/main" id="{FECE09B1-9A11-9148-AA20-9CFD77BCD37A}"/>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0" name="Picture 9">
            <a:extLst>
              <a:ext uri="{FF2B5EF4-FFF2-40B4-BE49-F238E27FC236}">
                <a16:creationId xmlns:a16="http://schemas.microsoft.com/office/drawing/2014/main" id="{7832D721-7424-FF4A-A4DE-D042F81B1B8C}"/>
              </a:ext>
            </a:extLst>
          </p:cNvPr>
          <p:cNvPicPr>
            <a:picLocks noChangeAspect="1"/>
          </p:cNvPicPr>
          <p:nvPr/>
        </p:nvPicPr>
        <p:blipFill>
          <a:blip r:embed="rId3"/>
          <a:stretch>
            <a:fillRect/>
          </a:stretch>
        </p:blipFill>
        <p:spPr>
          <a:xfrm>
            <a:off x="467216" y="501650"/>
            <a:ext cx="2628900" cy="965200"/>
          </a:xfrm>
          <a:prstGeom prst="rect">
            <a:avLst/>
          </a:prstGeom>
        </p:spPr>
      </p:pic>
      <p:graphicFrame>
        <p:nvGraphicFramePr>
          <p:cNvPr id="2" name="Object 1">
            <a:extLst>
              <a:ext uri="{FF2B5EF4-FFF2-40B4-BE49-F238E27FC236}">
                <a16:creationId xmlns:a16="http://schemas.microsoft.com/office/drawing/2014/main" id="{62C21666-EFAC-2577-99B0-37F16B5FCAEA}"/>
              </a:ext>
            </a:extLst>
          </p:cNvPr>
          <p:cNvGraphicFramePr>
            <a:graphicFrameLocks noChangeAspect="1"/>
          </p:cNvGraphicFramePr>
          <p:nvPr>
            <p:extLst>
              <p:ext uri="{D42A27DB-BD31-4B8C-83A1-F6EECF244321}">
                <p14:modId xmlns:p14="http://schemas.microsoft.com/office/powerpoint/2010/main" val="3750065422"/>
              </p:ext>
            </p:extLst>
          </p:nvPr>
        </p:nvGraphicFramePr>
        <p:xfrm>
          <a:off x="4129088" y="4397375"/>
          <a:ext cx="4991100" cy="1828800"/>
        </p:xfrm>
        <a:graphic>
          <a:graphicData uri="http://schemas.openxmlformats.org/presentationml/2006/ole">
            <mc:AlternateContent xmlns:mc="http://schemas.openxmlformats.org/markup-compatibility/2006">
              <mc:Choice xmlns:v="urn:schemas-microsoft-com:vml" Requires="v">
                <p:oleObj name="Macro-Enabled Worksheet" r:id="rId4" imgW="4990998" imgH="1828666" progId="Excel.SheetMacroEnabled.12">
                  <p:link updateAutomatic="1"/>
                </p:oleObj>
              </mc:Choice>
              <mc:Fallback>
                <p:oleObj name="Macro-Enabled Worksheet" r:id="rId4" imgW="4990998" imgH="1828666" progId="Excel.SheetMacroEnabled.12">
                  <p:link updateAutomatic="1"/>
                  <p:pic>
                    <p:nvPicPr>
                      <p:cNvPr id="2" name="Object 1">
                        <a:extLst>
                          <a:ext uri="{FF2B5EF4-FFF2-40B4-BE49-F238E27FC236}">
                            <a16:creationId xmlns:a16="http://schemas.microsoft.com/office/drawing/2014/main" id="{62C21666-EFAC-2577-99B0-37F16B5FCAEA}"/>
                          </a:ext>
                        </a:extLst>
                      </p:cNvPr>
                      <p:cNvPicPr/>
                      <p:nvPr/>
                    </p:nvPicPr>
                    <p:blipFill>
                      <a:blip r:embed="rId5"/>
                      <a:stretch>
                        <a:fillRect/>
                      </a:stretch>
                    </p:blipFill>
                    <p:spPr>
                      <a:xfrm>
                        <a:off x="4129088" y="4397375"/>
                        <a:ext cx="4991100" cy="1828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E4280A1-FF53-6294-FD22-C7C59D3A0A4A}"/>
              </a:ext>
            </a:extLst>
          </p:cNvPr>
          <p:cNvGraphicFramePr>
            <a:graphicFrameLocks noChangeAspect="1"/>
          </p:cNvGraphicFramePr>
          <p:nvPr>
            <p:extLst>
              <p:ext uri="{D42A27DB-BD31-4B8C-83A1-F6EECF244321}">
                <p14:modId xmlns:p14="http://schemas.microsoft.com/office/powerpoint/2010/main" val="2562923179"/>
              </p:ext>
            </p:extLst>
          </p:nvPr>
        </p:nvGraphicFramePr>
        <p:xfrm>
          <a:off x="557213" y="1862138"/>
          <a:ext cx="3571875" cy="4362450"/>
        </p:xfrm>
        <a:graphic>
          <a:graphicData uri="http://schemas.openxmlformats.org/presentationml/2006/ole">
            <mc:AlternateContent xmlns:mc="http://schemas.openxmlformats.org/markup-compatibility/2006">
              <mc:Choice xmlns:v="urn:schemas-microsoft-com:vml" Requires="v">
                <p:oleObj name="Macro-Enabled Worksheet" r:id="rId6" imgW="3571850" imgH="4362091" progId="Excel.SheetMacroEnabled.12">
                  <p:link updateAutomatic="1"/>
                </p:oleObj>
              </mc:Choice>
              <mc:Fallback>
                <p:oleObj name="Macro-Enabled Worksheet" r:id="rId6" imgW="3571850" imgH="4362091" progId="Excel.SheetMacroEnabled.12">
                  <p:link updateAutomatic="1"/>
                  <p:pic>
                    <p:nvPicPr>
                      <p:cNvPr id="4" name="Object 3">
                        <a:extLst>
                          <a:ext uri="{FF2B5EF4-FFF2-40B4-BE49-F238E27FC236}">
                            <a16:creationId xmlns:a16="http://schemas.microsoft.com/office/drawing/2014/main" id="{BE4280A1-FF53-6294-FD22-C7C59D3A0A4A}"/>
                          </a:ext>
                        </a:extLst>
                      </p:cNvPr>
                      <p:cNvPicPr/>
                      <p:nvPr/>
                    </p:nvPicPr>
                    <p:blipFill>
                      <a:blip r:embed="rId7"/>
                      <a:stretch>
                        <a:fillRect/>
                      </a:stretch>
                    </p:blipFill>
                    <p:spPr>
                      <a:xfrm>
                        <a:off x="557213" y="1862138"/>
                        <a:ext cx="3571875" cy="4362450"/>
                      </a:xfrm>
                      <a:prstGeom prst="rect">
                        <a:avLst/>
                      </a:prstGeom>
                    </p:spPr>
                  </p:pic>
                </p:oleObj>
              </mc:Fallback>
            </mc:AlternateContent>
          </a:graphicData>
        </a:graphic>
      </p:graphicFrame>
    </p:spTree>
    <p:extLst>
      <p:ext uri="{BB962C8B-B14F-4D97-AF65-F5344CB8AC3E}">
        <p14:creationId xmlns:p14="http://schemas.microsoft.com/office/powerpoint/2010/main" val="627386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5DF226-0CB1-4AD5-A479-23A721EA8BA9}">
  <ds:schemaRefs>
    <ds:schemaRef ds:uri="http://schemas.microsoft.com/sharepoint/v3/contenttype/forms"/>
  </ds:schemaRefs>
</ds:datastoreItem>
</file>

<file path=customXml/itemProps2.xml><?xml version="1.0" encoding="utf-8"?>
<ds:datastoreItem xmlns:ds="http://schemas.openxmlformats.org/officeDocument/2006/customXml" ds:itemID="{5707BA31-6172-49D3-B990-12B3F041CD02}">
  <ds:schemaRefs>
    <ds:schemaRef ds:uri="60842360-5a83-4aa1-b9c7-4c2a81921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5E0A59-9E65-4176-A6E1-4848F3EE4F0A}">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 ds:uri="60842360-5a83-4aa1-b9c7-4c2a819213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Theme.thmx</Template>
  <TotalTime>19188</TotalTime>
  <Words>5204</Words>
  <Application>Microsoft Macintosh PowerPoint</Application>
  <PresentationFormat>On-screen Show (4:3)</PresentationFormat>
  <Paragraphs>559</Paragraphs>
  <Slides>107</Slides>
  <Notes>102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Links</vt:lpstr>
      </vt:variant>
      <vt:variant>
        <vt:i4>179</vt:i4>
      </vt:variant>
      <vt:variant>
        <vt:lpstr>Slide Titles</vt:lpstr>
      </vt:variant>
      <vt:variant>
        <vt:i4>107</vt:i4>
      </vt:variant>
    </vt:vector>
  </HeadingPairs>
  <TitlesOfParts>
    <vt:vector size="301" baseType="lpstr">
      <vt:lpstr>Arial</vt:lpstr>
      <vt:lpstr>Calibri Light</vt:lpstr>
      <vt:lpstr>Century Gothic</vt:lpstr>
      <vt:lpstr>Circular</vt:lpstr>
      <vt:lpstr>Courier New</vt:lpstr>
      <vt:lpstr>Desjardins Sans</vt:lpstr>
      <vt:lpstr>Gilroy-Regular</vt:lpstr>
      <vt:lpstr>heebo-light</vt:lpstr>
      <vt:lpstr>Palatino Linotype</vt:lpstr>
      <vt:lpstr>RBCDisplay</vt:lpstr>
      <vt:lpstr>Roboto</vt:lpstr>
      <vt:lpstr>Verdana</vt:lpstr>
      <vt:lpstr>Wingdings</vt:lpstr>
      <vt:lpstr>Default Theme</vt:lpstr>
      <vt:lpstr>1_Executive</vt:lpstr>
      <vt:lpstr>https://mcvay-my.sharepoint.com/personal/david_mcvay_mcvayandassociates_com/Documents/Shared%20with%20Everyone/Market%20Share%20Banks%20and%20Trusts.xlsm!2.%20Market%20Forecast!R34C127:R49C133</vt:lpstr>
      <vt:lpstr>https://mcvay-my.sharepoint.com/personal/david_mcvay_mcvayandassociates_com/Documents/Shared%20with%20Everyone/Market%20Share%20Banks%20and%20Trusts.xlsm!3.%20BOC%20Summary!R1C1:R12C5</vt:lpstr>
      <vt:lpstr>https://mcvay-my.sharepoint.com/personal/david_mcvay_mcvayandassociates_com/Documents/Shared%20with%20Everyone/Market%20Share%20Banks%20and%20Trusts.xlsm!3.%20BOC%20Summary!R1C7:R7C11</vt:lpstr>
      <vt:lpstr>https://mcvay-my.sharepoint.com/personal/david_mcvay_mcvayandassociates_com/Documents/Shared%20with%20Everyone/Market%20Share%20Banks%20and%20Trusts.xlsm!3.%20BOC%20Summary!%5bMarket%20Share%20Banks%20and%20Trusts.xlsm%5d3.%20BOC%20Summary%20Chart%205</vt:lpstr>
      <vt:lpstr>https://mcvay-my.sharepoint.com/personal/david_mcvay_mcvayandassociates_com/Documents/Shared%20with%20Everyone/Market%20Share%20Banks%20and%20Trusts.xlsm!7.%20Summary!R425C1:R440C6</vt:lpstr>
      <vt:lpstr>https://mcvay-my.sharepoint.com/personal/david_mcvay_mcvayandassociates_com/Documents/Shared%20with%20Everyone/Market%20Share%20Banks%20and%20Trusts.xlsm!7.%20Summary!R441C1:R452C6</vt:lpstr>
      <vt:lpstr>https://mcvay-my.sharepoint.com/personal/david_mcvay_mcvayandassociates_com/Documents/Shared%20with%20Everyone/Market%20Share%20Banks%20and%20Trusts.xlsm!6.%20Chgs%20in%20Tot%20Share!%5bMarket%20Share%20Banks%20and%20Trusts.xlsm%5d6.%20Chgs%20in%20Tot%20Share%20Chart%2047</vt:lpstr>
      <vt:lpstr>https://mcvay-my.sharepoint.com/personal/david_mcvay_mcvayandassociates_com/Documents/Shared%20with%20Everyone/Market%20Share%20Banks%20and%20Trusts.xlsm!7.%20Summary!R441C1:R452C6</vt:lpstr>
      <vt:lpstr>https://mcvay-my.sharepoint.com/personal/david_mcvay_mcvayandassociates_com/Documents/Shared%20with%20Everyone/Market%20Share%20Banks%20and%20Trusts.xlsm!10.%20%20Qtrly%20Share%20Change!%5bMarket%20Share%20Banks%20and%20Trusts.xlsm%5d10.%20%20Qtrly%20Share%20Change%20Chart%2022</vt:lpstr>
      <vt:lpstr>https://mcvay-my.sharepoint.com/personal/david_mcvay_mcvayandassociates_com/Documents/Shared%20with%20Everyone/Market%20Share%20Banks%20and%20Trusts.xlsm!6.%20Chgs%20in%20Tot%20Share!%5bMarket%20Share%20Banks%20and%20Trusts.xlsm%5d6.%20Chgs%20in%20Tot%20Share%20Chart%202</vt:lpstr>
      <vt:lpstr>https://mcvay-my.sharepoint.com/personal/david_mcvay_mcvayandassociates_com/Documents/Shared%20with%20Everyone/Market%20Share%20Banks%20and%20Trusts.xlsm!7.%20Summary!R453C1:R464C6</vt:lpstr>
      <vt:lpstr>https://mcvay-my.sharepoint.com/personal/david_mcvay_mcvayandassociates_com/Documents/Shared%20with%20Everyone/Market%20Share%20Banks%20and%20Trusts.xlsm!6.%20Chgs%20in%20Tot%20Share!%5bMarket%20Share%20Banks%20and%20Trusts.xlsm%5d6.%20Chgs%20in%20Tot%20Share%20Chart%206</vt:lpstr>
      <vt:lpstr>https://mcvay-my.sharepoint.com/personal/david_mcvay_mcvayandassociates_com/Documents/Shared%20with%20Everyone/Market%20Share%20Banks%20and%20Trusts.xlsm!7.%20Summary!R465C1:R475C6</vt:lpstr>
      <vt:lpstr>https://mcvay-my.sharepoint.com/personal/david_mcvay_mcvayandassociates_com/Documents/Shared%20with%20Everyone/Market%20Share%20Banks%20and%20Trusts.xlsm!7.%20Summary!R476C1:R493C6</vt:lpstr>
      <vt:lpstr>https://mcvay-my.sharepoint.com/personal/david_mcvay_mcvayandassociates_com/Documents/Shared%20with%20Everyone/Market%20Share%20Banks%20and%20Trusts.xlsm!7.%20Summary!R494C1:R505C6</vt:lpstr>
      <vt:lpstr>https://mcvay-my.sharepoint.com/personal/david_mcvay_mcvayandassociates_com/Documents/Shared%20with%20Everyone/Market%20Share%20Banks%20and%20Trusts.xlsm!6.%20Chgs%20in%20Tot%20Share!%5bMarket%20Share%20Banks%20and%20Trusts.xlsm%5d6.%20Chgs%20in%20Tot%20Share%20Chart%2048</vt:lpstr>
      <vt:lpstr>https://mcvay-my.sharepoint.com/personal/david_mcvay_mcvayandassociates_com/Documents/Shared%20with%20Everyone/Market%20Share%20Banks%20and%20Trusts.xlsm!7.%20Summary!R494C1:R505C6</vt:lpstr>
      <vt:lpstr>https://mcvay-my.sharepoint.com/personal/david_mcvay_mcvayandassociates_com/Documents/Shared%20with%20Everyone/Market%20Share%20Banks%20and%20Trusts.xlsm!10.%20%20Qtrly%20Share%20Change!%5bMarket%20Share%20Banks%20and%20Trusts.xlsm%5d10.%20%20Qtrly%20Share%20Change%20Chart%2023</vt:lpstr>
      <vt:lpstr>https://mcvay-my.sharepoint.com/personal/david_mcvay_mcvayandassociates_com/Documents/Shared%20with%20Everyone/Market%20Share%20Banks%20and%20Trusts.xlsm!6.%20Chgs%20in%20Tot%20Share!%5bMarket%20Share%20Banks%20and%20Trusts.xlsm%5d6.%20Chgs%20in%20Tot%20Share%20Chart%207</vt:lpstr>
      <vt:lpstr>https://mcvay-my.sharepoint.com/personal/david_mcvay_mcvayandassociates_com/Documents/Shared%20with%20Everyone/Market%20Share%20Banks%20and%20Trusts.xlsm!7.%20Summary!R506C1:R517C6</vt:lpstr>
      <vt:lpstr>https://mcvay-my.sharepoint.com/personal/david_mcvay_mcvayandassociates_com/Documents/Shared%20with%20Everyone/Market%20Share%20Banks%20and%20Trusts.xlsm!6.%20Chgs%20in%20Tot%20Share!%5bMarket%20Share%20Banks%20and%20Trusts.xlsm%5d6.%20Chgs%20in%20Tot%20Share%20Chart%2049</vt:lpstr>
      <vt:lpstr>https://mcvay-my.sharepoint.com/personal/david_mcvay_mcvayandassociates_com/Documents/Shared%20with%20Everyone/Market%20Share%20Banks%20and%20Trusts.xlsm!7.%20Summary!R518C1:R531C6</vt:lpstr>
      <vt:lpstr>https://mcvay-my.sharepoint.com/personal/david_mcvay_mcvayandassociates_com/Documents/Shared%20with%20Everyone/Market%20Share%20Banks%20and%20Trusts.xlsm!3.%20BOC%20Summary!%5bMarket%20Share%20Banks%20and%20Trusts.xlsm%5d3.%20BOC%20Summary%20Chart%201</vt:lpstr>
      <vt:lpstr>https://mcvay-my.sharepoint.com/personal/david_mcvay_mcvayandassociates_com/Documents/Shared%20with%20Everyone/Market%20Share%20Banks%20and%20Trusts.xlsm!3.%20BOC%20Summary!R12C7:R18C9</vt:lpstr>
      <vt:lpstr>https://mcvay-my.sharepoint.com/personal/david_mcvay_mcvayandassociates_com/Documents/Shared%20with%20Everyone/Market%20Share%20Banks%20and%20Trusts.xlsm!8.%20HRSA%20Rate%20Survey!R5C68:R17C70</vt:lpstr>
      <vt:lpstr>https://mcvay-my.sharepoint.com/personal/david_mcvay_mcvayandassociates_com/Documents/Shared%20with%20Everyone/Market%20Share%20Banks%20and%20Trusts.xlsm!8.%20HRSA%20Rate%20Survey!R5C72:R22C74</vt:lpstr>
      <vt:lpstr>https://mcvay-my.sharepoint.com/personal/david_mcvay_mcvayandassociates_com/Documents/Shared%20with%20Everyone/Market%20Share%20Banks%20and%20Trusts.xlsm!7.%20Summary!R560C1:R575C6</vt:lpstr>
      <vt:lpstr>https://mcvay-my.sharepoint.com/personal/david_mcvay_mcvayandassociates_com/Documents/Shared%20with%20Everyone/Market%20Share%20Banks%20and%20Trusts.xlsm!7.%20Summary!R576C1:R592C6</vt:lpstr>
      <vt:lpstr>https://mcvay-my.sharepoint.com/personal/david_mcvay_mcvayandassociates_com/Documents/Shared%20with%20Everyone/Market%20Share%20Banks%20and%20Trusts.xlsm!6.%20Chgs%20in%20Tot%20Share!%5bMarket%20Share%20Banks%20and%20Trusts.xlsm%5d6.%20Chgs%20in%20Tot%20Share%20Chart%205</vt:lpstr>
      <vt:lpstr>https://mcvay-my.sharepoint.com/personal/david_mcvay_mcvayandassociates_com/Documents/Shared%20with%20Everyone/Market%20Share%20Banks%20and%20Trusts.xlsm!7.%20Summary!R593C1:R604C6</vt:lpstr>
      <vt:lpstr>https://mcvay-my.sharepoint.com/personal/david_mcvay_mcvayandassociates_com/Documents/Shared%20with%20Everyone/Market%20Share%20Banks%20and%20Trusts.xlsm!6.%20Chgs%20in%20Tot%20Share!%5bMarket%20Share%20Banks%20and%20Trusts.xlsm%5d6.%20Chgs%20in%20Tot%20Share%20Chart%2012</vt:lpstr>
      <vt:lpstr>https://mcvay-my.sharepoint.com/personal/david_mcvay_mcvayandassociates_com/Documents/Shared%20with%20Everyone/Market%20Share%20Banks%20and%20Trusts.xlsm!7.%20Summary!R605C1:R614C6</vt:lpstr>
      <vt:lpstr>https://mcvay-my.sharepoint.com/personal/david_mcvay_mcvayandassociates_com/Documents/Shared%20with%20Everyone/Market%20Share%20Banks%20and%20Trusts.xlsm!6.%20Chgs%20in%20Tot%20Share!%5bMarket%20Share%20Banks%20and%20Trusts.xlsm%5d6.%20Chgs%20in%20Tot%20Share%20Chart%2013</vt:lpstr>
      <vt:lpstr>https://mcvay-my.sharepoint.com/personal/david_mcvay_mcvayandassociates_com/Documents/Shared%20with%20Everyone/Market%20Share%20Banks%20and%20Trusts.xlsm!7.%20Summary!R615C1:R626C6</vt:lpstr>
      <vt:lpstr>https://mcvay-my.sharepoint.com/personal/david_mcvay_mcvayandassociates_com/Documents/Shared%20with%20Everyone/Market%20Share%20Banks%20and%20Trusts.xlsm!6.%20Chgs%20in%20Tot%20Share!%5bMarket%20Share%20Banks%20and%20Trusts.xlsm%5d6.%20Chgs%20in%20Tot%20Share%20Chart%2051</vt:lpstr>
      <vt:lpstr>https://mcvay-my.sharepoint.com/personal/david_mcvay_mcvayandassociates_com/Documents/Shared%20with%20Everyone/Market%20Share%20Banks%20and%20Trusts.xlsm!7.%20Summary!R627C1:R638C6</vt:lpstr>
      <vt:lpstr>https://mcvay-my.sharepoint.com/personal/david_mcvay_mcvayandassociates_com/Documents/Shared%20with%20Everyone/Market%20Share%20Banks%20and%20Trusts.xlsm!3.%20BOC%20Summary!%5bMarket%20Share%20Banks%20and%20Trusts.xlsm%5d3.%20BOC%20Summary%20Chart%202</vt:lpstr>
      <vt:lpstr>https://mcvay-my.sharepoint.com/personal/david_mcvay_mcvayandassociates_com/Documents/Shared%20with%20Everyone/Market%20Share%20Banks%20and%20Trusts.xlsm!3.%20BOC%20Summary!R19C7:R25C9</vt:lpstr>
      <vt:lpstr>https://mcvay-my.sharepoint.com/personal/david_mcvay_mcvayandassociates_com/Documents/Shared%20with%20Everyone/Market%20Share%20Banks%20and%20Trusts.xlsm!7.%20Summary!R669C1:R684C6</vt:lpstr>
      <vt:lpstr>https://mcvay-my.sharepoint.com/personal/david_mcvay_mcvayandassociates_com/Documents/Shared%20with%20Everyone/Market%20Share%20Banks%20and%20Trusts.xlsm!7.%20Summary!R685C1:R703C6</vt:lpstr>
      <vt:lpstr>https://mcvay-my.sharepoint.com/personal/david_mcvay_mcvayandassociates_com/Documents/Shared%20with%20Everyone/Market%20Share%20Banks%20and%20Trusts.xlsm!6.%20Chgs%20in%20Tot%20Share!%5bMarket%20Share%20Banks%20and%20Trusts.xlsm%5d6.%20Chgs%20in%20Tot%20Share%20Chart%2014</vt:lpstr>
      <vt:lpstr>https://mcvay-my.sharepoint.com/personal/david_mcvay_mcvayandassociates_com/Documents/Shared%20with%20Everyone/Market%20Share%20Banks%20and%20Trusts.xlsm!7.%20Summary!R704C1:R715C6</vt:lpstr>
      <vt:lpstr>https://mcvay-my.sharepoint.com/personal/david_mcvay_mcvayandassociates_com/Documents/Shared%20with%20Everyone/Market%20Share%20Banks%20and%20Trusts.xlsm!6.%20Chgs%20in%20Tot%20Share!%5bMarket%20Share%20Banks%20and%20Trusts.xlsm%5d6.%20Chgs%20in%20Tot%20Share%20Chart%2015</vt:lpstr>
      <vt:lpstr>https://mcvay-my.sharepoint.com/personal/david_mcvay_mcvayandassociates_com/Documents/Shared%20with%20Everyone/Market%20Share%20Banks%20and%20Trusts.xlsm!7.%20Summary!R716C1:R725C6</vt:lpstr>
      <vt:lpstr>https://mcvay-my.sharepoint.com/personal/david_mcvay_mcvayandassociates_com/Documents/Shared%20with%20Everyone/Market%20Share%20Banks%20and%20Trusts.xlsm!6.%20Chgs%20in%20Tot%20Share!%5bMarket%20Share%20Banks%20and%20Trusts.xlsm%5d6.%20Chgs%20in%20Tot%20Share%20Chart%2016</vt:lpstr>
      <vt:lpstr>https://mcvay-my.sharepoint.com/personal/david_mcvay_mcvayandassociates_com/Documents/Shared%20with%20Everyone/Market%20Share%20Banks%20and%20Trusts.xlsm!7.%20Summary!R726C1:R737C6</vt:lpstr>
      <vt:lpstr>https://mcvay-my.sharepoint.com/personal/david_mcvay_mcvayandassociates_com/Documents/Shared%20with%20Everyone/Market%20Share%20Banks%20and%20Trusts.xlsm!6.%20Chgs%20in%20Tot%20Share!%5bMarket%20Share%20Banks%20and%20Trusts.xlsm%5d6.%20Chgs%20in%20Tot%20Share%20Chart%2052</vt:lpstr>
      <vt:lpstr>https://mcvay-my.sharepoint.com/personal/david_mcvay_mcvayandassociates_com/Documents/Shared%20with%20Everyone/Market%20Share%20Banks%20and%20Trusts.xlsm!7.%20Summary!R738C1:R751C6</vt:lpstr>
      <vt:lpstr>https://mcvay-my.sharepoint.com/personal/david_mcvay_mcvayandassociates_com/Documents/Shared%20with%20Everyone/Market%20Share%20Banks%20and%20Trusts.xlsm!3.%20BOC%20Summary!%5bMarket%20Share%20Banks%20and%20Trusts.xlsm%5d3.%20BOC%20Summary%20Chart%203</vt:lpstr>
      <vt:lpstr>https://mcvay-my.sharepoint.com/personal/david_mcvay_mcvayandassociates_com/Documents/Shared%20with%20Everyone/Market%20Share%20Banks%20and%20Trusts.xlsm!3.%20BOC%20Summary!R26C7:R32C11</vt:lpstr>
      <vt:lpstr>https://mcvay-my.sharepoint.com/personal/david_mcvay_mcvayandassociates_com/Documents/Shared%20with%20Everyone/Market%20Share%20Banks%20and%20Trusts.xlsm!9.%20Mtg%20Rates!R5C19:R18C20</vt:lpstr>
      <vt:lpstr>https://mcvay-my.sharepoint.com/personal/david_mcvay_mcvayandassociates_com/Documents/Shared%20with%20Everyone/Market%20Share%20Banks%20and%20Trusts.xlsm!9.%20Mtg%20Rates!R5C23:R13C24</vt:lpstr>
      <vt:lpstr>https://mcvay-my.sharepoint.com/personal/david_mcvay_mcvayandassociates_com/Documents/Shared%20with%20Everyone/Market%20Share%20Banks%20and%20Trusts.xlsm!1.%20Bk%20of%20Canada!%5bMarket%20Share%20Banks%20and%20Trusts.xlsm%5d1.%20Bk%20of%20Canada%20Chart%202</vt:lpstr>
      <vt:lpstr>https://mcvay-my.sharepoint.com/personal/david_mcvay_mcvayandassociates_com/Documents/Shared%20with%20Everyone/Market%20Share%20Banks%20and%20Trusts.xlsm!7.%20Summary!R780C1:R794C6</vt:lpstr>
      <vt:lpstr>https://mcvay-my.sharepoint.com/personal/david_mcvay_mcvayandassociates_com/Documents/Shared%20with%20Everyone/Market%20Share%20Banks%20and%20Trusts.xlsm!7.%20Summary!R795C1:R811C6</vt:lpstr>
      <vt:lpstr>https://mcvay-my.sharepoint.com/personal/david_mcvay_mcvayandassociates_com/Documents/Shared%20with%20Everyone/Market%20Share%20Banks%20and%20Trusts.xlsm!6.%20Chgs%20in%20Tot%20Share!%5bMarket%20Share%20Banks%20and%20Trusts.xlsm%5d6.%20Chgs%20in%20Tot%20Share%20Chart%2017</vt:lpstr>
      <vt:lpstr>https://mcvay-my.sharepoint.com/personal/david_mcvay_mcvayandassociates_com/Documents/Shared%20with%20Everyone/Market%20Share%20Banks%20and%20Trusts.xlsm!7.%20Summary!R812C1:R823C6</vt:lpstr>
      <vt:lpstr>https://mcvay-my.sharepoint.com/personal/david_mcvay_mcvayandassociates_com/Documents/Shared%20with%20Everyone/Market%20Share%20Banks%20and%20Trusts.xlsm!6.%20Chgs%20in%20Tot%20Share!%5bMarket%20Share%20Banks%20and%20Trusts.xlsm%5d6.%20Chgs%20in%20Tot%20Share%20Chart%2018</vt:lpstr>
      <vt:lpstr>https://mcvay-my.sharepoint.com/personal/david_mcvay_mcvayandassociates_com/Documents/Shared%20with%20Everyone/Market%20Share%20Banks%20and%20Trusts.xlsm!7.%20Summary!R824C1:R833C6</vt:lpstr>
      <vt:lpstr>https://mcvay-my.sharepoint.com/personal/david_mcvay_mcvayandassociates_com/Documents/Shared%20with%20Everyone/Market%20Share%20Banks%20and%20Trusts.xlsm!6.%20Chgs%20in%20Tot%20Share!%5bMarket%20Share%20Banks%20and%20Trusts.xlsm%5d6.%20Chgs%20in%20Tot%20Share%20Chart%2019</vt:lpstr>
      <vt:lpstr>https://mcvay-my.sharepoint.com/personal/david_mcvay_mcvayandassociates_com/Documents/Shared%20with%20Everyone/Market%20Share%20Banks%20and%20Trusts.xlsm!7.%20Summary!R834C1:R844C6</vt:lpstr>
      <vt:lpstr>https://mcvay-my.sharepoint.com/personal/david_mcvay_mcvayandassociates_com/Documents/Shared%20with%20Everyone/Market%20Share%20Banks%20and%20Trusts.xlsm!7.%20Summary!R845C1:R857C6</vt:lpstr>
      <vt:lpstr>https://mcvay-my.sharepoint.com/personal/david_mcvay_mcvayandassociates_com/Documents/Shared%20with%20Everyone/Market%20Share%20Banks%20and%20Trusts.xlsm!6.%20Chgs%20in%20Tot%20Share!%5bMarket%20Share%20Banks%20and%20Trusts.xlsm%5d6.%20Chgs%20in%20Tot%20Share%20Chart%208</vt:lpstr>
      <vt:lpstr>https://mcvay-my.sharepoint.com/personal/david_mcvay_mcvayandassociates_com/Documents/Shared%20with%20Everyone/Market%20Share%20Banks%20and%20Trusts.xlsm!3.%20BOC%20Summary!%5bMarket%20Share%20Banks%20and%20Trusts.xlsm%5d3.%20BOC%20Summary%20Chart%204</vt:lpstr>
      <vt:lpstr>https://mcvay-my.sharepoint.com/personal/david_mcvay_mcvayandassociates_com/Documents/Shared%20with%20Everyone/Market%20Share%20Banks%20and%20Trusts.xlsm!3.%20BOC%20Summary!R34C7:R40C11</vt:lpstr>
      <vt:lpstr>https://mcvay-my.sharepoint.com/personal/david_mcvay_mcvayandassociates_com/Documents/Shared%20with%20Everyone/Market%20Share%20Banks%20and%20Trusts.xlsm!7.%20Summary!%5bMarket%20Share%20Banks%20and%20Trusts.xlsm%5d7.%20Summary%20Chart%201</vt:lpstr>
      <vt:lpstr>https://mcvay-my.sharepoint.com/personal/david_mcvay_mcvayandassociates_com/Documents/Shared%20with%20Everyone/Market%20Share%20Banks%20and%20Trusts.xlsm!7.%20Summary!R858C1:R868C5</vt:lpstr>
      <vt:lpstr>https://mcvay-my.sharepoint.com/personal/david_mcvay_mcvayandassociates_com/Documents/Shared%20with%20Everyone/Market%20Share%20Banks%20and%20Trusts.xlsm!7.%20Summary!R895C1:R909C6</vt:lpstr>
      <vt:lpstr>https://mcvay-my.sharepoint.com/personal/david_mcvay_mcvayandassociates_com/Documents/Shared%20with%20Everyone/Market%20Share%20Banks%20and%20Trusts.xlsm!7.%20Summary!R910C1:R924C6</vt:lpstr>
      <vt:lpstr>https://mcvay-my.sharepoint.com/personal/david_mcvay_mcvayandassociates_com/Documents/Shared%20with%20Everyone/Market%20Share%20Banks%20and%20Trusts.xlsm!6.%20Chgs%20in%20Tot%20Share!%5bMarket%20Share%20Banks%20and%20Trusts.xlsm%5d6.%20Chgs%20in%20Tot%20Share%20Chart%2021</vt:lpstr>
      <vt:lpstr>https://mcvay-my.sharepoint.com/personal/david_mcvay_mcvayandassociates_com/Documents/Shared%20with%20Everyone/Market%20Share%20Banks%20and%20Trusts.xlsm!7.%20Summary!R925C1:R936C6</vt:lpstr>
      <vt:lpstr>https://mcvay-my.sharepoint.com/personal/david_mcvay_mcvayandassociates_com/Documents/Shared%20with%20Everyone/Market%20Share%20Banks%20and%20Trusts.xlsm!6.%20Chgs%20in%20Tot%20Share!%5bMarket%20Share%20Banks%20and%20Trusts.xlsm%5d6.%20Chgs%20in%20Tot%20Share%20Chart%2022</vt:lpstr>
      <vt:lpstr>https://mcvay-my.sharepoint.com/personal/david_mcvay_mcvayandassociates_com/Documents/Shared%20with%20Everyone/Market%20Share%20Banks%20and%20Trusts.xlsm!7.%20Summary!R937C1:R946C6</vt:lpstr>
      <vt:lpstr>https://mcvay-my.sharepoint.com/personal/david_mcvay_mcvayandassociates_com/Documents/Shared%20with%20Everyone/Market%20Share%20Banks%20and%20Trusts.xlsm!6.%20Chgs%20in%20Tot%20Share!%5bMarket%20Share%20Banks%20and%20Trusts.xlsm%5d6.%20Chgs%20in%20Tot%20Share%20Chart%2053</vt:lpstr>
      <vt:lpstr>https://mcvay-my.sharepoint.com/personal/david_mcvay_mcvayandassociates_com/Documents/Shared%20with%20Everyone/Market%20Share%20Banks%20and%20Trusts.xlsm!7.%20Summary!R947C1:R958C6</vt:lpstr>
      <vt:lpstr>https://mcvay-my.sharepoint.com/personal/david_mcvay_mcvayandassociates_com/Documents/Shared%20with%20Everyone/Market%20Share%20Banks%20and%20Trusts.xlsm!6.%20Chgs%20in%20Tot%20Share!%5bMarket%20Share%20Banks%20and%20Trusts.xlsm%5d6.%20Chgs%20in%20Tot%20Share%20Chart%2054</vt:lpstr>
      <vt:lpstr>https://mcvay-my.sharepoint.com/personal/david_mcvay_mcvayandassociates_com/Documents/Shared%20with%20Everyone/Market%20Share%20Banks%20and%20Trusts.xlsm!7.%20Summary!R959C1:R968C6</vt:lpstr>
      <vt:lpstr>https://mcvay-my.sharepoint.com/personal/david_mcvay_mcvayandassociates_com/Documents/Shared%20with%20Everyone/Market%20Share%20Banks%20and%20Trusts.xlsm!7.%20Summary!R990C1:R1002C6</vt:lpstr>
      <vt:lpstr>https://mcvay-my.sharepoint.com/personal/david_mcvay_mcvayandassociates_com/Documents/Shared%20with%20Everyone/Market%20Share%20Banks%20and%20Trusts.xlsm!7.%20Summary!R1003C1:R1014C6</vt:lpstr>
      <vt:lpstr>https://mcvay-my.sharepoint.com/personal/david_mcvay_mcvayandassociates_com/Documents/Shared%20with%20Everyone/Market%20Share%20Banks%20and%20Trusts.xlsm!6.%20Chgs%20in%20Tot%20Share!%5bMarket%20Share%20Banks%20and%20Trusts.xlsm%5d6.%20Chgs%20in%20Tot%20Share%20Chart%2025</vt:lpstr>
      <vt:lpstr>https://mcvay-my.sharepoint.com/personal/david_mcvay_mcvayandassociates_com/Documents/Shared%20with%20Everyone/Market%20Share%20Banks%20and%20Trusts.xlsm!7.%20Summary!RBC</vt:lpstr>
      <vt:lpstr>https://mcvay-my.sharepoint.com/personal/david_mcvay_mcvayandassociates_com/Documents/Shared%20with%20Everyone/Market%20Share%20Banks%20and%20Trusts.xlsm!7.%20Summary!RBC</vt:lpstr>
      <vt:lpstr>https://mcvay-my.sharepoint.com/personal/david_mcvay_mcvayandassociates_com/Documents/Shared%20with%20Everyone/Market%20Share%20Banks%20and%20Trusts.xlsm!10.%20%20Qtrly%20Share%20Change!%5bMarket%20Share%20Banks%20and%20Trusts.xlsm%5d10.%20%20Qtrly%20Share%20Change%20Chart%2043</vt:lpstr>
      <vt:lpstr>https://mcvay-my.sharepoint.com/personal/david_mcvay_mcvayandassociates_com/Documents/Shared%20with%20Everyone/Market%20Share%20Banks%20and%20Trusts.xlsm!6.%20Chgs%20in%20Tot%20Share!%5bMarket%20Share%20Banks%20and%20Trusts.xlsm%5d6.%20Chgs%20in%20Tot%20Share%20Chart%2050</vt:lpstr>
      <vt:lpstr>https://mcvay-my.sharepoint.com/personal/david_mcvay_mcvayandassociates_com/Documents/Shared%20with%20Everyone/Market%20Share%20Banks%20and%20Trusts.xlsm!7.%20Summary!TD</vt:lpstr>
      <vt:lpstr>https://mcvay-my.sharepoint.com/personal/david_mcvay_mcvayandassociates_com/Documents/Shared%20with%20Everyone/Market%20Share%20Banks%20and%20Trusts.xlsm!7.%20Summary!TD</vt:lpstr>
      <vt:lpstr>https://mcvay-my.sharepoint.com/personal/david_mcvay_mcvayandassociates_com/Documents/Shared%20with%20Everyone/Market%20Share%20Banks%20and%20Trusts.xlsm!10.%20%20Qtrly%20Share%20Change!%5bMarket%20Share%20Banks%20and%20Trusts.xlsm%5d10.%20%20Qtrly%20Share%20Change%20Chart%2062</vt:lpstr>
      <vt:lpstr>https://mcvay-my.sharepoint.com/personal/david_mcvay_mcvayandassociates_com/Documents/Shared%20with%20Everyone/Market%20Share%20Banks%20and%20Trusts.xlsm!6.%20Chgs%20in%20Tot%20Share!%5bMarket%20Share%20Banks%20and%20Trusts.xlsm%5d6.%20Chgs%20in%20Tot%20Share%20Chart%2060</vt:lpstr>
      <vt:lpstr>https://mcvay-my.sharepoint.com/personal/david_mcvay_mcvayandassociates_com/Documents/Shared%20with%20Everyone/Market%20Share%20Banks%20and%20Trusts.xlsm!7.%20Summary!Scotiabank</vt:lpstr>
      <vt:lpstr>https://mcvay-my.sharepoint.com/personal/david_mcvay_mcvayandassociates_com/Documents/Shared%20with%20Everyone/Market%20Share%20Banks%20and%20Trusts.xlsm!7.%20Summary!Scotiabank</vt:lpstr>
      <vt:lpstr>https://mcvay-my.sharepoint.com/personal/david_mcvay_mcvayandassociates_com/Documents/Shared%20with%20Everyone/Market%20Share%20Banks%20and%20Trusts.xlsm!10.%20%20Qtrly%20Share%20Change!%5bMarket%20Share%20Banks%20and%20Trusts.xlsm%5d10.%20%20Qtrly%20Share%20Change%20Chart%2044</vt:lpstr>
      <vt:lpstr>https://mcvay-my.sharepoint.com/personal/david_mcvay_mcvayandassociates_com/Documents/Shared%20with%20Everyone/Market%20Share%20Banks%20and%20Trusts.xlsm!7.%20Summary!CIBC</vt:lpstr>
      <vt:lpstr>https://mcvay-my.sharepoint.com/personal/david_mcvay_mcvayandassociates_com/Documents/Shared%20with%20Everyone/Market%20Share%20Banks%20and%20Trusts.xlsm!6.%20Chgs%20in%20Tot%20Share!%5bMarket%20Share%20Banks%20and%20Trusts.xlsm%5d6.%20Chgs%20in%20Tot%20Share%20Chart%2061</vt:lpstr>
      <vt:lpstr>https://mcvay-my.sharepoint.com/personal/david_mcvay_mcvayandassociates_com/Documents/Shared%20with%20Everyone/Market%20Share%20Banks%20and%20Trusts.xlsm!7.%20Summary!CIBC</vt:lpstr>
      <vt:lpstr>https://mcvay-my.sharepoint.com/personal/david_mcvay_mcvayandassociates_com/Documents/Shared%20with%20Everyone/Market%20Share%20Banks%20and%20Trusts.xlsm!10.%20%20Qtrly%20Share%20Change!%5bMarket%20Share%20Banks%20and%20Trusts.xlsm%5d10.%20%20Qtrly%20Share%20Change%20Chart%2047</vt:lpstr>
      <vt:lpstr>https://mcvay-my.sharepoint.com/personal/david_mcvay_mcvayandassociates_com/Documents/Shared%20with%20Everyone/Market%20Share%20Banks%20and%20Trusts.xlsm!7.%20Summary!BMO</vt:lpstr>
      <vt:lpstr>https://mcvay-my.sharepoint.com/personal/david_mcvay_mcvayandassociates_com/Documents/Shared%20with%20Everyone/Market%20Share%20Banks%20and%20Trusts.xlsm!6.%20Chgs%20in%20Tot%20Share!%5bMarket%20Share%20Banks%20and%20Trusts.xlsm%5d6.%20Chgs%20in%20Tot%20Share%20Chart%2062</vt:lpstr>
      <vt:lpstr>https://mcvay-my.sharepoint.com/personal/david_mcvay_mcvayandassociates_com/Documents/Shared%20with%20Everyone/Market%20Share%20Banks%20and%20Trusts.xlsm!7.%20Summary!BMO</vt:lpstr>
      <vt:lpstr>https://mcvay-my.sharepoint.com/personal/david_mcvay_mcvayandassociates_com/Documents/Shared%20with%20Everyone/Market%20Share%20Banks%20and%20Trusts.xlsm!10.%20%20Qtrly%20Share%20Change!%5bMarket%20Share%20Banks%20and%20Trusts.xlsm%5d10.%20%20Qtrly%20Share%20Change%20Chart%2048</vt:lpstr>
      <vt:lpstr>https://mcvay-my.sharepoint.com/personal/david_mcvay_mcvayandassociates_com/Documents/Shared%20with%20Everyone/Market%20Share%20Banks%20and%20Trusts.xlsm!6.%20Chgs%20in%20Tot%20Share!%5bMarket%20Share%20Banks%20and%20Trusts.xlsm%5d6.%20Chgs%20in%20Tot%20Share%20Chart%2032</vt:lpstr>
      <vt:lpstr>https://mcvay-my.sharepoint.com/personal/david_mcvay_mcvayandassociates_com/Documents/Shared%20with%20Everyone/Market%20Share%20Banks%20and%20Trusts.xlsm!7.%20Summary!Desjardins</vt:lpstr>
      <vt:lpstr>https://mcvay-my.sharepoint.com/personal/david_mcvay_mcvayandassociates_com/Documents/Shared%20with%20Everyone/Market%20Share%20Banks%20and%20Trusts.xlsm!7.%20Summary!Desjardins</vt:lpstr>
      <vt:lpstr>https://mcvay-my.sharepoint.com/personal/david_mcvay_mcvayandassociates_com/Documents/Shared%20with%20Everyone/Market%20Share%20Banks%20and%20Trusts.xlsm!10.%20%20Qtrly%20Share%20Change!%5bMarket%20Share%20Banks%20and%20Trusts.xlsm%5d10.%20%20Qtrly%20Share%20Change%20Chart%2049</vt:lpstr>
      <vt:lpstr>https://mcvay-my.sharepoint.com/personal/david_mcvay_mcvayandassociates_com/Documents/Shared%20with%20Everyone/Market%20Share%20Banks%20and%20Trusts.xlsm!7.%20Summary!National</vt:lpstr>
      <vt:lpstr>https://mcvay-my.sharepoint.com/personal/david_mcvay_mcvayandassociates_com/Documents/Shared%20with%20Everyone/Market%20Share%20Banks%20and%20Trusts.xlsm!6.%20Chgs%20in%20Tot%20Share!%5bMarket%20Share%20Banks%20and%20Trusts.xlsm%5d6.%20Chgs%20in%20Tot%20Share%20Chart%2034</vt:lpstr>
      <vt:lpstr>https://mcvay-my.sharepoint.com/personal/david_mcvay_mcvayandassociates_com/Documents/Shared%20with%20Everyone/Market%20Share%20Banks%20and%20Trusts.xlsm!7.%20Summary!National</vt:lpstr>
      <vt:lpstr>https://mcvay-my.sharepoint.com/personal/david_mcvay_mcvayandassociates_com/Documents/Shared%20with%20Everyone/Market%20Share%20Banks%20and%20Trusts.xlsm!10.%20%20Qtrly%20Share%20Change!%5bMarket%20Share%20Banks%20and%20Trusts.xlsm%5d10.%20%20Qtrly%20Share%20Change%20Chart%2050</vt:lpstr>
      <vt:lpstr>https://mcvay-my.sharepoint.com/personal/david_mcvay_mcvayandassociates_com/Documents/Shared%20with%20Everyone/Market%20Share%20Banks%20and%20Trusts.xlsm!6.%20Chgs%20in%20Tot%20Share!%5bMarket%20Share%20Banks%20and%20Trusts.xlsm%5d6.%20Chgs%20in%20Tot%20Share%20Chart%2063</vt:lpstr>
      <vt:lpstr>https://mcvay-my.sharepoint.com/personal/david_mcvay_mcvayandassociates_com/Documents/Shared%20with%20Everyone/Market%20Share%20Banks%20and%20Trusts.xlsm!7.%20Summary!R85C1:R96C6</vt:lpstr>
      <vt:lpstr>https://mcvay-my.sharepoint.com/personal/david_mcvay_mcvayandassociates_com/Documents/Shared%20with%20Everyone/Market%20Share%20Banks%20and%20Trusts.xlsm!10.%20%20Qtrly%20Share%20Change!%5bMarket%20Share%20Banks%20and%20Trusts.xlsm%5d10.%20%20Qtrly%20Share%20Change%20Chart%2051</vt:lpstr>
      <vt:lpstr>https://mcvay-my.sharepoint.com/personal/david_mcvay_mcvayandassociates_com/Documents/Shared%20with%20Everyone/Market%20Share%20Banks%20and%20Trusts.xlsm!7.%20Summary!R85C1:R96C6</vt:lpstr>
      <vt:lpstr>https://mcvay-my.sharepoint.com/personal/david_mcvay_mcvayandassociates_com/Documents/Shared%20with%20Everyone/Market%20Share%20Banks%20and%20Trusts.xlsm!6.%20Chgs%20in%20Tot%20Share!%5bMarket%20Share%20Banks%20and%20Trusts.xlsm%5d6.%20Chgs%20in%20Tot%20Share%20Chart%2041</vt:lpstr>
      <vt:lpstr>https://mcvay-my.sharepoint.com/personal/david_mcvay_mcvayandassociates_com/Documents/Shared%20with%20Everyone/Market%20Share%20Banks%20and%20Trusts.xlsm!7.%20Summary!CWB</vt:lpstr>
      <vt:lpstr>https://mcvay-my.sharepoint.com/personal/david_mcvay_mcvayandassociates_com/Documents/Shared%20with%20Everyone/Market%20Share%20Banks%20and%20Trusts.xlsm!7.%20Summary!CWB</vt:lpstr>
      <vt:lpstr>https://mcvay-my.sharepoint.com/personal/david_mcvay_mcvayandassociates_com/Documents/Shared%20with%20Everyone/Market%20Share%20Banks%20and%20Trusts.xlsm!10.%20%20Qtrly%20Share%20Change!%5bMarket%20Share%20Banks%20and%20Trusts.xlsm%5d10.%20%20Qtrly%20Share%20Change%20Chart%2057</vt:lpstr>
      <vt:lpstr>https://mcvay-my.sharepoint.com/personal/david_mcvay_mcvayandassociates_com/Documents/Shared%20with%20Everyone/Market%20Share%20Banks%20and%20Trusts.xlsm!7.%20Summary!Peoples</vt:lpstr>
      <vt:lpstr>https://mcvay-my.sharepoint.com/personal/david_mcvay_mcvayandassociates_com/Documents/Shared%20with%20Everyone/Market%20Share%20Banks%20and%20Trusts.xlsm!6.%20Chgs%20in%20Tot%20Share!%5bMarket%20Share%20Banks%20and%20Trusts.xlsm%5d6.%20Chgs%20in%20Tot%20Share%20Chart%2044</vt:lpstr>
      <vt:lpstr>https://mcvay-my.sharepoint.com/personal/david_mcvay_mcvayandassociates_com/Documents/Shared%20with%20Everyone/Market%20Share%20Banks%20and%20Trusts.xlsm!7.%20Summary!Peoples</vt:lpstr>
      <vt:lpstr>https://mcvay-my.sharepoint.com/personal/david_mcvay_mcvayandassociates_com/Documents/Shared%20with%20Everyone/Market%20Share%20Banks%20and%20Trusts.xlsm!10.%20%20Qtrly%20Share%20Change!%5bMarket%20Share%20Banks%20and%20Trusts.xlsm%5d10.%20%20Qtrly%20Share%20Change%20Chart%2060</vt:lpstr>
      <vt:lpstr>https://mcvay-my.sharepoint.com/personal/david_mcvay_mcvayandassociates_com/Documents/Shared%20with%20Everyone/Market%20Share%20Banks%20and%20Trusts.xlsm!6.%20Chgs%20in%20Tot%20Share!%5bMarket%20Share%20Banks%20and%20Trusts.xlsm%5d6.%20Chgs%20in%20Tot%20Share%20Chart%2043</vt:lpstr>
      <vt:lpstr>https://mcvay-my.sharepoint.com/personal/david_mcvay_mcvayandassociates_com/Documents/Shared%20with%20Everyone/Market%20Share%20Banks%20and%20Trusts.xlsm!7.%20Summary!R120C1:R130C6</vt:lpstr>
      <vt:lpstr>https://mcvay-my.sharepoint.com/personal/david_mcvay_mcvayandassociates_com/Documents/Shared%20with%20Everyone/Market%20Share%20Banks%20and%20Trusts.xlsm!7.%20Summary!R120C1:R130C6</vt:lpstr>
      <vt:lpstr>https://mcvay-my.sharepoint.com/personal/david_mcvay_mcvayandassociates_com/Documents/Shared%20with%20Everyone/Market%20Share%20Banks%20and%20Trusts.xlsm!10.%20%20Qtrly%20Share%20Change!%5bMarket%20Share%20Banks%20and%20Trusts.xlsm%5d10.%20%20Qtrly%20Share%20Change%20Chart%2059</vt:lpstr>
      <vt:lpstr>https://mcvay-my.sharepoint.com/personal/david_mcvay_mcvayandassociates_com/Documents/Shared%20with%20Everyone/Market%20Share%20Banks%20and%20Trusts.xlsm!6.%20Chgs%20in%20Tot%20Share!%5bMarket%20Share%20Banks%20and%20Trusts.xlsm%5d6.%20Chgs%20in%20Tot%20Share%20Chart%2040</vt:lpstr>
      <vt:lpstr>https://mcvay-my.sharepoint.com/personal/david_mcvay_mcvayandassociates_com/Documents/Shared%20with%20Everyone/Market%20Share%20Banks%20and%20Trusts.xlsm!7.%20Summary!equitable</vt:lpstr>
      <vt:lpstr>https://mcvay-my.sharepoint.com/personal/david_mcvay_mcvayandassociates_com/Documents/Shared%20with%20Everyone/Market%20Share%20Banks%20and%20Trusts.xlsm!Chg%20in%20share%20of%20direct!%5bMarket%20Share%20Banks%20and%20Trusts.xlsm%5dChg%20in%20share%20of%20direct%20Chart%203</vt:lpstr>
      <vt:lpstr>https://mcvay-my.sharepoint.com/personal/david_mcvay_mcvayandassociates_com/Documents/Shared%20with%20Everyone/Market%20Share%20Banks%20and%20Trusts.xlsm!7.%20Summary!R143C1:R154C6</vt:lpstr>
      <vt:lpstr>https://mcvay-my.sharepoint.com/personal/david_mcvay_mcvayandassociates_com/Documents/Shared%20with%20Everyone/Market%20Share%20Banks%20and%20Trusts.xlsm!7.%20Summary!equitable</vt:lpstr>
      <vt:lpstr>https://mcvay-my.sharepoint.com/personal/david_mcvay_mcvayandassociates_com/Documents/Shared%20with%20Everyone/Market%20Share%20Banks%20and%20Trusts.xlsm!10.%20%20Qtrly%20Share%20Change!%5bMarket%20Share%20Banks%20and%20Trusts.xlsm%5d10.%20%20Qtrly%20Share%20Change%20Chart%2056</vt:lpstr>
      <vt:lpstr>https://mcvay-my.sharepoint.com/personal/david_mcvay_mcvayandassociates_com/Documents/Shared%20with%20Everyone/Market%20Share%20Banks%20and%20Trusts.xlsm!6.%20Chgs%20in%20Tot%20Share!%5bMarket%20Share%20Banks%20and%20Trusts.xlsm%5d6.%20Chgs%20in%20Tot%20Share%20Chart%2027</vt:lpstr>
      <vt:lpstr>https://mcvay-my.sharepoint.com/personal/david_mcvay_mcvayandassociates_com/Documents/Shared%20with%20Everyone/Market%20Share%20Banks%20and%20Trusts.xlsm!7.%20Summary!ING</vt:lpstr>
      <vt:lpstr>https://mcvay-my.sharepoint.com/personal/david_mcvay_mcvayandassociates_com/Documents/Shared%20with%20Everyone/Market%20Share%20Banks%20and%20Trusts.xlsm!Chg%20in%20share%20of%20direct!%5bMarket%20Share%20Banks%20and%20Trusts.xlsm%5dChg%20in%20share%20of%20direct%20Chart%2010</vt:lpstr>
      <vt:lpstr>https://mcvay-my.sharepoint.com/personal/david_mcvay_mcvayandassociates_com/Documents/Shared%20with%20Everyone/Market%20Share%20Banks%20and%20Trusts.xlsm!7.%20Summary!R167C1:R178C6</vt:lpstr>
      <vt:lpstr>https://mcvay-my.sharepoint.com/personal/david_mcvay_mcvayandassociates_com/Documents/Shared%20with%20Everyone/Market%20Share%20Banks%20and%20Trusts.xlsm!7.%20Summary!ING</vt:lpstr>
      <vt:lpstr>https://mcvay-my.sharepoint.com/personal/david_mcvay_mcvayandassociates_com/Documents/Shared%20with%20Everyone/Market%20Share%20Banks%20and%20Trusts.xlsm!10.%20%20Qtrly%20Share%20Change!%5bMarket%20Share%20Banks%20and%20Trusts.xlsm%5d10.%20%20Qtrly%20Share%20Change%20Chart%2045</vt:lpstr>
      <vt:lpstr>https://mcvay-my.sharepoint.com/personal/david_mcvay_mcvayandassociates_com/Documents/Shared%20with%20Everyone/Market%20Share%20Banks%20and%20Trusts.xlsm!6.%20Chgs%20in%20Tot%20Share!%5bMarket%20Share%20Banks%20and%20Trusts.xlsm%5d6.%20Chgs%20in%20Tot%20Share%20Chart%2037</vt:lpstr>
      <vt:lpstr>https://mcvay-my.sharepoint.com/personal/david_mcvay_mcvayandassociates_com/Documents/Shared%20with%20Everyone/Market%20Share%20Banks%20and%20Trusts.xlsm!7.%20Summary!Manuife</vt:lpstr>
      <vt:lpstr>https://mcvay-my.sharepoint.com/personal/david_mcvay_mcvayandassociates_com/Documents/Shared%20with%20Everyone/Market%20Share%20Banks%20and%20Trusts.xlsm!Chg%20in%20share%20of%20direct!%5bMarket%20Share%20Banks%20and%20Trusts.xlsm%5dChg%20in%20share%20of%20direct%20Chart%208</vt:lpstr>
      <vt:lpstr>https://mcvay-my.sharepoint.com/personal/david_mcvay_mcvayandassociates_com/Documents/Shared%20with%20Everyone/Market%20Share%20Banks%20and%20Trusts.xlsm!7.%20Summary!R191C1:R202C6</vt:lpstr>
      <vt:lpstr>https://mcvay-my.sharepoint.com/personal/david_mcvay_mcvayandassociates_com/Documents/Shared%20with%20Everyone/Market%20Share%20Banks%20and%20Trusts.xlsm!7.%20Summary!Manuife</vt:lpstr>
      <vt:lpstr>https://mcvay-my.sharepoint.com/personal/david_mcvay_mcvayandassociates_com/Documents/Shared%20with%20Everyone/Market%20Share%20Banks%20and%20Trusts.xlsm!10.%20%20Qtrly%20Share%20Change!%5bMarket%20Share%20Banks%20and%20Trusts.xlsm%5d10.%20%20Qtrly%20Share%20Change%20Chart%2053</vt:lpstr>
      <vt:lpstr>https://mcvay-my.sharepoint.com/personal/david_mcvay_mcvayandassociates_com/Documents/Shared%20with%20Everyone/Market%20Share%20Banks%20and%20Trusts.xlsm!6.%20Chgs%20in%20Tot%20Share!%5bMarket%20Share%20Banks%20and%20Trusts.xlsm%5d6.%20Chgs%20in%20Tot%20Share%20Chart%2038</vt:lpstr>
      <vt:lpstr>https://mcvay-my.sharepoint.com/personal/david_mcvay_mcvayandassociates_com/Documents/Shared%20with%20Everyone/Market%20Share%20Banks%20and%20Trusts.xlsm!7.%20Summary!Hometrust</vt:lpstr>
      <vt:lpstr>https://mcvay-my.sharepoint.com/personal/david_mcvay_mcvayandassociates_com/Documents/Shared%20with%20Everyone/Market%20Share%20Banks%20and%20Trusts.xlsm!Chg%20in%20share%20of%20direct!%5bMarket%20Share%20Banks%20and%20Trusts.xlsm%5dChg%20in%20share%20of%20direct%20Chart%2013</vt:lpstr>
      <vt:lpstr>https://mcvay-my.sharepoint.com/personal/david_mcvay_mcvayandassociates_com/Documents/Shared%20with%20Everyone/Market%20Share%20Banks%20and%20Trusts.xlsm!7.%20Summary!R215C1:R226C6</vt:lpstr>
      <vt:lpstr>https://mcvay-my.sharepoint.com/personal/david_mcvay_mcvayandassociates_com/Documents/Shared%20with%20Everyone/Market%20Share%20Banks%20and%20Trusts.xlsm!7.%20Summary!Hometrust</vt:lpstr>
      <vt:lpstr>https://mcvay-my.sharepoint.com/personal/david_mcvay_mcvayandassociates_com/Documents/Shared%20with%20Everyone/Market%20Share%20Banks%20and%20Trusts.xlsm!10.%20%20Qtrly%20Share%20Change!%5bMarket%20Share%20Banks%20and%20Trusts.xlsm%5d10.%20%20Qtrly%20Share%20Change%20Chart%2054</vt:lpstr>
      <vt:lpstr>https://mcvay-my.sharepoint.com/personal/david_mcvay_mcvayandassociates_com/Documents/Shared%20with%20Everyone/Market%20Share%20Banks%20and%20Trusts.xlsm!6.%20Chgs%20in%20Tot%20Share!%5bMarket%20Share%20Banks%20and%20Trusts.xlsm%5d6.%20Chgs%20in%20Tot%20Share%20Chart%2039</vt:lpstr>
      <vt:lpstr>https://mcvay-my.sharepoint.com/personal/david_mcvay_mcvayandassociates_com/Documents/Shared%20with%20Everyone/Market%20Share%20Banks%20and%20Trusts.xlsm!7.%20Summary!R227C1:R237C6</vt:lpstr>
      <vt:lpstr>https://mcvay-my.sharepoint.com/personal/david_mcvay_mcvayandassociates_com/Documents/Shared%20with%20Everyone/Market%20Share%20Banks%20and%20Trusts.xlsm!Chg%20in%20share%20of%20direct!%5bMarket%20Share%20Banks%20and%20Trusts.xlsm%5dChg%20in%20share%20of%20direct%20Chart%206</vt:lpstr>
      <vt:lpstr>https://mcvay-my.sharepoint.com/personal/david_mcvay_mcvayandassociates_com/Documents/Shared%20with%20Everyone/Market%20Share%20Banks%20and%20Trusts.xlsm!7.%20Summary!R238C1:R248C6</vt:lpstr>
      <vt:lpstr>https://mcvay-my.sharepoint.com/personal/david_mcvay_mcvayandassociates_com/Documents/Shared%20with%20Everyone/Market%20Share%20Banks%20and%20Trusts.xlsm!6.%20Chgs%20in%20Tot%20Share!%5bMarket%20Share%20Banks%20and%20Trusts.xlsm%5d6.%20Chgs%20in%20Tot%20Share%20Chart%2036</vt:lpstr>
      <vt:lpstr>https://mcvay-my.sharepoint.com/personal/david_mcvay_mcvayandassociates_com/Documents/Shared%20with%20Everyone/Market%20Share%20Banks%20and%20Trusts.xlsm!7.%20Summary!B2B</vt:lpstr>
      <vt:lpstr>https://mcvay-my.sharepoint.com/personal/david_mcvay_mcvayandassociates_com/Documents/Shared%20with%20Everyone/Market%20Share%20Banks%20and%20Trusts.xlsm!Chg%20in%20share%20of%20direct!%5bMarket%20Share%20Banks%20and%20Trusts.xlsm%5dChg%20in%20share%20of%20direct%20Chart%201</vt:lpstr>
      <vt:lpstr>https://mcvay-my.sharepoint.com/personal/david_mcvay_mcvayandassociates_com/Documents/Shared%20with%20Everyone/Market%20Share%20Banks%20and%20Trusts.xlsm!7.%20Summary!R261C1:R272C6</vt:lpstr>
      <vt:lpstr>https://mcvay-my.sharepoint.com/personal/david_mcvay_mcvayandassociates_com/Documents/Shared%20with%20Everyone/Market%20Share%20Banks%20and%20Trusts.xlsm!10.%20%20Qtrly%20Share%20Change!%5bMarket%20Share%20Banks%20and%20Trusts.xlsm%5d10.%20%20Qtrly%20Share%20Change%20Chart%2052</vt:lpstr>
      <vt:lpstr>https://mcvay-my.sharepoint.com/personal/david_mcvay_mcvayandassociates_com/Documents/Shared%20with%20Everyone/Market%20Share%20Banks%20and%20Trusts.xlsm!7.%20Summary!B2B</vt:lpstr>
      <vt:lpstr>https://mcvay-my.sharepoint.com/personal/david_mcvay_mcvayandassociates_com/Documents/Shared%20with%20Everyone/Market%20Share%20Banks%20and%20Trusts.xlsm!6.%20Chgs%20in%20Tot%20Share!%5bMarket%20Share%20Banks%20and%20Trusts.xlsm%5d6.%20Chgs%20in%20Tot%20Share%20Chart%2042</vt:lpstr>
      <vt:lpstr>https://mcvay-my.sharepoint.com/personal/david_mcvay_mcvayandassociates_com/Documents/Shared%20with%20Everyone/Market%20Share%20Banks%20and%20Trusts.xlsm!7.%20Summary!CT</vt:lpstr>
      <vt:lpstr>https://mcvay-my.sharepoint.com/personal/david_mcvay_mcvayandassociates_com/Documents/Shared%20with%20Everyone/Market%20Share%20Banks%20and%20Trusts.xlsm!7.%20Summary!R283C1:R292C6</vt:lpstr>
      <vt:lpstr>https://mcvay-my.sharepoint.com/personal/david_mcvay_mcvayandassociates_com/Documents/Shared%20with%20Everyone/Market%20Share%20Banks%20and%20Trusts.xlsm!Chg%20in%20share%20of%20direct!%5bMarket%20Share%20Banks%20and%20Trusts.xlsm%5dChg%20in%20share%20of%20direct%20Chart%202</vt:lpstr>
      <vt:lpstr>https://mcvay-my.sharepoint.com/personal/david_mcvay_mcvayandassociates_com/Documents/Shared%20with%20Everyone/Market%20Share%20Banks%20and%20Trusts.xlsm!7.%20Summary!CT</vt:lpstr>
      <vt:lpstr>https://mcvay-my.sharepoint.com/personal/david_mcvay_mcvayandassociates_com/Documents/Shared%20with%20Everyone/Market%20Share%20Banks%20and%20Trusts.xlsm!10.%20%20Qtrly%20Share%20Change!%5bMarket%20Share%20Banks%20and%20Trusts.xlsm%5d10.%20%20Qtrly%20Share%20Change%20Chart%2058</vt:lpstr>
      <vt:lpstr>https://mcvay-my.sharepoint.com/personal/david_mcvay_mcvayandassociates_com/Documents/Shared%20with%20Everyone/Market%20Share%20Banks%20and%20Trusts.xlsm!7.%20Summary!Print_Area</vt:lpstr>
      <vt:lpstr>https://mcvay-my.sharepoint.com/personal/david_mcvay_mcvayandassociates_com/Documents/Shared%20with%20Everyone/Market%20Share%20Banks%20and%20Trusts.xlsm!6.%20Chgs%20in%20Tot%20Share!%5bMarket%20Share%20Banks%20and%20Trusts.xlsm%5d6.%20Chgs%20in%20Tot%20Share%20Chart%203</vt:lpstr>
      <vt:lpstr>https://mcvay-my.sharepoint.com/personal/david_mcvay_mcvayandassociates_com/Documents/Shared%20with%20Everyone/Market%20Share%20Banks%20and%20Trusts.xlsm!7.%20Summary!R304C1:R314C6</vt:lpstr>
      <vt:lpstr>https://mcvay-my.sharepoint.com/personal/david_mcvay_mcvayandassociates_com/Documents/Shared%20with%20Everyone/Market%20Share%20Banks%20and%20Trusts.xlsm!Chg%20in%20share%20of%20direct!%5bMarket%20Share%20Banks%20and%20Trusts.xlsm%5dChg%20in%20share%20of%20direct%20Chart%204</vt:lpstr>
      <vt:lpstr>https://mcvay-my.sharepoint.com/personal/david_mcvay_mcvayandassociates_com/Documents/Shared%20with%20Everyone/Market%20Share%20Banks%20and%20Trusts.xlsm!6.%20Chgs%20in%20Tot%20Share!%5bMarket%20Share%20Banks%20and%20Trusts.xlsm%5d6.%20Chgs%20in%20Tot%20Share%20Chart%2057</vt:lpstr>
      <vt:lpstr>https://mcvay-my.sharepoint.com/personal/david_mcvay_mcvayandassociates_com/Documents/Shared%20with%20Everyone/Market%20Share%20Banks%20and%20Trusts.xlsm!7.%20Summary!R315C1:R325C6</vt:lpstr>
      <vt:lpstr>https://mcvay-my.sharepoint.com/personal/david_mcvay_mcvayandassociates_com/Documents/Shared%20with%20Everyone/Market%20Share%20Banks%20and%20Trusts.xlsm!7.%20Summary!R326C1:R336C6</vt:lpstr>
      <vt:lpstr>https://mcvay-my.sharepoint.com/personal/david_mcvay_mcvayandassociates_com/Documents/Shared%20with%20Everyone/Market%20Share%20Banks%20and%20Trusts.xlsm!Chg%20in%20share%20of%20direct!%5bMarket%20Share%20Banks%20and%20Trusts.xlsm%5dChg%20in%20share%20of%20direct%20Chart%2012</vt:lpstr>
      <vt:lpstr>https://mcvay-my.sharepoint.com/personal/david_mcvay_mcvayandassociates_com/Documents/Shared%20with%20Everyone/Market%20Share%20Banks%20and%20Trusts.xlsm!6.%20Chgs%20in%20Tot%20Share!%5bMarket%20Share%20Banks%20and%20Trusts.xlsm%5d6.%20Chgs%20in%20Tot%20Share%20Chart%204</vt:lpstr>
      <vt:lpstr>https://mcvay-my.sharepoint.com/personal/david_mcvay_mcvayandassociates_com/Documents/Shared%20with%20Everyone/Market%20Share%20Banks%20and%20Trusts.xlsm!7.%20Summary!R337C1:R347C6</vt:lpstr>
      <vt:lpstr>https://mcvay-my.sharepoint.com/personal/david_mcvay_mcvayandassociates_com/Documents/Shared%20with%20Everyone/Market%20Share%20Banks%20and%20Trusts.xlsm!7.%20Summary!R348C1:R358C6</vt:lpstr>
      <vt:lpstr>https://mcvay-my.sharepoint.com/personal/david_mcvay_mcvayandassociates_com/Documents/Shared%20with%20Everyone/Market%20Share%20Banks%20and%20Trusts.xlsm!Chg%20in%20share%20of%20direct!%5bMarket%20Share%20Banks%20and%20Trusts.xlsm%5dChg%20in%20share%20of%20direct%20Chart%2011</vt:lpstr>
      <vt:lpstr>https://mcvay-my.sharepoint.com/personal/david_mcvay_mcvayandassociates_com/Documents/Shared%20with%20Everyone/Market%20Share%20Banks%20and%20Trusts.xlsm!7.%20Summary!R359C1:R368C6</vt:lpstr>
      <vt:lpstr>https://mcvay-my.sharepoint.com/personal/david_mcvay_mcvayandassociates_com/Documents/Shared%20with%20Everyone/Market%20Share%20Banks%20and%20Trusts.xlsm!6.%20Chgs%20in%20Tot%20Share!%5bMarket%20Share%20Banks%20and%20Trusts.xlsm%5d6.%20Chgs%20in%20Tot%20Share%20Chart%2055</vt:lpstr>
      <vt:lpstr>https://mcvay-my.sharepoint.com/personal/david_mcvay_mcvayandassociates_com/Documents/Shared%20with%20Everyone/Market%20Share%20Banks%20and%20Trusts.xlsm!7.%20Summary!R359C1:R368C6</vt:lpstr>
      <vt:lpstr>https://mcvay-my.sharepoint.com/personal/david_mcvay_mcvayandassociates_com/Documents/Shared%20with%20Everyone/Market%20Share%20Banks%20and%20Trusts.xlsm!Chg%20in%20share%20of%20direct!%5bMarket%20Share%20Banks%20and%20Trusts.xlsm%5dChg%20in%20share%20of%20direct%20Chart%205</vt:lpstr>
      <vt:lpstr>Banks and Trusts 2024 Personal Banking Product Market Share</vt:lpstr>
      <vt:lpstr>Contents</vt:lpstr>
      <vt:lpstr>National Forecast</vt:lpstr>
      <vt:lpstr>Total Personal Market</vt:lpstr>
      <vt:lpstr>Regional Markets</vt:lpstr>
      <vt:lpstr>Full-Service Bank Total Personal Share - Summary</vt:lpstr>
      <vt:lpstr>Full-Service Bank Total Personal Share</vt:lpstr>
      <vt:lpstr>Full-Service Bank Total Personal Share – 5 Year Share Change</vt:lpstr>
      <vt:lpstr>Total Personal Share Changes Large Full-Service Banks and Desjardins</vt:lpstr>
      <vt:lpstr>Total Personal Share Changes Smaller Full-Service Banks</vt:lpstr>
      <vt:lpstr>Direct Banks Total Personal Share - Summary</vt:lpstr>
      <vt:lpstr>Direct Banks Total Personal Share</vt:lpstr>
      <vt:lpstr>Direct Banks Total Personal Share – 5-year change in share</vt:lpstr>
      <vt:lpstr>Total Personal Share Changes Larger Direct Banks</vt:lpstr>
      <vt:lpstr>Total Personal Share Changes Smaller Direct Banks</vt:lpstr>
      <vt:lpstr>Demand Deposits</vt:lpstr>
      <vt:lpstr>High Rate Savings Rates</vt:lpstr>
      <vt:lpstr>Demand Deposit Share Change Summary</vt:lpstr>
      <vt:lpstr>Demand Deposits Share Changes Large Full-Service Banks</vt:lpstr>
      <vt:lpstr>Demand Deposit Share Changes Smaller Full-Service Banks</vt:lpstr>
      <vt:lpstr>Demand Deposit Share Changes Larger Direct Banks</vt:lpstr>
      <vt:lpstr>Demand Deposit Share Changes Smaller Direct Banks</vt:lpstr>
      <vt:lpstr>Term Investments</vt:lpstr>
      <vt:lpstr>Term Investment Share Change Summary</vt:lpstr>
      <vt:lpstr>Total Term Deposit Changes  Large Full-Service Banks</vt:lpstr>
      <vt:lpstr>Total Term Deposit Share Changes Smaller Full-Service Banks</vt:lpstr>
      <vt:lpstr>Term Deposit Share Changes Larger Direct Banks</vt:lpstr>
      <vt:lpstr>Term Deposit Share Changes Smaller Direct Banks</vt:lpstr>
      <vt:lpstr>Mortgage Market</vt:lpstr>
      <vt:lpstr>Mortgage Pricing – 5 Year Closed</vt:lpstr>
      <vt:lpstr>Mortgage Advances </vt:lpstr>
      <vt:lpstr>Mortgages Share Change Summary</vt:lpstr>
      <vt:lpstr>Mortgage Share Changes Large Full-Service Banks</vt:lpstr>
      <vt:lpstr>Mortgage Share Changes Smaller Full-Service Banks</vt:lpstr>
      <vt:lpstr>Mortgages Share Changes Larger Direct Banks</vt:lpstr>
      <vt:lpstr>Mortgages Share Changes Smaller Direct Banks</vt:lpstr>
      <vt:lpstr>Personal Loans and Credit Card Market</vt:lpstr>
      <vt:lpstr>Bank Personal Loan Product Mix</vt:lpstr>
      <vt:lpstr>Personal Loans and Credit Card Share Change Summary</vt:lpstr>
      <vt:lpstr>Personal Loan and Credit Card Share Changes Large Full-Service Banks</vt:lpstr>
      <vt:lpstr>Personal Loan and Credit Card  Share Changes Smaller Full-Service Banks</vt:lpstr>
      <vt:lpstr>Personal Loan and Credit Card Share Changes Larger Direct Banks</vt:lpstr>
      <vt:lpstr>Personal Loan and Credit Card Share Changes Smaller Direct Banks</vt:lpstr>
      <vt:lpstr>Real Estate Secured Personal Loans  - Full-Service Banks Share Change Summary</vt:lpstr>
      <vt:lpstr>Real Estate Secured Personal Loans  - Direct Banks Share Change Summary</vt:lpstr>
      <vt:lpstr>Full-Service Banks</vt:lpstr>
      <vt:lpstr>PowerPoint Presentation</vt:lpstr>
      <vt:lpstr>5 Year Share of Market Trends </vt:lpstr>
      <vt:lpstr>Press Releases</vt:lpstr>
      <vt:lpstr>PowerPoint Presentation</vt:lpstr>
      <vt:lpstr>5 Year Share of Market Trends</vt:lpstr>
      <vt:lpstr>PowerPoint Presentation</vt:lpstr>
      <vt:lpstr>PowerPoint Presentation</vt:lpstr>
      <vt:lpstr>5 Year Share of Market Trends </vt:lpstr>
      <vt:lpstr>Press Releases</vt:lpstr>
      <vt:lpstr>PowerPoint Presentation</vt:lpstr>
      <vt:lpstr>5 Year Share of Market Trends </vt:lpstr>
      <vt:lpstr>Press Releases</vt:lpstr>
      <vt:lpstr>PowerPoint Presentation</vt:lpstr>
      <vt:lpstr>PowerPoint Presentation</vt:lpstr>
      <vt:lpstr>Press Releases </vt:lpstr>
      <vt:lpstr>PowerPoint Presentation</vt:lpstr>
      <vt:lpstr>5 Year Share of Market Trends </vt:lpstr>
      <vt:lpstr>Press Releases</vt:lpstr>
      <vt:lpstr>PowerPoint Presentation</vt:lpstr>
      <vt:lpstr>PowerPoint Presentation</vt:lpstr>
      <vt:lpstr>Press Releases  </vt:lpstr>
      <vt:lpstr>PowerPoint Presentation</vt:lpstr>
      <vt:lpstr>PowerPoint Presentation</vt:lpstr>
      <vt:lpstr>Laurentian Press Releases</vt:lpstr>
      <vt:lpstr>PowerPoint Presentation</vt:lpstr>
      <vt:lpstr>PowerPoint Presentation</vt:lpstr>
      <vt:lpstr>              Press Releases</vt:lpstr>
      <vt:lpstr>PowerPoint Presentation</vt:lpstr>
      <vt:lpstr>PowerPoint Presentation</vt:lpstr>
      <vt:lpstr>Share of National Market</vt:lpstr>
      <vt:lpstr>PowerPoint Presentation</vt:lpstr>
      <vt:lpstr>Direct Banks</vt:lpstr>
      <vt:lpstr>Share of National Market</vt:lpstr>
      <vt:lpstr>Share of Direct Banks</vt:lpstr>
      <vt:lpstr>PowerPoint Presentation</vt:lpstr>
      <vt:lpstr>Press Releases:</vt:lpstr>
      <vt:lpstr>Share of National Market</vt:lpstr>
      <vt:lpstr>PowerPoint Presentation</vt:lpstr>
      <vt:lpstr>PowerPoint Presentation</vt:lpstr>
      <vt:lpstr>Share of National Market</vt:lpstr>
      <vt:lpstr>Share of Direct Banks</vt:lpstr>
      <vt:lpstr>PowerPoint Presentation</vt:lpstr>
      <vt:lpstr>Share of National Market</vt:lpstr>
      <vt:lpstr>Share of Direct Banks</vt:lpstr>
      <vt:lpstr>PowerPoint Presentation</vt:lpstr>
      <vt:lpstr>Share of National Market</vt:lpstr>
      <vt:lpstr>Share of Direct Banks</vt:lpstr>
      <vt:lpstr>Share of National Market</vt:lpstr>
      <vt:lpstr>Share of Direct Banks</vt:lpstr>
      <vt:lpstr>PowerPoint Presentation</vt:lpstr>
      <vt:lpstr>Share of National Market</vt:lpstr>
      <vt:lpstr>Share of Direct Banks</vt:lpstr>
      <vt:lpstr>PowerPoint Presentation</vt:lpstr>
      <vt:lpstr>Share of National Market</vt:lpstr>
      <vt:lpstr>Share of Direct Banks</vt:lpstr>
      <vt:lpstr>Share of National Market</vt:lpstr>
      <vt:lpstr>Share of Direct Banks</vt:lpstr>
      <vt:lpstr>Share of National Market</vt:lpstr>
      <vt:lpstr>Share of Direct Banks</vt:lpstr>
      <vt:lpstr>Share of National Market</vt:lpstr>
      <vt:lpstr>Share of Direct Banks</vt:lpstr>
    </vt:vector>
  </TitlesOfParts>
  <Company>Bank of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creator>David McVay</dc:creator>
  <cp:lastModifiedBy>David  McVay</cp:lastModifiedBy>
  <cp:revision>26</cp:revision>
  <cp:lastPrinted>2024-04-29T20:10:11Z</cp:lastPrinted>
  <dcterms:created xsi:type="dcterms:W3CDTF">2002-05-29T17:14:36Z</dcterms:created>
  <dcterms:modified xsi:type="dcterms:W3CDTF">2025-01-22T15:58:31Z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